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344" r:id="rId3"/>
    <p:sldId id="349" r:id="rId4"/>
    <p:sldId id="345" r:id="rId5"/>
    <p:sldId id="346" r:id="rId6"/>
    <p:sldId id="350" r:id="rId7"/>
    <p:sldId id="362" r:id="rId8"/>
    <p:sldId id="358" r:id="rId9"/>
    <p:sldId id="364" r:id="rId10"/>
    <p:sldId id="356" r:id="rId11"/>
    <p:sldId id="27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76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7704-3E9D-4558-A694-1FEDDF468CE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00B7-CA3A-4B51-A3A0-7A58F61C4E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Skamylove\Local%20Settings\Temp\Local%20Settings\Temporary%20Internet%20Files\Content.IE5\My%20Compute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8480"/>
          </a:xfrm>
          <a:prstGeom prst="rect">
            <a:avLst/>
          </a:prstGeom>
        </p:spPr>
      </p:pic>
      <p:sp>
        <p:nvSpPr>
          <p:cNvPr id="7" name="PA_库_文本框 7"/>
          <p:cNvSpPr txBox="1"/>
          <p:nvPr>
            <p:custDataLst>
              <p:tags r:id="rId1"/>
            </p:custDataLst>
          </p:nvPr>
        </p:nvSpPr>
        <p:spPr>
          <a:xfrm>
            <a:off x="0" y="533400"/>
            <a:ext cx="9130030" cy="1630045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 wrap="square">
            <a:spAutoFit/>
          </a:bodyPr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BÀI 10:</a:t>
            </a:r>
            <a:endParaRPr kumimoji="0" lang="en-US" altLang="zh-CN" sz="6000" b="1" kern="1200" cap="none" spc="0" normalizeH="0" baseline="0" noProof="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 UI" pitchFamily="34" charset="-122"/>
              <a:cs typeface="Times New Roman" panose="02020603050405020304" pitchFamily="18" charset="0"/>
            </a:endParaRPr>
          </a:p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en-US" altLang="zh-CN" sz="6000" b="1" kern="1200" cap="none" spc="0" normalizeH="0" baseline="0" noProof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 CUỐN SÁCH TÔI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344805" y="1361440"/>
          <a:ext cx="8442960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7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STT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Chủ đề và tên sách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Tác giả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xuất bản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xuất bản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Tôi và các bạn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Dế Mèn phiêu lưu kí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 Hoài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En- nơ tóc đỏ dưới chái nhà xanh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Gõ cửa trái tim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Khác biệt và gần gũi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0" name="Text Box 99"/>
          <p:cNvSpPr txBox="1"/>
          <p:nvPr/>
        </p:nvSpPr>
        <p:spPr>
          <a:xfrm>
            <a:off x="838200" y="76200"/>
            <a:ext cx="76339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</a:rPr>
              <a:t>DANH MỤC SÁCH THƯ VIỆN MỞ</a:t>
            </a:r>
            <a:endParaRPr lang="en-US" b="0">
              <a:latin typeface="Times New Roman" panose="02020603050405020304" pitchFamily="18" charset="0"/>
            </a:endParaRPr>
          </a:p>
          <a:p>
            <a:pPr indent="0" algn="ctr"/>
            <a:r>
              <a:rPr lang="en-US" b="0">
                <a:latin typeface="Times New Roman" panose="02020603050405020304" pitchFamily="18" charset="0"/>
              </a:rPr>
              <a:t>Cá nhân/ Nhóm……………………………………………………………</a:t>
            </a:r>
          </a:p>
          <a:p>
            <a:pPr indent="0" algn="ctr"/>
            <a:r>
              <a:rPr lang="en-US" b="0">
                <a:latin typeface="Times New Roman" panose="02020603050405020304" pitchFamily="18" charset="0"/>
              </a:rPr>
              <a:t>Lớp………………………………………………………………………..</a:t>
            </a:r>
          </a:p>
          <a:p>
            <a:pPr indent="0" algn="ctr"/>
            <a:r>
              <a:rPr lang="en-US" b="0">
                <a:latin typeface="Times New Roman" panose="02020603050405020304" pitchFamily="18" charset="0"/>
              </a:rPr>
              <a:t>Trường…………………………………………………………………….</a:t>
            </a:r>
            <a:endParaRPr lang="en-US"/>
          </a:p>
        </p:txBody>
      </p:sp>
      <p:pic>
        <p:nvPicPr>
          <p:cNvPr id="20503" name="Picture 9" descr="SONNE0000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1238885" cy="1073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7" descr="POINSET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01000" y="5817235"/>
            <a:ext cx="1136650" cy="1040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5609590"/>
            <a:ext cx="1248410" cy="1248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940" y="140335"/>
            <a:ext cx="826770" cy="1070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J1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 descr="2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0"/>
            <a:ext cx="9525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9200" y="2286000"/>
            <a:ext cx="69342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5" name="Picture 3"/>
          <p:cNvPicPr>
            <a:picLocks noChangeAspect="1"/>
          </p:cNvPicPr>
          <p:nvPr/>
        </p:nvPicPr>
        <p:blipFill>
          <a:blip r:embed="rId4"/>
          <a:srcRect l="6453" t="2155" r="6544" b="13266"/>
          <a:stretch>
            <a:fillRect/>
          </a:stretch>
        </p:blipFill>
        <p:spPr>
          <a:xfrm>
            <a:off x="-7620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PA_库_文本框 7"/>
          <p:cNvSpPr txBox="1"/>
          <p:nvPr>
            <p:custDataLst>
              <p:tags r:id="rId1"/>
            </p:custDataLst>
          </p:nvPr>
        </p:nvSpPr>
        <p:spPr>
          <a:xfrm>
            <a:off x="1752599" y="2921167"/>
            <a:ext cx="5715001" cy="1014730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en-US" altLang="zh-CN" sz="6000" b="1" kern="1200" cap="none" spc="0" normalizeH="0" baseline="0" noProof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NÓI VÀ NGHE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0"/>
            <a:ext cx="9107487" cy="6858000"/>
          </a:xfrm>
          <a:prstGeom prst="rect">
            <a:avLst/>
          </a:prstGeom>
          <a:solidFill>
            <a:srgbClr val="7030A0">
              <a:alpha val="70195"/>
            </a:srgbClr>
          </a:solidFill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ounded Rectangle 3"/>
          <p:cNvSpPr/>
          <p:nvPr/>
        </p:nvSpPr>
        <p:spPr>
          <a:xfrm>
            <a:off x="-317" y="0"/>
            <a:ext cx="9109075" cy="68580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graphicFrame>
        <p:nvGraphicFramePr>
          <p:cNvPr id="78851" name="Table 78850"/>
          <p:cNvGraphicFramePr/>
          <p:nvPr/>
        </p:nvGraphicFramePr>
        <p:xfrm>
          <a:off x="304800" y="139700"/>
          <a:ext cx="8458200" cy="637286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altLang="en-US" sz="1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800" b="1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 </a:t>
                      </a:r>
                      <a:r>
                        <a:rPr lang="en-US" altLang="en-US" sz="1800" b="1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</a:t>
                      </a:r>
                      <a:r>
                        <a:rPr lang="en-US" altLang="en-US" sz="1800" b="1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800" b="1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180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1800" b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altLang="en-US" sz="1800" b="1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800" b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altLang="en-US" sz="1800" b="1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en-US" sz="1800" b="1" i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altLang="en-US" sz="180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en-US" sz="1800" b="1" i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altLang="en-US" sz="180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en-US" sz="1800" b="1" i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altLang="en-US" sz="180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19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Chọn được c</a:t>
                      </a:r>
                      <a:r>
                        <a:rPr lang="en-US" altLang="vi-V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 sachgs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hay, có ý nghĩa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c</a:t>
                      </a:r>
                      <a:r>
                        <a:rPr lang="en-US" altLang="vi-V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họn được cuốn sách yêu thích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vi-V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họn được cuốn sách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nhưng chưa hay.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vi-V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 được cuốn sách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ấn tượng.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Trình bày </a:t>
                      </a:r>
                      <a:r>
                        <a:rPr lang="en-US" altLang="vi-V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 phục 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đời sống được gợi ra từ cuốn sách.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Hiện tượng được gợi ra từ cuốn sách còn sơ sài, chưa có đủ chi tiết để thuyết phục người nghe.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chi tiết để thuyết phục người nghe nhưng chưa đầy đủ.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Có đủ các chi tiết để thuyết phục người nghe.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5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ng, truyền cảm.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câu.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3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người nghe; nét mặt chưa biểu cảm hoặc biểu cảm không phù hợp.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người nghe; nét mặt biểu cảm phù hợp với nội dung câu chuyện.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Điệu bộ rất tự tin, mắt nhìn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người nghe; nét mặt sinh động.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 thúc hợp lí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hỏi/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có lời kết thúc b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nói.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hỏi/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lời kết thúc b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nói.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hỏi/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 thúc b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nói một cách hấp dẫn.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0" name="Text Box 99"/>
          <p:cNvSpPr txBox="1"/>
          <p:nvPr/>
        </p:nvSpPr>
        <p:spPr>
          <a:xfrm>
            <a:off x="1752600" y="640080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TỔNG ĐIỂM: ………………../10 điểm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en-US" altLang="en-US"/>
          </a:p>
        </p:txBody>
      </p:sp>
      <p:pic>
        <p:nvPicPr>
          <p:cNvPr id="7680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83" y="2862263"/>
            <a:ext cx="3481387" cy="1312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73250" y="3576638"/>
            <a:ext cx="45720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TRƯỚC KHI NÓI</a:t>
            </a:r>
            <a:endParaRPr lang="en-US" altLang="en-US" sz="24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13" y="4286250"/>
            <a:ext cx="7405687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1. Chuẩn bị nội dung </a:t>
            </a:r>
            <a:endParaRPr lang="en-US" altLang="en-US" sz="240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79963"/>
            <a:ext cx="7396163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>
                <a:latin typeface="Times New Roman" panose="02020603050405020304" pitchFamily="18" charset="0"/>
              </a:rPr>
              <a:t>- Xác định mục đích nói v</a:t>
            </a:r>
            <a:r>
              <a:rPr lang="en-US" altLang="en-US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>
                <a:latin typeface="Times New Roman" panose="02020603050405020304" pitchFamily="18" charset="0"/>
              </a:rPr>
              <a:t> người nghe.</a:t>
            </a:r>
            <a:endParaRPr lang="en-US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05400"/>
            <a:ext cx="7250113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2. Tập luyện</a:t>
            </a:r>
            <a:endParaRPr lang="en-US" altLang="en-US" sz="240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25" y="5619750"/>
            <a:ext cx="72485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vi-VN" altLang="en-US">
                <a:latin typeface="Times New Roman" panose="02020603050405020304" pitchFamily="18" charset="0"/>
              </a:rPr>
              <a:t>- Tập nói một mình.</a:t>
            </a:r>
            <a:endParaRPr lang="en-US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681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974258">
            <a:off x="7753350" y="-33337"/>
            <a:ext cx="1409700" cy="170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1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0929" flipH="1">
            <a:off x="-160337" y="6350"/>
            <a:ext cx="1450975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2425" y="5975350"/>
            <a:ext cx="72485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vi-VN" altLang="en-US">
                <a:latin typeface="Times New Roman" panose="02020603050405020304" pitchFamily="18" charset="0"/>
              </a:rPr>
              <a:t>- Tập nói trước nhóm.</a:t>
            </a:r>
            <a:endParaRPr lang="en-US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en-US" altLang="en-US"/>
          </a:p>
        </p:txBody>
      </p:sp>
      <p:pic>
        <p:nvPicPr>
          <p:cNvPr id="7782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3" y="2963863"/>
            <a:ext cx="3481387" cy="108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33575" y="3402013"/>
            <a:ext cx="45720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KHI NÓI</a:t>
            </a:r>
            <a:endParaRPr lang="en-US" altLang="en-US" sz="24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783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974258">
            <a:off x="7753350" y="-33337"/>
            <a:ext cx="1409700" cy="170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1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0929" flipH="1">
            <a:off x="-160337" y="6350"/>
            <a:ext cx="1450975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775" y="3921125"/>
            <a:ext cx="871855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800100" indent="-342900" algn="just" eaLnBrk="0" hangingPunct="0">
              <a:lnSpc>
                <a:spcPct val="150000"/>
              </a:lnSpc>
              <a:spcBef>
                <a:spcPts val="600"/>
              </a:spcBef>
              <a:buChar char="-"/>
            </a:pPr>
            <a:r>
              <a:rPr lang="vi-VN" altLang="en-US" b="1">
                <a:solidFill>
                  <a:srgbClr val="7030A0"/>
                </a:solidFill>
                <a:latin typeface="Times New Roman" panose="02020603050405020304" pitchFamily="18" charset="0"/>
              </a:rPr>
              <a:t>Yêu cầu nói: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800100" indent="-342900" algn="just" eaLnBrk="0" hangingPunct="0">
              <a:lnSpc>
                <a:spcPct val="150000"/>
              </a:lnSpc>
              <a:spcBef>
                <a:spcPts val="600"/>
              </a:spcBef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+ Nói đúng mục đích (trình bày ý kiến về vấn đề đời sống được gợi ra từ cuốn sách).</a:t>
            </a:r>
          </a:p>
          <a:p>
            <a:pPr marL="800100" indent="-342900" algn="just" eaLnBrk="0" hangingPunct="0">
              <a:lnSpc>
                <a:spcPct val="150000"/>
              </a:lnSpc>
              <a:spcBef>
                <a:spcPts val="600"/>
              </a:spcBef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+ Nội dung nói có mở đầu, có kết thúc hợp lí.</a:t>
            </a:r>
          </a:p>
          <a:p>
            <a:pPr marL="800100" indent="-342900" algn="just" eaLnBrk="0" hangingPunct="0">
              <a:lnSpc>
                <a:spcPct val="150000"/>
              </a:lnSpc>
              <a:spcAft>
                <a:spcPts val="600"/>
              </a:spcAft>
            </a:pPr>
            <a:r>
              <a:rPr lang="vi-VN" altLang="en-US">
                <a:latin typeface="Times New Roman" panose="02020603050405020304" pitchFamily="18" charset="0"/>
              </a:rPr>
              <a:t>+ Nói to, rõ r</a:t>
            </a:r>
            <a:r>
              <a:rPr lang="vi-VN" altLang="en-US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>
                <a:latin typeface="Times New Roman" panose="02020603050405020304" pitchFamily="18" charset="0"/>
              </a:rPr>
              <a:t>ng, truyền cảm.</a:t>
            </a:r>
          </a:p>
          <a:p>
            <a:pPr marL="800100" indent="-342900" algn="just" eaLnBrk="0" hangingPunct="0">
              <a:lnSpc>
                <a:spcPct val="150000"/>
              </a:lnSpc>
              <a:spcAft>
                <a:spcPts val="600"/>
              </a:spcAft>
            </a:pPr>
            <a:r>
              <a:rPr lang="vi-VN" altLang="en-US">
                <a:latin typeface="Times New Roman" panose="02020603050405020304" pitchFamily="18" charset="0"/>
              </a:rPr>
              <a:t>+ Điệu bộ, cử chỉ, nét mặt, ánh mắt</a:t>
            </a:r>
            <a:r>
              <a:rPr lang="vi-VN" altLang="en-US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altLang="en-US">
                <a:latin typeface="Times New Roman" panose="02020603050405020304" pitchFamily="18" charset="0"/>
              </a:rPr>
              <a:t> phù hợp.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charRg st="1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1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charRg st="59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59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charRg st="10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charRg st="10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6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charRg st="136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charRg st="136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0"/>
            <a:ext cx="9107487" cy="6858000"/>
          </a:xfrm>
          <a:prstGeom prst="rect">
            <a:avLst/>
          </a:prstGeom>
          <a:solidFill>
            <a:srgbClr val="7030A0">
              <a:alpha val="70195"/>
            </a:srgbClr>
          </a:solidFill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ounded Rectangle 3"/>
          <p:cNvSpPr/>
          <p:nvPr/>
        </p:nvSpPr>
        <p:spPr>
          <a:xfrm>
            <a:off x="-317" y="0"/>
            <a:ext cx="9109075" cy="68580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graphicFrame>
        <p:nvGraphicFramePr>
          <p:cNvPr id="78851" name="Table 78850"/>
          <p:cNvGraphicFramePr/>
          <p:nvPr/>
        </p:nvGraphicFramePr>
        <p:xfrm>
          <a:off x="304800" y="139700"/>
          <a:ext cx="8458200" cy="616331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altLang="en-US" sz="1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800" b="1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 </a:t>
                      </a:r>
                      <a:r>
                        <a:rPr lang="en-US" altLang="en-US" sz="1800" b="1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</a:t>
                      </a:r>
                      <a:r>
                        <a:rPr lang="en-US" altLang="en-US" sz="1800" b="1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800" b="1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180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1800" b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altLang="en-US" sz="1800" b="1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800" b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altLang="en-US" sz="1800" b="1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en-US" sz="1800" b="1" i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altLang="en-US" sz="180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en-US" sz="1800" b="1" i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altLang="en-US" sz="180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en-US" sz="1800" b="1" i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altLang="en-US" sz="180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19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Chọn được câu chuyện hay, có ý nghĩa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c</a:t>
                      </a:r>
                      <a:r>
                        <a:rPr lang="en-US" altLang="vi-V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họn được cuốn sách yêu thích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vi-V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họn được cuốn sách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nhưng chưa hay.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vi-V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 được cuốn sách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ấn tượng.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Trình bày hiện tượng đời sống được gợi ra từ cuốn sách.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Hiện tượng được gợi ra từ cuốn sách còn sơ sài, chưa có đủ chi tiết để thuyết phục người nghe.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chi tiết để thuyết phục người nghe nhưng chưa đầy đủ.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Có đủ các chi tiết để thuyết phục người nghe.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5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ng, truyền cảm.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câu.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3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người nghe; nét mặt chưa biểu cảm hoặc biểu cảm không phù hợp.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người nghe; nét mặt biểu cảm phù hợp với nội dung câu chuyện.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Điệu bộ rất tự tin, mắt nhìn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người nghe; nét mặt sinh động.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 thúc hợp lí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hỏi/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có lời kết thúc b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nói.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hỏi/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lời kết thúc b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nói.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hỏi/ v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 thúc b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nói một cách hấp dẫn.</a:t>
                      </a:r>
                      <a:endParaRPr lang="en-US" altLang="en-US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0" name="Text Box 99"/>
          <p:cNvSpPr txBox="1"/>
          <p:nvPr/>
        </p:nvSpPr>
        <p:spPr>
          <a:xfrm>
            <a:off x="1752600" y="640080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TỔNG ĐIỂM: ………………../10 điểm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endParaRPr lang="en-US" altLang="x-none"/>
          </a:p>
        </p:txBody>
      </p:sp>
      <p:sp>
        <p:nvSpPr>
          <p:cNvPr id="11" name="Rounded Rectangle 10"/>
          <p:cNvSpPr/>
          <p:nvPr/>
        </p:nvSpPr>
        <p:spPr>
          <a:xfrm>
            <a:off x="1600200" y="1417638"/>
            <a:ext cx="6172200" cy="4602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7" name="Picture 8"/>
          <p:cNvPicPr>
            <a:picLocks noChangeAspect="1"/>
          </p:cNvPicPr>
          <p:nvPr/>
        </p:nvPicPr>
        <p:blipFill>
          <a:blip r:embed="rId3"/>
          <a:srcRect b="6593"/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PA_库_文本框 7"/>
          <p:cNvSpPr txBox="1"/>
          <p:nvPr>
            <p:custDataLst>
              <p:tags r:id="rId1"/>
            </p:custDataLst>
          </p:nvPr>
        </p:nvSpPr>
        <p:spPr>
          <a:xfrm>
            <a:off x="1600200" y="1295400"/>
            <a:ext cx="6405245" cy="1014730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 wrap="square">
            <a:spAutoFit/>
          </a:bodyPr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en-US" altLang="zh-CN" sz="6000" b="1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219201" y="2133600"/>
            <a:ext cx="72390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2265"/>
            <a:r>
              <a:rPr 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</a:rPr>
              <a:t> 1</a:t>
            </a:r>
            <a:r>
              <a:rPr lang="en-US" sz="3600" b="0" dirty="0">
                <a:latin typeface="Times New Roman" panose="02020603050405020304" pitchFamily="18" charset="0"/>
              </a:rPr>
              <a:t>: </a:t>
            </a:r>
            <a:r>
              <a:rPr lang="en-US" sz="3600" b="0" dirty="0" err="1">
                <a:latin typeface="Times New Roman" panose="02020603050405020304" pitchFamily="18" charset="0"/>
              </a:rPr>
              <a:t>Ghi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vào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một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mảnh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giấy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hình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chiếc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lá</a:t>
            </a:r>
            <a:r>
              <a:rPr lang="en-US" sz="3600" b="0" dirty="0">
                <a:latin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</a:rPr>
              <a:t>quả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táo</a:t>
            </a:r>
            <a:r>
              <a:rPr lang="en-US" sz="3600" b="0" dirty="0">
                <a:latin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</a:rPr>
              <a:t>trái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đào</a:t>
            </a:r>
            <a:r>
              <a:rPr lang="en-US" sz="3600" b="0" dirty="0">
                <a:latin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</a:rPr>
              <a:t>ngôi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sao</a:t>
            </a:r>
            <a:r>
              <a:rPr lang="en-US" sz="3600" b="0" dirty="0">
                <a:latin typeface="Times New Roman" panose="02020603050405020304" pitchFamily="18" charset="0"/>
              </a:rPr>
              <a:t>…. </a:t>
            </a:r>
            <a:r>
              <a:rPr lang="en-US" sz="3600" b="0" dirty="0" err="1">
                <a:latin typeface="Times New Roman" panose="02020603050405020304" pitchFamily="18" charset="0"/>
              </a:rPr>
              <a:t>những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điều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cô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đọng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nhất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em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muốn</a:t>
            </a:r>
            <a:r>
              <a:rPr lang="en-US" sz="3600" b="0" dirty="0">
                <a:latin typeface="Times New Roman" panose="02020603050405020304" pitchFamily="18" charset="0"/>
              </a:rPr>
              <a:t> chia </a:t>
            </a:r>
            <a:r>
              <a:rPr lang="en-US" sz="3600" b="0" dirty="0" err="1">
                <a:latin typeface="Times New Roman" panose="02020603050405020304" pitchFamily="18" charset="0"/>
              </a:rPr>
              <a:t>sẻ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về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cuốn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sách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mới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đọc</a:t>
            </a:r>
            <a:r>
              <a:rPr lang="en-US" sz="3600" b="0" dirty="0">
                <a:latin typeface="Times New Roman" panose="02020603050405020304" pitchFamily="18" charset="0"/>
              </a:rPr>
              <a:t>. </a:t>
            </a:r>
            <a:r>
              <a:rPr lang="en-US" sz="3600" b="0" dirty="0" err="1">
                <a:latin typeface="Times New Roman" panose="02020603050405020304" pitchFamily="18" charset="0"/>
              </a:rPr>
              <a:t>Gắn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mảnh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giấy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lên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góc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đọc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sách</a:t>
            </a:r>
            <a:r>
              <a:rPr lang="en-US" sz="3600" b="0" dirty="0">
                <a:latin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</a:rPr>
              <a:t>cây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đọc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sách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của</a:t>
            </a:r>
            <a:r>
              <a:rPr lang="en-US" sz="3600" b="0" dirty="0">
                <a:latin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</a:rPr>
              <a:t>lớp</a:t>
            </a:r>
            <a:r>
              <a:rPr lang="en-US" sz="3600" b="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304800" y="0"/>
            <a:ext cx="8290560" cy="682561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3971290" y="1385570"/>
            <a:ext cx="989965" cy="1205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đáng nhớ</a:t>
            </a:r>
          </a:p>
        </p:txBody>
      </p:sp>
      <p:sp>
        <p:nvSpPr>
          <p:cNvPr id="8" name="Rectangles 7"/>
          <p:cNvSpPr/>
          <p:nvPr/>
        </p:nvSpPr>
        <p:spPr>
          <a:xfrm>
            <a:off x="5562600" y="2743200"/>
            <a:ext cx="1985010" cy="53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yêu thích</a:t>
            </a:r>
          </a:p>
        </p:txBody>
      </p:sp>
      <p:sp>
        <p:nvSpPr>
          <p:cNvPr id="9" name="Rectangles 8"/>
          <p:cNvSpPr/>
          <p:nvPr/>
        </p:nvSpPr>
        <p:spPr>
          <a:xfrm>
            <a:off x="2667000" y="4961255"/>
            <a:ext cx="1085215" cy="527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</p:txBody>
      </p:sp>
      <p:sp>
        <p:nvSpPr>
          <p:cNvPr id="10" name="Rectangles 9"/>
          <p:cNvSpPr/>
          <p:nvPr/>
        </p:nvSpPr>
        <p:spPr>
          <a:xfrm>
            <a:off x="4953000" y="4969510"/>
            <a:ext cx="1251585" cy="51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3423920" y="3200400"/>
            <a:ext cx="2295525" cy="806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SÁCH VÀ TÁC GIẢ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398905" y="2667000"/>
            <a:ext cx="1953895" cy="612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khó quên</a:t>
            </a:r>
          </a:p>
        </p:txBody>
      </p:sp>
      <p:pic>
        <p:nvPicPr>
          <p:cNvPr id="16" name="图片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45720"/>
            <a:ext cx="1681480" cy="1571625"/>
          </a:xfrm>
          <a:prstGeom prst="rect">
            <a:avLst/>
          </a:prstGeom>
        </p:spPr>
      </p:pic>
      <p:pic>
        <p:nvPicPr>
          <p:cNvPr id="66571" name="图片 1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430929" flipH="1">
            <a:off x="-202565" y="5512435"/>
            <a:ext cx="1612900" cy="161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7" descr="POINSET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817235"/>
            <a:ext cx="1136650" cy="1040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76200"/>
            <a:ext cx="12446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70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" y="-149225"/>
            <a:ext cx="9144000" cy="7007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228" name="组合 13"/>
          <p:cNvGrpSpPr/>
          <p:nvPr/>
        </p:nvGrpSpPr>
        <p:grpSpPr>
          <a:xfrm>
            <a:off x="1243330" y="381000"/>
            <a:ext cx="6373495" cy="1584325"/>
            <a:chOff x="3886105" y="201561"/>
            <a:chExt cx="6630242" cy="1956849"/>
          </a:xfrm>
        </p:grpSpPr>
        <p:pic>
          <p:nvPicPr>
            <p:cNvPr id="71704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6414771" y="-1372677"/>
              <a:ext cx="1106190" cy="59559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6630242" cy="679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vi-VN" sz="4400" b="1" i="0" u="none" strike="noStrike" kern="1200" cap="none" spc="0" normalizeH="0" baseline="0" noProof="1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itchFamily="34" charset="-122"/>
                  <a:cs typeface="+mn-cs"/>
                </a:rPr>
                <a:t>CỦNG CỐ, MỞ RỘNG</a:t>
              </a:r>
            </a:p>
          </p:txBody>
        </p:sp>
      </p:grpSp>
      <p:pic>
        <p:nvPicPr>
          <p:cNvPr id="7170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83" y="-152400"/>
            <a:ext cx="1573212" cy="1573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83" y="4419600"/>
            <a:ext cx="1122362" cy="145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533400" y="1828800"/>
            <a:ext cx="795845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2265"/>
            <a:r>
              <a:rPr lang="en-US" sz="4000" b="1" u="sng">
                <a:latin typeface="Times New Roman" panose="02020603050405020304" pitchFamily="18" charset="0"/>
              </a:rPr>
              <a:t>Bài tập 1</a:t>
            </a:r>
            <a:r>
              <a:rPr lang="en-US" sz="4000" b="1">
                <a:latin typeface="Times New Roman" panose="02020603050405020304" pitchFamily="18" charset="0"/>
              </a:rPr>
              <a:t>:</a:t>
            </a:r>
            <a:r>
              <a:rPr lang="en-US" sz="4000" b="0">
                <a:latin typeface="Times New Roman" panose="02020603050405020304" pitchFamily="18" charset="0"/>
              </a:rPr>
              <a:t> Em hãy lập danh mục sách mà em đã học (đã đọc) và thử trang trí để danh mục ấy thật hấp dẫn, sinh động?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170&quot;&gt;&lt;property id=&quot;20148&quot; value=&quot;5&quot;/&gt;&lt;property id=&quot;20300&quot; value=&quot;Slide 5&quot;/&gt;&lt;property id=&quot;20307&quot; value=&quot;260&quot;/&gt;&lt;/object&gt;&lt;object type=&quot;3&quot; unique_id=&quot;10171&quot;&gt;&lt;property id=&quot;20148&quot; value=&quot;5&quot;/&gt;&lt;property id=&quot;20300&quot; value=&quot;Slide 8&quot;/&gt;&lt;property id=&quot;20307&quot; value=&quot;261&quot;/&gt;&lt;/object&gt;&lt;object type=&quot;3&quot; unique_id=&quot;10172&quot;&gt;&lt;property id=&quot;20148&quot; value=&quot;5&quot;/&gt;&lt;property id=&quot;20300&quot; value=&quot;Slide 10&quot;/&gt;&lt;property id=&quot;20307&quot; value=&quot;262&quot;/&gt;&lt;/object&gt;&lt;object type=&quot;3&quot; unique_id=&quot;10174&quot;&gt;&lt;property id=&quot;20148&quot; value=&quot;5&quot;/&gt;&lt;property id=&quot;20300&quot; value=&quot;Slide 12&quot;/&gt;&lt;property id=&quot;20307&quot; value=&quot;264&quot;/&gt;&lt;/object&gt;&lt;object type=&quot;3&quot; unique_id=&quot;10175&quot;&gt;&lt;property id=&quot;20148&quot; value=&quot;5&quot;/&gt;&lt;property id=&quot;20300&quot; value=&quot;Slide 13&quot;/&gt;&lt;property id=&quot;20307&quot; value=&quot;265&quot;/&gt;&lt;/object&gt;&lt;object type=&quot;3&quot; unique_id=&quot;10176&quot;&gt;&lt;property id=&quot;20148&quot; value=&quot;5&quot;/&gt;&lt;property id=&quot;20300&quot; value=&quot;Slide 14&quot;/&gt;&lt;property id=&quot;20307&quot; value=&quot;266&quot;/&gt;&lt;/object&gt;&lt;object type=&quot;3&quot; unique_id=&quot;10177&quot;&gt;&lt;property id=&quot;20148&quot; value=&quot;5&quot;/&gt;&lt;property id=&quot;20300&quot; value=&quot;Slide 16&quot;/&gt;&lt;property id=&quot;20307&quot; value=&quot;267&quot;/&gt;&lt;/object&gt;&lt;object type=&quot;3&quot; unique_id=&quot;10178&quot;&gt;&lt;property id=&quot;20148&quot; value=&quot;5&quot;/&gt;&lt;property id=&quot;20300&quot; value=&quot;Slide 24&quot;/&gt;&lt;property id=&quot;20307&quot; value=&quot;268&quot;/&gt;&lt;/object&gt;&lt;object type=&quot;3&quot; unique_id=&quot;10179&quot;&gt;&lt;property id=&quot;20148&quot; value=&quot;5&quot;/&gt;&lt;property id=&quot;20300&quot; value=&quot;Slide 26&quot;/&gt;&lt;property id=&quot;20307&quot; value=&quot;269&quot;/&gt;&lt;/object&gt;&lt;object type=&quot;3&quot; unique_id=&quot;10180&quot;&gt;&lt;property id=&quot;20148&quot; value=&quot;5&quot;/&gt;&lt;property id=&quot;20300&quot; value=&quot;Slide 27&quot;/&gt;&lt;property id=&quot;20307&quot; value=&quot;270&quot;/&gt;&lt;/object&gt;&lt;object type=&quot;3&quot; unique_id=&quot;10181&quot;&gt;&lt;property id=&quot;20148&quot; value=&quot;5&quot;/&gt;&lt;property id=&quot;20300&quot; value=&quot;Slide 28&quot;/&gt;&lt;property id=&quot;20307&quot; value=&quot;271&quot;/&gt;&lt;/object&gt;&lt;object type=&quot;3&quot; unique_id=&quot;10185&quot;&gt;&lt;property id=&quot;20148&quot; value=&quot;5&quot;/&gt;&lt;property id=&quot;20300&quot; value=&quot;Slide 30&quot;/&gt;&lt;property id=&quot;20307&quot; value=&quot;275&quot;/&gt;&lt;/object&gt;&lt;object type=&quot;3&quot; unique_id=&quot;10186&quot;&gt;&lt;property id=&quot;20148&quot; value=&quot;5&quot;/&gt;&lt;property id=&quot;20300&quot; value=&quot;Slide 31&quot;/&gt;&lt;property id=&quot;20307&quot; value=&quot;276&quot;/&gt;&lt;/object&gt;&lt;object type=&quot;3&quot; unique_id=&quot;10187&quot;&gt;&lt;property id=&quot;20148&quot; value=&quot;5&quot;/&gt;&lt;property id=&quot;20300&quot; value=&quot;Slide 35&quot;/&gt;&lt;property id=&quot;20307&quot; value=&quot;277&quot;/&gt;&lt;/object&gt;&lt;object type=&quot;3&quot; unique_id=&quot;10188&quot;&gt;&lt;property id=&quot;20148&quot; value=&quot;5&quot;/&gt;&lt;property id=&quot;20300&quot; value=&quot;Slide 37&quot;/&gt;&lt;property id=&quot;20307&quot; value=&quot;278&quot;/&gt;&lt;/object&gt;&lt;object type=&quot;3&quot; unique_id=&quot;10189&quot;&gt;&lt;property id=&quot;20148&quot; value=&quot;5&quot;/&gt;&lt;property id=&quot;20300&quot; value=&quot;Slide 39&quot;/&gt;&lt;property id=&quot;20307&quot; value=&quot;279&quot;/&gt;&lt;/object&gt;&lt;object type=&quot;3&quot; unique_id=&quot;10346&quot;&gt;&lt;property id=&quot;20148&quot; value=&quot;5&quot;/&gt;&lt;property id=&quot;20300&quot; value=&quot;Slide 6&quot;/&gt;&lt;property id=&quot;20307&quot; value=&quot;280&quot;/&gt;&lt;/object&gt;&lt;object type=&quot;3&quot; unique_id=&quot;10671&quot;&gt;&lt;property id=&quot;20148&quot; value=&quot;5&quot;/&gt;&lt;property id=&quot;20300&quot; value=&quot;Slide 9&quot;/&gt;&lt;property id=&quot;20307&quot; value=&quot;281&quot;/&gt;&lt;/object&gt;&lt;object type=&quot;3&quot; unique_id=&quot;11285&quot;&gt;&lt;property id=&quot;20148&quot; value=&quot;5&quot;/&gt;&lt;property id=&quot;20300&quot; value=&quot;Slide 36&quot;/&gt;&lt;property id=&quot;20307&quot; value=&quot;285&quot;/&gt;&lt;/object&gt;&lt;object type=&quot;3&quot; unique_id=&quot;11374&quot;&gt;&lt;property id=&quot;20148&quot; value=&quot;5&quot;/&gt;&lt;property id=&quot;20300&quot; value=&quot;Slide 38&quot;/&gt;&lt;property id=&quot;20307&quot; value=&quot;286&quot;/&gt;&lt;/object&gt;&lt;object type=&quot;3&quot; unique_id=&quot;11615&quot;&gt;&lt;property id=&quot;20148&quot; value=&quot;5&quot;/&gt;&lt;property id=&quot;20300&quot; value=&quot;Slide 4&quot;/&gt;&lt;property id=&quot;20307&quot; value=&quot;287&quot;/&gt;&lt;/object&gt;&lt;object type=&quot;3&quot; unique_id=&quot;11616&quot;&gt;&lt;property id=&quot;20148&quot; value=&quot;5&quot;/&gt;&lt;property id=&quot;20300&quot; value=&quot;Slide 7&quot;/&gt;&lt;property id=&quot;20307&quot; value=&quot;288&quot;/&gt;&lt;/object&gt;&lt;object type=&quot;3&quot; unique_id=&quot;12225&quot;&gt;&lt;property id=&quot;20148&quot; value=&quot;5&quot;/&gt;&lt;property id=&quot;20300&quot; value=&quot;Slide 15&quot;/&gt;&lt;property id=&quot;20307&quot; value=&quot;289&quot;/&gt;&lt;/object&gt;&lt;object type=&quot;3&quot; unique_id=&quot;12655&quot;&gt;&lt;property id=&quot;20148&quot; value=&quot;5&quot;/&gt;&lt;property id=&quot;20300&quot; value=&quot;Slide 32&quot;/&gt;&lt;property id=&quot;20307&quot; value=&quot;290&quot;/&gt;&lt;/object&gt;&lt;object type=&quot;3&quot; unique_id=&quot;12826&quot;&gt;&lt;property id=&quot;20148&quot; value=&quot;5&quot;/&gt;&lt;property id=&quot;20300&quot; value=&quot;Slide 33&quot;/&gt;&lt;property id=&quot;20307&quot; value=&quot;291&quot;/&gt;&lt;/object&gt;&lt;object type=&quot;3&quot; unique_id=&quot;13002&quot;&gt;&lt;property id=&quot;20148&quot; value=&quot;5&quot;/&gt;&lt;property id=&quot;20300&quot; value=&quot;Slide 34&quot;/&gt;&lt;property id=&quot;20307&quot; value=&quot;292&quot;/&gt;&lt;/object&gt;&lt;object type=&quot;3&quot; unique_id=&quot;13327&quot;&gt;&lt;property id=&quot;20148&quot; value=&quot;5&quot;/&gt;&lt;property id=&quot;20300&quot; value=&quot;Slide 17&quot;/&gt;&lt;property id=&quot;20307&quot; value=&quot;293&quot;/&gt;&lt;/object&gt;&lt;object type=&quot;3&quot; unique_id=&quot;13328&quot;&gt;&lt;property id=&quot;20148&quot; value=&quot;5&quot;/&gt;&lt;property id=&quot;20300&quot; value=&quot;Slide 18&quot;/&gt;&lt;property id=&quot;20307&quot; value=&quot;294&quot;/&gt;&lt;/object&gt;&lt;object type=&quot;3&quot; unique_id=&quot;13329&quot;&gt;&lt;property id=&quot;20148&quot; value=&quot;5&quot;/&gt;&lt;property id=&quot;20300&quot; value=&quot;Slide 19&quot;/&gt;&lt;property id=&quot;20307&quot; value=&quot;295&quot;/&gt;&lt;/object&gt;&lt;object type=&quot;3&quot; unique_id=&quot;13603&quot;&gt;&lt;property id=&quot;20148&quot; value=&quot;5&quot;/&gt;&lt;property id=&quot;20300&quot; value=&quot;Slide 21&quot;/&gt;&lt;property id=&quot;20307&quot; value=&quot;296&quot;/&gt;&lt;/object&gt;&lt;object type=&quot;3&quot; unique_id=&quot;13604&quot;&gt;&lt;property id=&quot;20148&quot; value=&quot;5&quot;/&gt;&lt;property id=&quot;20300&quot; value=&quot;Slide 22&quot;/&gt;&lt;property id=&quot;20307&quot; value=&quot;297&quot;/&gt;&lt;/object&gt;&lt;object type=&quot;3&quot; unique_id=&quot;13605&quot;&gt;&lt;property id=&quot;20148&quot; value=&quot;5&quot;/&gt;&lt;property id=&quot;20300&quot; value=&quot;Slide 23&quot;/&gt;&lt;property id=&quot;20307&quot; value=&quot;298&quot;/&gt;&lt;/object&gt;&lt;object type=&quot;3&quot; unique_id=&quot;13784&quot;&gt;&lt;property id=&quot;20148&quot; value=&quot;5&quot;/&gt;&lt;property id=&quot;20300&quot; value=&quot;Slide 20&quot;/&gt;&lt;property id=&quot;20307&quot; value=&quot;301&quot;/&gt;&lt;/object&gt;&lt;object type=&quot;3&quot; unique_id=&quot;14235&quot;&gt;&lt;property id=&quot;20148&quot; value=&quot;5&quot;/&gt;&lt;property id=&quot;20300&quot; value=&quot;Slide 25&quot;/&gt;&lt;property id=&quot;20307&quot; value=&quot;303&quot;/&gt;&lt;/object&gt;&lt;object type=&quot;3&quot; unique_id=&quot;14548&quot;&gt;&lt;property id=&quot;20148&quot; value=&quot;5&quot;/&gt;&lt;property id=&quot;20300&quot; value=&quot;Slide 29&quot;/&gt;&lt;property id=&quot;20307&quot; value=&quot;304&quot;/&gt;&lt;/object&gt;&lt;object type=&quot;3&quot; unique_id=&quot;14631&quot;&gt;&lt;property id=&quot;20148&quot; value=&quot;5&quot;/&gt;&lt;property id=&quot;20300&quot; value=&quot;Slide 11&quot;/&gt;&lt;property id=&quot;20307&quot; value=&quot;30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905</Words>
  <Application>Microsoft Office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Microsoft YaHei UI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Mr Thuan</cp:lastModifiedBy>
  <cp:revision>125</cp:revision>
  <dcterms:created xsi:type="dcterms:W3CDTF">2016-01-06T01:46:00Z</dcterms:created>
  <dcterms:modified xsi:type="dcterms:W3CDTF">2023-07-20T16:34:55Z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