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30"/>
  </p:notesMasterIdLst>
  <p:sldIdLst>
    <p:sldId id="326" r:id="rId2"/>
    <p:sldId id="258" r:id="rId3"/>
    <p:sldId id="324" r:id="rId4"/>
    <p:sldId id="300" r:id="rId5"/>
    <p:sldId id="301" r:id="rId6"/>
    <p:sldId id="328" r:id="rId7"/>
    <p:sldId id="327" r:id="rId8"/>
    <p:sldId id="304" r:id="rId9"/>
    <p:sldId id="269" r:id="rId10"/>
    <p:sldId id="272" r:id="rId11"/>
    <p:sldId id="306" r:id="rId12"/>
    <p:sldId id="323" r:id="rId13"/>
    <p:sldId id="308" r:id="rId14"/>
    <p:sldId id="309" r:id="rId15"/>
    <p:sldId id="310" r:id="rId16"/>
    <p:sldId id="311" r:id="rId17"/>
    <p:sldId id="280" r:id="rId18"/>
    <p:sldId id="312" r:id="rId19"/>
    <p:sldId id="313" r:id="rId20"/>
    <p:sldId id="315" r:id="rId21"/>
    <p:sldId id="314" r:id="rId22"/>
    <p:sldId id="317" r:id="rId23"/>
    <p:sldId id="316" r:id="rId24"/>
    <p:sldId id="318" r:id="rId25"/>
    <p:sldId id="319" r:id="rId26"/>
    <p:sldId id="320" r:id="rId27"/>
    <p:sldId id="321"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66" autoAdjust="0"/>
    <p:restoredTop sz="93457" autoAdjust="0"/>
  </p:normalViewPr>
  <p:slideViewPr>
    <p:cSldViewPr snapToGrid="0">
      <p:cViewPr varScale="1">
        <p:scale>
          <a:sx n="76" d="100"/>
          <a:sy n="76" d="100"/>
        </p:scale>
        <p:origin x="691"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57DE4-91B5-4B11-8B1A-013E2BF8C157}"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BC118-5F7E-4263-AE1D-F6E270071242}" type="slidenum">
              <a:rPr lang="en-US" smtClean="0"/>
              <a:t>‹#›</a:t>
            </a:fld>
            <a:endParaRPr lang="en-US"/>
          </a:p>
        </p:txBody>
      </p:sp>
    </p:spTree>
    <p:extLst>
      <p:ext uri="{BB962C8B-B14F-4D97-AF65-F5344CB8AC3E}">
        <p14:creationId xmlns:p14="http://schemas.microsoft.com/office/powerpoint/2010/main" val="158528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982CCF-E55E-4DE0-B0FF-2B1A69BF3335}"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5223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19411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24472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3668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82CCF-E55E-4DE0-B0FF-2B1A69BF3335}"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055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982CCF-E55E-4DE0-B0FF-2B1A69BF3335}"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4856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982CCF-E55E-4DE0-B0FF-2B1A69BF3335}"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6811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82CCF-E55E-4DE0-B0FF-2B1A69BF3335}"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43626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82CCF-E55E-4DE0-B0FF-2B1A69BF3335}"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70072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98725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31863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82CCF-E55E-4DE0-B0FF-2B1A69BF3335}" type="datetimeFigureOut">
              <a:rPr lang="en-US" smtClean="0"/>
              <a:t>6/12/2023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CE224-1F65-4A23-904C-DAA5B1D8D9E2}" type="slidenum">
              <a:rPr lang="en-US" smtClean="0"/>
              <a:t>‹#›</a:t>
            </a:fld>
            <a:endParaRPr lang="en-US"/>
          </a:p>
        </p:txBody>
      </p:sp>
    </p:spTree>
    <p:extLst>
      <p:ext uri="{BB962C8B-B14F-4D97-AF65-F5344CB8AC3E}">
        <p14:creationId xmlns:p14="http://schemas.microsoft.com/office/powerpoint/2010/main" val="390920608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gif"/><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gif"/><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gif"/><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gif"/><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3061" y="303312"/>
            <a:ext cx="6665479" cy="523220"/>
          </a:xfrm>
          <a:prstGeom prst="rect">
            <a:avLst/>
          </a:prstGeom>
        </p:spPr>
        <p:txBody>
          <a:bodyPr wrap="none">
            <a:spAutoFit/>
          </a:bodyPr>
          <a:lstStyle/>
          <a:p>
            <a:pPr algn="ctr">
              <a:spcAft>
                <a:spcPts val="0"/>
              </a:spcAft>
            </a:pPr>
            <a:r>
              <a:rPr lang="en-US" sz="2800" b="1" dirty="0">
                <a:solidFill>
                  <a:srgbClr val="FF0000"/>
                </a:solidFill>
                <a:latin typeface="Times New Roman" panose="02020603050405020304" pitchFamily="18" charset="0"/>
                <a:ea typeface="Times New Roman" panose="02020603050405020304" pitchFamily="18" charset="0"/>
              </a:rPr>
              <a:t>BÀI 9: </a:t>
            </a:r>
            <a:r>
              <a:rPr lang="en-US" sz="2800" b="1" dirty="0">
                <a:solidFill>
                  <a:srgbClr val="00B0F0"/>
                </a:solidFill>
                <a:latin typeface="Times New Roman" panose="02020603050405020304" pitchFamily="18" charset="0"/>
                <a:ea typeface="Times New Roman" panose="02020603050405020304" pitchFamily="18" charset="0"/>
              </a:rPr>
              <a:t>TRÁI ĐẤT – NGÔI NHÀ CHUNG</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163061" y="1014968"/>
            <a:ext cx="10412640" cy="1569660"/>
          </a:xfrm>
          <a:prstGeom prst="rect">
            <a:avLst/>
          </a:prstGeom>
        </p:spPr>
        <p:txBody>
          <a:bodyPr wrap="square">
            <a:spAutoFit/>
          </a:bodyPr>
          <a:lstStyle/>
          <a:p>
            <a:pPr indent="457200" algn="ctr">
              <a:spcAft>
                <a:spcPts val="0"/>
              </a:spcAft>
            </a:pPr>
            <a:r>
              <a:rPr lang="en-US" sz="3200" b="1" dirty="0">
                <a:solidFill>
                  <a:srgbClr val="FF0000"/>
                </a:solidFill>
                <a:latin typeface="Times New Roman" panose="02020603050405020304" pitchFamily="18" charset="0"/>
                <a:ea typeface="Times New Roman" panose="02020603050405020304" pitchFamily="18" charset="0"/>
              </a:rPr>
              <a:t>VĂN BẢN 1:</a:t>
            </a:r>
            <a:endParaRPr lang="en-US" sz="3200" dirty="0">
              <a:solidFill>
                <a:srgbClr val="FF0000"/>
              </a:solidFill>
              <a:latin typeface="Times New Roman" panose="02020603050405020304" pitchFamily="18" charset="0"/>
              <a:ea typeface="Times New Roman" panose="02020603050405020304" pitchFamily="18" charset="0"/>
            </a:endParaRPr>
          </a:p>
          <a:p>
            <a:pPr algn="ctr">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Tiết</a:t>
            </a:r>
            <a:r>
              <a:rPr lang="en-US" sz="3200" b="1" dirty="0">
                <a:solidFill>
                  <a:srgbClr val="FF0000"/>
                </a:solidFill>
                <a:latin typeface="Times New Roman" panose="02020603050405020304" pitchFamily="18" charset="0"/>
                <a:ea typeface="Times New Roman" panose="02020603050405020304" pitchFamily="18" charset="0"/>
              </a:rPr>
              <a:t> 116- 117: TRÁI ĐẤT - CÁI NÔI CỦA SỰ SỐNG</a:t>
            </a:r>
            <a:endParaRPr lang="en-US" sz="3200" dirty="0">
              <a:solidFill>
                <a:srgbClr val="FF0000"/>
              </a:solidFill>
              <a:latin typeface="Times New Roman" panose="02020603050405020304" pitchFamily="18" charset="0"/>
              <a:ea typeface="Times New Roman" panose="02020603050405020304" pitchFamily="18" charset="0"/>
            </a:endParaRPr>
          </a:p>
          <a:p>
            <a:pPr algn="ctr"/>
            <a:r>
              <a:rPr lang="en-US" sz="3200" b="1" dirty="0">
                <a:solidFill>
                  <a:srgbClr val="FF0000"/>
                </a:solidFill>
                <a:latin typeface="Times New Roman" panose="02020603050405020304" pitchFamily="18" charset="0"/>
                <a:ea typeface="Times New Roman" panose="02020603050405020304" pitchFamily="18" charset="0"/>
              </a:rPr>
              <a:t>(</a:t>
            </a:r>
            <a:r>
              <a:rPr lang="en-US" sz="3200" b="1" dirty="0" err="1">
                <a:solidFill>
                  <a:srgbClr val="FF0000"/>
                </a:solidFill>
                <a:latin typeface="Times New Roman" panose="02020603050405020304" pitchFamily="18" charset="0"/>
                <a:ea typeface="Times New Roman" panose="02020603050405020304" pitchFamily="18" charset="0"/>
              </a:rPr>
              <a:t>Hồ</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Thanh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Trang</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pic>
        <p:nvPicPr>
          <p:cNvPr id="6" name="Picture 5"/>
          <p:cNvPicPr>
            <a:picLocks noChangeAspect="1"/>
          </p:cNvPicPr>
          <p:nvPr/>
        </p:nvPicPr>
        <p:blipFill>
          <a:blip r:embed="rId2"/>
          <a:stretch>
            <a:fillRect/>
          </a:stretch>
        </p:blipFill>
        <p:spPr>
          <a:xfrm>
            <a:off x="301451" y="2752967"/>
            <a:ext cx="11766619" cy="3969380"/>
          </a:xfrm>
          <a:prstGeom prst="rect">
            <a:avLst/>
          </a:prstGeom>
        </p:spPr>
      </p:pic>
    </p:spTree>
    <p:extLst>
      <p:ext uri="{BB962C8B-B14F-4D97-AF65-F5344CB8AC3E}">
        <p14:creationId xmlns:p14="http://schemas.microsoft.com/office/powerpoint/2010/main" val="128224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845168-711F-4C07-BAED-ABA929EE0298}"/>
              </a:ext>
            </a:extLst>
          </p:cNvPr>
          <p:cNvSpPr txBox="1"/>
          <p:nvPr/>
        </p:nvSpPr>
        <p:spPr>
          <a:xfrm>
            <a:off x="0" y="608447"/>
            <a:ext cx="11914496" cy="2123658"/>
          </a:xfrm>
          <a:prstGeom prst="rect">
            <a:avLst/>
          </a:prstGeom>
          <a:noFill/>
        </p:spPr>
        <p:txBody>
          <a:bodyPr wrap="square" rtlCol="0">
            <a:spAutoFit/>
          </a:bodyPr>
          <a:lstStyle/>
          <a:p>
            <a:pPr indent="457200"/>
            <a:r>
              <a:rPr lang="vi-VN" sz="4400" b="1" dirty="0">
                <a:solidFill>
                  <a:srgbClr val="FF0000"/>
                </a:solidFill>
                <a:effectLst/>
                <a:latin typeface="Times New Roman" panose="02020603050405020304" pitchFamily="18" charset="0"/>
                <a:ea typeface="Times New Roman" panose="02020603050405020304" pitchFamily="18" charset="0"/>
              </a:rPr>
              <a:t>B. Khám phá Văn bản </a:t>
            </a:r>
            <a:endParaRPr lang="en-US" sz="4400" dirty="0">
              <a:solidFill>
                <a:srgbClr val="FF0000"/>
              </a:solidFill>
              <a:effectLst/>
              <a:latin typeface="Times New Roman" panose="02020603050405020304" pitchFamily="18" charset="0"/>
              <a:ea typeface="Times New Roman" panose="02020603050405020304" pitchFamily="18" charset="0"/>
            </a:endParaRPr>
          </a:p>
          <a:p>
            <a:pPr algn="ctr"/>
            <a:r>
              <a:rPr lang="en-US" sz="4400" b="1" dirty="0">
                <a:solidFill>
                  <a:srgbClr val="4F81BD"/>
                </a:solidFill>
                <a:effectLst/>
                <a:latin typeface="Times New Roman" panose="02020603050405020304" pitchFamily="18" charset="0"/>
                <a:ea typeface="Times New Roman" panose="02020603050405020304" pitchFamily="18" charset="0"/>
              </a:rPr>
              <a:t>TRÁI ĐẤT – CÁI NÔI CỦA SỰ SỐNG</a:t>
            </a:r>
            <a:endParaRPr lang="en-US" sz="4400" dirty="0">
              <a:effectLst/>
              <a:latin typeface="Times New Roman" panose="02020603050405020304" pitchFamily="18" charset="0"/>
              <a:ea typeface="Times New Roman" panose="02020603050405020304" pitchFamily="18" charset="0"/>
            </a:endParaRPr>
          </a:p>
          <a:p>
            <a:pPr algn="ctr"/>
            <a:r>
              <a:rPr lang="en-US" sz="4400" b="1" dirty="0">
                <a:solidFill>
                  <a:srgbClr val="4F81BD"/>
                </a:solidFill>
                <a:effectLst/>
                <a:latin typeface="Times New Roman" panose="02020603050405020304" pitchFamily="18" charset="0"/>
                <a:ea typeface="Times New Roman" panose="02020603050405020304" pitchFamily="18" charset="0"/>
              </a:rPr>
              <a:t>                                           </a:t>
            </a:r>
            <a:r>
              <a:rPr lang="en-US" sz="4400" b="1" dirty="0" err="1">
                <a:solidFill>
                  <a:srgbClr val="4F81BD"/>
                </a:solidFill>
                <a:effectLst/>
                <a:latin typeface="Times New Roman" panose="02020603050405020304" pitchFamily="18" charset="0"/>
                <a:ea typeface="Times New Roman" panose="02020603050405020304" pitchFamily="18" charset="0"/>
              </a:rPr>
              <a:t>Hồ</a:t>
            </a:r>
            <a:r>
              <a:rPr lang="en-US" sz="4400" b="1" dirty="0">
                <a:solidFill>
                  <a:srgbClr val="4F81BD"/>
                </a:solidFill>
                <a:effectLst/>
                <a:latin typeface="Times New Roman" panose="02020603050405020304" pitchFamily="18" charset="0"/>
                <a:ea typeface="Times New Roman" panose="02020603050405020304" pitchFamily="18" charset="0"/>
              </a:rPr>
              <a:t> Thanh Trang</a:t>
            </a:r>
            <a:endParaRPr lang="en-US" sz="4400" dirty="0"/>
          </a:p>
        </p:txBody>
      </p:sp>
      <p:sp>
        <p:nvSpPr>
          <p:cNvPr id="5" name="TextBox 4">
            <a:extLst>
              <a:ext uri="{FF2B5EF4-FFF2-40B4-BE49-F238E27FC236}">
                <a16:creationId xmlns:a16="http://schemas.microsoft.com/office/drawing/2014/main" id="{F8E18A51-7308-4434-B137-70A9FD49A551}"/>
              </a:ext>
            </a:extLst>
          </p:cNvPr>
          <p:cNvSpPr txBox="1"/>
          <p:nvPr/>
        </p:nvSpPr>
        <p:spPr>
          <a:xfrm>
            <a:off x="4421529" y="3692324"/>
            <a:ext cx="184731" cy="369332"/>
          </a:xfrm>
          <a:prstGeom prst="rect">
            <a:avLst/>
          </a:prstGeom>
          <a:noFill/>
        </p:spPr>
        <p:txBody>
          <a:bodyPr wrap="none" rtlCol="0">
            <a:spAutoFit/>
          </a:bodyPr>
          <a:lstStyle/>
          <a:p>
            <a:endParaRPr lang="en-US" dirty="0"/>
          </a:p>
        </p:txBody>
      </p:sp>
      <p:pic>
        <p:nvPicPr>
          <p:cNvPr id="1028" name="Picture 4" descr="Tháp Babel – Wikipedia tiếng Việt">
            <a:extLst>
              <a:ext uri="{FF2B5EF4-FFF2-40B4-BE49-F238E27FC236}">
                <a16:creationId xmlns:a16="http://schemas.microsoft.com/office/drawing/2014/main" id="{026BA6C1-E593-435C-B0FB-0FB41226E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577" y="3023934"/>
            <a:ext cx="6096000" cy="37704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50E00D0-ECB9-4BF7-AE17-B291ECDB44F7}"/>
              </a:ext>
            </a:extLst>
          </p:cNvPr>
          <p:cNvSpPr txBox="1"/>
          <p:nvPr/>
        </p:nvSpPr>
        <p:spPr>
          <a:xfrm>
            <a:off x="937549" y="4398380"/>
            <a:ext cx="184731" cy="369332"/>
          </a:xfrm>
          <a:prstGeom prst="rect">
            <a:avLst/>
          </a:prstGeom>
          <a:noFill/>
        </p:spPr>
        <p:txBody>
          <a:bodyPr wrap="none" rtlCol="0">
            <a:spAutoFit/>
          </a:bodyPr>
          <a:lstStyle/>
          <a:p>
            <a:endParaRPr lang="en-US" dirty="0"/>
          </a:p>
        </p:txBody>
      </p:sp>
      <p:pic>
        <p:nvPicPr>
          <p:cNvPr id="1030" name="Picture 6">
            <a:extLst>
              <a:ext uri="{FF2B5EF4-FFF2-40B4-BE49-F238E27FC236}">
                <a16:creationId xmlns:a16="http://schemas.microsoft.com/office/drawing/2014/main" id="{0FB18E24-50E9-48A9-9285-D68057D90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88" y="3015594"/>
            <a:ext cx="5752619" cy="377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8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954107"/>
          </a:xfrm>
          <a:prstGeom prst="rect">
            <a:avLst/>
          </a:prstGeom>
          <a:noFill/>
          <a:ln>
            <a:solidFill>
              <a:srgbClr val="FF0000"/>
            </a:solidFill>
          </a:ln>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p>
          <a:p>
            <a:pPr algn="ctr"/>
            <a:r>
              <a:rPr lang="vi-VN" sz="2800" b="1">
                <a:solidFill>
                  <a:srgbClr val="7030A0"/>
                </a:solidFill>
                <a:latin typeface="Times New Roman" pitchFamily="18" charset="0"/>
                <a:cs typeface="Times New Roman" pitchFamily="18" charset="0"/>
              </a:rPr>
              <a:t>(Hồ Thanh Trang)</a:t>
            </a:r>
            <a:endParaRPr lang="en-US" sz="2800" b="1" dirty="0">
              <a:solidFill>
                <a:srgbClr val="7030A0"/>
              </a:solidFill>
              <a:latin typeface="Times New Roman" pitchFamily="18" charset="0"/>
              <a:cs typeface="Times New Roman" pitchFamily="18" charset="0"/>
            </a:endParaRPr>
          </a:p>
        </p:txBody>
      </p:sp>
      <p:sp>
        <p:nvSpPr>
          <p:cNvPr id="4" name="Rectangle 3"/>
          <p:cNvSpPr/>
          <p:nvPr/>
        </p:nvSpPr>
        <p:spPr>
          <a:xfrm>
            <a:off x="13648" y="828222"/>
            <a:ext cx="6096000" cy="742639"/>
          </a:xfrm>
          <a:prstGeom prst="rect">
            <a:avLst/>
          </a:prstGeom>
        </p:spPr>
        <p:txBody>
          <a:bodyPr>
            <a:spAutoFit/>
          </a:bodyPr>
          <a:lstStyle/>
          <a:p>
            <a:pPr marL="30480" marR="30480" algn="just">
              <a:lnSpc>
                <a:spcPts val="1800"/>
              </a:lnSpc>
              <a:spcAft>
                <a:spcPts val="1200"/>
              </a:spcAft>
            </a:pPr>
            <a:endParaRPr lang="vi-VN" sz="2800" b="1" dirty="0">
              <a:solidFill>
                <a:srgbClr val="000000"/>
              </a:solidFill>
              <a:latin typeface="Times New Roman"/>
              <a:ea typeface="Times New Roman"/>
              <a:cs typeface="Times New Roman"/>
            </a:endParaRPr>
          </a:p>
          <a:p>
            <a:pPr marL="30480" marR="30480" algn="just">
              <a:lnSpc>
                <a:spcPts val="1800"/>
              </a:lnSpc>
              <a:spcAft>
                <a:spcPts val="1200"/>
              </a:spcAft>
            </a:pPr>
            <a:r>
              <a:rPr lang="en-GB" sz="2800" b="1" dirty="0">
                <a:solidFill>
                  <a:srgbClr val="000000"/>
                </a:solidFill>
                <a:latin typeface="Times New Roman"/>
                <a:ea typeface="Times New Roman"/>
                <a:cs typeface="Times New Roman"/>
              </a:rPr>
              <a:t>I</a:t>
            </a:r>
            <a:r>
              <a:rPr lang="vi-VN" sz="2800" b="1" dirty="0">
                <a:solidFill>
                  <a:srgbClr val="000000"/>
                </a:solidFill>
                <a:latin typeface="Times New Roman"/>
                <a:ea typeface="Times New Roman"/>
                <a:cs typeface="Times New Roman"/>
              </a:rPr>
              <a:t>.</a:t>
            </a:r>
            <a:r>
              <a:rPr lang="en-GB" sz="2800" b="1" dirty="0" err="1">
                <a:solidFill>
                  <a:srgbClr val="000000"/>
                </a:solidFill>
                <a:latin typeface="Times New Roman"/>
                <a:ea typeface="Times New Roman"/>
                <a:cs typeface="Times New Roman"/>
              </a:rPr>
              <a:t>Tìm</a:t>
            </a:r>
            <a:r>
              <a:rPr lang="en-GB" sz="2800" b="1" dirty="0">
                <a:solidFill>
                  <a:srgbClr val="000000"/>
                </a:solidFill>
                <a:latin typeface="Times New Roman"/>
                <a:ea typeface="Times New Roman"/>
                <a:cs typeface="Times New Roman"/>
              </a:rPr>
              <a:t> </a:t>
            </a:r>
            <a:r>
              <a:rPr lang="en-GB" sz="2800" b="1" dirty="0" err="1">
                <a:solidFill>
                  <a:srgbClr val="000000"/>
                </a:solidFill>
                <a:latin typeface="Times New Roman"/>
                <a:ea typeface="Times New Roman"/>
                <a:cs typeface="Times New Roman"/>
              </a:rPr>
              <a:t>hiểu</a:t>
            </a:r>
            <a:r>
              <a:rPr lang="en-GB" sz="2800" b="1" dirty="0">
                <a:solidFill>
                  <a:srgbClr val="000000"/>
                </a:solidFill>
                <a:latin typeface="Times New Roman"/>
                <a:ea typeface="Times New Roman"/>
                <a:cs typeface="Times New Roman"/>
              </a:rPr>
              <a:t> </a:t>
            </a:r>
            <a:r>
              <a:rPr lang="en-GB" sz="2800" b="1" dirty="0" err="1">
                <a:solidFill>
                  <a:srgbClr val="000000"/>
                </a:solidFill>
                <a:latin typeface="Times New Roman"/>
                <a:ea typeface="Times New Roman"/>
                <a:cs typeface="Times New Roman"/>
              </a:rPr>
              <a:t>chung</a:t>
            </a:r>
            <a:r>
              <a:rPr lang="en-GB" sz="2800" b="1" dirty="0">
                <a:solidFill>
                  <a:srgbClr val="000000"/>
                </a:solidFill>
                <a:latin typeface="Times New Roman"/>
                <a:ea typeface="Times New Roman"/>
                <a:cs typeface="Times New Roman"/>
              </a:rPr>
              <a:t> </a:t>
            </a:r>
            <a:endParaRPr lang="en-GB" sz="2800" dirty="0">
              <a:ea typeface="Calibri"/>
              <a:cs typeface="Times New Roman"/>
            </a:endParaRPr>
          </a:p>
        </p:txBody>
      </p:sp>
      <p:sp>
        <p:nvSpPr>
          <p:cNvPr id="5" name="Rectangle 4"/>
          <p:cNvSpPr/>
          <p:nvPr/>
        </p:nvSpPr>
        <p:spPr>
          <a:xfrm>
            <a:off x="7064299" y="1576459"/>
            <a:ext cx="4715323" cy="323165"/>
          </a:xfrm>
          <a:prstGeom prst="rect">
            <a:avLst/>
          </a:prstGeom>
        </p:spPr>
        <p:txBody>
          <a:bodyPr wrap="square">
            <a:spAutoFit/>
          </a:bodyPr>
          <a:lstStyle/>
          <a:p>
            <a:pPr marL="30480" marR="30480" algn="just">
              <a:lnSpc>
                <a:spcPts val="1800"/>
              </a:lnSpc>
              <a:spcAft>
                <a:spcPts val="1200"/>
              </a:spcAft>
            </a:pPr>
            <a:r>
              <a:rPr lang="vi-VN" sz="2800" b="1" dirty="0">
                <a:solidFill>
                  <a:srgbClr val="FF0000"/>
                </a:solidFill>
                <a:latin typeface="Times New Roman"/>
                <a:ea typeface="Times New Roman"/>
                <a:cs typeface="Times New Roman"/>
              </a:rPr>
              <a:t>? Trình bày tác giả văn bản?</a:t>
            </a:r>
            <a:endParaRPr lang="en-GB" sz="2000" dirty="0">
              <a:solidFill>
                <a:srgbClr val="FF0000"/>
              </a:solidFill>
              <a:ea typeface="Calibri"/>
              <a:cs typeface="Times New Roman"/>
            </a:endParaRPr>
          </a:p>
        </p:txBody>
      </p:sp>
      <p:sp>
        <p:nvSpPr>
          <p:cNvPr id="7" name="Rectangle 6"/>
          <p:cNvSpPr/>
          <p:nvPr/>
        </p:nvSpPr>
        <p:spPr>
          <a:xfrm>
            <a:off x="201907" y="1591489"/>
            <a:ext cx="1633011" cy="461665"/>
          </a:xfrm>
          <a:prstGeom prst="rect">
            <a:avLst/>
          </a:prstGeom>
        </p:spPr>
        <p:txBody>
          <a:bodyPr wrap="none">
            <a:spAutoFit/>
          </a:bodyPr>
          <a:lstStyle/>
          <a:p>
            <a:r>
              <a:rPr lang="en-US" sz="2400" b="1" dirty="0">
                <a:latin typeface="+mj-lt"/>
              </a:rPr>
              <a:t>1</a:t>
            </a:r>
            <a:r>
              <a:rPr lang="vi-VN" sz="2400" b="1" dirty="0">
                <a:latin typeface="+mj-lt"/>
              </a:rPr>
              <a:t>, Tác </a:t>
            </a:r>
            <a:r>
              <a:rPr lang="en-US" sz="2400" b="1" dirty="0" err="1">
                <a:latin typeface="Times New Roman" panose="02020603050405020304" pitchFamily="18" charset="0"/>
                <a:cs typeface="Times New Roman" panose="02020603050405020304" pitchFamily="18" charset="0"/>
              </a:rPr>
              <a:t>giả</a:t>
            </a:r>
            <a:r>
              <a:rPr lang="vi-VN" sz="2400" b="1" dirty="0">
                <a:latin typeface="Times New Roman" panose="02020603050405020304" pitchFamily="18" charset="0"/>
                <a:cs typeface="Times New Roman" panose="02020603050405020304" pitchFamily="18" charset="0"/>
              </a:rPr>
              <a:t>:</a:t>
            </a:r>
            <a:r>
              <a:rPr lang="vi-VN" sz="2400" b="1" dirty="0">
                <a:latin typeface="+mj-lt"/>
              </a:rPr>
              <a:t> </a:t>
            </a:r>
            <a:endParaRPr lang="en-GB" sz="2400" b="1" dirty="0">
              <a:latin typeface="+mj-lt"/>
            </a:endParaRPr>
          </a:p>
        </p:txBody>
      </p:sp>
      <p:sp>
        <p:nvSpPr>
          <p:cNvPr id="10" name="Rectangle 9"/>
          <p:cNvSpPr/>
          <p:nvPr/>
        </p:nvSpPr>
        <p:spPr>
          <a:xfrm>
            <a:off x="4536797" y="2399083"/>
            <a:ext cx="2623475" cy="344774"/>
          </a:xfrm>
          <a:prstGeom prst="rect">
            <a:avLst/>
          </a:prstGeom>
        </p:spPr>
        <p:txBody>
          <a:bodyPr wrap="none">
            <a:spAutoFit/>
          </a:bodyPr>
          <a:lstStyle/>
          <a:p>
            <a:pPr marL="30480" marR="30480" algn="just">
              <a:lnSpc>
                <a:spcPts val="1800"/>
              </a:lnSpc>
              <a:spcAft>
                <a:spcPts val="1200"/>
              </a:spcAft>
            </a:pPr>
            <a:r>
              <a:rPr lang="vi-VN" sz="2400" b="1" dirty="0">
                <a:solidFill>
                  <a:srgbClr val="FF0000"/>
                </a:solidFill>
                <a:latin typeface="Times New Roman"/>
                <a:ea typeface="Times New Roman"/>
                <a:cs typeface="Times New Roman"/>
              </a:rPr>
              <a:t>Phiếu học tập số 2</a:t>
            </a:r>
            <a:endParaRPr lang="en-GB" dirty="0">
              <a:solidFill>
                <a:srgbClr val="FF0000"/>
              </a:solidFill>
              <a:ea typeface="Calibri"/>
              <a:cs typeface="Times New Roman"/>
            </a:endParaRPr>
          </a:p>
        </p:txBody>
      </p:sp>
      <p:graphicFrame>
        <p:nvGraphicFramePr>
          <p:cNvPr id="11" name="Table 10"/>
          <p:cNvGraphicFramePr>
            <a:graphicFrameLocks noGrp="1"/>
          </p:cNvGraphicFramePr>
          <p:nvPr>
            <p:extLst>
              <p:ext uri="{D42A27DB-BD31-4B8C-83A1-F6EECF244321}">
                <p14:modId xmlns:p14="http://schemas.microsoft.com/office/powerpoint/2010/main" val="452934256"/>
              </p:ext>
            </p:extLst>
          </p:nvPr>
        </p:nvGraphicFramePr>
        <p:xfrm>
          <a:off x="2226664" y="2880753"/>
          <a:ext cx="5614753" cy="3140226"/>
        </p:xfrm>
        <a:graphic>
          <a:graphicData uri="http://schemas.openxmlformats.org/drawingml/2006/table">
            <a:tbl>
              <a:tblPr firstRow="1" firstCol="1" bandRow="1"/>
              <a:tblGrid>
                <a:gridCol w="2895178">
                  <a:extLst>
                    <a:ext uri="{9D8B030D-6E8A-4147-A177-3AD203B41FA5}">
                      <a16:colId xmlns:a16="http://schemas.microsoft.com/office/drawing/2014/main" val="20000"/>
                    </a:ext>
                  </a:extLst>
                </a:gridCol>
                <a:gridCol w="2719575">
                  <a:extLst>
                    <a:ext uri="{9D8B030D-6E8A-4147-A177-3AD203B41FA5}">
                      <a16:colId xmlns:a16="http://schemas.microsoft.com/office/drawing/2014/main" val="20001"/>
                    </a:ext>
                  </a:extLst>
                </a:gridCol>
              </a:tblGrid>
              <a:tr h="556756">
                <a:tc>
                  <a:txBody>
                    <a:bodyPr/>
                    <a:lstStyle/>
                    <a:p>
                      <a:pPr marL="30480" marR="30480" algn="just">
                        <a:lnSpc>
                          <a:spcPts val="1800"/>
                        </a:lnSpc>
                        <a:spcAft>
                          <a:spcPts val="1200"/>
                        </a:spcAft>
                      </a:pPr>
                      <a:endParaRPr lang="vi-VN" sz="2400" b="1" i="1" dirty="0">
                        <a:solidFill>
                          <a:srgbClr val="000000"/>
                        </a:solidFill>
                        <a:effectLst/>
                        <a:latin typeface="Times New Roman" pitchFamily="18" charset="0"/>
                        <a:ea typeface="Times New Roman"/>
                        <a:cs typeface="Times New Roman" pitchFamily="18" charset="0"/>
                      </a:endParaRPr>
                    </a:p>
                    <a:p>
                      <a:pPr marL="30480" marR="30480" algn="just">
                        <a:lnSpc>
                          <a:spcPts val="1800"/>
                        </a:lnSpc>
                        <a:spcAft>
                          <a:spcPts val="1200"/>
                        </a:spcAft>
                      </a:pPr>
                      <a:r>
                        <a:rPr lang="vi-VN" sz="2400" b="1" dirty="0">
                          <a:effectLst/>
                          <a:latin typeface="Times New Roman" pitchFamily="18" charset="0"/>
                          <a:ea typeface="Calibri"/>
                          <a:cs typeface="Times New Roman" pitchFamily="18" charset="0"/>
                        </a:rPr>
                        <a:t>Thể loại</a:t>
                      </a:r>
                      <a:endParaRPr lang="en-GB" sz="24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ts val="1800"/>
                        </a:lnSpc>
                        <a:spcAft>
                          <a:spcPts val="1200"/>
                        </a:spcAft>
                      </a:pPr>
                      <a:r>
                        <a:rPr lang="vi-VN" sz="2400">
                          <a:solidFill>
                            <a:srgbClr val="000000"/>
                          </a:solidFill>
                          <a:effectLst/>
                          <a:latin typeface="Times New Roman" pitchFamily="18" charset="0"/>
                          <a:ea typeface="Times New Roman"/>
                          <a:cs typeface="Times New Roman" pitchFamily="18" charset="0"/>
                        </a:rPr>
                        <a:t> </a:t>
                      </a:r>
                      <a:endParaRPr lang="en-GB"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11948">
                <a:tc>
                  <a:txBody>
                    <a:bodyPr/>
                    <a:lstStyle/>
                    <a:p>
                      <a:pPr marL="30480" marR="30480" algn="just">
                        <a:lnSpc>
                          <a:spcPts val="1800"/>
                        </a:lnSpc>
                        <a:spcAft>
                          <a:spcPts val="1200"/>
                        </a:spcAft>
                      </a:pPr>
                      <a:endParaRPr lang="vi-VN" sz="2400" b="1" i="0" dirty="0">
                        <a:solidFill>
                          <a:srgbClr val="000000"/>
                        </a:solidFill>
                        <a:effectLst/>
                        <a:latin typeface="Times New Roman" pitchFamily="18" charset="0"/>
                        <a:ea typeface="Times New Roman"/>
                        <a:cs typeface="Times New Roman" pitchFamily="18" charset="0"/>
                      </a:endParaRPr>
                    </a:p>
                    <a:p>
                      <a:pPr marL="30480" marR="30480" algn="just">
                        <a:lnSpc>
                          <a:spcPts val="1800"/>
                        </a:lnSpc>
                        <a:spcAft>
                          <a:spcPts val="1200"/>
                        </a:spcAft>
                      </a:pPr>
                      <a:r>
                        <a:rPr lang="en-GB" sz="2400" b="1" i="0" dirty="0" err="1">
                          <a:solidFill>
                            <a:srgbClr val="000000"/>
                          </a:solidFill>
                          <a:effectLst/>
                          <a:latin typeface="Times New Roman" pitchFamily="18" charset="0"/>
                          <a:ea typeface="Times New Roman"/>
                          <a:cs typeface="Times New Roman" pitchFamily="18" charset="0"/>
                        </a:rPr>
                        <a:t>Các</a:t>
                      </a:r>
                      <a:r>
                        <a:rPr lang="en-GB" sz="2400" b="1" i="0" dirty="0">
                          <a:solidFill>
                            <a:srgbClr val="000000"/>
                          </a:solidFill>
                          <a:effectLst/>
                          <a:latin typeface="Times New Roman" pitchFamily="18" charset="0"/>
                          <a:ea typeface="Times New Roman"/>
                          <a:cs typeface="Times New Roman" pitchFamily="18" charset="0"/>
                        </a:rPr>
                        <a:t> </a:t>
                      </a:r>
                      <a:r>
                        <a:rPr lang="vi-VN" sz="2400" b="1" i="0" dirty="0">
                          <a:solidFill>
                            <a:srgbClr val="000000"/>
                          </a:solidFill>
                          <a:effectLst/>
                          <a:latin typeface="Times New Roman" pitchFamily="18" charset="0"/>
                          <a:ea typeface="Times New Roman"/>
                          <a:cs typeface="Times New Roman" pitchFamily="18" charset="0"/>
                        </a:rPr>
                        <a:t> thành phần</a:t>
                      </a:r>
                      <a:r>
                        <a:rPr lang="en-GB" sz="2400" b="1" i="1" dirty="0">
                          <a:solidFill>
                            <a:srgbClr val="000000"/>
                          </a:solidFill>
                          <a:effectLst/>
                          <a:latin typeface="Times New Roman" pitchFamily="18" charset="0"/>
                          <a:ea typeface="Times New Roman"/>
                          <a:cs typeface="Times New Roman" pitchFamily="18" charset="0"/>
                        </a:rPr>
                        <a:t> </a:t>
                      </a:r>
                      <a:endParaRPr lang="en-GB" sz="24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ts val="1800"/>
                        </a:lnSpc>
                        <a:spcAft>
                          <a:spcPts val="1200"/>
                        </a:spcAft>
                      </a:pPr>
                      <a:r>
                        <a:rPr lang="vi-VN" sz="2400">
                          <a:solidFill>
                            <a:srgbClr val="000000"/>
                          </a:solidFill>
                          <a:effectLst/>
                          <a:latin typeface="Times New Roman" pitchFamily="18" charset="0"/>
                          <a:ea typeface="Times New Roman"/>
                          <a:cs typeface="Times New Roman" pitchFamily="18" charset="0"/>
                        </a:rPr>
                        <a:t> </a:t>
                      </a:r>
                      <a:endParaRPr lang="en-GB" sz="240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04729">
                <a:tc>
                  <a:txBody>
                    <a:bodyPr/>
                    <a:lstStyle/>
                    <a:p>
                      <a:pPr marL="30480" marR="30480" algn="just">
                        <a:lnSpc>
                          <a:spcPts val="1800"/>
                        </a:lnSpc>
                        <a:spcAft>
                          <a:spcPts val="1200"/>
                        </a:spcAft>
                      </a:pPr>
                      <a:endParaRPr lang="vi-VN" sz="2400" b="1" i="0" dirty="0">
                        <a:solidFill>
                          <a:srgbClr val="000000"/>
                        </a:solidFill>
                        <a:effectLst/>
                        <a:latin typeface="Times New Roman" pitchFamily="18" charset="0"/>
                        <a:ea typeface="Times New Roman"/>
                        <a:cs typeface="Times New Roman" pitchFamily="18" charset="0"/>
                      </a:endParaRPr>
                    </a:p>
                    <a:p>
                      <a:pPr marL="30480" marR="30480" algn="just">
                        <a:lnSpc>
                          <a:spcPts val="1800"/>
                        </a:lnSpc>
                        <a:spcAft>
                          <a:spcPts val="1200"/>
                        </a:spcAft>
                      </a:pPr>
                      <a:r>
                        <a:rPr lang="en-GB" sz="2400" b="1" i="0" dirty="0" err="1">
                          <a:solidFill>
                            <a:srgbClr val="000000"/>
                          </a:solidFill>
                          <a:effectLst/>
                          <a:latin typeface="Times New Roman" pitchFamily="18" charset="0"/>
                          <a:ea typeface="Times New Roman"/>
                          <a:cs typeface="Times New Roman" pitchFamily="18" charset="0"/>
                        </a:rPr>
                        <a:t>Xu</a:t>
                      </a:r>
                      <a:r>
                        <a:rPr lang="vi-VN" sz="2400" b="1" i="0" dirty="0">
                          <a:solidFill>
                            <a:srgbClr val="000000"/>
                          </a:solidFill>
                          <a:effectLst/>
                          <a:latin typeface="Times New Roman" pitchFamily="18" charset="0"/>
                          <a:ea typeface="Times New Roman"/>
                          <a:cs typeface="Times New Roman" pitchFamily="18" charset="0"/>
                        </a:rPr>
                        <a:t>ất xứ</a:t>
                      </a:r>
                    </a:p>
                    <a:p>
                      <a:pPr marL="30480" marR="30480" algn="just">
                        <a:lnSpc>
                          <a:spcPts val="1800"/>
                        </a:lnSpc>
                        <a:spcAft>
                          <a:spcPts val="1200"/>
                        </a:spcAft>
                      </a:pPr>
                      <a:endParaRPr lang="en-GB" sz="24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ts val="1800"/>
                        </a:lnSpc>
                        <a:spcAft>
                          <a:spcPts val="1200"/>
                        </a:spcAft>
                      </a:pPr>
                      <a:r>
                        <a:rPr lang="vi-VN" sz="2400" dirty="0">
                          <a:solidFill>
                            <a:srgbClr val="000000"/>
                          </a:solidFill>
                          <a:effectLst/>
                          <a:latin typeface="Times New Roman" pitchFamily="18" charset="0"/>
                          <a:ea typeface="Times New Roman"/>
                          <a:cs typeface="Times New Roman" pitchFamily="18" charset="0"/>
                        </a:rPr>
                        <a:t> </a:t>
                      </a:r>
                      <a:endParaRPr lang="en-GB"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8078">
                <a:tc>
                  <a:txBody>
                    <a:bodyPr/>
                    <a:lstStyle/>
                    <a:p>
                      <a:pPr marL="30480" marR="30480" algn="just">
                        <a:lnSpc>
                          <a:spcPts val="1800"/>
                        </a:lnSpc>
                        <a:spcAft>
                          <a:spcPts val="1200"/>
                        </a:spcAft>
                      </a:pPr>
                      <a:endParaRPr lang="vi-VN" sz="2400" b="1" dirty="0">
                        <a:solidFill>
                          <a:srgbClr val="000000"/>
                        </a:solidFill>
                        <a:effectLst/>
                        <a:latin typeface="Times New Roman" pitchFamily="18" charset="0"/>
                        <a:ea typeface="Times New Roman"/>
                        <a:cs typeface="Times New Roman" pitchFamily="18" charset="0"/>
                      </a:endParaRPr>
                    </a:p>
                    <a:p>
                      <a:pPr marL="30480" marR="30480" algn="just">
                        <a:lnSpc>
                          <a:spcPts val="1800"/>
                        </a:lnSpc>
                        <a:spcAft>
                          <a:spcPts val="1200"/>
                        </a:spcAft>
                      </a:pPr>
                      <a:r>
                        <a:rPr lang="en-GB" sz="2400" b="1" dirty="0">
                          <a:solidFill>
                            <a:srgbClr val="000000"/>
                          </a:solidFill>
                          <a:effectLst/>
                          <a:latin typeface="Times New Roman" pitchFamily="18" charset="0"/>
                          <a:ea typeface="Times New Roman"/>
                          <a:cs typeface="Times New Roman" pitchFamily="18" charset="0"/>
                        </a:rPr>
                        <a:t>- </a:t>
                      </a:r>
                      <a:r>
                        <a:rPr lang="en-GB" sz="2400" b="1" dirty="0" err="1">
                          <a:solidFill>
                            <a:srgbClr val="000000"/>
                          </a:solidFill>
                          <a:effectLst/>
                          <a:latin typeface="Times New Roman" pitchFamily="18" charset="0"/>
                          <a:ea typeface="Times New Roman"/>
                          <a:cs typeface="Times New Roman" pitchFamily="18" charset="0"/>
                        </a:rPr>
                        <a:t>Yếu</a:t>
                      </a:r>
                      <a:r>
                        <a:rPr lang="en-GB" sz="2400" b="1" dirty="0">
                          <a:solidFill>
                            <a:srgbClr val="000000"/>
                          </a:solidFill>
                          <a:effectLst/>
                          <a:latin typeface="Times New Roman" pitchFamily="18" charset="0"/>
                          <a:ea typeface="Times New Roman"/>
                          <a:cs typeface="Times New Roman" pitchFamily="18" charset="0"/>
                        </a:rPr>
                        <a:t> </a:t>
                      </a:r>
                      <a:r>
                        <a:rPr lang="en-GB" sz="2400" b="1" dirty="0" err="1">
                          <a:solidFill>
                            <a:srgbClr val="000000"/>
                          </a:solidFill>
                          <a:effectLst/>
                          <a:latin typeface="Times New Roman" pitchFamily="18" charset="0"/>
                          <a:ea typeface="Times New Roman"/>
                          <a:cs typeface="Times New Roman" pitchFamily="18" charset="0"/>
                        </a:rPr>
                        <a:t>tố</a:t>
                      </a:r>
                      <a:r>
                        <a:rPr lang="en-GB" sz="2400" b="1" dirty="0">
                          <a:solidFill>
                            <a:srgbClr val="000000"/>
                          </a:solidFill>
                          <a:effectLst/>
                          <a:latin typeface="Times New Roman" pitchFamily="18" charset="0"/>
                          <a:ea typeface="Times New Roman"/>
                          <a:cs typeface="Times New Roman" pitchFamily="18" charset="0"/>
                        </a:rPr>
                        <a:t> </a:t>
                      </a:r>
                      <a:r>
                        <a:rPr lang="en-GB" sz="2400" b="1" dirty="0" err="1">
                          <a:solidFill>
                            <a:srgbClr val="000000"/>
                          </a:solidFill>
                          <a:effectLst/>
                          <a:latin typeface="Times New Roman" pitchFamily="18" charset="0"/>
                          <a:ea typeface="Times New Roman"/>
                          <a:cs typeface="Times New Roman" pitchFamily="18" charset="0"/>
                        </a:rPr>
                        <a:t>cấu</a:t>
                      </a:r>
                      <a:r>
                        <a:rPr lang="en-GB" sz="2400" b="1" dirty="0">
                          <a:solidFill>
                            <a:srgbClr val="000000"/>
                          </a:solidFill>
                          <a:effectLst/>
                          <a:latin typeface="Times New Roman" pitchFamily="18" charset="0"/>
                          <a:ea typeface="Times New Roman"/>
                          <a:cs typeface="Times New Roman" pitchFamily="18" charset="0"/>
                        </a:rPr>
                        <a:t> </a:t>
                      </a:r>
                      <a:r>
                        <a:rPr lang="en-GB" sz="2400" b="1" dirty="0" err="1">
                          <a:solidFill>
                            <a:srgbClr val="000000"/>
                          </a:solidFill>
                          <a:effectLst/>
                          <a:latin typeface="Times New Roman" pitchFamily="18" charset="0"/>
                          <a:ea typeface="Times New Roman"/>
                          <a:cs typeface="Times New Roman" pitchFamily="18" charset="0"/>
                        </a:rPr>
                        <a:t>thành</a:t>
                      </a:r>
                      <a:endParaRPr lang="en-GB" sz="2400" b="1"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ts val="1800"/>
                        </a:lnSpc>
                        <a:spcAft>
                          <a:spcPts val="1200"/>
                        </a:spcAft>
                      </a:pPr>
                      <a:r>
                        <a:rPr lang="vi-VN" sz="2400" dirty="0">
                          <a:solidFill>
                            <a:srgbClr val="000000"/>
                          </a:solidFill>
                          <a:effectLst/>
                          <a:latin typeface="Times New Roman" pitchFamily="18" charset="0"/>
                          <a:ea typeface="Times New Roman"/>
                          <a:cs typeface="Times New Roman" pitchFamily="18" charset="0"/>
                        </a:rPr>
                        <a:t> </a:t>
                      </a:r>
                      <a:endParaRPr lang="en-GB" sz="2400" dirty="0">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Rectangle 1"/>
          <p:cNvSpPr/>
          <p:nvPr/>
        </p:nvSpPr>
        <p:spPr>
          <a:xfrm>
            <a:off x="1834918" y="1597663"/>
            <a:ext cx="2391680" cy="461665"/>
          </a:xfrm>
          <a:prstGeom prst="rect">
            <a:avLst/>
          </a:prstGeom>
        </p:spPr>
        <p:txBody>
          <a:bodyPr wrap="none">
            <a:spAutoFit/>
          </a:bodyPr>
          <a:lstStyle/>
          <a:p>
            <a:r>
              <a:rPr lang="vi-VN" sz="2400" b="1" dirty="0">
                <a:solidFill>
                  <a:srgbClr val="7030A0"/>
                </a:solidFill>
                <a:latin typeface="Times New Roman" pitchFamily="18" charset="0"/>
                <a:cs typeface="Times New Roman" pitchFamily="18" charset="0"/>
              </a:rPr>
              <a:t>Hồ Thanh Trang</a:t>
            </a:r>
            <a:endParaRPr lang="en-US" sz="2400" dirty="0"/>
          </a:p>
        </p:txBody>
      </p:sp>
      <p:sp>
        <p:nvSpPr>
          <p:cNvPr id="9" name="Rectangle 8"/>
          <p:cNvSpPr/>
          <p:nvPr/>
        </p:nvSpPr>
        <p:spPr>
          <a:xfrm>
            <a:off x="201907" y="2086130"/>
            <a:ext cx="1891095" cy="461665"/>
          </a:xfrm>
          <a:prstGeom prst="rect">
            <a:avLst/>
          </a:prstGeom>
        </p:spPr>
        <p:txBody>
          <a:bodyPr wrap="none">
            <a:spAutoFit/>
          </a:bodyPr>
          <a:lstStyle/>
          <a:p>
            <a:r>
              <a:rPr lang="en-US" sz="2400" b="1" dirty="0">
                <a:latin typeface="+mj-lt"/>
              </a:rPr>
              <a:t>1</a:t>
            </a:r>
            <a:r>
              <a:rPr lang="vi-VN" sz="2400" b="1" dirty="0">
                <a:latin typeface="+mj-lt"/>
              </a:rPr>
              <a:t>, Tác </a:t>
            </a:r>
            <a:r>
              <a:rPr lang="en-US" sz="2400" b="1" dirty="0" err="1">
                <a:latin typeface="Times New Roman" panose="02020603050405020304" pitchFamily="18" charset="0"/>
                <a:cs typeface="Times New Roman" panose="02020603050405020304" pitchFamily="18" charset="0"/>
              </a:rPr>
              <a:t>phẩm</a:t>
            </a:r>
            <a:r>
              <a:rPr lang="vi-VN" sz="2400" b="1" dirty="0">
                <a:latin typeface="+mj-lt"/>
              </a:rPr>
              <a:t> </a:t>
            </a:r>
            <a:endParaRPr lang="en-GB" sz="2400" b="1" dirty="0">
              <a:latin typeface="+mj-lt"/>
            </a:endParaRPr>
          </a:p>
        </p:txBody>
      </p:sp>
      <p:pic>
        <p:nvPicPr>
          <p:cNvPr id="3" name="Picture 2"/>
          <p:cNvPicPr>
            <a:picLocks noChangeAspect="1"/>
          </p:cNvPicPr>
          <p:nvPr/>
        </p:nvPicPr>
        <p:blipFill>
          <a:blip r:embed="rId2"/>
          <a:stretch>
            <a:fillRect/>
          </a:stretch>
        </p:blipFill>
        <p:spPr>
          <a:xfrm>
            <a:off x="8183504" y="2880753"/>
            <a:ext cx="3596119" cy="2215682"/>
          </a:xfrm>
          <a:prstGeom prst="rect">
            <a:avLst/>
          </a:prstGeom>
        </p:spPr>
      </p:pic>
      <p:pic>
        <p:nvPicPr>
          <p:cNvPr id="6" name="Picture 5"/>
          <p:cNvPicPr>
            <a:picLocks noChangeAspect="1"/>
          </p:cNvPicPr>
          <p:nvPr/>
        </p:nvPicPr>
        <p:blipFill>
          <a:blip r:embed="rId3"/>
          <a:stretch>
            <a:fillRect/>
          </a:stretch>
        </p:blipFill>
        <p:spPr>
          <a:xfrm>
            <a:off x="9940581" y="5096435"/>
            <a:ext cx="2200847" cy="1572904"/>
          </a:xfrm>
          <a:prstGeom prst="rect">
            <a:avLst/>
          </a:prstGeom>
        </p:spPr>
      </p:pic>
      <p:pic>
        <p:nvPicPr>
          <p:cNvPr id="12" name="Picture 11"/>
          <p:cNvPicPr>
            <a:picLocks noChangeAspect="1"/>
          </p:cNvPicPr>
          <p:nvPr/>
        </p:nvPicPr>
        <p:blipFill>
          <a:blip r:embed="rId4"/>
          <a:stretch>
            <a:fillRect/>
          </a:stretch>
        </p:blipFill>
        <p:spPr>
          <a:xfrm>
            <a:off x="112035" y="4925624"/>
            <a:ext cx="1980967" cy="1914525"/>
          </a:xfrm>
          <a:prstGeom prst="rect">
            <a:avLst/>
          </a:prstGeom>
        </p:spPr>
      </p:pic>
    </p:spTree>
    <p:extLst>
      <p:ext uri="{BB962C8B-B14F-4D97-AF65-F5344CB8AC3E}">
        <p14:creationId xmlns:p14="http://schemas.microsoft.com/office/powerpoint/2010/main" val="346023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954107"/>
          </a:xfrm>
          <a:prstGeom prst="rect">
            <a:avLst/>
          </a:prstGeom>
          <a:noFill/>
          <a:ln>
            <a:solidFill>
              <a:srgbClr val="FF0000"/>
            </a:solidFill>
          </a:ln>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p>
          <a:p>
            <a:pPr algn="ctr"/>
            <a:r>
              <a:rPr lang="vi-VN" sz="2800" b="1" dirty="0">
                <a:solidFill>
                  <a:srgbClr val="7030A0"/>
                </a:solidFill>
                <a:latin typeface="Times New Roman" pitchFamily="18" charset="0"/>
                <a:cs typeface="Times New Roman" pitchFamily="18" charset="0"/>
              </a:rPr>
              <a:t>(Hồ </a:t>
            </a:r>
            <a:r>
              <a:rPr lang="vi-VN" sz="2400" b="1" dirty="0">
                <a:solidFill>
                  <a:srgbClr val="7030A0"/>
                </a:solidFill>
                <a:latin typeface="Times New Roman" pitchFamily="18" charset="0"/>
                <a:cs typeface="Times New Roman" pitchFamily="18" charset="0"/>
              </a:rPr>
              <a:t>Thanh</a:t>
            </a:r>
            <a:r>
              <a:rPr lang="vi-VN" sz="2800" b="1" dirty="0">
                <a:solidFill>
                  <a:srgbClr val="7030A0"/>
                </a:solidFill>
                <a:latin typeface="Times New Roman" pitchFamily="18" charset="0"/>
                <a:cs typeface="Times New Roman" pitchFamily="18" charset="0"/>
              </a:rPr>
              <a:t> Trang)</a:t>
            </a:r>
            <a:endParaRPr lang="en-US" sz="2800" b="1" dirty="0">
              <a:solidFill>
                <a:srgbClr val="7030A0"/>
              </a:solidFill>
              <a:latin typeface="Times New Roman" pitchFamily="18" charset="0"/>
              <a:cs typeface="Times New Roman" pitchFamily="18" charset="0"/>
            </a:endParaRPr>
          </a:p>
        </p:txBody>
      </p:sp>
      <p:sp>
        <p:nvSpPr>
          <p:cNvPr id="4" name="Rectangle 3"/>
          <p:cNvSpPr/>
          <p:nvPr/>
        </p:nvSpPr>
        <p:spPr>
          <a:xfrm>
            <a:off x="13648" y="951497"/>
            <a:ext cx="6096000" cy="742639"/>
          </a:xfrm>
          <a:prstGeom prst="rect">
            <a:avLst/>
          </a:prstGeom>
        </p:spPr>
        <p:txBody>
          <a:bodyPr>
            <a:spAutoFit/>
          </a:bodyPr>
          <a:lstStyle/>
          <a:p>
            <a:pPr marL="30480" marR="30480" algn="just">
              <a:lnSpc>
                <a:spcPts val="1800"/>
              </a:lnSpc>
              <a:spcAft>
                <a:spcPts val="1200"/>
              </a:spcAft>
            </a:pPr>
            <a:endParaRPr lang="vi-VN" sz="2800" b="1" dirty="0">
              <a:solidFill>
                <a:srgbClr val="000000"/>
              </a:solidFill>
              <a:latin typeface="Times New Roman"/>
              <a:ea typeface="Times New Roman"/>
              <a:cs typeface="Times New Roman"/>
            </a:endParaRPr>
          </a:p>
          <a:p>
            <a:pPr marL="30480" marR="30480" algn="just">
              <a:lnSpc>
                <a:spcPts val="1800"/>
              </a:lnSpc>
              <a:spcAft>
                <a:spcPts val="1200"/>
              </a:spcAft>
            </a:pPr>
            <a:r>
              <a:rPr lang="en-GB" sz="2800" b="1" dirty="0">
                <a:solidFill>
                  <a:srgbClr val="000000"/>
                </a:solidFill>
                <a:latin typeface="Times New Roman"/>
                <a:ea typeface="Times New Roman"/>
                <a:cs typeface="Times New Roman"/>
              </a:rPr>
              <a:t>I</a:t>
            </a:r>
            <a:r>
              <a:rPr lang="vi-VN" sz="2800" b="1" dirty="0">
                <a:solidFill>
                  <a:srgbClr val="000000"/>
                </a:solidFill>
                <a:latin typeface="Times New Roman"/>
                <a:ea typeface="Times New Roman"/>
                <a:cs typeface="Times New Roman"/>
              </a:rPr>
              <a:t>.</a:t>
            </a:r>
            <a:r>
              <a:rPr lang="en-GB" sz="2800" b="1" dirty="0" err="1">
                <a:solidFill>
                  <a:srgbClr val="000000"/>
                </a:solidFill>
                <a:latin typeface="Times New Roman"/>
                <a:ea typeface="Times New Roman"/>
                <a:cs typeface="Times New Roman"/>
              </a:rPr>
              <a:t>Tìm</a:t>
            </a:r>
            <a:r>
              <a:rPr lang="en-GB" sz="2800" b="1" dirty="0">
                <a:solidFill>
                  <a:srgbClr val="000000"/>
                </a:solidFill>
                <a:latin typeface="Times New Roman"/>
                <a:ea typeface="Times New Roman"/>
                <a:cs typeface="Times New Roman"/>
              </a:rPr>
              <a:t> </a:t>
            </a:r>
            <a:r>
              <a:rPr lang="en-GB" sz="2800" b="1" dirty="0" err="1">
                <a:solidFill>
                  <a:srgbClr val="000000"/>
                </a:solidFill>
                <a:latin typeface="Times New Roman"/>
                <a:ea typeface="Times New Roman"/>
                <a:cs typeface="Times New Roman"/>
              </a:rPr>
              <a:t>hiểu</a:t>
            </a:r>
            <a:r>
              <a:rPr lang="en-GB" sz="2800" b="1" dirty="0">
                <a:solidFill>
                  <a:srgbClr val="000000"/>
                </a:solidFill>
                <a:latin typeface="Times New Roman"/>
                <a:ea typeface="Times New Roman"/>
                <a:cs typeface="Times New Roman"/>
              </a:rPr>
              <a:t> </a:t>
            </a:r>
            <a:r>
              <a:rPr lang="en-GB" sz="2800" b="1" dirty="0" err="1">
                <a:solidFill>
                  <a:srgbClr val="000000"/>
                </a:solidFill>
                <a:latin typeface="Times New Roman"/>
                <a:ea typeface="Times New Roman"/>
                <a:cs typeface="Times New Roman"/>
              </a:rPr>
              <a:t>chung</a:t>
            </a:r>
            <a:r>
              <a:rPr lang="en-GB" sz="2800" b="1" dirty="0">
                <a:solidFill>
                  <a:srgbClr val="000000"/>
                </a:solidFill>
                <a:latin typeface="Times New Roman"/>
                <a:ea typeface="Times New Roman"/>
                <a:cs typeface="Times New Roman"/>
              </a:rPr>
              <a:t> </a:t>
            </a:r>
            <a:endParaRPr lang="en-GB" sz="2800" dirty="0">
              <a:solidFill>
                <a:prstClr val="black"/>
              </a:solidFill>
              <a:ea typeface="Calibri"/>
              <a:cs typeface="Times New Roman"/>
            </a:endParaRPr>
          </a:p>
        </p:txBody>
      </p:sp>
      <p:sp>
        <p:nvSpPr>
          <p:cNvPr id="7" name="Rectangle 6"/>
          <p:cNvSpPr/>
          <p:nvPr/>
        </p:nvSpPr>
        <p:spPr>
          <a:xfrm>
            <a:off x="308051" y="1735203"/>
            <a:ext cx="2294154" cy="523220"/>
          </a:xfrm>
          <a:prstGeom prst="rect">
            <a:avLst/>
          </a:prstGeom>
        </p:spPr>
        <p:txBody>
          <a:bodyPr wrap="none">
            <a:spAutoFit/>
          </a:bodyPr>
          <a:lstStyle/>
          <a:p>
            <a:r>
              <a:rPr lang="vi-VN" sz="2800" b="1" dirty="0">
                <a:solidFill>
                  <a:prstClr val="black"/>
                </a:solidFill>
                <a:latin typeface="Times New Roman"/>
              </a:rPr>
              <a:t>2, Tác phẩm: </a:t>
            </a:r>
            <a:endParaRPr lang="en-GB" sz="2800" b="1" dirty="0">
              <a:solidFill>
                <a:prstClr val="black"/>
              </a:solidFill>
            </a:endParaRPr>
          </a:p>
        </p:txBody>
      </p:sp>
      <p:pic>
        <p:nvPicPr>
          <p:cNvPr id="12"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4756869" y="1268373"/>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8051" y="2222002"/>
            <a:ext cx="10935205" cy="1815882"/>
          </a:xfrm>
          <a:prstGeom prst="rect">
            <a:avLst/>
          </a:prstGeom>
        </p:spPr>
        <p:txBody>
          <a:bodyPr wrap="square">
            <a:spAutoFit/>
          </a:bodyPr>
          <a:lstStyle/>
          <a:p>
            <a:r>
              <a:rPr lang="en-US" sz="2800" dirty="0">
                <a:solidFill>
                  <a:srgbClr val="7030A0"/>
                </a:solidFill>
                <a:latin typeface="Times New Roman" panose="02020603050405020304" pitchFamily="18" charset="0"/>
                <a:cs typeface="Times New Roman" panose="02020603050405020304" pitchFamily="18" charset="0"/>
              </a:rPr>
              <a:t>a- </a:t>
            </a:r>
            <a:r>
              <a:rPr lang="en-US" sz="2800" dirty="0" err="1">
                <a:solidFill>
                  <a:srgbClr val="7030A0"/>
                </a:solidFill>
                <a:latin typeface="Times New Roman" panose="02020603050405020304" pitchFamily="18" charset="0"/>
                <a:cs typeface="Times New Roman" panose="02020603050405020304" pitchFamily="18" charset="0"/>
              </a:rPr>
              <a:t>Thể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loại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a:t>
            </a:r>
          </a:p>
          <a:p>
            <a:r>
              <a:rPr lang="en-US" sz="2800" dirty="0">
                <a:solidFill>
                  <a:srgbClr val="7030A0"/>
                </a:solidFill>
                <a:latin typeface="Times New Roman" panose="02020603050405020304" pitchFamily="18" charset="0"/>
                <a:cs typeface="Times New Roman" panose="02020603050405020304" pitchFamily="18" charset="0"/>
              </a:rPr>
              <a:t>b-</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thành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a:t>
            </a:r>
          </a:p>
          <a:p>
            <a:r>
              <a:rPr lang="en-US" sz="2800" dirty="0">
                <a:solidFill>
                  <a:srgbClr val="7030A0"/>
                </a:solidFill>
                <a:latin typeface="Times New Roman" panose="02020603050405020304" pitchFamily="18" charset="0"/>
                <a:cs typeface="Times New Roman" panose="02020603050405020304" pitchFamily="18" charset="0"/>
              </a:rPr>
              <a:t>c-</a:t>
            </a:r>
            <a:r>
              <a:rPr lang="en-US" sz="2800" dirty="0" err="1">
                <a:solidFill>
                  <a:srgbClr val="7030A0"/>
                </a:solidFill>
                <a:latin typeface="Times New Roman" panose="02020603050405020304" pitchFamily="18" charset="0"/>
                <a:cs typeface="Times New Roman" panose="02020603050405020304" pitchFamily="18" charset="0"/>
              </a:rPr>
              <a:t>Xuất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xứ</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KH-  KT VN,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9-  2020</a:t>
            </a:r>
          </a:p>
        </p:txBody>
      </p:sp>
      <p:sp>
        <p:nvSpPr>
          <p:cNvPr id="6" name="Rectangle 5"/>
          <p:cNvSpPr/>
          <p:nvPr/>
        </p:nvSpPr>
        <p:spPr>
          <a:xfrm>
            <a:off x="308050" y="4180143"/>
            <a:ext cx="11282935" cy="2677656"/>
          </a:xfrm>
          <a:prstGeom prst="rect">
            <a:avLst/>
          </a:prstGeom>
        </p:spPr>
        <p:txBody>
          <a:bodyPr wrap="square">
            <a:spAutoFit/>
          </a:bodyPr>
          <a:lstStyle/>
          <a:p>
            <a:r>
              <a:rPr lang="vi-VN" sz="2800" dirty="0">
                <a:solidFill>
                  <a:srgbClr val="7030A0"/>
                </a:solidFill>
                <a:latin typeface="+mj-lt"/>
              </a:rPr>
              <a:t>d- Yếu tố cấu thành</a:t>
            </a:r>
          </a:p>
          <a:p>
            <a:r>
              <a:rPr lang="vi-VN" sz="2800" dirty="0">
                <a:latin typeface="+mj-lt"/>
              </a:rPr>
              <a:t>+ Trái đất là một trong tám hành tinh của hệ Mặt Trời.</a:t>
            </a:r>
          </a:p>
          <a:p>
            <a:r>
              <a:rPr lang="vi-VN" sz="2800" dirty="0">
                <a:latin typeface="+mj-lt"/>
              </a:rPr>
              <a:t>+ Nước chiếm 2/3 bề mặt Trái đất. </a:t>
            </a:r>
          </a:p>
          <a:p>
            <a:r>
              <a:rPr lang="vi-VN" sz="2800" dirty="0">
                <a:latin typeface="+mj-lt"/>
              </a:rPr>
              <a:t>+ Trái đất là nơi cư ngụ của muôn loài. </a:t>
            </a:r>
          </a:p>
          <a:p>
            <a:r>
              <a:rPr lang="vi-VN" sz="2800" dirty="0">
                <a:latin typeface="+mj-lt"/>
              </a:rPr>
              <a:t>+ Con người là đỉnh cao ỳ diệu của sự sống trên trái đất. </a:t>
            </a:r>
          </a:p>
          <a:p>
            <a:r>
              <a:rPr lang="vi-VN" sz="2800" dirty="0">
                <a:latin typeface="+mj-lt"/>
              </a:rPr>
              <a:t>+ Tình trạng của Trái đất đang từng ngày từng giờ bị tổn thương.</a:t>
            </a:r>
          </a:p>
        </p:txBody>
      </p:sp>
    </p:spTree>
    <p:extLst>
      <p:ext uri="{BB962C8B-B14F-4D97-AF65-F5344CB8AC3E}">
        <p14:creationId xmlns:p14="http://schemas.microsoft.com/office/powerpoint/2010/main" val="120718079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954107"/>
          </a:xfrm>
          <a:prstGeom prst="rect">
            <a:avLst/>
          </a:prstGeom>
          <a:noFill/>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p>
          <a:p>
            <a:pPr algn="ctr"/>
            <a:r>
              <a:rPr lang="vi-VN" sz="2800" b="1" dirty="0">
                <a:solidFill>
                  <a:srgbClr val="7030A0"/>
                </a:solidFill>
                <a:latin typeface="Times New Roman" pitchFamily="18" charset="0"/>
                <a:cs typeface="Times New Roman" pitchFamily="18" charset="0"/>
              </a:rPr>
              <a:t>(Hồ Thanh Trang)</a:t>
            </a:r>
            <a:endParaRPr lang="en-US" sz="2800" b="1" dirty="0">
              <a:solidFill>
                <a:srgbClr val="7030A0"/>
              </a:solidFill>
              <a:latin typeface="Times New Roman" pitchFamily="18" charset="0"/>
              <a:cs typeface="Times New Roman" pitchFamily="18" charset="0"/>
            </a:endParaRPr>
          </a:p>
        </p:txBody>
      </p:sp>
      <p:sp>
        <p:nvSpPr>
          <p:cNvPr id="4" name="Rectangle 3"/>
          <p:cNvSpPr/>
          <p:nvPr/>
        </p:nvSpPr>
        <p:spPr>
          <a:xfrm>
            <a:off x="13648" y="951497"/>
            <a:ext cx="6096000" cy="357918"/>
          </a:xfrm>
          <a:prstGeom prst="rect">
            <a:avLst/>
          </a:prstGeom>
        </p:spPr>
        <p:txBody>
          <a:bodyPr>
            <a:spAutoFit/>
          </a:bodyPr>
          <a:lstStyle/>
          <a:p>
            <a:pPr marL="30480" marR="30480" algn="just">
              <a:lnSpc>
                <a:spcPts val="1800"/>
              </a:lnSpc>
              <a:spcAft>
                <a:spcPts val="1200"/>
              </a:spcAft>
            </a:pPr>
            <a:r>
              <a:rPr lang="en-GB" sz="2800" b="1" dirty="0">
                <a:solidFill>
                  <a:srgbClr val="000000"/>
                </a:solidFill>
                <a:latin typeface="Times New Roman"/>
                <a:ea typeface="Times New Roman"/>
                <a:cs typeface="Times New Roman"/>
              </a:rPr>
              <a:t>I</a:t>
            </a:r>
            <a:r>
              <a:rPr lang="vi-VN" sz="2800" b="1" dirty="0">
                <a:solidFill>
                  <a:srgbClr val="000000"/>
                </a:solidFill>
                <a:latin typeface="Times New Roman"/>
                <a:ea typeface="Times New Roman"/>
                <a:cs typeface="Times New Roman"/>
              </a:rPr>
              <a:t>.</a:t>
            </a:r>
            <a:r>
              <a:rPr lang="en-GB" sz="2800" b="1" dirty="0" err="1">
                <a:solidFill>
                  <a:srgbClr val="000000"/>
                </a:solidFill>
                <a:latin typeface="Times New Roman"/>
                <a:ea typeface="Times New Roman"/>
                <a:cs typeface="Times New Roman"/>
              </a:rPr>
              <a:t>Tìm</a:t>
            </a:r>
            <a:r>
              <a:rPr lang="en-GB" sz="2800" b="1" dirty="0">
                <a:solidFill>
                  <a:srgbClr val="000000"/>
                </a:solidFill>
                <a:latin typeface="Times New Roman"/>
                <a:ea typeface="Times New Roman"/>
                <a:cs typeface="Times New Roman"/>
              </a:rPr>
              <a:t> </a:t>
            </a:r>
            <a:r>
              <a:rPr lang="en-GB" sz="2800" b="1" dirty="0" err="1">
                <a:solidFill>
                  <a:srgbClr val="000000"/>
                </a:solidFill>
                <a:latin typeface="Times New Roman"/>
                <a:ea typeface="Times New Roman"/>
                <a:cs typeface="Times New Roman"/>
              </a:rPr>
              <a:t>hiểu</a:t>
            </a:r>
            <a:r>
              <a:rPr lang="en-GB" sz="2800" b="1" dirty="0">
                <a:solidFill>
                  <a:srgbClr val="000000"/>
                </a:solidFill>
                <a:latin typeface="Times New Roman"/>
                <a:ea typeface="Times New Roman"/>
                <a:cs typeface="Times New Roman"/>
              </a:rPr>
              <a:t> </a:t>
            </a:r>
            <a:r>
              <a:rPr lang="en-GB" sz="2800" b="1" dirty="0" err="1">
                <a:solidFill>
                  <a:srgbClr val="000000"/>
                </a:solidFill>
                <a:latin typeface="Times New Roman"/>
                <a:ea typeface="Times New Roman"/>
                <a:cs typeface="Times New Roman"/>
              </a:rPr>
              <a:t>chung</a:t>
            </a:r>
            <a:r>
              <a:rPr lang="en-GB" sz="2800" b="1" dirty="0">
                <a:solidFill>
                  <a:srgbClr val="000000"/>
                </a:solidFill>
                <a:latin typeface="Times New Roman"/>
                <a:ea typeface="Times New Roman"/>
                <a:cs typeface="Times New Roman"/>
              </a:rPr>
              <a:t> </a:t>
            </a:r>
            <a:endParaRPr lang="en-GB" sz="2800" dirty="0">
              <a:solidFill>
                <a:prstClr val="black"/>
              </a:solidFill>
              <a:ea typeface="Calibri"/>
              <a:cs typeface="Times New Roman"/>
            </a:endParaRPr>
          </a:p>
        </p:txBody>
      </p:sp>
      <p:sp>
        <p:nvSpPr>
          <p:cNvPr id="7" name="Rectangle 6"/>
          <p:cNvSpPr/>
          <p:nvPr/>
        </p:nvSpPr>
        <p:spPr>
          <a:xfrm>
            <a:off x="300603" y="1361956"/>
            <a:ext cx="2084160" cy="523220"/>
          </a:xfrm>
          <a:prstGeom prst="rect">
            <a:avLst/>
          </a:prstGeom>
        </p:spPr>
        <p:txBody>
          <a:bodyPr wrap="none">
            <a:spAutoFit/>
          </a:bodyPr>
          <a:lstStyle/>
          <a:p>
            <a:r>
              <a:rPr lang="vi-VN" sz="2800" b="1" dirty="0">
                <a:solidFill>
                  <a:srgbClr val="7030A0"/>
                </a:solidFill>
                <a:latin typeface="Times New Roman"/>
              </a:rPr>
              <a:t>2, Tác phẩm</a:t>
            </a:r>
          </a:p>
        </p:txBody>
      </p:sp>
      <p:sp>
        <p:nvSpPr>
          <p:cNvPr id="5" name="Rectangle 4"/>
          <p:cNvSpPr/>
          <p:nvPr/>
        </p:nvSpPr>
        <p:spPr>
          <a:xfrm>
            <a:off x="5930613" y="1520940"/>
            <a:ext cx="5209611" cy="729495"/>
          </a:xfrm>
          <a:prstGeom prst="rect">
            <a:avLst/>
          </a:prstGeom>
        </p:spPr>
        <p:txBody>
          <a:bodyPr wrap="square">
            <a:spAutoFit/>
          </a:bodyPr>
          <a:lstStyle/>
          <a:p>
            <a:pPr marL="30480" marR="30480" algn="just">
              <a:lnSpc>
                <a:spcPts val="1800"/>
              </a:lnSpc>
              <a:spcAft>
                <a:spcPts val="1200"/>
              </a:spcAft>
            </a:pP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Văn</a:t>
            </a: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bản</a:t>
            </a:r>
            <a:r>
              <a:rPr lang="en-GB" sz="2400" i="1" dirty="0">
                <a:solidFill>
                  <a:srgbClr val="FF0000"/>
                </a:solidFill>
                <a:latin typeface="Times New Roman"/>
                <a:ea typeface="Times New Roman"/>
                <a:cs typeface="Times New Roman"/>
              </a:rPr>
              <a:t> chia </a:t>
            </a:r>
            <a:r>
              <a:rPr lang="en-GB" sz="2400" i="1" dirty="0" err="1">
                <a:solidFill>
                  <a:srgbClr val="FF0000"/>
                </a:solidFill>
                <a:latin typeface="Times New Roman"/>
                <a:ea typeface="Times New Roman"/>
                <a:cs typeface="Times New Roman"/>
              </a:rPr>
              <a:t>làm</a:t>
            </a: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mấy</a:t>
            </a: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phần</a:t>
            </a:r>
            <a:r>
              <a:rPr lang="en-GB" sz="2400" i="1" dirty="0">
                <a:solidFill>
                  <a:srgbClr val="FF0000"/>
                </a:solidFill>
                <a:latin typeface="Times New Roman"/>
                <a:ea typeface="Times New Roman"/>
                <a:cs typeface="Times New Roman"/>
              </a:rPr>
              <a:t>? </a:t>
            </a:r>
            <a:endParaRPr lang="vi-VN" sz="2400" i="1" dirty="0">
              <a:solidFill>
                <a:srgbClr val="FF0000"/>
              </a:solidFill>
              <a:latin typeface="Times New Roman"/>
              <a:ea typeface="Times New Roman"/>
              <a:cs typeface="Times New Roman"/>
            </a:endParaRPr>
          </a:p>
          <a:p>
            <a:pPr marL="30480" marR="30480" algn="just">
              <a:lnSpc>
                <a:spcPts val="1800"/>
              </a:lnSpc>
              <a:spcAft>
                <a:spcPts val="1200"/>
              </a:spcAft>
            </a:pPr>
            <a:r>
              <a:rPr lang="en-GB" sz="2400" i="1" dirty="0" err="1">
                <a:solidFill>
                  <a:srgbClr val="FF0000"/>
                </a:solidFill>
                <a:latin typeface="Times New Roman"/>
                <a:ea typeface="Times New Roman"/>
                <a:cs typeface="Times New Roman"/>
              </a:rPr>
              <a:t>Nêu</a:t>
            </a: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nội</a:t>
            </a:r>
            <a:r>
              <a:rPr lang="en-GB" sz="2400" i="1" dirty="0">
                <a:solidFill>
                  <a:srgbClr val="FF0000"/>
                </a:solidFill>
                <a:latin typeface="Times New Roman"/>
                <a:ea typeface="Times New Roman"/>
                <a:cs typeface="Times New Roman"/>
              </a:rPr>
              <a:t> dung </a:t>
            </a:r>
            <a:r>
              <a:rPr lang="en-GB" sz="2400" i="1" dirty="0" err="1">
                <a:solidFill>
                  <a:srgbClr val="FF0000"/>
                </a:solidFill>
                <a:latin typeface="Times New Roman"/>
                <a:ea typeface="Times New Roman"/>
                <a:cs typeface="Times New Roman"/>
              </a:rPr>
              <a:t>của</a:t>
            </a: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từng</a:t>
            </a:r>
            <a:r>
              <a:rPr lang="en-GB" sz="2400" i="1" dirty="0">
                <a:solidFill>
                  <a:srgbClr val="FF0000"/>
                </a:solidFill>
                <a:latin typeface="Times New Roman"/>
                <a:ea typeface="Times New Roman"/>
                <a:cs typeface="Times New Roman"/>
              </a:rPr>
              <a:t> </a:t>
            </a:r>
            <a:r>
              <a:rPr lang="en-GB" sz="2400" i="1" dirty="0" err="1">
                <a:solidFill>
                  <a:srgbClr val="FF0000"/>
                </a:solidFill>
                <a:latin typeface="Times New Roman"/>
                <a:ea typeface="Times New Roman"/>
                <a:cs typeface="Times New Roman"/>
              </a:rPr>
              <a:t>phần</a:t>
            </a:r>
            <a:r>
              <a:rPr lang="en-GB" sz="2400" i="1" dirty="0">
                <a:solidFill>
                  <a:srgbClr val="FF0000"/>
                </a:solidFill>
                <a:latin typeface="Times New Roman"/>
                <a:ea typeface="Times New Roman"/>
                <a:cs typeface="Times New Roman"/>
              </a:rPr>
              <a:t>?</a:t>
            </a:r>
            <a:endParaRPr lang="en-GB" dirty="0">
              <a:solidFill>
                <a:srgbClr val="FF0000"/>
              </a:solidFill>
              <a:ea typeface="Calibri"/>
              <a:cs typeface="Times New Roman"/>
            </a:endParaRPr>
          </a:p>
        </p:txBody>
      </p:sp>
      <p:sp>
        <p:nvSpPr>
          <p:cNvPr id="9" name="TextBox 8">
            <a:extLst>
              <a:ext uri="{FF2B5EF4-FFF2-40B4-BE49-F238E27FC236}">
                <a16:creationId xmlns:a16="http://schemas.microsoft.com/office/drawing/2014/main" id="{E748024D-4D3D-4005-AED6-3383D93BAC2D}"/>
              </a:ext>
            </a:extLst>
          </p:cNvPr>
          <p:cNvSpPr txBox="1"/>
          <p:nvPr/>
        </p:nvSpPr>
        <p:spPr>
          <a:xfrm>
            <a:off x="355887" y="1885687"/>
            <a:ext cx="2399571" cy="584775"/>
          </a:xfrm>
          <a:prstGeom prst="rect">
            <a:avLst/>
          </a:prstGeom>
          <a:noFill/>
        </p:spPr>
        <p:txBody>
          <a:bodyPr wrap="square" rtlCol="0">
            <a:spAutoFit/>
          </a:bodyPr>
          <a:lstStyle/>
          <a:p>
            <a:pPr algn="just"/>
            <a:r>
              <a:rPr lang="vi-VN" sz="3200" b="1" dirty="0">
                <a:solidFill>
                  <a:srgbClr val="7030A0"/>
                </a:solidFill>
                <a:latin typeface="Times New Roman" panose="02020603050405020304" pitchFamily="18" charset="0"/>
                <a:ea typeface="Times New Roman" panose="02020603050405020304" pitchFamily="18" charset="0"/>
              </a:rPr>
              <a:t>e</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Bố</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cục</a:t>
            </a:r>
            <a:r>
              <a:rPr lang="en-US" sz="3200" dirty="0">
                <a:solidFill>
                  <a:srgbClr val="7030A0"/>
                </a:solidFill>
                <a:latin typeface="Times New Roman" panose="02020603050405020304" pitchFamily="18" charset="0"/>
                <a:ea typeface="Times New Roman" panose="02020603050405020304" pitchFamily="18" charset="0"/>
              </a:rPr>
              <a:t>:</a:t>
            </a:r>
            <a:endParaRPr lang="en-US" sz="3200" dirty="0">
              <a:solidFill>
                <a:srgbClr val="7030A0"/>
              </a:solidFill>
            </a:endParaRPr>
          </a:p>
        </p:txBody>
      </p:sp>
      <p:sp>
        <p:nvSpPr>
          <p:cNvPr id="10" name="Rectangle 9"/>
          <p:cNvSpPr/>
          <p:nvPr/>
        </p:nvSpPr>
        <p:spPr>
          <a:xfrm>
            <a:off x="300603" y="2461448"/>
            <a:ext cx="2863284" cy="523220"/>
          </a:xfrm>
          <a:prstGeom prst="rect">
            <a:avLst/>
          </a:prstGeom>
        </p:spPr>
        <p:txBody>
          <a:bodyPr wrap="none">
            <a:spAutoFit/>
          </a:bodyPr>
          <a:lstStyle/>
          <a:p>
            <a:r>
              <a:rPr lang="vi-VN" sz="2800" b="1" dirty="0">
                <a:solidFill>
                  <a:prstClr val="black"/>
                </a:solidFill>
                <a:latin typeface="Times New Roman"/>
              </a:rPr>
              <a:t>3, Chú thích- Sgk</a:t>
            </a:r>
          </a:p>
        </p:txBody>
      </p:sp>
      <p:sp>
        <p:nvSpPr>
          <p:cNvPr id="11" name="Rectangle 10"/>
          <p:cNvSpPr/>
          <p:nvPr/>
        </p:nvSpPr>
        <p:spPr>
          <a:xfrm>
            <a:off x="135958" y="3178175"/>
            <a:ext cx="3583866" cy="830997"/>
          </a:xfrm>
          <a:prstGeom prst="rect">
            <a:avLst/>
          </a:prstGeom>
        </p:spPr>
        <p:txBody>
          <a:bodyPr wrap="none">
            <a:spAutoFit/>
          </a:bodyPr>
          <a:lstStyle/>
          <a:p>
            <a:r>
              <a:rPr lang="vi-VN" sz="2400" b="1" dirty="0">
                <a:solidFill>
                  <a:prstClr val="black"/>
                </a:solidFill>
                <a:latin typeface="Times New Roman"/>
              </a:rPr>
              <a:t>II. Đọc- Tìm hiểu văn bản</a:t>
            </a:r>
          </a:p>
          <a:p>
            <a:r>
              <a:rPr lang="vi-VN" sz="2400" b="1" dirty="0">
                <a:solidFill>
                  <a:prstClr val="black"/>
                </a:solidFill>
                <a:latin typeface="Times New Roman"/>
              </a:rPr>
              <a:t>1, Đọc</a:t>
            </a:r>
          </a:p>
        </p:txBody>
      </p:sp>
      <p:sp>
        <p:nvSpPr>
          <p:cNvPr id="12" name="Rectangle 11"/>
          <p:cNvSpPr/>
          <p:nvPr/>
        </p:nvSpPr>
        <p:spPr>
          <a:xfrm>
            <a:off x="2021983" y="4009172"/>
            <a:ext cx="8853426" cy="973472"/>
          </a:xfrm>
          <a:prstGeom prst="rect">
            <a:avLst/>
          </a:prstGeom>
        </p:spPr>
        <p:txBody>
          <a:bodyPr wrap="square">
            <a:spAutoFit/>
          </a:bodyPr>
          <a:lstStyle/>
          <a:p>
            <a:pPr marL="30480" marR="30480" algn="just">
              <a:lnSpc>
                <a:spcPts val="1800"/>
              </a:lnSpc>
              <a:spcAft>
                <a:spcPts val="1200"/>
              </a:spcAft>
            </a:pPr>
            <a:r>
              <a:rPr lang="vi-VN" sz="2800" dirty="0">
                <a:solidFill>
                  <a:srgbClr val="000000"/>
                </a:solidFill>
                <a:latin typeface="Times New Roman"/>
                <a:ea typeface="Times New Roman"/>
                <a:cs typeface="Times New Roman"/>
              </a:rPr>
              <a:t>GV hướng dẫn HS: Đọc to, rõ ràng, mạch lạc, chú ý các  </a:t>
            </a:r>
          </a:p>
          <a:p>
            <a:pPr marL="30480" marR="30480" algn="just">
              <a:lnSpc>
                <a:spcPts val="1800"/>
              </a:lnSpc>
              <a:spcAft>
                <a:spcPts val="1200"/>
              </a:spcAft>
            </a:pPr>
            <a:r>
              <a:rPr lang="vi-VN" sz="2800" dirty="0">
                <a:solidFill>
                  <a:srgbClr val="000000"/>
                </a:solidFill>
                <a:latin typeface="Times New Roman"/>
                <a:ea typeface="Times New Roman"/>
                <a:cs typeface="Times New Roman"/>
              </a:rPr>
              <a:t>ngữ mượn Châu Âu. </a:t>
            </a:r>
            <a:r>
              <a:rPr lang="vi-VN" sz="2800" dirty="0">
                <a:solidFill>
                  <a:srgbClr val="000000"/>
                </a:solidFill>
                <a:latin typeface="Times New Roman"/>
                <a:ea typeface="Times New Roman"/>
              </a:rPr>
              <a:t>Sử dụng các chiến lược đọc theo dõi, suy luận</a:t>
            </a:r>
            <a:endParaRPr lang="en-GB" sz="2800" dirty="0"/>
          </a:p>
        </p:txBody>
      </p:sp>
      <p:pic>
        <p:nvPicPr>
          <p:cNvPr id="13"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2955852" y="1208963"/>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1824" y="2527448"/>
            <a:ext cx="11421438" cy="2062103"/>
          </a:xfrm>
          <a:prstGeom prst="rect">
            <a:avLst/>
          </a:prstGeom>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rPr>
              <a:t>Văn bản chia làm 3 phần</a:t>
            </a:r>
            <a:endParaRPr lang="en-US" sz="3200" dirty="0">
              <a:solidFill>
                <a:prstClr val="black"/>
              </a:solidFill>
              <a:latin typeface="Times New Roman" panose="02020603050405020304" pitchFamily="18" charset="0"/>
              <a:ea typeface="Times New Roman" panose="02020603050405020304" pitchFamily="18" charset="0"/>
            </a:endParaRPr>
          </a:p>
          <a:p>
            <a:pPr lvl="0" algn="just"/>
            <a:r>
              <a:rPr lang="vi-VN" sz="3200" dirty="0">
                <a:solidFill>
                  <a:prstClr val="black"/>
                </a:solidFill>
                <a:latin typeface="Times New Roman" panose="02020603050405020304" pitchFamily="18" charset="0"/>
                <a:ea typeface="Times New Roman" panose="02020603050405020304" pitchFamily="18" charset="0"/>
              </a:rPr>
              <a:t>+ Phần</a:t>
            </a:r>
            <a:r>
              <a:rPr lang="en-US" sz="3200"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1</a:t>
            </a:r>
            <a:r>
              <a:rPr lang="en-US" sz="3200" dirty="0">
                <a:solidFill>
                  <a:prstClr val="black"/>
                </a:solidFill>
                <a:latin typeface="Times New Roman" panose="02020603050405020304" pitchFamily="18" charset="0"/>
                <a:ea typeface="Times New Roman" panose="02020603050405020304" pitchFamily="18" charset="0"/>
              </a:rPr>
              <a:t>:</a:t>
            </a:r>
            <a:r>
              <a:rPr lang="vi-VN" sz="3200" dirty="0">
                <a:solidFill>
                  <a:prstClr val="black"/>
                </a:solidFill>
                <a:latin typeface="Times New Roman" panose="02020603050405020304" pitchFamily="18" charset="0"/>
                <a:ea typeface="Times New Roman" panose="02020603050405020304" pitchFamily="18" charset="0"/>
              </a:rPr>
              <a:t> từ đầu đến “365,25 ngày”,</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giới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thiệu</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về</a:t>
            </a:r>
            <a:r>
              <a:rPr lang="en-US" sz="3200" dirty="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trái đất.</a:t>
            </a:r>
            <a:endParaRPr lang="en-US" sz="3200" dirty="0">
              <a:solidFill>
                <a:prstClr val="black"/>
              </a:solidFill>
              <a:latin typeface="Times New Roman" panose="02020603050405020304" pitchFamily="18" charset="0"/>
              <a:ea typeface="Times New Roman" panose="02020603050405020304" pitchFamily="18" charset="0"/>
            </a:endParaRPr>
          </a:p>
          <a:p>
            <a:pPr lvl="0" algn="just"/>
            <a:r>
              <a:rPr lang="vi-VN" sz="3200" dirty="0">
                <a:solidFill>
                  <a:prstClr val="black"/>
                </a:solidFill>
                <a:latin typeface="Times New Roman" panose="02020603050405020304" pitchFamily="18" charset="0"/>
                <a:ea typeface="Times New Roman" panose="02020603050405020304" pitchFamily="18" charset="0"/>
              </a:rPr>
              <a:t>+ Phần 2: Tiếp đến “sự sống trên trái đất” Vai trò của trái đất.</a:t>
            </a:r>
            <a:endParaRPr lang="en-US" sz="3200" dirty="0">
              <a:solidFill>
                <a:prstClr val="black"/>
              </a:solidFill>
              <a:latin typeface="Times New Roman" panose="02020603050405020304" pitchFamily="18" charset="0"/>
              <a:ea typeface="Times New Roman" panose="02020603050405020304" pitchFamily="18" charset="0"/>
            </a:endParaRPr>
          </a:p>
          <a:p>
            <a:pPr lvl="0" algn="just"/>
            <a:r>
              <a:rPr lang="vi-VN" sz="3200" dirty="0">
                <a:solidFill>
                  <a:prstClr val="black"/>
                </a:solidFill>
                <a:latin typeface="Times New Roman" panose="02020603050405020304" pitchFamily="18" charset="0"/>
                <a:ea typeface="Times New Roman" panose="02020603050405020304" pitchFamily="18" charset="0"/>
              </a:rPr>
              <a:t>+ Phần 3: còn lại </a:t>
            </a:r>
            <a:r>
              <a:rPr lang="en-US" sz="3200" dirty="0">
                <a:solidFill>
                  <a:prstClr val="black"/>
                </a:solidFill>
                <a:latin typeface="Times New Roman" panose="02020603050405020304" pitchFamily="18" charset="0"/>
                <a:ea typeface="Times New Roman" panose="02020603050405020304" pitchFamily="18" charset="0"/>
              </a:rPr>
              <a:t>t</a:t>
            </a:r>
            <a:r>
              <a:rPr lang="vi-VN" sz="3200" dirty="0">
                <a:solidFill>
                  <a:prstClr val="black"/>
                </a:solidFill>
                <a:latin typeface="Times New Roman" panose="02020603050405020304" pitchFamily="18" charset="0"/>
                <a:ea typeface="Times New Roman" panose="02020603050405020304" pitchFamily="18" charset="0"/>
              </a:rPr>
              <a:t>hực trạng của trái đất.</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939377" y="5016486"/>
            <a:ext cx="2200847" cy="1572904"/>
          </a:xfrm>
          <a:prstGeom prst="rect">
            <a:avLst/>
          </a:prstGeom>
        </p:spPr>
      </p:pic>
      <p:pic>
        <p:nvPicPr>
          <p:cNvPr id="6" name="Picture 5"/>
          <p:cNvPicPr>
            <a:picLocks noChangeAspect="1"/>
          </p:cNvPicPr>
          <p:nvPr/>
        </p:nvPicPr>
        <p:blipFill>
          <a:blip r:embed="rId4"/>
          <a:stretch>
            <a:fillRect/>
          </a:stretch>
        </p:blipFill>
        <p:spPr>
          <a:xfrm>
            <a:off x="74969" y="4593790"/>
            <a:ext cx="1947014" cy="2181225"/>
          </a:xfrm>
          <a:prstGeom prst="rect">
            <a:avLst/>
          </a:prstGeom>
        </p:spPr>
      </p:pic>
    </p:spTree>
    <p:extLst>
      <p:ext uri="{BB962C8B-B14F-4D97-AF65-F5344CB8AC3E}">
        <p14:creationId xmlns:p14="http://schemas.microsoft.com/office/powerpoint/2010/main" val="2392913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1" grpId="0"/>
      <p:bldP spid="12" grpId="0"/>
      <p:bldP spid="12"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954107"/>
          </a:xfrm>
          <a:prstGeom prst="rect">
            <a:avLst/>
          </a:prstGeom>
          <a:noFill/>
          <a:ln>
            <a:solidFill>
              <a:srgbClr val="FF0000"/>
            </a:solidFill>
          </a:ln>
        </p:spPr>
        <p:txBody>
          <a:bodyPr wrap="square" rtlCol="0">
            <a:spAutoFit/>
          </a:bodyPr>
          <a:lstStyle/>
          <a:p>
            <a:r>
              <a:rPr lang="vi-VN" sz="2800" b="1" dirty="0">
                <a:solidFill>
                  <a:prstClr val="black"/>
                </a:solidFill>
                <a:latin typeface="Times New Roman" pitchFamily="18" charset="0"/>
                <a:cs typeface="Times New Roman" pitchFamily="18" charset="0"/>
              </a:rPr>
              <a:t>Tiết 111-112-113: VĂN BẢN: TRÁI ĐẤT- CÁI NÔI CỦA SỰ SỐNG</a:t>
            </a:r>
          </a:p>
          <a:p>
            <a:pPr algn="ctr"/>
            <a:r>
              <a:rPr lang="vi-VN" sz="2800" b="1" dirty="0">
                <a:solidFill>
                  <a:prstClr val="black"/>
                </a:solidFill>
                <a:latin typeface="Times New Roman" pitchFamily="18" charset="0"/>
                <a:cs typeface="Times New Roman" pitchFamily="18" charset="0"/>
              </a:rPr>
              <a:t>(Hồ Th</a:t>
            </a:r>
            <a:r>
              <a:rPr lang="vi-VN" sz="2400" b="1" dirty="0">
                <a:solidFill>
                  <a:prstClr val="black"/>
                </a:solidFill>
                <a:latin typeface="Times New Roman" pitchFamily="18" charset="0"/>
                <a:cs typeface="Times New Roman" pitchFamily="18" charset="0"/>
              </a:rPr>
              <a:t>a</a:t>
            </a:r>
            <a:r>
              <a:rPr lang="vi-VN" sz="2800" b="1" dirty="0">
                <a:solidFill>
                  <a:prstClr val="black"/>
                </a:solidFill>
                <a:latin typeface="Times New Roman" pitchFamily="18" charset="0"/>
                <a:cs typeface="Times New Roman" pitchFamily="18" charset="0"/>
              </a:rPr>
              <a:t>nh Trang)</a:t>
            </a:r>
            <a:endParaRPr lang="en-US" sz="28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729495"/>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ea typeface="Calibri"/>
              <a:cs typeface="Times New Roman"/>
            </a:endParaRPr>
          </a:p>
          <a:p>
            <a:pPr marL="30480" marR="30480" algn="just">
              <a:lnSpc>
                <a:spcPts val="1800"/>
              </a:lnSpc>
              <a:spcAft>
                <a:spcPts val="1200"/>
              </a:spcAft>
            </a:pPr>
            <a:r>
              <a:rPr lang="en-GB" sz="2400" b="1" dirty="0">
                <a:solidFill>
                  <a:srgbClr val="000000"/>
                </a:solidFill>
                <a:latin typeface="Times New Roman"/>
                <a:ea typeface="Times New Roman"/>
                <a:cs typeface="Times New Roman"/>
              </a:rPr>
              <a:t>a. </a:t>
            </a:r>
            <a:r>
              <a:rPr lang="en-GB" sz="2400" b="1" dirty="0" err="1">
                <a:solidFill>
                  <a:srgbClr val="000000"/>
                </a:solidFill>
                <a:latin typeface="Times New Roman"/>
                <a:ea typeface="Times New Roman"/>
                <a:cs typeface="Times New Roman"/>
              </a:rPr>
              <a:t>Giới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thiệu</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về</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endParaRPr lang="en-GB" sz="2400" dirty="0">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1131312699"/>
              </p:ext>
            </p:extLst>
          </p:nvPr>
        </p:nvGraphicFramePr>
        <p:xfrm>
          <a:off x="849313" y="2345636"/>
          <a:ext cx="10520670" cy="3920718"/>
        </p:xfrm>
        <a:graphic>
          <a:graphicData uri="http://schemas.openxmlformats.org/drawingml/2006/table">
            <a:tbl>
              <a:tblPr firstRow="1" firstCol="1" bandRow="1"/>
              <a:tblGrid>
                <a:gridCol w="3464778">
                  <a:extLst>
                    <a:ext uri="{9D8B030D-6E8A-4147-A177-3AD203B41FA5}">
                      <a16:colId xmlns:a16="http://schemas.microsoft.com/office/drawing/2014/main" val="20000"/>
                    </a:ext>
                  </a:extLst>
                </a:gridCol>
                <a:gridCol w="7055892">
                  <a:extLst>
                    <a:ext uri="{9D8B030D-6E8A-4147-A177-3AD203B41FA5}">
                      <a16:colId xmlns:a16="http://schemas.microsoft.com/office/drawing/2014/main" val="20001"/>
                    </a:ext>
                  </a:extLst>
                </a:gridCol>
              </a:tblGrid>
              <a:tr h="2275963">
                <a:tc>
                  <a:txBody>
                    <a:bodyPr/>
                    <a:lstStyle/>
                    <a:p>
                      <a:pPr marL="30480" marR="30480" algn="just">
                        <a:lnSpc>
                          <a:spcPts val="1800"/>
                        </a:lnSpc>
                        <a:spcAft>
                          <a:spcPts val="1200"/>
                        </a:spcAft>
                      </a:pP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Đoạn</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văn</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Trái</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đất</a:t>
                      </a:r>
                      <a:r>
                        <a:rPr lang="en-GB" sz="2800" i="1" dirty="0">
                          <a:solidFill>
                            <a:srgbClr val="000000"/>
                          </a:solidFill>
                          <a:effectLst/>
                          <a:latin typeface="Times New Roman"/>
                          <a:ea typeface="Times New Roman"/>
                          <a:cs typeface="Times New Roman"/>
                        </a:rPr>
                        <a:t> </a:t>
                      </a: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r>
                        <a:rPr lang="en-GB" sz="2800" i="1" dirty="0" err="1">
                          <a:solidFill>
                            <a:srgbClr val="000000"/>
                          </a:solidFill>
                          <a:effectLst/>
                          <a:latin typeface="Times New Roman"/>
                          <a:ea typeface="Times New Roman"/>
                          <a:cs typeface="Times New Roman"/>
                        </a:rPr>
                        <a:t>trong</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hệ</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mặt</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trời</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tập</a:t>
                      </a:r>
                      <a:r>
                        <a:rPr lang="en-GB" sz="2800" i="1" dirty="0">
                          <a:solidFill>
                            <a:srgbClr val="000000"/>
                          </a:solidFill>
                          <a:effectLst/>
                          <a:latin typeface="Times New Roman"/>
                          <a:ea typeface="Times New Roman"/>
                          <a:cs typeface="Times New Roman"/>
                        </a:rPr>
                        <a:t> </a:t>
                      </a: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r>
                        <a:rPr lang="en-GB" sz="2800" i="1" dirty="0" err="1">
                          <a:solidFill>
                            <a:srgbClr val="000000"/>
                          </a:solidFill>
                          <a:effectLst/>
                          <a:latin typeface="Times New Roman"/>
                          <a:ea typeface="Times New Roman"/>
                          <a:cs typeface="Times New Roman"/>
                        </a:rPr>
                        <a:t>trung</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giới</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thiệu</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thông</a:t>
                      </a:r>
                      <a:r>
                        <a:rPr lang="en-GB" sz="2800" i="1" dirty="0">
                          <a:solidFill>
                            <a:srgbClr val="000000"/>
                          </a:solidFill>
                          <a:effectLst/>
                          <a:latin typeface="Times New Roman"/>
                          <a:ea typeface="Times New Roman"/>
                          <a:cs typeface="Times New Roman"/>
                        </a:rPr>
                        <a:t> </a:t>
                      </a: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r>
                        <a:rPr lang="en-GB" sz="2800" i="1" dirty="0">
                          <a:solidFill>
                            <a:srgbClr val="000000"/>
                          </a:solidFill>
                          <a:effectLst/>
                          <a:latin typeface="Times New Roman"/>
                          <a:ea typeface="Times New Roman"/>
                          <a:cs typeface="Times New Roman"/>
                        </a:rPr>
                        <a:t>tin </a:t>
                      </a:r>
                      <a:r>
                        <a:rPr lang="en-GB" sz="2800" i="1" dirty="0" err="1">
                          <a:solidFill>
                            <a:srgbClr val="000000"/>
                          </a:solidFill>
                          <a:effectLst/>
                          <a:latin typeface="Times New Roman"/>
                          <a:ea typeface="Times New Roman"/>
                          <a:cs typeface="Times New Roman"/>
                        </a:rPr>
                        <a:t>gì</a:t>
                      </a:r>
                      <a:r>
                        <a:rPr lang="en-GB" sz="2800" i="1" dirty="0">
                          <a:solidFill>
                            <a:srgbClr val="000000"/>
                          </a:solidFill>
                          <a:effectLst/>
                          <a:latin typeface="Times New Roman"/>
                          <a:ea typeface="Times New Roman"/>
                          <a:cs typeface="Times New Roman"/>
                        </a:rPr>
                        <a:t>?</a:t>
                      </a: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endParaRPr lang="vi-VN" sz="2800" i="1" dirty="0">
                        <a:solidFill>
                          <a:srgbClr val="000000"/>
                        </a:solidFill>
                        <a:effectLst/>
                        <a:latin typeface="Times New Roman"/>
                        <a:ea typeface="Calibri"/>
                        <a:cs typeface="Times New Roman"/>
                      </a:endParaRPr>
                    </a:p>
                    <a:p>
                      <a:pPr marL="30480" marR="30480" algn="just">
                        <a:lnSpc>
                          <a:spcPts val="1800"/>
                        </a:lnSpc>
                        <a:spcAft>
                          <a:spcPts val="1200"/>
                        </a:spcAft>
                      </a:pPr>
                      <a:endParaRPr lang="vi-VN" sz="2800" i="1" dirty="0">
                        <a:solidFill>
                          <a:srgbClr val="000000"/>
                        </a:solidFill>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lang="vi-VN" sz="2800" dirty="0">
                          <a:solidFill>
                            <a:srgbClr val="000000"/>
                          </a:solidFill>
                          <a:effectLst/>
                          <a:latin typeface="Times New Roman"/>
                          <a:ea typeface="Times New Roman"/>
                          <a:cs typeface="Times New Roman"/>
                        </a:rPr>
                        <a:t> </a:t>
                      </a:r>
                    </a:p>
                    <a:p>
                      <a:pPr marR="30480" algn="just">
                        <a:lnSpc>
                          <a:spcPts val="1800"/>
                        </a:lnSpc>
                        <a:spcAft>
                          <a:spcPts val="1200"/>
                        </a:spcAft>
                      </a:pPr>
                      <a:endParaRPr lang="en-GB" sz="2400" dirty="0">
                        <a:solidFill>
                          <a:srgbClr val="7030A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79956">
                <a:tc>
                  <a:txBody>
                    <a:bodyPr/>
                    <a:lstStyle/>
                    <a:p>
                      <a:pPr marL="30480" marR="30480" algn="just">
                        <a:lnSpc>
                          <a:spcPts val="1800"/>
                        </a:lnSpc>
                        <a:spcAft>
                          <a:spcPts val="1200"/>
                        </a:spcAft>
                      </a:pP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Thông</a:t>
                      </a:r>
                      <a:r>
                        <a:rPr lang="en-GB" sz="2800" i="1" dirty="0">
                          <a:solidFill>
                            <a:srgbClr val="000000"/>
                          </a:solidFill>
                          <a:effectLst/>
                          <a:latin typeface="Times New Roman"/>
                          <a:ea typeface="Times New Roman"/>
                          <a:cs typeface="Times New Roman"/>
                        </a:rPr>
                        <a:t> tin </a:t>
                      </a:r>
                      <a:r>
                        <a:rPr lang="en-GB" sz="2800" i="1" dirty="0" err="1">
                          <a:solidFill>
                            <a:srgbClr val="000000"/>
                          </a:solidFill>
                          <a:effectLst/>
                          <a:latin typeface="Times New Roman"/>
                          <a:ea typeface="Times New Roman"/>
                          <a:cs typeface="Times New Roman"/>
                        </a:rPr>
                        <a:t>đó</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có</a:t>
                      </a:r>
                      <a:r>
                        <a:rPr lang="en-GB" sz="2800" i="1" dirty="0">
                          <a:solidFill>
                            <a:srgbClr val="000000"/>
                          </a:solidFill>
                          <a:effectLst/>
                          <a:latin typeface="Times New Roman"/>
                          <a:ea typeface="Times New Roman"/>
                          <a:cs typeface="Times New Roman"/>
                        </a:rPr>
                        <a:t> ý </a:t>
                      </a:r>
                      <a:endParaRPr lang="vi-VN" sz="2800" i="1" dirty="0">
                        <a:solidFill>
                          <a:srgbClr val="000000"/>
                        </a:solidFill>
                        <a:effectLst/>
                        <a:latin typeface="Times New Roman"/>
                        <a:ea typeface="Times New Roman"/>
                        <a:cs typeface="Times New Roman"/>
                      </a:endParaRPr>
                    </a:p>
                    <a:p>
                      <a:pPr marL="30480" marR="30480" algn="just">
                        <a:lnSpc>
                          <a:spcPts val="1800"/>
                        </a:lnSpc>
                        <a:spcAft>
                          <a:spcPts val="1200"/>
                        </a:spcAft>
                      </a:pPr>
                      <a:r>
                        <a:rPr lang="en-GB" sz="2800" i="1" dirty="0" err="1">
                          <a:solidFill>
                            <a:srgbClr val="000000"/>
                          </a:solidFill>
                          <a:effectLst/>
                          <a:latin typeface="Times New Roman"/>
                          <a:ea typeface="Times New Roman"/>
                          <a:cs typeface="Times New Roman"/>
                        </a:rPr>
                        <a:t>nghĩa</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như</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thế</a:t>
                      </a:r>
                      <a:r>
                        <a:rPr lang="en-GB" sz="2800" i="1" dirty="0">
                          <a:solidFill>
                            <a:srgbClr val="000000"/>
                          </a:solidFill>
                          <a:effectLst/>
                          <a:latin typeface="Times New Roman"/>
                          <a:ea typeface="Times New Roman"/>
                          <a:cs typeface="Times New Roman"/>
                        </a:rPr>
                        <a:t> </a:t>
                      </a:r>
                      <a:r>
                        <a:rPr lang="en-GB" sz="2800" i="1" dirty="0" err="1">
                          <a:solidFill>
                            <a:srgbClr val="000000"/>
                          </a:solidFill>
                          <a:effectLst/>
                          <a:latin typeface="Times New Roman"/>
                          <a:ea typeface="Times New Roman"/>
                          <a:cs typeface="Times New Roman"/>
                        </a:rPr>
                        <a:t>nào</a:t>
                      </a:r>
                      <a:r>
                        <a:rPr lang="en-GB" sz="2800" i="1" dirty="0">
                          <a:solidFill>
                            <a:srgbClr val="000000"/>
                          </a:solidFill>
                          <a:effectLst/>
                          <a:latin typeface="Times New Roman"/>
                          <a:ea typeface="Times New Roman"/>
                          <a:cs typeface="Times New Roman"/>
                        </a:rPr>
                        <a:t>?</a:t>
                      </a:r>
                      <a:endParaRPr lang="en-GB"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ts val="1800"/>
                        </a:lnSpc>
                        <a:spcAft>
                          <a:spcPts val="1200"/>
                        </a:spcAft>
                      </a:pPr>
                      <a:r>
                        <a:rPr lang="vi-VN" sz="2800" dirty="0">
                          <a:solidFill>
                            <a:srgbClr val="000000"/>
                          </a:solidFill>
                          <a:effectLst/>
                          <a:latin typeface="Times New Roman"/>
                          <a:ea typeface="Times New Roman"/>
                          <a:cs typeface="Times New Roman"/>
                        </a:rPr>
                        <a:t> </a:t>
                      </a:r>
                      <a:endParaRPr lang="en-GB"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Rectangle 1"/>
          <p:cNvSpPr>
            <a:spLocks noChangeArrowheads="1"/>
          </p:cNvSpPr>
          <p:nvPr/>
        </p:nvSpPr>
        <p:spPr bwMode="auto">
          <a:xfrm>
            <a:off x="4421875" y="1731107"/>
            <a:ext cx="34986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dirty="0">
                <a:ln>
                  <a:noFill/>
                </a:ln>
                <a:solidFill>
                  <a:srgbClr val="FF0000"/>
                </a:solidFill>
                <a:effectLst/>
                <a:latin typeface="+mj-lt"/>
                <a:ea typeface="Times New Roman" pitchFamily="18" charset="0"/>
                <a:cs typeface="Times New Roman" pitchFamily="18" charset="0"/>
              </a:rPr>
              <a:t>Phiếu học tập số 3:</a:t>
            </a:r>
            <a:endParaRPr kumimoji="0" lang="vi-VN" sz="2800" b="1" i="0" u="none" strike="noStrike" cap="none" normalizeH="0" baseline="0" dirty="0">
              <a:ln>
                <a:noFill/>
              </a:ln>
              <a:solidFill>
                <a:srgbClr val="FF0000"/>
              </a:solidFill>
              <a:effectLst/>
              <a:latin typeface="+mj-lt"/>
              <a:cs typeface="Arial" pitchFamily="34" charset="0"/>
            </a:endParaRPr>
          </a:p>
        </p:txBody>
      </p:sp>
      <p:sp>
        <p:nvSpPr>
          <p:cNvPr id="13" name="Rectangle 12"/>
          <p:cNvSpPr/>
          <p:nvPr/>
        </p:nvSpPr>
        <p:spPr>
          <a:xfrm>
            <a:off x="4421875" y="3118076"/>
            <a:ext cx="6919674" cy="1477328"/>
          </a:xfrm>
          <a:prstGeom prst="rect">
            <a:avLst/>
          </a:prstGeom>
        </p:spPr>
        <p:txBody>
          <a:bodyPr wrap="square">
            <a:spAutoFit/>
          </a:bodyPr>
          <a:lstStyle/>
          <a:p>
            <a:pPr marL="373380" marR="30480" lvl="0" indent="-342900" algn="just">
              <a:lnSpc>
                <a:spcPts val="1800"/>
              </a:lnSpc>
              <a:spcAft>
                <a:spcPts val="1200"/>
              </a:spcAft>
              <a:buFontTx/>
              <a:buChar char="-"/>
            </a:pPr>
            <a:r>
              <a:rPr lang="en-GB" sz="2400" dirty="0" err="1">
                <a:solidFill>
                  <a:srgbClr val="7030A0"/>
                </a:solidFill>
                <a:latin typeface="Times New Roman"/>
                <a:ea typeface="Times New Roman"/>
                <a:cs typeface="Times New Roman"/>
              </a:rPr>
              <a:t>Bao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gồm</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thủy</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kim</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mộc</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thổ</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endParaRPr lang="vi-VN" sz="2400" dirty="0">
              <a:solidFill>
                <a:srgbClr val="7030A0"/>
              </a:solidFill>
              <a:latin typeface="Times New Roman"/>
              <a:ea typeface="Times New Roman"/>
              <a:cs typeface="Times New Roman"/>
            </a:endParaRPr>
          </a:p>
          <a:p>
            <a:pPr marL="30480" marR="30480" lvl="0" algn="just">
              <a:lnSpc>
                <a:spcPts val="1800"/>
              </a:lnSpc>
              <a:spcAft>
                <a:spcPts val="1200"/>
              </a:spcAft>
            </a:pPr>
            <a:r>
              <a:rPr lang="en-GB" sz="2400" dirty="0">
                <a:solidFill>
                  <a:srgbClr val="7030A0"/>
                </a:solidFill>
                <a:latin typeface="Times New Roman"/>
                <a:ea typeface="Times New Roman"/>
                <a:cs typeface="Times New Roman"/>
              </a:rPr>
              <a:t>H</a:t>
            </a:r>
            <a:r>
              <a:rPr lang="vi-VN" sz="2400" dirty="0">
                <a:solidFill>
                  <a:srgbClr val="7030A0"/>
                </a:solidFill>
                <a:latin typeface="Times New Roman"/>
                <a:ea typeface="Times New Roman"/>
                <a:cs typeface="Times New Roman"/>
              </a:rPr>
              <a:t>ỏa</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trái</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đất</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Thiên</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Vương</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sao</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Hải</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Vương</a:t>
            </a:r>
            <a:r>
              <a:rPr lang="en-GB" sz="2400" dirty="0">
                <a:solidFill>
                  <a:srgbClr val="7030A0"/>
                </a:solidFill>
                <a:latin typeface="Times New Roman"/>
                <a:ea typeface="Times New Roman"/>
                <a:cs typeface="Times New Roman"/>
              </a:rPr>
              <a:t>.</a:t>
            </a:r>
            <a:endParaRPr lang="en-GB" sz="2400" dirty="0">
              <a:solidFill>
                <a:srgbClr val="7030A0"/>
              </a:solidFill>
              <a:ea typeface="Calibri"/>
              <a:cs typeface="Times New Roman"/>
            </a:endParaRPr>
          </a:p>
          <a:p>
            <a:pPr marL="373380" marR="30480" lvl="0" indent="-342900" algn="just">
              <a:lnSpc>
                <a:spcPts val="1800"/>
              </a:lnSpc>
              <a:spcAft>
                <a:spcPts val="1200"/>
              </a:spcAft>
              <a:buFontTx/>
              <a:buChar char="-"/>
            </a:pPr>
            <a:r>
              <a:rPr lang="en-GB" sz="2400" dirty="0" err="1">
                <a:solidFill>
                  <a:srgbClr val="7030A0"/>
                </a:solidFill>
                <a:latin typeface="Times New Roman"/>
                <a:ea typeface="Times New Roman"/>
                <a:cs typeface="Times New Roman"/>
              </a:rPr>
              <a:t>Hoạt</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động</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vừa</a:t>
            </a:r>
            <a:r>
              <a:rPr lang="en-GB" sz="2400" dirty="0">
                <a:solidFill>
                  <a:srgbClr val="7030A0"/>
                </a:solidFill>
                <a:latin typeface="Times New Roman"/>
                <a:ea typeface="Times New Roman"/>
                <a:cs typeface="Times New Roman"/>
              </a:rPr>
              <a:t> quay </a:t>
            </a:r>
            <a:r>
              <a:rPr lang="en-GB" sz="2400" dirty="0" err="1">
                <a:solidFill>
                  <a:srgbClr val="7030A0"/>
                </a:solidFill>
                <a:latin typeface="Times New Roman"/>
                <a:ea typeface="Times New Roman"/>
                <a:cs typeface="Times New Roman"/>
              </a:rPr>
              <a:t>quanh</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trục</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của</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nó</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vừa</a:t>
            </a:r>
            <a:r>
              <a:rPr lang="en-GB" sz="2400" dirty="0">
                <a:solidFill>
                  <a:srgbClr val="7030A0"/>
                </a:solidFill>
                <a:latin typeface="Times New Roman"/>
                <a:ea typeface="Times New Roman"/>
                <a:cs typeface="Times New Roman"/>
              </a:rPr>
              <a:t> quay </a:t>
            </a:r>
            <a:endParaRPr lang="vi-VN" sz="2400" dirty="0">
              <a:solidFill>
                <a:srgbClr val="7030A0"/>
              </a:solidFill>
              <a:latin typeface="Times New Roman"/>
              <a:ea typeface="Times New Roman"/>
              <a:cs typeface="Times New Roman"/>
            </a:endParaRPr>
          </a:p>
          <a:p>
            <a:pPr marL="30480" marR="30480" lvl="0" algn="just">
              <a:lnSpc>
                <a:spcPts val="1800"/>
              </a:lnSpc>
              <a:spcAft>
                <a:spcPts val="1200"/>
              </a:spcAft>
            </a:pPr>
            <a:r>
              <a:rPr lang="en-GB" sz="2400" dirty="0" err="1">
                <a:solidFill>
                  <a:srgbClr val="7030A0"/>
                </a:solidFill>
                <a:latin typeface="Times New Roman"/>
                <a:ea typeface="Times New Roman"/>
                <a:cs typeface="Times New Roman"/>
              </a:rPr>
              <a:t>quanh</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hệ</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mặt</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trời</a:t>
            </a:r>
            <a:r>
              <a:rPr lang="en-GB" sz="2400" dirty="0">
                <a:solidFill>
                  <a:srgbClr val="7030A0"/>
                </a:solidFill>
                <a:latin typeface="Times New Roman"/>
                <a:ea typeface="Times New Roman"/>
                <a:cs typeface="Times New Roman"/>
              </a:rPr>
              <a:t>.</a:t>
            </a:r>
            <a:endParaRPr lang="en-GB" sz="2400" dirty="0">
              <a:solidFill>
                <a:srgbClr val="7030A0"/>
              </a:solidFill>
              <a:ea typeface="Calibri"/>
              <a:cs typeface="Times New Roman"/>
            </a:endParaRPr>
          </a:p>
        </p:txBody>
      </p:sp>
      <p:sp>
        <p:nvSpPr>
          <p:cNvPr id="14" name="Rectangle 13"/>
          <p:cNvSpPr/>
          <p:nvPr/>
        </p:nvSpPr>
        <p:spPr>
          <a:xfrm>
            <a:off x="4421875" y="2583713"/>
            <a:ext cx="6796844" cy="344774"/>
          </a:xfrm>
          <a:prstGeom prst="rect">
            <a:avLst/>
          </a:prstGeom>
        </p:spPr>
        <p:txBody>
          <a:bodyPr wrap="square">
            <a:spAutoFit/>
          </a:bodyPr>
          <a:lstStyle/>
          <a:p>
            <a:pPr marL="30480" marR="30480" lvl="0" algn="just">
              <a:lnSpc>
                <a:spcPts val="1800"/>
              </a:lnSpc>
              <a:spcAft>
                <a:spcPts val="1200"/>
              </a:spcAft>
              <a:defRPr/>
            </a:pPr>
            <a:r>
              <a:rPr lang="en-GB" sz="2400" dirty="0" err="1">
                <a:solidFill>
                  <a:srgbClr val="7030A0"/>
                </a:solidFill>
                <a:latin typeface="Times New Roman"/>
                <a:ea typeface="Times New Roman"/>
                <a:cs typeface="Times New Roman"/>
              </a:rPr>
              <a:t>Trái</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đất</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là</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một</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trong</a:t>
            </a:r>
            <a:r>
              <a:rPr lang="en-GB" sz="2400" dirty="0">
                <a:solidFill>
                  <a:srgbClr val="7030A0"/>
                </a:solidFill>
                <a:latin typeface="Times New Roman"/>
                <a:ea typeface="Times New Roman"/>
                <a:cs typeface="Times New Roman"/>
              </a:rPr>
              <a:t> 8 </a:t>
            </a:r>
            <a:r>
              <a:rPr lang="en-GB" sz="2400" dirty="0" err="1">
                <a:solidFill>
                  <a:srgbClr val="7030A0"/>
                </a:solidFill>
                <a:latin typeface="Times New Roman"/>
                <a:ea typeface="Times New Roman"/>
                <a:cs typeface="Times New Roman"/>
              </a:rPr>
              <a:t>hành</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tinh</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của</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hệ</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mặt</a:t>
            </a:r>
            <a:r>
              <a:rPr lang="en-GB" sz="2400" dirty="0">
                <a:solidFill>
                  <a:srgbClr val="7030A0"/>
                </a:solidFill>
                <a:latin typeface="Times New Roman"/>
                <a:ea typeface="Times New Roman"/>
                <a:cs typeface="Times New Roman"/>
              </a:rPr>
              <a:t> </a:t>
            </a:r>
            <a:r>
              <a:rPr lang="en-GB" sz="2400" dirty="0" err="1">
                <a:solidFill>
                  <a:srgbClr val="7030A0"/>
                </a:solidFill>
                <a:latin typeface="Times New Roman"/>
                <a:ea typeface="Times New Roman"/>
                <a:cs typeface="Times New Roman"/>
              </a:rPr>
              <a:t>trời</a:t>
            </a:r>
            <a:endParaRPr lang="en-GB" sz="2400" dirty="0">
              <a:solidFill>
                <a:srgbClr val="7030A0"/>
              </a:solidFill>
              <a:ea typeface="Calibri"/>
              <a:cs typeface="Times New Roman"/>
            </a:endParaRPr>
          </a:p>
        </p:txBody>
      </p:sp>
      <p:sp>
        <p:nvSpPr>
          <p:cNvPr id="15" name="Rectangle 14"/>
          <p:cNvSpPr/>
          <p:nvPr/>
        </p:nvSpPr>
        <p:spPr>
          <a:xfrm>
            <a:off x="4636301" y="5092456"/>
            <a:ext cx="4535216" cy="461665"/>
          </a:xfrm>
          <a:prstGeom prst="rect">
            <a:avLst/>
          </a:prstGeom>
        </p:spPr>
        <p:txBody>
          <a:bodyPr wrap="none">
            <a:spAutoFit/>
          </a:bodyPr>
          <a:lstStyle/>
          <a:p>
            <a:pPr lvl="0"/>
            <a:r>
              <a:rPr lang="en-GB" sz="2400" dirty="0" err="1">
                <a:solidFill>
                  <a:srgbClr val="7030A0"/>
                </a:solidFill>
                <a:latin typeface="Times New Roman"/>
                <a:ea typeface="Times New Roman"/>
              </a:rPr>
              <a:t>Hiểu</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sơ</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lược</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về</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cấu</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tạo</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của</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trái</a:t>
            </a:r>
            <a:r>
              <a:rPr lang="en-GB" sz="2400" dirty="0">
                <a:solidFill>
                  <a:srgbClr val="7030A0"/>
                </a:solidFill>
                <a:latin typeface="Times New Roman"/>
                <a:ea typeface="Times New Roman"/>
              </a:rPr>
              <a:t> </a:t>
            </a:r>
            <a:r>
              <a:rPr lang="en-GB" sz="2400" dirty="0" err="1">
                <a:solidFill>
                  <a:srgbClr val="7030A0"/>
                </a:solidFill>
                <a:latin typeface="Times New Roman"/>
                <a:ea typeface="Times New Roman"/>
              </a:rPr>
              <a:t>đất</a:t>
            </a:r>
            <a:endParaRPr lang="en-GB" sz="2400" dirty="0">
              <a:solidFill>
                <a:srgbClr val="7030A0"/>
              </a:solidFill>
            </a:endParaRPr>
          </a:p>
        </p:txBody>
      </p:sp>
    </p:spTree>
    <p:extLst>
      <p:ext uri="{BB962C8B-B14F-4D97-AF65-F5344CB8AC3E}">
        <p14:creationId xmlns:p14="http://schemas.microsoft.com/office/powerpoint/2010/main" val="2584354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729495"/>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solidFill>
                <a:prstClr val="black"/>
              </a:solidFill>
              <a:ea typeface="Calibri"/>
              <a:cs typeface="Times New Roman"/>
            </a:endParaRPr>
          </a:p>
          <a:p>
            <a:pPr marL="30480" marR="30480" algn="just">
              <a:lnSpc>
                <a:spcPts val="1800"/>
              </a:lnSpc>
              <a:spcAft>
                <a:spcPts val="1200"/>
              </a:spcAft>
            </a:pPr>
            <a:r>
              <a:rPr lang="en-GB" sz="2400" b="1" dirty="0">
                <a:solidFill>
                  <a:srgbClr val="000000"/>
                </a:solidFill>
                <a:latin typeface="Times New Roman"/>
                <a:ea typeface="Times New Roman"/>
                <a:cs typeface="Times New Roman"/>
              </a:rPr>
              <a:t>a. </a:t>
            </a:r>
            <a:r>
              <a:rPr lang="en-GB" sz="2400" b="1" dirty="0" err="1">
                <a:solidFill>
                  <a:srgbClr val="000000"/>
                </a:solidFill>
                <a:latin typeface="Times New Roman"/>
                <a:ea typeface="Times New Roman"/>
                <a:cs typeface="Times New Roman"/>
              </a:rPr>
              <a:t>Giới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thiệu</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về</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endParaRPr lang="en-GB" sz="2400" dirty="0">
              <a:solidFill>
                <a:prstClr val="black"/>
              </a:solidFill>
              <a:ea typeface="Calibri"/>
              <a:cs typeface="Times New Roman"/>
            </a:endParaRPr>
          </a:p>
        </p:txBody>
      </p:sp>
      <p:sp>
        <p:nvSpPr>
          <p:cNvPr id="4" name="Rectangle 3"/>
          <p:cNvSpPr/>
          <p:nvPr/>
        </p:nvSpPr>
        <p:spPr>
          <a:xfrm>
            <a:off x="181072" y="2050439"/>
            <a:ext cx="11614245" cy="3108543"/>
          </a:xfrm>
          <a:prstGeom prst="rect">
            <a:avLst/>
          </a:prstGeom>
        </p:spPr>
        <p:txBody>
          <a:bodyPr wrap="square">
            <a:spAutoFit/>
          </a:bodyPr>
          <a:lstStyle/>
          <a:p>
            <a:pPr marL="30480" marR="30480" algn="just">
              <a:lnSpc>
                <a:spcPts val="1800"/>
              </a:lnSpc>
              <a:spcAft>
                <a:spcPts val="1200"/>
              </a:spcAft>
            </a:pPr>
            <a:endParaRPr lang="vi-VN" sz="2800" dirty="0">
              <a:solidFill>
                <a:srgbClr val="000000"/>
              </a:solidFill>
              <a:latin typeface="Times New Roman"/>
              <a:ea typeface="Times New Roman"/>
              <a:cs typeface="Times New Roman"/>
            </a:endParaRPr>
          </a:p>
          <a:p>
            <a:pPr marL="30480" marR="30480" algn="just">
              <a:lnSpc>
                <a:spcPts val="1800"/>
              </a:lnSpc>
              <a:spcAft>
                <a:spcPts val="1200"/>
              </a:spcAft>
            </a:pPr>
            <a:r>
              <a:rPr lang="en-GB" sz="2800" dirty="0" err="1">
                <a:solidFill>
                  <a:srgbClr val="7030A0"/>
                </a:solidFill>
                <a:latin typeface="Times New Roman"/>
                <a:ea typeface="Times New Roman"/>
                <a:cs typeface="Times New Roman"/>
              </a:rPr>
              <a:t>Trái</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đất</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là</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một</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trong</a:t>
            </a:r>
            <a:r>
              <a:rPr lang="en-GB" sz="2800" dirty="0">
                <a:solidFill>
                  <a:srgbClr val="7030A0"/>
                </a:solidFill>
                <a:latin typeface="Times New Roman"/>
                <a:ea typeface="Times New Roman"/>
                <a:cs typeface="Times New Roman"/>
              </a:rPr>
              <a:t> 8 </a:t>
            </a:r>
            <a:r>
              <a:rPr lang="en-GB" sz="2800" dirty="0" err="1">
                <a:solidFill>
                  <a:srgbClr val="7030A0"/>
                </a:solidFill>
                <a:latin typeface="Times New Roman"/>
                <a:ea typeface="Times New Roman"/>
                <a:cs typeface="Times New Roman"/>
              </a:rPr>
              <a:t>hành</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tinh</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của</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hệ</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mặt</a:t>
            </a:r>
            <a:r>
              <a:rPr lang="en-GB" sz="2800" dirty="0">
                <a:solidFill>
                  <a:srgbClr val="7030A0"/>
                </a:solidFill>
                <a:latin typeface="Times New Roman"/>
                <a:ea typeface="Times New Roman"/>
                <a:cs typeface="Times New Roman"/>
              </a:rPr>
              <a:t> </a:t>
            </a:r>
            <a:r>
              <a:rPr lang="en-GB" sz="2800" dirty="0" err="1">
                <a:solidFill>
                  <a:srgbClr val="7030A0"/>
                </a:solidFill>
                <a:latin typeface="Times New Roman"/>
                <a:ea typeface="Times New Roman"/>
                <a:cs typeface="Times New Roman"/>
              </a:rPr>
              <a:t>trời</a:t>
            </a:r>
            <a:endParaRPr lang="en-GB" sz="2800" dirty="0">
              <a:solidFill>
                <a:srgbClr val="7030A0"/>
              </a:solidFill>
              <a:ea typeface="Calibri"/>
              <a:cs typeface="Times New Roman"/>
            </a:endParaRPr>
          </a:p>
          <a:p>
            <a:pPr marL="373380" marR="30480" indent="-342900" algn="just">
              <a:lnSpc>
                <a:spcPts val="1800"/>
              </a:lnSpc>
              <a:spcAft>
                <a:spcPts val="1200"/>
              </a:spcAft>
              <a:buFontTx/>
              <a:buChar char="-"/>
            </a:pPr>
            <a:r>
              <a:rPr lang="en-GB" sz="2800" dirty="0" err="1">
                <a:solidFill>
                  <a:srgbClr val="000000"/>
                </a:solidFill>
                <a:latin typeface="Times New Roman"/>
                <a:ea typeface="Times New Roman"/>
                <a:cs typeface="Times New Roman"/>
              </a:rPr>
              <a:t>Bao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gồm</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thủy</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kim</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mộc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thổ</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hảo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đất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Thiên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Vương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Hải</a:t>
            </a:r>
            <a:r>
              <a:rPr lang="en-GB" sz="2800" dirty="0">
                <a:solidFill>
                  <a:srgbClr val="000000"/>
                </a:solidFill>
                <a:latin typeface="Times New Roman"/>
                <a:ea typeface="Times New Roman"/>
                <a:cs typeface="Times New Roman"/>
              </a:rPr>
              <a:t> </a:t>
            </a:r>
            <a:endParaRPr lang="vi-VN" sz="2800" dirty="0">
              <a:solidFill>
                <a:srgbClr val="000000"/>
              </a:solidFill>
              <a:latin typeface="Times New Roman"/>
              <a:ea typeface="Times New Roman"/>
              <a:cs typeface="Times New Roman"/>
            </a:endParaRPr>
          </a:p>
          <a:p>
            <a:pPr marL="30480" marR="30480" algn="just">
              <a:lnSpc>
                <a:spcPts val="1800"/>
              </a:lnSpc>
              <a:spcAft>
                <a:spcPts val="1200"/>
              </a:spcAft>
            </a:pPr>
            <a:r>
              <a:rPr lang="en-GB" sz="2800" dirty="0" err="1">
                <a:solidFill>
                  <a:srgbClr val="000000"/>
                </a:solidFill>
                <a:latin typeface="Times New Roman"/>
                <a:ea typeface="Times New Roman"/>
                <a:cs typeface="Times New Roman"/>
              </a:rPr>
              <a:t>Vương</a:t>
            </a:r>
            <a:r>
              <a:rPr lang="en-GB" sz="2800" dirty="0">
                <a:solidFill>
                  <a:srgbClr val="000000"/>
                </a:solidFill>
                <a:latin typeface="Times New Roman"/>
                <a:ea typeface="Times New Roman"/>
                <a:cs typeface="Times New Roman"/>
              </a:rPr>
              <a:t>.</a:t>
            </a:r>
            <a:endParaRPr lang="en-GB" sz="2800" dirty="0">
              <a:ea typeface="Calibri"/>
              <a:cs typeface="Times New Roman"/>
            </a:endParaRPr>
          </a:p>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Hoạt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động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vừa</a:t>
            </a:r>
            <a:r>
              <a:rPr lang="en-GB" sz="2800" dirty="0">
                <a:solidFill>
                  <a:srgbClr val="000000"/>
                </a:solidFill>
                <a:latin typeface="Times New Roman"/>
                <a:ea typeface="Times New Roman"/>
                <a:cs typeface="Times New Roman"/>
              </a:rPr>
              <a:t> quay </a:t>
            </a:r>
            <a:r>
              <a:rPr lang="en-GB" sz="2800" dirty="0" err="1">
                <a:solidFill>
                  <a:srgbClr val="000000"/>
                </a:solidFill>
                <a:latin typeface="Times New Roman"/>
                <a:ea typeface="Times New Roman"/>
                <a:cs typeface="Times New Roman"/>
              </a:rPr>
              <a:t>quanh</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trục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của</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vừa</a:t>
            </a:r>
            <a:r>
              <a:rPr lang="en-GB" sz="2800" dirty="0">
                <a:solidFill>
                  <a:srgbClr val="000000"/>
                </a:solidFill>
                <a:latin typeface="Times New Roman"/>
                <a:ea typeface="Times New Roman"/>
                <a:cs typeface="Times New Roman"/>
              </a:rPr>
              <a:t> quay </a:t>
            </a:r>
            <a:r>
              <a:rPr lang="en-GB" sz="2800" dirty="0" err="1">
                <a:solidFill>
                  <a:srgbClr val="000000"/>
                </a:solidFill>
                <a:latin typeface="Times New Roman"/>
                <a:ea typeface="Times New Roman"/>
                <a:cs typeface="Times New Roman"/>
              </a:rPr>
              <a:t>quanh</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hệ</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mặt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trời</a:t>
            </a:r>
            <a:r>
              <a:rPr lang="en-GB" sz="2800" dirty="0">
                <a:solidFill>
                  <a:srgbClr val="000000"/>
                </a:solidFill>
                <a:latin typeface="Times New Roman"/>
                <a:ea typeface="Times New Roman"/>
                <a:cs typeface="Times New Roman"/>
              </a:rPr>
              <a:t>.</a:t>
            </a:r>
            <a:endParaRPr lang="en-GB" sz="2800" dirty="0">
              <a:ea typeface="Calibri"/>
              <a:cs typeface="Times New Roman"/>
            </a:endParaRPr>
          </a:p>
          <a:p>
            <a:r>
              <a:rPr lang="en-GB" sz="2400" dirty="0">
                <a:solidFill>
                  <a:srgbClr val="000000"/>
                </a:solidFill>
                <a:latin typeface="Times New Roman"/>
                <a:ea typeface="Times New Roman"/>
              </a:rPr>
              <a:t>-&gt; </a:t>
            </a:r>
            <a:r>
              <a:rPr lang="nl-NL" sz="2800" dirty="0">
                <a:solidFill>
                  <a:prstClr val="black"/>
                </a:solidFill>
                <a:latin typeface="Times New Roman" pitchFamily="18" charset="0"/>
                <a:cs typeface="Times New Roman" pitchFamily="18" charset="0"/>
              </a:rPr>
              <a:t>Nhận xét: các thông tin khoa học chính xác,</a:t>
            </a:r>
            <a:r>
              <a:rPr lang="vi-VN" sz="2800" dirty="0">
                <a:solidFill>
                  <a:prstClr val="black"/>
                </a:solidFill>
                <a:latin typeface="Times New Roman" pitchFamily="18" charset="0"/>
                <a:cs typeface="Times New Roman" pitchFamily="18" charset="0"/>
              </a:rPr>
              <a:t> </a:t>
            </a:r>
            <a:r>
              <a:rPr lang="nl-NL" sz="2800" dirty="0">
                <a:solidFill>
                  <a:prstClr val="black"/>
                </a:solidFill>
                <a:latin typeface="Times New Roman" pitchFamily="18" charset="0"/>
                <a:cs typeface="Times New Roman" pitchFamily="18" charset="0"/>
              </a:rPr>
              <a:t>ngắn gọn, rõ ràng, số liệu xác thực, giúp người đọc có cái nhìn khái quát nhất về TĐ</a:t>
            </a:r>
            <a:endParaRPr lang="en-GB" sz="2800" dirty="0"/>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7197224" y="1819598"/>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9091058" y="5158982"/>
            <a:ext cx="2200847" cy="1572904"/>
          </a:xfrm>
          <a:prstGeom prst="rect">
            <a:avLst/>
          </a:prstGeom>
        </p:spPr>
      </p:pic>
      <p:pic>
        <p:nvPicPr>
          <p:cNvPr id="6" name="Picture 5"/>
          <p:cNvPicPr>
            <a:picLocks noChangeAspect="1"/>
          </p:cNvPicPr>
          <p:nvPr/>
        </p:nvPicPr>
        <p:blipFill>
          <a:blip r:embed="rId4"/>
          <a:stretch>
            <a:fillRect/>
          </a:stretch>
        </p:blipFill>
        <p:spPr>
          <a:xfrm>
            <a:off x="181072" y="5158981"/>
            <a:ext cx="2143125" cy="1699019"/>
          </a:xfrm>
          <a:prstGeom prst="rect">
            <a:avLst/>
          </a:prstGeom>
        </p:spPr>
      </p:pic>
    </p:spTree>
    <p:extLst>
      <p:ext uri="{BB962C8B-B14F-4D97-AF65-F5344CB8AC3E}">
        <p14:creationId xmlns:p14="http://schemas.microsoft.com/office/powerpoint/2010/main" val="204330865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954107"/>
          </a:xfrm>
          <a:prstGeom prst="rect">
            <a:avLst/>
          </a:prstGeom>
          <a:noFill/>
          <a:ln>
            <a:solidFill>
              <a:srgbClr val="FF0000"/>
            </a:solidFill>
          </a:ln>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p>
          <a:p>
            <a:pPr algn="ctr"/>
            <a:r>
              <a:rPr lang="vi-VN" sz="2800" b="1" dirty="0">
                <a:solidFill>
                  <a:srgbClr val="7030A0"/>
                </a:solidFill>
                <a:latin typeface="Times New Roman" pitchFamily="18" charset="0"/>
                <a:cs typeface="Times New Roman" pitchFamily="18" charset="0"/>
              </a:rPr>
              <a:t>(Hồ Thanh Trang)</a:t>
            </a:r>
            <a:endParaRPr lang="en-US" sz="2800" b="1" dirty="0">
              <a:solidFill>
                <a:srgbClr val="7030A0"/>
              </a:solidFill>
              <a:latin typeface="Times New Roman" pitchFamily="18" charset="0"/>
              <a:cs typeface="Times New Roman" pitchFamily="18" charset="0"/>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6376081" y="1717985"/>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648" y="1134136"/>
            <a:ext cx="6096000" cy="707886"/>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b. </a:t>
            </a:r>
            <a:r>
              <a:rPr lang="en-GB" sz="2400" b="1" dirty="0" err="1">
                <a:solidFill>
                  <a:srgbClr val="000000"/>
                </a:solidFill>
                <a:latin typeface="Times New Roman"/>
                <a:ea typeface="Times New Roman"/>
                <a:cs typeface="Times New Roman"/>
              </a:rPr>
              <a:t>Vai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trò</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của</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endParaRPr lang="en-GB" sz="2400" dirty="0">
              <a:ea typeface="Calibri"/>
              <a:cs typeface="Times New Roman"/>
            </a:endParaRPr>
          </a:p>
          <a:p>
            <a:pPr marL="30480" marR="30480" algn="just">
              <a:lnSpc>
                <a:spcPts val="1800"/>
              </a:lnSpc>
              <a:spcAft>
                <a:spcPts val="1200"/>
              </a:spcAft>
            </a:pPr>
            <a:r>
              <a:rPr lang="vi-VN" sz="2400" b="1" dirty="0">
                <a:solidFill>
                  <a:srgbClr val="000000"/>
                </a:solidFill>
                <a:latin typeface="Times New Roman"/>
                <a:ea typeface="Times New Roman"/>
                <a:cs typeface="Times New Roman"/>
              </a:rPr>
              <a:t>*</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Vị</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thần</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hộ</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mệnh</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của</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sự</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sống</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trên</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r>
              <a:rPr lang="en-GB" sz="2400" b="1" dirty="0">
                <a:solidFill>
                  <a:srgbClr val="000000"/>
                </a:solidFill>
                <a:latin typeface="Times New Roman"/>
                <a:ea typeface="Times New Roman"/>
                <a:cs typeface="Times New Roman"/>
              </a:rPr>
              <a:t>.</a:t>
            </a:r>
            <a:endParaRPr lang="en-GB" sz="2400" dirty="0">
              <a:ea typeface="Calibri"/>
              <a:cs typeface="Times New Roman"/>
            </a:endParaRPr>
          </a:p>
        </p:txBody>
      </p:sp>
      <p:sp>
        <p:nvSpPr>
          <p:cNvPr id="5" name="Rectangle 4"/>
          <p:cNvSpPr/>
          <p:nvPr/>
        </p:nvSpPr>
        <p:spPr>
          <a:xfrm>
            <a:off x="2802341" y="3120874"/>
            <a:ext cx="8675426" cy="1323439"/>
          </a:xfrm>
          <a:prstGeom prst="rect">
            <a:avLst/>
          </a:prstGeom>
        </p:spPr>
        <p:txBody>
          <a:bodyPr wrap="square">
            <a:spAutoFit/>
          </a:bodyPr>
          <a:lstStyle/>
          <a:p>
            <a:pPr marL="30480" marR="30480" algn="just">
              <a:lnSpc>
                <a:spcPts val="1800"/>
              </a:lnSpc>
              <a:spcAft>
                <a:spcPts val="1200"/>
              </a:spcAft>
            </a:pPr>
            <a:r>
              <a:rPr lang="en-GB" sz="2400" dirty="0" err="1">
                <a:solidFill>
                  <a:srgbClr val="FF0000"/>
                </a:solidFill>
                <a:latin typeface="Times New Roman"/>
                <a:ea typeface="Times New Roman"/>
                <a:cs typeface="Times New Roman"/>
              </a:rPr>
              <a:t>Phát</a:t>
            </a:r>
            <a:r>
              <a:rPr lang="en-GB" sz="2400" dirty="0">
                <a:solidFill>
                  <a:srgbClr val="FF0000"/>
                </a:solidFill>
                <a:latin typeface="Times New Roman"/>
                <a:ea typeface="Times New Roman"/>
                <a:cs typeface="Times New Roman"/>
              </a:rPr>
              <a:t> </a:t>
            </a:r>
            <a:r>
              <a:rPr lang="en-GB" sz="2400" dirty="0" err="1">
                <a:solidFill>
                  <a:srgbClr val="FF0000"/>
                </a:solidFill>
                <a:latin typeface="Times New Roman"/>
                <a:ea typeface="Times New Roman"/>
                <a:cs typeface="Times New Roman"/>
              </a:rPr>
              <a:t>phiếu</a:t>
            </a:r>
            <a:r>
              <a:rPr lang="en-GB" sz="2400" dirty="0">
                <a:solidFill>
                  <a:srgbClr val="FF0000"/>
                </a:solidFill>
                <a:latin typeface="Times New Roman"/>
                <a:ea typeface="Times New Roman"/>
                <a:cs typeface="Times New Roman"/>
              </a:rPr>
              <a:t> </a:t>
            </a:r>
            <a:r>
              <a:rPr lang="en-GB" sz="2400" dirty="0" err="1">
                <a:solidFill>
                  <a:srgbClr val="FF0000"/>
                </a:solidFill>
                <a:latin typeface="Times New Roman"/>
                <a:ea typeface="Times New Roman"/>
                <a:cs typeface="Times New Roman"/>
              </a:rPr>
              <a:t>học</a:t>
            </a:r>
            <a:r>
              <a:rPr lang="en-GB" sz="2400" dirty="0">
                <a:solidFill>
                  <a:srgbClr val="FF0000"/>
                </a:solidFill>
                <a:latin typeface="Times New Roman"/>
                <a:ea typeface="Times New Roman"/>
                <a:cs typeface="Times New Roman"/>
              </a:rPr>
              <a:t> </a:t>
            </a:r>
            <a:r>
              <a:rPr lang="en-GB" sz="2400" dirty="0" err="1">
                <a:solidFill>
                  <a:srgbClr val="FF0000"/>
                </a:solidFill>
                <a:latin typeface="Times New Roman"/>
                <a:ea typeface="Times New Roman"/>
                <a:cs typeface="Times New Roman"/>
              </a:rPr>
              <a:t>tập</a:t>
            </a:r>
            <a:r>
              <a:rPr lang="en-GB" sz="2400" dirty="0">
                <a:solidFill>
                  <a:srgbClr val="FF0000"/>
                </a:solidFill>
                <a:latin typeface="Times New Roman"/>
                <a:ea typeface="Times New Roman"/>
                <a:cs typeface="Times New Roman"/>
              </a:rPr>
              <a:t> </a:t>
            </a:r>
            <a:r>
              <a:rPr lang="en-GB" sz="2400" dirty="0" err="1">
                <a:solidFill>
                  <a:srgbClr val="FF0000"/>
                </a:solidFill>
                <a:latin typeface="Times New Roman"/>
                <a:ea typeface="Times New Roman"/>
                <a:cs typeface="Times New Roman"/>
              </a:rPr>
              <a:t>số</a:t>
            </a:r>
            <a:r>
              <a:rPr lang="en-GB" sz="2400" dirty="0">
                <a:solidFill>
                  <a:srgbClr val="FF0000"/>
                </a:solidFill>
                <a:latin typeface="Times New Roman"/>
                <a:ea typeface="Times New Roman"/>
                <a:cs typeface="Times New Roman"/>
              </a:rPr>
              <a:t> 4</a:t>
            </a:r>
            <a:endParaRPr lang="vi-VN" sz="2400" dirty="0">
              <a:solidFill>
                <a:srgbClr val="FF0000"/>
              </a:solidFill>
              <a:latin typeface="Times New Roman"/>
              <a:ea typeface="Times New Roman"/>
              <a:cs typeface="Times New Roman"/>
            </a:endParaRPr>
          </a:p>
          <a:p>
            <a:pPr marL="30480" marR="30480" algn="just">
              <a:lnSpc>
                <a:spcPts val="1800"/>
              </a:lnSpc>
              <a:spcAft>
                <a:spcPts val="1200"/>
              </a:spcAft>
            </a:pP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Đoạn</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văn</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vị</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thần</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hộ</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mệnh</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của</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trái</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đất</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tập</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trung</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giới</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thiệu</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thông</a:t>
            </a:r>
            <a:r>
              <a:rPr lang="en-GB" sz="2400" i="1" dirty="0">
                <a:solidFill>
                  <a:srgbClr val="000000"/>
                </a:solidFill>
                <a:latin typeface="Times New Roman"/>
                <a:ea typeface="Times New Roman"/>
                <a:cs typeface="Times New Roman"/>
              </a:rPr>
              <a:t> tin </a:t>
            </a:r>
            <a:r>
              <a:rPr lang="en-GB" sz="2400" i="1" dirty="0" err="1">
                <a:solidFill>
                  <a:srgbClr val="000000"/>
                </a:solidFill>
                <a:latin typeface="Times New Roman"/>
                <a:ea typeface="Times New Roman"/>
                <a:cs typeface="Times New Roman"/>
              </a:rPr>
              <a:t>gì</a:t>
            </a:r>
            <a:r>
              <a:rPr lang="en-GB" sz="2400" i="1" dirty="0">
                <a:solidFill>
                  <a:srgbClr val="000000"/>
                </a:solidFill>
                <a:latin typeface="Times New Roman"/>
                <a:ea typeface="Times New Roman"/>
                <a:cs typeface="Times New Roman"/>
              </a:rPr>
              <a:t>? </a:t>
            </a:r>
            <a:endParaRPr lang="en-GB" sz="2400" dirty="0">
              <a:ea typeface="Calibri"/>
              <a:cs typeface="Times New Roman"/>
            </a:endParaRPr>
          </a:p>
          <a:p>
            <a:pPr marL="30480" marR="30480" algn="just">
              <a:lnSpc>
                <a:spcPts val="1800"/>
              </a:lnSpc>
              <a:spcAft>
                <a:spcPts val="1200"/>
              </a:spcAft>
            </a:pP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Chỉ</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ra</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những</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thông</a:t>
            </a:r>
            <a:r>
              <a:rPr lang="en-GB" sz="2400" i="1" dirty="0">
                <a:solidFill>
                  <a:srgbClr val="000000"/>
                </a:solidFill>
                <a:latin typeface="Times New Roman"/>
                <a:ea typeface="Times New Roman"/>
                <a:cs typeface="Times New Roman"/>
              </a:rPr>
              <a:t> tin </a:t>
            </a:r>
            <a:r>
              <a:rPr lang="en-GB" sz="2400" i="1" dirty="0" err="1">
                <a:solidFill>
                  <a:srgbClr val="000000"/>
                </a:solidFill>
                <a:latin typeface="Times New Roman"/>
                <a:ea typeface="Times New Roman"/>
                <a:cs typeface="Times New Roman"/>
              </a:rPr>
              <a:t>về</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sự</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hiện</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diện</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của</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nước</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trên</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trái</a:t>
            </a:r>
            <a:r>
              <a:rPr lang="en-GB" sz="2400" i="1" dirty="0">
                <a:solidFill>
                  <a:srgbClr val="000000"/>
                </a:solidFill>
                <a:latin typeface="Times New Roman"/>
                <a:ea typeface="Times New Roman"/>
                <a:cs typeface="Times New Roman"/>
              </a:rPr>
              <a:t> </a:t>
            </a:r>
            <a:r>
              <a:rPr lang="en-GB" sz="2400" i="1" dirty="0" err="1">
                <a:solidFill>
                  <a:srgbClr val="000000"/>
                </a:solidFill>
                <a:latin typeface="Times New Roman"/>
                <a:ea typeface="Times New Roman"/>
                <a:cs typeface="Times New Roman"/>
              </a:rPr>
              <a:t>đất</a:t>
            </a:r>
            <a:r>
              <a:rPr lang="en-GB" sz="2400" i="1" dirty="0">
                <a:solidFill>
                  <a:srgbClr val="000000"/>
                </a:solidFill>
                <a:latin typeface="Times New Roman"/>
                <a:ea typeface="Times New Roman"/>
                <a:cs typeface="Times New Roman"/>
              </a:rPr>
              <a:t>?</a:t>
            </a:r>
            <a:endParaRPr lang="en-GB" sz="2400" dirty="0">
              <a:ea typeface="Calibri"/>
              <a:cs typeface="Times New Roman"/>
            </a:endParaRPr>
          </a:p>
        </p:txBody>
      </p:sp>
      <p:sp>
        <p:nvSpPr>
          <p:cNvPr id="6" name="Rectangle 5"/>
          <p:cNvSpPr/>
          <p:nvPr/>
        </p:nvSpPr>
        <p:spPr>
          <a:xfrm>
            <a:off x="192541" y="2022051"/>
            <a:ext cx="4121627" cy="523220"/>
          </a:xfrm>
          <a:prstGeom prst="rect">
            <a:avLst/>
          </a:prstGeom>
        </p:spPr>
        <p:txBody>
          <a:bodyPr wrap="square">
            <a:spAutoFit/>
          </a:bodyPr>
          <a:lstStyle/>
          <a:p>
            <a:pPr lvl="0"/>
            <a:r>
              <a:rPr lang="nl-NL" sz="2800" dirty="0">
                <a:solidFill>
                  <a:prstClr val="black"/>
                </a:solidFill>
              </a:rPr>
              <a:t>-  </a:t>
            </a:r>
            <a:r>
              <a:rPr lang="nl-NL" sz="2800" dirty="0">
                <a:solidFill>
                  <a:prstClr val="black"/>
                </a:solidFill>
                <a:latin typeface="Times New Roman" pitchFamily="18" charset="0"/>
                <a:cs typeface="Times New Roman" pitchFamily="18" charset="0"/>
              </a:rPr>
              <a:t>Vai trò của nước: </a:t>
            </a:r>
            <a:endParaRPr lang="en-US" sz="2800" dirty="0">
              <a:solidFill>
                <a:prstClr val="black"/>
              </a:solidFill>
              <a:latin typeface="Times New Roman" pitchFamily="18" charset="0"/>
              <a:cs typeface="Times New Roman" pitchFamily="18" charset="0"/>
            </a:endParaRPr>
          </a:p>
        </p:txBody>
      </p:sp>
      <p:sp>
        <p:nvSpPr>
          <p:cNvPr id="9" name="Rectangle 8"/>
          <p:cNvSpPr/>
          <p:nvPr/>
        </p:nvSpPr>
        <p:spPr>
          <a:xfrm>
            <a:off x="291803" y="2773995"/>
            <a:ext cx="11828061" cy="1512081"/>
          </a:xfrm>
          <a:prstGeom prst="rect">
            <a:avLst/>
          </a:prstGeom>
        </p:spPr>
        <p:txBody>
          <a:bodyPr wrap="square">
            <a:spAutoFit/>
          </a:bodyPr>
          <a:lstStyle/>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Nhờ</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nước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Đất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là</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duy</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nhất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sự</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sống</a:t>
            </a:r>
            <a:r>
              <a:rPr lang="en-GB" sz="2800" dirty="0">
                <a:solidFill>
                  <a:srgbClr val="000000"/>
                </a:solidFill>
                <a:latin typeface="Times New Roman"/>
                <a:ea typeface="Times New Roman"/>
                <a:cs typeface="Times New Roman"/>
              </a:rPr>
              <a:t>.</a:t>
            </a:r>
            <a:endParaRPr lang="en-GB" sz="2800" dirty="0">
              <a:ea typeface="Calibri"/>
              <a:cs typeface="Times New Roman"/>
            </a:endParaRPr>
          </a:p>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Nước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bao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phủ</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gần</a:t>
            </a:r>
            <a:r>
              <a:rPr lang="en-GB" sz="2800" dirty="0">
                <a:solidFill>
                  <a:srgbClr val="000000"/>
                </a:solidFill>
                <a:latin typeface="Times New Roman"/>
                <a:ea typeface="Times New Roman"/>
                <a:cs typeface="Times New Roman"/>
              </a:rPr>
              <a:t> 3/4 </a:t>
            </a:r>
            <a:r>
              <a:rPr lang="en-GB" sz="2800" dirty="0" err="1">
                <a:solidFill>
                  <a:srgbClr val="000000"/>
                </a:solidFill>
                <a:latin typeface="Times New Roman"/>
                <a:ea typeface="Times New Roman"/>
                <a:cs typeface="Times New Roman"/>
              </a:rPr>
              <a:t>bề</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mặt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Đất</a:t>
            </a:r>
            <a:r>
              <a:rPr lang="en-GB" sz="2800" dirty="0">
                <a:solidFill>
                  <a:srgbClr val="000000"/>
                </a:solidFill>
                <a:latin typeface="Times New Roman"/>
                <a:ea typeface="Times New Roman"/>
                <a:cs typeface="Times New Roman"/>
              </a:rPr>
              <a:t>. </a:t>
            </a:r>
            <a:endParaRPr lang="en-GB" sz="2800" dirty="0">
              <a:ea typeface="Calibri"/>
              <a:cs typeface="Times New Roman"/>
            </a:endParaRPr>
          </a:p>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Nếu</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không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nước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Đất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chỉ</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là</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hành</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tinh</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khô</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chết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trơ</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trụi</a:t>
            </a:r>
            <a:r>
              <a:rPr lang="en-GB" sz="2800" dirty="0">
                <a:solidFill>
                  <a:srgbClr val="000000"/>
                </a:solidFill>
                <a:latin typeface="Times New Roman"/>
                <a:ea typeface="Times New Roman"/>
                <a:cs typeface="Times New Roman"/>
              </a:rPr>
              <a:t>. </a:t>
            </a:r>
            <a:endParaRPr lang="en-GB" sz="2800" dirty="0">
              <a:ea typeface="Calibri"/>
              <a:cs typeface="Times New Roman"/>
            </a:endParaRPr>
          </a:p>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Nhờ</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nước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sự</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sống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trên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Đất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phát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triển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dưới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nhiều</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dạng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phong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phú</a:t>
            </a:r>
            <a:r>
              <a:rPr lang="en-GB" sz="2800" dirty="0">
                <a:solidFill>
                  <a:srgbClr val="000000"/>
                </a:solidFill>
                <a:latin typeface="Times New Roman"/>
                <a:ea typeface="Times New Roman"/>
                <a:cs typeface="Times New Roman"/>
              </a:rPr>
              <a:t>. </a:t>
            </a:r>
            <a:endParaRPr lang="en-GB" sz="2800" dirty="0">
              <a:ea typeface="Calibri"/>
              <a:cs typeface="Times New Roman"/>
            </a:endParaRPr>
          </a:p>
        </p:txBody>
      </p:sp>
      <p:sp>
        <p:nvSpPr>
          <p:cNvPr id="10" name="Rectangle 9"/>
          <p:cNvSpPr/>
          <p:nvPr/>
        </p:nvSpPr>
        <p:spPr>
          <a:xfrm>
            <a:off x="192541" y="4632955"/>
            <a:ext cx="12192000" cy="523220"/>
          </a:xfrm>
          <a:prstGeom prst="rect">
            <a:avLst/>
          </a:prstGeom>
        </p:spPr>
        <p:txBody>
          <a:bodyPr wrap="square">
            <a:spAutoFit/>
          </a:bodyPr>
          <a:lstStyle/>
          <a:p>
            <a:pPr marL="685800" lvl="0" indent="-685800">
              <a:buFont typeface="Wingdings"/>
              <a:buChar char="à"/>
            </a:pPr>
            <a:r>
              <a:rPr lang="nl-NL" sz="2800" dirty="0">
                <a:solidFill>
                  <a:prstClr val="black"/>
                </a:solidFill>
                <a:latin typeface="Times New Roman" pitchFamily="18" charset="0"/>
                <a:cs typeface="Times New Roman" pitchFamily="18" charset="0"/>
              </a:rPr>
              <a:t>Nước chính là “vị thần hộ mềnh” của sự sống.</a:t>
            </a:r>
            <a:endParaRPr lang="en-US" sz="28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9276920" y="5218049"/>
            <a:ext cx="2200847" cy="1572904"/>
          </a:xfrm>
          <a:prstGeom prst="rect">
            <a:avLst/>
          </a:prstGeom>
        </p:spPr>
      </p:pic>
      <p:pic>
        <p:nvPicPr>
          <p:cNvPr id="11" name="Picture 10"/>
          <p:cNvPicPr>
            <a:picLocks noChangeAspect="1"/>
          </p:cNvPicPr>
          <p:nvPr/>
        </p:nvPicPr>
        <p:blipFill>
          <a:blip r:embed="rId4"/>
          <a:stretch>
            <a:fillRect/>
          </a:stretch>
        </p:blipFill>
        <p:spPr>
          <a:xfrm>
            <a:off x="62603" y="5218049"/>
            <a:ext cx="2345745" cy="1639951"/>
          </a:xfrm>
          <a:prstGeom prst="rect">
            <a:avLst/>
          </a:prstGeom>
        </p:spPr>
      </p:pic>
    </p:spTree>
    <p:extLst>
      <p:ext uri="{BB962C8B-B14F-4D97-AF65-F5344CB8AC3E}">
        <p14:creationId xmlns:p14="http://schemas.microsoft.com/office/powerpoint/2010/main" val="2094336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40" y="602108"/>
            <a:ext cx="6231834"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88" y="602108"/>
            <a:ext cx="47310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557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954107"/>
          </a:xfrm>
          <a:prstGeom prst="rect">
            <a:avLst/>
          </a:prstGeom>
          <a:noFill/>
          <a:ln>
            <a:solidFill>
              <a:srgbClr val="FF0000"/>
            </a:solidFill>
          </a:ln>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p>
          <a:p>
            <a:pPr algn="ctr"/>
            <a:r>
              <a:rPr lang="vi-VN" sz="2800" b="1" dirty="0">
                <a:solidFill>
                  <a:srgbClr val="7030A0"/>
                </a:solidFill>
                <a:latin typeface="Times New Roman" pitchFamily="18" charset="0"/>
                <a:cs typeface="Times New Roman" pitchFamily="18" charset="0"/>
              </a:rPr>
              <a:t>(Hồ Thanh Trang)</a:t>
            </a:r>
            <a:endParaRPr lang="en-US" sz="2800" b="1" dirty="0">
              <a:solidFill>
                <a:srgbClr val="7030A0"/>
              </a:solidFill>
              <a:latin typeface="Times New Roman" pitchFamily="18" charset="0"/>
              <a:cs typeface="Times New Roman" pitchFamily="18" charset="0"/>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6152540" y="1725015"/>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3648" y="1130574"/>
            <a:ext cx="6096000" cy="707886"/>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b. </a:t>
            </a:r>
            <a:r>
              <a:rPr lang="en-GB" sz="2400" b="1" dirty="0" err="1">
                <a:solidFill>
                  <a:srgbClr val="000000"/>
                </a:solidFill>
                <a:latin typeface="Times New Roman"/>
                <a:ea typeface="Times New Roman"/>
                <a:cs typeface="Times New Roman"/>
              </a:rPr>
              <a:t>Vai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trò</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của</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endParaRPr lang="en-GB" sz="2400" dirty="0">
              <a:solidFill>
                <a:prstClr val="black"/>
              </a:solidFill>
              <a:ea typeface="Calibri"/>
              <a:cs typeface="Times New Roman"/>
            </a:endParaRPr>
          </a:p>
          <a:p>
            <a:pPr marL="30480" marR="30480" algn="just">
              <a:lnSpc>
                <a:spcPts val="1800"/>
              </a:lnSpc>
              <a:spcAft>
                <a:spcPts val="1200"/>
              </a:spcAft>
            </a:pPr>
            <a:r>
              <a:rPr lang="vi-VN" sz="2400" b="1" dirty="0">
                <a:solidFill>
                  <a:srgbClr val="000000"/>
                </a:solidFill>
                <a:latin typeface="Times New Roman"/>
                <a:ea typeface="Times New Roman"/>
                <a:cs typeface="Times New Roman"/>
              </a:rPr>
              <a:t>*</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Vị</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thần</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hộ</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mệnh</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của</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sự</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sống</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trên</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r>
              <a:rPr lang="en-GB" sz="2400" b="1" dirty="0">
                <a:solidFill>
                  <a:srgbClr val="000000"/>
                </a:solidFill>
                <a:latin typeface="Times New Roman"/>
                <a:ea typeface="Times New Roman"/>
                <a:cs typeface="Times New Roman"/>
              </a:rPr>
              <a:t>.</a:t>
            </a:r>
            <a:endParaRPr lang="en-GB" sz="2400" dirty="0">
              <a:solidFill>
                <a:prstClr val="black"/>
              </a:solidFill>
              <a:ea typeface="Calibri"/>
              <a:cs typeface="Times New Roman"/>
            </a:endParaRPr>
          </a:p>
        </p:txBody>
      </p:sp>
      <p:sp>
        <p:nvSpPr>
          <p:cNvPr id="4" name="Rectangle 3"/>
          <p:cNvSpPr/>
          <p:nvPr/>
        </p:nvSpPr>
        <p:spPr>
          <a:xfrm>
            <a:off x="428812" y="1948983"/>
            <a:ext cx="5265672" cy="344774"/>
          </a:xfrm>
          <a:prstGeom prst="rect">
            <a:avLst/>
          </a:prstGeom>
        </p:spPr>
        <p:txBody>
          <a:bodyPr wrap="none">
            <a:spAutoFit/>
          </a:bodyPr>
          <a:lstStyle/>
          <a:p>
            <a:pPr marL="30480" marR="30480" algn="just">
              <a:lnSpc>
                <a:spcPts val="1800"/>
              </a:lnSpc>
              <a:spcAft>
                <a:spcPts val="1200"/>
              </a:spcAft>
            </a:pPr>
            <a:r>
              <a:rPr lang="vi-VN" sz="2400" b="1" dirty="0">
                <a:solidFill>
                  <a:srgbClr val="000000"/>
                </a:solidFill>
                <a:latin typeface="Times New Roman"/>
                <a:ea typeface="Times New Roman"/>
                <a:cs typeface="Times New Roman"/>
              </a:rPr>
              <a:t>*</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Trái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đất</a:t>
            </a:r>
            <a:r>
              <a:rPr lang="en-GB" sz="2400" b="1" dirty="0">
                <a:solidFill>
                  <a:srgbClr val="000000"/>
                </a:solidFill>
                <a:latin typeface="Times New Roman"/>
                <a:ea typeface="Times New Roman"/>
                <a:cs typeface="Times New Roman"/>
              </a:rPr>
              <a:t> - </a:t>
            </a:r>
            <a:r>
              <a:rPr lang="en-GB" sz="2400" b="1" dirty="0" err="1">
                <a:solidFill>
                  <a:srgbClr val="000000"/>
                </a:solidFill>
                <a:latin typeface="Times New Roman"/>
                <a:ea typeface="Times New Roman"/>
                <a:cs typeface="Times New Roman"/>
              </a:rPr>
              <a:t>Nơi</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cư</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ngụ</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của</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muôn</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loài</a:t>
            </a:r>
            <a:endParaRPr lang="en-GB" sz="2400" dirty="0">
              <a:ea typeface="Calibri"/>
              <a:cs typeface="Times New Roman"/>
            </a:endParaRPr>
          </a:p>
        </p:txBody>
      </p:sp>
      <p:sp>
        <p:nvSpPr>
          <p:cNvPr id="11" name="Rectangle 10"/>
          <p:cNvSpPr/>
          <p:nvPr/>
        </p:nvSpPr>
        <p:spPr>
          <a:xfrm>
            <a:off x="1369966" y="2337681"/>
            <a:ext cx="6604334" cy="1938992"/>
          </a:xfrm>
          <a:prstGeom prst="rect">
            <a:avLst/>
          </a:prstGeom>
        </p:spPr>
        <p:txBody>
          <a:bodyPr wrap="square">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 </a:t>
            </a:r>
            <a:r>
              <a:rPr lang="en-GB" sz="2400" b="1" dirty="0" err="1">
                <a:solidFill>
                  <a:srgbClr val="FF0000"/>
                </a:solidFill>
                <a:latin typeface="Times New Roman"/>
                <a:ea typeface="Times New Roman"/>
                <a:cs typeface="Times New Roman"/>
              </a:rPr>
              <a:t>Phát</a:t>
            </a:r>
            <a:r>
              <a:rPr lang="en-GB" sz="2400" b="1" dirty="0">
                <a:solidFill>
                  <a:srgbClr val="FF0000"/>
                </a:solidFill>
                <a:latin typeface="Times New Roman"/>
                <a:ea typeface="Times New Roman"/>
                <a:cs typeface="Times New Roman"/>
              </a:rPr>
              <a:t> </a:t>
            </a:r>
            <a:r>
              <a:rPr lang="en-GB" sz="2400" b="1" dirty="0" err="1">
                <a:solidFill>
                  <a:srgbClr val="FF0000"/>
                </a:solidFill>
                <a:latin typeface="Times New Roman"/>
                <a:ea typeface="Times New Roman"/>
                <a:cs typeface="Times New Roman"/>
              </a:rPr>
              <a:t>phiếu</a:t>
            </a:r>
            <a:r>
              <a:rPr lang="en-GB" sz="2400" b="1" dirty="0">
                <a:solidFill>
                  <a:srgbClr val="FF0000"/>
                </a:solidFill>
                <a:latin typeface="Times New Roman"/>
                <a:ea typeface="Times New Roman"/>
                <a:cs typeface="Times New Roman"/>
              </a:rPr>
              <a:t> </a:t>
            </a:r>
            <a:r>
              <a:rPr lang="en-GB" sz="2400" b="1" dirty="0" err="1">
                <a:solidFill>
                  <a:srgbClr val="FF0000"/>
                </a:solidFill>
                <a:latin typeface="Times New Roman"/>
                <a:ea typeface="Times New Roman"/>
                <a:cs typeface="Times New Roman"/>
              </a:rPr>
              <a:t>học</a:t>
            </a:r>
            <a:r>
              <a:rPr lang="en-GB" sz="2400" b="1" dirty="0">
                <a:solidFill>
                  <a:srgbClr val="FF0000"/>
                </a:solidFill>
                <a:latin typeface="Times New Roman"/>
                <a:ea typeface="Times New Roman"/>
                <a:cs typeface="Times New Roman"/>
              </a:rPr>
              <a:t> </a:t>
            </a:r>
            <a:r>
              <a:rPr lang="en-GB" sz="2400" b="1" dirty="0" err="1">
                <a:solidFill>
                  <a:srgbClr val="FF0000"/>
                </a:solidFill>
                <a:latin typeface="Times New Roman"/>
                <a:ea typeface="Times New Roman"/>
                <a:cs typeface="Times New Roman"/>
              </a:rPr>
              <a:t>tập</a:t>
            </a:r>
            <a:r>
              <a:rPr lang="en-GB" sz="2400" b="1" dirty="0">
                <a:solidFill>
                  <a:srgbClr val="FF0000"/>
                </a:solidFill>
                <a:latin typeface="Times New Roman"/>
                <a:ea typeface="Times New Roman"/>
                <a:cs typeface="Times New Roman"/>
              </a:rPr>
              <a:t> </a:t>
            </a:r>
            <a:r>
              <a:rPr lang="en-GB" sz="2400" b="1" dirty="0" err="1">
                <a:solidFill>
                  <a:srgbClr val="FF0000"/>
                </a:solidFill>
                <a:latin typeface="Times New Roman"/>
                <a:ea typeface="Times New Roman"/>
                <a:cs typeface="Times New Roman"/>
              </a:rPr>
              <a:t>số</a:t>
            </a:r>
            <a:r>
              <a:rPr lang="en-GB" sz="2400" b="1" dirty="0">
                <a:solidFill>
                  <a:srgbClr val="FF0000"/>
                </a:solidFill>
                <a:latin typeface="Times New Roman"/>
                <a:ea typeface="Times New Roman"/>
                <a:cs typeface="Times New Roman"/>
              </a:rPr>
              <a:t> 5 </a:t>
            </a:r>
            <a:r>
              <a:rPr lang="vi-VN" sz="2400" b="1" dirty="0">
                <a:solidFill>
                  <a:srgbClr val="FF0000"/>
                </a:solidFill>
                <a:latin typeface="Times New Roman"/>
                <a:ea typeface="Times New Roman"/>
                <a:cs typeface="Times New Roman"/>
              </a:rPr>
              <a:t> </a:t>
            </a:r>
            <a:endParaRPr lang="en-GB" sz="2400" b="1" dirty="0">
              <a:solidFill>
                <a:srgbClr val="FF0000"/>
              </a:solidFill>
              <a:ea typeface="Calibri"/>
              <a:cs typeface="Times New Roman"/>
            </a:endParaRPr>
          </a:p>
          <a:p>
            <a:pPr marL="30480" marR="30480" algn="just">
              <a:lnSpc>
                <a:spcPts val="1800"/>
              </a:lnSpc>
              <a:spcAft>
                <a:spcPts val="1200"/>
              </a:spcAft>
            </a:pP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Sự</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sống</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trên</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trái</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đất</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phong</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phú</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như</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thế</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nào</a:t>
            </a:r>
            <a:r>
              <a:rPr lang="en-GB" sz="2800" i="1" dirty="0">
                <a:solidFill>
                  <a:srgbClr val="000000"/>
                </a:solidFill>
                <a:latin typeface="Times New Roman"/>
                <a:ea typeface="Times New Roman"/>
                <a:cs typeface="Times New Roman"/>
              </a:rPr>
              <a:t>?</a:t>
            </a:r>
            <a:endParaRPr lang="en-GB" sz="2800" dirty="0">
              <a:ea typeface="Calibri"/>
              <a:cs typeface="Times New Roman"/>
            </a:endParaRPr>
          </a:p>
          <a:p>
            <a:pPr marL="30480" marR="30480" algn="just">
              <a:lnSpc>
                <a:spcPts val="1800"/>
              </a:lnSpc>
              <a:spcAft>
                <a:spcPts val="1200"/>
              </a:spcAft>
            </a:pP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Lấy</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ví</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dụ</a:t>
            </a:r>
            <a:r>
              <a:rPr lang="en-GB" sz="2800" i="1" dirty="0">
                <a:solidFill>
                  <a:srgbClr val="000000"/>
                </a:solidFill>
                <a:latin typeface="Times New Roman"/>
                <a:ea typeface="Times New Roman"/>
                <a:cs typeface="Times New Roman"/>
              </a:rPr>
              <a:t> minh </a:t>
            </a:r>
            <a:r>
              <a:rPr lang="en-GB" sz="2800" i="1" dirty="0" err="1">
                <a:solidFill>
                  <a:srgbClr val="000000"/>
                </a:solidFill>
                <a:latin typeface="Times New Roman"/>
                <a:ea typeface="Times New Roman"/>
                <a:cs typeface="Times New Roman"/>
              </a:rPr>
              <a:t>họa</a:t>
            </a:r>
            <a:r>
              <a:rPr lang="en-GB" sz="2800" i="1" dirty="0">
                <a:solidFill>
                  <a:srgbClr val="000000"/>
                </a:solidFill>
                <a:latin typeface="Times New Roman"/>
                <a:ea typeface="Times New Roman"/>
                <a:cs typeface="Times New Roman"/>
              </a:rPr>
              <a:t>?</a:t>
            </a:r>
            <a:endParaRPr lang="en-GB" sz="2800" dirty="0">
              <a:ea typeface="Calibri"/>
              <a:cs typeface="Times New Roman"/>
            </a:endParaRPr>
          </a:p>
          <a:p>
            <a:pPr marL="30480" marR="30480" algn="just">
              <a:lnSpc>
                <a:spcPts val="1800"/>
              </a:lnSpc>
              <a:spcAft>
                <a:spcPts val="1200"/>
              </a:spcAft>
            </a:pP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Bức</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tranh</a:t>
            </a:r>
            <a:r>
              <a:rPr lang="en-GB" sz="2800" i="1" dirty="0">
                <a:solidFill>
                  <a:srgbClr val="000000"/>
                </a:solidFill>
                <a:latin typeface="Times New Roman"/>
                <a:ea typeface="Times New Roman"/>
                <a:cs typeface="Times New Roman"/>
              </a:rPr>
              <a:t> minh </a:t>
            </a:r>
            <a:r>
              <a:rPr lang="en-GB" sz="2800" i="1" dirty="0" err="1">
                <a:solidFill>
                  <a:srgbClr val="000000"/>
                </a:solidFill>
                <a:latin typeface="Times New Roman"/>
                <a:ea typeface="Times New Roman"/>
                <a:cs typeface="Times New Roman"/>
              </a:rPr>
              <a:t>hoạ</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làm</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sáng</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tỏ</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thông</a:t>
            </a:r>
            <a:r>
              <a:rPr lang="en-GB" sz="2800" i="1" dirty="0">
                <a:solidFill>
                  <a:srgbClr val="000000"/>
                </a:solidFill>
                <a:latin typeface="Times New Roman"/>
                <a:ea typeface="Times New Roman"/>
                <a:cs typeface="Times New Roman"/>
              </a:rPr>
              <a:t> tin </a:t>
            </a:r>
            <a:r>
              <a:rPr lang="en-GB" sz="2800" i="1" dirty="0" err="1">
                <a:solidFill>
                  <a:srgbClr val="000000"/>
                </a:solidFill>
                <a:latin typeface="Times New Roman"/>
                <a:ea typeface="Times New Roman"/>
                <a:cs typeface="Times New Roman"/>
              </a:rPr>
              <a:t>gì</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trong</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văn</a:t>
            </a:r>
            <a:r>
              <a:rPr lang="en-GB" sz="2800" i="1" dirty="0">
                <a:solidFill>
                  <a:srgbClr val="000000"/>
                </a:solidFill>
                <a:latin typeface="Times New Roman"/>
                <a:ea typeface="Times New Roman"/>
                <a:cs typeface="Times New Roman"/>
              </a:rPr>
              <a:t> </a:t>
            </a:r>
            <a:r>
              <a:rPr lang="en-GB" sz="2800" i="1" dirty="0" err="1">
                <a:solidFill>
                  <a:srgbClr val="000000"/>
                </a:solidFill>
                <a:latin typeface="Times New Roman"/>
                <a:ea typeface="Times New Roman"/>
                <a:cs typeface="Times New Roman"/>
              </a:rPr>
              <a:t>bản</a:t>
            </a:r>
            <a:r>
              <a:rPr lang="en-GB" sz="2800" i="1" dirty="0">
                <a:solidFill>
                  <a:srgbClr val="000000"/>
                </a:solidFill>
                <a:latin typeface="Times New Roman"/>
                <a:ea typeface="Times New Roman"/>
                <a:cs typeface="Times New Roman"/>
              </a:rPr>
              <a:t>?</a:t>
            </a:r>
            <a:endParaRPr lang="en-GB" sz="2800" dirty="0">
              <a:ea typeface="Calibri"/>
              <a:cs typeface="Times New Roman"/>
            </a:endParaRPr>
          </a:p>
        </p:txBody>
      </p:sp>
      <p:sp>
        <p:nvSpPr>
          <p:cNvPr id="12" name="Rectangle 11"/>
          <p:cNvSpPr/>
          <p:nvPr/>
        </p:nvSpPr>
        <p:spPr>
          <a:xfrm>
            <a:off x="428812" y="3002300"/>
            <a:ext cx="11920947" cy="1323439"/>
          </a:xfrm>
          <a:prstGeom prst="rect">
            <a:avLst/>
          </a:prstGeom>
        </p:spPr>
        <p:txBody>
          <a:bodyPr wrap="square">
            <a:spAutoFit/>
          </a:bodyPr>
          <a:lstStyle/>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đất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muôn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loài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tồn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tại</a:t>
            </a:r>
            <a:endParaRPr lang="en-GB" sz="2800" dirty="0">
              <a:ea typeface="Calibri"/>
              <a:cs typeface="Times New Roman"/>
            </a:endParaRPr>
          </a:p>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loài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bé</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nhỏ</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chỉ</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nhìn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được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bằng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kính</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hiểm</a:t>
            </a:r>
            <a:r>
              <a:rPr lang="en-GB" sz="2800" dirty="0">
                <a:solidFill>
                  <a:srgbClr val="000000"/>
                </a:solidFill>
                <a:latin typeface="Times New Roman"/>
                <a:ea typeface="Times New Roman"/>
                <a:cs typeface="Times New Roman"/>
              </a:rPr>
              <a:t> vi.</a:t>
            </a:r>
            <a:endParaRPr lang="en-GB" sz="2800" dirty="0">
              <a:ea typeface="Calibri"/>
              <a:cs typeface="Times New Roman"/>
            </a:endParaRPr>
          </a:p>
          <a:p>
            <a:pPr marL="30480" marR="30480" algn="just">
              <a:lnSpc>
                <a:spcPts val="1800"/>
              </a:lnSpc>
              <a:spcAft>
                <a:spcPts val="1200"/>
              </a:spcAft>
            </a:pP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Có</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loài</a:t>
            </a:r>
            <a:r>
              <a:rPr lang="en-GB" sz="2800" dirty="0">
                <a:solidFill>
                  <a:srgbClr val="000000"/>
                </a:solidFill>
                <a:latin typeface="Times New Roman"/>
                <a:ea typeface="Times New Roman"/>
                <a:cs typeface="Times New Roman"/>
              </a:rPr>
              <a:t> to </a:t>
            </a:r>
            <a:r>
              <a:rPr lang="en-GB" sz="2800" dirty="0" err="1">
                <a:solidFill>
                  <a:srgbClr val="000000"/>
                </a:solidFill>
                <a:latin typeface="Times New Roman"/>
                <a:ea typeface="Times New Roman"/>
                <a:cs typeface="Times New Roman"/>
              </a:rPr>
              <a:t>lớn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không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lồ</a:t>
            </a:r>
            <a:r>
              <a:rPr lang="en-GB" sz="2800" dirty="0">
                <a:solidFill>
                  <a:srgbClr val="000000"/>
                </a:solidFill>
                <a:latin typeface="Times New Roman"/>
                <a:ea typeface="Times New Roman"/>
                <a:cs typeface="Times New Roman"/>
              </a:rPr>
              <a:t>-&gt; </a:t>
            </a:r>
            <a:r>
              <a:rPr lang="en-GB" sz="2800" dirty="0" err="1">
                <a:solidFill>
                  <a:srgbClr val="000000"/>
                </a:solidFill>
                <a:latin typeface="Times New Roman"/>
                <a:ea typeface="Times New Roman"/>
                <a:cs typeface="Times New Roman"/>
              </a:rPr>
              <a:t>Chúng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đều</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tồn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tại</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và</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phát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triển</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theo</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những</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quy</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luật</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sinh</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học</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lạ</a:t>
            </a:r>
            <a:r>
              <a:rPr lang="en-GB" sz="2800" dirty="0">
                <a:solidFill>
                  <a:srgbClr val="000000"/>
                </a:solidFill>
                <a:latin typeface="Times New Roman"/>
                <a:ea typeface="Times New Roman"/>
                <a:cs typeface="Times New Roman"/>
              </a:rPr>
              <a:t> </a:t>
            </a:r>
            <a:r>
              <a:rPr lang="en-GB" sz="2800" dirty="0" err="1">
                <a:solidFill>
                  <a:srgbClr val="000000"/>
                </a:solidFill>
                <a:latin typeface="Times New Roman"/>
                <a:ea typeface="Times New Roman"/>
                <a:cs typeface="Times New Roman"/>
              </a:rPr>
              <a:t>lùng</a:t>
            </a:r>
            <a:r>
              <a:rPr lang="en-GB" sz="2800" dirty="0">
                <a:solidFill>
                  <a:srgbClr val="000000"/>
                </a:solidFill>
                <a:latin typeface="Times New Roman"/>
                <a:ea typeface="Times New Roman"/>
                <a:cs typeface="Times New Roman"/>
              </a:rPr>
              <a:t>.</a:t>
            </a:r>
            <a:endParaRPr lang="en-GB" sz="2800" dirty="0">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695" y="1019384"/>
            <a:ext cx="4327598" cy="212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9232725" y="5217944"/>
            <a:ext cx="2200847" cy="1572904"/>
          </a:xfrm>
          <a:prstGeom prst="rect">
            <a:avLst/>
          </a:prstGeom>
        </p:spPr>
      </p:pic>
      <p:pic>
        <p:nvPicPr>
          <p:cNvPr id="6" name="Picture 5"/>
          <p:cNvPicPr>
            <a:picLocks noChangeAspect="1"/>
          </p:cNvPicPr>
          <p:nvPr/>
        </p:nvPicPr>
        <p:blipFill>
          <a:blip r:embed="rId5"/>
          <a:stretch>
            <a:fillRect/>
          </a:stretch>
        </p:blipFill>
        <p:spPr>
          <a:xfrm>
            <a:off x="117586" y="4738012"/>
            <a:ext cx="2143125" cy="2143125"/>
          </a:xfrm>
          <a:prstGeom prst="rect">
            <a:avLst/>
          </a:prstGeom>
        </p:spPr>
      </p:pic>
      <p:pic>
        <p:nvPicPr>
          <p:cNvPr id="9" name="Picture 8"/>
          <p:cNvPicPr>
            <a:picLocks noChangeAspect="1"/>
          </p:cNvPicPr>
          <p:nvPr/>
        </p:nvPicPr>
        <p:blipFill>
          <a:blip r:embed="rId6"/>
          <a:stretch>
            <a:fillRect/>
          </a:stretch>
        </p:blipFill>
        <p:spPr>
          <a:xfrm>
            <a:off x="3671248" y="4341950"/>
            <a:ext cx="4876800" cy="2484774"/>
          </a:xfrm>
          <a:prstGeom prst="rect">
            <a:avLst/>
          </a:prstGeom>
        </p:spPr>
      </p:pic>
    </p:spTree>
    <p:extLst>
      <p:ext uri="{BB962C8B-B14F-4D97-AF65-F5344CB8AC3E}">
        <p14:creationId xmlns:p14="http://schemas.microsoft.com/office/powerpoint/2010/main" val="2852011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1000"/>
                                        <p:tgtEl>
                                          <p:spTgt spid="12">
                                            <p:txEl>
                                              <p:pRg st="1" end="1"/>
                                            </p:txEl>
                                          </p:spTgt>
                                        </p:tgtEl>
                                      </p:cBhvr>
                                    </p:animEffect>
                                    <p:anim calcmode="lin" valueType="num">
                                      <p:cBhvr>
                                        <p:cTn id="2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1000"/>
                                        <p:tgtEl>
                                          <p:spTgt spid="12">
                                            <p:txEl>
                                              <p:pRg st="2" end="2"/>
                                            </p:txEl>
                                          </p:spTgt>
                                        </p:tgtEl>
                                      </p:cBhvr>
                                    </p:animEffect>
                                    <p:anim calcmode="lin" valueType="num">
                                      <p:cBhvr>
                                        <p:cTn id="31"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344774"/>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solidFill>
                <a:prstClr val="black"/>
              </a:solidFill>
              <a:ea typeface="Calibri"/>
              <a:cs typeface="Times New Roman"/>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4098440" y="1148796"/>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995" y="1426710"/>
            <a:ext cx="5273326" cy="461665"/>
          </a:xfrm>
          <a:prstGeom prst="rect">
            <a:avLst/>
          </a:prstGeom>
        </p:spPr>
        <p:txBody>
          <a:bodyPr wrap="square">
            <a:spAutoFit/>
          </a:bodyPr>
          <a:lstStyle/>
          <a:p>
            <a:pPr lvl="0"/>
            <a:r>
              <a:rPr lang="vi-VN" sz="2400" b="1" dirty="0">
                <a:solidFill>
                  <a:prstClr val="black"/>
                </a:solidFill>
                <a:latin typeface="Times New Roman" pitchFamily="18" charset="0"/>
                <a:cs typeface="Times New Roman" pitchFamily="18" charset="0"/>
              </a:rPr>
              <a:t>*</a:t>
            </a:r>
            <a:r>
              <a:rPr lang="en-US" sz="2400" b="1" dirty="0">
                <a:solidFill>
                  <a:prstClr val="black"/>
                </a:solidFill>
                <a:latin typeface="Times New Roman" pitchFamily="18" charset="0"/>
                <a:cs typeface="Times New Roman" pitchFamily="18" charset="0"/>
              </a:rPr>
              <a:t>) Con </a:t>
            </a:r>
            <a:r>
              <a:rPr lang="en-US" sz="2400" b="1" dirty="0" err="1">
                <a:solidFill>
                  <a:prstClr val="black"/>
                </a:solidFill>
                <a:latin typeface="Times New Roman" pitchFamily="18" charset="0"/>
                <a:cs typeface="Times New Roman" pitchFamily="18" charset="0"/>
              </a:rPr>
              <a:t>người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trên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đất</a:t>
            </a:r>
            <a:endParaRPr lang="en-US" sz="2400" dirty="0">
              <a:solidFill>
                <a:prstClr val="black"/>
              </a:solidFill>
              <a:latin typeface="Times New Roman" pitchFamily="18" charset="0"/>
              <a:cs typeface="Times New Roman" pitchFamily="18" charset="0"/>
            </a:endParaRPr>
          </a:p>
        </p:txBody>
      </p:sp>
      <p:sp>
        <p:nvSpPr>
          <p:cNvPr id="6" name="Rectangle 5"/>
          <p:cNvSpPr/>
          <p:nvPr/>
        </p:nvSpPr>
        <p:spPr>
          <a:xfrm>
            <a:off x="2442950" y="2111964"/>
            <a:ext cx="9749050" cy="2400657"/>
          </a:xfrm>
          <a:prstGeom prst="rect">
            <a:avLst/>
          </a:prstGeom>
        </p:spPr>
        <p:txBody>
          <a:bodyPr wrap="square">
            <a:spAutoFit/>
          </a:bodyPr>
          <a:lstStyle/>
          <a:p>
            <a:pPr marL="316230" marR="30480" indent="-285750" algn="just">
              <a:lnSpc>
                <a:spcPts val="1800"/>
              </a:lnSpc>
              <a:spcAft>
                <a:spcPts val="1200"/>
              </a:spcAft>
              <a:buFontTx/>
              <a:buChar char="-"/>
            </a:pPr>
            <a:r>
              <a:rPr lang="en-GB" sz="2400" b="1" dirty="0" err="1">
                <a:solidFill>
                  <a:srgbClr val="FF0000"/>
                </a:solidFill>
                <a:latin typeface="Times New Roman" pitchFamily="18" charset="0"/>
                <a:ea typeface="Times New Roman"/>
                <a:cs typeface="Times New Roman" pitchFamily="18" charset="0"/>
              </a:rPr>
              <a:t>Phát</a:t>
            </a:r>
            <a:r>
              <a:rPr lang="en-GB" sz="2400" b="1" dirty="0">
                <a:solidFill>
                  <a:srgbClr val="FF0000"/>
                </a:solidFill>
                <a:latin typeface="Times New Roman" pitchFamily="18" charset="0"/>
                <a:ea typeface="Times New Roman"/>
                <a:cs typeface="Times New Roman" pitchFamily="18" charset="0"/>
              </a:rPr>
              <a:t> </a:t>
            </a:r>
            <a:r>
              <a:rPr lang="en-GB" sz="2400" b="1" dirty="0" err="1">
                <a:solidFill>
                  <a:srgbClr val="FF0000"/>
                </a:solidFill>
                <a:latin typeface="Times New Roman" pitchFamily="18" charset="0"/>
                <a:ea typeface="Times New Roman"/>
                <a:cs typeface="Times New Roman" pitchFamily="18" charset="0"/>
              </a:rPr>
              <a:t>phiếu</a:t>
            </a:r>
            <a:r>
              <a:rPr lang="en-GB" sz="2400" b="1" dirty="0">
                <a:solidFill>
                  <a:srgbClr val="FF0000"/>
                </a:solidFill>
                <a:latin typeface="Times New Roman" pitchFamily="18" charset="0"/>
                <a:ea typeface="Times New Roman"/>
                <a:cs typeface="Times New Roman" pitchFamily="18" charset="0"/>
              </a:rPr>
              <a:t> </a:t>
            </a:r>
            <a:r>
              <a:rPr lang="en-GB" sz="2400" b="1" dirty="0" err="1">
                <a:solidFill>
                  <a:srgbClr val="FF0000"/>
                </a:solidFill>
                <a:latin typeface="Times New Roman" pitchFamily="18" charset="0"/>
                <a:ea typeface="Times New Roman"/>
                <a:cs typeface="Times New Roman" pitchFamily="18" charset="0"/>
              </a:rPr>
              <a:t>học</a:t>
            </a:r>
            <a:r>
              <a:rPr lang="en-GB" sz="2400" b="1" dirty="0">
                <a:solidFill>
                  <a:srgbClr val="FF0000"/>
                </a:solidFill>
                <a:latin typeface="Times New Roman" pitchFamily="18" charset="0"/>
                <a:ea typeface="Times New Roman"/>
                <a:cs typeface="Times New Roman" pitchFamily="18" charset="0"/>
              </a:rPr>
              <a:t> </a:t>
            </a:r>
            <a:r>
              <a:rPr lang="en-GB" sz="2400" b="1" dirty="0" err="1">
                <a:solidFill>
                  <a:srgbClr val="FF0000"/>
                </a:solidFill>
                <a:latin typeface="Times New Roman" pitchFamily="18" charset="0"/>
                <a:ea typeface="Times New Roman"/>
                <a:cs typeface="Times New Roman" pitchFamily="18" charset="0"/>
              </a:rPr>
              <a:t>tập</a:t>
            </a:r>
            <a:r>
              <a:rPr lang="en-GB" sz="2400" b="1" dirty="0">
                <a:solidFill>
                  <a:srgbClr val="FF0000"/>
                </a:solidFill>
                <a:latin typeface="Times New Roman" pitchFamily="18" charset="0"/>
                <a:ea typeface="Times New Roman"/>
                <a:cs typeface="Times New Roman" pitchFamily="18" charset="0"/>
              </a:rPr>
              <a:t> </a:t>
            </a:r>
            <a:r>
              <a:rPr lang="en-GB" sz="2400" b="1" dirty="0" err="1">
                <a:solidFill>
                  <a:srgbClr val="FF0000"/>
                </a:solidFill>
                <a:latin typeface="Times New Roman" pitchFamily="18" charset="0"/>
                <a:ea typeface="Times New Roman"/>
                <a:cs typeface="Times New Roman" pitchFamily="18" charset="0"/>
              </a:rPr>
              <a:t>số</a:t>
            </a:r>
            <a:r>
              <a:rPr lang="en-GB" sz="2400" b="1" dirty="0">
                <a:solidFill>
                  <a:srgbClr val="FF0000"/>
                </a:solidFill>
                <a:latin typeface="Times New Roman" pitchFamily="18" charset="0"/>
                <a:ea typeface="Times New Roman"/>
                <a:cs typeface="Times New Roman" pitchFamily="18" charset="0"/>
              </a:rPr>
              <a:t> </a:t>
            </a:r>
            <a:r>
              <a:rPr lang="vi-VN" sz="2400" b="1" dirty="0">
                <a:solidFill>
                  <a:srgbClr val="FF0000"/>
                </a:solidFill>
                <a:latin typeface="Times New Roman" pitchFamily="18" charset="0"/>
                <a:ea typeface="Times New Roman"/>
                <a:cs typeface="Times New Roman" pitchFamily="18" charset="0"/>
              </a:rPr>
              <a:t>6</a:t>
            </a:r>
          </a:p>
          <a:p>
            <a:pPr marL="30480" marR="30480" algn="just">
              <a:lnSpc>
                <a:spcPts val="1800"/>
              </a:lnSpc>
              <a:spcAft>
                <a:spcPts val="1200"/>
              </a:spcAft>
            </a:pP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Khi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khẳng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định</a:t>
            </a:r>
            <a:r>
              <a:rPr lang="en-GB" sz="2400" i="1" dirty="0">
                <a:solidFill>
                  <a:srgbClr val="000000"/>
                </a:solidFill>
                <a:latin typeface="Times New Roman" pitchFamily="18" charset="0"/>
                <a:ea typeface="Times New Roman"/>
                <a:cs typeface="Times New Roman" pitchFamily="18" charset="0"/>
              </a:rPr>
              <a:t> con </a:t>
            </a:r>
            <a:r>
              <a:rPr lang="en-GB" sz="2400" i="1" dirty="0" err="1">
                <a:solidFill>
                  <a:srgbClr val="000000"/>
                </a:solidFill>
                <a:latin typeface="Times New Roman" pitchFamily="18" charset="0"/>
                <a:ea typeface="Times New Roman"/>
                <a:cs typeface="Times New Roman" pitchFamily="18" charset="0"/>
              </a:rPr>
              <a:t>người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là</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đỉnh</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cao</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kì</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diệu</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của</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sự</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sống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tác</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giả</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đã</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xuất</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phát</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từ</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góc</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nhìn</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nào</a:t>
            </a:r>
            <a:r>
              <a:rPr lang="en-GB" sz="2400" i="1" dirty="0">
                <a:solidFill>
                  <a:srgbClr val="000000"/>
                </a:solidFill>
                <a:latin typeface="Times New Roman" pitchFamily="18" charset="0"/>
                <a:ea typeface="Times New Roman"/>
                <a:cs typeface="Times New Roman" pitchFamily="18" charset="0"/>
              </a:rPr>
              <a:t>?</a:t>
            </a:r>
            <a:endParaRPr lang="en-GB" sz="2400" dirty="0">
              <a:latin typeface="Times New Roman" pitchFamily="18" charset="0"/>
              <a:ea typeface="Calibri"/>
              <a:cs typeface="Times New Roman" pitchFamily="18" charset="0"/>
            </a:endParaRPr>
          </a:p>
          <a:p>
            <a:pPr marL="30480" marR="30480" algn="just">
              <a:lnSpc>
                <a:spcPts val="1800"/>
              </a:lnSpc>
              <a:spcAft>
                <a:spcPts val="1200"/>
              </a:spcAft>
            </a:pPr>
            <a:r>
              <a:rPr lang="en-GB" sz="2400" i="1" dirty="0">
                <a:solidFill>
                  <a:srgbClr val="000000"/>
                </a:solidFill>
                <a:latin typeface="Times New Roman" pitchFamily="18" charset="0"/>
                <a:ea typeface="Times New Roman"/>
                <a:cs typeface="Times New Roman" pitchFamily="18" charset="0"/>
              </a:rPr>
              <a:t>? Theo </a:t>
            </a:r>
            <a:r>
              <a:rPr lang="en-GB" sz="2400" i="1" dirty="0" err="1">
                <a:solidFill>
                  <a:srgbClr val="000000"/>
                </a:solidFill>
                <a:latin typeface="Times New Roman" pitchFamily="18" charset="0"/>
                <a:ea typeface="Times New Roman"/>
                <a:cs typeface="Times New Roman" pitchFamily="18" charset="0"/>
              </a:rPr>
              <a:t>em</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điều</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gì</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có</a:t>
            </a:r>
            <a:r>
              <a:rPr lang="en-GB" sz="2400" i="1" dirty="0">
                <a:solidFill>
                  <a:srgbClr val="000000"/>
                </a:solidFill>
                <a:latin typeface="Times New Roman" pitchFamily="18" charset="0"/>
                <a:ea typeface="Times New Roman"/>
                <a:cs typeface="Times New Roman" pitchFamily="18" charset="0"/>
              </a:rPr>
              <a:t> ở con </a:t>
            </a:r>
            <a:r>
              <a:rPr lang="en-GB" sz="2400" i="1" dirty="0" err="1">
                <a:solidFill>
                  <a:srgbClr val="000000"/>
                </a:solidFill>
                <a:latin typeface="Times New Roman" pitchFamily="18" charset="0"/>
                <a:ea typeface="Times New Roman"/>
                <a:cs typeface="Times New Roman" pitchFamily="18" charset="0"/>
              </a:rPr>
              <a:t>người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khiến</a:t>
            </a:r>
            <a:r>
              <a:rPr lang="en-GB" sz="2400" i="1" dirty="0">
                <a:solidFill>
                  <a:srgbClr val="000000"/>
                </a:solidFill>
                <a:latin typeface="Times New Roman" pitchFamily="18" charset="0"/>
                <a:ea typeface="Times New Roman"/>
                <a:cs typeface="Times New Roman" pitchFamily="18" charset="0"/>
              </a:rPr>
              <a:t> con </a:t>
            </a:r>
            <a:r>
              <a:rPr lang="en-GB" sz="2400" i="1" dirty="0" err="1">
                <a:solidFill>
                  <a:srgbClr val="000000"/>
                </a:solidFill>
                <a:latin typeface="Times New Roman" pitchFamily="18" charset="0"/>
                <a:ea typeface="Times New Roman"/>
                <a:cs typeface="Times New Roman" pitchFamily="18" charset="0"/>
              </a:rPr>
              <a:t>người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có</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thể</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được</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xem</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là</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đỉnh</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cao</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kì</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diệu</a:t>
            </a:r>
            <a:r>
              <a:rPr lang="en-GB" sz="2400" i="1" dirty="0">
                <a:solidFill>
                  <a:srgbClr val="000000"/>
                </a:solidFill>
                <a:latin typeface="Times New Roman" pitchFamily="18" charset="0"/>
                <a:ea typeface="Times New Roman"/>
                <a:cs typeface="Times New Roman" pitchFamily="18" charset="0"/>
              </a:rPr>
              <a:t>?</a:t>
            </a:r>
            <a:endParaRPr lang="en-GB" sz="2400" dirty="0">
              <a:latin typeface="Times New Roman" pitchFamily="18" charset="0"/>
              <a:ea typeface="Calibri"/>
              <a:cs typeface="Times New Roman" pitchFamily="18" charset="0"/>
            </a:endParaRPr>
          </a:p>
          <a:p>
            <a:pPr marL="30480" marR="30480" algn="just">
              <a:lnSpc>
                <a:spcPts val="1800"/>
              </a:lnSpc>
              <a:spcAft>
                <a:spcPts val="1200"/>
              </a:spcAft>
            </a:pP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Bức</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tranh</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trong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trang</a:t>
            </a:r>
            <a:r>
              <a:rPr lang="en-GB" sz="2400" i="1" dirty="0">
                <a:solidFill>
                  <a:srgbClr val="000000"/>
                </a:solidFill>
                <a:latin typeface="Times New Roman" pitchFamily="18" charset="0"/>
                <a:ea typeface="Times New Roman"/>
                <a:cs typeface="Times New Roman" pitchFamily="18" charset="0"/>
              </a:rPr>
              <a:t> 91 </a:t>
            </a:r>
            <a:r>
              <a:rPr lang="en-GB" sz="2400" i="1" dirty="0" err="1">
                <a:solidFill>
                  <a:srgbClr val="000000"/>
                </a:solidFill>
                <a:latin typeface="Times New Roman" pitchFamily="18" charset="0"/>
                <a:ea typeface="Times New Roman"/>
                <a:cs typeface="Times New Roman" pitchFamily="18" charset="0"/>
              </a:rPr>
              <a:t>gợi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lên</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trong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em</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suy</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nghĩ</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gì</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về</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khát</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vọng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và</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khả</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năng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của</a:t>
            </a:r>
            <a:r>
              <a:rPr lang="en-GB" sz="2400" i="1" dirty="0">
                <a:solidFill>
                  <a:srgbClr val="000000"/>
                </a:solidFill>
                <a:latin typeface="Times New Roman" pitchFamily="18" charset="0"/>
                <a:ea typeface="Times New Roman"/>
                <a:cs typeface="Times New Roman" pitchFamily="18" charset="0"/>
              </a:rPr>
              <a:t> con </a:t>
            </a:r>
            <a:r>
              <a:rPr lang="en-GB" sz="2400" i="1" dirty="0" err="1">
                <a:solidFill>
                  <a:srgbClr val="000000"/>
                </a:solidFill>
                <a:latin typeface="Times New Roman" pitchFamily="18" charset="0"/>
                <a:ea typeface="Times New Roman"/>
                <a:cs typeface="Times New Roman" pitchFamily="18" charset="0"/>
              </a:rPr>
              <a:t>người</a:t>
            </a:r>
            <a:r>
              <a:rPr lang="en-GB" sz="2400" i="1" dirty="0">
                <a:solidFill>
                  <a:srgbClr val="000000"/>
                </a:solidFill>
                <a:latin typeface="Times New Roman" pitchFamily="18" charset="0"/>
                <a:ea typeface="Times New Roman"/>
                <a:cs typeface="Times New Roman" pitchFamily="18" charset="0"/>
              </a:rPr>
              <a:t>?  ? </a:t>
            </a:r>
            <a:r>
              <a:rPr lang="en-GB" sz="2400" i="1" dirty="0" err="1">
                <a:solidFill>
                  <a:srgbClr val="000000"/>
                </a:solidFill>
                <a:latin typeface="Times New Roman" pitchFamily="18" charset="0"/>
                <a:ea typeface="Times New Roman"/>
                <a:cs typeface="Times New Roman" pitchFamily="18" charset="0"/>
              </a:rPr>
              <a:t>Hãy</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nhắc</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lại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những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câu</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chuyện</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mà</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trong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đó</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có</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kể</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về</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cách</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thượng</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đế</a:t>
            </a:r>
            <a:r>
              <a:rPr lang="en-GB" sz="2400" i="1" dirty="0">
                <a:solidFill>
                  <a:srgbClr val="000000"/>
                </a:solidFill>
                <a:latin typeface="Times New Roman" pitchFamily="18" charset="0"/>
                <a:ea typeface="Times New Roman"/>
                <a:cs typeface="Times New Roman" pitchFamily="18" charset="0"/>
              </a:rPr>
              <a:t> hay </a:t>
            </a:r>
            <a:r>
              <a:rPr lang="en-GB" sz="2400" i="1" dirty="0" err="1">
                <a:solidFill>
                  <a:srgbClr val="000000"/>
                </a:solidFill>
                <a:latin typeface="Times New Roman" pitchFamily="18" charset="0"/>
                <a:ea typeface="Times New Roman"/>
                <a:cs typeface="Times New Roman" pitchFamily="18" charset="0"/>
              </a:rPr>
              <a:t>chúa</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trời</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tạo</a:t>
            </a:r>
            <a:r>
              <a:rPr lang="en-GB" sz="2400" i="1" dirty="0">
                <a:solidFill>
                  <a:srgbClr val="000000"/>
                </a:solidFill>
                <a:latin typeface="Times New Roman" pitchFamily="18" charset="0"/>
                <a:ea typeface="Times New Roman"/>
                <a:cs typeface="Times New Roman" pitchFamily="18" charset="0"/>
              </a:rPr>
              <a:t> </a:t>
            </a:r>
            <a:r>
              <a:rPr lang="en-GB" sz="2400" i="1" dirty="0" err="1">
                <a:solidFill>
                  <a:srgbClr val="000000"/>
                </a:solidFill>
                <a:latin typeface="Times New Roman" pitchFamily="18" charset="0"/>
                <a:ea typeface="Times New Roman"/>
                <a:cs typeface="Times New Roman" pitchFamily="18" charset="0"/>
              </a:rPr>
              <a:t>ra</a:t>
            </a:r>
            <a:r>
              <a:rPr lang="en-GB" sz="2400" i="1" dirty="0">
                <a:solidFill>
                  <a:srgbClr val="000000"/>
                </a:solidFill>
                <a:latin typeface="Times New Roman" pitchFamily="18" charset="0"/>
                <a:ea typeface="Times New Roman"/>
                <a:cs typeface="Times New Roman" pitchFamily="18" charset="0"/>
              </a:rPr>
              <a:t> con </a:t>
            </a:r>
            <a:r>
              <a:rPr lang="en-GB" sz="2400" i="1" dirty="0" err="1">
                <a:solidFill>
                  <a:srgbClr val="000000"/>
                </a:solidFill>
                <a:latin typeface="Times New Roman" pitchFamily="18" charset="0"/>
                <a:ea typeface="Times New Roman"/>
                <a:cs typeface="Times New Roman" pitchFamily="18" charset="0"/>
              </a:rPr>
              <a:t>người</a:t>
            </a:r>
            <a:r>
              <a:rPr lang="en-GB" sz="2400" i="1" dirty="0">
                <a:solidFill>
                  <a:srgbClr val="000000"/>
                </a:solidFill>
                <a:latin typeface="Times New Roman" pitchFamily="18" charset="0"/>
                <a:ea typeface="Times New Roman"/>
                <a:cs typeface="Times New Roman" pitchFamily="18" charset="0"/>
              </a:rPr>
              <a:t>? </a:t>
            </a:r>
            <a:endParaRPr lang="en-GB" sz="2400" dirty="0">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22" y="4560104"/>
            <a:ext cx="3398182" cy="229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2005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ôi nhà chung của chúng ta (Hình minh họa theo lời bài hát)">
            <a:hlinkClick r:id="" action="ppaction://media"/>
            <a:extLst>
              <a:ext uri="{FF2B5EF4-FFF2-40B4-BE49-F238E27FC236}">
                <a16:creationId xmlns:a16="http://schemas.microsoft.com/office/drawing/2014/main" id="{365C38E2-8F30-4823-8F36-9A17EBEBD9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8435" y="232472"/>
            <a:ext cx="9165265" cy="4572000"/>
          </a:xfrm>
          <a:prstGeom prst="rect">
            <a:avLst/>
          </a:prstGeom>
        </p:spPr>
      </p:pic>
      <p:sp>
        <p:nvSpPr>
          <p:cNvPr id="2" name="Rectangle: Rounded Corners 1">
            <a:extLst>
              <a:ext uri="{FF2B5EF4-FFF2-40B4-BE49-F238E27FC236}">
                <a16:creationId xmlns:a16="http://schemas.microsoft.com/office/drawing/2014/main" id="{E0C004F0-1DC5-4C06-A3AE-BBCC14FC9FAC}"/>
              </a:ext>
            </a:extLst>
          </p:cNvPr>
          <p:cNvSpPr/>
          <p:nvPr/>
        </p:nvSpPr>
        <p:spPr>
          <a:xfrm flipV="1">
            <a:off x="1625600" y="1056640"/>
            <a:ext cx="8818880" cy="81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51535D-EA6B-44E8-BC1D-6716774AF0B0}"/>
              </a:ext>
            </a:extLst>
          </p:cNvPr>
          <p:cNvSpPr txBox="1"/>
          <p:nvPr/>
        </p:nvSpPr>
        <p:spPr>
          <a:xfrm>
            <a:off x="277655" y="4889976"/>
            <a:ext cx="9148309" cy="1477328"/>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BÀI HÁT NGÔI NHÀ CHUNG CỦA CHÚNG TA - </a:t>
            </a:r>
            <a:r>
              <a:rPr lang="vi-VN" sz="3600" b="1" dirty="0">
                <a:latin typeface="Times New Roman" panose="02020603050405020304" pitchFamily="18" charset="0"/>
                <a:cs typeface="Times New Roman" panose="02020603050405020304" pitchFamily="18" charset="0"/>
              </a:rPr>
              <a:t>nhạc sĩ Hình Phước Liên </a:t>
            </a:r>
            <a:endParaRPr lang="en-US" sz="3600" b="1" dirty="0">
              <a:latin typeface="Times New Roman" panose="02020603050405020304" pitchFamily="18" charset="0"/>
              <a:cs typeface="Times New Roman" panose="02020603050405020304" pitchFamily="18" charset="0"/>
            </a:endParaRPr>
          </a:p>
          <a:p>
            <a:pPr algn="ctr"/>
            <a:endParaRPr lang="en-US" dirty="0"/>
          </a:p>
        </p:txBody>
      </p:sp>
      <p:pic>
        <p:nvPicPr>
          <p:cNvPr id="3" name="Picture 2"/>
          <p:cNvPicPr>
            <a:picLocks noChangeAspect="1"/>
          </p:cNvPicPr>
          <p:nvPr/>
        </p:nvPicPr>
        <p:blipFill>
          <a:blip r:embed="rId5"/>
          <a:stretch>
            <a:fillRect/>
          </a:stretch>
        </p:blipFill>
        <p:spPr>
          <a:xfrm>
            <a:off x="9943700" y="4760794"/>
            <a:ext cx="2182557" cy="2097206"/>
          </a:xfrm>
          <a:prstGeom prst="rect">
            <a:avLst/>
          </a:prstGeom>
        </p:spPr>
      </p:pic>
    </p:spTree>
    <p:extLst>
      <p:ext uri="{BB962C8B-B14F-4D97-AF65-F5344CB8AC3E}">
        <p14:creationId xmlns:p14="http://schemas.microsoft.com/office/powerpoint/2010/main" val="9761296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344774"/>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solidFill>
                <a:prstClr val="black"/>
              </a:solidFill>
              <a:ea typeface="Calibri"/>
              <a:cs typeface="Times New Roman"/>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4098440" y="1148796"/>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995" y="1426710"/>
            <a:ext cx="5273326" cy="461665"/>
          </a:xfrm>
          <a:prstGeom prst="rect">
            <a:avLst/>
          </a:prstGeom>
        </p:spPr>
        <p:txBody>
          <a:bodyPr wrap="square">
            <a:spAutoFit/>
          </a:bodyPr>
          <a:lstStyle/>
          <a:p>
            <a:r>
              <a:rPr lang="vi-VN" sz="2400" b="1" dirty="0">
                <a:solidFill>
                  <a:prstClr val="black"/>
                </a:solidFill>
                <a:latin typeface="Times New Roman" pitchFamily="18" charset="0"/>
                <a:cs typeface="Times New Roman" pitchFamily="18" charset="0"/>
              </a:rPr>
              <a:t>*</a:t>
            </a:r>
            <a:r>
              <a:rPr lang="en-US" sz="2400" b="1" dirty="0">
                <a:solidFill>
                  <a:prstClr val="black"/>
                </a:solidFill>
                <a:latin typeface="Times New Roman" pitchFamily="18" charset="0"/>
                <a:cs typeface="Times New Roman" pitchFamily="18" charset="0"/>
              </a:rPr>
              <a:t>) Con </a:t>
            </a:r>
            <a:r>
              <a:rPr lang="en-US" sz="2400" b="1" dirty="0" err="1">
                <a:solidFill>
                  <a:prstClr val="black"/>
                </a:solidFill>
                <a:latin typeface="Times New Roman" pitchFamily="18" charset="0"/>
                <a:cs typeface="Times New Roman" pitchFamily="18" charset="0"/>
              </a:rPr>
              <a:t>người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trên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đất</a:t>
            </a:r>
            <a:endParaRPr lang="en-US" sz="2400" dirty="0">
              <a:solidFill>
                <a:prstClr val="black"/>
              </a:solidFill>
              <a:latin typeface="Times New Roman" pitchFamily="18" charset="0"/>
              <a:cs typeface="Times New Roman" pitchFamily="18" charset="0"/>
            </a:endParaRPr>
          </a:p>
        </p:txBody>
      </p:sp>
      <p:sp>
        <p:nvSpPr>
          <p:cNvPr id="3" name="Rectangle 2"/>
          <p:cNvSpPr/>
          <p:nvPr/>
        </p:nvSpPr>
        <p:spPr>
          <a:xfrm>
            <a:off x="193254" y="1775352"/>
            <a:ext cx="11718877" cy="2600712"/>
          </a:xfrm>
          <a:prstGeom prst="rect">
            <a:avLst/>
          </a:prstGeom>
        </p:spPr>
        <p:txBody>
          <a:bodyPr wrap="square">
            <a:spAutoFit/>
          </a:bodyPr>
          <a:lstStyle/>
          <a:p>
            <a:pPr marL="30480" marR="30480" algn="just">
              <a:lnSpc>
                <a:spcPts val="1800"/>
              </a:lnSpc>
              <a:spcAft>
                <a:spcPts val="1200"/>
              </a:spcAft>
            </a:pPr>
            <a:endParaRPr lang="vi-VN" sz="2400" dirty="0">
              <a:solidFill>
                <a:srgbClr val="000000"/>
              </a:solidFill>
              <a:latin typeface="Times New Roman"/>
              <a:ea typeface="Times New Roman"/>
              <a:cs typeface="Times New Roman"/>
            </a:endParaRPr>
          </a:p>
          <a:p>
            <a:pPr marL="30480" marR="30480" algn="just">
              <a:lnSpc>
                <a:spcPts val="1800"/>
              </a:lnSpc>
              <a:spcAft>
                <a:spcPts val="1200"/>
              </a:spcAft>
            </a:pP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Tác</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giả</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xuất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phát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từ</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góc</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nhìn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sinh</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học</a:t>
            </a:r>
            <a:r>
              <a:rPr lang="en-GB" sz="2400" dirty="0">
                <a:solidFill>
                  <a:srgbClr val="000000"/>
                </a:solidFill>
                <a:latin typeface="Times New Roman"/>
                <a:ea typeface="Times New Roman"/>
                <a:cs typeface="Times New Roman"/>
              </a:rPr>
              <a:t>.</a:t>
            </a:r>
            <a:endParaRPr lang="en-GB" sz="2400" dirty="0">
              <a:solidFill>
                <a:prstClr val="black"/>
              </a:solidFill>
              <a:ea typeface="Calibri"/>
              <a:cs typeface="Times New Roman"/>
            </a:endParaRPr>
          </a:p>
          <a:p>
            <a:pPr marL="30480" marR="30480" algn="just">
              <a:lnSpc>
                <a:spcPts val="1800"/>
              </a:lnSpc>
              <a:spcAft>
                <a:spcPts val="1200"/>
              </a:spcAft>
            </a:pPr>
            <a:r>
              <a:rPr lang="en-GB" sz="2400" dirty="0">
                <a:solidFill>
                  <a:srgbClr val="000000"/>
                </a:solidFill>
                <a:latin typeface="Times New Roman"/>
                <a:ea typeface="Times New Roman"/>
                <a:cs typeface="Times New Roman"/>
              </a:rPr>
              <a:t>- Con </a:t>
            </a:r>
            <a:r>
              <a:rPr lang="en-GB" sz="2400" dirty="0" err="1">
                <a:solidFill>
                  <a:srgbClr val="000000"/>
                </a:solidFill>
                <a:latin typeface="Times New Roman"/>
                <a:ea typeface="Times New Roman"/>
                <a:cs typeface="Times New Roman"/>
              </a:rPr>
              <a:t>người</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là</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động</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vật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bậc</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cao</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có</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bộ</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não</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và</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thần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kinh</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phát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triển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nhất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có</a:t>
            </a:r>
            <a:r>
              <a:rPr lang="en-GB" sz="2400" dirty="0">
                <a:solidFill>
                  <a:srgbClr val="000000"/>
                </a:solidFill>
                <a:latin typeface="Times New Roman"/>
                <a:ea typeface="Times New Roman"/>
                <a:cs typeface="Times New Roman"/>
              </a:rPr>
              <a:t> ý </a:t>
            </a:r>
            <a:r>
              <a:rPr lang="en-GB" sz="2400" dirty="0" err="1">
                <a:solidFill>
                  <a:srgbClr val="000000"/>
                </a:solidFill>
                <a:latin typeface="Times New Roman"/>
                <a:ea typeface="Times New Roman"/>
                <a:cs typeface="Times New Roman"/>
              </a:rPr>
              <a:t>thức</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có</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tình</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cảm</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có</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ngôn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ngữ</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biết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tổ</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chức</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cuộc</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sống</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theo</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hướng</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tích</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cực</a:t>
            </a:r>
            <a:r>
              <a:rPr lang="en-GB" sz="2400" dirty="0">
                <a:solidFill>
                  <a:srgbClr val="000000"/>
                </a:solidFill>
                <a:latin typeface="Times New Roman"/>
                <a:ea typeface="Times New Roman"/>
                <a:cs typeface="Times New Roman"/>
              </a:rPr>
              <a:t>.</a:t>
            </a:r>
            <a:endParaRPr lang="en-GB" sz="2400" dirty="0">
              <a:solidFill>
                <a:prstClr val="black"/>
              </a:solidFill>
              <a:ea typeface="Calibri"/>
              <a:cs typeface="Times New Roman"/>
            </a:endParaRPr>
          </a:p>
          <a:p>
            <a:pPr marL="30480" marR="30480" algn="just">
              <a:lnSpc>
                <a:spcPts val="1800"/>
              </a:lnSpc>
              <a:spcAft>
                <a:spcPts val="1200"/>
              </a:spcAft>
            </a:pPr>
            <a:r>
              <a:rPr lang="en-GB" sz="2400" dirty="0">
                <a:solidFill>
                  <a:srgbClr val="000000"/>
                </a:solidFill>
                <a:latin typeface="Times New Roman"/>
                <a:ea typeface="Times New Roman"/>
                <a:cs typeface="Times New Roman"/>
              </a:rPr>
              <a:t>- Con </a:t>
            </a:r>
            <a:r>
              <a:rPr lang="en-GB" sz="2400" dirty="0" err="1">
                <a:solidFill>
                  <a:srgbClr val="000000"/>
                </a:solidFill>
                <a:latin typeface="Times New Roman"/>
                <a:ea typeface="Times New Roman"/>
                <a:cs typeface="Times New Roman"/>
              </a:rPr>
              <a:t>người</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cải</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tạo</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lại</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trái</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đất</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khiến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cho</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nó</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người</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hơn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thân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thiện</a:t>
            </a:r>
            <a:r>
              <a:rPr lang="en-GB" sz="2400" dirty="0">
                <a:solidFill>
                  <a:srgbClr val="000000"/>
                </a:solidFill>
                <a:latin typeface="Times New Roman"/>
                <a:ea typeface="Times New Roman"/>
                <a:cs typeface="Times New Roman"/>
              </a:rPr>
              <a:t> </a:t>
            </a:r>
            <a:r>
              <a:rPr lang="en-GB" sz="2400" dirty="0" err="1">
                <a:solidFill>
                  <a:srgbClr val="000000"/>
                </a:solidFill>
                <a:latin typeface="Times New Roman"/>
                <a:ea typeface="Times New Roman"/>
                <a:cs typeface="Times New Roman"/>
              </a:rPr>
              <a:t>hơn</a:t>
            </a:r>
            <a:r>
              <a:rPr lang="en-GB" sz="2400" dirty="0">
                <a:solidFill>
                  <a:srgbClr val="000000"/>
                </a:solidFill>
                <a:latin typeface="Times New Roman"/>
                <a:ea typeface="Times New Roman"/>
                <a:cs typeface="Times New Roman"/>
              </a:rPr>
              <a:t>.</a:t>
            </a:r>
            <a:endParaRPr lang="en-GB" sz="2400" dirty="0">
              <a:solidFill>
                <a:prstClr val="black"/>
              </a:solidFill>
              <a:ea typeface="Calibri"/>
              <a:cs typeface="Times New Roman"/>
            </a:endParaRPr>
          </a:p>
          <a:p>
            <a:r>
              <a:rPr lang="en-GB" sz="2400" dirty="0">
                <a:solidFill>
                  <a:srgbClr val="000000"/>
                </a:solidFill>
                <a:latin typeface="Times New Roman"/>
                <a:ea typeface="Times New Roman"/>
              </a:rPr>
              <a:t>- Con </a:t>
            </a:r>
            <a:r>
              <a:rPr lang="en-GB" sz="2400" dirty="0" err="1">
                <a:solidFill>
                  <a:srgbClr val="000000"/>
                </a:solidFill>
                <a:latin typeface="Times New Roman"/>
                <a:ea typeface="Times New Roman"/>
              </a:rPr>
              <a:t>người</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khai</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thác</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thiên</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nhiên</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bừa</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bãi</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gây</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ảnh</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hưởng</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xấu</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đến</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quá</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trình</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tồn</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tại</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và</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phát</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triển</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của</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sự</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sống</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trên</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trái</a:t>
            </a:r>
            <a:r>
              <a:rPr lang="en-GB" sz="2400" dirty="0">
                <a:solidFill>
                  <a:srgbClr val="000000"/>
                </a:solidFill>
                <a:latin typeface="Times New Roman"/>
                <a:ea typeface="Times New Roman"/>
              </a:rPr>
              <a:t> </a:t>
            </a:r>
            <a:r>
              <a:rPr lang="en-GB" sz="2400" dirty="0" err="1">
                <a:solidFill>
                  <a:srgbClr val="000000"/>
                </a:solidFill>
                <a:latin typeface="Times New Roman"/>
                <a:ea typeface="Times New Roman"/>
              </a:rPr>
              <a:t>đất</a:t>
            </a:r>
            <a:endParaRPr lang="en-GB" sz="2400"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289" y="4402802"/>
            <a:ext cx="2952750" cy="220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296285" y="4772025"/>
            <a:ext cx="2190750" cy="2085975"/>
          </a:xfrm>
          <a:prstGeom prst="rect">
            <a:avLst/>
          </a:prstGeom>
        </p:spPr>
      </p:pic>
    </p:spTree>
    <p:extLst>
      <p:ext uri="{BB962C8B-B14F-4D97-AF65-F5344CB8AC3E}">
        <p14:creationId xmlns:p14="http://schemas.microsoft.com/office/powerpoint/2010/main" val="2965442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344774"/>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solidFill>
                <a:prstClr val="black"/>
              </a:solidFill>
              <a:ea typeface="Calibri"/>
              <a:cs typeface="Times New Roman"/>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4098440" y="1148796"/>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648" y="1537098"/>
            <a:ext cx="3497881" cy="517065"/>
          </a:xfrm>
          <a:prstGeom prst="rect">
            <a:avLst/>
          </a:prstGeom>
        </p:spPr>
        <p:txBody>
          <a:bodyPr wrap="none">
            <a:spAutoFit/>
          </a:bodyPr>
          <a:lstStyle/>
          <a:p>
            <a:pPr algn="just">
              <a:lnSpc>
                <a:spcPct val="115000"/>
              </a:lnSpc>
              <a:spcAft>
                <a:spcPts val="1000"/>
              </a:spcAft>
            </a:pPr>
            <a:r>
              <a:rPr lang="nl-NL" sz="2400" b="1" i="1" dirty="0">
                <a:solidFill>
                  <a:srgbClr val="000000"/>
                </a:solidFill>
                <a:latin typeface="Times New Roman"/>
                <a:ea typeface="Times New Roman"/>
                <a:cs typeface="Times New Roman"/>
              </a:rPr>
              <a:t>* Hiện trạng của Trái Đất</a:t>
            </a:r>
            <a:endParaRPr lang="en-GB" sz="2400" dirty="0">
              <a:effectLst/>
              <a:latin typeface="Times New Roman"/>
              <a:ea typeface="Calibri"/>
              <a:cs typeface="Times New Roman"/>
            </a:endParaRPr>
          </a:p>
        </p:txBody>
      </p:sp>
      <p:sp>
        <p:nvSpPr>
          <p:cNvPr id="9" name="Rectangle 8"/>
          <p:cNvSpPr/>
          <p:nvPr/>
        </p:nvSpPr>
        <p:spPr>
          <a:xfrm>
            <a:off x="3928193" y="1960166"/>
            <a:ext cx="3373359" cy="548099"/>
          </a:xfrm>
          <a:prstGeom prst="rect">
            <a:avLst/>
          </a:prstGeom>
          <a:solidFill>
            <a:srgbClr val="FFFF00"/>
          </a:solidFill>
        </p:spPr>
        <p:txBody>
          <a:bodyPr wrap="square">
            <a:spAutoFit/>
          </a:bodyPr>
          <a:lstStyle/>
          <a:p>
            <a:pPr algn="ctr">
              <a:lnSpc>
                <a:spcPct val="115000"/>
              </a:lnSpc>
              <a:spcAft>
                <a:spcPts val="1000"/>
              </a:spcAft>
            </a:pPr>
            <a:r>
              <a:rPr lang="en-US" sz="2800" b="1" kern="100" dirty="0" err="1">
                <a:solidFill>
                  <a:srgbClr val="FF0000"/>
                </a:solidFill>
                <a:latin typeface="Times New Roman"/>
                <a:ea typeface="Calibri"/>
                <a:cs typeface="Times New Roman"/>
              </a:rPr>
              <a:t>Phiếu</a:t>
            </a:r>
            <a:r>
              <a:rPr lang="en-US" sz="2800" b="1" kern="100" dirty="0">
                <a:solidFill>
                  <a:srgbClr val="FF0000"/>
                </a:solidFill>
                <a:latin typeface="Times New Roman"/>
                <a:ea typeface="Calibri"/>
                <a:cs typeface="Times New Roman"/>
              </a:rPr>
              <a:t> </a:t>
            </a:r>
            <a:r>
              <a:rPr lang="en-US" sz="2800" b="1" kern="100" dirty="0" err="1">
                <a:solidFill>
                  <a:srgbClr val="FF0000"/>
                </a:solidFill>
                <a:latin typeface="Times New Roman"/>
                <a:ea typeface="Calibri"/>
                <a:cs typeface="Times New Roman"/>
              </a:rPr>
              <a:t>học</a:t>
            </a:r>
            <a:r>
              <a:rPr lang="en-US" sz="2800" b="1" kern="100" dirty="0">
                <a:solidFill>
                  <a:srgbClr val="FF0000"/>
                </a:solidFill>
                <a:latin typeface="Times New Roman"/>
                <a:ea typeface="Calibri"/>
                <a:cs typeface="Times New Roman"/>
              </a:rPr>
              <a:t> </a:t>
            </a:r>
            <a:r>
              <a:rPr lang="en-US" sz="2800" b="1" kern="100" dirty="0" err="1">
                <a:solidFill>
                  <a:srgbClr val="FF0000"/>
                </a:solidFill>
                <a:latin typeface="Times New Roman"/>
                <a:ea typeface="Calibri"/>
                <a:cs typeface="Times New Roman"/>
              </a:rPr>
              <a:t>tập</a:t>
            </a:r>
            <a:r>
              <a:rPr lang="en-US" sz="2800" b="1" kern="100" dirty="0">
                <a:solidFill>
                  <a:srgbClr val="FF0000"/>
                </a:solidFill>
                <a:latin typeface="Times New Roman"/>
                <a:ea typeface="Calibri"/>
                <a:cs typeface="Times New Roman"/>
              </a:rPr>
              <a:t> </a:t>
            </a:r>
            <a:r>
              <a:rPr lang="en-US" sz="2800" b="1" kern="100" dirty="0" err="1">
                <a:solidFill>
                  <a:srgbClr val="FF0000"/>
                </a:solidFill>
                <a:latin typeface="Times New Roman"/>
                <a:ea typeface="Calibri"/>
                <a:cs typeface="Times New Roman"/>
              </a:rPr>
              <a:t>số</a:t>
            </a:r>
            <a:r>
              <a:rPr lang="en-US" sz="2800" b="1" kern="100" dirty="0">
                <a:solidFill>
                  <a:srgbClr val="FF0000"/>
                </a:solidFill>
                <a:latin typeface="Times New Roman"/>
                <a:ea typeface="Calibri"/>
                <a:cs typeface="Times New Roman"/>
              </a:rPr>
              <a:t> 6</a:t>
            </a:r>
            <a:endParaRPr lang="en-GB" sz="2800" b="1" dirty="0">
              <a:solidFill>
                <a:srgbClr val="FF0000"/>
              </a:solidFill>
              <a:latin typeface="Times New Roman"/>
              <a:ea typeface="Calibri"/>
              <a:cs typeface="Times New Roman"/>
            </a:endParaRPr>
          </a:p>
        </p:txBody>
      </p:sp>
      <p:sp>
        <p:nvSpPr>
          <p:cNvPr id="10" name="Rectangle 9"/>
          <p:cNvSpPr/>
          <p:nvPr/>
        </p:nvSpPr>
        <p:spPr>
          <a:xfrm>
            <a:off x="442371" y="3278286"/>
            <a:ext cx="5172502" cy="1578894"/>
          </a:xfrm>
          <a:prstGeom prst="rect">
            <a:avLst/>
          </a:prstGeom>
          <a:solidFill>
            <a:srgbClr val="00B050"/>
          </a:solidFill>
        </p:spPr>
        <p:txBody>
          <a:bodyPr wrap="square">
            <a:spAutoFit/>
          </a:bodyPr>
          <a:lstStyle/>
          <a:p>
            <a:pPr lvl="0" algn="just">
              <a:lnSpc>
                <a:spcPct val="115000"/>
              </a:lnSpc>
              <a:spcAft>
                <a:spcPts val="1000"/>
              </a:spcAft>
            </a:pPr>
            <a:r>
              <a:rPr lang="en-US" sz="2800" b="1" kern="100" dirty="0">
                <a:solidFill>
                  <a:srgbClr val="000000"/>
                </a:solidFill>
                <a:latin typeface="Times New Roman"/>
                <a:ea typeface="Calibri"/>
                <a:cs typeface="Times New Roman"/>
              </a:rPr>
              <a:t>1. </a:t>
            </a:r>
            <a:r>
              <a:rPr lang="en-US" sz="2800" b="1" kern="100" dirty="0" err="1">
                <a:solidFill>
                  <a:srgbClr val="000000"/>
                </a:solidFill>
                <a:latin typeface="Times New Roman"/>
                <a:ea typeface="Calibri"/>
                <a:cs typeface="Times New Roman"/>
              </a:rPr>
              <a:t>Mục</a:t>
            </a:r>
            <a:r>
              <a:rPr lang="en-US" sz="2800" b="1" kern="100" dirty="0">
                <a:solidFill>
                  <a:srgbClr val="000000"/>
                </a:solidFill>
                <a:latin typeface="Times New Roman"/>
                <a:ea typeface="Calibri"/>
                <a:cs typeface="Times New Roman"/>
              </a:rPr>
              <a:t> 5 “</a:t>
            </a:r>
            <a:r>
              <a:rPr lang="en-US" sz="2800" b="1" kern="100" dirty="0" err="1">
                <a:solidFill>
                  <a:srgbClr val="000000"/>
                </a:solidFill>
                <a:latin typeface="Times New Roman"/>
                <a:ea typeface="Calibri"/>
                <a:cs typeface="Times New Roman"/>
              </a:rPr>
              <a:t>Tình</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trạng</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Trái</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Đất</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hiện</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ra</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sao</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thể</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hiện</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nội</a:t>
            </a:r>
            <a:r>
              <a:rPr lang="en-US" sz="2800" b="1" kern="100" dirty="0">
                <a:solidFill>
                  <a:srgbClr val="000000"/>
                </a:solidFill>
                <a:latin typeface="Times New Roman"/>
                <a:ea typeface="Calibri"/>
                <a:cs typeface="Times New Roman"/>
              </a:rPr>
              <a:t> dung </a:t>
            </a:r>
            <a:r>
              <a:rPr lang="en-US" sz="2800" b="1" kern="100" dirty="0" err="1">
                <a:solidFill>
                  <a:srgbClr val="000000"/>
                </a:solidFill>
                <a:latin typeface="Times New Roman"/>
                <a:ea typeface="Calibri"/>
                <a:cs typeface="Times New Roman"/>
              </a:rPr>
              <a:t>gì</a:t>
            </a:r>
            <a:r>
              <a:rPr lang="en-US" sz="2800" b="1" kern="100" dirty="0">
                <a:solidFill>
                  <a:srgbClr val="000000"/>
                </a:solidFill>
                <a:latin typeface="Times New Roman"/>
                <a:ea typeface="Calibri"/>
                <a:cs typeface="Times New Roman"/>
              </a:rPr>
              <a:t>?</a:t>
            </a:r>
            <a:endParaRPr lang="en-GB" sz="2800" b="1" dirty="0">
              <a:solidFill>
                <a:prstClr val="black"/>
              </a:solidFill>
              <a:latin typeface="Times New Roman"/>
              <a:ea typeface="Calibri"/>
              <a:cs typeface="Times New Roman"/>
            </a:endParaRPr>
          </a:p>
        </p:txBody>
      </p:sp>
      <p:sp>
        <p:nvSpPr>
          <p:cNvPr id="11" name="Rectangle 10"/>
          <p:cNvSpPr/>
          <p:nvPr/>
        </p:nvSpPr>
        <p:spPr>
          <a:xfrm>
            <a:off x="6290787" y="3330860"/>
            <a:ext cx="5227921" cy="1211614"/>
          </a:xfrm>
          <a:prstGeom prst="rect">
            <a:avLst/>
          </a:prstGeom>
          <a:solidFill>
            <a:srgbClr val="00B050"/>
          </a:solidFill>
        </p:spPr>
        <p:txBody>
          <a:bodyPr wrap="square">
            <a:spAutoFit/>
          </a:bodyPr>
          <a:lstStyle/>
          <a:p>
            <a:pPr lvl="0" algn="just">
              <a:lnSpc>
                <a:spcPct val="115000"/>
              </a:lnSpc>
              <a:spcAft>
                <a:spcPts val="1000"/>
              </a:spcAft>
            </a:pPr>
            <a:r>
              <a:rPr lang="en-US" sz="2800" b="1" kern="100" dirty="0">
                <a:solidFill>
                  <a:srgbClr val="000000"/>
                </a:solidFill>
                <a:latin typeface="Times New Roman"/>
                <a:ea typeface="Calibri"/>
                <a:cs typeface="Times New Roman"/>
              </a:rPr>
              <a:t>2. </a:t>
            </a:r>
            <a:r>
              <a:rPr lang="en-US" sz="2800" b="1" kern="100" dirty="0" err="1">
                <a:solidFill>
                  <a:srgbClr val="000000"/>
                </a:solidFill>
                <a:latin typeface="Times New Roman"/>
                <a:ea typeface="Calibri"/>
                <a:cs typeface="Times New Roman"/>
              </a:rPr>
              <a:t>Tìm</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những</a:t>
            </a:r>
            <a:r>
              <a:rPr lang="en-US" sz="2800" b="1" kern="100" dirty="0">
                <a:solidFill>
                  <a:srgbClr val="000000"/>
                </a:solidFill>
                <a:latin typeface="Times New Roman"/>
                <a:ea typeface="Calibri"/>
                <a:cs typeface="Times New Roman"/>
              </a:rPr>
              <a:t> chi </a:t>
            </a:r>
            <a:r>
              <a:rPr lang="en-US" sz="2800" b="1" kern="100" dirty="0" err="1">
                <a:solidFill>
                  <a:srgbClr val="000000"/>
                </a:solidFill>
                <a:latin typeface="Times New Roman"/>
                <a:ea typeface="Calibri"/>
                <a:cs typeface="Times New Roman"/>
              </a:rPr>
              <a:t>tiết</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phản</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ánh</a:t>
            </a:r>
            <a:r>
              <a:rPr lang="en-US" sz="2800" b="1" kern="100" dirty="0">
                <a:solidFill>
                  <a:srgbClr val="000000"/>
                </a:solidFill>
                <a:latin typeface="Times New Roman"/>
                <a:ea typeface="Calibri"/>
                <a:cs typeface="Times New Roman"/>
              </a:rPr>
              <a:t> </a:t>
            </a:r>
          </a:p>
          <a:p>
            <a:pPr lvl="0" algn="just">
              <a:lnSpc>
                <a:spcPct val="115000"/>
              </a:lnSpc>
              <a:spcAft>
                <a:spcPts val="1000"/>
              </a:spcAft>
            </a:pPr>
            <a:r>
              <a:rPr lang="en-US" sz="2800" b="1" kern="100" dirty="0" err="1">
                <a:solidFill>
                  <a:srgbClr val="000000"/>
                </a:solidFill>
                <a:latin typeface="Times New Roman"/>
                <a:ea typeface="Calibri"/>
                <a:cs typeface="Times New Roman"/>
              </a:rPr>
              <a:t>hiện</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trạng</a:t>
            </a:r>
            <a:r>
              <a:rPr lang="en-US" sz="2800" b="1" kern="100" dirty="0">
                <a:solidFill>
                  <a:srgbClr val="000000"/>
                </a:solidFill>
                <a:latin typeface="Times New Roman"/>
                <a:ea typeface="Calibri"/>
                <a:cs typeface="Times New Roman"/>
              </a:rPr>
              <a:t> </a:t>
            </a:r>
            <a:r>
              <a:rPr lang="en-US" sz="2800" b="1" kern="100" dirty="0" err="1">
                <a:solidFill>
                  <a:srgbClr val="000000"/>
                </a:solidFill>
                <a:latin typeface="Times New Roman"/>
                <a:ea typeface="Calibri"/>
                <a:cs typeface="Times New Roman"/>
              </a:rPr>
              <a:t>của</a:t>
            </a:r>
            <a:r>
              <a:rPr lang="en-US" sz="2800" b="1" kern="100" dirty="0">
                <a:solidFill>
                  <a:srgbClr val="000000"/>
                </a:solidFill>
                <a:latin typeface="Times New Roman"/>
                <a:ea typeface="Calibri"/>
                <a:cs typeface="Times New Roman"/>
              </a:rPr>
              <a:t> TĐ </a:t>
            </a:r>
            <a:r>
              <a:rPr lang="en-US" sz="2800" b="1" kern="100" dirty="0" err="1">
                <a:solidFill>
                  <a:srgbClr val="000000"/>
                </a:solidFill>
                <a:latin typeface="Times New Roman"/>
                <a:ea typeface="Calibri"/>
                <a:cs typeface="Times New Roman"/>
              </a:rPr>
              <a:t>hiện</a:t>
            </a:r>
            <a:r>
              <a:rPr lang="en-US" sz="2800" b="1" kern="100" dirty="0">
                <a:solidFill>
                  <a:srgbClr val="000000"/>
                </a:solidFill>
                <a:latin typeface="Times New Roman"/>
                <a:ea typeface="Calibri"/>
                <a:cs typeface="Times New Roman"/>
              </a:rPr>
              <a:t> nay?</a:t>
            </a:r>
            <a:endParaRPr lang="en-GB" sz="2800" b="1" dirty="0">
              <a:solidFill>
                <a:prstClr val="black"/>
              </a:solidFill>
              <a:latin typeface="Times New Roman"/>
              <a:ea typeface="Calibri"/>
              <a:cs typeface="Times New Roman"/>
            </a:endParaRPr>
          </a:p>
        </p:txBody>
      </p:sp>
      <p:cxnSp>
        <p:nvCxnSpPr>
          <p:cNvPr id="13" name="Straight Arrow Connector 12"/>
          <p:cNvCxnSpPr>
            <a:stCxn id="9" idx="2"/>
          </p:cNvCxnSpPr>
          <p:nvPr/>
        </p:nvCxnSpPr>
        <p:spPr>
          <a:xfrm flipH="1">
            <a:off x="4107976" y="2508265"/>
            <a:ext cx="1506897" cy="794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a:off x="5614873" y="2508265"/>
            <a:ext cx="1864100" cy="794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528178" y="1421992"/>
            <a:ext cx="5522794" cy="517065"/>
          </a:xfrm>
          <a:prstGeom prst="rect">
            <a:avLst/>
          </a:prstGeom>
        </p:spPr>
        <p:txBody>
          <a:bodyPr wrap="square">
            <a:spAutoFit/>
          </a:bodyPr>
          <a:lstStyle/>
          <a:p>
            <a:pPr lvl="0" algn="just">
              <a:lnSpc>
                <a:spcPct val="115000"/>
              </a:lnSpc>
              <a:spcAft>
                <a:spcPts val="1000"/>
              </a:spcAft>
            </a:pPr>
            <a:r>
              <a:rPr lang="en-US" sz="2400" b="1" kern="100" dirty="0" err="1">
                <a:solidFill>
                  <a:srgbClr val="000000"/>
                </a:solidFill>
                <a:latin typeface="Times New Roman"/>
                <a:ea typeface="Calibri"/>
                <a:cs typeface="Times New Roman"/>
              </a:rPr>
              <a:t>Mục</a:t>
            </a:r>
            <a:r>
              <a:rPr lang="en-US" sz="2400" b="1" kern="100" dirty="0">
                <a:solidFill>
                  <a:srgbClr val="000000"/>
                </a:solidFill>
                <a:latin typeface="Times New Roman"/>
                <a:ea typeface="Calibri"/>
                <a:cs typeface="Times New Roman"/>
              </a:rPr>
              <a:t> 5 “</a:t>
            </a:r>
            <a:r>
              <a:rPr lang="en-US" sz="2400" b="1" kern="100" dirty="0" err="1">
                <a:solidFill>
                  <a:srgbClr val="000000"/>
                </a:solidFill>
                <a:latin typeface="Times New Roman"/>
                <a:ea typeface="Calibri"/>
                <a:cs typeface="Times New Roman"/>
              </a:rPr>
              <a:t>Tình</a:t>
            </a:r>
            <a:r>
              <a:rPr lang="en-US" sz="2400" b="1" kern="100" dirty="0">
                <a:solidFill>
                  <a:srgbClr val="000000"/>
                </a:solidFill>
                <a:latin typeface="Times New Roman"/>
                <a:ea typeface="Calibri"/>
                <a:cs typeface="Times New Roman"/>
              </a:rPr>
              <a:t> </a:t>
            </a:r>
            <a:r>
              <a:rPr lang="en-US" sz="2400" b="1" kern="100" dirty="0" err="1">
                <a:solidFill>
                  <a:srgbClr val="000000"/>
                </a:solidFill>
                <a:latin typeface="Times New Roman"/>
                <a:ea typeface="Calibri"/>
                <a:cs typeface="Times New Roman"/>
              </a:rPr>
              <a:t>trạng</a:t>
            </a:r>
            <a:r>
              <a:rPr lang="en-US" sz="2400" b="1" kern="100" dirty="0">
                <a:solidFill>
                  <a:srgbClr val="000000"/>
                </a:solidFill>
                <a:latin typeface="Times New Roman"/>
                <a:ea typeface="Calibri"/>
                <a:cs typeface="Times New Roman"/>
              </a:rPr>
              <a:t> </a:t>
            </a:r>
            <a:r>
              <a:rPr lang="en-US" sz="2400" b="1" kern="100" dirty="0" err="1">
                <a:solidFill>
                  <a:srgbClr val="000000"/>
                </a:solidFill>
                <a:latin typeface="Times New Roman"/>
                <a:ea typeface="Calibri"/>
                <a:cs typeface="Times New Roman"/>
              </a:rPr>
              <a:t>Trái</a:t>
            </a:r>
            <a:r>
              <a:rPr lang="en-US" sz="2400" b="1" kern="100" dirty="0">
                <a:solidFill>
                  <a:srgbClr val="000000"/>
                </a:solidFill>
                <a:latin typeface="Times New Roman"/>
                <a:ea typeface="Calibri"/>
                <a:cs typeface="Times New Roman"/>
              </a:rPr>
              <a:t> </a:t>
            </a:r>
            <a:r>
              <a:rPr lang="en-US" sz="2400" b="1" kern="100" dirty="0" err="1">
                <a:solidFill>
                  <a:srgbClr val="000000"/>
                </a:solidFill>
                <a:latin typeface="Times New Roman"/>
                <a:ea typeface="Calibri"/>
                <a:cs typeface="Times New Roman"/>
              </a:rPr>
              <a:t>Đất</a:t>
            </a:r>
            <a:r>
              <a:rPr lang="en-US" sz="2400" b="1" kern="100" dirty="0">
                <a:solidFill>
                  <a:srgbClr val="000000"/>
                </a:solidFill>
                <a:latin typeface="Times New Roman"/>
                <a:ea typeface="Calibri"/>
                <a:cs typeface="Times New Roman"/>
              </a:rPr>
              <a:t> </a:t>
            </a:r>
            <a:r>
              <a:rPr lang="en-US" sz="2400" b="1" kern="100" dirty="0" err="1">
                <a:solidFill>
                  <a:srgbClr val="000000"/>
                </a:solidFill>
                <a:latin typeface="Times New Roman"/>
                <a:ea typeface="Calibri"/>
                <a:cs typeface="Times New Roman"/>
              </a:rPr>
              <a:t>hiện</a:t>
            </a:r>
            <a:r>
              <a:rPr lang="en-US" sz="2400" b="1" kern="100" dirty="0">
                <a:solidFill>
                  <a:srgbClr val="000000"/>
                </a:solidFill>
                <a:latin typeface="Times New Roman"/>
                <a:ea typeface="Calibri"/>
                <a:cs typeface="Times New Roman"/>
              </a:rPr>
              <a:t> </a:t>
            </a:r>
            <a:r>
              <a:rPr lang="en-US" sz="2400" b="1" kern="100" dirty="0" err="1">
                <a:solidFill>
                  <a:srgbClr val="000000"/>
                </a:solidFill>
                <a:latin typeface="Times New Roman"/>
                <a:ea typeface="Calibri"/>
                <a:cs typeface="Times New Roman"/>
              </a:rPr>
              <a:t>ra</a:t>
            </a:r>
            <a:r>
              <a:rPr lang="en-US" sz="2400" b="1" kern="100" dirty="0">
                <a:solidFill>
                  <a:srgbClr val="000000"/>
                </a:solidFill>
                <a:latin typeface="Times New Roman"/>
                <a:ea typeface="Calibri"/>
                <a:cs typeface="Times New Roman"/>
              </a:rPr>
              <a:t> </a:t>
            </a:r>
            <a:r>
              <a:rPr lang="en-US" sz="2400" b="1" kern="100" dirty="0" err="1">
                <a:solidFill>
                  <a:srgbClr val="000000"/>
                </a:solidFill>
                <a:latin typeface="Times New Roman"/>
                <a:ea typeface="Calibri"/>
                <a:cs typeface="Times New Roman"/>
              </a:rPr>
              <a:t>sao</a:t>
            </a:r>
            <a:endParaRPr lang="en-GB" sz="2400" b="1" dirty="0">
              <a:solidFill>
                <a:prstClr val="black"/>
              </a:solidFill>
              <a:latin typeface="Times New Roman"/>
              <a:ea typeface="Calibri"/>
              <a:cs typeface="Times New Roman"/>
            </a:endParaRPr>
          </a:p>
        </p:txBody>
      </p:sp>
      <p:pic>
        <p:nvPicPr>
          <p:cNvPr id="3" name="Picture 2"/>
          <p:cNvPicPr>
            <a:picLocks noChangeAspect="1"/>
          </p:cNvPicPr>
          <p:nvPr/>
        </p:nvPicPr>
        <p:blipFill>
          <a:blip r:embed="rId3"/>
          <a:stretch>
            <a:fillRect/>
          </a:stretch>
        </p:blipFill>
        <p:spPr>
          <a:xfrm>
            <a:off x="128789" y="5035639"/>
            <a:ext cx="2143125" cy="1822361"/>
          </a:xfrm>
          <a:prstGeom prst="rect">
            <a:avLst/>
          </a:prstGeom>
        </p:spPr>
      </p:pic>
      <p:pic>
        <p:nvPicPr>
          <p:cNvPr id="4" name="Picture 3"/>
          <p:cNvPicPr>
            <a:picLocks noChangeAspect="1"/>
          </p:cNvPicPr>
          <p:nvPr/>
        </p:nvPicPr>
        <p:blipFill>
          <a:blip r:embed="rId4"/>
          <a:stretch>
            <a:fillRect/>
          </a:stretch>
        </p:blipFill>
        <p:spPr>
          <a:xfrm>
            <a:off x="9026664" y="5285096"/>
            <a:ext cx="2200847" cy="1572904"/>
          </a:xfrm>
          <a:prstGeom prst="rect">
            <a:avLst/>
          </a:prstGeom>
        </p:spPr>
      </p:pic>
      <p:pic>
        <p:nvPicPr>
          <p:cNvPr id="5" name="Picture 4"/>
          <p:cNvPicPr>
            <a:picLocks noChangeAspect="1"/>
          </p:cNvPicPr>
          <p:nvPr/>
        </p:nvPicPr>
        <p:blipFill>
          <a:blip r:embed="rId5"/>
          <a:stretch>
            <a:fillRect/>
          </a:stretch>
        </p:blipFill>
        <p:spPr>
          <a:xfrm>
            <a:off x="3790065" y="4857180"/>
            <a:ext cx="4328535" cy="2000820"/>
          </a:xfrm>
          <a:prstGeom prst="rect">
            <a:avLst/>
          </a:prstGeom>
        </p:spPr>
      </p:pic>
    </p:spTree>
    <p:extLst>
      <p:ext uri="{BB962C8B-B14F-4D97-AF65-F5344CB8AC3E}">
        <p14:creationId xmlns:p14="http://schemas.microsoft.com/office/powerpoint/2010/main" val="160149904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344774"/>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solidFill>
                <a:prstClr val="black"/>
              </a:solidFill>
              <a:ea typeface="Calibri"/>
              <a:cs typeface="Times New Roman"/>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4098440" y="1148796"/>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648" y="1537098"/>
            <a:ext cx="3497881" cy="517065"/>
          </a:xfrm>
          <a:prstGeom prst="rect">
            <a:avLst/>
          </a:prstGeom>
        </p:spPr>
        <p:txBody>
          <a:bodyPr wrap="none">
            <a:spAutoFit/>
          </a:bodyPr>
          <a:lstStyle/>
          <a:p>
            <a:pPr algn="just">
              <a:lnSpc>
                <a:spcPct val="115000"/>
              </a:lnSpc>
              <a:spcAft>
                <a:spcPts val="1000"/>
              </a:spcAft>
            </a:pPr>
            <a:r>
              <a:rPr lang="nl-NL" sz="2400" b="1" i="1" dirty="0">
                <a:solidFill>
                  <a:srgbClr val="000000"/>
                </a:solidFill>
                <a:latin typeface="Times New Roman"/>
                <a:ea typeface="Times New Roman"/>
                <a:cs typeface="Times New Roman"/>
              </a:rPr>
              <a:t>* Hiện trạng của Trái Đất</a:t>
            </a:r>
            <a:endParaRPr lang="en-GB" sz="2400" dirty="0">
              <a:solidFill>
                <a:prstClr val="black"/>
              </a:solidFill>
              <a:latin typeface="Times New Roman"/>
              <a:ea typeface="Calibri"/>
              <a:cs typeface="Times New Roman"/>
            </a:endParaRPr>
          </a:p>
        </p:txBody>
      </p:sp>
      <p:sp>
        <p:nvSpPr>
          <p:cNvPr id="3" name="Rectangle 2"/>
          <p:cNvSpPr/>
          <p:nvPr/>
        </p:nvSpPr>
        <p:spPr>
          <a:xfrm>
            <a:off x="154674" y="2154384"/>
            <a:ext cx="11377683" cy="4330416"/>
          </a:xfrm>
          <a:prstGeom prst="rect">
            <a:avLst/>
          </a:prstGeom>
        </p:spPr>
        <p:txBody>
          <a:bodyPr wrap="square">
            <a:spAutoFit/>
          </a:bodyPr>
          <a:lstStyle/>
          <a:p>
            <a:pPr marL="457200" indent="-457200" algn="just">
              <a:lnSpc>
                <a:spcPct val="115000"/>
              </a:lnSpc>
              <a:spcAft>
                <a:spcPts val="1000"/>
              </a:spcAft>
              <a:buFontTx/>
              <a:buChar char="-"/>
            </a:pPr>
            <a:r>
              <a:rPr lang="fr-FR" sz="2800" dirty="0" err="1">
                <a:solidFill>
                  <a:srgbClr val="000000"/>
                </a:solidFill>
                <a:latin typeface="Times New Roman"/>
                <a:ea typeface="Times New Roman"/>
                <a:cs typeface="Times New Roman"/>
              </a:rPr>
              <a:t>Tình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trạng</a:t>
            </a:r>
            <a:r>
              <a:rPr lang="fr-FR" sz="2800" dirty="0">
                <a:solidFill>
                  <a:srgbClr val="000000"/>
                </a:solidFill>
                <a:latin typeface="Times New Roman"/>
                <a:ea typeface="Times New Roman"/>
                <a:cs typeface="Times New Roman"/>
              </a:rPr>
              <a:t> TĐ </a:t>
            </a:r>
            <a:r>
              <a:rPr lang="fr-FR" sz="2800" dirty="0" err="1">
                <a:solidFill>
                  <a:srgbClr val="000000"/>
                </a:solidFill>
                <a:latin typeface="Times New Roman"/>
                <a:ea typeface="Times New Roman"/>
                <a:cs typeface="Times New Roman"/>
              </a:rPr>
              <a:t>hiện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nay</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rất</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đáng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lo</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ngại</a:t>
            </a:r>
            <a:r>
              <a:rPr lang="fr-FR" sz="2800" dirty="0">
                <a:solidFill>
                  <a:srgbClr val="000000"/>
                </a:solidFill>
                <a:latin typeface="Times New Roman"/>
                <a:ea typeface="Times New Roman"/>
                <a:cs typeface="Times New Roman"/>
              </a:rPr>
              <a:t>: </a:t>
            </a:r>
          </a:p>
          <a:p>
            <a:pPr algn="just">
              <a:lnSpc>
                <a:spcPct val="115000"/>
              </a:lnSpc>
              <a:spcAft>
                <a:spcPts val="1000"/>
              </a:spcAft>
            </a:pP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Thiên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nhiên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bị</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tàn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phá</a:t>
            </a:r>
            <a:endParaRPr lang="fr-FR" sz="2800" dirty="0">
              <a:solidFill>
                <a:srgbClr val="000000"/>
              </a:solidFill>
              <a:latin typeface="Times New Roman"/>
              <a:ea typeface="Times New Roman"/>
              <a:cs typeface="Times New Roman"/>
            </a:endParaRPr>
          </a:p>
          <a:p>
            <a:pPr algn="just">
              <a:lnSpc>
                <a:spcPct val="115000"/>
              </a:lnSpc>
              <a:spcAft>
                <a:spcPts val="1000"/>
              </a:spcAft>
            </a:pP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Nhiều</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loài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thú</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bị</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giết</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vô</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tội</a:t>
            </a:r>
            <a:endParaRPr lang="fr-FR" sz="2800" dirty="0">
              <a:solidFill>
                <a:srgbClr val="000000"/>
              </a:solidFill>
              <a:latin typeface="Times New Roman"/>
              <a:ea typeface="Times New Roman"/>
              <a:cs typeface="Times New Roman"/>
            </a:endParaRPr>
          </a:p>
          <a:p>
            <a:pPr algn="just">
              <a:lnSpc>
                <a:spcPct val="115000"/>
              </a:lnSpc>
              <a:spcAft>
                <a:spcPts val="1000"/>
              </a:spcAft>
            </a:pP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Đại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dương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bị</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khai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thác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quá</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mức</a:t>
            </a:r>
            <a:endParaRPr lang="fr-FR" sz="2800" dirty="0">
              <a:solidFill>
                <a:srgbClr val="000000"/>
              </a:solidFill>
              <a:latin typeface="Times New Roman"/>
              <a:ea typeface="Times New Roman"/>
              <a:cs typeface="Times New Roman"/>
            </a:endParaRPr>
          </a:p>
          <a:p>
            <a:pPr algn="just">
              <a:lnSpc>
                <a:spcPct val="115000"/>
              </a:lnSpc>
              <a:spcAft>
                <a:spcPts val="1000"/>
              </a:spcAft>
            </a:pP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Biến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đổi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khí</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hậu</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lỗ</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thủng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tầng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odôn</a:t>
            </a:r>
            <a:r>
              <a:rPr lang="fr-FR" sz="2800" dirty="0">
                <a:solidFill>
                  <a:srgbClr val="000000"/>
                </a:solidFill>
                <a:latin typeface="Times New Roman"/>
                <a:ea typeface="Times New Roman"/>
                <a:cs typeface="Times New Roman"/>
              </a:rPr>
              <a:t>….</a:t>
            </a:r>
          </a:p>
          <a:p>
            <a:pPr algn="just">
              <a:lnSpc>
                <a:spcPct val="115000"/>
              </a:lnSpc>
              <a:spcAft>
                <a:spcPts val="1000"/>
              </a:spcAft>
            </a:pPr>
            <a:r>
              <a:rPr lang="fr-FR" sz="2800" dirty="0">
                <a:solidFill>
                  <a:srgbClr val="000000"/>
                </a:solidFill>
                <a:latin typeface="Times New Roman"/>
                <a:ea typeface="Times New Roman"/>
                <a:cs typeface="Times New Roman"/>
              </a:rPr>
              <a:t> + </a:t>
            </a:r>
            <a:r>
              <a:rPr lang="fr-FR" sz="2800" dirty="0" err="1">
                <a:solidFill>
                  <a:srgbClr val="000000"/>
                </a:solidFill>
                <a:latin typeface="Times New Roman"/>
                <a:ea typeface="Times New Roman"/>
                <a:cs typeface="Times New Roman"/>
              </a:rPr>
              <a:t>Rác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thải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nhựa</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tràn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ngập</a:t>
            </a:r>
            <a:r>
              <a:rPr lang="fr-FR" sz="2800" dirty="0">
                <a:solidFill>
                  <a:srgbClr val="000000"/>
                </a:solidFill>
                <a:latin typeface="Times New Roman"/>
                <a:ea typeface="Times New Roman"/>
                <a:cs typeface="Times New Roman"/>
              </a:rPr>
              <a:t> </a:t>
            </a:r>
          </a:p>
          <a:p>
            <a:pPr algn="just">
              <a:lnSpc>
                <a:spcPct val="115000"/>
              </a:lnSpc>
              <a:spcAft>
                <a:spcPts val="1000"/>
              </a:spcAft>
            </a:pPr>
            <a:r>
              <a:rPr lang="fr-FR" sz="2800" dirty="0">
                <a:solidFill>
                  <a:srgbClr val="000000"/>
                </a:solidFill>
                <a:latin typeface="Times New Roman"/>
                <a:ea typeface="Calibri"/>
                <a:cs typeface="Times New Roman"/>
              </a:rPr>
              <a:t> + </a:t>
            </a:r>
            <a:r>
              <a:rPr lang="fr-FR" sz="2800" dirty="0" err="1">
                <a:solidFill>
                  <a:srgbClr val="000000"/>
                </a:solidFill>
                <a:latin typeface="Times New Roman"/>
                <a:ea typeface="Calibri"/>
                <a:cs typeface="Times New Roman"/>
              </a:rPr>
              <a:t>Màu</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xanh</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của</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rừng</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bị</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co</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hẹp</a:t>
            </a:r>
            <a:r>
              <a:rPr lang="fr-FR" sz="2800" dirty="0">
                <a:solidFill>
                  <a:srgbClr val="000000"/>
                </a:solidFill>
                <a:latin typeface="Times New Roman"/>
                <a:ea typeface="Calibri"/>
                <a:cs typeface="Times New Roman"/>
              </a:rPr>
              <a:t> </a:t>
            </a:r>
            <a:r>
              <a:rPr lang="fr-FR" sz="2800" dirty="0" err="1">
                <a:solidFill>
                  <a:srgbClr val="000000"/>
                </a:solidFill>
                <a:latin typeface="Times New Roman"/>
                <a:ea typeface="Calibri"/>
                <a:cs typeface="Times New Roman"/>
              </a:rPr>
              <a:t>lại</a:t>
            </a:r>
            <a:r>
              <a:rPr lang="fr-FR" sz="2800" dirty="0">
                <a:solidFill>
                  <a:srgbClr val="000000"/>
                </a:solidFill>
                <a:latin typeface="Times New Roman"/>
                <a:ea typeface="Calibri"/>
                <a:cs typeface="Times New Roman"/>
              </a:rPr>
              <a:t>.</a:t>
            </a:r>
          </a:p>
        </p:txBody>
      </p:sp>
      <p:sp>
        <p:nvSpPr>
          <p:cNvPr id="4" name="Right Brace 3"/>
          <p:cNvSpPr/>
          <p:nvPr/>
        </p:nvSpPr>
        <p:spPr>
          <a:xfrm>
            <a:off x="5843515" y="2805187"/>
            <a:ext cx="846161" cy="39169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5" name="Rectangle 4"/>
          <p:cNvSpPr/>
          <p:nvPr/>
        </p:nvSpPr>
        <p:spPr>
          <a:xfrm>
            <a:off x="6417088" y="3674507"/>
            <a:ext cx="4889480" cy="1043619"/>
          </a:xfrm>
          <a:prstGeom prst="rect">
            <a:avLst/>
          </a:prstGeom>
        </p:spPr>
        <p:txBody>
          <a:bodyPr wrap="none">
            <a:spAutoFit/>
          </a:bodyPr>
          <a:lstStyle/>
          <a:p>
            <a:pPr algn="just">
              <a:lnSpc>
                <a:spcPct val="115000"/>
              </a:lnSpc>
            </a:pPr>
            <a:r>
              <a:rPr lang="en-US" sz="2800" b="1" dirty="0">
                <a:solidFill>
                  <a:srgbClr val="FF0000"/>
                </a:solidFill>
                <a:latin typeface="Times New Roman"/>
                <a:ea typeface="Times New Roman"/>
                <a:cs typeface="Times New Roman"/>
              </a:rPr>
              <a:t>-&gt; </a:t>
            </a:r>
            <a:r>
              <a:rPr lang="en-US" sz="2800" b="1" dirty="0" err="1">
                <a:solidFill>
                  <a:srgbClr val="FF0000"/>
                </a:solidFill>
                <a:latin typeface="Times New Roman"/>
                <a:ea typeface="Times New Roman"/>
                <a:cs typeface="Times New Roman"/>
              </a:rPr>
              <a:t>Nước</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không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khí</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đất</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dai</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bị</a:t>
            </a:r>
            <a:r>
              <a:rPr lang="en-US" sz="2800" b="1" dirty="0">
                <a:solidFill>
                  <a:srgbClr val="FF0000"/>
                </a:solidFill>
                <a:latin typeface="Times New Roman"/>
                <a:ea typeface="Times New Roman"/>
                <a:cs typeface="Times New Roman"/>
              </a:rPr>
              <a:t> </a:t>
            </a:r>
          </a:p>
          <a:p>
            <a:pPr algn="just">
              <a:lnSpc>
                <a:spcPct val="115000"/>
              </a:lnSpc>
            </a:pPr>
            <a:r>
              <a:rPr lang="en-US" sz="2800" b="1" dirty="0">
                <a:solidFill>
                  <a:srgbClr val="FF0000"/>
                </a:solidFill>
                <a:latin typeface="Times New Roman"/>
                <a:ea typeface="Times New Roman"/>
                <a:cs typeface="Times New Roman"/>
              </a:rPr>
              <a:t>ô </a:t>
            </a:r>
            <a:r>
              <a:rPr lang="en-US" sz="2800" b="1" dirty="0" err="1">
                <a:solidFill>
                  <a:srgbClr val="FF0000"/>
                </a:solidFill>
                <a:latin typeface="Times New Roman"/>
                <a:ea typeface="Times New Roman"/>
                <a:cs typeface="Times New Roman"/>
              </a:rPr>
              <a:t>nhiễm</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nặng</a:t>
            </a:r>
            <a:r>
              <a:rPr lang="en-US" sz="2800" b="1" dirty="0">
                <a:solidFill>
                  <a:srgbClr val="FF0000"/>
                </a:solidFill>
                <a:latin typeface="Times New Roman"/>
                <a:ea typeface="Times New Roman"/>
                <a:cs typeface="Times New Roman"/>
              </a:rPr>
              <a:t> </a:t>
            </a:r>
            <a:r>
              <a:rPr lang="en-US" sz="2800" b="1" dirty="0" err="1">
                <a:solidFill>
                  <a:srgbClr val="FF0000"/>
                </a:solidFill>
                <a:latin typeface="Times New Roman"/>
                <a:ea typeface="Times New Roman"/>
                <a:cs typeface="Times New Roman"/>
              </a:rPr>
              <a:t>nề</a:t>
            </a:r>
            <a:r>
              <a:rPr lang="en-US" sz="2800" b="1" dirty="0">
                <a:solidFill>
                  <a:srgbClr val="FF0000"/>
                </a:solidFill>
                <a:latin typeface="Times New Roman"/>
                <a:ea typeface="Times New Roman"/>
                <a:cs typeface="Times New Roman"/>
              </a:rPr>
              <a:t>.</a:t>
            </a:r>
            <a:endParaRPr lang="en-GB" sz="2800" b="1" dirty="0">
              <a:solidFill>
                <a:srgbClr val="FF0000"/>
              </a:solidFill>
              <a:latin typeface="Times New Roman"/>
              <a:ea typeface="Calibri"/>
              <a:cs typeface="Times New Roman"/>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41" y="1421992"/>
            <a:ext cx="2754575" cy="18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8716" y="5041306"/>
            <a:ext cx="2477661"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088" y="497901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4251" y="1421992"/>
            <a:ext cx="2619375" cy="18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359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2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ircle(in)">
                                      <p:cBhvr>
                                        <p:cTn id="47" dur="2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123"/>
                                        </p:tgtEl>
                                        <p:attrNameLst>
                                          <p:attrName>style.visibility</p:attrName>
                                        </p:attrNameLst>
                                      </p:cBhvr>
                                      <p:to>
                                        <p:strVal val="visible"/>
                                      </p:to>
                                    </p:set>
                                    <p:anim calcmode="lin" valueType="num">
                                      <p:cBhvr additive="base">
                                        <p:cTn id="59" dur="500" fill="hold"/>
                                        <p:tgtEl>
                                          <p:spTgt spid="5123"/>
                                        </p:tgtEl>
                                        <p:attrNameLst>
                                          <p:attrName>ppt_x</p:attrName>
                                        </p:attrNameLst>
                                      </p:cBhvr>
                                      <p:tavLst>
                                        <p:tav tm="0">
                                          <p:val>
                                            <p:strVal val="#ppt_x"/>
                                          </p:val>
                                        </p:tav>
                                        <p:tav tm="100000">
                                          <p:val>
                                            <p:strVal val="#ppt_x"/>
                                          </p:val>
                                        </p:tav>
                                      </p:tavLst>
                                    </p:anim>
                                    <p:anim calcmode="lin" valueType="num">
                                      <p:cBhvr additive="base">
                                        <p:cTn id="60"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125"/>
                                        </p:tgtEl>
                                        <p:attrNameLst>
                                          <p:attrName>style.visibility</p:attrName>
                                        </p:attrNameLst>
                                      </p:cBhvr>
                                      <p:to>
                                        <p:strVal val="visible"/>
                                      </p:to>
                                    </p:set>
                                    <p:animEffect transition="in" filter="barn(inVertical)">
                                      <p:cBhvr>
                                        <p:cTn id="69" dur="500"/>
                                        <p:tgtEl>
                                          <p:spTgt spid="512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124"/>
                                        </p:tgtEl>
                                        <p:attrNameLst>
                                          <p:attrName>style.visibility</p:attrName>
                                        </p:attrNameLst>
                                      </p:cBhvr>
                                      <p:to>
                                        <p:strVal val="visible"/>
                                      </p:to>
                                    </p:set>
                                    <p:animEffect transition="in" filter="wipe(down)">
                                      <p:cBhvr>
                                        <p:cTn id="7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1077218"/>
            <a:ext cx="6096000" cy="344774"/>
          </a:xfrm>
          <a:prstGeom prst="rect">
            <a:avLst/>
          </a:prstGeom>
        </p:spPr>
        <p:txBody>
          <a:bodyPr>
            <a:spAutoFit/>
          </a:bodyPr>
          <a:lstStyle/>
          <a:p>
            <a:pPr marL="30480" marR="30480" algn="just">
              <a:lnSpc>
                <a:spcPts val="1800"/>
              </a:lnSpc>
              <a:spcAft>
                <a:spcPts val="1200"/>
              </a:spcAft>
            </a:pPr>
            <a:r>
              <a:rPr lang="en-GB" sz="2400" b="1" dirty="0">
                <a:solidFill>
                  <a:srgbClr val="000000"/>
                </a:solidFill>
                <a:latin typeface="Times New Roman"/>
                <a:ea typeface="Times New Roman"/>
                <a:cs typeface="Times New Roman"/>
              </a:rPr>
              <a:t>2. </a:t>
            </a:r>
            <a:r>
              <a:rPr lang="en-GB" sz="2400" b="1" dirty="0" err="1">
                <a:solidFill>
                  <a:srgbClr val="000000"/>
                </a:solidFill>
                <a:latin typeface="Times New Roman"/>
                <a:ea typeface="Times New Roman"/>
                <a:cs typeface="Times New Roman"/>
              </a:rPr>
              <a:t>Tìm</a:t>
            </a:r>
            <a:r>
              <a:rPr lang="en-GB" sz="2400" b="1" dirty="0">
                <a:solidFill>
                  <a:srgbClr val="000000"/>
                </a:solidFill>
                <a:latin typeface="Times New Roman"/>
                <a:ea typeface="Times New Roman"/>
                <a:cs typeface="Times New Roman"/>
              </a:rPr>
              <a:t> </a:t>
            </a:r>
            <a:r>
              <a:rPr lang="en-GB" sz="2400" b="1" dirty="0" err="1">
                <a:solidFill>
                  <a:srgbClr val="000000"/>
                </a:solidFill>
                <a:latin typeface="Times New Roman"/>
                <a:ea typeface="Times New Roman"/>
                <a:cs typeface="Times New Roman"/>
              </a:rPr>
              <a:t>hiểu</a:t>
            </a:r>
            <a:r>
              <a:rPr lang="en-GB" sz="2400" b="1" dirty="0">
                <a:solidFill>
                  <a:srgbClr val="000000"/>
                </a:solidFill>
                <a:latin typeface="Times New Roman"/>
                <a:ea typeface="Times New Roman"/>
                <a:cs typeface="Times New Roman"/>
              </a:rPr>
              <a:t> chi </a:t>
            </a:r>
            <a:r>
              <a:rPr lang="en-GB" sz="2400" b="1" dirty="0" err="1">
                <a:solidFill>
                  <a:srgbClr val="000000"/>
                </a:solidFill>
                <a:latin typeface="Times New Roman"/>
                <a:ea typeface="Times New Roman"/>
                <a:cs typeface="Times New Roman"/>
              </a:rPr>
              <a:t>tiết</a:t>
            </a:r>
            <a:endParaRPr lang="en-GB" sz="2400" dirty="0">
              <a:solidFill>
                <a:prstClr val="black"/>
              </a:solidFill>
              <a:ea typeface="Calibri"/>
              <a:cs typeface="Times New Roman"/>
            </a:endParaRPr>
          </a:p>
        </p:txBody>
      </p:sp>
      <p:pic>
        <p:nvPicPr>
          <p:cNvPr id="7"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4098440" y="1148796"/>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648" y="1537098"/>
            <a:ext cx="3497881" cy="517065"/>
          </a:xfrm>
          <a:prstGeom prst="rect">
            <a:avLst/>
          </a:prstGeom>
        </p:spPr>
        <p:txBody>
          <a:bodyPr wrap="none">
            <a:spAutoFit/>
          </a:bodyPr>
          <a:lstStyle/>
          <a:p>
            <a:pPr algn="just">
              <a:lnSpc>
                <a:spcPct val="115000"/>
              </a:lnSpc>
              <a:spcAft>
                <a:spcPts val="1000"/>
              </a:spcAft>
            </a:pPr>
            <a:r>
              <a:rPr lang="nl-NL" sz="2400" b="1" i="1" dirty="0">
                <a:solidFill>
                  <a:srgbClr val="000000"/>
                </a:solidFill>
                <a:latin typeface="Times New Roman"/>
                <a:ea typeface="Times New Roman"/>
                <a:cs typeface="Times New Roman"/>
              </a:rPr>
              <a:t>* Hiện trạng của Trái Đất</a:t>
            </a:r>
            <a:endParaRPr lang="en-GB" sz="2400" dirty="0">
              <a:solidFill>
                <a:prstClr val="black"/>
              </a:solidFill>
              <a:latin typeface="Times New Roman"/>
              <a:ea typeface="Calibri"/>
              <a:cs typeface="Times New Roman"/>
            </a:endParaRPr>
          </a:p>
        </p:txBody>
      </p:sp>
      <p:sp>
        <p:nvSpPr>
          <p:cNvPr id="12" name="Rectangle 11"/>
          <p:cNvSpPr/>
          <p:nvPr/>
        </p:nvSpPr>
        <p:spPr>
          <a:xfrm>
            <a:off x="4395302" y="2540478"/>
            <a:ext cx="6723797" cy="954107"/>
          </a:xfrm>
          <a:prstGeom prst="rect">
            <a:avLst/>
          </a:prstGeom>
        </p:spPr>
        <p:txBody>
          <a:bodyPr wrap="square">
            <a:spAutoFit/>
          </a:bodyPr>
          <a:lstStyle/>
          <a:p>
            <a:pPr lvl="0"/>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hỏi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cuối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cùng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p>
          <a:p>
            <a:pPr lvl="0"/>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chịu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đựng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giờ</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ý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gì</a:t>
            </a:r>
            <a:r>
              <a:rPr lang="en-US" sz="2800" dirty="0">
                <a:solidFill>
                  <a:srgbClr val="FF0000"/>
                </a:solidFill>
                <a:latin typeface="Times New Roman" pitchFamily="18" charset="0"/>
                <a:cs typeface="Times New Roman" pitchFamily="18" charset="0"/>
              </a:rPr>
              <a:t>?</a:t>
            </a:r>
          </a:p>
        </p:txBody>
      </p:sp>
      <p:sp>
        <p:nvSpPr>
          <p:cNvPr id="16" name="TextBox 15"/>
          <p:cNvSpPr txBox="1"/>
          <p:nvPr/>
        </p:nvSpPr>
        <p:spPr>
          <a:xfrm>
            <a:off x="13648" y="2335934"/>
            <a:ext cx="12178352" cy="1384995"/>
          </a:xfrm>
          <a:prstGeom prst="rect">
            <a:avLst/>
          </a:prstGeom>
          <a:noFill/>
        </p:spPr>
        <p:txBody>
          <a:bodyPr wrap="square" rtlCol="0">
            <a:spAutoFit/>
          </a:bodyPr>
          <a:lstStyle/>
          <a:p>
            <a:pPr marL="285750" indent="-285750" algn="just">
              <a:buFontTx/>
              <a:buChar char="-"/>
            </a:pPr>
            <a:r>
              <a:rPr lang="en-US" sz="2800" dirty="0" err="1">
                <a:latin typeface="Times New Roman" pitchFamily="18" charset="0"/>
                <a:cs typeface="Times New Roman" pitchFamily="18" charset="0"/>
              </a:rPr>
              <a:t>Tuy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do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chịu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sẻ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lo </a:t>
            </a:r>
            <a:r>
              <a:rPr lang="en-US" sz="2800" dirty="0" err="1">
                <a:latin typeface="Times New Roman" pitchFamily="18" charset="0"/>
                <a:cs typeface="Times New Roman" pitchFamily="18" charset="0"/>
              </a:rPr>
              <a:t>lắng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a:t>
            </a:r>
          </a:p>
        </p:txBody>
      </p:sp>
      <p:pic>
        <p:nvPicPr>
          <p:cNvPr id="3" name="Picture 2"/>
          <p:cNvPicPr>
            <a:picLocks noChangeAspect="1"/>
          </p:cNvPicPr>
          <p:nvPr/>
        </p:nvPicPr>
        <p:blipFill>
          <a:blip r:embed="rId3"/>
          <a:stretch>
            <a:fillRect/>
          </a:stretch>
        </p:blipFill>
        <p:spPr>
          <a:xfrm>
            <a:off x="285012" y="4418057"/>
            <a:ext cx="2143125" cy="2143125"/>
          </a:xfrm>
          <a:prstGeom prst="rect">
            <a:avLst/>
          </a:prstGeom>
        </p:spPr>
      </p:pic>
      <p:pic>
        <p:nvPicPr>
          <p:cNvPr id="4" name="Picture 3"/>
          <p:cNvPicPr>
            <a:picLocks noChangeAspect="1"/>
          </p:cNvPicPr>
          <p:nvPr/>
        </p:nvPicPr>
        <p:blipFill>
          <a:blip r:embed="rId4"/>
          <a:stretch>
            <a:fillRect/>
          </a:stretch>
        </p:blipFill>
        <p:spPr>
          <a:xfrm>
            <a:off x="9065300" y="5141050"/>
            <a:ext cx="2200847" cy="1572904"/>
          </a:xfrm>
          <a:prstGeom prst="rect">
            <a:avLst/>
          </a:prstGeom>
        </p:spPr>
      </p:pic>
      <p:pic>
        <p:nvPicPr>
          <p:cNvPr id="5" name="Picture 4"/>
          <p:cNvPicPr>
            <a:picLocks noChangeAspect="1"/>
          </p:cNvPicPr>
          <p:nvPr/>
        </p:nvPicPr>
        <p:blipFill>
          <a:blip r:embed="rId5"/>
          <a:stretch>
            <a:fillRect/>
          </a:stretch>
        </p:blipFill>
        <p:spPr>
          <a:xfrm>
            <a:off x="3477954" y="4829576"/>
            <a:ext cx="4877223" cy="2028423"/>
          </a:xfrm>
          <a:prstGeom prst="rect">
            <a:avLst/>
          </a:prstGeom>
        </p:spPr>
      </p:pic>
    </p:spTree>
    <p:extLst>
      <p:ext uri="{BB962C8B-B14F-4D97-AF65-F5344CB8AC3E}">
        <p14:creationId xmlns:p14="http://schemas.microsoft.com/office/powerpoint/2010/main" val="926699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3" name="Rectangle 2"/>
          <p:cNvSpPr/>
          <p:nvPr/>
        </p:nvSpPr>
        <p:spPr>
          <a:xfrm>
            <a:off x="206831" y="968966"/>
            <a:ext cx="12192000" cy="4569456"/>
          </a:xfrm>
          <a:prstGeom prst="rect">
            <a:avLst/>
          </a:prstGeom>
        </p:spPr>
        <p:txBody>
          <a:bodyPr wrap="square">
            <a:spAutoFit/>
          </a:bodyPr>
          <a:lstStyle/>
          <a:p>
            <a:pPr algn="just">
              <a:lnSpc>
                <a:spcPct val="115000"/>
              </a:lnSpc>
              <a:spcAft>
                <a:spcPts val="1000"/>
              </a:spcAft>
            </a:pPr>
            <a:r>
              <a:rPr lang="nl-NL" sz="2800" b="1" dirty="0">
                <a:solidFill>
                  <a:srgbClr val="000000"/>
                </a:solidFill>
                <a:latin typeface="Times New Roman"/>
                <a:ea typeface="Times New Roman"/>
                <a:cs typeface="Times New Roman"/>
              </a:rPr>
              <a:t>III. Tổng kết</a:t>
            </a:r>
            <a:endParaRPr lang="en-GB" sz="2800" dirty="0">
              <a:latin typeface="Times New Roman"/>
              <a:ea typeface="Calibri"/>
              <a:cs typeface="Times New Roman"/>
            </a:endParaRPr>
          </a:p>
          <a:p>
            <a:pPr algn="just">
              <a:lnSpc>
                <a:spcPct val="115000"/>
              </a:lnSpc>
              <a:spcAft>
                <a:spcPts val="1000"/>
              </a:spcAft>
            </a:pPr>
            <a:r>
              <a:rPr lang="nl-NL" sz="2800" b="1" i="1" dirty="0">
                <a:solidFill>
                  <a:srgbClr val="000000"/>
                </a:solidFill>
                <a:latin typeface="Times New Roman"/>
                <a:ea typeface="Times New Roman"/>
                <a:cs typeface="Times New Roman"/>
              </a:rPr>
              <a:t>1. Nội dung – Ý nghĩa:</a:t>
            </a:r>
            <a:endParaRPr lang="en-GB" sz="2800" dirty="0">
              <a:latin typeface="Times New Roman"/>
              <a:ea typeface="Calibri"/>
              <a:cs typeface="Times New Roman"/>
            </a:endParaRPr>
          </a:p>
          <a:p>
            <a:pPr algn="just">
              <a:lnSpc>
                <a:spcPct val="115000"/>
              </a:lnSpc>
              <a:spcAft>
                <a:spcPts val="1000"/>
              </a:spcAft>
            </a:pPr>
            <a:r>
              <a:rPr lang="fr-FR" sz="2800" dirty="0" err="1">
                <a:solidFill>
                  <a:srgbClr val="000000"/>
                </a:solidFill>
                <a:latin typeface="Times New Roman"/>
                <a:ea typeface="Times New Roman"/>
                <a:cs typeface="Times New Roman"/>
              </a:rPr>
              <a:t>Văn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bản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đề</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cập</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đến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đến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vai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trò</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của</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Trái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Đất</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với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sự</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sự</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sống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của</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muôn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loài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và</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cảnh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báo</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về</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hiện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trạng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của</a:t>
            </a:r>
            <a:r>
              <a:rPr lang="fr-FR" sz="2800" dirty="0">
                <a:solidFill>
                  <a:srgbClr val="000000"/>
                </a:solidFill>
                <a:latin typeface="Times New Roman"/>
                <a:ea typeface="Times New Roman"/>
                <a:cs typeface="Times New Roman"/>
              </a:rPr>
              <a:t> TĐ </a:t>
            </a:r>
            <a:r>
              <a:rPr lang="fr-FR" sz="2800" dirty="0" err="1">
                <a:solidFill>
                  <a:srgbClr val="000000"/>
                </a:solidFill>
                <a:latin typeface="Times New Roman"/>
                <a:ea typeface="Times New Roman"/>
                <a:cs typeface="Times New Roman"/>
              </a:rPr>
              <a:t>hiện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nay</a:t>
            </a:r>
            <a:r>
              <a:rPr lang="fr-FR" sz="2800" dirty="0">
                <a:solidFill>
                  <a:srgbClr val="000000"/>
                </a:solidFill>
                <a:latin typeface="Times New Roman"/>
                <a:ea typeface="Times New Roman"/>
                <a:cs typeface="Times New Roman"/>
              </a:rPr>
              <a:t>. Qua </a:t>
            </a:r>
            <a:r>
              <a:rPr lang="fr-FR" sz="2800" dirty="0" err="1">
                <a:solidFill>
                  <a:srgbClr val="000000"/>
                </a:solidFill>
                <a:latin typeface="Times New Roman"/>
                <a:ea typeface="Times New Roman"/>
                <a:cs typeface="Times New Roman"/>
              </a:rPr>
              <a:t>đó</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nhắc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nhở</a:t>
            </a:r>
            <a:r>
              <a:rPr lang="fr-FR" sz="2800" dirty="0">
                <a:solidFill>
                  <a:srgbClr val="000000"/>
                </a:solidFill>
                <a:latin typeface="Times New Roman"/>
                <a:ea typeface="Times New Roman"/>
                <a:cs typeface="Times New Roman"/>
              </a:rPr>
              <a:t> con </a:t>
            </a:r>
            <a:r>
              <a:rPr lang="fr-FR" sz="2800" dirty="0" err="1">
                <a:solidFill>
                  <a:srgbClr val="000000"/>
                </a:solidFill>
                <a:latin typeface="Times New Roman"/>
                <a:ea typeface="Times New Roman"/>
                <a:cs typeface="Times New Roman"/>
              </a:rPr>
              <a:t>người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về</a:t>
            </a:r>
            <a:r>
              <a:rPr lang="fr-FR" sz="2800" dirty="0">
                <a:solidFill>
                  <a:srgbClr val="000000"/>
                </a:solidFill>
                <a:latin typeface="Times New Roman"/>
                <a:ea typeface="Times New Roman"/>
                <a:cs typeface="Times New Roman"/>
              </a:rPr>
              <a:t> ý </a:t>
            </a:r>
            <a:r>
              <a:rPr lang="fr-FR" sz="2800" dirty="0" err="1">
                <a:solidFill>
                  <a:srgbClr val="000000"/>
                </a:solidFill>
                <a:latin typeface="Times New Roman"/>
                <a:ea typeface="Times New Roman"/>
                <a:cs typeface="Times New Roman"/>
              </a:rPr>
              <a:t>thức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trách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nhiệm</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trong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việc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bảo</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vệ</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môi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trường</a:t>
            </a:r>
            <a:r>
              <a:rPr lang="fr-FR" sz="2800" dirty="0">
                <a:solidFill>
                  <a:srgbClr val="000000"/>
                </a:solidFill>
                <a:latin typeface="Times New Roman"/>
                <a:ea typeface="Times New Roman"/>
                <a:cs typeface="Times New Roman"/>
              </a:rPr>
              <a:t>.</a:t>
            </a:r>
            <a:endParaRPr lang="en-GB" sz="2800" dirty="0">
              <a:latin typeface="Times New Roman"/>
              <a:ea typeface="Calibri"/>
              <a:cs typeface="Times New Roman"/>
            </a:endParaRPr>
          </a:p>
          <a:p>
            <a:pPr algn="just">
              <a:lnSpc>
                <a:spcPct val="115000"/>
              </a:lnSpc>
              <a:spcAft>
                <a:spcPts val="1000"/>
              </a:spcAft>
            </a:pPr>
            <a:r>
              <a:rPr lang="fr-FR" sz="2800" b="1" dirty="0">
                <a:solidFill>
                  <a:srgbClr val="000000"/>
                </a:solidFill>
                <a:latin typeface="Times New Roman"/>
                <a:ea typeface="Times New Roman"/>
                <a:cs typeface="Times New Roman"/>
              </a:rPr>
              <a:t>b. </a:t>
            </a:r>
            <a:r>
              <a:rPr lang="fr-FR" sz="2800" b="1" dirty="0" err="1">
                <a:solidFill>
                  <a:srgbClr val="000000"/>
                </a:solidFill>
                <a:latin typeface="Times New Roman"/>
                <a:ea typeface="Times New Roman"/>
                <a:cs typeface="Times New Roman"/>
              </a:rPr>
              <a:t>Nghệ</a:t>
            </a:r>
            <a:r>
              <a:rPr lang="fr-FR" sz="2800" b="1" dirty="0">
                <a:solidFill>
                  <a:srgbClr val="000000"/>
                </a:solidFill>
                <a:latin typeface="Times New Roman"/>
                <a:ea typeface="Times New Roman"/>
                <a:cs typeface="Times New Roman"/>
              </a:rPr>
              <a:t> </a:t>
            </a:r>
            <a:r>
              <a:rPr lang="fr-FR" sz="2800" b="1" dirty="0" err="1">
                <a:solidFill>
                  <a:srgbClr val="000000"/>
                </a:solidFill>
                <a:latin typeface="Times New Roman"/>
                <a:ea typeface="Times New Roman"/>
                <a:cs typeface="Times New Roman"/>
              </a:rPr>
              <a:t>thuật</a:t>
            </a:r>
            <a:endParaRPr lang="en-GB" sz="2800" dirty="0">
              <a:latin typeface="Times New Roman"/>
              <a:ea typeface="Calibri"/>
              <a:cs typeface="Times New Roman"/>
            </a:endParaRPr>
          </a:p>
          <a:p>
            <a:pPr algn="just">
              <a:lnSpc>
                <a:spcPct val="115000"/>
              </a:lnSpc>
              <a:spcAft>
                <a:spcPts val="1000"/>
              </a:spcAft>
            </a:pP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Sử</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dụng</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hiệu</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quả</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các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yếu</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tố</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của</a:t>
            </a:r>
            <a:r>
              <a:rPr lang="fr-FR" sz="2800" dirty="0">
                <a:solidFill>
                  <a:srgbClr val="000000"/>
                </a:solidFill>
                <a:latin typeface="Times New Roman"/>
                <a:ea typeface="Times New Roman"/>
                <a:cs typeface="Times New Roman"/>
              </a:rPr>
              <a:t> VB </a:t>
            </a:r>
            <a:r>
              <a:rPr lang="fr-FR" sz="2800" dirty="0" err="1">
                <a:solidFill>
                  <a:srgbClr val="000000"/>
                </a:solidFill>
                <a:latin typeface="Times New Roman"/>
                <a:ea typeface="Times New Roman"/>
                <a:cs typeface="Times New Roman"/>
              </a:rPr>
              <a:t>thông</a:t>
            </a:r>
            <a:r>
              <a:rPr lang="fr-FR" sz="2800" dirty="0">
                <a:solidFill>
                  <a:srgbClr val="000000"/>
                </a:solidFill>
                <a:latin typeface="Times New Roman"/>
                <a:ea typeface="Times New Roman"/>
                <a:cs typeface="Times New Roman"/>
              </a:rPr>
              <a:t> tin : </a:t>
            </a:r>
            <a:r>
              <a:rPr lang="fr-FR" sz="2800" dirty="0" err="1">
                <a:solidFill>
                  <a:srgbClr val="000000"/>
                </a:solidFill>
                <a:latin typeface="Times New Roman"/>
                <a:ea typeface="Times New Roman"/>
                <a:cs typeface="Times New Roman"/>
              </a:rPr>
              <a:t>nhan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đề</a:t>
            </a:r>
            <a:r>
              <a:rPr lang="fr-FR" sz="2800" dirty="0">
                <a:solidFill>
                  <a:srgbClr val="000000"/>
                </a:solidFill>
                <a:latin typeface="Times New Roman"/>
                <a:ea typeface="Times New Roman"/>
                <a:cs typeface="Times New Roman"/>
              </a:rPr>
              <a:t>, sa-</a:t>
            </a:r>
            <a:r>
              <a:rPr lang="fr-FR" sz="2800" dirty="0" err="1">
                <a:solidFill>
                  <a:srgbClr val="000000"/>
                </a:solidFill>
                <a:latin typeface="Times New Roman"/>
                <a:ea typeface="Times New Roman"/>
                <a:cs typeface="Times New Roman"/>
              </a:rPr>
              <a:t>pô</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số</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liệu</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hình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ảnh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để</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truyền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tải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được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nội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dung</a:t>
            </a:r>
            <a:r>
              <a:rPr lang="fr-FR" sz="2800" dirty="0">
                <a:solidFill>
                  <a:srgbClr val="000000"/>
                </a:solidFill>
                <a:latin typeface="Times New Roman"/>
                <a:ea typeface="Times New Roman"/>
                <a:cs typeface="Times New Roman"/>
              </a:rPr>
              <a:t>, ý </a:t>
            </a:r>
            <a:r>
              <a:rPr lang="fr-FR" sz="2800" dirty="0" err="1">
                <a:solidFill>
                  <a:srgbClr val="000000"/>
                </a:solidFill>
                <a:latin typeface="Times New Roman"/>
                <a:ea typeface="Times New Roman"/>
                <a:cs typeface="Times New Roman"/>
              </a:rPr>
              <a:t>nghĩa</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đến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người</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đọc</a:t>
            </a:r>
            <a:r>
              <a:rPr lang="fr-FR" sz="2800" dirty="0">
                <a:solidFill>
                  <a:srgbClr val="000000"/>
                </a:solidFill>
                <a:latin typeface="Times New Roman"/>
                <a:ea typeface="Times New Roman"/>
                <a:cs typeface="Times New Roman"/>
              </a:rPr>
              <a:t>.</a:t>
            </a:r>
            <a:endParaRPr lang="en-GB" sz="2800" dirty="0">
              <a:effectLst/>
              <a:latin typeface="Times New Roman"/>
              <a:ea typeface="Calibri"/>
              <a:cs typeface="Times New Roman"/>
            </a:endParaRPr>
          </a:p>
        </p:txBody>
      </p:sp>
      <p:sp>
        <p:nvSpPr>
          <p:cNvPr id="4" name="Rectangle 3"/>
          <p:cNvSpPr/>
          <p:nvPr/>
        </p:nvSpPr>
        <p:spPr>
          <a:xfrm>
            <a:off x="6111619" y="1307686"/>
            <a:ext cx="5564344" cy="1070037"/>
          </a:xfrm>
          <a:prstGeom prst="rect">
            <a:avLst/>
          </a:prstGeom>
        </p:spPr>
        <p:txBody>
          <a:bodyPr wrap="none">
            <a:spAutoFit/>
          </a:bodyPr>
          <a:lstStyle/>
          <a:p>
            <a:pPr algn="just">
              <a:lnSpc>
                <a:spcPct val="115000"/>
              </a:lnSpc>
              <a:spcAft>
                <a:spcPts val="1000"/>
              </a:spcAft>
            </a:pPr>
            <a:r>
              <a:rPr lang="fr-FR" sz="2400" i="1" dirty="0" err="1">
                <a:solidFill>
                  <a:srgbClr val="FF0000"/>
                </a:solidFill>
                <a:latin typeface="Times New Roman"/>
                <a:ea typeface="Times New Roman"/>
                <a:cs typeface="Times New Roman"/>
              </a:rPr>
              <a:t>Văn</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bản</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có</a:t>
            </a:r>
            <a:r>
              <a:rPr lang="fr-FR" sz="2400" i="1" dirty="0">
                <a:solidFill>
                  <a:srgbClr val="FF0000"/>
                </a:solidFill>
                <a:latin typeface="Times New Roman"/>
                <a:ea typeface="Times New Roman"/>
                <a:cs typeface="Times New Roman"/>
              </a:rPr>
              <a:t> ý </a:t>
            </a:r>
            <a:r>
              <a:rPr lang="fr-FR" sz="2400" i="1" dirty="0" err="1">
                <a:solidFill>
                  <a:srgbClr val="FF0000"/>
                </a:solidFill>
                <a:latin typeface="Times New Roman"/>
                <a:ea typeface="Times New Roman"/>
                <a:cs typeface="Times New Roman"/>
              </a:rPr>
              <a:t>nghĩa</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gì</a:t>
            </a:r>
            <a:r>
              <a:rPr lang="fr-FR" sz="2400" i="1" dirty="0">
                <a:solidFill>
                  <a:srgbClr val="FF0000"/>
                </a:solidFill>
                <a:latin typeface="Times New Roman"/>
                <a:ea typeface="Times New Roman"/>
                <a:cs typeface="Times New Roman"/>
              </a:rPr>
              <a:t>?</a:t>
            </a:r>
            <a:r>
              <a:rPr lang="fr-FR" sz="2400" b="1"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Nêu</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những</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đặc</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sắc</a:t>
            </a:r>
            <a:r>
              <a:rPr lang="fr-FR" sz="2400" i="1" dirty="0">
                <a:solidFill>
                  <a:srgbClr val="FF0000"/>
                </a:solidFill>
                <a:latin typeface="Times New Roman"/>
                <a:ea typeface="Times New Roman"/>
                <a:cs typeface="Times New Roman"/>
              </a:rPr>
              <a:t> </a:t>
            </a:r>
          </a:p>
          <a:p>
            <a:pPr algn="just">
              <a:lnSpc>
                <a:spcPct val="115000"/>
              </a:lnSpc>
              <a:spcAft>
                <a:spcPts val="1000"/>
              </a:spcAft>
            </a:pPr>
            <a:r>
              <a:rPr lang="fr-FR" sz="2400" i="1" dirty="0" err="1">
                <a:solidFill>
                  <a:srgbClr val="FF0000"/>
                </a:solidFill>
                <a:latin typeface="Times New Roman"/>
                <a:ea typeface="Times New Roman"/>
                <a:cs typeface="Times New Roman"/>
              </a:rPr>
              <a:t>nghệ</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thuật</a:t>
            </a:r>
            <a:r>
              <a:rPr lang="fr-FR" sz="2400" i="1" dirty="0">
                <a:solidFill>
                  <a:srgbClr val="FF0000"/>
                </a:solidFill>
                <a:latin typeface="Times New Roman"/>
                <a:ea typeface="Times New Roman"/>
                <a:cs typeface="Times New Roman"/>
              </a:rPr>
              <a:t> </a:t>
            </a:r>
            <a:r>
              <a:rPr lang="fr-FR" sz="2400" i="1" dirty="0" err="1">
                <a:solidFill>
                  <a:srgbClr val="FF0000"/>
                </a:solidFill>
                <a:latin typeface="Times New Roman"/>
                <a:ea typeface="Times New Roman"/>
                <a:cs typeface="Times New Roman"/>
              </a:rPr>
              <a:t>của</a:t>
            </a:r>
            <a:r>
              <a:rPr lang="fr-FR" sz="2400" i="1" dirty="0">
                <a:solidFill>
                  <a:srgbClr val="FF0000"/>
                </a:solidFill>
                <a:latin typeface="Times New Roman"/>
                <a:ea typeface="Times New Roman"/>
                <a:cs typeface="Times New Roman"/>
              </a:rPr>
              <a:t> VB?</a:t>
            </a:r>
            <a:endParaRPr lang="en-GB" sz="2400" dirty="0">
              <a:solidFill>
                <a:srgbClr val="FF0000"/>
              </a:solidFill>
              <a:effectLst/>
              <a:latin typeface="Times New Roman"/>
              <a:ea typeface="Calibri"/>
              <a:cs typeface="Times New Roman"/>
            </a:endParaRPr>
          </a:p>
        </p:txBody>
      </p:sp>
      <p:pic>
        <p:nvPicPr>
          <p:cNvPr id="2" name="Picture 1"/>
          <p:cNvPicPr>
            <a:picLocks noChangeAspect="1"/>
          </p:cNvPicPr>
          <p:nvPr/>
        </p:nvPicPr>
        <p:blipFill>
          <a:blip r:embed="rId2"/>
          <a:stretch>
            <a:fillRect/>
          </a:stretch>
        </p:blipFill>
        <p:spPr>
          <a:xfrm>
            <a:off x="9271361" y="5150988"/>
            <a:ext cx="2200847" cy="1572904"/>
          </a:xfrm>
          <a:prstGeom prst="rect">
            <a:avLst/>
          </a:prstGeom>
        </p:spPr>
      </p:pic>
      <p:pic>
        <p:nvPicPr>
          <p:cNvPr id="5" name="Picture 4"/>
          <p:cNvPicPr>
            <a:picLocks noChangeAspect="1"/>
          </p:cNvPicPr>
          <p:nvPr/>
        </p:nvPicPr>
        <p:blipFill>
          <a:blip r:embed="rId3"/>
          <a:stretch>
            <a:fillRect/>
          </a:stretch>
        </p:blipFill>
        <p:spPr>
          <a:xfrm>
            <a:off x="13648" y="5538422"/>
            <a:ext cx="2143125" cy="1293723"/>
          </a:xfrm>
          <a:prstGeom prst="rect">
            <a:avLst/>
          </a:prstGeom>
        </p:spPr>
      </p:pic>
    </p:spTree>
    <p:extLst>
      <p:ext uri="{BB962C8B-B14F-4D97-AF65-F5344CB8AC3E}">
        <p14:creationId xmlns:p14="http://schemas.microsoft.com/office/powerpoint/2010/main" val="644229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2" name="Rectangle 1"/>
          <p:cNvSpPr/>
          <p:nvPr/>
        </p:nvSpPr>
        <p:spPr>
          <a:xfrm>
            <a:off x="13648" y="929889"/>
            <a:ext cx="1950406" cy="483017"/>
          </a:xfrm>
          <a:prstGeom prst="rect">
            <a:avLst/>
          </a:prstGeom>
        </p:spPr>
        <p:txBody>
          <a:bodyPr wrap="none">
            <a:spAutoFit/>
          </a:bodyPr>
          <a:lstStyle/>
          <a:p>
            <a:pPr algn="just">
              <a:lnSpc>
                <a:spcPct val="115000"/>
              </a:lnSpc>
              <a:spcAft>
                <a:spcPts val="0"/>
              </a:spcAft>
            </a:pPr>
            <a:r>
              <a:rPr lang="nl-NL" sz="2400" b="1" dirty="0">
                <a:solidFill>
                  <a:srgbClr val="000000"/>
                </a:solidFill>
                <a:latin typeface="Times New Roman"/>
                <a:ea typeface="Times New Roman"/>
                <a:cs typeface="Times New Roman"/>
              </a:rPr>
              <a:t>LUYỆN TẬP</a:t>
            </a:r>
            <a:endParaRPr lang="en-GB" sz="2400" dirty="0">
              <a:effectLst/>
              <a:latin typeface="Times New Roman"/>
              <a:ea typeface="Calibri"/>
              <a:cs typeface="Times New Roman"/>
            </a:endParaRPr>
          </a:p>
        </p:txBody>
      </p:sp>
      <p:sp>
        <p:nvSpPr>
          <p:cNvPr id="5" name="Rectangle 4"/>
          <p:cNvSpPr/>
          <p:nvPr/>
        </p:nvSpPr>
        <p:spPr>
          <a:xfrm>
            <a:off x="13647" y="1412906"/>
            <a:ext cx="12050973" cy="1043619"/>
          </a:xfrm>
          <a:prstGeom prst="rect">
            <a:avLst/>
          </a:prstGeom>
        </p:spPr>
        <p:txBody>
          <a:bodyPr wrap="square">
            <a:spAutoFit/>
          </a:bodyPr>
          <a:lstStyle/>
          <a:p>
            <a:pPr algn="just">
              <a:lnSpc>
                <a:spcPct val="115000"/>
              </a:lnSpc>
              <a:spcAft>
                <a:spcPts val="0"/>
              </a:spcAft>
            </a:pPr>
            <a:r>
              <a:rPr lang="fr-FR" sz="2800" dirty="0" err="1">
                <a:solidFill>
                  <a:srgbClr val="000000"/>
                </a:solidFill>
                <a:latin typeface="Times New Roman"/>
                <a:ea typeface="Times New Roman"/>
                <a:cs typeface="Times New Roman"/>
              </a:rPr>
              <a:t>Từ</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việc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đọc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văn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bản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em</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rút</a:t>
            </a:r>
            <a:r>
              <a:rPr lang="fr-FR" sz="2800" dirty="0">
                <a:solidFill>
                  <a:srgbClr val="000000"/>
                </a:solidFill>
                <a:latin typeface="Times New Roman"/>
                <a:ea typeface="Times New Roman"/>
                <a:cs typeface="Times New Roman"/>
              </a:rPr>
              <a:t> ra </a:t>
            </a:r>
            <a:r>
              <a:rPr lang="fr-FR" sz="2800" dirty="0" err="1">
                <a:solidFill>
                  <a:srgbClr val="000000"/>
                </a:solidFill>
                <a:latin typeface="Times New Roman"/>
                <a:ea typeface="Times New Roman"/>
                <a:cs typeface="Times New Roman"/>
              </a:rPr>
              <a:t>được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kinh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nghiệm</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gì</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về</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cách</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đọc</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một</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văn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bản</a:t>
            </a:r>
            <a:r>
              <a:rPr lang="fr-FR" sz="2800" dirty="0">
                <a:solidFill>
                  <a:srgbClr val="000000"/>
                </a:solidFill>
                <a:latin typeface="Times New Roman"/>
                <a:ea typeface="Times New Roman"/>
                <a:cs typeface="Times New Roman"/>
              </a:rPr>
              <a:t> </a:t>
            </a:r>
            <a:r>
              <a:rPr lang="fr-FR" sz="2800" dirty="0" err="1">
                <a:solidFill>
                  <a:srgbClr val="000000"/>
                </a:solidFill>
                <a:latin typeface="Times New Roman"/>
                <a:ea typeface="Times New Roman"/>
                <a:cs typeface="Times New Roman"/>
              </a:rPr>
              <a:t>thông</a:t>
            </a:r>
            <a:r>
              <a:rPr lang="fr-FR" sz="2800" dirty="0">
                <a:solidFill>
                  <a:srgbClr val="000000"/>
                </a:solidFill>
                <a:latin typeface="Times New Roman"/>
                <a:ea typeface="Times New Roman"/>
                <a:cs typeface="Times New Roman"/>
              </a:rPr>
              <a:t> tin ?</a:t>
            </a:r>
            <a:endParaRPr lang="en-GB" sz="2800" dirty="0">
              <a:effectLst/>
              <a:latin typeface="Times New Roman"/>
              <a:ea typeface="Calibri"/>
              <a:cs typeface="Times New Roman"/>
            </a:endParaRPr>
          </a:p>
        </p:txBody>
      </p:sp>
      <p:sp>
        <p:nvSpPr>
          <p:cNvPr id="6" name="Rectangle 5"/>
          <p:cNvSpPr/>
          <p:nvPr/>
        </p:nvSpPr>
        <p:spPr>
          <a:xfrm>
            <a:off x="13648" y="2596824"/>
            <a:ext cx="12050972" cy="1384995"/>
          </a:xfrm>
          <a:prstGeom prst="rect">
            <a:avLst/>
          </a:prstGeom>
        </p:spPr>
        <p:txBody>
          <a:bodyPr wrap="square">
            <a:spAutoFit/>
          </a:bodyPr>
          <a:lstStyle/>
          <a:p>
            <a:r>
              <a:rPr lang="en-GB" sz="2800" dirty="0" err="1">
                <a:solidFill>
                  <a:srgbClr val="202124"/>
                </a:solidFill>
                <a:latin typeface="Times New Roman" pitchFamily="18" charset="0"/>
                <a:cs typeface="Times New Roman" pitchFamily="18" charset="0"/>
              </a:rPr>
              <a:t>Em</a:t>
            </a:r>
            <a:r>
              <a:rPr lang="en-GB" sz="2800" dirty="0">
                <a:solidFill>
                  <a:srgbClr val="202124"/>
                </a:solidFill>
                <a:latin typeface="Times New Roman" pitchFamily="18" charset="0"/>
                <a:cs typeface="Times New Roman" pitchFamily="18" charset="0"/>
              </a:rPr>
              <a:t> </a:t>
            </a:r>
            <a:r>
              <a:rPr lang="vi-VN" sz="2800" b="1" dirty="0">
                <a:solidFill>
                  <a:srgbClr val="202124"/>
                </a:solidFill>
                <a:latin typeface="Times New Roman" pitchFamily="18" charset="0"/>
                <a:cs typeface="Times New Roman" pitchFamily="18" charset="0"/>
              </a:rPr>
              <a:t>rút ra được kinh nghiệm về cách đọc một văn bản thông tin</a:t>
            </a:r>
            <a:r>
              <a:rPr lang="vi-VN" sz="2800" dirty="0">
                <a:solidFill>
                  <a:srgbClr val="202124"/>
                </a:solidFill>
                <a:latin typeface="Times New Roman" pitchFamily="18" charset="0"/>
                <a:cs typeface="Times New Roman" pitchFamily="18" charset="0"/>
              </a:rPr>
              <a:t>: </a:t>
            </a:r>
            <a:r>
              <a:rPr lang="vi-VN" sz="2800" b="1" dirty="0">
                <a:solidFill>
                  <a:srgbClr val="202124"/>
                </a:solidFill>
                <a:latin typeface="Times New Roman" pitchFamily="18" charset="0"/>
                <a:cs typeface="Times New Roman" pitchFamily="18" charset="0"/>
              </a:rPr>
              <a:t>Đọc văn bản thông tin</a:t>
            </a:r>
            <a:r>
              <a:rPr lang="vi-VN" sz="2800" dirty="0">
                <a:solidFill>
                  <a:srgbClr val="202124"/>
                </a:solidFill>
                <a:latin typeface="Times New Roman" pitchFamily="18" charset="0"/>
                <a:cs typeface="Times New Roman" pitchFamily="18" charset="0"/>
              </a:rPr>
              <a:t> cần nhấn mạnh những phần có đề mục, </a:t>
            </a:r>
            <a:r>
              <a:rPr lang="vi-VN" sz="2800" b="1" dirty="0">
                <a:solidFill>
                  <a:srgbClr val="202124"/>
                </a:solidFill>
                <a:latin typeface="Times New Roman" pitchFamily="18" charset="0"/>
                <a:cs typeface="Times New Roman" pitchFamily="18" charset="0"/>
              </a:rPr>
              <a:t>cách</a:t>
            </a:r>
            <a:r>
              <a:rPr lang="vi-VN" sz="2800" dirty="0">
                <a:solidFill>
                  <a:srgbClr val="202124"/>
                </a:solidFill>
                <a:latin typeface="Times New Roman" pitchFamily="18" charset="0"/>
                <a:cs typeface="Times New Roman" pitchFamily="18" charset="0"/>
              </a:rPr>
              <a:t> ngắt quãng rõ ràng để phân biệt </a:t>
            </a:r>
            <a:r>
              <a:rPr lang="vi-VN" sz="2800" b="1" dirty="0">
                <a:solidFill>
                  <a:srgbClr val="202124"/>
                </a:solidFill>
                <a:latin typeface="Times New Roman" pitchFamily="18" charset="0"/>
                <a:cs typeface="Times New Roman" pitchFamily="18" charset="0"/>
              </a:rPr>
              <a:t>được</a:t>
            </a:r>
            <a:r>
              <a:rPr lang="vi-VN" sz="2800" dirty="0">
                <a:solidFill>
                  <a:srgbClr val="202124"/>
                </a:solidFill>
                <a:latin typeface="Times New Roman" pitchFamily="18" charset="0"/>
                <a:cs typeface="Times New Roman" pitchFamily="18" charset="0"/>
              </a:rPr>
              <a:t> rõ từng phần </a:t>
            </a:r>
            <a:r>
              <a:rPr lang="vi-VN" sz="2800" b="1" dirty="0">
                <a:solidFill>
                  <a:srgbClr val="202124"/>
                </a:solidFill>
                <a:latin typeface="Times New Roman" pitchFamily="18" charset="0"/>
                <a:cs typeface="Times New Roman" pitchFamily="18" charset="0"/>
              </a:rPr>
              <a:t>của văn bản</a:t>
            </a:r>
            <a:r>
              <a:rPr lang="vi-VN" sz="2800" dirty="0">
                <a:solidFill>
                  <a:srgbClr val="202124"/>
                </a:solidFill>
                <a:latin typeface="Times New Roman" pitchFamily="18" charset="0"/>
                <a:cs typeface="Times New Roman" pitchFamily="18" charset="0"/>
              </a:rPr>
              <a:t>.</a:t>
            </a:r>
            <a:endParaRPr lang="en-GB" sz="2800" dirty="0">
              <a:latin typeface="Times New Roman" pitchFamily="18" charset="0"/>
              <a:cs typeface="Times New Roman" pitchFamily="18" charset="0"/>
            </a:endParaRPr>
          </a:p>
        </p:txBody>
      </p:sp>
      <p:sp>
        <p:nvSpPr>
          <p:cNvPr id="9" name="Rectangle 8"/>
          <p:cNvSpPr/>
          <p:nvPr/>
        </p:nvSpPr>
        <p:spPr>
          <a:xfrm>
            <a:off x="13648" y="4104143"/>
            <a:ext cx="1914307" cy="461665"/>
          </a:xfrm>
          <a:prstGeom prst="rect">
            <a:avLst/>
          </a:prstGeom>
        </p:spPr>
        <p:txBody>
          <a:bodyPr wrap="none">
            <a:spAutoFit/>
          </a:bodyPr>
          <a:lstStyle/>
          <a:p>
            <a:r>
              <a:rPr lang="pt-BR" sz="2400" b="1" dirty="0">
                <a:solidFill>
                  <a:srgbClr val="000000"/>
                </a:solidFill>
                <a:latin typeface="Times New Roman"/>
                <a:ea typeface="Times New Roman"/>
              </a:rPr>
              <a:t>VẬN DỤNG </a:t>
            </a:r>
            <a:endParaRPr lang="en-GB" sz="2400" dirty="0"/>
          </a:p>
        </p:txBody>
      </p:sp>
      <p:sp>
        <p:nvSpPr>
          <p:cNvPr id="10" name="Rectangle 9"/>
          <p:cNvSpPr/>
          <p:nvPr/>
        </p:nvSpPr>
        <p:spPr>
          <a:xfrm>
            <a:off x="734705" y="4565808"/>
            <a:ext cx="10749886" cy="483017"/>
          </a:xfrm>
          <a:prstGeom prst="rect">
            <a:avLst/>
          </a:prstGeom>
        </p:spPr>
        <p:txBody>
          <a:bodyPr wrap="square">
            <a:spAutoFit/>
          </a:bodyPr>
          <a:lstStyle/>
          <a:p>
            <a:pPr algn="just">
              <a:lnSpc>
                <a:spcPct val="115000"/>
              </a:lnSpc>
              <a:spcAft>
                <a:spcPts val="0"/>
              </a:spcAft>
            </a:pPr>
            <a:r>
              <a:rPr lang="nl-NL" sz="2400" dirty="0">
                <a:solidFill>
                  <a:srgbClr val="000000"/>
                </a:solidFill>
                <a:latin typeface="Times New Roman"/>
                <a:ea typeface="Times New Roman"/>
                <a:cs typeface="Times New Roman"/>
              </a:rPr>
              <a:t>Em hãy viết đoạn văn (5-7 câu) với chủ đề: </a:t>
            </a:r>
            <a:r>
              <a:rPr lang="nl-NL" sz="2400" b="1" i="1" dirty="0">
                <a:solidFill>
                  <a:srgbClr val="000000"/>
                </a:solidFill>
                <a:latin typeface="Times New Roman"/>
                <a:ea typeface="Times New Roman"/>
                <a:cs typeface="Times New Roman"/>
              </a:rPr>
              <a:t>Để hành tinh xanh mãi xanh...</a:t>
            </a:r>
            <a:endParaRPr lang="en-GB" sz="2400" dirty="0">
              <a:effectLst/>
              <a:latin typeface="Times New Roman"/>
              <a:ea typeface="Calibri"/>
              <a:cs typeface="Times New Roman"/>
            </a:endParaRPr>
          </a:p>
        </p:txBody>
      </p:sp>
      <p:pic>
        <p:nvPicPr>
          <p:cNvPr id="3" name="Picture 2"/>
          <p:cNvPicPr>
            <a:picLocks noChangeAspect="1"/>
          </p:cNvPicPr>
          <p:nvPr/>
        </p:nvPicPr>
        <p:blipFill>
          <a:blip r:embed="rId2"/>
          <a:stretch>
            <a:fillRect/>
          </a:stretch>
        </p:blipFill>
        <p:spPr>
          <a:xfrm>
            <a:off x="8949390" y="5284640"/>
            <a:ext cx="2200847" cy="1572904"/>
          </a:xfrm>
          <a:prstGeom prst="rect">
            <a:avLst/>
          </a:prstGeom>
        </p:spPr>
      </p:pic>
      <p:pic>
        <p:nvPicPr>
          <p:cNvPr id="4" name="Picture 3"/>
          <p:cNvPicPr>
            <a:picLocks noChangeAspect="1"/>
          </p:cNvPicPr>
          <p:nvPr/>
        </p:nvPicPr>
        <p:blipFill>
          <a:blip r:embed="rId3"/>
          <a:stretch>
            <a:fillRect/>
          </a:stretch>
        </p:blipFill>
        <p:spPr>
          <a:xfrm>
            <a:off x="310770" y="5149797"/>
            <a:ext cx="2123337" cy="1708203"/>
          </a:xfrm>
          <a:prstGeom prst="rect">
            <a:avLst/>
          </a:prstGeom>
        </p:spPr>
      </p:pic>
    </p:spTree>
    <p:extLst>
      <p:ext uri="{BB962C8B-B14F-4D97-AF65-F5344CB8AC3E}">
        <p14:creationId xmlns:p14="http://schemas.microsoft.com/office/powerpoint/2010/main" val="3388543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648" y="0"/>
            <a:ext cx="12192000" cy="1077218"/>
          </a:xfrm>
          <a:prstGeom prst="rect">
            <a:avLst/>
          </a:prstGeom>
          <a:noFill/>
        </p:spPr>
        <p:txBody>
          <a:bodyPr wrap="square" rtlCol="0">
            <a:spAutoFit/>
          </a:bodyPr>
          <a:lstStyle/>
          <a:p>
            <a:r>
              <a:rPr lang="vi-VN" sz="3200" b="1" dirty="0">
                <a:solidFill>
                  <a:prstClr val="black"/>
                </a:solidFill>
                <a:latin typeface="Times New Roman" pitchFamily="18" charset="0"/>
                <a:cs typeface="Times New Roman" pitchFamily="18" charset="0"/>
              </a:rPr>
              <a:t>Tiết 111-112-113: VĂN BẢN: TRÁI ĐẤT- CÁI NÔI CỦA SỰ SỐNG</a:t>
            </a:r>
          </a:p>
          <a:p>
            <a:pPr algn="ctr"/>
            <a:r>
              <a:rPr lang="vi-VN" sz="3200" b="1" dirty="0">
                <a:solidFill>
                  <a:prstClr val="black"/>
                </a:solidFill>
                <a:latin typeface="Times New Roman" pitchFamily="18" charset="0"/>
                <a:cs typeface="Times New Roman" pitchFamily="18" charset="0"/>
              </a:rPr>
              <a:t>(Hồ Thanh Trang)</a:t>
            </a:r>
            <a:endParaRPr lang="en-US" sz="3200" b="1" dirty="0">
              <a:solidFill>
                <a:prstClr val="black"/>
              </a:solidFill>
              <a:latin typeface="Times New Roman" pitchFamily="18" charset="0"/>
              <a:cs typeface="Times New Roman" pitchFamily="18" charset="0"/>
            </a:endParaRPr>
          </a:p>
        </p:txBody>
      </p:sp>
      <p:sp>
        <p:nvSpPr>
          <p:cNvPr id="9" name="Rectangle 8"/>
          <p:cNvSpPr/>
          <p:nvPr/>
        </p:nvSpPr>
        <p:spPr>
          <a:xfrm>
            <a:off x="0" y="1030083"/>
            <a:ext cx="1914307" cy="461665"/>
          </a:xfrm>
          <a:prstGeom prst="rect">
            <a:avLst/>
          </a:prstGeom>
        </p:spPr>
        <p:txBody>
          <a:bodyPr wrap="none">
            <a:spAutoFit/>
          </a:bodyPr>
          <a:lstStyle/>
          <a:p>
            <a:r>
              <a:rPr lang="pt-BR" sz="2400" b="1" dirty="0">
                <a:solidFill>
                  <a:srgbClr val="000000"/>
                </a:solidFill>
                <a:latin typeface="Times New Roman"/>
                <a:ea typeface="Times New Roman"/>
              </a:rPr>
              <a:t>VẬN DỤNG </a:t>
            </a:r>
            <a:endParaRPr lang="en-GB" sz="2400" dirty="0">
              <a:solidFill>
                <a:prstClr val="black"/>
              </a:solidFill>
            </a:endParaRPr>
          </a:p>
        </p:txBody>
      </p:sp>
      <p:sp>
        <p:nvSpPr>
          <p:cNvPr id="3" name="Rectangle 2"/>
          <p:cNvSpPr/>
          <p:nvPr/>
        </p:nvSpPr>
        <p:spPr>
          <a:xfrm>
            <a:off x="13647" y="1642998"/>
            <a:ext cx="12064621" cy="2246769"/>
          </a:xfrm>
          <a:prstGeom prst="rect">
            <a:avLst/>
          </a:prstGeom>
        </p:spPr>
        <p:txBody>
          <a:bodyPr wrap="square">
            <a:spAutoFit/>
          </a:bodyPr>
          <a:lstStyle/>
          <a:p>
            <a:r>
              <a:rPr lang="vi-VN" sz="2800" b="1" dirty="0">
                <a:solidFill>
                  <a:srgbClr val="444444"/>
                </a:solidFill>
                <a:latin typeface="Times New Roman" pitchFamily="18" charset="0"/>
                <a:cs typeface="Times New Roman" pitchFamily="18" charset="0"/>
              </a:rPr>
              <a:t>Gợi ý viết đoạn văn </a:t>
            </a:r>
            <a:endParaRPr lang="en-GB" sz="2800" b="1" dirty="0">
              <a:solidFill>
                <a:srgbClr val="444444"/>
              </a:solidFill>
              <a:latin typeface="Times New Roman" pitchFamily="18" charset="0"/>
              <a:cs typeface="Times New Roman" pitchFamily="18" charset="0"/>
            </a:endParaRPr>
          </a:p>
          <a:p>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Hình</a:t>
            </a:r>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thức</a:t>
            </a:r>
            <a:r>
              <a:rPr lang="en-GB" sz="2800" b="1"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Độ</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dài</a:t>
            </a:r>
            <a:r>
              <a:rPr lang="en-GB" sz="2800" dirty="0">
                <a:solidFill>
                  <a:srgbClr val="444444"/>
                </a:solidFill>
                <a:latin typeface="Times New Roman" pitchFamily="18" charset="0"/>
                <a:cs typeface="Times New Roman" pitchFamily="18" charset="0"/>
              </a:rPr>
              <a:t>: 5-7 </a:t>
            </a:r>
            <a:r>
              <a:rPr lang="en-GB" sz="2800" dirty="0" err="1">
                <a:solidFill>
                  <a:srgbClr val="444444"/>
                </a:solidFill>
                <a:latin typeface="Times New Roman" pitchFamily="18" charset="0"/>
                <a:cs typeface="Times New Roman" pitchFamily="18" charset="0"/>
              </a:rPr>
              <a:t>câu</a:t>
            </a:r>
            <a:endParaRPr lang="vi-VN" sz="2800" dirty="0">
              <a:solidFill>
                <a:srgbClr val="444444"/>
              </a:solidFill>
              <a:latin typeface="Times New Roman" pitchFamily="18" charset="0"/>
              <a:cs typeface="Times New Roman" pitchFamily="18" charset="0"/>
            </a:endParaRPr>
          </a:p>
          <a:p>
            <a:r>
              <a:rPr lang="vi-VN" sz="2800"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Đảm</a:t>
            </a:r>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bảo</a:t>
            </a:r>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các</a:t>
            </a:r>
            <a:r>
              <a:rPr lang="en-GB" sz="2800" b="1" dirty="0">
                <a:solidFill>
                  <a:srgbClr val="444444"/>
                </a:solidFill>
                <a:latin typeface="Times New Roman" pitchFamily="18" charset="0"/>
                <a:cs typeface="Times New Roman" pitchFamily="18" charset="0"/>
              </a:rPr>
              <a:t> ý </a:t>
            </a:r>
            <a:r>
              <a:rPr lang="en-GB" sz="2800" b="1" dirty="0" err="1">
                <a:solidFill>
                  <a:srgbClr val="444444"/>
                </a:solidFill>
                <a:latin typeface="Times New Roman" pitchFamily="18" charset="0"/>
                <a:cs typeface="Times New Roman" pitchFamily="18" charset="0"/>
              </a:rPr>
              <a:t>sau</a:t>
            </a:r>
            <a:r>
              <a:rPr lang="en-GB" sz="2800" b="1" dirty="0">
                <a:solidFill>
                  <a:srgbClr val="444444"/>
                </a:solidFill>
                <a:latin typeface="Times New Roman" pitchFamily="18" charset="0"/>
                <a:cs typeface="Times New Roman" pitchFamily="18" charset="0"/>
              </a:rPr>
              <a:t>: </a:t>
            </a:r>
            <a:r>
              <a:rPr lang="vi-VN" sz="2800" dirty="0">
                <a:solidFill>
                  <a:srgbClr val="444444"/>
                </a:solidFill>
                <a:latin typeface="Times New Roman" pitchFamily="18" charset="0"/>
                <a:cs typeface="Times New Roman" pitchFamily="18" charset="0"/>
              </a:rPr>
              <a:t>Tại sao Trái Đất được gọi là hành tinh xanh?</a:t>
            </a:r>
          </a:p>
          <a:p>
            <a:r>
              <a:rPr lang="vi-VN" sz="2800" dirty="0">
                <a:solidFill>
                  <a:srgbClr val="444444"/>
                </a:solidFill>
                <a:latin typeface="Times New Roman" pitchFamily="18" charset="0"/>
                <a:cs typeface="Times New Roman" pitchFamily="18" charset="0"/>
              </a:rPr>
              <a:t>-Từ "xanh" vốn chỉ màu đã được c</a:t>
            </a:r>
            <a:r>
              <a:rPr lang="vi-VN" sz="2800" dirty="0">
                <a:solidFill>
                  <a:srgbClr val="444444"/>
                </a:solidFill>
                <a:latin typeface="+mj-lt"/>
              </a:rPr>
              <a:t>huyển nghĩa như thế nào trong trường hợp này?</a:t>
            </a:r>
          </a:p>
          <a:p>
            <a:r>
              <a:rPr lang="vi-VN" sz="2800" dirty="0">
                <a:solidFill>
                  <a:srgbClr val="444444"/>
                </a:solidFill>
                <a:latin typeface="+mj-lt"/>
              </a:rPr>
              <a:t>- Làm thế nào để Trái Đất luôn đẹp tươi và sự sống không ngừng tiếp diễn?</a:t>
            </a:r>
          </a:p>
        </p:txBody>
      </p:sp>
      <p:pic>
        <p:nvPicPr>
          <p:cNvPr id="2" name="Picture 1"/>
          <p:cNvPicPr>
            <a:picLocks noChangeAspect="1"/>
          </p:cNvPicPr>
          <p:nvPr/>
        </p:nvPicPr>
        <p:blipFill>
          <a:blip r:embed="rId2"/>
          <a:stretch>
            <a:fillRect/>
          </a:stretch>
        </p:blipFill>
        <p:spPr>
          <a:xfrm>
            <a:off x="9039542" y="5102413"/>
            <a:ext cx="2200847" cy="1572904"/>
          </a:xfrm>
          <a:prstGeom prst="rect">
            <a:avLst/>
          </a:prstGeom>
        </p:spPr>
      </p:pic>
      <p:pic>
        <p:nvPicPr>
          <p:cNvPr id="4" name="Picture 3"/>
          <p:cNvPicPr>
            <a:picLocks noChangeAspect="1"/>
          </p:cNvPicPr>
          <p:nvPr/>
        </p:nvPicPr>
        <p:blipFill>
          <a:blip r:embed="rId3"/>
          <a:stretch>
            <a:fillRect/>
          </a:stretch>
        </p:blipFill>
        <p:spPr>
          <a:xfrm>
            <a:off x="194859" y="4536881"/>
            <a:ext cx="2143125" cy="2143125"/>
          </a:xfrm>
          <a:prstGeom prst="rect">
            <a:avLst/>
          </a:prstGeom>
        </p:spPr>
      </p:pic>
    </p:spTree>
    <p:extLst>
      <p:ext uri="{BB962C8B-B14F-4D97-AF65-F5344CB8AC3E}">
        <p14:creationId xmlns:p14="http://schemas.microsoft.com/office/powerpoint/2010/main" val="531583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76490"/>
            <a:ext cx="12192000" cy="4832092"/>
          </a:xfrm>
          <a:prstGeom prst="rect">
            <a:avLst/>
          </a:prstGeom>
        </p:spPr>
        <p:txBody>
          <a:bodyPr wrap="square">
            <a:spAutoFit/>
          </a:bodyPr>
          <a:lstStyle/>
          <a:p>
            <a:r>
              <a:rPr lang="en-GB" sz="2800" dirty="0" err="1">
                <a:solidFill>
                  <a:srgbClr val="444444"/>
                </a:solidFill>
                <a:latin typeface="Times New Roman" pitchFamily="18" charset="0"/>
                <a:cs typeface="Times New Roman" pitchFamily="18" charset="0"/>
              </a:rPr>
              <a:t>Đoạn</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văn</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tham</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khảo</a:t>
            </a:r>
            <a:r>
              <a:rPr lang="en-GB" sz="2800" dirty="0">
                <a:solidFill>
                  <a:srgbClr val="444444"/>
                </a:solidFill>
                <a:latin typeface="Times New Roman" pitchFamily="18" charset="0"/>
                <a:cs typeface="Times New Roman" pitchFamily="18" charset="0"/>
              </a:rPr>
              <a:t>:</a:t>
            </a:r>
          </a:p>
          <a:p>
            <a:r>
              <a:rPr lang="vi-VN" sz="2800" dirty="0">
                <a:solidFill>
                  <a:srgbClr val="444444"/>
                </a:solidFill>
                <a:latin typeface="Times New Roman" pitchFamily="18" charset="0"/>
                <a:cs typeface="Times New Roman" pitchFamily="18" charset="0"/>
              </a:rPr>
              <a:t>Trái Đất của chúng ta vốn là một hành tinh "xanh" với nước đại dương xanh ngắt và những cánh rừng xanh tươi mát. Nhưng giờ đây khi con người đang phát triển thế giới vượt trội, thì màu xanh ấy đang dần nhường chỗ cho màu trắng của các đô thị, màu nâu đen của những ngọn đồi trọc, màu xanh đại dương dần bị thu hẹp lại... Cứ theo đà phát triển đánh đổi tự nhiên lấy tài nguyên như vậy thì liệu tới sau này, con cháu chúng ta còn được tận mắt nhìn thấy những cánh rừng xanh cùng các loai động vật sống hạnh phúc, có còn được thấy biển xanh với những con sóng hiền hoà? </a:t>
            </a:r>
            <a:r>
              <a:rPr lang="vi-VN" sz="2800" b="1" dirty="0">
                <a:solidFill>
                  <a:srgbClr val="444444"/>
                </a:solidFill>
                <a:latin typeface="Times New Roman" pitchFamily="18" charset="0"/>
                <a:cs typeface="Times New Roman" pitchFamily="18" charset="0"/>
              </a:rPr>
              <a:t>Để hành tinh xanh mãi xanh</a:t>
            </a:r>
            <a:r>
              <a:rPr lang="vi-VN" sz="2800" dirty="0">
                <a:solidFill>
                  <a:srgbClr val="444444"/>
                </a:solidFill>
                <a:latin typeface="Times New Roman" pitchFamily="18" charset="0"/>
                <a:cs typeface="Times New Roman" pitchFamily="18" charset="0"/>
              </a:rPr>
              <a:t> vốn chẳng có gì to tát, nó bắt đầu từ việc: bạn bỏ rác đúng vào nơi quy định, sử dụng ít túi nilon hơn, sử dụng các đồ dùng bằng nguyên liệu tái chế,... Tôi đang cố gắng làm điều đó mỗi ngày, bạn cũng có thể chứ?</a:t>
            </a: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363398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66512"/>
            <a:ext cx="9658066" cy="2677656"/>
          </a:xfrm>
          <a:prstGeom prst="rect">
            <a:avLst/>
          </a:prstGeom>
        </p:spPr>
        <p:txBody>
          <a:bodyPr wrap="square">
            <a:spAutoFit/>
          </a:bodyPr>
          <a:lstStyle/>
          <a:p>
            <a:r>
              <a:rPr lang="en-GB" sz="2800" b="1" dirty="0" err="1">
                <a:solidFill>
                  <a:srgbClr val="444444"/>
                </a:solidFill>
                <a:latin typeface="Times New Roman" pitchFamily="18" charset="0"/>
                <a:cs typeface="Times New Roman" pitchFamily="18" charset="0"/>
              </a:rPr>
              <a:t>Hướng</a:t>
            </a:r>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dẫn</a:t>
            </a:r>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về</a:t>
            </a:r>
            <a:r>
              <a:rPr lang="en-GB" sz="2800" b="1" dirty="0">
                <a:solidFill>
                  <a:srgbClr val="444444"/>
                </a:solidFill>
                <a:latin typeface="Times New Roman" pitchFamily="18" charset="0"/>
                <a:cs typeface="Times New Roman" pitchFamily="18" charset="0"/>
              </a:rPr>
              <a:t> </a:t>
            </a:r>
            <a:r>
              <a:rPr lang="en-GB" sz="2800" b="1" dirty="0" err="1">
                <a:solidFill>
                  <a:srgbClr val="444444"/>
                </a:solidFill>
                <a:latin typeface="Times New Roman" pitchFamily="18" charset="0"/>
                <a:cs typeface="Times New Roman" pitchFamily="18" charset="0"/>
              </a:rPr>
              <a:t>nhà</a:t>
            </a:r>
            <a:r>
              <a:rPr lang="en-GB" sz="2800" b="1" dirty="0">
                <a:solidFill>
                  <a:srgbClr val="444444"/>
                </a:solidFill>
                <a:latin typeface="Times New Roman" pitchFamily="18" charset="0"/>
                <a:cs typeface="Times New Roman" pitchFamily="18" charset="0"/>
              </a:rPr>
              <a:t>:</a:t>
            </a:r>
          </a:p>
          <a:p>
            <a:pPr marL="285750" indent="-285750">
              <a:buFontTx/>
              <a:buChar char="-"/>
            </a:pPr>
            <a:r>
              <a:rPr lang="en-GB" sz="2800" dirty="0" err="1">
                <a:solidFill>
                  <a:srgbClr val="444444"/>
                </a:solidFill>
                <a:latin typeface="Times New Roman" pitchFamily="18" charset="0"/>
                <a:cs typeface="Times New Roman" pitchFamily="18" charset="0"/>
              </a:rPr>
              <a:t>Đọc</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tóm</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tắt</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lại</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văn</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bản</a:t>
            </a:r>
            <a:endParaRPr lang="en-GB" sz="2800" dirty="0">
              <a:solidFill>
                <a:srgbClr val="444444"/>
              </a:solidFill>
              <a:latin typeface="Times New Roman" pitchFamily="18" charset="0"/>
              <a:cs typeface="Times New Roman" pitchFamily="18" charset="0"/>
            </a:endParaRPr>
          </a:p>
          <a:p>
            <a:pPr marL="285750" indent="-285750">
              <a:buFontTx/>
              <a:buChar char="-"/>
            </a:pPr>
            <a:r>
              <a:rPr lang="en-GB" sz="2800" dirty="0" err="1">
                <a:solidFill>
                  <a:srgbClr val="444444"/>
                </a:solidFill>
                <a:latin typeface="Times New Roman" pitchFamily="18" charset="0"/>
                <a:cs typeface="Times New Roman" pitchFamily="18" charset="0"/>
              </a:rPr>
              <a:t>Nhớ</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nội</a:t>
            </a:r>
            <a:r>
              <a:rPr lang="en-GB" sz="2800" dirty="0">
                <a:solidFill>
                  <a:srgbClr val="444444"/>
                </a:solidFill>
                <a:latin typeface="Times New Roman" pitchFamily="18" charset="0"/>
                <a:cs typeface="Times New Roman" pitchFamily="18" charset="0"/>
              </a:rPr>
              <a:t> dung </a:t>
            </a:r>
            <a:r>
              <a:rPr lang="en-GB" sz="2800" dirty="0" err="1">
                <a:solidFill>
                  <a:srgbClr val="444444"/>
                </a:solidFill>
                <a:latin typeface="Times New Roman" pitchFamily="18" charset="0"/>
                <a:cs typeface="Times New Roman" pitchFamily="18" charset="0"/>
              </a:rPr>
              <a:t>bài</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học</a:t>
            </a:r>
            <a:endParaRPr lang="en-GB" sz="2800" dirty="0">
              <a:solidFill>
                <a:srgbClr val="444444"/>
              </a:solidFill>
              <a:latin typeface="Times New Roman" pitchFamily="18" charset="0"/>
              <a:cs typeface="Times New Roman" pitchFamily="18" charset="0"/>
            </a:endParaRPr>
          </a:p>
          <a:p>
            <a:pPr marL="285750" indent="-285750">
              <a:buFontTx/>
              <a:buChar char="-"/>
            </a:pPr>
            <a:r>
              <a:rPr lang="en-GB" sz="2800" dirty="0" err="1">
                <a:solidFill>
                  <a:srgbClr val="444444"/>
                </a:solidFill>
                <a:latin typeface="Times New Roman" pitchFamily="18" charset="0"/>
                <a:cs typeface="Times New Roman" pitchFamily="18" charset="0"/>
              </a:rPr>
              <a:t>Hoàn</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thành</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viết</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đoạn</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văn</a:t>
            </a:r>
            <a:endParaRPr lang="en-GB" sz="2800" dirty="0">
              <a:solidFill>
                <a:srgbClr val="444444"/>
              </a:solidFill>
              <a:latin typeface="Times New Roman" pitchFamily="18" charset="0"/>
              <a:cs typeface="Times New Roman" pitchFamily="18" charset="0"/>
            </a:endParaRPr>
          </a:p>
          <a:p>
            <a:pPr marL="285750" indent="-285750">
              <a:buFontTx/>
              <a:buChar char="-"/>
            </a:pPr>
            <a:r>
              <a:rPr lang="en-GB" sz="2800" dirty="0" err="1">
                <a:solidFill>
                  <a:srgbClr val="444444"/>
                </a:solidFill>
                <a:latin typeface="Times New Roman" pitchFamily="18" charset="0"/>
                <a:cs typeface="Times New Roman" pitchFamily="18" charset="0"/>
              </a:rPr>
              <a:t>Chuẩn</a:t>
            </a:r>
            <a:r>
              <a:rPr lang="en-GB" sz="2800" dirty="0">
                <a:solidFill>
                  <a:srgbClr val="444444"/>
                </a:solidFill>
                <a:latin typeface="Times New Roman" pitchFamily="18" charset="0"/>
                <a:cs typeface="Times New Roman" pitchFamily="18" charset="0"/>
              </a:rPr>
              <a:t> </a:t>
            </a:r>
            <a:r>
              <a:rPr lang="en-GB" sz="2800" dirty="0" err="1">
                <a:solidFill>
                  <a:srgbClr val="444444"/>
                </a:solidFill>
                <a:latin typeface="Times New Roman" pitchFamily="18" charset="0"/>
                <a:cs typeface="Times New Roman" pitchFamily="18" charset="0"/>
              </a:rPr>
              <a:t>bị</a:t>
            </a:r>
            <a:r>
              <a:rPr lang="en-GB" sz="2800" dirty="0">
                <a:solidFill>
                  <a:srgbClr val="444444"/>
                </a:solidFill>
                <a:latin typeface="Times New Roman" pitchFamily="18" charset="0"/>
                <a:cs typeface="Times New Roman" pitchFamily="18" charset="0"/>
              </a:rPr>
              <a:t>: </a:t>
            </a:r>
            <a:r>
              <a:rPr lang="en-US" sz="2800" dirty="0" err="1">
                <a:latin typeface="Times New Roman" pitchFamily="18" charset="0"/>
                <a:ea typeface="Calibri"/>
                <a:cs typeface="Times New Roman" pitchFamily="18" charset="0"/>
              </a:rPr>
              <a:t>Thực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hành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tiếng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Việt</a:t>
            </a:r>
            <a:r>
              <a:rPr lang="en-US" sz="2800" dirty="0">
                <a:latin typeface="Times New Roman" pitchFamily="18" charset="0"/>
                <a:ea typeface="Calibri"/>
                <a:cs typeface="Times New Roman" pitchFamily="18" charset="0"/>
              </a:rPr>
              <a:t> – </a:t>
            </a:r>
            <a:r>
              <a:rPr lang="en-US" sz="2800" dirty="0" err="1">
                <a:latin typeface="Times New Roman" pitchFamily="18" charset="0"/>
                <a:ea typeface="Calibri"/>
                <a:cs typeface="Times New Roman" pitchFamily="18" charset="0"/>
              </a:rPr>
              <a:t>trang</a:t>
            </a:r>
            <a:r>
              <a:rPr lang="en-US" sz="2800" dirty="0">
                <a:latin typeface="Times New Roman" pitchFamily="18" charset="0"/>
                <a:ea typeface="Calibri"/>
                <a:cs typeface="Times New Roman" pitchFamily="18" charset="0"/>
              </a:rPr>
              <a:t> 81: </a:t>
            </a:r>
            <a:r>
              <a:rPr lang="en-US" sz="2800" dirty="0" err="1">
                <a:latin typeface="Times New Roman" pitchFamily="18" charset="0"/>
                <a:ea typeface="Calibri"/>
                <a:cs typeface="Times New Roman" pitchFamily="18" charset="0"/>
              </a:rPr>
              <a:t>Nhận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biết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đặc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điểm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loại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bản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chức</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năng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của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đoạn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trong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văn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bản</a:t>
            </a: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71899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700" y="1080006"/>
            <a:ext cx="12023724" cy="3046988"/>
          </a:xfrm>
          <a:prstGeom prst="rect">
            <a:avLst/>
          </a:prstGeom>
        </p:spPr>
        <p:txBody>
          <a:bodyPr wrap="square">
            <a:spAutoFit/>
          </a:bodyPr>
          <a:lstStyle/>
          <a:p>
            <a:r>
              <a:rPr lang="en-US" sz="3200" dirty="0" err="1">
                <a:latin typeface="Times New Roman" panose="02020603050405020304" pitchFamily="18" charset="0"/>
                <a:ea typeface="Times New Roman" panose="02020603050405020304" pitchFamily="18" charset="0"/>
              </a:rPr>
              <a:t>Hàng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chúng</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hít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uống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lòng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thơm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ngon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mẹ</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hiền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che</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muôn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loài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Vậy</a:t>
            </a:r>
            <a:r>
              <a:rPr lang="en-US" sz="3200" dirty="0">
                <a:latin typeface="Times New Roman" panose="02020603050405020304" pitchFamily="18" charset="0"/>
                <a:ea typeface="Times New Roman" panose="02020603050405020304" pitchFamily="18" charset="0"/>
              </a:rPr>
              <a:t> TĐ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đẹp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thế</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chúng</a:t>
            </a:r>
            <a:r>
              <a:rPr lang="en-US" sz="3200" dirty="0">
                <a:latin typeface="Times New Roman" panose="02020603050405020304" pitchFamily="18" charset="0"/>
                <a:ea typeface="Times New Roman" panose="02020603050405020304" pitchFamily="18" charset="0"/>
              </a:rPr>
              <a:t> ta? Con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hôm</a:t>
            </a:r>
            <a:r>
              <a:rPr lang="en-US" sz="3200" dirty="0">
                <a:latin typeface="Times New Roman" panose="02020603050405020304" pitchFamily="18" charset="0"/>
                <a:ea typeface="Times New Roman" panose="02020603050405020304" pitchFamily="18" charset="0"/>
              </a:rPr>
              <a:t> nay </a:t>
            </a:r>
            <a:r>
              <a:rPr lang="en-US" sz="3200" dirty="0" err="1">
                <a:latin typeface="Times New Roman" panose="02020603050405020304" pitchFamily="18" charset="0"/>
                <a:ea typeface="Times New Roman" panose="02020603050405020304" pitchFamily="18" charset="0"/>
              </a:rPr>
              <a:t>chúng</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cùng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Trái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Đất</a:t>
            </a:r>
            <a:r>
              <a:rPr lang="en-US" sz="3200" b="1" i="1" dirty="0">
                <a:latin typeface="Times New Roman" panose="02020603050405020304" pitchFamily="18" charset="0"/>
                <a:ea typeface="Times New Roman" panose="02020603050405020304" pitchFamily="18" charset="0"/>
              </a:rPr>
              <a:t> – </a:t>
            </a:r>
            <a:r>
              <a:rPr lang="en-US" sz="3200" b="1" i="1" dirty="0" err="1">
                <a:latin typeface="Times New Roman" panose="02020603050405020304" pitchFamily="18" charset="0"/>
                <a:ea typeface="Times New Roman" panose="02020603050405020304" pitchFamily="18" charset="0"/>
              </a:rPr>
              <a:t>cái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nôi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của</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sự</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sống</a:t>
            </a:r>
            <a:endParaRPr lang="en-US" sz="3200" dirty="0"/>
          </a:p>
        </p:txBody>
      </p:sp>
      <p:sp>
        <p:nvSpPr>
          <p:cNvPr id="5" name="Rectangle 4"/>
          <p:cNvSpPr/>
          <p:nvPr/>
        </p:nvSpPr>
        <p:spPr>
          <a:xfrm>
            <a:off x="419100" y="1194425"/>
            <a:ext cx="10452100" cy="1077218"/>
          </a:xfrm>
          <a:prstGeom prst="rect">
            <a:avLst/>
          </a:prstGeom>
        </p:spPr>
        <p:txBody>
          <a:bodyPr wrap="square">
            <a:spAutoFit/>
          </a:bodyPr>
          <a:lstStyle/>
          <a:p>
            <a:pPr lvl="0">
              <a:spcBef>
                <a:spcPct val="0"/>
              </a:spcBef>
            </a:pPr>
            <a:r>
              <a:rPr lang="vi-VN"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Em</a:t>
            </a:r>
            <a:r>
              <a:rPr lang="en-US"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hãy</a:t>
            </a:r>
            <a:r>
              <a:rPr lang="en-US"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c</a:t>
            </a:r>
            <a:r>
              <a:rPr lang="vi-VN"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ho biết nội dung của bài </a:t>
            </a:r>
            <a:r>
              <a:rPr lang="en-US" sz="3200"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hát</a:t>
            </a:r>
            <a:r>
              <a:rPr lang="en-US"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là</a:t>
            </a:r>
            <a:r>
              <a:rPr lang="en-US"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gì</a:t>
            </a:r>
            <a:r>
              <a:rPr lang="vi-VN"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a:t>
            </a:r>
            <a:r>
              <a:rPr lang="pt-BR" sz="32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rPr>
              <a:t> ? Bài hát gợi cho em cảm xúc gì?</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139700" y="127000"/>
            <a:ext cx="3289300" cy="850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KHỞI ĐỘNG</a:t>
            </a:r>
          </a:p>
        </p:txBody>
      </p:sp>
      <p:pic>
        <p:nvPicPr>
          <p:cNvPr id="7" name="Picture 6"/>
          <p:cNvPicPr>
            <a:picLocks noChangeAspect="1"/>
          </p:cNvPicPr>
          <p:nvPr/>
        </p:nvPicPr>
        <p:blipFill>
          <a:blip r:embed="rId2"/>
          <a:stretch>
            <a:fillRect/>
          </a:stretch>
        </p:blipFill>
        <p:spPr>
          <a:xfrm>
            <a:off x="9029700" y="4127501"/>
            <a:ext cx="2994025" cy="2640012"/>
          </a:xfrm>
          <a:prstGeom prst="rect">
            <a:avLst/>
          </a:prstGeom>
        </p:spPr>
      </p:pic>
      <p:pic>
        <p:nvPicPr>
          <p:cNvPr id="8" name="Picture 7"/>
          <p:cNvPicPr>
            <a:picLocks noChangeAspect="1"/>
          </p:cNvPicPr>
          <p:nvPr/>
        </p:nvPicPr>
        <p:blipFill>
          <a:blip r:embed="rId3"/>
          <a:stretch>
            <a:fillRect/>
          </a:stretch>
        </p:blipFill>
        <p:spPr>
          <a:xfrm>
            <a:off x="0" y="4229100"/>
            <a:ext cx="3314700" cy="2562224"/>
          </a:xfrm>
          <a:prstGeom prst="rect">
            <a:avLst/>
          </a:prstGeom>
        </p:spPr>
      </p:pic>
    </p:spTree>
    <p:extLst>
      <p:ext uri="{BB962C8B-B14F-4D97-AF65-F5344CB8AC3E}">
        <p14:creationId xmlns:p14="http://schemas.microsoft.com/office/powerpoint/2010/main" val="23421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0"/>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EE36E1-76F6-48DE-BEE2-84F0E243EDA4}"/>
              </a:ext>
            </a:extLst>
          </p:cNvPr>
          <p:cNvSpPr txBox="1"/>
          <p:nvPr/>
        </p:nvSpPr>
        <p:spPr>
          <a:xfrm>
            <a:off x="685801" y="299356"/>
            <a:ext cx="10395856" cy="1600438"/>
          </a:xfrm>
          <a:prstGeom prst="rect">
            <a:avLst/>
          </a:prstGeom>
          <a:noFill/>
        </p:spPr>
        <p:txBody>
          <a:bodyPr wrap="square" rtlCol="0">
            <a:spAutoFit/>
          </a:bodyPr>
          <a:lstStyle/>
          <a:p>
            <a:r>
              <a:rPr lang="en-US" sz="4000" b="1" dirty="0">
                <a:solidFill>
                  <a:srgbClr val="FFFF00"/>
                </a:solidFill>
                <a:latin typeface="Times New Roman" panose="02020603050405020304" pitchFamily="18" charset="0"/>
                <a:cs typeface="Times New Roman" panose="02020603050405020304" pitchFamily="18" charset="0"/>
              </a:rPr>
              <a:t>BÀI 9: TRÁI ĐẤT NGÔI NHÀ CHUNG </a:t>
            </a:r>
          </a:p>
          <a:p>
            <a:pPr algn="ctr"/>
            <a:r>
              <a:rPr lang="en-US" sz="4000" b="1" dirty="0">
                <a:solidFill>
                  <a:srgbClr val="FFFF00"/>
                </a:solidFill>
                <a:latin typeface="Times New Roman" panose="02020603050405020304" pitchFamily="18" charset="0"/>
                <a:cs typeface="Times New Roman" panose="02020603050405020304" pitchFamily="18" charset="0"/>
              </a:rPr>
              <a:t>(13 TIẾT) </a:t>
            </a:r>
          </a:p>
          <a:p>
            <a:endParaRPr lang="en-US" dirty="0"/>
          </a:p>
        </p:txBody>
      </p:sp>
      <p:pic>
        <p:nvPicPr>
          <p:cNvPr id="4"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9921" y="580335"/>
            <a:ext cx="12063383" cy="923330"/>
          </a:xfrm>
          <a:prstGeom prst="rect">
            <a:avLst/>
          </a:prstGeom>
          <a:noFill/>
        </p:spPr>
        <p:txBody>
          <a:bodyPr wrap="square" rtlCol="0">
            <a:spAutoFit/>
          </a:bodyPr>
          <a:lstStyle/>
          <a:p>
            <a:r>
              <a:rPr lang="en-US" sz="5400" dirty="0">
                <a:solidFill>
                  <a:srgbClr val="FFFF00"/>
                </a:solidFill>
                <a:latin typeface="Times New Roman" pitchFamily="18" charset="0"/>
                <a:cs typeface="Times New Roman" pitchFamily="18" charset="0"/>
              </a:rPr>
              <a:t>BÀI 9: TRÁI ĐẤT NGÔI NHÀ CHUNG </a:t>
            </a:r>
          </a:p>
        </p:txBody>
      </p:sp>
    </p:spTree>
    <p:extLst>
      <p:ext uri="{BB962C8B-B14F-4D97-AF65-F5344CB8AC3E}">
        <p14:creationId xmlns:p14="http://schemas.microsoft.com/office/powerpoint/2010/main" val="1921771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411"/>
            <a:ext cx="6619164"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BÀI 9: TRÁI ĐẤT </a:t>
            </a:r>
            <a:r>
              <a:rPr lang="vi-VN" sz="2800" b="1" dirty="0">
                <a:solidFill>
                  <a:srgbClr val="FF0000"/>
                </a:solidFill>
                <a:latin typeface="Times New Roman" pitchFamily="18" charset="0"/>
                <a:cs typeface="Times New Roman" pitchFamily="18" charset="0"/>
              </a:rPr>
              <a:t>-</a:t>
            </a:r>
            <a:r>
              <a:rPr lang="en-US" sz="2800" b="1" dirty="0">
                <a:solidFill>
                  <a:srgbClr val="FF0000"/>
                </a:solidFill>
                <a:latin typeface="Times New Roman" pitchFamily="18" charset="0"/>
                <a:cs typeface="Times New Roman" pitchFamily="18" charset="0"/>
              </a:rPr>
              <a:t>NGÔI NHÀ CHUNG </a:t>
            </a:r>
          </a:p>
        </p:txBody>
      </p:sp>
      <p:sp>
        <p:nvSpPr>
          <p:cNvPr id="7" name="TextBox 6"/>
          <p:cNvSpPr txBox="1"/>
          <p:nvPr/>
        </p:nvSpPr>
        <p:spPr>
          <a:xfrm>
            <a:off x="782472" y="657504"/>
            <a:ext cx="10831773" cy="523220"/>
          </a:xfrm>
          <a:prstGeom prst="rect">
            <a:avLst/>
          </a:prstGeom>
          <a:noFill/>
          <a:ln>
            <a:solidFill>
              <a:srgbClr val="92D050"/>
            </a:solidFill>
          </a:ln>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endParaRPr lang="en-US" sz="2800" b="1" dirty="0">
              <a:solidFill>
                <a:srgbClr val="7030A0"/>
              </a:solidFill>
              <a:latin typeface="Times New Roman" pitchFamily="18" charset="0"/>
              <a:cs typeface="Times New Roman" pitchFamily="18" charset="0"/>
            </a:endParaRPr>
          </a:p>
        </p:txBody>
      </p:sp>
      <p:sp>
        <p:nvSpPr>
          <p:cNvPr id="6" name="Rectangle 5"/>
          <p:cNvSpPr/>
          <p:nvPr/>
        </p:nvSpPr>
        <p:spPr>
          <a:xfrm>
            <a:off x="0" y="1480496"/>
            <a:ext cx="3869008" cy="357918"/>
          </a:xfrm>
          <a:prstGeom prst="rect">
            <a:avLst/>
          </a:prstGeom>
        </p:spPr>
        <p:txBody>
          <a:bodyPr wrap="none">
            <a:spAutoFit/>
          </a:bodyPr>
          <a:lstStyle/>
          <a:p>
            <a:pPr marL="30480" marR="30480" algn="just">
              <a:lnSpc>
                <a:spcPts val="1800"/>
              </a:lnSpc>
              <a:spcAft>
                <a:spcPts val="1200"/>
              </a:spcAft>
            </a:pPr>
            <a:r>
              <a:rPr lang="en-GB" sz="2800" b="1" dirty="0">
                <a:solidFill>
                  <a:srgbClr val="000000"/>
                </a:solidFill>
                <a:latin typeface="Times New Roman"/>
                <a:ea typeface="Times New Roman"/>
                <a:cs typeface="Times New Roman"/>
              </a:rPr>
              <a:t>A. </a:t>
            </a:r>
            <a:r>
              <a:rPr lang="vi-VN" sz="2800" b="1" dirty="0">
                <a:solidFill>
                  <a:srgbClr val="000000"/>
                </a:solidFill>
                <a:latin typeface="Times New Roman"/>
                <a:ea typeface="Times New Roman"/>
                <a:cs typeface="Times New Roman"/>
              </a:rPr>
              <a:t>Đọc tri thức ngữ văn</a:t>
            </a:r>
            <a:endParaRPr lang="en-GB" sz="2000" dirty="0">
              <a:ea typeface="Calibri"/>
              <a:cs typeface="Times New Roman"/>
            </a:endParaRPr>
          </a:p>
        </p:txBody>
      </p:sp>
      <p:sp>
        <p:nvSpPr>
          <p:cNvPr id="9" name="Rectangle 8"/>
          <p:cNvSpPr/>
          <p:nvPr/>
        </p:nvSpPr>
        <p:spPr>
          <a:xfrm>
            <a:off x="4543161" y="1825599"/>
            <a:ext cx="1655197" cy="349583"/>
          </a:xfrm>
          <a:prstGeom prst="rect">
            <a:avLst/>
          </a:prstGeom>
        </p:spPr>
        <p:txBody>
          <a:bodyPr wrap="none">
            <a:spAutoFit/>
          </a:bodyPr>
          <a:lstStyle/>
          <a:p>
            <a:pPr marL="30480" marR="30480" algn="just">
              <a:lnSpc>
                <a:spcPts val="1800"/>
              </a:lnSpc>
              <a:spcAft>
                <a:spcPts val="1200"/>
              </a:spcAft>
            </a:pPr>
            <a:r>
              <a:rPr lang="vi-VN" sz="2800" b="1" dirty="0">
                <a:latin typeface="Times New Roman" pitchFamily="18" charset="0"/>
                <a:ea typeface="Calibri"/>
                <a:cs typeface="Times New Roman" pitchFamily="18" charset="0"/>
              </a:rPr>
              <a:t>PHT số 1</a:t>
            </a:r>
            <a:endParaRPr lang="en-GB" sz="2800" b="1" dirty="0">
              <a:latin typeface="Times New Roman" pitchFamily="18" charset="0"/>
              <a:ea typeface="Calibri"/>
              <a:cs typeface="Times New Roman" pitchFamily="18" charset="0"/>
            </a:endParaRPr>
          </a:p>
        </p:txBody>
      </p:sp>
      <p:sp>
        <p:nvSpPr>
          <p:cNvPr id="13" name="TextBox 12">
            <a:extLst>
              <a:ext uri="{FF2B5EF4-FFF2-40B4-BE49-F238E27FC236}">
                <a16:creationId xmlns:a16="http://schemas.microsoft.com/office/drawing/2014/main" id="{C3F774E0-BD48-46A1-AC33-4D532CDF1FE8}"/>
              </a:ext>
            </a:extLst>
          </p:cNvPr>
          <p:cNvSpPr txBox="1"/>
          <p:nvPr/>
        </p:nvSpPr>
        <p:spPr>
          <a:xfrm>
            <a:off x="514798" y="2706875"/>
            <a:ext cx="2994884" cy="2246769"/>
          </a:xfrm>
          <a:prstGeom prst="rect">
            <a:avLst/>
          </a:prstGeom>
          <a:solidFill>
            <a:schemeClr val="bg1"/>
          </a:solidFill>
          <a:ln>
            <a:solidFill>
              <a:srgbClr val="92D050"/>
            </a:solidFill>
          </a:ln>
        </p:spPr>
        <p:txBody>
          <a:bodyPr wrap="square" rtlCol="0">
            <a:spAutoFit/>
          </a:bodyPr>
          <a:lstStyle/>
          <a:p>
            <a:pPr algn="just"/>
            <a:r>
              <a:rPr lang="vi-VN" sz="2800" b="1" dirty="0">
                <a:latin typeface="+mj-lt"/>
              </a:rPr>
              <a:t>Nêu khái niệm về văn bản thông tin</a:t>
            </a:r>
            <a:r>
              <a:rPr lang="en-US" sz="2800" b="1" dirty="0">
                <a:latin typeface="+mj-lt"/>
              </a:rPr>
              <a:t> </a:t>
            </a:r>
            <a:r>
              <a:rPr lang="en-US" sz="2800" b="1" dirty="0" err="1">
                <a:latin typeface="Times New Roman" panose="02020603050405020304" pitchFamily="18" charset="0"/>
                <a:cs typeface="Times New Roman" panose="02020603050405020304" pitchFamily="18" charset="0"/>
              </a:rPr>
              <a:t>và</a:t>
            </a:r>
            <a:r>
              <a:rPr lang="en-US" sz="2800" b="1" dirty="0">
                <a:latin typeface="+mj-lt"/>
              </a:rPr>
              <a:t> </a:t>
            </a:r>
            <a:r>
              <a:rPr lang="en-US" sz="2800" b="1" dirty="0" err="1">
                <a:latin typeface="Times New Roman" pitchFamily="18" charset="0"/>
                <a:cs typeface="Times New Roman" pitchFamily="18" charset="0"/>
              </a:rPr>
              <a:t>khái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vi-VN" sz="2800" b="1" dirty="0">
                <a:latin typeface="Times New Roman" pitchFamily="18" charset="0"/>
                <a:cs typeface="Times New Roman" pitchFamily="18" charset="0"/>
              </a:rPr>
              <a:t> </a:t>
            </a:r>
            <a:r>
              <a:rPr lang="vi-VN" sz="2800" b="1" dirty="0">
                <a:latin typeface="+mj-lt"/>
              </a:rPr>
              <a:t>đoạn văn trong văn bả</a:t>
            </a:r>
            <a:r>
              <a:rPr lang="en-US" sz="2800" b="1" dirty="0">
                <a:latin typeface="+mj-lt"/>
              </a:rPr>
              <a:t>n</a:t>
            </a:r>
            <a:r>
              <a:rPr lang="vi-VN" sz="2800" b="1" dirty="0">
                <a:latin typeface="+mj-lt"/>
              </a:rPr>
              <a:t>?</a:t>
            </a:r>
            <a:endParaRPr lang="en-US" sz="2800" b="1" dirty="0">
              <a:latin typeface="+mj-lt"/>
            </a:endParaRPr>
          </a:p>
        </p:txBody>
      </p:sp>
      <p:sp>
        <p:nvSpPr>
          <p:cNvPr id="14" name="TextBox 13">
            <a:extLst>
              <a:ext uri="{FF2B5EF4-FFF2-40B4-BE49-F238E27FC236}">
                <a16:creationId xmlns:a16="http://schemas.microsoft.com/office/drawing/2014/main" id="{F8366EB6-B753-41D1-B4D1-AC0B5E18040A}"/>
              </a:ext>
            </a:extLst>
          </p:cNvPr>
          <p:cNvSpPr txBox="1"/>
          <p:nvPr/>
        </p:nvSpPr>
        <p:spPr>
          <a:xfrm>
            <a:off x="4212344" y="2949232"/>
            <a:ext cx="3002508" cy="2246769"/>
          </a:xfrm>
          <a:prstGeom prst="rect">
            <a:avLst/>
          </a:prstGeom>
          <a:solidFill>
            <a:schemeClr val="bg1"/>
          </a:solidFill>
          <a:ln>
            <a:solidFill>
              <a:srgbClr val="92D050"/>
            </a:solidFill>
          </a:ln>
        </p:spPr>
        <p:txBody>
          <a:bodyPr wrap="square" rtlCol="0">
            <a:spAutoFit/>
          </a:bodyPr>
          <a:lstStyle/>
          <a:p>
            <a:r>
              <a:rPr lang="vi-VN" sz="2800" b="1" dirty="0">
                <a:latin typeface="+mj-lt"/>
              </a:rPr>
              <a:t>Hãy chỉ ra các yếu tố </a:t>
            </a:r>
            <a:r>
              <a:rPr lang="en-US" sz="2800" b="1" dirty="0" err="1">
                <a:latin typeface="Times New Roman" pitchFamily="18" charset="0"/>
                <a:cs typeface="Times New Roman" pitchFamily="18" charset="0"/>
              </a:rPr>
              <a:t>cấu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vi-VN" sz="2800" b="1" dirty="0">
                <a:latin typeface="+mj-lt"/>
              </a:rPr>
              <a:t>và</a:t>
            </a:r>
          </a:p>
          <a:p>
            <a:r>
              <a:rPr lang="vi-VN" sz="2800" b="1" dirty="0">
                <a:latin typeface="+mj-lt"/>
              </a:rPr>
              <a:t> cách triển khai văn bản thông tin?  </a:t>
            </a:r>
            <a:endParaRPr lang="en-US" sz="2800" b="1" dirty="0">
              <a:latin typeface="Times New Roman" panose="02020603050405020304" pitchFamily="18" charset="0"/>
              <a:cs typeface="Times New Roman" panose="02020603050405020304" pitchFamily="18" charset="0"/>
            </a:endParaRPr>
          </a:p>
        </p:txBody>
      </p:sp>
      <p:cxnSp>
        <p:nvCxnSpPr>
          <p:cNvPr id="15" name="Straight Arrow Connector 14"/>
          <p:cNvCxnSpPr>
            <a:endCxn id="13" idx="0"/>
          </p:cNvCxnSpPr>
          <p:nvPr/>
        </p:nvCxnSpPr>
        <p:spPr>
          <a:xfrm flipH="1">
            <a:off x="2012240" y="2175182"/>
            <a:ext cx="3105672" cy="5316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17910" y="2175182"/>
            <a:ext cx="0" cy="822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5ADFE7A-8301-44E4-A229-21EA45500B3E}"/>
              </a:ext>
            </a:extLst>
          </p:cNvPr>
          <p:cNvSpPr txBox="1"/>
          <p:nvPr/>
        </p:nvSpPr>
        <p:spPr>
          <a:xfrm>
            <a:off x="7917514" y="2882505"/>
            <a:ext cx="3942792" cy="2677656"/>
          </a:xfrm>
          <a:prstGeom prst="rect">
            <a:avLst/>
          </a:prstGeom>
          <a:noFill/>
          <a:ln>
            <a:solidFill>
              <a:srgbClr val="00B050"/>
            </a:solidFill>
          </a:ln>
        </p:spPr>
        <p:txBody>
          <a:bodyPr wrap="square" rtlCol="0">
            <a:spAutoFit/>
          </a:bodyPr>
          <a:lstStyle/>
          <a:p>
            <a:pPr algn="just"/>
            <a:r>
              <a:rPr lang="vi-VN" sz="2800" b="1" dirty="0">
                <a:latin typeface="Times New Roman" pitchFamily="18" charset="0"/>
                <a:cs typeface="Times New Roman" pitchFamily="18" charset="0"/>
              </a:rPr>
              <a:t>Văn bản đa phương thức là loại văn bản như thế nào? Hãy lấy ví dụ về văn bản đa phương thức mà em đã từng đọc?</a:t>
            </a:r>
            <a:endParaRPr lang="en-US" sz="2800" b="1" dirty="0">
              <a:latin typeface="Times New Roman" pitchFamily="18" charset="0"/>
              <a:cs typeface="Times New Roman" pitchFamily="18" charset="0"/>
            </a:endParaRPr>
          </a:p>
        </p:txBody>
      </p:sp>
      <p:cxnSp>
        <p:nvCxnSpPr>
          <p:cNvPr id="24" name="Straight Arrow Connector 23"/>
          <p:cNvCxnSpPr/>
          <p:nvPr/>
        </p:nvCxnSpPr>
        <p:spPr>
          <a:xfrm>
            <a:off x="5117910" y="2175182"/>
            <a:ext cx="4348819" cy="644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0152530" y="5560803"/>
            <a:ext cx="1909482" cy="1225402"/>
          </a:xfrm>
          <a:prstGeom prst="rect">
            <a:avLst/>
          </a:prstGeom>
        </p:spPr>
      </p:pic>
      <p:pic>
        <p:nvPicPr>
          <p:cNvPr id="5" name="Picture 4"/>
          <p:cNvPicPr>
            <a:picLocks noChangeAspect="1"/>
          </p:cNvPicPr>
          <p:nvPr/>
        </p:nvPicPr>
        <p:blipFill>
          <a:blip r:embed="rId3"/>
          <a:stretch>
            <a:fillRect/>
          </a:stretch>
        </p:blipFill>
        <p:spPr>
          <a:xfrm>
            <a:off x="84865" y="5069540"/>
            <a:ext cx="2322159" cy="1788459"/>
          </a:xfrm>
          <a:prstGeom prst="rect">
            <a:avLst/>
          </a:prstGeom>
        </p:spPr>
      </p:pic>
    </p:spTree>
    <p:extLst>
      <p:ext uri="{BB962C8B-B14F-4D97-AF65-F5344CB8AC3E}">
        <p14:creationId xmlns:p14="http://schemas.microsoft.com/office/powerpoint/2010/main" val="2878462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1000"/>
                                        <p:tgtEl>
                                          <p:spTgt spid="22">
                                            <p:txEl>
                                              <p:pRg st="0" end="0"/>
                                            </p:txEl>
                                          </p:spTgt>
                                        </p:tgtEl>
                                      </p:cBhvr>
                                    </p:animEffect>
                                    <p:anim calcmode="lin" valueType="num">
                                      <p:cBhvr>
                                        <p:cTn id="17"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728"/>
            <a:ext cx="3869008" cy="357918"/>
          </a:xfrm>
          <a:prstGeom prst="rect">
            <a:avLst/>
          </a:prstGeom>
        </p:spPr>
        <p:txBody>
          <a:bodyPr wrap="none">
            <a:spAutoFit/>
          </a:bodyPr>
          <a:lstStyle/>
          <a:p>
            <a:pPr marL="30480" marR="30480" algn="just">
              <a:lnSpc>
                <a:spcPts val="1800"/>
              </a:lnSpc>
              <a:spcAft>
                <a:spcPts val="1200"/>
              </a:spcAft>
            </a:pPr>
            <a:r>
              <a:rPr lang="en-GB" sz="2800" b="1" dirty="0">
                <a:solidFill>
                  <a:srgbClr val="000000"/>
                </a:solidFill>
                <a:latin typeface="Times New Roman"/>
                <a:ea typeface="Times New Roman"/>
                <a:cs typeface="Times New Roman"/>
              </a:rPr>
              <a:t>A. </a:t>
            </a:r>
            <a:r>
              <a:rPr lang="vi-VN" sz="2800" b="1" dirty="0">
                <a:solidFill>
                  <a:srgbClr val="000000"/>
                </a:solidFill>
                <a:latin typeface="Times New Roman"/>
                <a:ea typeface="Times New Roman"/>
                <a:cs typeface="Times New Roman"/>
              </a:rPr>
              <a:t>Đọc tri thức ngữ văn</a:t>
            </a:r>
            <a:endParaRPr lang="en-GB" sz="2000" dirty="0">
              <a:solidFill>
                <a:prstClr val="black"/>
              </a:solidFill>
              <a:ea typeface="Calibri"/>
              <a:cs typeface="Times New Roman"/>
            </a:endParaRPr>
          </a:p>
        </p:txBody>
      </p:sp>
      <p:sp>
        <p:nvSpPr>
          <p:cNvPr id="9" name="Rectangle 8"/>
          <p:cNvSpPr/>
          <p:nvPr/>
        </p:nvSpPr>
        <p:spPr>
          <a:xfrm>
            <a:off x="4290121" y="437018"/>
            <a:ext cx="1655197" cy="349583"/>
          </a:xfrm>
          <a:prstGeom prst="rect">
            <a:avLst/>
          </a:prstGeom>
        </p:spPr>
        <p:txBody>
          <a:bodyPr wrap="none">
            <a:spAutoFit/>
          </a:bodyPr>
          <a:lstStyle/>
          <a:p>
            <a:pPr marL="30480" marR="30480" algn="just">
              <a:lnSpc>
                <a:spcPts val="1800"/>
              </a:lnSpc>
              <a:spcAft>
                <a:spcPts val="1200"/>
              </a:spcAft>
            </a:pPr>
            <a:r>
              <a:rPr lang="vi-VN" sz="2800" b="1" dirty="0">
                <a:solidFill>
                  <a:prstClr val="black"/>
                </a:solidFill>
                <a:latin typeface="Times New Roman" pitchFamily="18" charset="0"/>
                <a:ea typeface="Calibri"/>
                <a:cs typeface="Times New Roman" pitchFamily="18" charset="0"/>
              </a:rPr>
              <a:t>PHT số 1</a:t>
            </a:r>
            <a:endParaRPr lang="en-GB" sz="2800" b="1" dirty="0">
              <a:solidFill>
                <a:prstClr val="black"/>
              </a:solidFill>
              <a:latin typeface="Times New Roman" pitchFamily="18" charset="0"/>
              <a:ea typeface="Calibri"/>
              <a:cs typeface="Times New Roman" pitchFamily="18" charset="0"/>
            </a:endParaRPr>
          </a:p>
        </p:txBody>
      </p:sp>
      <p:cxnSp>
        <p:nvCxnSpPr>
          <p:cNvPr id="15" name="Straight Arrow Connector 14"/>
          <p:cNvCxnSpPr/>
          <p:nvPr/>
        </p:nvCxnSpPr>
        <p:spPr>
          <a:xfrm flipH="1">
            <a:off x="2235200" y="721295"/>
            <a:ext cx="2659128" cy="892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894328" y="754124"/>
            <a:ext cx="18061" cy="10239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12599" y="754124"/>
            <a:ext cx="4307601" cy="8085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0152530" y="5560803"/>
            <a:ext cx="1909482" cy="1225402"/>
          </a:xfrm>
          <a:prstGeom prst="rect">
            <a:avLst/>
          </a:prstGeom>
        </p:spPr>
      </p:pic>
      <p:sp>
        <p:nvSpPr>
          <p:cNvPr id="16" name="Rectangle 15"/>
          <p:cNvSpPr/>
          <p:nvPr/>
        </p:nvSpPr>
        <p:spPr>
          <a:xfrm>
            <a:off x="394548" y="1675025"/>
            <a:ext cx="3079911" cy="3046988"/>
          </a:xfrm>
          <a:prstGeom prst="rect">
            <a:avLst/>
          </a:prstGeom>
          <a:ln>
            <a:solidFill>
              <a:srgbClr val="FF0000"/>
            </a:solidFill>
          </a:ln>
        </p:spPr>
        <p:txBody>
          <a:bodyPr wrap="square">
            <a:spAutoFit/>
          </a:bodyPr>
          <a:lstStyle/>
          <a:p>
            <a:pPr algn="just"/>
            <a:r>
              <a:rPr lang="vi-VN" sz="2400" b="1" dirty="0">
                <a:solidFill>
                  <a:prstClr val="black"/>
                </a:solidFill>
                <a:latin typeface="Times New Roman" pitchFamily="18" charset="0"/>
                <a:cs typeface="Times New Roman" pitchFamily="18" charset="0"/>
              </a:rPr>
              <a:t>1. </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Văn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một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giao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tiếp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tính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hoàn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chỉnh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dung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thức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tồn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tại</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dạng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hoặc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trao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đổi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thông</a:t>
            </a:r>
            <a:r>
              <a:rPr lang="en-US" sz="2400" dirty="0">
                <a:solidFill>
                  <a:prstClr val="black"/>
                </a:solidFill>
                <a:latin typeface="Times New Roman" pitchFamily="18" charset="0"/>
                <a:cs typeface="Times New Roman" pitchFamily="18" charset="0"/>
              </a:rPr>
              <a:t> tin </a:t>
            </a:r>
            <a:r>
              <a:rPr lang="en-US" sz="2400" dirty="0" err="1">
                <a:solidFill>
                  <a:prstClr val="black"/>
                </a:solidFill>
                <a:latin typeface="Times New Roman" pitchFamily="18" charset="0"/>
                <a:cs typeface="Times New Roman" pitchFamily="18" charset="0"/>
              </a:rPr>
              <a:t>trình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bầy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suy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nghĩ</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xúc</a:t>
            </a:r>
            <a:r>
              <a:rPr lang="en-US" sz="2400" dirty="0">
                <a:solidFill>
                  <a:prstClr val="black"/>
                </a:solidFill>
                <a:latin typeface="Times New Roman" pitchFamily="18" charset="0"/>
                <a:cs typeface="Times New Roman" pitchFamily="18" charset="0"/>
              </a:rPr>
              <a:t>…</a:t>
            </a:r>
          </a:p>
        </p:txBody>
      </p:sp>
      <p:sp>
        <p:nvSpPr>
          <p:cNvPr id="4" name="Rectangle 3"/>
          <p:cNvSpPr/>
          <p:nvPr/>
        </p:nvSpPr>
        <p:spPr>
          <a:xfrm>
            <a:off x="3877568" y="1828913"/>
            <a:ext cx="3295092" cy="3108543"/>
          </a:xfrm>
          <a:prstGeom prst="rect">
            <a:avLst/>
          </a:prstGeom>
          <a:ln>
            <a:solidFill>
              <a:srgbClr val="FF0000"/>
            </a:solidFill>
          </a:ln>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sa-pô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8201929" y="1613470"/>
            <a:ext cx="2897318" cy="3539430"/>
          </a:xfrm>
          <a:prstGeom prst="rect">
            <a:avLst/>
          </a:prstGeom>
          <a:ln>
            <a:solidFill>
              <a:srgbClr val="FF0000"/>
            </a:solidFill>
          </a:ln>
        </p:spPr>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03071" y="4824648"/>
            <a:ext cx="2958308" cy="1961557"/>
          </a:xfrm>
          <a:prstGeom prst="rect">
            <a:avLst/>
          </a:prstGeom>
        </p:spPr>
      </p:pic>
    </p:spTree>
    <p:extLst>
      <p:ext uri="{BB962C8B-B14F-4D97-AF65-F5344CB8AC3E}">
        <p14:creationId xmlns:p14="http://schemas.microsoft.com/office/powerpoint/2010/main" val="834156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2728"/>
            <a:ext cx="3869008" cy="357918"/>
          </a:xfrm>
          <a:prstGeom prst="rect">
            <a:avLst/>
          </a:prstGeom>
        </p:spPr>
        <p:txBody>
          <a:bodyPr wrap="none">
            <a:spAutoFit/>
          </a:bodyPr>
          <a:lstStyle/>
          <a:p>
            <a:pPr marL="30480" marR="30480" algn="just">
              <a:lnSpc>
                <a:spcPts val="1800"/>
              </a:lnSpc>
              <a:spcAft>
                <a:spcPts val="1200"/>
              </a:spcAft>
            </a:pPr>
            <a:r>
              <a:rPr lang="en-GB" sz="2800" b="1" dirty="0">
                <a:solidFill>
                  <a:srgbClr val="000000"/>
                </a:solidFill>
                <a:latin typeface="Times New Roman"/>
                <a:ea typeface="Times New Roman"/>
                <a:cs typeface="Times New Roman"/>
              </a:rPr>
              <a:t>A. </a:t>
            </a:r>
            <a:r>
              <a:rPr lang="vi-VN" sz="2800" b="1" dirty="0">
                <a:solidFill>
                  <a:srgbClr val="000000"/>
                </a:solidFill>
                <a:latin typeface="Times New Roman"/>
                <a:ea typeface="Times New Roman"/>
                <a:cs typeface="Times New Roman"/>
              </a:rPr>
              <a:t>Đọc tri thức ngữ văn</a:t>
            </a:r>
            <a:endParaRPr lang="en-GB" sz="2000" dirty="0">
              <a:solidFill>
                <a:prstClr val="black"/>
              </a:solidFill>
              <a:ea typeface="Calibri"/>
              <a:cs typeface="Times New Roman"/>
            </a:endParaRPr>
          </a:p>
        </p:txBody>
      </p:sp>
      <p:sp>
        <p:nvSpPr>
          <p:cNvPr id="5" name="Rectangle 4"/>
          <p:cNvSpPr/>
          <p:nvPr/>
        </p:nvSpPr>
        <p:spPr>
          <a:xfrm>
            <a:off x="647700" y="754390"/>
            <a:ext cx="11414312" cy="954107"/>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rPr>
              <a:t>Một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ảnh</a:t>
            </a:r>
            <a:r>
              <a:rPr lang="en-US" sz="2800" b="1" dirty="0">
                <a:solidFill>
                  <a:srgbClr val="FF0000"/>
                </a:solidFill>
                <a:latin typeface="Times New Roman" panose="02020603050405020304" pitchFamily="18" charset="0"/>
                <a:ea typeface="Times New Roman" panose="02020603050405020304" pitchFamily="18" charset="0"/>
              </a:rPr>
              <a:t> minh </a:t>
            </a:r>
            <a:r>
              <a:rPr lang="en-US" sz="2800" b="1" dirty="0" err="1">
                <a:solidFill>
                  <a:srgbClr val="FF0000"/>
                </a:solidFill>
                <a:latin typeface="Times New Roman" panose="02020603050405020304" pitchFamily="18" charset="0"/>
                <a:ea typeface="Times New Roman" panose="02020603050405020304" pitchFamily="18" charset="0"/>
              </a:rPr>
              <a:t>họa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thông</a:t>
            </a:r>
            <a:r>
              <a:rPr lang="en-US" sz="2800" b="1" dirty="0">
                <a:solidFill>
                  <a:srgbClr val="FF0000"/>
                </a:solidFill>
                <a:latin typeface="Times New Roman" panose="02020603050405020304" pitchFamily="18" charset="0"/>
                <a:ea typeface="Times New Roman" panose="02020603050405020304" pitchFamily="18" charset="0"/>
              </a:rPr>
              <a:t> tin tri </a:t>
            </a:r>
            <a:r>
              <a:rPr lang="en-US" sz="2800" b="1" dirty="0" err="1">
                <a:solidFill>
                  <a:srgbClr val="FF0000"/>
                </a:solidFill>
                <a:latin typeface="Times New Roman" panose="02020603050405020304" pitchFamily="18" charset="0"/>
                <a:ea typeface="Times New Roman" panose="02020603050405020304" pitchFamily="18" charset="0"/>
              </a:rPr>
              <a:t>thức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Ngữ</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phương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thức</a:t>
            </a:r>
            <a:endParaRPr lang="en-US" sz="2800" b="1" dirty="0">
              <a:solidFill>
                <a:srgbClr val="FF0000"/>
              </a:solidFill>
            </a:endParaRPr>
          </a:p>
        </p:txBody>
      </p:sp>
      <p:pic>
        <p:nvPicPr>
          <p:cNvPr id="8" name="Picture 7"/>
          <p:cNvPicPr>
            <a:picLocks noChangeAspect="1"/>
          </p:cNvPicPr>
          <p:nvPr/>
        </p:nvPicPr>
        <p:blipFill>
          <a:blip r:embed="rId2"/>
          <a:stretch>
            <a:fillRect/>
          </a:stretch>
        </p:blipFill>
        <p:spPr>
          <a:xfrm>
            <a:off x="156409" y="1792364"/>
            <a:ext cx="3712599" cy="5065635"/>
          </a:xfrm>
          <a:prstGeom prst="rect">
            <a:avLst/>
          </a:prstGeom>
        </p:spPr>
      </p:pic>
      <p:pic>
        <p:nvPicPr>
          <p:cNvPr id="11" name="Picture 10"/>
          <p:cNvPicPr>
            <a:picLocks noChangeAspect="1"/>
          </p:cNvPicPr>
          <p:nvPr/>
        </p:nvPicPr>
        <p:blipFill>
          <a:blip r:embed="rId3"/>
          <a:stretch>
            <a:fillRect/>
          </a:stretch>
        </p:blipFill>
        <p:spPr>
          <a:xfrm>
            <a:off x="4402905" y="1792365"/>
            <a:ext cx="3738292" cy="5065634"/>
          </a:xfrm>
          <a:prstGeom prst="rect">
            <a:avLst/>
          </a:prstGeom>
        </p:spPr>
      </p:pic>
      <p:pic>
        <p:nvPicPr>
          <p:cNvPr id="13" name="Picture 12"/>
          <p:cNvPicPr>
            <a:picLocks noChangeAspect="1"/>
          </p:cNvPicPr>
          <p:nvPr/>
        </p:nvPicPr>
        <p:blipFill>
          <a:blip r:embed="rId4"/>
          <a:stretch>
            <a:fillRect/>
          </a:stretch>
        </p:blipFill>
        <p:spPr>
          <a:xfrm>
            <a:off x="8497294" y="1792364"/>
            <a:ext cx="3564718" cy="5065635"/>
          </a:xfrm>
          <a:prstGeom prst="rect">
            <a:avLst/>
          </a:prstGeom>
        </p:spPr>
      </p:pic>
    </p:spTree>
    <p:extLst>
      <p:ext uri="{BB962C8B-B14F-4D97-AF65-F5344CB8AC3E}">
        <p14:creationId xmlns:p14="http://schemas.microsoft.com/office/powerpoint/2010/main" val="114295404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8942" y="1451661"/>
            <a:ext cx="3869008" cy="357918"/>
          </a:xfrm>
          <a:prstGeom prst="rect">
            <a:avLst/>
          </a:prstGeom>
        </p:spPr>
        <p:txBody>
          <a:bodyPr wrap="none">
            <a:spAutoFit/>
          </a:bodyPr>
          <a:lstStyle/>
          <a:p>
            <a:pPr marL="30480" marR="30480" algn="just">
              <a:lnSpc>
                <a:spcPts val="1800"/>
              </a:lnSpc>
              <a:spcAft>
                <a:spcPts val="1200"/>
              </a:spcAft>
            </a:pPr>
            <a:r>
              <a:rPr lang="en-GB" sz="2800" b="1" dirty="0">
                <a:solidFill>
                  <a:srgbClr val="FF0000"/>
                </a:solidFill>
                <a:latin typeface="Times New Roman"/>
                <a:ea typeface="Times New Roman"/>
                <a:cs typeface="Times New Roman"/>
              </a:rPr>
              <a:t>A. </a:t>
            </a:r>
            <a:r>
              <a:rPr lang="vi-VN" sz="2800" b="1" dirty="0">
                <a:solidFill>
                  <a:srgbClr val="FF0000"/>
                </a:solidFill>
                <a:latin typeface="Times New Roman"/>
                <a:ea typeface="Times New Roman"/>
                <a:cs typeface="Times New Roman"/>
              </a:rPr>
              <a:t>Đọc tri thức ngữ văn</a:t>
            </a:r>
            <a:endParaRPr lang="en-GB" sz="2000" dirty="0">
              <a:solidFill>
                <a:srgbClr val="FF0000"/>
              </a:solidFill>
              <a:ea typeface="Calibri"/>
              <a:cs typeface="Times New Roman"/>
            </a:endParaRPr>
          </a:p>
        </p:txBody>
      </p:sp>
      <p:sp>
        <p:nvSpPr>
          <p:cNvPr id="2" name="Rectangle 1"/>
          <p:cNvSpPr/>
          <p:nvPr/>
        </p:nvSpPr>
        <p:spPr>
          <a:xfrm>
            <a:off x="0" y="1996894"/>
            <a:ext cx="11907672" cy="1384995"/>
          </a:xfrm>
          <a:prstGeom prst="rect">
            <a:avLst/>
          </a:prstGeom>
        </p:spPr>
        <p:txBody>
          <a:bodyPr wrap="square">
            <a:spAutoFit/>
          </a:bodyPr>
          <a:lstStyle/>
          <a:p>
            <a:pPr algn="just"/>
            <a:r>
              <a:rPr lang="vi-VN" sz="2800" b="1" dirty="0">
                <a:solidFill>
                  <a:prstClr val="black"/>
                </a:solidFill>
                <a:latin typeface="Times New Roman" pitchFamily="18" charset="0"/>
                <a:cs typeface="Times New Roman" pitchFamily="18" charset="0"/>
              </a:rPr>
              <a:t>1. </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tiếp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chỉnh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về</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nội</a:t>
            </a:r>
            <a:r>
              <a:rPr lang="en-US" sz="2800" dirty="0">
                <a:solidFill>
                  <a:prstClr val="black"/>
                </a:solidFill>
                <a:latin typeface="Times New Roman" pitchFamily="18" charset="0"/>
                <a:cs typeface="Times New Roman" pitchFamily="18" charset="0"/>
              </a:rPr>
              <a:t> dung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tồn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tại</a:t>
            </a:r>
            <a:r>
              <a:rPr lang="en-US" sz="2800" dirty="0">
                <a:solidFill>
                  <a:prstClr val="black"/>
                </a:solidFill>
                <a:latin typeface="Times New Roman" pitchFamily="18" charset="0"/>
                <a:cs typeface="Times New Roman" pitchFamily="18" charset="0"/>
              </a:rPr>
              <a:t> ở </a:t>
            </a:r>
            <a:r>
              <a:rPr lang="en-US" sz="2800" dirty="0" err="1">
                <a:solidFill>
                  <a:prstClr val="black"/>
                </a:solidFill>
                <a:latin typeface="Times New Roman" pitchFamily="18" charset="0"/>
                <a:cs typeface="Times New Roman" pitchFamily="18" charset="0"/>
              </a:rPr>
              <a:t>dạng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viết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hoặc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nói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Dùng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để</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đổi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tin </a:t>
            </a:r>
            <a:r>
              <a:rPr lang="en-US" sz="2800" dirty="0" err="1">
                <a:solidFill>
                  <a:prstClr val="black"/>
                </a:solidFill>
                <a:latin typeface="Times New Roman" pitchFamily="18" charset="0"/>
                <a:cs typeface="Times New Roman" pitchFamily="18" charset="0"/>
              </a:rPr>
              <a:t>trình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bầy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suy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nghĩ</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xúc</a:t>
            </a:r>
            <a:r>
              <a:rPr lang="en-US" sz="2800" dirty="0">
                <a:solidFill>
                  <a:prstClr val="black"/>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C40323FC-0D19-4ED7-ADB6-DBE13B536AFA}"/>
              </a:ext>
            </a:extLst>
          </p:cNvPr>
          <p:cNvSpPr txBox="1"/>
          <p:nvPr/>
        </p:nvSpPr>
        <p:spPr>
          <a:xfrm>
            <a:off x="0" y="3381889"/>
            <a:ext cx="11907672" cy="2246769"/>
          </a:xfrm>
          <a:prstGeom prst="rect">
            <a:avLst/>
          </a:prstGeom>
          <a:noFill/>
        </p:spPr>
        <p:txBody>
          <a:bodyPr wrap="square" rtlCol="0">
            <a:spAutoFit/>
          </a:bodyPr>
          <a:lstStyle/>
          <a:p>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Tx/>
              <a:buChar char="-"/>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v</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Tx/>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đẳu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lùi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8" name="TextBox 7"/>
          <p:cNvSpPr txBox="1"/>
          <p:nvPr/>
        </p:nvSpPr>
        <p:spPr>
          <a:xfrm>
            <a:off x="268942" y="0"/>
            <a:ext cx="12192000" cy="954107"/>
          </a:xfrm>
          <a:prstGeom prst="rect">
            <a:avLst/>
          </a:prstGeom>
          <a:noFill/>
          <a:ln>
            <a:solidFill>
              <a:srgbClr val="92D050"/>
            </a:solidFill>
          </a:ln>
        </p:spPr>
        <p:txBody>
          <a:bodyPr wrap="square" rtlCol="0">
            <a:spAutoFit/>
          </a:bodyPr>
          <a:lstStyle/>
          <a:p>
            <a:r>
              <a:rPr lang="vi-VN" sz="2800" b="1" dirty="0">
                <a:solidFill>
                  <a:srgbClr val="7030A0"/>
                </a:solidFill>
                <a:latin typeface="Times New Roman" pitchFamily="18" charset="0"/>
                <a:cs typeface="Times New Roman" pitchFamily="18" charset="0"/>
              </a:rPr>
              <a:t>Tiết 111-112-113: VĂN BẢN: TRÁI ĐẤT- CÁI NÔI CỦA SỰ SỐNG</a:t>
            </a:r>
          </a:p>
          <a:p>
            <a:pPr algn="ctr"/>
            <a:r>
              <a:rPr lang="vi-VN" sz="2800" b="1" dirty="0">
                <a:solidFill>
                  <a:srgbClr val="7030A0"/>
                </a:solidFill>
                <a:latin typeface="Times New Roman" pitchFamily="18" charset="0"/>
                <a:cs typeface="Times New Roman" pitchFamily="18" charset="0"/>
              </a:rPr>
              <a:t>(Hồ Thanh Trang)</a:t>
            </a:r>
            <a:endParaRPr lang="en-US" sz="2800" b="1" dirty="0">
              <a:solidFill>
                <a:srgbClr val="7030A0"/>
              </a:solidFill>
              <a:latin typeface="Times New Roman" pitchFamily="18" charset="0"/>
              <a:cs typeface="Times New Roman" pitchFamily="18" charset="0"/>
            </a:endParaRPr>
          </a:p>
        </p:txBody>
      </p:sp>
      <p:pic>
        <p:nvPicPr>
          <p:cNvPr id="10" name="Picture 17" descr="Picture1">
            <a:extLst>
              <a:ext uri="{FF2B5EF4-FFF2-40B4-BE49-F238E27FC236}">
                <a16:creationId xmlns:a16="http://schemas.microsoft.com/office/drawing/2014/main" id="{C1D685FE-5056-46A1-81BB-D5CA25A59EF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428604">
            <a:off x="5394716" y="1386693"/>
            <a:ext cx="593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9993362" y="5244353"/>
            <a:ext cx="2198638" cy="1568131"/>
          </a:xfrm>
          <a:prstGeom prst="rect">
            <a:avLst/>
          </a:prstGeom>
        </p:spPr>
      </p:pic>
      <p:pic>
        <p:nvPicPr>
          <p:cNvPr id="5" name="Picture 4"/>
          <p:cNvPicPr>
            <a:picLocks noChangeAspect="1"/>
          </p:cNvPicPr>
          <p:nvPr/>
        </p:nvPicPr>
        <p:blipFill>
          <a:blip r:embed="rId4"/>
          <a:stretch>
            <a:fillRect/>
          </a:stretch>
        </p:blipFill>
        <p:spPr>
          <a:xfrm>
            <a:off x="0" y="5628658"/>
            <a:ext cx="2990850" cy="1183826"/>
          </a:xfrm>
          <a:prstGeom prst="rect">
            <a:avLst/>
          </a:prstGeom>
        </p:spPr>
      </p:pic>
    </p:spTree>
    <p:extLst>
      <p:ext uri="{BB962C8B-B14F-4D97-AF65-F5344CB8AC3E}">
        <p14:creationId xmlns:p14="http://schemas.microsoft.com/office/powerpoint/2010/main" val="2267611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xEl>
                                              <p:pRg st="0" end="0"/>
                                            </p:txEl>
                                          </p:spTgt>
                                        </p:tgtEl>
                                      </p:cBhvr>
                                    </p:animEffect>
                                    <p:set>
                                      <p:cBhvr>
                                        <p:cTn id="22" dur="1" fill="hold">
                                          <p:stCondLst>
                                            <p:cond delay="499"/>
                                          </p:stCondLst>
                                        </p:cTn>
                                        <p:tgtEl>
                                          <p:spTgt spid="9">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xEl>
                                              <p:pRg st="1" end="1"/>
                                            </p:txEl>
                                          </p:spTgt>
                                        </p:tgtEl>
                                      </p:cBhvr>
                                    </p:animEffect>
                                    <p:set>
                                      <p:cBhvr>
                                        <p:cTn id="25" dur="1" fill="hold">
                                          <p:stCondLst>
                                            <p:cond delay="499"/>
                                          </p:stCondLst>
                                        </p:cTn>
                                        <p:tgtEl>
                                          <p:spTgt spid="9">
                                            <p:txEl>
                                              <p:pRg st="1" end="1"/>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9">
                                            <p:txEl>
                                              <p:pRg st="2" end="2"/>
                                            </p:txEl>
                                          </p:spTgt>
                                        </p:tgtEl>
                                      </p:cBhvr>
                                    </p:animEffect>
                                    <p:set>
                                      <p:cBhvr>
                                        <p:cTn id="28" dur="1" fill="hold">
                                          <p:stCondLst>
                                            <p:cond delay="499"/>
                                          </p:stCondLst>
                                        </p:cTn>
                                        <p:tgtEl>
                                          <p:spTgt spid="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F444B-0AA2-42E2-A2B1-5E6E64967EEF}"/>
              </a:ext>
            </a:extLst>
          </p:cNvPr>
          <p:cNvSpPr txBox="1"/>
          <p:nvPr/>
        </p:nvSpPr>
        <p:spPr>
          <a:xfrm>
            <a:off x="0" y="1244329"/>
            <a:ext cx="7242910"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A68F00F-8F89-4E31-88B2-9050703A8D52}"/>
              </a:ext>
            </a:extLst>
          </p:cNvPr>
          <p:cNvSpPr txBox="1"/>
          <p:nvPr/>
        </p:nvSpPr>
        <p:spPr>
          <a:xfrm flipH="1">
            <a:off x="0" y="1876809"/>
            <a:ext cx="12192000"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ó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FE650BF-8842-41CE-A830-08C99C76A46D}"/>
              </a:ext>
            </a:extLst>
          </p:cNvPr>
          <p:cNvSpPr txBox="1"/>
          <p:nvPr/>
        </p:nvSpPr>
        <p:spPr>
          <a:xfrm>
            <a:off x="0" y="3008012"/>
            <a:ext cx="12080466" cy="954107"/>
          </a:xfrm>
          <a:prstGeom prst="rect">
            <a:avLst/>
          </a:prstGeom>
          <a:noFill/>
        </p:spPr>
        <p:txBody>
          <a:bodyPr wrap="square" rtlCol="0">
            <a:spAutoFit/>
          </a:bodyPr>
          <a:lstStyle/>
          <a:p>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p>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167111"/>
            <a:ext cx="12192000" cy="954107"/>
          </a:xfrm>
          <a:prstGeom prst="rect">
            <a:avLst/>
          </a:prstGeom>
          <a:noFill/>
        </p:spPr>
        <p:txBody>
          <a:bodyPr wrap="square" rtlCol="0">
            <a:spAutoFit/>
          </a:bodyPr>
          <a:lstStyle/>
          <a:p>
            <a:r>
              <a:rPr lang="vi-VN" sz="2800" b="1" dirty="0">
                <a:latin typeface="Times New Roman" pitchFamily="18" charset="0"/>
                <a:cs typeface="Times New Roman" pitchFamily="18" charset="0"/>
              </a:rPr>
              <a:t>Tiết 111-112-113: VĂN BẢN: TRÁI ĐẤT- CÁI NÔI CỦA SỰ SỐNG</a:t>
            </a:r>
          </a:p>
          <a:p>
            <a:pPr algn="ctr"/>
            <a:r>
              <a:rPr lang="vi-VN" sz="2800" b="1" dirty="0">
                <a:latin typeface="Times New Roman" pitchFamily="18" charset="0"/>
                <a:cs typeface="Times New Roman" pitchFamily="18" charset="0"/>
              </a:rPr>
              <a:t>(Hồ Thanh Trang)</a:t>
            </a:r>
            <a:endParaRPr lang="en-US" sz="2800"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E74A8809-291D-4D86-8ECB-3070B405F61E}"/>
              </a:ext>
            </a:extLst>
          </p:cNvPr>
          <p:cNvSpPr txBox="1"/>
          <p:nvPr/>
        </p:nvSpPr>
        <p:spPr>
          <a:xfrm>
            <a:off x="0" y="3962119"/>
            <a:ext cx="12080466" cy="1384995"/>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6857999"/>
            <a:ext cx="2428875" cy="1709457"/>
          </a:xfrm>
          <a:prstGeom prst="rect">
            <a:avLst/>
          </a:prstGeom>
        </p:spPr>
      </p:pic>
      <p:pic>
        <p:nvPicPr>
          <p:cNvPr id="3" name="Picture 2"/>
          <p:cNvPicPr>
            <a:picLocks noChangeAspect="1"/>
          </p:cNvPicPr>
          <p:nvPr/>
        </p:nvPicPr>
        <p:blipFill>
          <a:blip r:embed="rId3"/>
          <a:stretch>
            <a:fillRect/>
          </a:stretch>
        </p:blipFill>
        <p:spPr>
          <a:xfrm>
            <a:off x="9879619" y="6994552"/>
            <a:ext cx="2200847" cy="1572904"/>
          </a:xfrm>
          <a:prstGeom prst="rect">
            <a:avLst/>
          </a:prstGeom>
        </p:spPr>
      </p:pic>
    </p:spTree>
    <p:extLst>
      <p:ext uri="{BB962C8B-B14F-4D97-AF65-F5344CB8AC3E}">
        <p14:creationId xmlns:p14="http://schemas.microsoft.com/office/powerpoint/2010/main" val="21704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1050</TotalTime>
  <Words>2737</Words>
  <Application>Microsoft Office PowerPoint</Application>
  <PresentationFormat>Widescreen</PresentationFormat>
  <Paragraphs>228</Paragraphs>
  <Slides>28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LNV</dc:creator>
  <cp:lastModifiedBy>Administrator</cp:lastModifiedBy>
  <cp:revision>129</cp:revision>
  <dcterms:created xsi:type="dcterms:W3CDTF">2021-06-18T07:35:22Z</dcterms:created>
  <dcterms:modified xsi:type="dcterms:W3CDTF">2023-06-12T14:55:38Z</dcterms:modified>
</cp:coreProperties>
</file>