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7" r:id="rId7"/>
    <p:sldId id="284" r:id="rId8"/>
    <p:sldId id="268" r:id="rId9"/>
    <p:sldId id="262" r:id="rId10"/>
    <p:sldId id="270" r:id="rId11"/>
    <p:sldId id="269" r:id="rId12"/>
    <p:sldId id="271" r:id="rId13"/>
    <p:sldId id="272" r:id="rId14"/>
    <p:sldId id="273" r:id="rId15"/>
    <p:sldId id="274" r:id="rId16"/>
    <p:sldId id="275" r:id="rId17"/>
    <p:sldId id="276" r:id="rId18"/>
    <p:sldId id="278" r:id="rId19"/>
    <p:sldId id="279" r:id="rId20"/>
    <p:sldId id="280" r:id="rId21"/>
    <p:sldId id="281" r:id="rId22"/>
    <p:sldId id="282"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22" autoAdjust="0"/>
  </p:normalViewPr>
  <p:slideViewPr>
    <p:cSldViewPr>
      <p:cViewPr varScale="1">
        <p:scale>
          <a:sx n="88" d="100"/>
          <a:sy n="88" d="100"/>
        </p:scale>
        <p:origin x="126" y="29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gif"/><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36" y="2417"/>
            <a:ext cx="4572000" cy="461665"/>
          </a:xfrm>
          <a:prstGeom prst="rect">
            <a:avLst/>
          </a:prstGeom>
        </p:spPr>
        <p:txBody>
          <a:bodyPr>
            <a:spAutoFit/>
          </a:bodyPr>
          <a:lstStyle/>
          <a:p>
            <a:r>
              <a:rPr lang="en-US" sz="2400" b="1" dirty="0" smtClean="0">
                <a:solidFill>
                  <a:srgbClr val="FF0000"/>
                </a:solidFill>
                <a:latin typeface="Times New Roman" pitchFamily="18" charset="0"/>
                <a:cs typeface="Times New Roman" pitchFamily="18" charset="0"/>
              </a:rPr>
              <a:t>BÀI 4: QUÊ HƯƠNG YÊU DẤU</a:t>
            </a:r>
          </a:p>
        </p:txBody>
      </p:sp>
      <p:sp>
        <p:nvSpPr>
          <p:cNvPr id="5" name="Rectangle 4"/>
          <p:cNvSpPr/>
          <p:nvPr/>
        </p:nvSpPr>
        <p:spPr>
          <a:xfrm>
            <a:off x="3377911" y="464082"/>
            <a:ext cx="5375564" cy="1200329"/>
          </a:xfrm>
          <a:prstGeom prst="rect">
            <a:avLst/>
          </a:prstGeom>
        </p:spPr>
        <p:txBody>
          <a:bodyPr wrap="square">
            <a:spAutoFit/>
          </a:bodyPr>
          <a:lstStyle/>
          <a:p>
            <a:pPr algn="ctr"/>
            <a:r>
              <a:rPr lang="en-US" sz="2400" b="1" dirty="0" err="1" smtClean="0">
                <a:latin typeface="Times New Roman" pitchFamily="18" charset="0"/>
                <a:cs typeface="Times New Roman" pitchFamily="18" charset="0"/>
              </a:rPr>
              <a:t>Tiết</a:t>
            </a:r>
            <a:r>
              <a:rPr lang="en-US" sz="2400" b="1" dirty="0" smtClean="0">
                <a:latin typeface="Times New Roman" pitchFamily="18" charset="0"/>
                <a:cs typeface="Times New Roman" pitchFamily="18" charset="0"/>
              </a:rPr>
              <a:t> 48-49:</a:t>
            </a:r>
            <a:r>
              <a:rPr lang="vi-VN" sz="2400" b="1" dirty="0" smtClean="0">
                <a:latin typeface="Times New Roman" pitchFamily="18" charset="0"/>
                <a:cs typeface="Times New Roman" pitchFamily="18" charset="0"/>
              </a:rPr>
              <a:t>Văn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bản</a:t>
            </a:r>
            <a:r>
              <a:rPr lang="en-US" sz="2400" b="1" dirty="0" smtClean="0">
                <a:latin typeface="Times New Roman" pitchFamily="18" charset="0"/>
                <a:cs typeface="Times New Roman" pitchFamily="18" charset="0"/>
              </a:rPr>
              <a:t> 2</a:t>
            </a:r>
          </a:p>
          <a:p>
            <a:r>
              <a:rPr lang="en-US" sz="2400" b="1" dirty="0" smtClean="0">
                <a:solidFill>
                  <a:srgbClr val="0070C0"/>
                </a:solidFill>
                <a:latin typeface="Times New Roman" pitchFamily="18" charset="0"/>
                <a:cs typeface="Times New Roman" pitchFamily="18" charset="0"/>
              </a:rPr>
              <a:t>CHUYỆN CỔ NƯỚC MÌNH</a:t>
            </a:r>
          </a:p>
          <a:p>
            <a:pPr algn="ctr"/>
            <a:r>
              <a:rPr lang="en-US" sz="2400" b="1" i="0" dirty="0" smtClean="0">
                <a:effectLst/>
                <a:latin typeface="Times New Roman" pitchFamily="18" charset="0"/>
                <a:cs typeface="Times New Roman" pitchFamily="18" charset="0"/>
              </a:rPr>
              <a:t>                                    (</a:t>
            </a:r>
            <a:r>
              <a:rPr lang="en-US" sz="2400" b="1" i="0" dirty="0" err="1" smtClean="0">
                <a:effectLst/>
                <a:latin typeface="Times New Roman" pitchFamily="18" charset="0"/>
                <a:cs typeface="Times New Roman" pitchFamily="18" charset="0"/>
              </a:rPr>
              <a:t>Lâm</a:t>
            </a:r>
            <a:r>
              <a:rPr lang="en-US" sz="2400" b="1" i="0" dirty="0" smtClean="0">
                <a:effectLst/>
                <a:latin typeface="Times New Roman" pitchFamily="18" charset="0"/>
                <a:cs typeface="Times New Roman" pitchFamily="18" charset="0"/>
              </a:rPr>
              <a:t> </a:t>
            </a:r>
            <a:r>
              <a:rPr lang="en-US" sz="2400" b="1" i="0" dirty="0" err="1" smtClean="0">
                <a:effectLst/>
                <a:latin typeface="Times New Roman" pitchFamily="18" charset="0"/>
                <a:cs typeface="Times New Roman" pitchFamily="18" charset="0"/>
              </a:rPr>
              <a:t>Thị</a:t>
            </a:r>
            <a:r>
              <a:rPr lang="en-US" sz="2400" b="1" i="0" dirty="0" smtClean="0">
                <a:effectLst/>
                <a:latin typeface="Times New Roman" pitchFamily="18" charset="0"/>
                <a:cs typeface="Times New Roman" pitchFamily="18" charset="0"/>
              </a:rPr>
              <a:t> </a:t>
            </a:r>
            <a:r>
              <a:rPr lang="en-US" sz="2400" b="1" i="0" dirty="0" err="1" smtClean="0">
                <a:effectLst/>
                <a:latin typeface="Times New Roman" pitchFamily="18" charset="0"/>
                <a:cs typeface="Times New Roman" pitchFamily="18" charset="0"/>
              </a:rPr>
              <a:t>Mỹ</a:t>
            </a:r>
            <a:r>
              <a:rPr lang="en-US" sz="2400" b="1" i="0" dirty="0" smtClean="0">
                <a:effectLst/>
                <a:latin typeface="Times New Roman" pitchFamily="18" charset="0"/>
                <a:cs typeface="Times New Roman" pitchFamily="18" charset="0"/>
              </a:rPr>
              <a:t> </a:t>
            </a:r>
            <a:r>
              <a:rPr lang="en-US" sz="2400" b="1" i="0" dirty="0" err="1" smtClean="0">
                <a:effectLst/>
                <a:latin typeface="Times New Roman" pitchFamily="18" charset="0"/>
                <a:cs typeface="Times New Roman" pitchFamily="18" charset="0"/>
              </a:rPr>
              <a:t>Dạ</a:t>
            </a:r>
            <a:r>
              <a:rPr lang="en-US" sz="2400" b="1" i="0" dirty="0" smtClean="0">
                <a:effectLst/>
                <a:latin typeface="Times New Roman" pitchFamily="18" charset="0"/>
                <a:cs typeface="Times New Roman" pitchFamily="18" charset="0"/>
              </a:rPr>
              <a:t>)</a:t>
            </a:r>
            <a:endParaRPr lang="vi-VN" sz="2400" b="1" i="0" dirty="0">
              <a:effectLst/>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699047"/>
            <a:ext cx="4476750" cy="3190875"/>
          </a:xfrm>
          <a:prstGeom prst="rect">
            <a:avLst/>
          </a:prstGeom>
          <a:solidFill>
            <a:srgbClr val="FF0000"/>
          </a:solidFill>
          <a:ln>
            <a:solidFill>
              <a:srgbClr val="FF0000"/>
            </a:solidFill>
          </a:ln>
          <a:effec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168" y="3680114"/>
            <a:ext cx="4611832"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369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7400" y="-20827"/>
            <a:ext cx="7010400" cy="1200329"/>
          </a:xfrm>
          <a:prstGeom prst="rect">
            <a:avLst/>
          </a:prstGeom>
        </p:spPr>
        <p:txBody>
          <a:bodyPr wrap="square">
            <a:spAutoFit/>
          </a:bodyPr>
          <a:lstStyle/>
          <a:p>
            <a:pPr algn="ctr"/>
            <a:r>
              <a:rPr lang="en-US" sz="2400" b="1" dirty="0" err="1" smtClean="0">
                <a:solidFill>
                  <a:srgbClr val="00B0F0"/>
                </a:solidFill>
                <a:latin typeface="Times New Roman" pitchFamily="18" charset="0"/>
                <a:cs typeface="Times New Roman" pitchFamily="18" charset="0"/>
              </a:rPr>
              <a:t>Tiết</a:t>
            </a:r>
            <a:r>
              <a:rPr lang="en-US" sz="2400" b="1" dirty="0" smtClean="0">
                <a:solidFill>
                  <a:srgbClr val="00B0F0"/>
                </a:solidFill>
                <a:latin typeface="Times New Roman" pitchFamily="18" charset="0"/>
                <a:cs typeface="Times New Roman" pitchFamily="18" charset="0"/>
              </a:rPr>
              <a:t> 48-49:</a:t>
            </a:r>
            <a:r>
              <a:rPr lang="vi-VN" sz="2400" b="1" dirty="0" smtClean="0">
                <a:solidFill>
                  <a:srgbClr val="00B0F0"/>
                </a:solidFill>
                <a:latin typeface="Times New Roman" pitchFamily="18" charset="0"/>
                <a:cs typeface="Times New Roman" pitchFamily="18" charset="0"/>
              </a:rPr>
              <a:t>Văn</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bản</a:t>
            </a:r>
            <a:r>
              <a:rPr lang="en-US" sz="2400" b="1" dirty="0" smtClean="0">
                <a:solidFill>
                  <a:srgbClr val="00B0F0"/>
                </a:solidFill>
                <a:latin typeface="Times New Roman" pitchFamily="18" charset="0"/>
                <a:cs typeface="Times New Roman" pitchFamily="18" charset="0"/>
              </a:rPr>
              <a:t> 2</a:t>
            </a:r>
          </a:p>
          <a:p>
            <a:r>
              <a:rPr lang="en-US" sz="2400" b="1" dirty="0" smtClean="0">
                <a:solidFill>
                  <a:srgbClr val="FF0000"/>
                </a:solidFill>
                <a:latin typeface="Times New Roman" pitchFamily="18" charset="0"/>
                <a:cs typeface="Times New Roman" pitchFamily="18" charset="0"/>
              </a:rPr>
              <a:t>CHUYỆN CỔ NƯỚC MÌNH</a:t>
            </a:r>
          </a:p>
          <a:p>
            <a:pPr algn="ct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Mỹ</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Dạ</a:t>
            </a:r>
            <a:r>
              <a:rPr lang="en-US" sz="2400" b="1" dirty="0" smtClean="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3" name="Rectangle 2"/>
          <p:cNvSpPr/>
          <p:nvPr/>
        </p:nvSpPr>
        <p:spPr>
          <a:xfrm>
            <a:off x="14747" y="920822"/>
            <a:ext cx="3520579"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II. TÌM HIỂU VĂN BẢN</a:t>
            </a:r>
            <a:endParaRPr lang="en-US" sz="2400" dirty="0">
              <a:solidFill>
                <a:prstClr val="black"/>
              </a:solidFill>
            </a:endParaRPr>
          </a:p>
        </p:txBody>
      </p:sp>
      <p:sp>
        <p:nvSpPr>
          <p:cNvPr id="13" name="Rectangle 12"/>
          <p:cNvSpPr/>
          <p:nvPr/>
        </p:nvSpPr>
        <p:spPr>
          <a:xfrm>
            <a:off x="0" y="1370271"/>
            <a:ext cx="4305987" cy="523220"/>
          </a:xfrm>
          <a:prstGeom prst="rect">
            <a:avLst/>
          </a:prstGeom>
        </p:spPr>
        <p:txBody>
          <a:bodyPr wrap="none">
            <a:spAutoFit/>
          </a:bodyPr>
          <a:lstStyle/>
          <a:p>
            <a:r>
              <a:rPr lang="en-US" sz="2800" b="1" dirty="0" smtClean="0">
                <a:solidFill>
                  <a:prstClr val="black"/>
                </a:solidFill>
                <a:latin typeface="Times New Roman" pitchFamily="18" charset="0"/>
                <a:cs typeface="Times New Roman" pitchFamily="18" charset="0"/>
              </a:rPr>
              <a:t>1. </a:t>
            </a:r>
            <a:r>
              <a:rPr lang="en-US" sz="2800" b="1" dirty="0" err="1" smtClean="0">
                <a:solidFill>
                  <a:prstClr val="black"/>
                </a:solidFill>
                <a:latin typeface="Times New Roman" pitchFamily="18" charset="0"/>
                <a:cs typeface="Times New Roman" pitchFamily="18" charset="0"/>
              </a:rPr>
              <a:t>Đặc</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điểm</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thể</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thơ</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lục</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bát</a:t>
            </a:r>
            <a:endParaRPr lang="en-US" sz="2800" dirty="0">
              <a:solidFill>
                <a:prstClr val="black"/>
              </a:solidFill>
            </a:endParaRPr>
          </a:p>
        </p:txBody>
      </p:sp>
      <p:sp>
        <p:nvSpPr>
          <p:cNvPr id="17" name="Rectangle 16"/>
          <p:cNvSpPr/>
          <p:nvPr/>
        </p:nvSpPr>
        <p:spPr>
          <a:xfrm>
            <a:off x="2930245" y="2644877"/>
            <a:ext cx="6213756" cy="954107"/>
          </a:xfrm>
          <a:prstGeom prst="rect">
            <a:avLst/>
          </a:prstGeom>
          <a:ln>
            <a:solidFill>
              <a:srgbClr val="00B0F0"/>
            </a:solidFill>
          </a:ln>
        </p:spPr>
        <p:txBody>
          <a:bodyPr wrap="square">
            <a:spAutoFit/>
          </a:bodyPr>
          <a:lstStyle/>
          <a:p>
            <a:r>
              <a:rPr lang="en-US" sz="2800" b="1" dirty="0" err="1" smtClean="0">
                <a:solidFill>
                  <a:prstClr val="black"/>
                </a:solidFill>
                <a:latin typeface="Times New Roman" pitchFamily="18" charset="0"/>
                <a:cs typeface="Times New Roman" pitchFamily="18" charset="0"/>
              </a:rPr>
              <a:t>Gồm</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nhiều</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câu</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cặp</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lục</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bát</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nối</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tiếp</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nhau</a:t>
            </a:r>
            <a:endParaRPr lang="en-US" sz="2800" dirty="0">
              <a:solidFill>
                <a:prstClr val="black"/>
              </a:solidFill>
            </a:endParaRPr>
          </a:p>
        </p:txBody>
      </p:sp>
      <p:sp>
        <p:nvSpPr>
          <p:cNvPr id="33" name="Rectangle 32"/>
          <p:cNvSpPr/>
          <p:nvPr/>
        </p:nvSpPr>
        <p:spPr>
          <a:xfrm>
            <a:off x="21771" y="3164633"/>
            <a:ext cx="2760692" cy="523220"/>
          </a:xfrm>
          <a:prstGeom prst="rect">
            <a:avLst/>
          </a:prstGeom>
          <a:solidFill>
            <a:srgbClr val="FFC000"/>
          </a:solidFill>
          <a:ln>
            <a:solidFill>
              <a:srgbClr val="FF0000"/>
            </a:solidFill>
          </a:ln>
        </p:spPr>
        <p:txBody>
          <a:bodyPr wrap="none">
            <a:spAutoFit/>
          </a:bodyPr>
          <a:lstStyle/>
          <a:p>
            <a:r>
              <a:rPr lang="en-US" sz="2800" b="1" dirty="0" err="1" smtClean="0">
                <a:solidFill>
                  <a:prstClr val="black"/>
                </a:solidFill>
                <a:latin typeface="Times New Roman" pitchFamily="18" charset="0"/>
                <a:cs typeface="Times New Roman" pitchFamily="18" charset="0"/>
              </a:rPr>
              <a:t>Số</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dòng</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số</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tiếng</a:t>
            </a:r>
            <a:endParaRPr lang="en-US" sz="2800" dirty="0">
              <a:solidFill>
                <a:prstClr val="black"/>
              </a:solidFill>
            </a:endParaRPr>
          </a:p>
        </p:txBody>
      </p:sp>
      <p:sp>
        <p:nvSpPr>
          <p:cNvPr id="2" name="Rectangle 1"/>
          <p:cNvSpPr/>
          <p:nvPr/>
        </p:nvSpPr>
        <p:spPr>
          <a:xfrm>
            <a:off x="1066800" y="4501876"/>
            <a:ext cx="6247668" cy="2246769"/>
          </a:xfrm>
          <a:prstGeom prst="rect">
            <a:avLst/>
          </a:prstGeom>
        </p:spPr>
        <p:txBody>
          <a:bodyPr wrap="square">
            <a:spAutoFit/>
          </a:bodyPr>
          <a:lstStyle/>
          <a:p>
            <a:pPr algn="ctr"/>
            <a:r>
              <a:rPr lang="vi-VN" sz="2800" i="1" dirty="0">
                <a:solidFill>
                  <a:srgbClr val="FF0000"/>
                </a:solidFill>
                <a:latin typeface="Times New Roman"/>
              </a:rPr>
              <a:t>“Ở hiền thì lại gặp hiền</a:t>
            </a:r>
            <a:endParaRPr lang="vi-VN" sz="2800" dirty="0">
              <a:solidFill>
                <a:srgbClr val="FF0000"/>
              </a:solidFill>
              <a:latin typeface="Times New Roman"/>
            </a:endParaRPr>
          </a:p>
          <a:p>
            <a:pPr algn="ctr"/>
            <a:r>
              <a:rPr lang="vi-VN" sz="2800" i="1" dirty="0">
                <a:solidFill>
                  <a:srgbClr val="FF0000"/>
                </a:solidFill>
                <a:latin typeface="Times New Roman"/>
              </a:rPr>
              <a:t>Người ngay thì gặp người tiên độ trì</a:t>
            </a:r>
            <a:endParaRPr lang="vi-VN" sz="2800" dirty="0">
              <a:solidFill>
                <a:srgbClr val="FF0000"/>
              </a:solidFill>
              <a:latin typeface="Times New Roman"/>
            </a:endParaRPr>
          </a:p>
          <a:p>
            <a:pPr algn="ctr"/>
            <a:r>
              <a:rPr lang="vi-VN" sz="2800" i="1" dirty="0">
                <a:solidFill>
                  <a:srgbClr val="FF0000"/>
                </a:solidFill>
                <a:latin typeface="Times New Roman"/>
              </a:rPr>
              <a:t>Mang theo chuyện cổ tôi đi</a:t>
            </a:r>
            <a:endParaRPr lang="vi-VN" sz="2800" dirty="0">
              <a:solidFill>
                <a:srgbClr val="FF0000"/>
              </a:solidFill>
              <a:latin typeface="Times New Roman"/>
            </a:endParaRPr>
          </a:p>
          <a:p>
            <a:pPr algn="ctr"/>
            <a:r>
              <a:rPr lang="vi-VN" sz="2800" i="1" dirty="0">
                <a:solidFill>
                  <a:srgbClr val="FF0000"/>
                </a:solidFill>
                <a:latin typeface="Times New Roman"/>
              </a:rPr>
              <a:t>Nghe trong cuộc sống thầm thì tiếng xưa” …</a:t>
            </a:r>
            <a:endParaRPr lang="vi-VN" sz="2800" dirty="0">
              <a:solidFill>
                <a:srgbClr val="FF0000"/>
              </a:solidFill>
              <a:latin typeface="Times New Roman"/>
            </a:endParaRPr>
          </a:p>
        </p:txBody>
      </p:sp>
      <p:sp>
        <p:nvSpPr>
          <p:cNvPr id="20" name="Rectangle 19"/>
          <p:cNvSpPr/>
          <p:nvPr/>
        </p:nvSpPr>
        <p:spPr>
          <a:xfrm>
            <a:off x="2971800" y="3829358"/>
            <a:ext cx="5708614" cy="523220"/>
          </a:xfrm>
          <a:prstGeom prst="rect">
            <a:avLst/>
          </a:prstGeom>
          <a:ln>
            <a:solidFill>
              <a:srgbClr val="00B0F0"/>
            </a:solidFill>
          </a:ln>
        </p:spPr>
        <p:txBody>
          <a:bodyPr wrap="none">
            <a:spAutoFit/>
          </a:bodyPr>
          <a:lstStyle/>
          <a:p>
            <a:r>
              <a:rPr lang="en-US" sz="2800" b="1" dirty="0" err="1" smtClean="0">
                <a:solidFill>
                  <a:prstClr val="black"/>
                </a:solidFill>
                <a:latin typeface="Times New Roman" pitchFamily="18" charset="0"/>
                <a:cs typeface="Times New Roman" pitchFamily="18" charset="0"/>
              </a:rPr>
              <a:t>Dòng</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trên</a:t>
            </a:r>
            <a:r>
              <a:rPr lang="en-US" sz="2800" b="1" dirty="0" smtClean="0">
                <a:solidFill>
                  <a:prstClr val="black"/>
                </a:solidFill>
                <a:latin typeface="Times New Roman" pitchFamily="18" charset="0"/>
                <a:cs typeface="Times New Roman" pitchFamily="18" charset="0"/>
              </a:rPr>
              <a:t> 6 </a:t>
            </a:r>
            <a:r>
              <a:rPr lang="en-US" sz="2800" b="1" dirty="0" err="1" smtClean="0">
                <a:solidFill>
                  <a:prstClr val="black"/>
                </a:solidFill>
                <a:latin typeface="Times New Roman" pitchFamily="18" charset="0"/>
                <a:cs typeface="Times New Roman" pitchFamily="18" charset="0"/>
              </a:rPr>
              <a:t>tiếng</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dòng</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dưới</a:t>
            </a:r>
            <a:r>
              <a:rPr lang="en-US" sz="2800" b="1" dirty="0" smtClean="0">
                <a:solidFill>
                  <a:prstClr val="black"/>
                </a:solidFill>
                <a:latin typeface="Times New Roman" pitchFamily="18" charset="0"/>
                <a:cs typeface="Times New Roman" pitchFamily="18" charset="0"/>
              </a:rPr>
              <a:t> 8 </a:t>
            </a:r>
            <a:r>
              <a:rPr lang="en-US" sz="2800" b="1" dirty="0" err="1" smtClean="0">
                <a:solidFill>
                  <a:prstClr val="black"/>
                </a:solidFill>
                <a:latin typeface="Times New Roman" pitchFamily="18" charset="0"/>
                <a:cs typeface="Times New Roman" pitchFamily="18" charset="0"/>
              </a:rPr>
              <a:t>tiếng</a:t>
            </a:r>
            <a:endParaRPr lang="en-US" sz="2800" dirty="0">
              <a:solidFill>
                <a:prstClr val="black"/>
              </a:solidFill>
            </a:endParaRPr>
          </a:p>
        </p:txBody>
      </p:sp>
      <p:cxnSp>
        <p:nvCxnSpPr>
          <p:cNvPr id="9" name="Straight Arrow Connector 8"/>
          <p:cNvCxnSpPr>
            <a:stCxn id="33" idx="3"/>
          </p:cNvCxnSpPr>
          <p:nvPr/>
        </p:nvCxnSpPr>
        <p:spPr>
          <a:xfrm flipV="1">
            <a:off x="2782463" y="3044987"/>
            <a:ext cx="147781" cy="38125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2" name="Straight Arrow Connector 11"/>
          <p:cNvCxnSpPr>
            <a:stCxn id="33" idx="3"/>
            <a:endCxn id="20" idx="1"/>
          </p:cNvCxnSpPr>
          <p:nvPr/>
        </p:nvCxnSpPr>
        <p:spPr>
          <a:xfrm>
            <a:off x="2782463" y="3426243"/>
            <a:ext cx="189337" cy="6647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4" name="Rectangle 13"/>
          <p:cNvSpPr/>
          <p:nvPr/>
        </p:nvSpPr>
        <p:spPr>
          <a:xfrm>
            <a:off x="4865809" y="1631881"/>
            <a:ext cx="4278191" cy="830997"/>
          </a:xfrm>
          <a:prstGeom prst="rect">
            <a:avLst/>
          </a:prstGeom>
        </p:spPr>
        <p:txBody>
          <a:bodyPr wrap="square">
            <a:spAutoFit/>
          </a:bodyPr>
          <a:lstStyle/>
          <a:p>
            <a:pPr algn="just"/>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Hãy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xác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định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Số</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tiếng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số</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dòng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trong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bài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thơ</a:t>
            </a:r>
            <a:r>
              <a:rPr lang="en-US" sz="2400" b="1" dirty="0" smtClean="0">
                <a:solidFill>
                  <a:srgbClr val="FF0000"/>
                </a:solidFill>
                <a:latin typeface="Times New Roman" pitchFamily="18" charset="0"/>
                <a:cs typeface="Times New Roman" pitchFamily="18" charset="0"/>
              </a:rPr>
              <a:t>?</a:t>
            </a:r>
            <a:endParaRPr lang="en-US" sz="2400" dirty="0">
              <a:solidFill>
                <a:srgbClr val="FF0000"/>
              </a:solidFill>
            </a:endParaRPr>
          </a:p>
        </p:txBody>
      </p:sp>
    </p:spTree>
    <p:extLst>
      <p:ext uri="{BB962C8B-B14F-4D97-AF65-F5344CB8AC3E}">
        <p14:creationId xmlns:p14="http://schemas.microsoft.com/office/powerpoint/2010/main" val="142037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0" animBg="1"/>
      <p:bldP spid="2" grpId="0"/>
      <p:bldP spid="20" grpId="0" animBg="1"/>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7400" y="-20827"/>
            <a:ext cx="7010400" cy="1200329"/>
          </a:xfrm>
          <a:prstGeom prst="rect">
            <a:avLst/>
          </a:prstGeom>
        </p:spPr>
        <p:txBody>
          <a:bodyPr wrap="square">
            <a:spAutoFit/>
          </a:bodyPr>
          <a:lstStyle/>
          <a:p>
            <a:pPr algn="ctr"/>
            <a:r>
              <a:rPr lang="en-US" sz="2400" b="1" dirty="0" err="1" smtClean="0">
                <a:solidFill>
                  <a:srgbClr val="00B0F0"/>
                </a:solidFill>
                <a:latin typeface="Times New Roman" pitchFamily="18" charset="0"/>
                <a:cs typeface="Times New Roman" pitchFamily="18" charset="0"/>
              </a:rPr>
              <a:t>Tiết</a:t>
            </a:r>
            <a:r>
              <a:rPr lang="en-US" sz="2400" b="1" dirty="0" smtClean="0">
                <a:solidFill>
                  <a:srgbClr val="00B0F0"/>
                </a:solidFill>
                <a:latin typeface="Times New Roman" pitchFamily="18" charset="0"/>
                <a:cs typeface="Times New Roman" pitchFamily="18" charset="0"/>
              </a:rPr>
              <a:t> 48-49:</a:t>
            </a:r>
            <a:r>
              <a:rPr lang="vi-VN" sz="2400" b="1" dirty="0" smtClean="0">
                <a:solidFill>
                  <a:srgbClr val="00B0F0"/>
                </a:solidFill>
                <a:latin typeface="Times New Roman" pitchFamily="18" charset="0"/>
                <a:cs typeface="Times New Roman" pitchFamily="18" charset="0"/>
              </a:rPr>
              <a:t>Văn</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bản</a:t>
            </a:r>
            <a:r>
              <a:rPr lang="en-US" sz="2400" b="1" dirty="0" smtClean="0">
                <a:solidFill>
                  <a:srgbClr val="00B0F0"/>
                </a:solidFill>
                <a:latin typeface="Times New Roman" pitchFamily="18" charset="0"/>
                <a:cs typeface="Times New Roman" pitchFamily="18" charset="0"/>
              </a:rPr>
              <a:t> 2</a:t>
            </a:r>
          </a:p>
          <a:p>
            <a:r>
              <a:rPr lang="en-US" sz="2400" b="1" dirty="0" smtClean="0">
                <a:solidFill>
                  <a:srgbClr val="FF0000"/>
                </a:solidFill>
                <a:latin typeface="Times New Roman" pitchFamily="18" charset="0"/>
                <a:cs typeface="Times New Roman" pitchFamily="18" charset="0"/>
              </a:rPr>
              <a:t>CHUYỆN CỔ NƯỚC MÌNH</a:t>
            </a:r>
          </a:p>
          <a:p>
            <a:pPr algn="ct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Mỹ</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Dạ</a:t>
            </a:r>
            <a:r>
              <a:rPr lang="en-US" sz="2400" b="1" dirty="0" smtClean="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3" name="Rectangle 2"/>
          <p:cNvSpPr/>
          <p:nvPr/>
        </p:nvSpPr>
        <p:spPr>
          <a:xfrm>
            <a:off x="0" y="818102"/>
            <a:ext cx="2964658" cy="400110"/>
          </a:xfrm>
          <a:prstGeom prst="rect">
            <a:avLst/>
          </a:prstGeom>
        </p:spPr>
        <p:txBody>
          <a:bodyPr wrap="none">
            <a:spAutoFit/>
          </a:bodyPr>
          <a:lstStyle/>
          <a:p>
            <a:r>
              <a:rPr lang="en-US" sz="2000" b="1" dirty="0" smtClean="0">
                <a:solidFill>
                  <a:srgbClr val="FF0000"/>
                </a:solidFill>
                <a:latin typeface="Times New Roman" pitchFamily="18" charset="0"/>
                <a:cs typeface="Times New Roman" pitchFamily="18" charset="0"/>
              </a:rPr>
              <a:t>II. TÌM HIỂU VĂN BẢN</a:t>
            </a:r>
            <a:endParaRPr lang="en-US" sz="2000" dirty="0">
              <a:solidFill>
                <a:prstClr val="black"/>
              </a:solidFill>
            </a:endParaRPr>
          </a:p>
        </p:txBody>
      </p:sp>
      <p:sp>
        <p:nvSpPr>
          <p:cNvPr id="13" name="Rectangle 12"/>
          <p:cNvSpPr/>
          <p:nvPr/>
        </p:nvSpPr>
        <p:spPr>
          <a:xfrm>
            <a:off x="-61500" y="1287553"/>
            <a:ext cx="4305987" cy="523220"/>
          </a:xfrm>
          <a:prstGeom prst="rect">
            <a:avLst/>
          </a:prstGeom>
        </p:spPr>
        <p:txBody>
          <a:bodyPr wrap="none">
            <a:spAutoFit/>
          </a:bodyPr>
          <a:lstStyle/>
          <a:p>
            <a:r>
              <a:rPr lang="en-US" sz="2800" b="1" dirty="0" smtClean="0">
                <a:solidFill>
                  <a:prstClr val="black"/>
                </a:solidFill>
                <a:latin typeface="Times New Roman" pitchFamily="18" charset="0"/>
                <a:cs typeface="Times New Roman" pitchFamily="18" charset="0"/>
              </a:rPr>
              <a:t>1. </a:t>
            </a:r>
            <a:r>
              <a:rPr lang="en-US" sz="2800" b="1" dirty="0" err="1" smtClean="0">
                <a:solidFill>
                  <a:prstClr val="black"/>
                </a:solidFill>
                <a:latin typeface="Times New Roman" pitchFamily="18" charset="0"/>
                <a:cs typeface="Times New Roman" pitchFamily="18" charset="0"/>
              </a:rPr>
              <a:t>Đặc</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điểm</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thể</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thơ</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lục</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bát</a:t>
            </a:r>
            <a:endParaRPr lang="en-US" sz="2800" dirty="0">
              <a:solidFill>
                <a:prstClr val="black"/>
              </a:solidFill>
            </a:endParaRPr>
          </a:p>
        </p:txBody>
      </p:sp>
      <p:sp>
        <p:nvSpPr>
          <p:cNvPr id="2" name="Rectangle 1"/>
          <p:cNvSpPr/>
          <p:nvPr/>
        </p:nvSpPr>
        <p:spPr>
          <a:xfrm>
            <a:off x="4502727" y="1783854"/>
            <a:ext cx="4572000" cy="2031325"/>
          </a:xfrm>
          <a:prstGeom prst="rect">
            <a:avLst/>
          </a:prstGeom>
        </p:spPr>
        <p:txBody>
          <a:bodyPr>
            <a:spAutoFit/>
          </a:bodyPr>
          <a:lstStyle/>
          <a:p>
            <a:pPr algn="ctr"/>
            <a:r>
              <a:rPr lang="vi-VN" i="1" dirty="0">
                <a:solidFill>
                  <a:srgbClr val="000000"/>
                </a:solidFill>
                <a:latin typeface="+mj-lt"/>
              </a:rPr>
              <a:t>“Ở hiền thì lại gặp </a:t>
            </a:r>
            <a:r>
              <a:rPr lang="vi-VN" i="1" dirty="0" smtClean="0">
                <a:solidFill>
                  <a:srgbClr val="000000"/>
                </a:solidFill>
                <a:latin typeface="+mj-lt"/>
              </a:rPr>
              <a:t>hiền</a:t>
            </a:r>
            <a:endParaRPr lang="vi-VN" dirty="0" smtClean="0">
              <a:solidFill>
                <a:srgbClr val="000000"/>
              </a:solidFill>
              <a:latin typeface="+mj-lt"/>
            </a:endParaRPr>
          </a:p>
          <a:p>
            <a:pPr algn="ctr"/>
            <a:endParaRPr lang="en-US" i="1" dirty="0" smtClean="0">
              <a:solidFill>
                <a:srgbClr val="000000"/>
              </a:solidFill>
              <a:latin typeface="+mj-lt"/>
            </a:endParaRPr>
          </a:p>
          <a:p>
            <a:pPr algn="ctr"/>
            <a:r>
              <a:rPr lang="vi-VN" i="1" dirty="0" smtClean="0">
                <a:solidFill>
                  <a:srgbClr val="000000"/>
                </a:solidFill>
                <a:latin typeface="+mj-lt"/>
              </a:rPr>
              <a:t>Người </a:t>
            </a:r>
            <a:r>
              <a:rPr lang="vi-VN" i="1" dirty="0">
                <a:solidFill>
                  <a:srgbClr val="000000"/>
                </a:solidFill>
                <a:latin typeface="+mj-lt"/>
              </a:rPr>
              <a:t>ngay thì gặp người </a:t>
            </a:r>
            <a:r>
              <a:rPr lang="vi-VN" i="1" dirty="0" smtClean="0">
                <a:solidFill>
                  <a:srgbClr val="000000"/>
                </a:solidFill>
                <a:latin typeface="+mj-lt"/>
              </a:rPr>
              <a:t>tiên </a:t>
            </a:r>
            <a:r>
              <a:rPr lang="vi-VN" i="1" dirty="0">
                <a:solidFill>
                  <a:srgbClr val="000000"/>
                </a:solidFill>
                <a:latin typeface="+mj-lt"/>
              </a:rPr>
              <a:t>độ </a:t>
            </a:r>
            <a:r>
              <a:rPr lang="vi-VN" i="1" dirty="0" smtClean="0">
                <a:solidFill>
                  <a:srgbClr val="000000"/>
                </a:solidFill>
                <a:latin typeface="+mj-lt"/>
              </a:rPr>
              <a:t>trì</a:t>
            </a:r>
            <a:endParaRPr lang="vi-VN" dirty="0" smtClean="0">
              <a:solidFill>
                <a:srgbClr val="000000"/>
              </a:solidFill>
              <a:latin typeface="+mj-lt"/>
            </a:endParaRPr>
          </a:p>
          <a:p>
            <a:pPr algn="ctr"/>
            <a:endParaRPr lang="en-US" i="1" dirty="0" smtClean="0">
              <a:solidFill>
                <a:srgbClr val="000000"/>
              </a:solidFill>
              <a:latin typeface="+mj-lt"/>
            </a:endParaRPr>
          </a:p>
          <a:p>
            <a:pPr algn="ctr"/>
            <a:r>
              <a:rPr lang="vi-VN" i="1" dirty="0" smtClean="0">
                <a:solidFill>
                  <a:srgbClr val="000000"/>
                </a:solidFill>
                <a:latin typeface="+mj-lt"/>
              </a:rPr>
              <a:t>Mang </a:t>
            </a:r>
            <a:r>
              <a:rPr lang="vi-VN" i="1" dirty="0">
                <a:solidFill>
                  <a:srgbClr val="000000"/>
                </a:solidFill>
                <a:latin typeface="+mj-lt"/>
              </a:rPr>
              <a:t>theo chuyện cổ tôi đi</a:t>
            </a:r>
            <a:endParaRPr lang="vi-VN" dirty="0">
              <a:solidFill>
                <a:srgbClr val="000000"/>
              </a:solidFill>
              <a:latin typeface="+mj-lt"/>
            </a:endParaRPr>
          </a:p>
          <a:p>
            <a:pPr algn="ctr"/>
            <a:endParaRPr lang="en-US" i="1" dirty="0" smtClean="0">
              <a:solidFill>
                <a:srgbClr val="000000"/>
              </a:solidFill>
              <a:latin typeface="+mj-lt"/>
            </a:endParaRPr>
          </a:p>
          <a:p>
            <a:pPr algn="ctr"/>
            <a:r>
              <a:rPr lang="vi-VN" i="1" dirty="0" smtClean="0">
                <a:solidFill>
                  <a:srgbClr val="000000"/>
                </a:solidFill>
                <a:latin typeface="+mj-lt"/>
              </a:rPr>
              <a:t>Nghe </a:t>
            </a:r>
            <a:r>
              <a:rPr lang="vi-VN" i="1" dirty="0">
                <a:solidFill>
                  <a:srgbClr val="000000"/>
                </a:solidFill>
                <a:latin typeface="+mj-lt"/>
              </a:rPr>
              <a:t>trong cuộc sống thầm </a:t>
            </a:r>
            <a:r>
              <a:rPr lang="en-US" i="1" dirty="0" err="1" smtClean="0">
                <a:solidFill>
                  <a:srgbClr val="000000"/>
                </a:solidFill>
                <a:latin typeface="+mj-lt"/>
              </a:rPr>
              <a:t>thì</a:t>
            </a:r>
            <a:r>
              <a:rPr lang="en-US" i="1" dirty="0" smtClean="0">
                <a:solidFill>
                  <a:srgbClr val="000000"/>
                </a:solidFill>
                <a:latin typeface="+mj-lt"/>
              </a:rPr>
              <a:t> </a:t>
            </a:r>
            <a:r>
              <a:rPr lang="vi-VN" i="1" dirty="0" smtClean="0">
                <a:solidFill>
                  <a:srgbClr val="000000"/>
                </a:solidFill>
                <a:latin typeface="+mj-lt"/>
              </a:rPr>
              <a:t>tiếng </a:t>
            </a:r>
            <a:r>
              <a:rPr lang="vi-VN" i="1" dirty="0">
                <a:solidFill>
                  <a:srgbClr val="000000"/>
                </a:solidFill>
                <a:latin typeface="+mj-lt"/>
              </a:rPr>
              <a:t>xưa” …</a:t>
            </a:r>
            <a:endParaRPr lang="vi-VN" b="0" i="0" dirty="0">
              <a:solidFill>
                <a:srgbClr val="000000"/>
              </a:solidFill>
              <a:effectLst/>
              <a:latin typeface="+mj-lt"/>
            </a:endParaRPr>
          </a:p>
        </p:txBody>
      </p:sp>
      <p:cxnSp>
        <p:nvCxnSpPr>
          <p:cNvPr id="9" name="Straight Arrow Connector 8"/>
          <p:cNvCxnSpPr>
            <a:stCxn id="45" idx="3"/>
          </p:cNvCxnSpPr>
          <p:nvPr/>
        </p:nvCxnSpPr>
        <p:spPr>
          <a:xfrm>
            <a:off x="2466663" y="4527615"/>
            <a:ext cx="65791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4" name="Rectangle 13"/>
          <p:cNvSpPr/>
          <p:nvPr/>
        </p:nvSpPr>
        <p:spPr>
          <a:xfrm>
            <a:off x="0" y="2030329"/>
            <a:ext cx="5410392" cy="523220"/>
          </a:xfrm>
          <a:prstGeom prst="rect">
            <a:avLst/>
          </a:prstGeom>
        </p:spPr>
        <p:txBody>
          <a:bodyPr wrap="none">
            <a:spAutoFit/>
          </a:bodyPr>
          <a:lstStyle/>
          <a:p>
            <a:pPr lvl="0"/>
            <a:r>
              <a:rPr lang="en-US" sz="2800" b="1" dirty="0" smtClean="0">
                <a:solidFill>
                  <a:prstClr val="black"/>
                </a:solidFill>
                <a:latin typeface="Times New Roman" pitchFamily="18" charset="0"/>
                <a:cs typeface="Times New Roman" pitchFamily="18" charset="0"/>
              </a:rPr>
              <a:t>?</a:t>
            </a:r>
            <a:r>
              <a:rPr lang="en-US" sz="2800" b="1" dirty="0" err="1" smtClean="0">
                <a:solidFill>
                  <a:prstClr val="black"/>
                </a:solidFill>
                <a:latin typeface="Times New Roman" pitchFamily="18" charset="0"/>
                <a:cs typeface="Times New Roman" pitchFamily="18" charset="0"/>
              </a:rPr>
              <a:t>Hãy</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xác</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định</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vần</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trong</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khổ</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thơ</a:t>
            </a:r>
            <a:r>
              <a:rPr lang="en-US" sz="2800" b="1" dirty="0" smtClean="0">
                <a:solidFill>
                  <a:prstClr val="black"/>
                </a:solidFill>
                <a:latin typeface="Times New Roman" pitchFamily="18" charset="0"/>
                <a:cs typeface="Times New Roman" pitchFamily="18" charset="0"/>
              </a:rPr>
              <a:t>?</a:t>
            </a:r>
            <a:endParaRPr lang="en-US" sz="2800" dirty="0">
              <a:solidFill>
                <a:prstClr val="black"/>
              </a:solidFill>
            </a:endParaRPr>
          </a:p>
        </p:txBody>
      </p:sp>
      <p:sp>
        <p:nvSpPr>
          <p:cNvPr id="19" name="Rectangle 18"/>
          <p:cNvSpPr/>
          <p:nvPr/>
        </p:nvSpPr>
        <p:spPr>
          <a:xfrm>
            <a:off x="3283527" y="3913120"/>
            <a:ext cx="5791200" cy="1815882"/>
          </a:xfrm>
          <a:prstGeom prst="rect">
            <a:avLst/>
          </a:prstGeom>
          <a:ln>
            <a:solidFill>
              <a:srgbClr val="FF0000"/>
            </a:solidFill>
          </a:ln>
        </p:spPr>
        <p:txBody>
          <a:bodyPr wrap="square">
            <a:spAutoFit/>
          </a:bodyPr>
          <a:lstStyle/>
          <a:p>
            <a:pPr algn="just"/>
            <a:r>
              <a:rPr lang="en-US" sz="2800" dirty="0">
                <a:solidFill>
                  <a:srgbClr val="000000"/>
                </a:solidFill>
                <a:latin typeface="+mj-lt"/>
              </a:rPr>
              <a:t>T</a:t>
            </a:r>
            <a:r>
              <a:rPr lang="vi-VN" sz="2800" dirty="0" smtClean="0">
                <a:solidFill>
                  <a:srgbClr val="000000"/>
                </a:solidFill>
                <a:latin typeface="+mj-lt"/>
              </a:rPr>
              <a:t>iếng </a:t>
            </a:r>
            <a:r>
              <a:rPr lang="vi-VN" sz="2800" dirty="0">
                <a:solidFill>
                  <a:srgbClr val="000000"/>
                </a:solidFill>
                <a:latin typeface="+mj-lt"/>
              </a:rPr>
              <a:t>cuối của dòng sáu </a:t>
            </a:r>
            <a:r>
              <a:rPr lang="vi-VN" sz="2800" dirty="0" smtClean="0">
                <a:solidFill>
                  <a:srgbClr val="000000"/>
                </a:solidFill>
                <a:latin typeface="+mj-lt"/>
              </a:rPr>
              <a:t>tiếng </a:t>
            </a:r>
            <a:r>
              <a:rPr lang="vi-VN" sz="2800" dirty="0">
                <a:solidFill>
                  <a:srgbClr val="000000"/>
                </a:solidFill>
                <a:latin typeface="+mj-lt"/>
              </a:rPr>
              <a:t>vần với tiếng thứ sáu của dòng </a:t>
            </a:r>
            <a:r>
              <a:rPr lang="vi-VN" sz="2800" dirty="0" smtClean="0">
                <a:solidFill>
                  <a:srgbClr val="000000"/>
                </a:solidFill>
                <a:latin typeface="+mj-lt"/>
              </a:rPr>
              <a:t>tám, </a:t>
            </a:r>
            <a:r>
              <a:rPr lang="vi-VN" sz="2800" dirty="0">
                <a:solidFill>
                  <a:srgbClr val="000000"/>
                </a:solidFill>
                <a:latin typeface="+mj-lt"/>
              </a:rPr>
              <a:t>tiếng cuối của dòng tám tiếng lại vần với tiếng cuối của dòng sáu tiếng tiếp theo. </a:t>
            </a:r>
            <a:endParaRPr lang="en-US" sz="2800" dirty="0">
              <a:latin typeface="+mj-lt"/>
            </a:endParaRPr>
          </a:p>
        </p:txBody>
      </p:sp>
      <p:sp>
        <p:nvSpPr>
          <p:cNvPr id="38" name="Rectangle 37"/>
          <p:cNvSpPr/>
          <p:nvPr/>
        </p:nvSpPr>
        <p:spPr>
          <a:xfrm>
            <a:off x="171520" y="5050835"/>
            <a:ext cx="2295143" cy="954107"/>
          </a:xfrm>
          <a:prstGeom prst="rect">
            <a:avLst/>
          </a:prstGeom>
        </p:spPr>
        <p:txBody>
          <a:bodyPr wrap="square">
            <a:spAutoFit/>
          </a:bodyPr>
          <a:lstStyle/>
          <a:p>
            <a:r>
              <a:rPr lang="en-US" sz="2800" b="1" i="1" dirty="0" smtClean="0">
                <a:solidFill>
                  <a:srgbClr val="FF0000"/>
                </a:solidFill>
                <a:latin typeface="+mj-lt"/>
              </a:rPr>
              <a:t>(</a:t>
            </a:r>
            <a:r>
              <a:rPr lang="vi-VN" sz="2800" b="1" i="1" dirty="0" smtClean="0">
                <a:solidFill>
                  <a:srgbClr val="FF0000"/>
                </a:solidFill>
                <a:latin typeface="+mj-lt"/>
              </a:rPr>
              <a:t>Hiền </a:t>
            </a:r>
            <a:r>
              <a:rPr lang="vi-VN" sz="2800" b="1" i="1" dirty="0">
                <a:solidFill>
                  <a:srgbClr val="FF0000"/>
                </a:solidFill>
                <a:latin typeface="+mj-lt"/>
              </a:rPr>
              <a:t>– tiên </a:t>
            </a:r>
            <a:r>
              <a:rPr lang="vi-VN" sz="2800" b="1" i="1" dirty="0" smtClean="0">
                <a:solidFill>
                  <a:srgbClr val="FF0000"/>
                </a:solidFill>
                <a:latin typeface="+mj-lt"/>
              </a:rPr>
              <a:t>,</a:t>
            </a:r>
            <a:endParaRPr lang="en-US" sz="2800" b="1" i="1" dirty="0" smtClean="0">
              <a:solidFill>
                <a:srgbClr val="FF0000"/>
              </a:solidFill>
              <a:latin typeface="+mj-lt"/>
            </a:endParaRPr>
          </a:p>
          <a:p>
            <a:r>
              <a:rPr lang="vi-VN" sz="2800" b="1" i="1" dirty="0" smtClean="0">
                <a:solidFill>
                  <a:srgbClr val="FF0000"/>
                </a:solidFill>
                <a:latin typeface="+mj-lt"/>
              </a:rPr>
              <a:t> </a:t>
            </a:r>
            <a:r>
              <a:rPr lang="vi-VN" sz="2800" b="1" i="1" dirty="0">
                <a:solidFill>
                  <a:srgbClr val="FF0000"/>
                </a:solidFill>
                <a:latin typeface="+mj-lt"/>
              </a:rPr>
              <a:t>trì – đi – </a:t>
            </a:r>
            <a:r>
              <a:rPr lang="vi-VN" sz="2800" b="1" i="1" dirty="0" smtClean="0">
                <a:solidFill>
                  <a:srgbClr val="FF0000"/>
                </a:solidFill>
                <a:latin typeface="+mj-lt"/>
              </a:rPr>
              <a:t>thì</a:t>
            </a:r>
            <a:r>
              <a:rPr lang="en-US" sz="2800" b="1" i="1" dirty="0" smtClean="0">
                <a:solidFill>
                  <a:srgbClr val="FF0000"/>
                </a:solidFill>
                <a:latin typeface="+mj-lt"/>
              </a:rPr>
              <a:t>)</a:t>
            </a:r>
            <a:endParaRPr lang="en-US" sz="2800" b="1" dirty="0">
              <a:solidFill>
                <a:srgbClr val="FF0000"/>
              </a:solidFill>
              <a:latin typeface="+mj-lt"/>
            </a:endParaRPr>
          </a:p>
        </p:txBody>
      </p:sp>
      <p:cxnSp>
        <p:nvCxnSpPr>
          <p:cNvPr id="40" name="Straight Connector 39"/>
          <p:cNvCxnSpPr/>
          <p:nvPr/>
        </p:nvCxnSpPr>
        <p:spPr>
          <a:xfrm>
            <a:off x="7467600" y="2076510"/>
            <a:ext cx="381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1" name="Straight Connector 40"/>
          <p:cNvCxnSpPr/>
          <p:nvPr/>
        </p:nvCxnSpPr>
        <p:spPr>
          <a:xfrm>
            <a:off x="7543800" y="2667000"/>
            <a:ext cx="3048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2" name="Straight Connector 41"/>
          <p:cNvCxnSpPr/>
          <p:nvPr/>
        </p:nvCxnSpPr>
        <p:spPr>
          <a:xfrm>
            <a:off x="7772400" y="3200400"/>
            <a:ext cx="3048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3" name="Straight Connector 42"/>
          <p:cNvCxnSpPr/>
          <p:nvPr/>
        </p:nvCxnSpPr>
        <p:spPr>
          <a:xfrm>
            <a:off x="7315200" y="3815179"/>
            <a:ext cx="304800" cy="0"/>
          </a:xfrm>
          <a:prstGeom prst="line">
            <a:avLst/>
          </a:prstGeom>
        </p:spPr>
        <p:style>
          <a:lnRef idx="2">
            <a:schemeClr val="accent2"/>
          </a:lnRef>
          <a:fillRef idx="0">
            <a:schemeClr val="accent2"/>
          </a:fillRef>
          <a:effectRef idx="1">
            <a:schemeClr val="accent2"/>
          </a:effectRef>
          <a:fontRef idx="minor">
            <a:schemeClr val="tx1"/>
          </a:fontRef>
        </p:style>
      </p:cxnSp>
      <p:sp>
        <p:nvSpPr>
          <p:cNvPr id="45" name="Rectangle 44"/>
          <p:cNvSpPr/>
          <p:nvPr/>
        </p:nvSpPr>
        <p:spPr>
          <a:xfrm>
            <a:off x="1214397" y="4266005"/>
            <a:ext cx="1252266" cy="523220"/>
          </a:xfrm>
          <a:prstGeom prst="rect">
            <a:avLst/>
          </a:prstGeom>
          <a:ln>
            <a:solidFill>
              <a:srgbClr val="FF0000"/>
            </a:solidFill>
          </a:ln>
        </p:spPr>
        <p:txBody>
          <a:bodyPr wrap="none">
            <a:spAutoFit/>
          </a:bodyPr>
          <a:lstStyle/>
          <a:p>
            <a:r>
              <a:rPr lang="en-US" sz="2800" b="1" dirty="0" err="1" smtClean="0">
                <a:solidFill>
                  <a:srgbClr val="FF0000"/>
                </a:solidFill>
                <a:latin typeface="Times New Roman" pitchFamily="18" charset="0"/>
                <a:cs typeface="Times New Roman" pitchFamily="18" charset="0"/>
              </a:rPr>
              <a:t>Về</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vần</a:t>
            </a:r>
            <a:endParaRPr lang="en-US" sz="2800" dirty="0">
              <a:solidFill>
                <a:srgbClr val="FF0000"/>
              </a:solidFill>
            </a:endParaRPr>
          </a:p>
        </p:txBody>
      </p:sp>
    </p:spTree>
    <p:extLst>
      <p:ext uri="{BB962C8B-B14F-4D97-AF65-F5344CB8AC3E}">
        <p14:creationId xmlns:p14="http://schemas.microsoft.com/office/powerpoint/2010/main" val="124275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9" grpId="0" animBg="1"/>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7400" y="-20827"/>
            <a:ext cx="7010400" cy="1200329"/>
          </a:xfrm>
          <a:prstGeom prst="rect">
            <a:avLst/>
          </a:prstGeom>
        </p:spPr>
        <p:txBody>
          <a:bodyPr wrap="square">
            <a:spAutoFit/>
          </a:bodyPr>
          <a:lstStyle/>
          <a:p>
            <a:pPr algn="ctr"/>
            <a:r>
              <a:rPr lang="en-US" sz="2400" b="1" dirty="0" err="1" smtClean="0">
                <a:solidFill>
                  <a:srgbClr val="00B0F0"/>
                </a:solidFill>
                <a:latin typeface="Times New Roman" pitchFamily="18" charset="0"/>
                <a:cs typeface="Times New Roman" pitchFamily="18" charset="0"/>
              </a:rPr>
              <a:t>Tiết</a:t>
            </a:r>
            <a:r>
              <a:rPr lang="en-US" sz="2400" b="1" dirty="0" smtClean="0">
                <a:solidFill>
                  <a:srgbClr val="00B0F0"/>
                </a:solidFill>
                <a:latin typeface="Times New Roman" pitchFamily="18" charset="0"/>
                <a:cs typeface="Times New Roman" pitchFamily="18" charset="0"/>
              </a:rPr>
              <a:t> 48-49:</a:t>
            </a:r>
            <a:r>
              <a:rPr lang="vi-VN" sz="2400" b="1" dirty="0" smtClean="0">
                <a:solidFill>
                  <a:srgbClr val="00B0F0"/>
                </a:solidFill>
                <a:latin typeface="Times New Roman" pitchFamily="18" charset="0"/>
                <a:cs typeface="Times New Roman" pitchFamily="18" charset="0"/>
              </a:rPr>
              <a:t>Văn</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bản</a:t>
            </a:r>
            <a:r>
              <a:rPr lang="en-US" sz="2400" b="1" dirty="0" smtClean="0">
                <a:solidFill>
                  <a:srgbClr val="00B0F0"/>
                </a:solidFill>
                <a:latin typeface="Times New Roman" pitchFamily="18" charset="0"/>
                <a:cs typeface="Times New Roman" pitchFamily="18" charset="0"/>
              </a:rPr>
              <a:t> 2</a:t>
            </a:r>
          </a:p>
          <a:p>
            <a:r>
              <a:rPr lang="en-US" sz="2400" b="1" dirty="0" smtClean="0">
                <a:solidFill>
                  <a:srgbClr val="FF0000"/>
                </a:solidFill>
                <a:latin typeface="Times New Roman" pitchFamily="18" charset="0"/>
                <a:cs typeface="Times New Roman" pitchFamily="18" charset="0"/>
              </a:rPr>
              <a:t>CHUYỆN CỔ NƯỚC MÌNH</a:t>
            </a:r>
          </a:p>
          <a:p>
            <a:pPr algn="ct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Mỹ</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Dạ</a:t>
            </a:r>
            <a:r>
              <a:rPr lang="en-US" sz="2400" b="1" dirty="0" smtClean="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3" name="Rectangle 2"/>
          <p:cNvSpPr/>
          <p:nvPr/>
        </p:nvSpPr>
        <p:spPr>
          <a:xfrm>
            <a:off x="14748" y="1149053"/>
            <a:ext cx="2964658" cy="400110"/>
          </a:xfrm>
          <a:prstGeom prst="rect">
            <a:avLst/>
          </a:prstGeom>
        </p:spPr>
        <p:txBody>
          <a:bodyPr wrap="none">
            <a:spAutoFit/>
          </a:bodyPr>
          <a:lstStyle/>
          <a:p>
            <a:r>
              <a:rPr lang="en-US" sz="2000" b="1" dirty="0" smtClean="0">
                <a:solidFill>
                  <a:srgbClr val="FF0000"/>
                </a:solidFill>
                <a:latin typeface="Times New Roman" pitchFamily="18" charset="0"/>
                <a:cs typeface="Times New Roman" pitchFamily="18" charset="0"/>
              </a:rPr>
              <a:t>II. TÌM HIỂU VĂN BẢN</a:t>
            </a:r>
            <a:endParaRPr lang="en-US" sz="2000" dirty="0">
              <a:solidFill>
                <a:prstClr val="black"/>
              </a:solidFill>
            </a:endParaRPr>
          </a:p>
        </p:txBody>
      </p:sp>
      <p:sp>
        <p:nvSpPr>
          <p:cNvPr id="13" name="Rectangle 12"/>
          <p:cNvSpPr/>
          <p:nvPr/>
        </p:nvSpPr>
        <p:spPr>
          <a:xfrm>
            <a:off x="0" y="1676400"/>
            <a:ext cx="3124573" cy="400110"/>
          </a:xfrm>
          <a:prstGeom prst="rect">
            <a:avLst/>
          </a:prstGeom>
        </p:spPr>
        <p:txBody>
          <a:bodyPr wrap="none">
            <a:spAutoFit/>
          </a:bodyPr>
          <a:lstStyle/>
          <a:p>
            <a:r>
              <a:rPr lang="en-US" sz="2000" b="1" dirty="0" smtClean="0">
                <a:solidFill>
                  <a:prstClr val="black"/>
                </a:solidFill>
                <a:latin typeface="Times New Roman" pitchFamily="18" charset="0"/>
                <a:cs typeface="Times New Roman" pitchFamily="18" charset="0"/>
              </a:rPr>
              <a:t>1. </a:t>
            </a:r>
            <a:r>
              <a:rPr lang="en-US" sz="2000" b="1" dirty="0" err="1" smtClean="0">
                <a:solidFill>
                  <a:prstClr val="black"/>
                </a:solidFill>
                <a:latin typeface="Times New Roman" pitchFamily="18" charset="0"/>
                <a:cs typeface="Times New Roman" pitchFamily="18" charset="0"/>
              </a:rPr>
              <a:t>Đặc</a:t>
            </a:r>
            <a:r>
              <a:rPr lang="en-US" sz="2000" b="1" dirty="0" smtClean="0">
                <a:solidFill>
                  <a:prstClr val="black"/>
                </a:solidFill>
                <a:latin typeface="Times New Roman" pitchFamily="18" charset="0"/>
                <a:cs typeface="Times New Roman" pitchFamily="18" charset="0"/>
              </a:rPr>
              <a:t> </a:t>
            </a:r>
            <a:r>
              <a:rPr lang="en-US" sz="2000" b="1" dirty="0" err="1" smtClean="0">
                <a:solidFill>
                  <a:prstClr val="black"/>
                </a:solidFill>
                <a:latin typeface="Times New Roman" pitchFamily="18" charset="0"/>
                <a:cs typeface="Times New Roman" pitchFamily="18" charset="0"/>
              </a:rPr>
              <a:t>điểm</a:t>
            </a:r>
            <a:r>
              <a:rPr lang="en-US" sz="2000" b="1" dirty="0" smtClean="0">
                <a:solidFill>
                  <a:prstClr val="black"/>
                </a:solidFill>
                <a:latin typeface="Times New Roman" pitchFamily="18" charset="0"/>
                <a:cs typeface="Times New Roman" pitchFamily="18" charset="0"/>
              </a:rPr>
              <a:t> </a:t>
            </a:r>
            <a:r>
              <a:rPr lang="en-US" sz="2000" b="1" dirty="0" err="1" smtClean="0">
                <a:solidFill>
                  <a:prstClr val="black"/>
                </a:solidFill>
                <a:latin typeface="Times New Roman" pitchFamily="18" charset="0"/>
                <a:cs typeface="Times New Roman" pitchFamily="18" charset="0"/>
              </a:rPr>
              <a:t>thể</a:t>
            </a:r>
            <a:r>
              <a:rPr lang="en-US" sz="2000" b="1" dirty="0" smtClean="0">
                <a:solidFill>
                  <a:prstClr val="black"/>
                </a:solidFill>
                <a:latin typeface="Times New Roman" pitchFamily="18" charset="0"/>
                <a:cs typeface="Times New Roman" pitchFamily="18" charset="0"/>
              </a:rPr>
              <a:t> </a:t>
            </a:r>
            <a:r>
              <a:rPr lang="en-US" sz="2000" b="1" dirty="0" err="1" smtClean="0">
                <a:solidFill>
                  <a:prstClr val="black"/>
                </a:solidFill>
                <a:latin typeface="Times New Roman" pitchFamily="18" charset="0"/>
                <a:cs typeface="Times New Roman" pitchFamily="18" charset="0"/>
              </a:rPr>
              <a:t>thơ</a:t>
            </a:r>
            <a:r>
              <a:rPr lang="en-US" sz="2000" b="1" dirty="0" smtClean="0">
                <a:solidFill>
                  <a:prstClr val="black"/>
                </a:solidFill>
                <a:latin typeface="Times New Roman" pitchFamily="18" charset="0"/>
                <a:cs typeface="Times New Roman" pitchFamily="18" charset="0"/>
              </a:rPr>
              <a:t> </a:t>
            </a:r>
            <a:r>
              <a:rPr lang="en-US" sz="2000" b="1" dirty="0" err="1" smtClean="0">
                <a:solidFill>
                  <a:prstClr val="black"/>
                </a:solidFill>
                <a:latin typeface="Times New Roman" pitchFamily="18" charset="0"/>
                <a:cs typeface="Times New Roman" pitchFamily="18" charset="0"/>
              </a:rPr>
              <a:t>lục</a:t>
            </a:r>
            <a:r>
              <a:rPr lang="en-US" sz="2000" b="1" dirty="0" smtClean="0">
                <a:solidFill>
                  <a:prstClr val="black"/>
                </a:solidFill>
                <a:latin typeface="Times New Roman" pitchFamily="18" charset="0"/>
                <a:cs typeface="Times New Roman" pitchFamily="18" charset="0"/>
              </a:rPr>
              <a:t> </a:t>
            </a:r>
            <a:r>
              <a:rPr lang="en-US" sz="2000" b="1" dirty="0" err="1" smtClean="0">
                <a:solidFill>
                  <a:prstClr val="black"/>
                </a:solidFill>
                <a:latin typeface="Times New Roman" pitchFamily="18" charset="0"/>
                <a:cs typeface="Times New Roman" pitchFamily="18" charset="0"/>
              </a:rPr>
              <a:t>bát</a:t>
            </a:r>
            <a:endParaRPr lang="en-US" sz="2000" dirty="0">
              <a:solidFill>
                <a:prstClr val="black"/>
              </a:solidFill>
            </a:endParaRPr>
          </a:p>
        </p:txBody>
      </p:sp>
      <p:sp>
        <p:nvSpPr>
          <p:cNvPr id="33" name="Rectangle 32"/>
          <p:cNvSpPr/>
          <p:nvPr/>
        </p:nvSpPr>
        <p:spPr>
          <a:xfrm>
            <a:off x="486223" y="3200400"/>
            <a:ext cx="1220206" cy="461665"/>
          </a:xfrm>
          <a:prstGeom prst="rect">
            <a:avLst/>
          </a:prstGeom>
          <a:solidFill>
            <a:srgbClr val="FFC000"/>
          </a:solidFill>
          <a:ln>
            <a:solidFill>
              <a:srgbClr val="FF0000"/>
            </a:solidFill>
          </a:ln>
        </p:spPr>
        <p:txBody>
          <a:bodyPr wrap="none">
            <a:spAutoFit/>
          </a:bodyPr>
          <a:lstStyle/>
          <a:p>
            <a:r>
              <a:rPr lang="en-US" sz="2400" b="1" dirty="0" err="1" smtClean="0">
                <a:solidFill>
                  <a:prstClr val="black"/>
                </a:solidFill>
                <a:latin typeface="Times New Roman" pitchFamily="18" charset="0"/>
                <a:cs typeface="Times New Roman" pitchFamily="18" charset="0"/>
              </a:rPr>
              <a:t>Về</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nhịp</a:t>
            </a:r>
            <a:endParaRPr lang="en-US" sz="2400" dirty="0">
              <a:solidFill>
                <a:prstClr val="black"/>
              </a:solidFill>
            </a:endParaRPr>
          </a:p>
        </p:txBody>
      </p:sp>
      <p:cxnSp>
        <p:nvCxnSpPr>
          <p:cNvPr id="12" name="Straight Arrow Connector 11"/>
          <p:cNvCxnSpPr/>
          <p:nvPr/>
        </p:nvCxnSpPr>
        <p:spPr>
          <a:xfrm>
            <a:off x="1706429" y="3462010"/>
            <a:ext cx="1240728"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4" name="Rectangle 13"/>
          <p:cNvSpPr/>
          <p:nvPr/>
        </p:nvSpPr>
        <p:spPr>
          <a:xfrm>
            <a:off x="6240170" y="1578660"/>
            <a:ext cx="2762295" cy="400110"/>
          </a:xfrm>
          <a:prstGeom prst="rect">
            <a:avLst/>
          </a:prstGeom>
        </p:spPr>
        <p:txBody>
          <a:bodyPr wrap="none">
            <a:spAutoFit/>
          </a:bodyPr>
          <a:lstStyle/>
          <a:p>
            <a:r>
              <a:rPr lang="en-US" sz="2000" b="1" dirty="0" err="1" smtClean="0">
                <a:solidFill>
                  <a:prstClr val="black"/>
                </a:solidFill>
                <a:latin typeface="Times New Roman" pitchFamily="18" charset="0"/>
                <a:cs typeface="Times New Roman" pitchFamily="18" charset="0"/>
              </a:rPr>
              <a:t>Hãy</a:t>
            </a:r>
            <a:r>
              <a:rPr lang="en-US" sz="2000" b="1" dirty="0" smtClean="0">
                <a:solidFill>
                  <a:prstClr val="black"/>
                </a:solidFill>
                <a:latin typeface="Times New Roman" pitchFamily="18" charset="0"/>
                <a:cs typeface="Times New Roman" pitchFamily="18" charset="0"/>
              </a:rPr>
              <a:t> </a:t>
            </a:r>
            <a:r>
              <a:rPr lang="en-US" sz="2000" b="1" dirty="0" err="1" smtClean="0">
                <a:solidFill>
                  <a:prstClr val="black"/>
                </a:solidFill>
                <a:latin typeface="Times New Roman" pitchFamily="18" charset="0"/>
                <a:cs typeface="Times New Roman" pitchFamily="18" charset="0"/>
              </a:rPr>
              <a:t>xác</a:t>
            </a:r>
            <a:r>
              <a:rPr lang="en-US" sz="2000" b="1" dirty="0" smtClean="0">
                <a:solidFill>
                  <a:prstClr val="black"/>
                </a:solidFill>
                <a:latin typeface="Times New Roman" pitchFamily="18" charset="0"/>
                <a:cs typeface="Times New Roman" pitchFamily="18" charset="0"/>
              </a:rPr>
              <a:t> </a:t>
            </a:r>
            <a:r>
              <a:rPr lang="en-US" sz="2000" b="1" dirty="0" err="1" smtClean="0">
                <a:solidFill>
                  <a:prstClr val="black"/>
                </a:solidFill>
                <a:latin typeface="Times New Roman" pitchFamily="18" charset="0"/>
                <a:cs typeface="Times New Roman" pitchFamily="18" charset="0"/>
              </a:rPr>
              <a:t>định</a:t>
            </a:r>
            <a:r>
              <a:rPr lang="en-US" sz="2000" b="1" dirty="0" smtClean="0">
                <a:solidFill>
                  <a:prstClr val="black"/>
                </a:solidFill>
                <a:latin typeface="Times New Roman" pitchFamily="18" charset="0"/>
                <a:cs typeface="Times New Roman" pitchFamily="18" charset="0"/>
              </a:rPr>
              <a:t> </a:t>
            </a:r>
            <a:r>
              <a:rPr lang="en-US" sz="2000" b="1" dirty="0" err="1" smtClean="0">
                <a:solidFill>
                  <a:prstClr val="black"/>
                </a:solidFill>
                <a:latin typeface="Times New Roman" pitchFamily="18" charset="0"/>
                <a:cs typeface="Times New Roman" pitchFamily="18" charset="0"/>
              </a:rPr>
              <a:t>nhip</a:t>
            </a:r>
            <a:r>
              <a:rPr lang="en-US" sz="2000" b="1" dirty="0">
                <a:solidFill>
                  <a:prstClr val="black"/>
                </a:solidFill>
                <a:latin typeface="Times New Roman" pitchFamily="18" charset="0"/>
                <a:cs typeface="Times New Roman" pitchFamily="18" charset="0"/>
              </a:rPr>
              <a:t> </a:t>
            </a:r>
            <a:r>
              <a:rPr lang="en-US" sz="2000" b="1" dirty="0" err="1" smtClean="0">
                <a:solidFill>
                  <a:prstClr val="black"/>
                </a:solidFill>
                <a:latin typeface="Times New Roman" pitchFamily="18" charset="0"/>
                <a:cs typeface="Times New Roman" pitchFamily="18" charset="0"/>
              </a:rPr>
              <a:t>thơ</a:t>
            </a:r>
            <a:r>
              <a:rPr lang="en-US" sz="2000" b="1" dirty="0" smtClean="0">
                <a:solidFill>
                  <a:prstClr val="black"/>
                </a:solidFill>
                <a:latin typeface="Times New Roman" pitchFamily="18" charset="0"/>
                <a:cs typeface="Times New Roman" pitchFamily="18" charset="0"/>
              </a:rPr>
              <a:t>, </a:t>
            </a:r>
          </a:p>
        </p:txBody>
      </p:sp>
      <p:sp>
        <p:nvSpPr>
          <p:cNvPr id="8" name="Rectangle 7"/>
          <p:cNvSpPr/>
          <p:nvPr/>
        </p:nvSpPr>
        <p:spPr>
          <a:xfrm>
            <a:off x="3055335" y="3200400"/>
            <a:ext cx="4852610" cy="461665"/>
          </a:xfrm>
          <a:prstGeom prst="rect">
            <a:avLst/>
          </a:prstGeom>
          <a:ln>
            <a:solidFill>
              <a:srgbClr val="FF0000"/>
            </a:solidFill>
          </a:ln>
        </p:spPr>
        <p:txBody>
          <a:bodyPr wrap="none">
            <a:spAutoFit/>
          </a:bodyPr>
          <a:lstStyle/>
          <a:p>
            <a:r>
              <a:rPr lang="en-US" sz="2400" b="1" dirty="0" err="1">
                <a:solidFill>
                  <a:srgbClr val="000000"/>
                </a:solidFill>
                <a:latin typeface="Times New Roman" pitchFamily="18" charset="0"/>
                <a:cs typeface="Times New Roman" pitchFamily="18" charset="0"/>
              </a:rPr>
              <a:t>ngắt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theo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nhịp</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chẵn</a:t>
            </a:r>
            <a:r>
              <a:rPr lang="en-US" sz="2400" b="1" dirty="0">
                <a:solidFill>
                  <a:srgbClr val="000000"/>
                </a:solidFill>
                <a:latin typeface="Times New Roman" pitchFamily="18" charset="0"/>
                <a:cs typeface="Times New Roman" pitchFamily="18" charset="0"/>
              </a:rPr>
              <a:t>: 2/2/2, 2/4, 4/4. </a:t>
            </a:r>
            <a:endParaRPr lang="en-US" sz="2400" b="1" dirty="0">
              <a:latin typeface="Times New Roman" pitchFamily="18" charset="0"/>
              <a:cs typeface="Times New Roman" pitchFamily="18" charset="0"/>
            </a:endParaRPr>
          </a:p>
        </p:txBody>
      </p:sp>
      <p:sp>
        <p:nvSpPr>
          <p:cNvPr id="11" name="Rectangle 10"/>
          <p:cNvSpPr/>
          <p:nvPr/>
        </p:nvSpPr>
        <p:spPr>
          <a:xfrm>
            <a:off x="2590800" y="4178964"/>
            <a:ext cx="4572000" cy="1631216"/>
          </a:xfrm>
          <a:prstGeom prst="rect">
            <a:avLst/>
          </a:prstGeom>
        </p:spPr>
        <p:txBody>
          <a:bodyPr>
            <a:spAutoFit/>
          </a:bodyPr>
          <a:lstStyle/>
          <a:p>
            <a:pPr algn="ctr"/>
            <a:r>
              <a:rPr lang="vi-VN" sz="2000" i="1" dirty="0">
                <a:solidFill>
                  <a:srgbClr val="000000"/>
                </a:solidFill>
                <a:latin typeface="+mj-lt"/>
              </a:rPr>
              <a:t>“Ở hiền / thì lại / gặp hiền</a:t>
            </a:r>
            <a:endParaRPr lang="vi-VN" sz="2000" dirty="0">
              <a:solidFill>
                <a:srgbClr val="000000"/>
              </a:solidFill>
              <a:latin typeface="+mj-lt"/>
            </a:endParaRPr>
          </a:p>
          <a:p>
            <a:pPr algn="ctr"/>
            <a:r>
              <a:rPr lang="vi-VN" sz="2000" i="1" dirty="0">
                <a:solidFill>
                  <a:srgbClr val="000000"/>
                </a:solidFill>
                <a:latin typeface="+mj-lt"/>
              </a:rPr>
              <a:t>Người ngay thì gặp / người tiên độ trì</a:t>
            </a:r>
            <a:endParaRPr lang="vi-VN" sz="2000" dirty="0">
              <a:solidFill>
                <a:srgbClr val="000000"/>
              </a:solidFill>
              <a:latin typeface="+mj-lt"/>
            </a:endParaRPr>
          </a:p>
          <a:p>
            <a:pPr algn="ctr"/>
            <a:r>
              <a:rPr lang="vi-VN" sz="2000" i="1" dirty="0">
                <a:solidFill>
                  <a:srgbClr val="000000"/>
                </a:solidFill>
                <a:latin typeface="+mj-lt"/>
              </a:rPr>
              <a:t>Mang theo / chuyện cổ / tôi đi</a:t>
            </a:r>
            <a:endParaRPr lang="vi-VN" sz="2000" dirty="0">
              <a:solidFill>
                <a:srgbClr val="000000"/>
              </a:solidFill>
              <a:latin typeface="+mj-lt"/>
            </a:endParaRPr>
          </a:p>
          <a:p>
            <a:pPr algn="ctr"/>
            <a:r>
              <a:rPr lang="vi-VN" sz="2000" i="1" dirty="0">
                <a:solidFill>
                  <a:srgbClr val="000000"/>
                </a:solidFill>
                <a:latin typeface="+mj-lt"/>
              </a:rPr>
              <a:t>Nghe trong cuộc sống / thầm thì tiếng xưa” …</a:t>
            </a:r>
            <a:endParaRPr lang="vi-VN" sz="2000" b="0" i="0" dirty="0">
              <a:solidFill>
                <a:srgbClr val="000000"/>
              </a:solidFill>
              <a:effectLst/>
              <a:latin typeface="+mj-lt"/>
            </a:endParaRPr>
          </a:p>
        </p:txBody>
      </p:sp>
      <p:pic>
        <p:nvPicPr>
          <p:cNvPr id="2" name="Picture 1"/>
          <p:cNvPicPr>
            <a:picLocks noChangeAspect="1"/>
          </p:cNvPicPr>
          <p:nvPr/>
        </p:nvPicPr>
        <p:blipFill>
          <a:blip r:embed="rId2"/>
          <a:stretch>
            <a:fillRect/>
          </a:stretch>
        </p:blipFill>
        <p:spPr>
          <a:xfrm>
            <a:off x="7772400" y="4883695"/>
            <a:ext cx="1295400" cy="1831430"/>
          </a:xfrm>
          <a:prstGeom prst="rect">
            <a:avLst/>
          </a:prstGeom>
        </p:spPr>
      </p:pic>
    </p:spTree>
    <p:extLst>
      <p:ext uri="{BB962C8B-B14F-4D97-AF65-F5344CB8AC3E}">
        <p14:creationId xmlns:p14="http://schemas.microsoft.com/office/powerpoint/2010/main" val="241653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8"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7400" y="-20827"/>
            <a:ext cx="7010400" cy="1200329"/>
          </a:xfrm>
          <a:prstGeom prst="rect">
            <a:avLst/>
          </a:prstGeom>
        </p:spPr>
        <p:txBody>
          <a:bodyPr wrap="square">
            <a:spAutoFit/>
          </a:bodyPr>
          <a:lstStyle/>
          <a:p>
            <a:pPr algn="ctr"/>
            <a:r>
              <a:rPr lang="en-US" sz="2400" b="1" dirty="0" err="1" smtClean="0">
                <a:solidFill>
                  <a:srgbClr val="00B0F0"/>
                </a:solidFill>
                <a:latin typeface="Times New Roman" pitchFamily="18" charset="0"/>
                <a:cs typeface="Times New Roman" pitchFamily="18" charset="0"/>
              </a:rPr>
              <a:t>Tiết</a:t>
            </a:r>
            <a:r>
              <a:rPr lang="en-US" sz="2400" b="1" dirty="0" smtClean="0">
                <a:solidFill>
                  <a:srgbClr val="00B0F0"/>
                </a:solidFill>
                <a:latin typeface="Times New Roman" pitchFamily="18" charset="0"/>
                <a:cs typeface="Times New Roman" pitchFamily="18" charset="0"/>
              </a:rPr>
              <a:t> 48-49:</a:t>
            </a:r>
            <a:r>
              <a:rPr lang="vi-VN" sz="2400" b="1" dirty="0" smtClean="0">
                <a:solidFill>
                  <a:srgbClr val="00B0F0"/>
                </a:solidFill>
                <a:latin typeface="Times New Roman" pitchFamily="18" charset="0"/>
                <a:cs typeface="Times New Roman" pitchFamily="18" charset="0"/>
              </a:rPr>
              <a:t>Văn</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bản</a:t>
            </a:r>
            <a:r>
              <a:rPr lang="en-US" sz="2400" b="1" dirty="0" smtClean="0">
                <a:solidFill>
                  <a:srgbClr val="00B0F0"/>
                </a:solidFill>
                <a:latin typeface="Times New Roman" pitchFamily="18" charset="0"/>
                <a:cs typeface="Times New Roman" pitchFamily="18" charset="0"/>
              </a:rPr>
              <a:t> 2</a:t>
            </a:r>
          </a:p>
          <a:p>
            <a:r>
              <a:rPr lang="en-US" sz="2400" b="1" dirty="0" smtClean="0">
                <a:solidFill>
                  <a:srgbClr val="FF0000"/>
                </a:solidFill>
                <a:latin typeface="Times New Roman" pitchFamily="18" charset="0"/>
                <a:cs typeface="Times New Roman" pitchFamily="18" charset="0"/>
              </a:rPr>
              <a:t>CHUYỆN CỔ NƯỚC MÌNH</a:t>
            </a:r>
          </a:p>
          <a:p>
            <a:pPr algn="ct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Mỹ</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Dạ</a:t>
            </a:r>
            <a:r>
              <a:rPr lang="en-US" sz="2400" b="1" dirty="0" smtClean="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13" name="Rectangle 12"/>
          <p:cNvSpPr/>
          <p:nvPr/>
        </p:nvSpPr>
        <p:spPr>
          <a:xfrm>
            <a:off x="30777" y="906166"/>
            <a:ext cx="3714478" cy="461665"/>
          </a:xfrm>
          <a:prstGeom prst="rect">
            <a:avLst/>
          </a:prstGeom>
        </p:spPr>
        <p:txBody>
          <a:bodyPr wrap="none">
            <a:spAutoFit/>
          </a:bodyPr>
          <a:lstStyle/>
          <a:p>
            <a:r>
              <a:rPr lang="en-US" sz="2400" b="1" dirty="0" smtClean="0">
                <a:solidFill>
                  <a:prstClr val="black"/>
                </a:solidFill>
                <a:latin typeface="Times New Roman" pitchFamily="18" charset="0"/>
                <a:cs typeface="Times New Roman" pitchFamily="18" charset="0"/>
              </a:rPr>
              <a:t>1. </a:t>
            </a:r>
            <a:r>
              <a:rPr lang="en-US" sz="2400" b="1" dirty="0" err="1" smtClean="0">
                <a:solidFill>
                  <a:prstClr val="black"/>
                </a:solidFill>
                <a:latin typeface="Times New Roman" pitchFamily="18" charset="0"/>
                <a:cs typeface="Times New Roman" pitchFamily="18" charset="0"/>
              </a:rPr>
              <a:t>Đặc</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điểm</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thể</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thơ</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lục</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bát</a:t>
            </a:r>
            <a:endParaRPr lang="en-US" sz="2400" dirty="0">
              <a:solidFill>
                <a:prstClr val="black"/>
              </a:solidFill>
            </a:endParaRPr>
          </a:p>
        </p:txBody>
      </p:sp>
      <p:sp>
        <p:nvSpPr>
          <p:cNvPr id="33" name="Rectangle 32"/>
          <p:cNvSpPr/>
          <p:nvPr/>
        </p:nvSpPr>
        <p:spPr>
          <a:xfrm>
            <a:off x="-10758" y="2483125"/>
            <a:ext cx="2032929" cy="461665"/>
          </a:xfrm>
          <a:prstGeom prst="rect">
            <a:avLst/>
          </a:prstGeom>
          <a:solidFill>
            <a:srgbClr val="FFC000"/>
          </a:solidFill>
          <a:ln>
            <a:solidFill>
              <a:srgbClr val="FF0000"/>
            </a:solidFill>
          </a:ln>
        </p:spPr>
        <p:txBody>
          <a:bodyPr wrap="none">
            <a:spAutoFit/>
          </a:bodyPr>
          <a:lstStyle/>
          <a:p>
            <a:r>
              <a:rPr lang="en-US" sz="2400" b="1" dirty="0" err="1" smtClean="0">
                <a:solidFill>
                  <a:prstClr val="black"/>
                </a:solidFill>
                <a:latin typeface="Times New Roman" pitchFamily="18" charset="0"/>
                <a:cs typeface="Times New Roman" pitchFamily="18" charset="0"/>
              </a:rPr>
              <a:t>Về</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thanh</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điệu</a:t>
            </a:r>
            <a:endParaRPr lang="en-US" sz="2400" dirty="0">
              <a:solidFill>
                <a:prstClr val="black"/>
              </a:solidFill>
            </a:endParaRPr>
          </a:p>
        </p:txBody>
      </p:sp>
      <p:cxnSp>
        <p:nvCxnSpPr>
          <p:cNvPr id="12" name="Straight Arrow Connector 11"/>
          <p:cNvCxnSpPr/>
          <p:nvPr/>
        </p:nvCxnSpPr>
        <p:spPr>
          <a:xfrm>
            <a:off x="2022171" y="2713958"/>
            <a:ext cx="416229" cy="2924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4" name="Rectangle 13"/>
          <p:cNvSpPr/>
          <p:nvPr/>
        </p:nvSpPr>
        <p:spPr>
          <a:xfrm>
            <a:off x="2829178" y="1418539"/>
            <a:ext cx="6162421" cy="523220"/>
          </a:xfrm>
          <a:prstGeom prst="rect">
            <a:avLst/>
          </a:prstGeom>
        </p:spPr>
        <p:txBody>
          <a:bodyPr wrap="square">
            <a:spAutoFit/>
          </a:bodyPr>
          <a:lstStyle/>
          <a:p>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Hãy</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xác</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định</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vần</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điệu</a:t>
            </a:r>
            <a:r>
              <a:rPr lang="en-US" sz="2800" b="1" dirty="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của</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khổ</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thơ</a:t>
            </a:r>
            <a:r>
              <a:rPr lang="en-US" sz="2800" b="1" dirty="0" smtClean="0">
                <a:solidFill>
                  <a:prstClr val="black"/>
                </a:solidFill>
                <a:latin typeface="Times New Roman" pitchFamily="18" charset="0"/>
                <a:cs typeface="Times New Roman" pitchFamily="18" charset="0"/>
              </a:rPr>
              <a:t>, </a:t>
            </a:r>
          </a:p>
        </p:txBody>
      </p:sp>
      <p:sp>
        <p:nvSpPr>
          <p:cNvPr id="2" name="Rectangle 1"/>
          <p:cNvSpPr/>
          <p:nvPr/>
        </p:nvSpPr>
        <p:spPr>
          <a:xfrm>
            <a:off x="2452227" y="1950061"/>
            <a:ext cx="6553200" cy="1938992"/>
          </a:xfrm>
          <a:prstGeom prst="rect">
            <a:avLst/>
          </a:prstGeom>
          <a:ln>
            <a:solidFill>
              <a:srgbClr val="FF0000"/>
            </a:solidFill>
          </a:ln>
        </p:spPr>
        <p:txBody>
          <a:bodyPr wrap="square">
            <a:spAutoFit/>
          </a:bodyPr>
          <a:lstStyle/>
          <a:p>
            <a:pPr algn="just"/>
            <a:r>
              <a:rPr lang="vi-VN" sz="2400" dirty="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Trong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dòng</a:t>
            </a:r>
            <a:r>
              <a:rPr lang="en-US" sz="2400" dirty="0" smtClean="0">
                <a:solidFill>
                  <a:srgbClr val="000000"/>
                </a:solidFill>
                <a:latin typeface="Times New Roman" pitchFamily="18" charset="0"/>
                <a:cs typeface="Times New Roman" pitchFamily="18" charset="0"/>
              </a:rPr>
              <a:t> 6 </a:t>
            </a:r>
            <a:r>
              <a:rPr lang="en-US" sz="2400" dirty="0" err="1" smtClean="0">
                <a:solidFill>
                  <a:srgbClr val="000000"/>
                </a:solidFill>
                <a:latin typeface="Times New Roman" pitchFamily="18" charset="0"/>
                <a:cs typeface="Times New Roman" pitchFamily="18" charset="0"/>
              </a:rPr>
              <a:t>và</a:t>
            </a:r>
            <a:r>
              <a:rPr lang="en-US" sz="2400" dirty="0" smtClean="0">
                <a:solidFill>
                  <a:srgbClr val="000000"/>
                </a:solidFill>
                <a:latin typeface="Times New Roman" pitchFamily="18" charset="0"/>
                <a:cs typeface="Times New Roman" pitchFamily="18" charset="0"/>
              </a:rPr>
              <a:t> 8 </a:t>
            </a:r>
            <a:r>
              <a:rPr lang="en-US" sz="2400" dirty="0" err="1" smtClean="0">
                <a:solidFill>
                  <a:srgbClr val="000000"/>
                </a:solidFill>
                <a:latin typeface="Times New Roman" pitchFamily="18" charset="0"/>
                <a:cs typeface="Times New Roman" pitchFamily="18" charset="0"/>
              </a:rPr>
              <a:t>tiếng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thứ</a:t>
            </a:r>
            <a:r>
              <a:rPr lang="en-US" sz="2400" dirty="0" smtClean="0">
                <a:solidFill>
                  <a:srgbClr val="000000"/>
                </a:solidFill>
                <a:latin typeface="Times New Roman" pitchFamily="18" charset="0"/>
                <a:cs typeface="Times New Roman" pitchFamily="18" charset="0"/>
              </a:rPr>
              <a:t> 4 </a:t>
            </a:r>
            <a:r>
              <a:rPr lang="en-US" sz="2400" dirty="0" err="1" smtClean="0">
                <a:solidFill>
                  <a:srgbClr val="000000"/>
                </a:solidFill>
                <a:latin typeface="Times New Roman" pitchFamily="18" charset="0"/>
                <a:cs typeface="Times New Roman" pitchFamily="18" charset="0"/>
              </a:rPr>
              <a:t>là</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thanh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trắc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còn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tiếng</a:t>
            </a:r>
            <a:r>
              <a:rPr lang="en-US" sz="2400" dirty="0" smtClean="0">
                <a:solidFill>
                  <a:srgbClr val="000000"/>
                </a:solidFill>
                <a:latin typeface="Times New Roman" pitchFamily="18" charset="0"/>
                <a:cs typeface="Times New Roman" pitchFamily="18" charset="0"/>
              </a:rPr>
              <a:t> 6 </a:t>
            </a:r>
            <a:r>
              <a:rPr lang="en-US" sz="2400" dirty="0" err="1" smtClean="0">
                <a:solidFill>
                  <a:srgbClr val="000000"/>
                </a:solidFill>
                <a:latin typeface="Times New Roman" pitchFamily="18" charset="0"/>
                <a:cs typeface="Times New Roman" pitchFamily="18" charset="0"/>
              </a:rPr>
              <a:t>và</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tiếng</a:t>
            </a:r>
            <a:r>
              <a:rPr lang="en-US" sz="2400" dirty="0" smtClean="0">
                <a:solidFill>
                  <a:srgbClr val="000000"/>
                </a:solidFill>
                <a:latin typeface="Times New Roman" pitchFamily="18" charset="0"/>
                <a:cs typeface="Times New Roman" pitchFamily="18" charset="0"/>
              </a:rPr>
              <a:t> 8 </a:t>
            </a:r>
            <a:r>
              <a:rPr lang="en-US" sz="2400" dirty="0" err="1" smtClean="0">
                <a:solidFill>
                  <a:srgbClr val="000000"/>
                </a:solidFill>
                <a:latin typeface="Times New Roman" pitchFamily="18" charset="0"/>
                <a:cs typeface="Times New Roman" pitchFamily="18" charset="0"/>
              </a:rPr>
              <a:t>là</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thanh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bằng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Riêng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dòng</a:t>
            </a:r>
            <a:r>
              <a:rPr lang="en-US" sz="2400" dirty="0" smtClean="0">
                <a:solidFill>
                  <a:srgbClr val="000000"/>
                </a:solidFill>
                <a:latin typeface="Times New Roman" pitchFamily="18" charset="0"/>
                <a:cs typeface="Times New Roman" pitchFamily="18" charset="0"/>
              </a:rPr>
              <a:t> 8 </a:t>
            </a:r>
            <a:r>
              <a:rPr lang="en-US" sz="2400" dirty="0" err="1" smtClean="0">
                <a:solidFill>
                  <a:srgbClr val="000000"/>
                </a:solidFill>
                <a:latin typeface="Times New Roman" pitchFamily="18" charset="0"/>
                <a:cs typeface="Times New Roman" pitchFamily="18" charset="0"/>
              </a:rPr>
              <a:t>mặc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dù</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tiếng</a:t>
            </a:r>
            <a:r>
              <a:rPr lang="en-US" sz="2400" dirty="0" smtClean="0">
                <a:solidFill>
                  <a:srgbClr val="000000"/>
                </a:solidFill>
                <a:latin typeface="Times New Roman" pitchFamily="18" charset="0"/>
                <a:cs typeface="Times New Roman" pitchFamily="18" charset="0"/>
              </a:rPr>
              <a:t> 6 </a:t>
            </a:r>
            <a:r>
              <a:rPr lang="en-US" sz="2400" dirty="0" err="1" smtClean="0">
                <a:solidFill>
                  <a:srgbClr val="000000"/>
                </a:solidFill>
                <a:latin typeface="Times New Roman" pitchFamily="18" charset="0"/>
                <a:cs typeface="Times New Roman" pitchFamily="18" charset="0"/>
              </a:rPr>
              <a:t>và</a:t>
            </a:r>
            <a:r>
              <a:rPr lang="en-US" sz="2400" dirty="0" smtClean="0">
                <a:solidFill>
                  <a:srgbClr val="000000"/>
                </a:solidFill>
                <a:latin typeface="Times New Roman" pitchFamily="18" charset="0"/>
                <a:cs typeface="Times New Roman" pitchFamily="18" charset="0"/>
              </a:rPr>
              <a:t> 8 </a:t>
            </a:r>
            <a:r>
              <a:rPr lang="en-US" sz="2400" dirty="0" err="1" smtClean="0">
                <a:solidFill>
                  <a:srgbClr val="000000"/>
                </a:solidFill>
                <a:latin typeface="Times New Roman" pitchFamily="18" charset="0"/>
                <a:cs typeface="Times New Roman" pitchFamily="18" charset="0"/>
              </a:rPr>
              <a:t>là</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thanh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bằng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nhưng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nếu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tiếng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thứ</a:t>
            </a:r>
            <a:r>
              <a:rPr lang="en-US" sz="2400" dirty="0" smtClean="0">
                <a:solidFill>
                  <a:srgbClr val="000000"/>
                </a:solidFill>
                <a:latin typeface="Times New Roman" pitchFamily="18" charset="0"/>
                <a:cs typeface="Times New Roman" pitchFamily="18" charset="0"/>
              </a:rPr>
              <a:t> 6 </a:t>
            </a:r>
            <a:r>
              <a:rPr lang="en-US" sz="2400" dirty="0" err="1" smtClean="0">
                <a:solidFill>
                  <a:srgbClr val="000000"/>
                </a:solidFill>
                <a:latin typeface="Times New Roman" pitchFamily="18" charset="0"/>
                <a:cs typeface="Times New Roman" pitchFamily="18" charset="0"/>
              </a:rPr>
              <a:t>là</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thanh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huyền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thì</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tiếng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thứ</a:t>
            </a:r>
            <a:r>
              <a:rPr lang="en-US" sz="2400" dirty="0" smtClean="0">
                <a:solidFill>
                  <a:srgbClr val="000000"/>
                </a:solidFill>
                <a:latin typeface="Times New Roman" pitchFamily="18" charset="0"/>
                <a:cs typeface="Times New Roman" pitchFamily="18" charset="0"/>
              </a:rPr>
              <a:t> 8 </a:t>
            </a:r>
            <a:r>
              <a:rPr lang="en-US" sz="2400" dirty="0" err="1" smtClean="0">
                <a:solidFill>
                  <a:srgbClr val="000000"/>
                </a:solidFill>
                <a:latin typeface="Times New Roman" pitchFamily="18" charset="0"/>
                <a:cs typeface="Times New Roman" pitchFamily="18" charset="0"/>
              </a:rPr>
              <a:t>là</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thanh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ngang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và</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ngược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lại</a:t>
            </a:r>
            <a:r>
              <a:rPr lang="en-US" sz="2400" dirty="0" smtClean="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84229690"/>
              </p:ext>
            </p:extLst>
          </p:nvPr>
        </p:nvGraphicFramePr>
        <p:xfrm>
          <a:off x="39328" y="3962400"/>
          <a:ext cx="8949737" cy="2590800"/>
        </p:xfrm>
        <a:graphic>
          <a:graphicData uri="http://schemas.openxmlformats.org/drawingml/2006/table">
            <a:tbl>
              <a:tblPr/>
              <a:tblGrid>
                <a:gridCol w="1156617"/>
                <a:gridCol w="1195364"/>
                <a:gridCol w="1137243"/>
                <a:gridCol w="1137243"/>
                <a:gridCol w="1137243"/>
                <a:gridCol w="1081060"/>
                <a:gridCol w="1081060"/>
                <a:gridCol w="1023907"/>
              </a:tblGrid>
              <a:tr h="647700">
                <a:tc>
                  <a:txBody>
                    <a:bodyPr/>
                    <a:lstStyle/>
                    <a:p>
                      <a:pPr fontAlgn="t"/>
                      <a:endParaRPr lang="en-US" sz="2000" dirty="0">
                        <a:effectLst/>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000" i="1" dirty="0">
                          <a:solidFill>
                            <a:srgbClr val="000000"/>
                          </a:solidFill>
                          <a:effectLst/>
                          <a:latin typeface="Times New Roman" pitchFamily="18" charset="0"/>
                          <a:cs typeface="Times New Roman" pitchFamily="18" charset="0"/>
                        </a:rPr>
                        <a:t>Ở</a:t>
                      </a:r>
                      <a:endParaRPr lang="en-US" sz="2000" dirty="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000" i="1" dirty="0" err="1">
                          <a:solidFill>
                            <a:srgbClr val="000000"/>
                          </a:solidFill>
                          <a:effectLst/>
                          <a:latin typeface="Times New Roman" pitchFamily="18" charset="0"/>
                          <a:cs typeface="Times New Roman" pitchFamily="18" charset="0"/>
                        </a:rPr>
                        <a:t>hiền</a:t>
                      </a:r>
                      <a:r>
                        <a:rPr lang="en-US" sz="2000" i="1" dirty="0">
                          <a:solidFill>
                            <a:srgbClr val="000000"/>
                          </a:solidFill>
                          <a:effectLst/>
                          <a:latin typeface="Times New Roman" pitchFamily="18" charset="0"/>
                          <a:cs typeface="Times New Roman" pitchFamily="18" charset="0"/>
                        </a:rPr>
                        <a:t> </a:t>
                      </a:r>
                      <a:endParaRPr lang="en-US" sz="2000" dirty="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000" i="1">
                          <a:solidFill>
                            <a:srgbClr val="000000"/>
                          </a:solidFill>
                          <a:effectLst/>
                          <a:latin typeface="Times New Roman" pitchFamily="18" charset="0"/>
                          <a:cs typeface="Times New Roman" pitchFamily="18" charset="0"/>
                        </a:rPr>
                        <a:t>thì </a:t>
                      </a:r>
                      <a:endParaRPr lang="en-US" sz="200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000" i="1">
                          <a:solidFill>
                            <a:srgbClr val="000000"/>
                          </a:solidFill>
                          <a:effectLst/>
                          <a:latin typeface="Times New Roman" pitchFamily="18" charset="0"/>
                          <a:cs typeface="Times New Roman" pitchFamily="18" charset="0"/>
                        </a:rPr>
                        <a:t>lại </a:t>
                      </a:r>
                      <a:endParaRPr lang="en-US" sz="200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000" i="1">
                          <a:solidFill>
                            <a:srgbClr val="000000"/>
                          </a:solidFill>
                          <a:effectLst/>
                          <a:latin typeface="Times New Roman" pitchFamily="18" charset="0"/>
                          <a:cs typeface="Times New Roman" pitchFamily="18" charset="0"/>
                        </a:rPr>
                        <a:t>gặp</a:t>
                      </a:r>
                      <a:endParaRPr lang="en-US" sz="200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000" b="1" i="1" dirty="0" err="1">
                          <a:solidFill>
                            <a:schemeClr val="tx1"/>
                          </a:solidFill>
                          <a:effectLst/>
                          <a:latin typeface="Times New Roman" pitchFamily="18" charset="0"/>
                          <a:cs typeface="Times New Roman" pitchFamily="18" charset="0"/>
                        </a:rPr>
                        <a:t>hiền</a:t>
                      </a:r>
                      <a:endParaRPr lang="en-US" sz="2000" b="1" dirty="0">
                        <a:solidFill>
                          <a:schemeClr val="tx1"/>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US" sz="200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700">
                <a:tc>
                  <a:txBody>
                    <a:bodyPr/>
                    <a:lstStyle/>
                    <a:p>
                      <a:pPr fontAlgn="t"/>
                      <a:endParaRPr lang="en-US" sz="200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n-US" sz="2000" dirty="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n-US" sz="2000" dirty="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n-US" sz="2000" dirty="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n-US" sz="2000" dirty="0">
                        <a:solidFill>
                          <a:srgbClr val="FF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n-US" sz="2000" dirty="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n-US" sz="2000" dirty="0">
                        <a:solidFill>
                          <a:srgbClr val="00B0F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endParaRPr lang="en-US" sz="2000"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700">
                <a:tc>
                  <a:txBody>
                    <a:bodyPr/>
                    <a:lstStyle/>
                    <a:p>
                      <a:pPr algn="ctr" fontAlgn="t"/>
                      <a:r>
                        <a:rPr lang="vi-VN" sz="2000" i="1">
                          <a:solidFill>
                            <a:srgbClr val="000000"/>
                          </a:solidFill>
                          <a:effectLst/>
                          <a:latin typeface="Times New Roman" pitchFamily="18" charset="0"/>
                          <a:cs typeface="Times New Roman" pitchFamily="18" charset="0"/>
                        </a:rPr>
                        <a:t>Người</a:t>
                      </a:r>
                      <a:endParaRPr lang="vi-VN" sz="200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000" i="1">
                          <a:solidFill>
                            <a:srgbClr val="000000"/>
                          </a:solidFill>
                          <a:effectLst/>
                          <a:latin typeface="Times New Roman" pitchFamily="18" charset="0"/>
                          <a:cs typeface="Times New Roman" pitchFamily="18" charset="0"/>
                        </a:rPr>
                        <a:t>ngay</a:t>
                      </a:r>
                      <a:endParaRPr lang="en-US" sz="200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000" i="1">
                          <a:solidFill>
                            <a:srgbClr val="000000"/>
                          </a:solidFill>
                          <a:effectLst/>
                          <a:latin typeface="Times New Roman" pitchFamily="18" charset="0"/>
                          <a:cs typeface="Times New Roman" pitchFamily="18" charset="0"/>
                        </a:rPr>
                        <a:t>thì</a:t>
                      </a:r>
                      <a:endParaRPr lang="en-US" sz="200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000" i="1">
                          <a:solidFill>
                            <a:srgbClr val="000000"/>
                          </a:solidFill>
                          <a:effectLst/>
                          <a:latin typeface="Times New Roman" pitchFamily="18" charset="0"/>
                          <a:cs typeface="Times New Roman" pitchFamily="18" charset="0"/>
                        </a:rPr>
                        <a:t>gặp</a:t>
                      </a:r>
                      <a:endParaRPr lang="en-US" sz="200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sz="2000" i="1">
                          <a:solidFill>
                            <a:srgbClr val="000000"/>
                          </a:solidFill>
                          <a:effectLst/>
                          <a:latin typeface="Times New Roman" pitchFamily="18" charset="0"/>
                          <a:cs typeface="Times New Roman" pitchFamily="18" charset="0"/>
                        </a:rPr>
                        <a:t>người</a:t>
                      </a:r>
                      <a:endParaRPr lang="vi-VN" sz="200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000" b="1" i="1" dirty="0" err="1">
                          <a:solidFill>
                            <a:schemeClr val="tx1"/>
                          </a:solidFill>
                          <a:effectLst/>
                          <a:latin typeface="Times New Roman" pitchFamily="18" charset="0"/>
                          <a:cs typeface="Times New Roman" pitchFamily="18" charset="0"/>
                        </a:rPr>
                        <a:t>tiên</a:t>
                      </a:r>
                      <a:endParaRPr lang="en-US" sz="2000" b="1" dirty="0">
                        <a:solidFill>
                          <a:schemeClr val="tx1"/>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sz="2000" i="1">
                          <a:solidFill>
                            <a:srgbClr val="000000"/>
                          </a:solidFill>
                          <a:effectLst/>
                          <a:latin typeface="Times New Roman" pitchFamily="18" charset="0"/>
                          <a:cs typeface="Times New Roman" pitchFamily="18" charset="0"/>
                        </a:rPr>
                        <a:t>độ</a:t>
                      </a:r>
                      <a:endParaRPr lang="vi-VN" sz="200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000" i="1">
                          <a:solidFill>
                            <a:srgbClr val="000000"/>
                          </a:solidFill>
                          <a:effectLst/>
                          <a:latin typeface="Times New Roman" pitchFamily="18" charset="0"/>
                          <a:cs typeface="Times New Roman" pitchFamily="18" charset="0"/>
                        </a:rPr>
                        <a:t>trì</a:t>
                      </a:r>
                      <a:endParaRPr lang="en-US" sz="200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700">
                <a:tc>
                  <a:txBody>
                    <a:bodyPr/>
                    <a:lstStyle/>
                    <a:p>
                      <a:pPr algn="ctr" fontAlgn="t"/>
                      <a:endParaRPr lang="en-US" sz="2000" dirty="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n-US" sz="2000" dirty="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n-US" sz="2000" dirty="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n-US" sz="2000" dirty="0">
                        <a:solidFill>
                          <a:srgbClr val="FF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n-US" sz="2000" dirty="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n-US" sz="2000" dirty="0">
                        <a:solidFill>
                          <a:srgbClr val="00B0F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n-US" sz="2000" dirty="0">
                        <a:solidFill>
                          <a:srgbClr val="00000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n-US" sz="2000" dirty="0">
                        <a:solidFill>
                          <a:srgbClr val="00B0F0"/>
                        </a:solidFill>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1"/>
          <p:cNvSpPr>
            <a:spLocks noChangeArrowheads="1"/>
          </p:cNvSpPr>
          <p:nvPr/>
        </p:nvSpPr>
        <p:spPr bwMode="auto">
          <a:xfrm>
            <a:off x="39329" y="3406661"/>
            <a:ext cx="16384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C00000"/>
                </a:solidFill>
                <a:effectLst/>
                <a:latin typeface="Times New Roman" pitchFamily="18" charset="0"/>
                <a:cs typeface="Times New Roman" pitchFamily="18" charset="0"/>
              </a:rPr>
              <a:t>Ví</a:t>
            </a: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C00000"/>
                </a:solidFill>
                <a:effectLst/>
                <a:latin typeface="Times New Roman" pitchFamily="18" charset="0"/>
                <a:cs typeface="Times New Roman" pitchFamily="18" charset="0"/>
              </a:rPr>
              <a:t>dụ</a:t>
            </a:r>
            <a:r>
              <a:rPr kumimoji="0" lang="en-US" sz="2400" b="1" i="0" u="none" strike="noStrike" cap="none" normalizeH="0" baseline="0" dirty="0" smtClean="0">
                <a:ln>
                  <a:noFill/>
                </a:ln>
                <a:solidFill>
                  <a:srgbClr val="C00000"/>
                </a:solidFill>
                <a:effectLst/>
                <a:latin typeface="Times New Roman" pitchFamily="18" charset="0"/>
                <a:cs typeface="Times New Roman" pitchFamily="18" charset="0"/>
              </a:rPr>
              <a:t>: </a:t>
            </a:r>
          </a:p>
        </p:txBody>
      </p:sp>
      <p:sp>
        <p:nvSpPr>
          <p:cNvPr id="4" name="Rectangle 3"/>
          <p:cNvSpPr/>
          <p:nvPr/>
        </p:nvSpPr>
        <p:spPr>
          <a:xfrm>
            <a:off x="1562286" y="4648200"/>
            <a:ext cx="325730" cy="369332"/>
          </a:xfrm>
          <a:prstGeom prst="rect">
            <a:avLst/>
          </a:prstGeom>
        </p:spPr>
        <p:txBody>
          <a:bodyPr wrap="none">
            <a:spAutoFit/>
          </a:bodyPr>
          <a:lstStyle/>
          <a:p>
            <a:pPr algn="ctr" fontAlgn="t"/>
            <a:r>
              <a:rPr lang="en-US" dirty="0">
                <a:solidFill>
                  <a:srgbClr val="000000"/>
                </a:solidFill>
                <a:latin typeface="Times New Roman" pitchFamily="18" charset="0"/>
                <a:cs typeface="Times New Roman" pitchFamily="18" charset="0"/>
              </a:rPr>
              <a:t>T</a:t>
            </a:r>
          </a:p>
        </p:txBody>
      </p:sp>
      <p:sp>
        <p:nvSpPr>
          <p:cNvPr id="6" name="Rectangle 5"/>
          <p:cNvSpPr/>
          <p:nvPr/>
        </p:nvSpPr>
        <p:spPr>
          <a:xfrm>
            <a:off x="2761137" y="4651310"/>
            <a:ext cx="338554" cy="369332"/>
          </a:xfrm>
          <a:prstGeom prst="rect">
            <a:avLst/>
          </a:prstGeom>
        </p:spPr>
        <p:txBody>
          <a:bodyPr wrap="none">
            <a:spAutoFit/>
          </a:bodyPr>
          <a:lstStyle/>
          <a:p>
            <a:pPr algn="ctr" fontAlgn="t"/>
            <a:r>
              <a:rPr lang="en-US" dirty="0">
                <a:solidFill>
                  <a:srgbClr val="000000"/>
                </a:solidFill>
                <a:latin typeface="Times New Roman" pitchFamily="18" charset="0"/>
                <a:cs typeface="Times New Roman" pitchFamily="18" charset="0"/>
              </a:rPr>
              <a:t>B</a:t>
            </a:r>
          </a:p>
        </p:txBody>
      </p:sp>
      <p:sp>
        <p:nvSpPr>
          <p:cNvPr id="15" name="Rectangle 14"/>
          <p:cNvSpPr/>
          <p:nvPr/>
        </p:nvSpPr>
        <p:spPr>
          <a:xfrm>
            <a:off x="3886200" y="4724400"/>
            <a:ext cx="338554" cy="369332"/>
          </a:xfrm>
          <a:prstGeom prst="rect">
            <a:avLst/>
          </a:prstGeom>
        </p:spPr>
        <p:txBody>
          <a:bodyPr wrap="none">
            <a:spAutoFit/>
          </a:bodyPr>
          <a:lstStyle/>
          <a:p>
            <a:pPr algn="ctr" fontAlgn="t"/>
            <a:r>
              <a:rPr lang="en-US" dirty="0">
                <a:solidFill>
                  <a:srgbClr val="000000"/>
                </a:solidFill>
                <a:latin typeface="Times New Roman" pitchFamily="18" charset="0"/>
                <a:cs typeface="Times New Roman" pitchFamily="18" charset="0"/>
              </a:rPr>
              <a:t>B</a:t>
            </a:r>
          </a:p>
        </p:txBody>
      </p:sp>
      <p:sp>
        <p:nvSpPr>
          <p:cNvPr id="8" name="Rectangle 7"/>
          <p:cNvSpPr/>
          <p:nvPr/>
        </p:nvSpPr>
        <p:spPr>
          <a:xfrm>
            <a:off x="5062911" y="4724400"/>
            <a:ext cx="338554" cy="369332"/>
          </a:xfrm>
          <a:prstGeom prst="rect">
            <a:avLst/>
          </a:prstGeom>
        </p:spPr>
        <p:txBody>
          <a:bodyPr wrap="none">
            <a:spAutoFit/>
          </a:bodyPr>
          <a:lstStyle/>
          <a:p>
            <a:pPr algn="ctr" fontAlgn="t"/>
            <a:r>
              <a:rPr lang="en-US" b="1" dirty="0">
                <a:solidFill>
                  <a:srgbClr val="FF0000"/>
                </a:solidFill>
                <a:latin typeface="Times New Roman" pitchFamily="18" charset="0"/>
                <a:cs typeface="Times New Roman" pitchFamily="18" charset="0"/>
              </a:rPr>
              <a:t>T</a:t>
            </a:r>
            <a:endParaRPr lang="en-US" dirty="0">
              <a:solidFill>
                <a:srgbClr val="FF0000"/>
              </a:solidFill>
              <a:latin typeface="Times New Roman" pitchFamily="18" charset="0"/>
              <a:cs typeface="Times New Roman" pitchFamily="18" charset="0"/>
            </a:endParaRPr>
          </a:p>
        </p:txBody>
      </p:sp>
      <p:sp>
        <p:nvSpPr>
          <p:cNvPr id="10" name="Rectangle 9"/>
          <p:cNvSpPr/>
          <p:nvPr/>
        </p:nvSpPr>
        <p:spPr>
          <a:xfrm>
            <a:off x="6076757" y="4729065"/>
            <a:ext cx="325730" cy="369332"/>
          </a:xfrm>
          <a:prstGeom prst="rect">
            <a:avLst/>
          </a:prstGeom>
        </p:spPr>
        <p:txBody>
          <a:bodyPr wrap="none">
            <a:spAutoFit/>
          </a:bodyPr>
          <a:lstStyle/>
          <a:p>
            <a:pPr algn="ctr" fontAlgn="t"/>
            <a:r>
              <a:rPr lang="en-US" dirty="0">
                <a:solidFill>
                  <a:srgbClr val="000000"/>
                </a:solidFill>
                <a:latin typeface="Times New Roman" pitchFamily="18" charset="0"/>
                <a:cs typeface="Times New Roman" pitchFamily="18" charset="0"/>
              </a:rPr>
              <a:t>T</a:t>
            </a:r>
          </a:p>
        </p:txBody>
      </p:sp>
      <p:sp>
        <p:nvSpPr>
          <p:cNvPr id="11" name="Rectangle 10"/>
          <p:cNvSpPr/>
          <p:nvPr/>
        </p:nvSpPr>
        <p:spPr>
          <a:xfrm>
            <a:off x="7253468" y="4752975"/>
            <a:ext cx="338554" cy="369332"/>
          </a:xfrm>
          <a:prstGeom prst="rect">
            <a:avLst/>
          </a:prstGeom>
        </p:spPr>
        <p:txBody>
          <a:bodyPr wrap="none">
            <a:spAutoFit/>
          </a:bodyPr>
          <a:lstStyle/>
          <a:p>
            <a:pPr algn="ctr" fontAlgn="t"/>
            <a:r>
              <a:rPr lang="en-US" b="1" dirty="0">
                <a:solidFill>
                  <a:srgbClr val="00B0F0"/>
                </a:solidFill>
                <a:latin typeface="Times New Roman" pitchFamily="18" charset="0"/>
                <a:cs typeface="Times New Roman" pitchFamily="18" charset="0"/>
              </a:rPr>
              <a:t>B</a:t>
            </a:r>
            <a:endParaRPr lang="en-US" dirty="0">
              <a:solidFill>
                <a:srgbClr val="00B0F0"/>
              </a:solidFill>
              <a:latin typeface="Times New Roman" pitchFamily="18" charset="0"/>
              <a:cs typeface="Times New Roman" pitchFamily="18" charset="0"/>
            </a:endParaRPr>
          </a:p>
        </p:txBody>
      </p:sp>
      <p:sp>
        <p:nvSpPr>
          <p:cNvPr id="16" name="Rectangle 15"/>
          <p:cNvSpPr/>
          <p:nvPr/>
        </p:nvSpPr>
        <p:spPr>
          <a:xfrm>
            <a:off x="381000" y="5943600"/>
            <a:ext cx="338554" cy="369332"/>
          </a:xfrm>
          <a:prstGeom prst="rect">
            <a:avLst/>
          </a:prstGeom>
        </p:spPr>
        <p:txBody>
          <a:bodyPr wrap="none">
            <a:spAutoFit/>
          </a:bodyPr>
          <a:lstStyle/>
          <a:p>
            <a:pPr algn="ctr" fontAlgn="t"/>
            <a:r>
              <a:rPr lang="en-US" dirty="0">
                <a:solidFill>
                  <a:srgbClr val="000000"/>
                </a:solidFill>
                <a:latin typeface="Times New Roman" pitchFamily="18" charset="0"/>
                <a:cs typeface="Times New Roman" pitchFamily="18" charset="0"/>
              </a:rPr>
              <a:t>B</a:t>
            </a:r>
          </a:p>
        </p:txBody>
      </p:sp>
      <p:sp>
        <p:nvSpPr>
          <p:cNvPr id="17" name="Rectangle 16"/>
          <p:cNvSpPr/>
          <p:nvPr/>
        </p:nvSpPr>
        <p:spPr>
          <a:xfrm>
            <a:off x="1532478" y="5905500"/>
            <a:ext cx="338554" cy="369332"/>
          </a:xfrm>
          <a:prstGeom prst="rect">
            <a:avLst/>
          </a:prstGeom>
        </p:spPr>
        <p:txBody>
          <a:bodyPr wrap="none">
            <a:spAutoFit/>
          </a:bodyPr>
          <a:lstStyle/>
          <a:p>
            <a:pPr algn="ctr" fontAlgn="t"/>
            <a:r>
              <a:rPr lang="en-US" dirty="0">
                <a:solidFill>
                  <a:srgbClr val="000000"/>
                </a:solidFill>
                <a:latin typeface="Times New Roman" pitchFamily="18" charset="0"/>
                <a:cs typeface="Times New Roman" pitchFamily="18" charset="0"/>
              </a:rPr>
              <a:t>B</a:t>
            </a:r>
          </a:p>
        </p:txBody>
      </p:sp>
      <p:sp>
        <p:nvSpPr>
          <p:cNvPr id="18" name="Rectangle 17"/>
          <p:cNvSpPr/>
          <p:nvPr/>
        </p:nvSpPr>
        <p:spPr>
          <a:xfrm>
            <a:off x="2810129" y="6090166"/>
            <a:ext cx="338554" cy="369332"/>
          </a:xfrm>
          <a:prstGeom prst="rect">
            <a:avLst/>
          </a:prstGeom>
        </p:spPr>
        <p:txBody>
          <a:bodyPr wrap="none">
            <a:spAutoFit/>
          </a:bodyPr>
          <a:lstStyle/>
          <a:p>
            <a:pPr algn="ctr" fontAlgn="t"/>
            <a:r>
              <a:rPr lang="en-US" dirty="0">
                <a:solidFill>
                  <a:srgbClr val="000000"/>
                </a:solidFill>
                <a:latin typeface="Times New Roman" pitchFamily="18" charset="0"/>
                <a:cs typeface="Times New Roman" pitchFamily="18" charset="0"/>
              </a:rPr>
              <a:t>B</a:t>
            </a:r>
          </a:p>
        </p:txBody>
      </p:sp>
      <p:sp>
        <p:nvSpPr>
          <p:cNvPr id="19" name="Rectangle 18"/>
          <p:cNvSpPr/>
          <p:nvPr/>
        </p:nvSpPr>
        <p:spPr>
          <a:xfrm>
            <a:off x="3874502" y="5943600"/>
            <a:ext cx="338554" cy="369332"/>
          </a:xfrm>
          <a:prstGeom prst="rect">
            <a:avLst/>
          </a:prstGeom>
        </p:spPr>
        <p:txBody>
          <a:bodyPr wrap="none">
            <a:spAutoFit/>
          </a:bodyPr>
          <a:lstStyle/>
          <a:p>
            <a:pPr algn="ctr" fontAlgn="t"/>
            <a:r>
              <a:rPr lang="en-US" b="1" dirty="0">
                <a:solidFill>
                  <a:srgbClr val="FF0000"/>
                </a:solidFill>
                <a:latin typeface="Times New Roman" pitchFamily="18" charset="0"/>
                <a:cs typeface="Times New Roman" pitchFamily="18" charset="0"/>
              </a:rPr>
              <a:t>T</a:t>
            </a:r>
            <a:endParaRPr lang="en-US" dirty="0">
              <a:solidFill>
                <a:srgbClr val="FF0000"/>
              </a:solidFill>
              <a:latin typeface="Times New Roman" pitchFamily="18" charset="0"/>
              <a:cs typeface="Times New Roman" pitchFamily="18" charset="0"/>
            </a:endParaRPr>
          </a:p>
        </p:txBody>
      </p:sp>
      <p:sp>
        <p:nvSpPr>
          <p:cNvPr id="20" name="Rectangle 19"/>
          <p:cNvSpPr/>
          <p:nvPr/>
        </p:nvSpPr>
        <p:spPr>
          <a:xfrm>
            <a:off x="5081961" y="6014822"/>
            <a:ext cx="338554" cy="369332"/>
          </a:xfrm>
          <a:prstGeom prst="rect">
            <a:avLst/>
          </a:prstGeom>
        </p:spPr>
        <p:txBody>
          <a:bodyPr wrap="none">
            <a:spAutoFit/>
          </a:bodyPr>
          <a:lstStyle/>
          <a:p>
            <a:pPr algn="ctr" fontAlgn="t"/>
            <a:r>
              <a:rPr lang="en-US" dirty="0">
                <a:solidFill>
                  <a:srgbClr val="000000"/>
                </a:solidFill>
                <a:latin typeface="Times New Roman" pitchFamily="18" charset="0"/>
                <a:cs typeface="Times New Roman" pitchFamily="18" charset="0"/>
              </a:rPr>
              <a:t>B</a:t>
            </a:r>
          </a:p>
        </p:txBody>
      </p:sp>
      <p:sp>
        <p:nvSpPr>
          <p:cNvPr id="21" name="Rectangle 20"/>
          <p:cNvSpPr/>
          <p:nvPr/>
        </p:nvSpPr>
        <p:spPr>
          <a:xfrm>
            <a:off x="6216526" y="6099691"/>
            <a:ext cx="338554" cy="369332"/>
          </a:xfrm>
          <a:prstGeom prst="rect">
            <a:avLst/>
          </a:prstGeom>
        </p:spPr>
        <p:txBody>
          <a:bodyPr wrap="none">
            <a:spAutoFit/>
          </a:bodyPr>
          <a:lstStyle/>
          <a:p>
            <a:pPr algn="ctr" fontAlgn="t"/>
            <a:r>
              <a:rPr lang="en-US" b="1" dirty="0">
                <a:solidFill>
                  <a:srgbClr val="00B0F0"/>
                </a:solidFill>
                <a:latin typeface="Times New Roman" pitchFamily="18" charset="0"/>
                <a:cs typeface="Times New Roman" pitchFamily="18" charset="0"/>
              </a:rPr>
              <a:t>B</a:t>
            </a:r>
            <a:endParaRPr lang="en-US" dirty="0">
              <a:solidFill>
                <a:srgbClr val="00B0F0"/>
              </a:solidFill>
              <a:latin typeface="Times New Roman" pitchFamily="18" charset="0"/>
              <a:cs typeface="Times New Roman" pitchFamily="18" charset="0"/>
            </a:endParaRPr>
          </a:p>
        </p:txBody>
      </p:sp>
      <p:sp>
        <p:nvSpPr>
          <p:cNvPr id="22" name="Rectangle 21"/>
          <p:cNvSpPr/>
          <p:nvPr/>
        </p:nvSpPr>
        <p:spPr>
          <a:xfrm>
            <a:off x="7188226" y="5943600"/>
            <a:ext cx="325730" cy="369332"/>
          </a:xfrm>
          <a:prstGeom prst="rect">
            <a:avLst/>
          </a:prstGeom>
        </p:spPr>
        <p:txBody>
          <a:bodyPr wrap="none">
            <a:spAutoFit/>
          </a:bodyPr>
          <a:lstStyle/>
          <a:p>
            <a:pPr algn="ctr" fontAlgn="t"/>
            <a:r>
              <a:rPr lang="en-US" dirty="0">
                <a:solidFill>
                  <a:srgbClr val="000000"/>
                </a:solidFill>
                <a:latin typeface="Times New Roman" pitchFamily="18" charset="0"/>
                <a:cs typeface="Times New Roman" pitchFamily="18" charset="0"/>
              </a:rPr>
              <a:t>T</a:t>
            </a:r>
          </a:p>
        </p:txBody>
      </p:sp>
      <p:sp>
        <p:nvSpPr>
          <p:cNvPr id="23" name="Rectangle 22"/>
          <p:cNvSpPr/>
          <p:nvPr/>
        </p:nvSpPr>
        <p:spPr>
          <a:xfrm>
            <a:off x="8319081" y="6005297"/>
            <a:ext cx="338554" cy="369332"/>
          </a:xfrm>
          <a:prstGeom prst="rect">
            <a:avLst/>
          </a:prstGeom>
        </p:spPr>
        <p:txBody>
          <a:bodyPr wrap="none">
            <a:spAutoFit/>
          </a:bodyPr>
          <a:lstStyle/>
          <a:p>
            <a:pPr algn="ctr" fontAlgn="t"/>
            <a:r>
              <a:rPr lang="en-US" b="1" dirty="0">
                <a:solidFill>
                  <a:srgbClr val="00B0F0"/>
                </a:solidFill>
                <a:latin typeface="Times New Roman" pitchFamily="18" charset="0"/>
                <a:cs typeface="Times New Roman" pitchFamily="18" charset="0"/>
              </a:rPr>
              <a:t>B</a:t>
            </a:r>
            <a:endParaRPr lang="en-US"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373145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arn(inVertic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down)">
                                      <p:cBhvr>
                                        <p:cTn id="84" dur="5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barn(inVertical)">
                                      <p:cBhvr>
                                        <p:cTn id="95" dur="5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500"/>
                                        <p:tgtEl>
                                          <p:spTgt spid="2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wipe(down)">
                                      <p:cBhvr>
                                        <p:cTn id="105" dur="500"/>
                                        <p:tgtEl>
                                          <p:spTgt spid="22"/>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fade">
                                      <p:cBhvr>
                                        <p:cTn id="110" dur="1000"/>
                                        <p:tgtEl>
                                          <p:spTgt spid="23"/>
                                        </p:tgtEl>
                                      </p:cBhvr>
                                    </p:animEffect>
                                    <p:anim calcmode="lin" valueType="num">
                                      <p:cBhvr>
                                        <p:cTn id="111" dur="1000" fill="hold"/>
                                        <p:tgtEl>
                                          <p:spTgt spid="23"/>
                                        </p:tgtEl>
                                        <p:attrNameLst>
                                          <p:attrName>ppt_x</p:attrName>
                                        </p:attrNameLst>
                                      </p:cBhvr>
                                      <p:tavLst>
                                        <p:tav tm="0">
                                          <p:val>
                                            <p:strVal val="#ppt_x"/>
                                          </p:val>
                                        </p:tav>
                                        <p:tav tm="100000">
                                          <p:val>
                                            <p:strVal val="#ppt_x"/>
                                          </p:val>
                                        </p:tav>
                                      </p:tavLst>
                                    </p:anim>
                                    <p:anim calcmode="lin" valueType="num">
                                      <p:cBhvr>
                                        <p:cTn id="11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 grpId="0"/>
      <p:bldP spid="14" grpId="1"/>
      <p:bldP spid="2" grpId="0" animBg="1"/>
      <p:bldP spid="9" grpId="0"/>
      <p:bldP spid="4" grpId="0"/>
      <p:bldP spid="6" grpId="0"/>
      <p:bldP spid="15" grpId="0"/>
      <p:bldP spid="8" grpId="0"/>
      <p:bldP spid="10" grpId="0"/>
      <p:bldP spid="11" grpId="0"/>
      <p:bldP spid="16" grpId="0"/>
      <p:bldP spid="17" grpId="0"/>
      <p:bldP spid="18"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7400" y="-20827"/>
            <a:ext cx="7010400" cy="1200329"/>
          </a:xfrm>
          <a:prstGeom prst="rect">
            <a:avLst/>
          </a:prstGeom>
        </p:spPr>
        <p:txBody>
          <a:bodyPr wrap="square">
            <a:spAutoFit/>
          </a:bodyPr>
          <a:lstStyle/>
          <a:p>
            <a:pPr algn="ctr"/>
            <a:r>
              <a:rPr lang="en-US" sz="2400" b="1" dirty="0" err="1" smtClean="0">
                <a:solidFill>
                  <a:srgbClr val="00B0F0"/>
                </a:solidFill>
                <a:latin typeface="Times New Roman" pitchFamily="18" charset="0"/>
                <a:cs typeface="Times New Roman" pitchFamily="18" charset="0"/>
              </a:rPr>
              <a:t>Tiết</a:t>
            </a:r>
            <a:r>
              <a:rPr lang="en-US" sz="2400" b="1" dirty="0" smtClean="0">
                <a:solidFill>
                  <a:srgbClr val="00B0F0"/>
                </a:solidFill>
                <a:latin typeface="Times New Roman" pitchFamily="18" charset="0"/>
                <a:cs typeface="Times New Roman" pitchFamily="18" charset="0"/>
              </a:rPr>
              <a:t> 48-49:</a:t>
            </a:r>
            <a:r>
              <a:rPr lang="vi-VN" sz="2400" b="1" dirty="0" smtClean="0">
                <a:solidFill>
                  <a:srgbClr val="00B0F0"/>
                </a:solidFill>
                <a:latin typeface="Times New Roman" pitchFamily="18" charset="0"/>
                <a:cs typeface="Times New Roman" pitchFamily="18" charset="0"/>
              </a:rPr>
              <a:t>Văn</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bản</a:t>
            </a:r>
            <a:r>
              <a:rPr lang="en-US" sz="2400" b="1" dirty="0" smtClean="0">
                <a:solidFill>
                  <a:srgbClr val="00B0F0"/>
                </a:solidFill>
                <a:latin typeface="Times New Roman" pitchFamily="18" charset="0"/>
                <a:cs typeface="Times New Roman" pitchFamily="18" charset="0"/>
              </a:rPr>
              <a:t> 2</a:t>
            </a:r>
          </a:p>
          <a:p>
            <a:r>
              <a:rPr lang="en-US" sz="2400" b="1" dirty="0" smtClean="0">
                <a:solidFill>
                  <a:srgbClr val="FF0000"/>
                </a:solidFill>
                <a:latin typeface="Times New Roman" pitchFamily="18" charset="0"/>
                <a:cs typeface="Times New Roman" pitchFamily="18" charset="0"/>
              </a:rPr>
              <a:t>CHUYỆN CỔ NƯỚC MÌNH</a:t>
            </a:r>
          </a:p>
          <a:p>
            <a:pPr algn="ct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Mỹ</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Dạ</a:t>
            </a:r>
            <a:r>
              <a:rPr lang="en-US" sz="2400" b="1" dirty="0" smtClean="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13" name="Rectangle 12"/>
          <p:cNvSpPr/>
          <p:nvPr/>
        </p:nvSpPr>
        <p:spPr>
          <a:xfrm>
            <a:off x="14748" y="903107"/>
            <a:ext cx="4305987" cy="523220"/>
          </a:xfrm>
          <a:prstGeom prst="rect">
            <a:avLst/>
          </a:prstGeom>
        </p:spPr>
        <p:txBody>
          <a:bodyPr wrap="none">
            <a:spAutoFit/>
          </a:bodyPr>
          <a:lstStyle/>
          <a:p>
            <a:r>
              <a:rPr lang="en-US" sz="2800" b="1" dirty="0" smtClean="0">
                <a:solidFill>
                  <a:prstClr val="black"/>
                </a:solidFill>
                <a:latin typeface="Times New Roman" pitchFamily="18" charset="0"/>
                <a:cs typeface="Times New Roman" pitchFamily="18" charset="0"/>
              </a:rPr>
              <a:t>1. </a:t>
            </a:r>
            <a:r>
              <a:rPr lang="en-US" sz="2800" b="1" dirty="0" err="1" smtClean="0">
                <a:solidFill>
                  <a:prstClr val="black"/>
                </a:solidFill>
                <a:latin typeface="Times New Roman" pitchFamily="18" charset="0"/>
                <a:cs typeface="Times New Roman" pitchFamily="18" charset="0"/>
              </a:rPr>
              <a:t>Đặc</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điểm</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thể</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thơ</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lục</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bát</a:t>
            </a:r>
            <a:endParaRPr lang="en-US" sz="2800" dirty="0">
              <a:solidFill>
                <a:prstClr val="black"/>
              </a:solidFill>
            </a:endParaRPr>
          </a:p>
        </p:txBody>
      </p:sp>
      <p:sp>
        <p:nvSpPr>
          <p:cNvPr id="8" name="Rectangle 7"/>
          <p:cNvSpPr/>
          <p:nvPr/>
        </p:nvSpPr>
        <p:spPr>
          <a:xfrm>
            <a:off x="307821" y="1928341"/>
            <a:ext cx="7401231" cy="523220"/>
          </a:xfrm>
          <a:prstGeom prst="rect">
            <a:avLst/>
          </a:prstGeom>
          <a:ln>
            <a:solidFill>
              <a:srgbClr val="FF0000"/>
            </a:solidFill>
          </a:ln>
        </p:spPr>
        <p:txBody>
          <a:bodyPr wrap="square">
            <a:spAutoFit/>
          </a:bodyPr>
          <a:lstStyle/>
          <a:p>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Tuân</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thủ</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luật</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thơ</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lục</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bát</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thông</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thường</a:t>
            </a:r>
            <a:endParaRPr lang="en-US" sz="2800" b="1" dirty="0">
              <a:solidFill>
                <a:prstClr val="black"/>
              </a:solidFill>
              <a:latin typeface="Times New Roman" pitchFamily="18" charset="0"/>
              <a:cs typeface="Times New Roman" pitchFamily="18" charset="0"/>
            </a:endParaRPr>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038600"/>
            <a:ext cx="2819400" cy="281939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09600" y="2564370"/>
            <a:ext cx="7172631" cy="523220"/>
          </a:xfrm>
          <a:prstGeom prst="rect">
            <a:avLst/>
          </a:prstGeom>
          <a:ln>
            <a:solidFill>
              <a:srgbClr val="00B0F0"/>
            </a:solidFill>
          </a:ln>
        </p:spPr>
        <p:txBody>
          <a:bodyPr wrap="square">
            <a:spAutoFit/>
          </a:bodyPr>
          <a:lstStyle/>
          <a:p>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Gồm</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nhiều</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câu</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cặp</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lục</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bát</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nối</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tiếp</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nhau</a:t>
            </a:r>
            <a:endParaRPr lang="en-US" sz="2800" dirty="0">
              <a:solidFill>
                <a:prstClr val="black"/>
              </a:solidFill>
            </a:endParaRPr>
          </a:p>
        </p:txBody>
      </p:sp>
      <p:pic>
        <p:nvPicPr>
          <p:cNvPr id="6" name="Picture 5"/>
          <p:cNvPicPr>
            <a:picLocks noChangeAspect="1"/>
          </p:cNvPicPr>
          <p:nvPr/>
        </p:nvPicPr>
        <p:blipFill>
          <a:blip r:embed="rId3"/>
          <a:stretch>
            <a:fillRect/>
          </a:stretch>
        </p:blipFill>
        <p:spPr>
          <a:xfrm>
            <a:off x="14748" y="5105400"/>
            <a:ext cx="1280652" cy="1724024"/>
          </a:xfrm>
          <a:prstGeom prst="rect">
            <a:avLst/>
          </a:prstGeom>
        </p:spPr>
      </p:pic>
      <p:sp>
        <p:nvSpPr>
          <p:cNvPr id="15" name="Rectangle 14"/>
          <p:cNvSpPr/>
          <p:nvPr/>
        </p:nvSpPr>
        <p:spPr>
          <a:xfrm>
            <a:off x="655074" y="3144840"/>
            <a:ext cx="6003567" cy="523220"/>
          </a:xfrm>
          <a:prstGeom prst="rect">
            <a:avLst/>
          </a:prstGeom>
          <a:ln>
            <a:solidFill>
              <a:srgbClr val="00B0F0"/>
            </a:solidFill>
          </a:ln>
        </p:spPr>
        <p:txBody>
          <a:bodyPr wrap="none">
            <a:spAutoFit/>
          </a:bodyPr>
          <a:lstStyle/>
          <a:p>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Dòng</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trên</a:t>
            </a:r>
            <a:r>
              <a:rPr lang="en-US" sz="2800" b="1" dirty="0" smtClean="0">
                <a:solidFill>
                  <a:prstClr val="black"/>
                </a:solidFill>
                <a:latin typeface="Times New Roman" pitchFamily="18" charset="0"/>
                <a:cs typeface="Times New Roman" pitchFamily="18" charset="0"/>
              </a:rPr>
              <a:t> 6 </a:t>
            </a:r>
            <a:r>
              <a:rPr lang="en-US" sz="2800" b="1" dirty="0" err="1" smtClean="0">
                <a:solidFill>
                  <a:prstClr val="black"/>
                </a:solidFill>
                <a:latin typeface="Times New Roman" pitchFamily="18" charset="0"/>
                <a:cs typeface="Times New Roman" pitchFamily="18" charset="0"/>
              </a:rPr>
              <a:t>tiếng</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dòng</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dưới</a:t>
            </a:r>
            <a:r>
              <a:rPr lang="en-US" sz="2800" b="1" dirty="0" smtClean="0">
                <a:solidFill>
                  <a:prstClr val="black"/>
                </a:solidFill>
                <a:latin typeface="Times New Roman" pitchFamily="18" charset="0"/>
                <a:cs typeface="Times New Roman" pitchFamily="18" charset="0"/>
              </a:rPr>
              <a:t> 8 </a:t>
            </a:r>
            <a:r>
              <a:rPr lang="en-US" sz="2800" b="1" dirty="0" err="1" smtClean="0">
                <a:solidFill>
                  <a:prstClr val="black"/>
                </a:solidFill>
                <a:latin typeface="Times New Roman" pitchFamily="18" charset="0"/>
                <a:cs typeface="Times New Roman" pitchFamily="18" charset="0"/>
              </a:rPr>
              <a:t>tiếng</a:t>
            </a:r>
            <a:endParaRPr lang="en-US" sz="2800" dirty="0">
              <a:solidFill>
                <a:prstClr val="black"/>
              </a:solidFill>
            </a:endParaRPr>
          </a:p>
        </p:txBody>
      </p:sp>
      <p:pic>
        <p:nvPicPr>
          <p:cNvPr id="16" name="Picture 17" descr="Picture1">
            <a:extLst>
              <a:ext uri="{FF2B5EF4-FFF2-40B4-BE49-F238E27FC236}">
                <a16:creationId xmlns:a16="http://schemas.microsoft.com/office/drawing/2014/main" xmlns="" id="{C1D685FE-5056-46A1-81BB-D5CA25A59EF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428604">
            <a:off x="5047046" y="1221781"/>
            <a:ext cx="5937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53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7400" y="-20827"/>
            <a:ext cx="7010400" cy="830997"/>
          </a:xfrm>
          <a:prstGeom prst="rect">
            <a:avLst/>
          </a:prstGeom>
        </p:spPr>
        <p:txBody>
          <a:bodyPr wrap="square">
            <a:spAutoFit/>
          </a:bodyPr>
          <a:lstStyle/>
          <a:p>
            <a:pPr algn="ctr"/>
            <a:r>
              <a:rPr lang="en-US" sz="2400" b="1" dirty="0" err="1" smtClean="0">
                <a:solidFill>
                  <a:srgbClr val="00B0F0"/>
                </a:solidFill>
                <a:latin typeface="Times New Roman" pitchFamily="18" charset="0"/>
                <a:cs typeface="Times New Roman" pitchFamily="18" charset="0"/>
              </a:rPr>
              <a:t>Tiết</a:t>
            </a:r>
            <a:r>
              <a:rPr lang="en-US" sz="2400" b="1" dirty="0" smtClean="0">
                <a:solidFill>
                  <a:srgbClr val="00B0F0"/>
                </a:solidFill>
                <a:latin typeface="Times New Roman" pitchFamily="18" charset="0"/>
                <a:cs typeface="Times New Roman" pitchFamily="18" charset="0"/>
              </a:rPr>
              <a:t> 48-49:</a:t>
            </a:r>
            <a:r>
              <a:rPr lang="vi-VN" sz="2400" b="1" dirty="0" smtClean="0">
                <a:solidFill>
                  <a:srgbClr val="00B0F0"/>
                </a:solidFill>
                <a:latin typeface="Times New Roman" pitchFamily="18" charset="0"/>
                <a:cs typeface="Times New Roman" pitchFamily="18" charset="0"/>
              </a:rPr>
              <a:t>Văn</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bản</a:t>
            </a:r>
            <a:r>
              <a:rPr lang="en-US" sz="2400" b="1" dirty="0" smtClean="0">
                <a:solidFill>
                  <a:srgbClr val="00B0F0"/>
                </a:solidFill>
                <a:latin typeface="Times New Roman" pitchFamily="18" charset="0"/>
                <a:cs typeface="Times New Roman" pitchFamily="18" charset="0"/>
              </a:rPr>
              <a:t> 2</a:t>
            </a:r>
          </a:p>
          <a:p>
            <a:r>
              <a:rPr lang="en-US" sz="2400" b="1" dirty="0" smtClean="0">
                <a:solidFill>
                  <a:srgbClr val="FF0000"/>
                </a:solidFill>
                <a:latin typeface="Times New Roman" pitchFamily="18" charset="0"/>
                <a:cs typeface="Times New Roman" pitchFamily="18" charset="0"/>
              </a:rPr>
              <a:t>CHUYỆN CỔ NƯỚC MÌNH- (</a:t>
            </a:r>
            <a:r>
              <a:rPr lang="en-US" sz="2400" b="1" dirty="0" err="1">
                <a:solidFill>
                  <a:srgbClr val="FF0000"/>
                </a:solidFill>
                <a:latin typeface="Times New Roman" pitchFamily="18" charset="0"/>
                <a:cs typeface="Times New Roman" pitchFamily="18" charset="0"/>
              </a:rPr>
              <a:t>Lâm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Mỹ</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Dạ</a:t>
            </a:r>
            <a:r>
              <a:rPr lang="en-US" sz="2400" b="1" dirty="0" smtClean="0">
                <a:solidFill>
                  <a:srgbClr val="FF0000"/>
                </a:solidFill>
                <a:latin typeface="Times New Roman" pitchFamily="18" charset="0"/>
                <a:cs typeface="Times New Roman" pitchFamily="18" charset="0"/>
              </a:rPr>
              <a:t>)                                  </a:t>
            </a:r>
            <a:endParaRPr lang="vi-VN" sz="2400" b="1" dirty="0">
              <a:solidFill>
                <a:srgbClr val="FF0000"/>
              </a:solidFill>
              <a:latin typeface="Times New Roman" pitchFamily="18" charset="0"/>
              <a:cs typeface="Times New Roman" pitchFamily="18" charset="0"/>
            </a:endParaRPr>
          </a:p>
        </p:txBody>
      </p:sp>
      <p:sp>
        <p:nvSpPr>
          <p:cNvPr id="3" name="Rectangle 2"/>
          <p:cNvSpPr/>
          <p:nvPr/>
        </p:nvSpPr>
        <p:spPr>
          <a:xfrm>
            <a:off x="-13854" y="748943"/>
            <a:ext cx="2964658" cy="400110"/>
          </a:xfrm>
          <a:prstGeom prst="rect">
            <a:avLst/>
          </a:prstGeom>
        </p:spPr>
        <p:txBody>
          <a:bodyPr wrap="none">
            <a:spAutoFit/>
          </a:bodyPr>
          <a:lstStyle/>
          <a:p>
            <a:r>
              <a:rPr lang="en-US" sz="2000" b="1" dirty="0" smtClean="0">
                <a:solidFill>
                  <a:srgbClr val="FF0000"/>
                </a:solidFill>
                <a:latin typeface="Times New Roman" pitchFamily="18" charset="0"/>
                <a:cs typeface="Times New Roman" pitchFamily="18" charset="0"/>
              </a:rPr>
              <a:t>II. TÌM HIỂU VĂN BẢN</a:t>
            </a:r>
            <a:endParaRPr lang="en-US" sz="2000" dirty="0">
              <a:solidFill>
                <a:prstClr val="black"/>
              </a:solidFill>
            </a:endParaRPr>
          </a:p>
        </p:txBody>
      </p:sp>
      <p:sp>
        <p:nvSpPr>
          <p:cNvPr id="10" name="Rectangle 9"/>
          <p:cNvSpPr/>
          <p:nvPr/>
        </p:nvSpPr>
        <p:spPr>
          <a:xfrm>
            <a:off x="2667000" y="1802862"/>
            <a:ext cx="2164375" cy="400110"/>
          </a:xfrm>
          <a:prstGeom prst="rect">
            <a:avLst/>
          </a:prstGeom>
          <a:ln>
            <a:solidFill>
              <a:srgbClr val="00B0F0"/>
            </a:solidFill>
          </a:ln>
        </p:spPr>
        <p:txBody>
          <a:bodyPr wrap="none">
            <a:spAutoFit/>
          </a:bodyPr>
          <a:lstStyle/>
          <a:p>
            <a:r>
              <a:rPr lang="en-US" sz="2000" b="1" dirty="0" err="1" smtClean="0">
                <a:solidFill>
                  <a:srgbClr val="FF0000"/>
                </a:solidFill>
                <a:latin typeface="Times New Roman" pitchFamily="18" charset="0"/>
                <a:cs typeface="Times New Roman" pitchFamily="18" charset="0"/>
              </a:rPr>
              <a:t>Phiếu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học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tập</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số</a:t>
            </a:r>
            <a:r>
              <a:rPr lang="en-US" sz="2000" b="1" dirty="0" smtClean="0">
                <a:solidFill>
                  <a:srgbClr val="FF0000"/>
                </a:solidFill>
                <a:latin typeface="Times New Roman" pitchFamily="18" charset="0"/>
                <a:cs typeface="Times New Roman" pitchFamily="18" charset="0"/>
              </a:rPr>
              <a:t> 3</a:t>
            </a:r>
            <a:endParaRPr lang="en-US" sz="2000" dirty="0">
              <a:solidFill>
                <a:srgbClr val="FF0000"/>
              </a:solidFill>
            </a:endParaRPr>
          </a:p>
        </p:txBody>
      </p:sp>
      <p:sp>
        <p:nvSpPr>
          <p:cNvPr id="11" name="Rectangle 10"/>
          <p:cNvSpPr/>
          <p:nvPr/>
        </p:nvSpPr>
        <p:spPr>
          <a:xfrm>
            <a:off x="5029200" y="1879026"/>
            <a:ext cx="2186817" cy="400110"/>
          </a:xfrm>
          <a:prstGeom prst="rect">
            <a:avLst/>
          </a:prstGeom>
          <a:ln>
            <a:solidFill>
              <a:srgbClr val="92D050"/>
            </a:solidFill>
          </a:ln>
        </p:spPr>
        <p:txBody>
          <a:bodyPr wrap="none">
            <a:spAutoFit/>
          </a:bodyPr>
          <a:lstStyle/>
          <a:p>
            <a:r>
              <a:rPr lang="en-US" sz="2000" b="1" dirty="0" err="1" smtClean="0">
                <a:solidFill>
                  <a:srgbClr val="FF0000"/>
                </a:solidFill>
                <a:latin typeface="Times New Roman" pitchFamily="18" charset="0"/>
                <a:cs typeface="Times New Roman" pitchFamily="18" charset="0"/>
              </a:rPr>
              <a:t>Điền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vào</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bảng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sau</a:t>
            </a:r>
            <a:endParaRPr lang="en-US" sz="2000" dirty="0">
              <a:solidFill>
                <a:srgbClr val="FF0000"/>
              </a:solidFill>
            </a:endParaRPr>
          </a:p>
        </p:txBody>
      </p:sp>
      <p:sp>
        <p:nvSpPr>
          <p:cNvPr id="2" name="Rectangle 1"/>
          <p:cNvSpPr/>
          <p:nvPr/>
        </p:nvSpPr>
        <p:spPr>
          <a:xfrm>
            <a:off x="0" y="1161554"/>
            <a:ext cx="6753772" cy="580159"/>
          </a:xfrm>
          <a:prstGeom prst="rect">
            <a:avLst/>
          </a:prstGeom>
        </p:spPr>
        <p:txBody>
          <a:bodyPr wrap="none">
            <a:spAutoFit/>
          </a:bodyPr>
          <a:lstStyle/>
          <a:p>
            <a:pPr algn="just">
              <a:lnSpc>
                <a:spcPct val="150000"/>
              </a:lnSpc>
              <a:spcAft>
                <a:spcPts val="0"/>
              </a:spcAft>
              <a:tabLst>
                <a:tab pos="90170" algn="l"/>
                <a:tab pos="180340" algn="l"/>
              </a:tabLst>
            </a:pPr>
            <a:r>
              <a:rPr lang="en-US" sz="2400" b="1" dirty="0" smtClean="0">
                <a:latin typeface="Times New Roman"/>
                <a:ea typeface="Times New Roman"/>
                <a:cs typeface="Times New Roman"/>
              </a:rPr>
              <a:t>2. </a:t>
            </a:r>
            <a:r>
              <a:rPr lang="en-US" sz="2400" b="1" dirty="0" err="1" smtClean="0">
                <a:latin typeface="Times New Roman"/>
                <a:ea typeface="Times New Roman"/>
                <a:cs typeface="Times New Roman"/>
              </a:rPr>
              <a:t>Những</a:t>
            </a:r>
            <a:r>
              <a:rPr lang="en-US" sz="2400" b="1" dirty="0" smtClean="0">
                <a:latin typeface="Times New Roman"/>
                <a:ea typeface="Times New Roman"/>
                <a:cs typeface="Times New Roman"/>
              </a:rPr>
              <a:t> </a:t>
            </a:r>
            <a:r>
              <a:rPr lang="en-US" sz="2400" b="1" dirty="0" err="1">
                <a:latin typeface="Times New Roman"/>
                <a:ea typeface="Times New Roman"/>
                <a:cs typeface="Times New Roman"/>
              </a:rPr>
              <a:t>câu</a:t>
            </a:r>
            <a:r>
              <a:rPr lang="en-US" sz="2400" b="1" dirty="0">
                <a:latin typeface="Times New Roman"/>
                <a:ea typeface="Times New Roman"/>
                <a:cs typeface="Times New Roman"/>
              </a:rPr>
              <a:t> </a:t>
            </a:r>
            <a:r>
              <a:rPr lang="en-US" sz="2400" b="1" dirty="0" err="1">
                <a:latin typeface="Times New Roman"/>
                <a:ea typeface="Times New Roman"/>
                <a:cs typeface="Times New Roman"/>
              </a:rPr>
              <a:t>chuyện</a:t>
            </a:r>
            <a:r>
              <a:rPr lang="en-US" sz="2400" b="1" dirty="0">
                <a:latin typeface="Times New Roman"/>
                <a:ea typeface="Times New Roman"/>
                <a:cs typeface="Times New Roman"/>
              </a:rPr>
              <a:t> </a:t>
            </a:r>
            <a:r>
              <a:rPr lang="en-US" sz="2400" b="1" dirty="0" err="1">
                <a:latin typeface="Times New Roman"/>
                <a:ea typeface="Times New Roman"/>
                <a:cs typeface="Times New Roman"/>
              </a:rPr>
              <a:t>cổ</a:t>
            </a:r>
            <a:r>
              <a:rPr lang="en-US" sz="2400" b="1" dirty="0">
                <a:latin typeface="Times New Roman"/>
                <a:ea typeface="Times New Roman"/>
                <a:cs typeface="Times New Roman"/>
              </a:rPr>
              <a:t> </a:t>
            </a:r>
            <a:r>
              <a:rPr lang="en-US" sz="2400" b="1" dirty="0" err="1">
                <a:latin typeface="Times New Roman"/>
                <a:ea typeface="Times New Roman"/>
                <a:cs typeface="Times New Roman"/>
              </a:rPr>
              <a:t>được</a:t>
            </a:r>
            <a:r>
              <a:rPr lang="en-US" sz="2400" b="1" dirty="0">
                <a:latin typeface="Times New Roman"/>
                <a:ea typeface="Times New Roman"/>
                <a:cs typeface="Times New Roman"/>
              </a:rPr>
              <a:t> </a:t>
            </a:r>
            <a:r>
              <a:rPr lang="en-US" sz="2400" b="1" dirty="0" err="1" smtClean="0">
                <a:latin typeface="Times New Roman"/>
                <a:ea typeface="Times New Roman"/>
                <a:cs typeface="Times New Roman"/>
              </a:rPr>
              <a:t>nhắc</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đến</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và</a:t>
            </a:r>
            <a:r>
              <a:rPr lang="en-US" sz="2400" b="1" dirty="0" smtClean="0">
                <a:latin typeface="Times New Roman"/>
                <a:ea typeface="Times New Roman"/>
                <a:cs typeface="Times New Roman"/>
              </a:rPr>
              <a:t> ý </a:t>
            </a:r>
            <a:r>
              <a:rPr lang="en-US" sz="2400" b="1" dirty="0" err="1" smtClean="0">
                <a:latin typeface="Times New Roman"/>
                <a:ea typeface="Times New Roman"/>
                <a:cs typeface="Times New Roman"/>
              </a:rPr>
              <a:t>nghĩa</a:t>
            </a:r>
            <a:endParaRPr lang="en-US" sz="2000" dirty="0">
              <a:effectLst/>
              <a:latin typeface=".VnTime"/>
              <a:ea typeface="Times New Roman"/>
              <a:cs typeface="Times New Roman"/>
            </a:endParaRPr>
          </a:p>
        </p:txBody>
      </p:sp>
      <p:cxnSp>
        <p:nvCxnSpPr>
          <p:cNvPr id="12" name="Straight Connector 11"/>
          <p:cNvCxnSpPr/>
          <p:nvPr/>
        </p:nvCxnSpPr>
        <p:spPr>
          <a:xfrm>
            <a:off x="6001993" y="2484934"/>
            <a:ext cx="17806" cy="4331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334304" y="2484934"/>
            <a:ext cx="6839" cy="4419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2141" y="2484934"/>
            <a:ext cx="9018418"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8321" y="2993288"/>
            <a:ext cx="9085679"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9384" y="4343400"/>
            <a:ext cx="59704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3237" y="5242650"/>
            <a:ext cx="595656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005" y="5895201"/>
            <a:ext cx="5996794" cy="19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5210" y="6781800"/>
            <a:ext cx="920921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85622" y="2474915"/>
            <a:ext cx="1402948" cy="400110"/>
          </a:xfrm>
          <a:prstGeom prst="rect">
            <a:avLst/>
          </a:prstGeom>
        </p:spPr>
        <p:txBody>
          <a:bodyPr wrap="none">
            <a:spAutoFit/>
          </a:bodyPr>
          <a:lstStyle/>
          <a:p>
            <a:r>
              <a:rPr lang="en-US" sz="2000" b="1" dirty="0" err="1" smtClean="0">
                <a:solidFill>
                  <a:srgbClr val="FF0000"/>
                </a:solidFill>
                <a:latin typeface="Times New Roman" pitchFamily="18" charset="0"/>
                <a:cs typeface="Times New Roman" pitchFamily="18" charset="0"/>
              </a:rPr>
              <a:t>Tên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truyện</a:t>
            </a:r>
            <a:endParaRPr lang="en-US" sz="2000" dirty="0">
              <a:solidFill>
                <a:srgbClr val="FF0000"/>
              </a:solidFill>
            </a:endParaRPr>
          </a:p>
        </p:txBody>
      </p:sp>
      <p:sp>
        <p:nvSpPr>
          <p:cNvPr id="36" name="Rectangle 35"/>
          <p:cNvSpPr/>
          <p:nvPr/>
        </p:nvSpPr>
        <p:spPr>
          <a:xfrm>
            <a:off x="2960201" y="2585092"/>
            <a:ext cx="2271776" cy="400110"/>
          </a:xfrm>
          <a:prstGeom prst="rect">
            <a:avLst/>
          </a:prstGeom>
        </p:spPr>
        <p:txBody>
          <a:bodyPr wrap="none">
            <a:spAutoFit/>
          </a:bodyPr>
          <a:lstStyle/>
          <a:p>
            <a:r>
              <a:rPr lang="en-US" sz="2000" b="1" dirty="0" err="1" smtClean="0">
                <a:solidFill>
                  <a:srgbClr val="FF0000"/>
                </a:solidFill>
                <a:latin typeface="Times New Roman" pitchFamily="18" charset="0"/>
                <a:cs typeface="Times New Roman" pitchFamily="18" charset="0"/>
              </a:rPr>
              <a:t>Dấu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hiệu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nhận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biết</a:t>
            </a:r>
            <a:endParaRPr lang="en-US" sz="2000" dirty="0">
              <a:solidFill>
                <a:srgbClr val="FF0000"/>
              </a:solidFill>
            </a:endParaRPr>
          </a:p>
        </p:txBody>
      </p:sp>
      <p:sp>
        <p:nvSpPr>
          <p:cNvPr id="37" name="Rectangle 36"/>
          <p:cNvSpPr/>
          <p:nvPr/>
        </p:nvSpPr>
        <p:spPr>
          <a:xfrm>
            <a:off x="6010896" y="2607812"/>
            <a:ext cx="3012363" cy="400110"/>
          </a:xfrm>
          <a:prstGeom prst="rect">
            <a:avLst/>
          </a:prstGeom>
        </p:spPr>
        <p:txBody>
          <a:bodyPr wrap="none">
            <a:spAutoFit/>
          </a:bodyPr>
          <a:lstStyle/>
          <a:p>
            <a:r>
              <a:rPr lang="en-US" sz="2000" b="1" dirty="0" smtClean="0">
                <a:solidFill>
                  <a:srgbClr val="FF0000"/>
                </a:solidFill>
                <a:latin typeface="Times New Roman" pitchFamily="18" charset="0"/>
                <a:cs typeface="Times New Roman" pitchFamily="18" charset="0"/>
              </a:rPr>
              <a:t>Ý </a:t>
            </a:r>
            <a:r>
              <a:rPr lang="en-US" sz="2000" b="1" dirty="0" err="1" smtClean="0">
                <a:solidFill>
                  <a:srgbClr val="FF0000"/>
                </a:solidFill>
                <a:latin typeface="Times New Roman" pitchFamily="18" charset="0"/>
                <a:cs typeface="Times New Roman" pitchFamily="18" charset="0"/>
              </a:rPr>
              <a:t>nghĩa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của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các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truyện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cổ</a:t>
            </a:r>
            <a:endParaRPr lang="en-US" sz="2000" dirty="0">
              <a:solidFill>
                <a:srgbClr val="FF0000"/>
              </a:solidFill>
            </a:endParaRPr>
          </a:p>
        </p:txBody>
      </p:sp>
      <p:sp>
        <p:nvSpPr>
          <p:cNvPr id="40" name="Rectangle 39"/>
          <p:cNvSpPr/>
          <p:nvPr/>
        </p:nvSpPr>
        <p:spPr>
          <a:xfrm>
            <a:off x="19443" y="3079082"/>
            <a:ext cx="2438681" cy="1015663"/>
          </a:xfrm>
          <a:prstGeom prst="rect">
            <a:avLst/>
          </a:prstGeom>
        </p:spPr>
        <p:txBody>
          <a:bodyPr wrap="none">
            <a:spAutoFit/>
          </a:bodyPr>
          <a:lstStyle/>
          <a:p>
            <a:r>
              <a:rPr lang="en-US" sz="2000" b="1" dirty="0" err="1" smtClean="0">
                <a:solidFill>
                  <a:srgbClr val="FF0000"/>
                </a:solidFill>
                <a:latin typeface="Times New Roman" pitchFamily="18" charset="0"/>
                <a:cs typeface="Times New Roman" pitchFamily="18" charset="0"/>
              </a:rPr>
              <a:t>Thạch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Sanh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cây</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tre</a:t>
            </a:r>
            <a:r>
              <a:rPr lang="en-US" sz="2000" b="1" dirty="0" smtClean="0">
                <a:solidFill>
                  <a:srgbClr val="FF0000"/>
                </a:solidFill>
                <a:latin typeface="Times New Roman" pitchFamily="18" charset="0"/>
                <a:cs typeface="Times New Roman" pitchFamily="18" charset="0"/>
              </a:rPr>
              <a:t> </a:t>
            </a:r>
          </a:p>
          <a:p>
            <a:r>
              <a:rPr lang="en-US" sz="2000" b="1" dirty="0" err="1" smtClean="0">
                <a:solidFill>
                  <a:srgbClr val="FF0000"/>
                </a:solidFill>
                <a:latin typeface="Times New Roman" pitchFamily="18" charset="0"/>
                <a:cs typeface="Times New Roman" pitchFamily="18" charset="0"/>
              </a:rPr>
              <a:t>trăm</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đốt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Cây</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khế</a:t>
            </a:r>
            <a:r>
              <a:rPr lang="en-US" sz="2000" b="1" dirty="0" smtClean="0">
                <a:solidFill>
                  <a:srgbClr val="FF0000"/>
                </a:solidFill>
                <a:latin typeface="Times New Roman" pitchFamily="18" charset="0"/>
                <a:cs typeface="Times New Roman" pitchFamily="18" charset="0"/>
              </a:rPr>
              <a:t>, </a:t>
            </a:r>
          </a:p>
          <a:p>
            <a:r>
              <a:rPr lang="en-US" sz="2000" b="1" dirty="0" err="1" smtClean="0">
                <a:solidFill>
                  <a:srgbClr val="FF0000"/>
                </a:solidFill>
                <a:latin typeface="Times New Roman" pitchFamily="18" charset="0"/>
                <a:cs typeface="Times New Roman" pitchFamily="18" charset="0"/>
              </a:rPr>
              <a:t>Sọ</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dừa</a:t>
            </a:r>
            <a:endParaRPr lang="en-US" sz="2000" dirty="0">
              <a:solidFill>
                <a:srgbClr val="FF0000"/>
              </a:solidFill>
            </a:endParaRPr>
          </a:p>
        </p:txBody>
      </p:sp>
      <p:sp>
        <p:nvSpPr>
          <p:cNvPr id="9220" name="Rectangle 9219"/>
          <p:cNvSpPr/>
          <p:nvPr/>
        </p:nvSpPr>
        <p:spPr>
          <a:xfrm>
            <a:off x="2399634" y="3196798"/>
            <a:ext cx="3660849" cy="646331"/>
          </a:xfrm>
          <a:prstGeom prst="rect">
            <a:avLst/>
          </a:prstGeom>
        </p:spPr>
        <p:txBody>
          <a:bodyPr wrap="square">
            <a:spAutoFit/>
          </a:bodyPr>
          <a:lstStyle/>
          <a:p>
            <a:pPr lvl="0" algn="ctr"/>
            <a:r>
              <a:rPr lang="vi-VN" i="1" dirty="0">
                <a:solidFill>
                  <a:srgbClr val="000000"/>
                </a:solidFill>
                <a:latin typeface="Times New Roman"/>
              </a:rPr>
              <a:t>Ở hiền thì lại gặp </a:t>
            </a:r>
            <a:r>
              <a:rPr lang="vi-VN" i="1" dirty="0" smtClean="0">
                <a:solidFill>
                  <a:srgbClr val="000000"/>
                </a:solidFill>
                <a:latin typeface="Times New Roman"/>
              </a:rPr>
              <a:t>hiền</a:t>
            </a:r>
            <a:r>
              <a:rPr lang="en-US" i="1" dirty="0" smtClean="0">
                <a:solidFill>
                  <a:srgbClr val="000000"/>
                </a:solidFill>
              </a:rPr>
              <a:t> </a:t>
            </a:r>
          </a:p>
          <a:p>
            <a:pPr lvl="0" algn="ctr"/>
            <a:r>
              <a:rPr lang="vi-VN" i="1" dirty="0" smtClean="0">
                <a:solidFill>
                  <a:srgbClr val="000000"/>
                </a:solidFill>
                <a:latin typeface="Times New Roman"/>
              </a:rPr>
              <a:t>Người </a:t>
            </a:r>
            <a:r>
              <a:rPr lang="vi-VN" i="1" dirty="0">
                <a:solidFill>
                  <a:srgbClr val="000000"/>
                </a:solidFill>
                <a:latin typeface="Times New Roman"/>
              </a:rPr>
              <a:t>ngay thì gặp </a:t>
            </a:r>
            <a:r>
              <a:rPr lang="en-US" i="1" dirty="0">
                <a:solidFill>
                  <a:srgbClr val="000000"/>
                </a:solidFill>
                <a:latin typeface="Times New Roman"/>
              </a:rPr>
              <a:t> </a:t>
            </a:r>
            <a:r>
              <a:rPr lang="vi-VN" i="1" dirty="0" smtClean="0">
                <a:solidFill>
                  <a:srgbClr val="000000"/>
                </a:solidFill>
                <a:latin typeface="Times New Roman"/>
              </a:rPr>
              <a:t>người </a:t>
            </a:r>
            <a:r>
              <a:rPr lang="vi-VN" i="1" dirty="0">
                <a:solidFill>
                  <a:srgbClr val="000000"/>
                </a:solidFill>
                <a:latin typeface="Times New Roman"/>
              </a:rPr>
              <a:t>tiên </a:t>
            </a:r>
            <a:r>
              <a:rPr lang="vi-VN" i="1" dirty="0" smtClean="0">
                <a:solidFill>
                  <a:srgbClr val="000000"/>
                </a:solidFill>
                <a:latin typeface="Times New Roman"/>
              </a:rPr>
              <a:t>độtrì</a:t>
            </a:r>
            <a:endParaRPr lang="vi-VN" dirty="0">
              <a:solidFill>
                <a:srgbClr val="000000"/>
              </a:solidFill>
              <a:latin typeface="Times New Roman"/>
            </a:endParaRPr>
          </a:p>
        </p:txBody>
      </p:sp>
      <p:sp>
        <p:nvSpPr>
          <p:cNvPr id="46" name="Rectangle 45"/>
          <p:cNvSpPr/>
          <p:nvPr/>
        </p:nvSpPr>
        <p:spPr>
          <a:xfrm>
            <a:off x="179340" y="4506484"/>
            <a:ext cx="1289135" cy="400110"/>
          </a:xfrm>
          <a:prstGeom prst="rect">
            <a:avLst/>
          </a:prstGeom>
        </p:spPr>
        <p:txBody>
          <a:bodyPr wrap="none">
            <a:spAutoFit/>
          </a:bodyPr>
          <a:lstStyle/>
          <a:p>
            <a:r>
              <a:rPr lang="en-US" sz="2000" b="1" dirty="0" err="1" smtClean="0">
                <a:solidFill>
                  <a:srgbClr val="FF0000"/>
                </a:solidFill>
                <a:latin typeface="Times New Roman" pitchFamily="18" charset="0"/>
                <a:cs typeface="Times New Roman" pitchFamily="18" charset="0"/>
              </a:rPr>
              <a:t>Tấm</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Cám</a:t>
            </a:r>
            <a:endParaRPr lang="en-US" sz="2000" b="1" dirty="0" smtClean="0">
              <a:solidFill>
                <a:srgbClr val="FF0000"/>
              </a:solidFill>
              <a:latin typeface="Times New Roman" pitchFamily="18" charset="0"/>
              <a:cs typeface="Times New Roman" pitchFamily="18" charset="0"/>
            </a:endParaRPr>
          </a:p>
        </p:txBody>
      </p:sp>
      <p:sp>
        <p:nvSpPr>
          <p:cNvPr id="47" name="Rectangle 46"/>
          <p:cNvSpPr/>
          <p:nvPr/>
        </p:nvSpPr>
        <p:spPr>
          <a:xfrm>
            <a:off x="2334303" y="4459069"/>
            <a:ext cx="3685495" cy="646331"/>
          </a:xfrm>
          <a:prstGeom prst="rect">
            <a:avLst/>
          </a:prstGeom>
        </p:spPr>
        <p:txBody>
          <a:bodyPr wrap="square">
            <a:spAutoFit/>
          </a:bodyPr>
          <a:lstStyle/>
          <a:p>
            <a:pPr lvl="0" algn="ctr"/>
            <a:r>
              <a:rPr lang="en-US" i="1" dirty="0" err="1" smtClean="0">
                <a:solidFill>
                  <a:srgbClr val="000000"/>
                </a:solidFill>
                <a:latin typeface="Times New Roman"/>
              </a:rPr>
              <a:t>Thị</a:t>
            </a:r>
            <a:r>
              <a:rPr lang="en-US" i="1" dirty="0" smtClean="0">
                <a:solidFill>
                  <a:srgbClr val="000000"/>
                </a:solidFill>
                <a:latin typeface="Times New Roman"/>
              </a:rPr>
              <a:t> </a:t>
            </a:r>
            <a:r>
              <a:rPr lang="en-US" i="1" dirty="0" err="1" smtClean="0">
                <a:solidFill>
                  <a:srgbClr val="000000"/>
                </a:solidFill>
                <a:latin typeface="Times New Roman"/>
              </a:rPr>
              <a:t>thơm</a:t>
            </a:r>
            <a:r>
              <a:rPr lang="en-US" i="1" dirty="0" smtClean="0">
                <a:solidFill>
                  <a:srgbClr val="000000"/>
                </a:solidFill>
                <a:latin typeface="Times New Roman"/>
              </a:rPr>
              <a:t> </a:t>
            </a:r>
            <a:r>
              <a:rPr lang="en-US" i="1" dirty="0" err="1" smtClean="0">
                <a:solidFill>
                  <a:srgbClr val="000000"/>
                </a:solidFill>
                <a:latin typeface="Times New Roman"/>
              </a:rPr>
              <a:t>lại</a:t>
            </a:r>
            <a:r>
              <a:rPr lang="en-US" i="1" dirty="0" smtClean="0">
                <a:solidFill>
                  <a:srgbClr val="000000"/>
                </a:solidFill>
                <a:latin typeface="Times New Roman"/>
              </a:rPr>
              <a:t> </a:t>
            </a:r>
            <a:r>
              <a:rPr lang="en-US" i="1" dirty="0" err="1" smtClean="0">
                <a:solidFill>
                  <a:srgbClr val="000000"/>
                </a:solidFill>
                <a:latin typeface="Times New Roman"/>
              </a:rPr>
              <a:t>giấu</a:t>
            </a:r>
            <a:r>
              <a:rPr lang="en-US" i="1" dirty="0" smtClean="0">
                <a:solidFill>
                  <a:srgbClr val="000000"/>
                </a:solidFill>
                <a:latin typeface="Times New Roman"/>
              </a:rPr>
              <a:t> </a:t>
            </a:r>
            <a:r>
              <a:rPr lang="en-US" i="1" dirty="0" err="1" smtClean="0">
                <a:solidFill>
                  <a:srgbClr val="000000"/>
                </a:solidFill>
                <a:latin typeface="Times New Roman"/>
              </a:rPr>
              <a:t>người</a:t>
            </a:r>
            <a:r>
              <a:rPr lang="en-US" i="1" dirty="0" smtClean="0">
                <a:solidFill>
                  <a:srgbClr val="000000"/>
                </a:solidFill>
                <a:latin typeface="Times New Roman"/>
              </a:rPr>
              <a:t> </a:t>
            </a:r>
            <a:r>
              <a:rPr lang="en-US" i="1" dirty="0" err="1" smtClean="0">
                <a:solidFill>
                  <a:srgbClr val="000000"/>
                </a:solidFill>
                <a:latin typeface="Times New Roman"/>
              </a:rPr>
              <a:t>thơm</a:t>
            </a:r>
            <a:r>
              <a:rPr lang="en-US" i="1" dirty="0" smtClean="0">
                <a:solidFill>
                  <a:srgbClr val="000000"/>
                </a:solidFill>
                <a:latin typeface="Times New Roman"/>
              </a:rPr>
              <a:t>/</a:t>
            </a:r>
            <a:r>
              <a:rPr lang="en-US" i="1" dirty="0" err="1" smtClean="0">
                <a:solidFill>
                  <a:srgbClr val="000000"/>
                </a:solidFill>
                <a:latin typeface="Times New Roman"/>
              </a:rPr>
              <a:t>Chăm</a:t>
            </a:r>
            <a:r>
              <a:rPr lang="en-US" i="1" dirty="0" smtClean="0">
                <a:solidFill>
                  <a:srgbClr val="000000"/>
                </a:solidFill>
                <a:latin typeface="Times New Roman"/>
              </a:rPr>
              <a:t> </a:t>
            </a:r>
            <a:r>
              <a:rPr lang="en-US" i="1" dirty="0" err="1" smtClean="0">
                <a:solidFill>
                  <a:srgbClr val="000000"/>
                </a:solidFill>
                <a:latin typeface="Times New Roman"/>
              </a:rPr>
              <a:t>làm</a:t>
            </a:r>
            <a:r>
              <a:rPr lang="en-US" i="1" dirty="0" smtClean="0">
                <a:solidFill>
                  <a:srgbClr val="000000"/>
                </a:solidFill>
                <a:latin typeface="Times New Roman"/>
              </a:rPr>
              <a:t> </a:t>
            </a:r>
            <a:r>
              <a:rPr lang="en-US" i="1" dirty="0" err="1" smtClean="0">
                <a:solidFill>
                  <a:srgbClr val="000000"/>
                </a:solidFill>
                <a:latin typeface="Times New Roman"/>
              </a:rPr>
              <a:t>thì</a:t>
            </a:r>
            <a:r>
              <a:rPr lang="en-US" i="1" dirty="0" smtClean="0">
                <a:solidFill>
                  <a:srgbClr val="000000"/>
                </a:solidFill>
                <a:latin typeface="Times New Roman"/>
              </a:rPr>
              <a:t> </a:t>
            </a:r>
            <a:r>
              <a:rPr lang="en-US" i="1" dirty="0" err="1" smtClean="0">
                <a:solidFill>
                  <a:srgbClr val="000000"/>
                </a:solidFill>
                <a:latin typeface="Times New Roman"/>
              </a:rPr>
              <a:t>được</a:t>
            </a:r>
            <a:r>
              <a:rPr lang="en-US" i="1" dirty="0" smtClean="0">
                <a:solidFill>
                  <a:srgbClr val="000000"/>
                </a:solidFill>
                <a:latin typeface="Times New Roman"/>
              </a:rPr>
              <a:t> </a:t>
            </a:r>
            <a:r>
              <a:rPr lang="en-US" i="1" dirty="0" err="1" smtClean="0">
                <a:solidFill>
                  <a:srgbClr val="000000"/>
                </a:solidFill>
                <a:latin typeface="Times New Roman"/>
              </a:rPr>
              <a:t>áo</a:t>
            </a:r>
            <a:r>
              <a:rPr lang="en-US" i="1" dirty="0" smtClean="0">
                <a:solidFill>
                  <a:srgbClr val="000000"/>
                </a:solidFill>
                <a:latin typeface="Times New Roman"/>
              </a:rPr>
              <a:t> </a:t>
            </a:r>
            <a:r>
              <a:rPr lang="en-US" i="1" dirty="0" err="1" smtClean="0">
                <a:solidFill>
                  <a:srgbClr val="000000"/>
                </a:solidFill>
                <a:latin typeface="Times New Roman"/>
              </a:rPr>
              <a:t>cơm</a:t>
            </a:r>
            <a:r>
              <a:rPr lang="en-US" i="1" dirty="0" smtClean="0">
                <a:solidFill>
                  <a:srgbClr val="000000"/>
                </a:solidFill>
                <a:latin typeface="Times New Roman"/>
              </a:rPr>
              <a:t> </a:t>
            </a:r>
            <a:r>
              <a:rPr lang="en-US" i="1" dirty="0" err="1" smtClean="0">
                <a:solidFill>
                  <a:srgbClr val="000000"/>
                </a:solidFill>
                <a:latin typeface="Times New Roman"/>
              </a:rPr>
              <a:t>cửa</a:t>
            </a:r>
            <a:r>
              <a:rPr lang="en-US" i="1" dirty="0" smtClean="0">
                <a:solidFill>
                  <a:srgbClr val="000000"/>
                </a:solidFill>
                <a:latin typeface="Times New Roman"/>
              </a:rPr>
              <a:t> </a:t>
            </a:r>
            <a:r>
              <a:rPr lang="en-US" i="1" dirty="0" err="1" smtClean="0">
                <a:solidFill>
                  <a:srgbClr val="000000"/>
                </a:solidFill>
                <a:latin typeface="Times New Roman"/>
              </a:rPr>
              <a:t>nhà</a:t>
            </a:r>
            <a:endParaRPr lang="vi-VN" dirty="0">
              <a:solidFill>
                <a:srgbClr val="000000"/>
              </a:solidFill>
              <a:latin typeface="Times New Roman"/>
            </a:endParaRPr>
          </a:p>
        </p:txBody>
      </p:sp>
      <p:sp>
        <p:nvSpPr>
          <p:cNvPr id="48" name="Rectangle 47"/>
          <p:cNvSpPr/>
          <p:nvPr/>
        </p:nvSpPr>
        <p:spPr>
          <a:xfrm>
            <a:off x="58321" y="5325778"/>
            <a:ext cx="2366353" cy="400110"/>
          </a:xfrm>
          <a:prstGeom prst="rect">
            <a:avLst/>
          </a:prstGeom>
        </p:spPr>
        <p:txBody>
          <a:bodyPr wrap="none">
            <a:spAutoFit/>
          </a:bodyPr>
          <a:lstStyle/>
          <a:p>
            <a:r>
              <a:rPr lang="en-US" sz="2000" b="1" dirty="0" err="1" smtClean="0">
                <a:solidFill>
                  <a:srgbClr val="FF0000"/>
                </a:solidFill>
                <a:latin typeface="Times New Roman" pitchFamily="18" charset="0"/>
                <a:cs typeface="Times New Roman" pitchFamily="18" charset="0"/>
              </a:rPr>
              <a:t>Đẽo</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cày</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giữa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đường</a:t>
            </a:r>
            <a:endParaRPr lang="en-US" sz="2000" b="1" dirty="0" smtClean="0">
              <a:solidFill>
                <a:srgbClr val="FF0000"/>
              </a:solidFill>
              <a:latin typeface="Times New Roman" pitchFamily="18" charset="0"/>
              <a:cs typeface="Times New Roman" pitchFamily="18" charset="0"/>
            </a:endParaRPr>
          </a:p>
        </p:txBody>
      </p:sp>
      <p:sp>
        <p:nvSpPr>
          <p:cNvPr id="50" name="Rectangle 49"/>
          <p:cNvSpPr/>
          <p:nvPr/>
        </p:nvSpPr>
        <p:spPr>
          <a:xfrm>
            <a:off x="2324314" y="5237892"/>
            <a:ext cx="3695484" cy="657310"/>
          </a:xfrm>
          <a:prstGeom prst="rect">
            <a:avLst/>
          </a:prstGeom>
        </p:spPr>
        <p:txBody>
          <a:bodyPr wrap="square">
            <a:spAutoFit/>
          </a:bodyPr>
          <a:lstStyle/>
          <a:p>
            <a:pPr lvl="0" algn="ctr"/>
            <a:r>
              <a:rPr lang="en-US" i="1" dirty="0" err="1" smtClean="0">
                <a:solidFill>
                  <a:srgbClr val="000000"/>
                </a:solidFill>
                <a:latin typeface="Times New Roman"/>
              </a:rPr>
              <a:t>Đẽo</a:t>
            </a:r>
            <a:r>
              <a:rPr lang="en-US" i="1" dirty="0" smtClean="0">
                <a:solidFill>
                  <a:srgbClr val="000000"/>
                </a:solidFill>
                <a:latin typeface="Times New Roman"/>
              </a:rPr>
              <a:t> </a:t>
            </a:r>
            <a:r>
              <a:rPr lang="en-US" i="1" dirty="0" err="1" smtClean="0">
                <a:solidFill>
                  <a:srgbClr val="000000"/>
                </a:solidFill>
                <a:latin typeface="Times New Roman"/>
              </a:rPr>
              <a:t>cày</a:t>
            </a:r>
            <a:r>
              <a:rPr lang="en-US" i="1" dirty="0" smtClean="0">
                <a:solidFill>
                  <a:srgbClr val="000000"/>
                </a:solidFill>
                <a:latin typeface="Times New Roman"/>
              </a:rPr>
              <a:t> </a:t>
            </a:r>
            <a:r>
              <a:rPr lang="en-US" i="1" dirty="0" err="1" smtClean="0">
                <a:solidFill>
                  <a:srgbClr val="000000"/>
                </a:solidFill>
                <a:latin typeface="Times New Roman"/>
              </a:rPr>
              <a:t>theo</a:t>
            </a:r>
            <a:r>
              <a:rPr lang="en-US" i="1" dirty="0" smtClean="0">
                <a:solidFill>
                  <a:srgbClr val="000000"/>
                </a:solidFill>
                <a:latin typeface="Times New Roman"/>
              </a:rPr>
              <a:t> ý </a:t>
            </a:r>
            <a:r>
              <a:rPr lang="en-US" i="1" dirty="0" err="1" smtClean="0">
                <a:solidFill>
                  <a:srgbClr val="000000"/>
                </a:solidFill>
                <a:latin typeface="Times New Roman"/>
              </a:rPr>
              <a:t>người</a:t>
            </a:r>
            <a:r>
              <a:rPr lang="en-US" i="1" dirty="0" smtClean="0">
                <a:solidFill>
                  <a:srgbClr val="000000"/>
                </a:solidFill>
                <a:latin typeface="Times New Roman"/>
              </a:rPr>
              <a:t> ta</a:t>
            </a:r>
          </a:p>
          <a:p>
            <a:pPr lvl="0" algn="ctr"/>
            <a:r>
              <a:rPr lang="en-US" i="1" dirty="0" err="1" smtClean="0">
                <a:solidFill>
                  <a:srgbClr val="000000"/>
                </a:solidFill>
                <a:latin typeface="Times New Roman"/>
              </a:rPr>
              <a:t>Sẽ</a:t>
            </a:r>
            <a:r>
              <a:rPr lang="en-US" i="1" dirty="0" smtClean="0">
                <a:solidFill>
                  <a:srgbClr val="000000"/>
                </a:solidFill>
                <a:latin typeface="Times New Roman"/>
              </a:rPr>
              <a:t> </a:t>
            </a:r>
            <a:r>
              <a:rPr lang="en-US" i="1" dirty="0" err="1" smtClean="0">
                <a:solidFill>
                  <a:srgbClr val="000000"/>
                </a:solidFill>
                <a:latin typeface="Times New Roman"/>
              </a:rPr>
              <a:t>thành</a:t>
            </a:r>
            <a:r>
              <a:rPr lang="en-US" i="1" dirty="0" smtClean="0">
                <a:solidFill>
                  <a:srgbClr val="000000"/>
                </a:solidFill>
                <a:latin typeface="Times New Roman"/>
              </a:rPr>
              <a:t> </a:t>
            </a:r>
            <a:r>
              <a:rPr lang="en-US" i="1" dirty="0" err="1" smtClean="0">
                <a:solidFill>
                  <a:srgbClr val="000000"/>
                </a:solidFill>
                <a:latin typeface="Times New Roman"/>
              </a:rPr>
              <a:t>khúc</a:t>
            </a:r>
            <a:r>
              <a:rPr lang="en-US" i="1" dirty="0" smtClean="0">
                <a:solidFill>
                  <a:srgbClr val="000000"/>
                </a:solidFill>
                <a:latin typeface="Times New Roman"/>
              </a:rPr>
              <a:t> </a:t>
            </a:r>
            <a:r>
              <a:rPr lang="en-US" i="1" dirty="0" err="1" smtClean="0">
                <a:solidFill>
                  <a:srgbClr val="000000"/>
                </a:solidFill>
                <a:latin typeface="Times New Roman"/>
              </a:rPr>
              <a:t>gỗ</a:t>
            </a:r>
            <a:r>
              <a:rPr lang="en-US" i="1" dirty="0" smtClean="0">
                <a:solidFill>
                  <a:srgbClr val="000000"/>
                </a:solidFill>
                <a:latin typeface="Times New Roman"/>
              </a:rPr>
              <a:t> </a:t>
            </a:r>
            <a:r>
              <a:rPr lang="en-US" i="1" dirty="0" err="1" smtClean="0">
                <a:solidFill>
                  <a:srgbClr val="000000"/>
                </a:solidFill>
                <a:latin typeface="Times New Roman"/>
              </a:rPr>
              <a:t>chẳng</a:t>
            </a:r>
            <a:r>
              <a:rPr lang="en-US" i="1" dirty="0" smtClean="0">
                <a:solidFill>
                  <a:srgbClr val="000000"/>
                </a:solidFill>
                <a:latin typeface="Times New Roman"/>
              </a:rPr>
              <a:t> </a:t>
            </a:r>
            <a:r>
              <a:rPr lang="en-US" i="1" dirty="0" err="1" smtClean="0">
                <a:solidFill>
                  <a:srgbClr val="000000"/>
                </a:solidFill>
                <a:latin typeface="Times New Roman"/>
              </a:rPr>
              <a:t>ra</a:t>
            </a:r>
            <a:r>
              <a:rPr lang="en-US" i="1" dirty="0" smtClean="0">
                <a:solidFill>
                  <a:srgbClr val="000000"/>
                </a:solidFill>
                <a:latin typeface="Times New Roman"/>
              </a:rPr>
              <a:t> </a:t>
            </a:r>
            <a:r>
              <a:rPr lang="en-US" i="1" dirty="0" err="1" smtClean="0">
                <a:solidFill>
                  <a:srgbClr val="000000"/>
                </a:solidFill>
                <a:latin typeface="Times New Roman"/>
              </a:rPr>
              <a:t>việc</a:t>
            </a:r>
            <a:r>
              <a:rPr lang="en-US" i="1" dirty="0" smtClean="0">
                <a:solidFill>
                  <a:srgbClr val="000000"/>
                </a:solidFill>
                <a:latin typeface="Times New Roman"/>
              </a:rPr>
              <a:t> </a:t>
            </a:r>
            <a:r>
              <a:rPr lang="en-US" i="1" dirty="0" err="1" smtClean="0">
                <a:solidFill>
                  <a:srgbClr val="000000"/>
                </a:solidFill>
                <a:latin typeface="Times New Roman"/>
              </a:rPr>
              <a:t>gì</a:t>
            </a:r>
            <a:endParaRPr lang="vi-VN" dirty="0">
              <a:solidFill>
                <a:srgbClr val="000000"/>
              </a:solidFill>
              <a:latin typeface="Times New Roman"/>
            </a:endParaRPr>
          </a:p>
        </p:txBody>
      </p:sp>
      <p:sp>
        <p:nvSpPr>
          <p:cNvPr id="51" name="Rectangle 50"/>
          <p:cNvSpPr/>
          <p:nvPr/>
        </p:nvSpPr>
        <p:spPr>
          <a:xfrm>
            <a:off x="84019" y="6145486"/>
            <a:ext cx="1939955" cy="400110"/>
          </a:xfrm>
          <a:prstGeom prst="rect">
            <a:avLst/>
          </a:prstGeom>
        </p:spPr>
        <p:txBody>
          <a:bodyPr wrap="none">
            <a:spAutoFit/>
          </a:bodyPr>
          <a:lstStyle/>
          <a:p>
            <a:r>
              <a:rPr lang="en-US" sz="2000" b="1" dirty="0" err="1" smtClean="0">
                <a:solidFill>
                  <a:srgbClr val="FF0000"/>
                </a:solidFill>
                <a:latin typeface="Times New Roman" pitchFamily="18" charset="0"/>
                <a:cs typeface="Times New Roman" pitchFamily="18" charset="0"/>
              </a:rPr>
              <a:t>Sự</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tích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trầu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cau</a:t>
            </a:r>
            <a:endParaRPr lang="en-US" sz="2000" b="1" dirty="0" smtClean="0">
              <a:solidFill>
                <a:srgbClr val="FF0000"/>
              </a:solidFill>
              <a:latin typeface="Times New Roman" pitchFamily="18" charset="0"/>
              <a:cs typeface="Times New Roman" pitchFamily="18" charset="0"/>
            </a:endParaRPr>
          </a:p>
        </p:txBody>
      </p:sp>
      <p:sp>
        <p:nvSpPr>
          <p:cNvPr id="52" name="Rectangle 51"/>
          <p:cNvSpPr/>
          <p:nvPr/>
        </p:nvSpPr>
        <p:spPr>
          <a:xfrm>
            <a:off x="2299855" y="5914551"/>
            <a:ext cx="3719944" cy="923330"/>
          </a:xfrm>
          <a:prstGeom prst="rect">
            <a:avLst/>
          </a:prstGeom>
        </p:spPr>
        <p:txBody>
          <a:bodyPr wrap="square">
            <a:spAutoFit/>
          </a:bodyPr>
          <a:lstStyle/>
          <a:p>
            <a:pPr lvl="0" algn="ctr"/>
            <a:r>
              <a:rPr lang="en-US" i="1" dirty="0" err="1" smtClean="0">
                <a:solidFill>
                  <a:srgbClr val="000000"/>
                </a:solidFill>
                <a:latin typeface="Times New Roman"/>
              </a:rPr>
              <a:t>Đậm</a:t>
            </a:r>
            <a:r>
              <a:rPr lang="en-US" i="1" dirty="0" smtClean="0">
                <a:solidFill>
                  <a:srgbClr val="000000"/>
                </a:solidFill>
                <a:latin typeface="Times New Roman"/>
              </a:rPr>
              <a:t> </a:t>
            </a:r>
            <a:r>
              <a:rPr lang="en-US" i="1" dirty="0" err="1" smtClean="0">
                <a:solidFill>
                  <a:srgbClr val="000000"/>
                </a:solidFill>
                <a:latin typeface="Times New Roman"/>
              </a:rPr>
              <a:t>đà</a:t>
            </a:r>
            <a:r>
              <a:rPr lang="en-US" i="1" dirty="0" smtClean="0">
                <a:solidFill>
                  <a:srgbClr val="000000"/>
                </a:solidFill>
                <a:latin typeface="Times New Roman"/>
              </a:rPr>
              <a:t> </a:t>
            </a:r>
            <a:r>
              <a:rPr lang="en-US" i="1" dirty="0" err="1" smtClean="0">
                <a:solidFill>
                  <a:srgbClr val="000000"/>
                </a:solidFill>
                <a:latin typeface="Times New Roman"/>
              </a:rPr>
              <a:t>cái</a:t>
            </a:r>
            <a:r>
              <a:rPr lang="en-US" i="1" dirty="0" smtClean="0">
                <a:solidFill>
                  <a:srgbClr val="000000"/>
                </a:solidFill>
                <a:latin typeface="Times New Roman"/>
              </a:rPr>
              <a:t> </a:t>
            </a:r>
            <a:r>
              <a:rPr lang="en-US" i="1" dirty="0" err="1" smtClean="0">
                <a:solidFill>
                  <a:srgbClr val="000000"/>
                </a:solidFill>
                <a:latin typeface="Times New Roman"/>
              </a:rPr>
              <a:t>tích</a:t>
            </a:r>
            <a:r>
              <a:rPr lang="en-US" i="1" dirty="0" smtClean="0">
                <a:solidFill>
                  <a:srgbClr val="000000"/>
                </a:solidFill>
                <a:latin typeface="Times New Roman"/>
              </a:rPr>
              <a:t> </a:t>
            </a:r>
            <a:r>
              <a:rPr lang="en-US" i="1" dirty="0" err="1" smtClean="0">
                <a:solidFill>
                  <a:srgbClr val="000000"/>
                </a:solidFill>
                <a:latin typeface="Times New Roman"/>
              </a:rPr>
              <a:t>trầu</a:t>
            </a:r>
            <a:r>
              <a:rPr lang="en-US" i="1" dirty="0" smtClean="0">
                <a:solidFill>
                  <a:srgbClr val="000000"/>
                </a:solidFill>
                <a:latin typeface="Times New Roman"/>
              </a:rPr>
              <a:t> </a:t>
            </a:r>
            <a:r>
              <a:rPr lang="en-US" i="1" dirty="0" err="1" smtClean="0">
                <a:solidFill>
                  <a:srgbClr val="000000"/>
                </a:solidFill>
                <a:latin typeface="Times New Roman"/>
              </a:rPr>
              <a:t>cau</a:t>
            </a:r>
            <a:endParaRPr lang="en-US" i="1" dirty="0" smtClean="0">
              <a:solidFill>
                <a:srgbClr val="000000"/>
              </a:solidFill>
              <a:latin typeface="Times New Roman"/>
            </a:endParaRPr>
          </a:p>
          <a:p>
            <a:pPr lvl="0" algn="ctr"/>
            <a:r>
              <a:rPr lang="en-US" i="1" dirty="0" err="1" smtClean="0">
                <a:solidFill>
                  <a:srgbClr val="000000"/>
                </a:solidFill>
                <a:latin typeface="Times New Roman"/>
              </a:rPr>
              <a:t>Miếng</a:t>
            </a:r>
            <a:r>
              <a:rPr lang="en-US" i="1" dirty="0" smtClean="0">
                <a:solidFill>
                  <a:srgbClr val="000000"/>
                </a:solidFill>
                <a:latin typeface="Times New Roman"/>
              </a:rPr>
              <a:t> </a:t>
            </a:r>
            <a:r>
              <a:rPr lang="en-US" i="1" dirty="0" err="1" smtClean="0">
                <a:solidFill>
                  <a:srgbClr val="000000"/>
                </a:solidFill>
                <a:latin typeface="Times New Roman"/>
              </a:rPr>
              <a:t>trầu</a:t>
            </a:r>
            <a:r>
              <a:rPr lang="en-US" i="1" dirty="0" smtClean="0">
                <a:solidFill>
                  <a:srgbClr val="000000"/>
                </a:solidFill>
                <a:latin typeface="Times New Roman"/>
              </a:rPr>
              <a:t> </a:t>
            </a:r>
            <a:r>
              <a:rPr lang="en-US" i="1" dirty="0" err="1" smtClean="0">
                <a:solidFill>
                  <a:srgbClr val="000000"/>
                </a:solidFill>
                <a:latin typeface="Times New Roman"/>
              </a:rPr>
              <a:t>đỏ</a:t>
            </a:r>
            <a:r>
              <a:rPr lang="en-US" i="1" dirty="0" smtClean="0">
                <a:solidFill>
                  <a:srgbClr val="000000"/>
                </a:solidFill>
                <a:latin typeface="Times New Roman"/>
              </a:rPr>
              <a:t> </a:t>
            </a:r>
            <a:r>
              <a:rPr lang="en-US" i="1" dirty="0" err="1" smtClean="0">
                <a:solidFill>
                  <a:srgbClr val="000000"/>
                </a:solidFill>
                <a:latin typeface="Times New Roman"/>
              </a:rPr>
              <a:t>thắm</a:t>
            </a:r>
            <a:r>
              <a:rPr lang="en-US" i="1" dirty="0" smtClean="0">
                <a:solidFill>
                  <a:srgbClr val="000000"/>
                </a:solidFill>
                <a:latin typeface="Times New Roman"/>
              </a:rPr>
              <a:t> </a:t>
            </a:r>
            <a:r>
              <a:rPr lang="en-US" i="1" dirty="0" err="1" smtClean="0">
                <a:solidFill>
                  <a:srgbClr val="000000"/>
                </a:solidFill>
                <a:latin typeface="Times New Roman"/>
              </a:rPr>
              <a:t>nặng</a:t>
            </a:r>
            <a:r>
              <a:rPr lang="en-US" i="1" dirty="0" smtClean="0">
                <a:solidFill>
                  <a:srgbClr val="000000"/>
                </a:solidFill>
                <a:latin typeface="Times New Roman"/>
              </a:rPr>
              <a:t> </a:t>
            </a:r>
            <a:r>
              <a:rPr lang="en-US" i="1" dirty="0" err="1" smtClean="0">
                <a:solidFill>
                  <a:srgbClr val="000000"/>
                </a:solidFill>
                <a:latin typeface="Times New Roman"/>
              </a:rPr>
              <a:t>sâu</a:t>
            </a:r>
            <a:r>
              <a:rPr lang="en-US" i="1" dirty="0" smtClean="0">
                <a:solidFill>
                  <a:srgbClr val="000000"/>
                </a:solidFill>
                <a:latin typeface="Times New Roman"/>
              </a:rPr>
              <a:t> </a:t>
            </a:r>
            <a:r>
              <a:rPr lang="en-US" i="1" dirty="0" err="1" smtClean="0">
                <a:solidFill>
                  <a:srgbClr val="000000"/>
                </a:solidFill>
                <a:latin typeface="Times New Roman"/>
              </a:rPr>
              <a:t>tình</a:t>
            </a:r>
            <a:r>
              <a:rPr lang="en-US" i="1" dirty="0" smtClean="0">
                <a:solidFill>
                  <a:srgbClr val="000000"/>
                </a:solidFill>
                <a:latin typeface="Times New Roman"/>
              </a:rPr>
              <a:t> </a:t>
            </a:r>
            <a:r>
              <a:rPr lang="en-US" i="1" dirty="0" err="1" smtClean="0">
                <a:solidFill>
                  <a:srgbClr val="000000"/>
                </a:solidFill>
                <a:latin typeface="Times New Roman"/>
              </a:rPr>
              <a:t>người</a:t>
            </a:r>
            <a:endParaRPr lang="vi-VN" dirty="0">
              <a:solidFill>
                <a:srgbClr val="000000"/>
              </a:solidFill>
              <a:latin typeface="Times New Roman"/>
            </a:endParaRPr>
          </a:p>
        </p:txBody>
      </p:sp>
      <p:sp>
        <p:nvSpPr>
          <p:cNvPr id="57" name="Rectangle 56"/>
          <p:cNvSpPr/>
          <p:nvPr/>
        </p:nvSpPr>
        <p:spPr>
          <a:xfrm>
            <a:off x="6054246" y="3811488"/>
            <a:ext cx="2969013" cy="1631216"/>
          </a:xfrm>
          <a:prstGeom prst="rect">
            <a:avLst/>
          </a:prstGeom>
        </p:spPr>
        <p:txBody>
          <a:bodyPr wrap="square">
            <a:spAutoFit/>
          </a:bodyPr>
          <a:lstStyle/>
          <a:p>
            <a:pPr lvl="0" algn="ctr"/>
            <a:r>
              <a:rPr lang="en-US" sz="2000" dirty="0" err="1" smtClean="0">
                <a:solidFill>
                  <a:srgbClr val="000000"/>
                </a:solidFill>
                <a:latin typeface="Times New Roman"/>
              </a:rPr>
              <a:t>Phản</a:t>
            </a:r>
            <a:r>
              <a:rPr lang="en-US" sz="2000" dirty="0" smtClean="0">
                <a:solidFill>
                  <a:srgbClr val="000000"/>
                </a:solidFill>
                <a:latin typeface="Times New Roman"/>
              </a:rPr>
              <a:t> </a:t>
            </a:r>
            <a:r>
              <a:rPr lang="en-US" sz="2000" dirty="0" err="1" smtClean="0">
                <a:solidFill>
                  <a:srgbClr val="000000"/>
                </a:solidFill>
                <a:latin typeface="Times New Roman"/>
              </a:rPr>
              <a:t>ánh</a:t>
            </a:r>
            <a:r>
              <a:rPr lang="en-US" sz="2000" dirty="0" smtClean="0">
                <a:solidFill>
                  <a:srgbClr val="000000"/>
                </a:solidFill>
                <a:latin typeface="Times New Roman"/>
              </a:rPr>
              <a:t> </a:t>
            </a:r>
            <a:r>
              <a:rPr lang="en-US" sz="2000" dirty="0" err="1" smtClean="0">
                <a:solidFill>
                  <a:srgbClr val="000000"/>
                </a:solidFill>
                <a:latin typeface="Times New Roman"/>
              </a:rPr>
              <a:t>những</a:t>
            </a:r>
            <a:r>
              <a:rPr lang="en-US" sz="2000" dirty="0" smtClean="0">
                <a:solidFill>
                  <a:srgbClr val="000000"/>
                </a:solidFill>
                <a:latin typeface="Times New Roman"/>
              </a:rPr>
              <a:t> </a:t>
            </a:r>
            <a:r>
              <a:rPr lang="en-US" sz="2000" dirty="0" err="1" smtClean="0">
                <a:solidFill>
                  <a:srgbClr val="000000"/>
                </a:solidFill>
                <a:latin typeface="Times New Roman"/>
              </a:rPr>
              <a:t>nét</a:t>
            </a:r>
            <a:r>
              <a:rPr lang="en-US" sz="2000" dirty="0" smtClean="0">
                <a:solidFill>
                  <a:srgbClr val="000000"/>
                </a:solidFill>
                <a:latin typeface="Times New Roman"/>
              </a:rPr>
              <a:t> </a:t>
            </a:r>
            <a:r>
              <a:rPr lang="en-US" sz="2000" dirty="0" err="1" smtClean="0">
                <a:solidFill>
                  <a:srgbClr val="000000"/>
                </a:solidFill>
                <a:latin typeface="Times New Roman"/>
              </a:rPr>
              <a:t>đẹp</a:t>
            </a:r>
            <a:r>
              <a:rPr lang="en-US" sz="2000" dirty="0" smtClean="0">
                <a:solidFill>
                  <a:srgbClr val="000000"/>
                </a:solidFill>
                <a:latin typeface="Times New Roman"/>
              </a:rPr>
              <a:t> </a:t>
            </a:r>
            <a:r>
              <a:rPr lang="en-US" sz="2000" dirty="0" err="1" smtClean="0">
                <a:solidFill>
                  <a:srgbClr val="000000"/>
                </a:solidFill>
                <a:latin typeface="Times New Roman"/>
              </a:rPr>
              <a:t>tình</a:t>
            </a:r>
            <a:r>
              <a:rPr lang="en-US" sz="2000" dirty="0" smtClean="0">
                <a:solidFill>
                  <a:srgbClr val="000000"/>
                </a:solidFill>
                <a:latin typeface="Times New Roman"/>
              </a:rPr>
              <a:t> </a:t>
            </a:r>
            <a:r>
              <a:rPr lang="en-US" sz="2000" dirty="0" err="1" smtClean="0">
                <a:solidFill>
                  <a:srgbClr val="000000"/>
                </a:solidFill>
                <a:latin typeface="Times New Roman"/>
              </a:rPr>
              <a:t>người</a:t>
            </a:r>
            <a:r>
              <a:rPr lang="en-US" sz="2000" dirty="0" smtClean="0">
                <a:solidFill>
                  <a:srgbClr val="000000"/>
                </a:solidFill>
                <a:latin typeface="Times New Roman"/>
              </a:rPr>
              <a:t>: </a:t>
            </a:r>
            <a:r>
              <a:rPr lang="en-US" sz="2000" dirty="0" err="1" smtClean="0">
                <a:solidFill>
                  <a:srgbClr val="000000"/>
                </a:solidFill>
                <a:latin typeface="Times New Roman"/>
              </a:rPr>
              <a:t>Lòng</a:t>
            </a:r>
            <a:r>
              <a:rPr lang="en-US" sz="2000" dirty="0" smtClean="0">
                <a:solidFill>
                  <a:srgbClr val="000000"/>
                </a:solidFill>
                <a:latin typeface="Times New Roman"/>
              </a:rPr>
              <a:t> </a:t>
            </a:r>
            <a:r>
              <a:rPr lang="en-US" sz="2000" dirty="0" err="1" smtClean="0">
                <a:solidFill>
                  <a:srgbClr val="000000"/>
                </a:solidFill>
                <a:latin typeface="Times New Roman"/>
              </a:rPr>
              <a:t>yêu</a:t>
            </a:r>
            <a:r>
              <a:rPr lang="en-US" sz="2000" dirty="0" smtClean="0">
                <a:solidFill>
                  <a:srgbClr val="000000"/>
                </a:solidFill>
                <a:latin typeface="Times New Roman"/>
              </a:rPr>
              <a:t> </a:t>
            </a:r>
            <a:r>
              <a:rPr lang="en-US" sz="2000" dirty="0" err="1" smtClean="0">
                <a:solidFill>
                  <a:srgbClr val="000000"/>
                </a:solidFill>
                <a:latin typeface="Times New Roman"/>
              </a:rPr>
              <a:t>thương</a:t>
            </a:r>
            <a:r>
              <a:rPr lang="en-US" sz="2000" dirty="0" smtClean="0">
                <a:solidFill>
                  <a:srgbClr val="000000"/>
                </a:solidFill>
                <a:latin typeface="Times New Roman"/>
              </a:rPr>
              <a:t>, </a:t>
            </a:r>
            <a:r>
              <a:rPr lang="en-US" sz="2000" dirty="0" err="1" smtClean="0">
                <a:solidFill>
                  <a:srgbClr val="000000"/>
                </a:solidFill>
                <a:latin typeface="Times New Roman"/>
              </a:rPr>
              <a:t>bao</a:t>
            </a:r>
            <a:r>
              <a:rPr lang="en-US" sz="2000" dirty="0" smtClean="0">
                <a:solidFill>
                  <a:srgbClr val="000000"/>
                </a:solidFill>
                <a:latin typeface="Times New Roman"/>
              </a:rPr>
              <a:t> dung, </a:t>
            </a:r>
            <a:r>
              <a:rPr lang="en-US" sz="2000" dirty="0" err="1" smtClean="0">
                <a:solidFill>
                  <a:srgbClr val="000000"/>
                </a:solidFill>
                <a:latin typeface="Times New Roman"/>
              </a:rPr>
              <a:t>vị</a:t>
            </a:r>
            <a:r>
              <a:rPr lang="en-US" sz="2000" dirty="0" smtClean="0">
                <a:solidFill>
                  <a:srgbClr val="000000"/>
                </a:solidFill>
                <a:latin typeface="Times New Roman"/>
              </a:rPr>
              <a:t> </a:t>
            </a:r>
            <a:r>
              <a:rPr lang="en-US" sz="2000" dirty="0" err="1" smtClean="0">
                <a:solidFill>
                  <a:srgbClr val="000000"/>
                </a:solidFill>
                <a:latin typeface="Times New Roman"/>
              </a:rPr>
              <a:t>tha</a:t>
            </a:r>
            <a:r>
              <a:rPr lang="en-US" sz="2000" dirty="0" smtClean="0">
                <a:solidFill>
                  <a:srgbClr val="000000"/>
                </a:solidFill>
                <a:latin typeface="Times New Roman"/>
              </a:rPr>
              <a:t>, </a:t>
            </a:r>
            <a:r>
              <a:rPr lang="en-US" sz="2000" dirty="0" err="1" smtClean="0">
                <a:solidFill>
                  <a:srgbClr val="000000"/>
                </a:solidFill>
                <a:latin typeface="Times New Roman"/>
              </a:rPr>
              <a:t>độ</a:t>
            </a:r>
            <a:r>
              <a:rPr lang="en-US" sz="2000" dirty="0" smtClean="0">
                <a:solidFill>
                  <a:srgbClr val="000000"/>
                </a:solidFill>
                <a:latin typeface="Times New Roman"/>
              </a:rPr>
              <a:t> </a:t>
            </a:r>
            <a:r>
              <a:rPr lang="en-US" sz="2000" dirty="0" err="1" smtClean="0">
                <a:solidFill>
                  <a:srgbClr val="000000"/>
                </a:solidFill>
                <a:latin typeface="Times New Roman"/>
              </a:rPr>
              <a:t>lượng</a:t>
            </a:r>
            <a:r>
              <a:rPr lang="en-US" sz="2000" dirty="0" smtClean="0">
                <a:solidFill>
                  <a:srgbClr val="000000"/>
                </a:solidFill>
                <a:latin typeface="Times New Roman"/>
              </a:rPr>
              <a:t>, </a:t>
            </a:r>
            <a:r>
              <a:rPr lang="en-US" sz="2000" dirty="0" err="1" smtClean="0">
                <a:solidFill>
                  <a:srgbClr val="000000"/>
                </a:solidFill>
                <a:latin typeface="Times New Roman"/>
              </a:rPr>
              <a:t>đa</a:t>
            </a:r>
            <a:r>
              <a:rPr lang="en-US" sz="2000" dirty="0" smtClean="0">
                <a:solidFill>
                  <a:srgbClr val="000000"/>
                </a:solidFill>
                <a:latin typeface="Times New Roman"/>
              </a:rPr>
              <a:t> </a:t>
            </a:r>
            <a:r>
              <a:rPr lang="en-US" sz="2000" dirty="0" err="1" smtClean="0">
                <a:solidFill>
                  <a:srgbClr val="000000"/>
                </a:solidFill>
                <a:latin typeface="Times New Roman"/>
              </a:rPr>
              <a:t>tình</a:t>
            </a:r>
            <a:r>
              <a:rPr lang="en-US" sz="2000" dirty="0" smtClean="0">
                <a:solidFill>
                  <a:srgbClr val="000000"/>
                </a:solidFill>
                <a:latin typeface="Times New Roman"/>
              </a:rPr>
              <a:t>, </a:t>
            </a:r>
            <a:r>
              <a:rPr lang="en-US" sz="2000" dirty="0" err="1" smtClean="0">
                <a:solidFill>
                  <a:srgbClr val="000000"/>
                </a:solidFill>
                <a:latin typeface="Times New Roman"/>
              </a:rPr>
              <a:t>đa</a:t>
            </a:r>
            <a:r>
              <a:rPr lang="en-US" sz="2000" dirty="0" smtClean="0">
                <a:solidFill>
                  <a:srgbClr val="000000"/>
                </a:solidFill>
                <a:latin typeface="Times New Roman"/>
              </a:rPr>
              <a:t> </a:t>
            </a:r>
            <a:r>
              <a:rPr lang="en-US" sz="2000" dirty="0" err="1" smtClean="0">
                <a:solidFill>
                  <a:srgbClr val="000000"/>
                </a:solidFill>
                <a:latin typeface="Times New Roman"/>
              </a:rPr>
              <a:t>mang</a:t>
            </a:r>
            <a:r>
              <a:rPr lang="en-US" sz="2000" dirty="0" smtClean="0">
                <a:solidFill>
                  <a:srgbClr val="000000"/>
                </a:solidFill>
                <a:latin typeface="Times New Roman"/>
              </a:rPr>
              <a:t>…</a:t>
            </a:r>
            <a:endParaRPr lang="vi-VN" sz="2000" dirty="0">
              <a:solidFill>
                <a:srgbClr val="000000"/>
              </a:solidFill>
              <a:latin typeface="Times New Roman"/>
            </a:endParaRPr>
          </a:p>
        </p:txBody>
      </p:sp>
      <p:cxnSp>
        <p:nvCxnSpPr>
          <p:cNvPr id="30" name="Straight Connector 29"/>
          <p:cNvCxnSpPr/>
          <p:nvPr/>
        </p:nvCxnSpPr>
        <p:spPr>
          <a:xfrm>
            <a:off x="9014356" y="2484934"/>
            <a:ext cx="17806" cy="43315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94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220"/>
                                        </p:tgtEl>
                                        <p:attrNameLst>
                                          <p:attrName>style.visibility</p:attrName>
                                        </p:attrNameLst>
                                      </p:cBhvr>
                                      <p:to>
                                        <p:strVal val="visible"/>
                                      </p:to>
                                    </p:set>
                                    <p:anim calcmode="lin" valueType="num">
                                      <p:cBhvr additive="base">
                                        <p:cTn id="11" dur="500" fill="hold"/>
                                        <p:tgtEl>
                                          <p:spTgt spid="9220"/>
                                        </p:tgtEl>
                                        <p:attrNameLst>
                                          <p:attrName>ppt_x</p:attrName>
                                        </p:attrNameLst>
                                      </p:cBhvr>
                                      <p:tavLst>
                                        <p:tav tm="0">
                                          <p:val>
                                            <p:strVal val="#ppt_x"/>
                                          </p:val>
                                        </p:tav>
                                        <p:tav tm="100000">
                                          <p:val>
                                            <p:strVal val="#ppt_x"/>
                                          </p:val>
                                        </p:tav>
                                      </p:tavLst>
                                    </p:anim>
                                    <p:anim calcmode="lin" valueType="num">
                                      <p:cBhvr additive="base">
                                        <p:cTn id="12"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1000"/>
                                        <p:tgtEl>
                                          <p:spTgt spid="50"/>
                                        </p:tgtEl>
                                      </p:cBhvr>
                                    </p:animEffect>
                                    <p:anim calcmode="lin" valueType="num">
                                      <p:cBhvr>
                                        <p:cTn id="31" dur="1000" fill="hold"/>
                                        <p:tgtEl>
                                          <p:spTgt spid="50"/>
                                        </p:tgtEl>
                                        <p:attrNameLst>
                                          <p:attrName>ppt_x</p:attrName>
                                        </p:attrNameLst>
                                      </p:cBhvr>
                                      <p:tavLst>
                                        <p:tav tm="0">
                                          <p:val>
                                            <p:strVal val="#ppt_x"/>
                                          </p:val>
                                        </p:tav>
                                        <p:tav tm="100000">
                                          <p:val>
                                            <p:strVal val="#ppt_x"/>
                                          </p:val>
                                        </p:tav>
                                      </p:tavLst>
                                    </p:anim>
                                    <p:anim calcmode="lin" valueType="num">
                                      <p:cBhvr>
                                        <p:cTn id="3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500" fill="hold"/>
                                        <p:tgtEl>
                                          <p:spTgt spid="57"/>
                                        </p:tgtEl>
                                        <p:attrNameLst>
                                          <p:attrName>ppt_x</p:attrName>
                                        </p:attrNameLst>
                                      </p:cBhvr>
                                      <p:tavLst>
                                        <p:tav tm="0">
                                          <p:val>
                                            <p:strVal val="#ppt_x"/>
                                          </p:val>
                                        </p:tav>
                                        <p:tav tm="100000">
                                          <p:val>
                                            <p:strVal val="#ppt_x"/>
                                          </p:val>
                                        </p:tav>
                                      </p:tavLst>
                                    </p:anim>
                                    <p:anim calcmode="lin" valueType="num">
                                      <p:cBhvr additive="base">
                                        <p:cTn id="47"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220" grpId="0"/>
      <p:bldP spid="46" grpId="0"/>
      <p:bldP spid="47" grpId="0"/>
      <p:bldP spid="48" grpId="0"/>
      <p:bldP spid="50" grpId="0"/>
      <p:bldP spid="51" grpId="0"/>
      <p:bldP spid="52"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7400" y="-20827"/>
            <a:ext cx="7010400" cy="1200329"/>
          </a:xfrm>
          <a:prstGeom prst="rect">
            <a:avLst/>
          </a:prstGeom>
        </p:spPr>
        <p:txBody>
          <a:bodyPr wrap="square">
            <a:spAutoFit/>
          </a:bodyPr>
          <a:lstStyle/>
          <a:p>
            <a:pPr algn="ctr"/>
            <a:r>
              <a:rPr lang="en-US" sz="2400" b="1" dirty="0" err="1" smtClean="0">
                <a:solidFill>
                  <a:srgbClr val="00B0F0"/>
                </a:solidFill>
                <a:latin typeface="Times New Roman" pitchFamily="18" charset="0"/>
                <a:cs typeface="Times New Roman" pitchFamily="18" charset="0"/>
              </a:rPr>
              <a:t>Tiết</a:t>
            </a:r>
            <a:r>
              <a:rPr lang="en-US" sz="2400" b="1" dirty="0" smtClean="0">
                <a:solidFill>
                  <a:srgbClr val="00B0F0"/>
                </a:solidFill>
                <a:latin typeface="Times New Roman" pitchFamily="18" charset="0"/>
                <a:cs typeface="Times New Roman" pitchFamily="18" charset="0"/>
              </a:rPr>
              <a:t> 48-49:</a:t>
            </a:r>
            <a:r>
              <a:rPr lang="vi-VN" sz="2400" b="1" dirty="0" smtClean="0">
                <a:solidFill>
                  <a:srgbClr val="00B0F0"/>
                </a:solidFill>
                <a:latin typeface="Times New Roman" pitchFamily="18" charset="0"/>
                <a:cs typeface="Times New Roman" pitchFamily="18" charset="0"/>
              </a:rPr>
              <a:t>Văn</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bản</a:t>
            </a:r>
            <a:r>
              <a:rPr lang="en-US" sz="2400" b="1" dirty="0" smtClean="0">
                <a:solidFill>
                  <a:srgbClr val="00B0F0"/>
                </a:solidFill>
                <a:latin typeface="Times New Roman" pitchFamily="18" charset="0"/>
                <a:cs typeface="Times New Roman" pitchFamily="18" charset="0"/>
              </a:rPr>
              <a:t> 2</a:t>
            </a:r>
          </a:p>
          <a:p>
            <a:r>
              <a:rPr lang="en-US" sz="2400" b="1" dirty="0" smtClean="0">
                <a:solidFill>
                  <a:srgbClr val="FF0000"/>
                </a:solidFill>
                <a:latin typeface="Times New Roman" pitchFamily="18" charset="0"/>
                <a:cs typeface="Times New Roman" pitchFamily="18" charset="0"/>
              </a:rPr>
              <a:t>CHUYỆN CỔ NƯỚC MÌNH</a:t>
            </a:r>
          </a:p>
          <a:p>
            <a:pPr algn="ct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Mỹ</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Dạ</a:t>
            </a:r>
            <a:r>
              <a:rPr lang="en-US" sz="2400" b="1" dirty="0" smtClean="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3" name="Rectangle 2"/>
          <p:cNvSpPr/>
          <p:nvPr/>
        </p:nvSpPr>
        <p:spPr>
          <a:xfrm>
            <a:off x="0" y="769867"/>
            <a:ext cx="2964658" cy="400110"/>
          </a:xfrm>
          <a:prstGeom prst="rect">
            <a:avLst/>
          </a:prstGeom>
        </p:spPr>
        <p:txBody>
          <a:bodyPr wrap="none">
            <a:spAutoFit/>
          </a:bodyPr>
          <a:lstStyle/>
          <a:p>
            <a:r>
              <a:rPr lang="en-US" sz="2000" b="1" dirty="0" smtClean="0">
                <a:solidFill>
                  <a:srgbClr val="FF0000"/>
                </a:solidFill>
                <a:latin typeface="Times New Roman" pitchFamily="18" charset="0"/>
                <a:cs typeface="Times New Roman" pitchFamily="18" charset="0"/>
              </a:rPr>
              <a:t>II. TÌM HIỂU VĂN BẢN</a:t>
            </a:r>
            <a:endParaRPr lang="en-US" sz="2000" dirty="0">
              <a:solidFill>
                <a:prstClr val="black"/>
              </a:solidFill>
            </a:endParaRPr>
          </a:p>
        </p:txBody>
      </p:sp>
      <p:sp>
        <p:nvSpPr>
          <p:cNvPr id="2" name="Rectangle 1"/>
          <p:cNvSpPr/>
          <p:nvPr/>
        </p:nvSpPr>
        <p:spPr>
          <a:xfrm>
            <a:off x="76200" y="1157201"/>
            <a:ext cx="6207148" cy="461665"/>
          </a:xfrm>
          <a:prstGeom prst="rect">
            <a:avLst/>
          </a:prstGeom>
        </p:spPr>
        <p:txBody>
          <a:bodyPr wrap="none">
            <a:spAutoFit/>
          </a:bodyPr>
          <a:lstStyle/>
          <a:p>
            <a:r>
              <a:rPr lang="en-US" sz="2400" b="1" dirty="0" smtClean="0">
                <a:latin typeface="Times New Roman"/>
                <a:ea typeface="Times New Roman"/>
              </a:rPr>
              <a:t>2.Những </a:t>
            </a:r>
            <a:r>
              <a:rPr lang="en-US" sz="2400" b="1" dirty="0" err="1">
                <a:latin typeface="Times New Roman"/>
                <a:ea typeface="Times New Roman"/>
              </a:rPr>
              <a:t>câu</a:t>
            </a:r>
            <a:r>
              <a:rPr lang="en-US" sz="2400" b="1" dirty="0">
                <a:latin typeface="Times New Roman"/>
                <a:ea typeface="Times New Roman"/>
              </a:rPr>
              <a:t> </a:t>
            </a:r>
            <a:r>
              <a:rPr lang="en-US" sz="2400" b="1" dirty="0" err="1">
                <a:latin typeface="Times New Roman"/>
                <a:ea typeface="Times New Roman"/>
              </a:rPr>
              <a:t>chuyện</a:t>
            </a:r>
            <a:r>
              <a:rPr lang="en-US" sz="2400" b="1" dirty="0">
                <a:latin typeface="Times New Roman"/>
                <a:ea typeface="Times New Roman"/>
              </a:rPr>
              <a:t> </a:t>
            </a:r>
            <a:r>
              <a:rPr lang="en-US" sz="2400" b="1" dirty="0" err="1">
                <a:latin typeface="Times New Roman"/>
                <a:ea typeface="Times New Roman"/>
              </a:rPr>
              <a:t>cổ</a:t>
            </a:r>
            <a:r>
              <a:rPr lang="en-US" sz="2400" b="1" dirty="0">
                <a:latin typeface="Times New Roman"/>
                <a:ea typeface="Times New Roman"/>
              </a:rPr>
              <a:t> </a:t>
            </a:r>
            <a:r>
              <a:rPr lang="en-US" sz="2400" b="1" dirty="0" err="1">
                <a:latin typeface="Times New Roman"/>
                <a:ea typeface="Times New Roman"/>
              </a:rPr>
              <a:t>được</a:t>
            </a:r>
            <a:r>
              <a:rPr lang="en-US" sz="2400" b="1" dirty="0">
                <a:latin typeface="Times New Roman"/>
                <a:ea typeface="Times New Roman"/>
              </a:rPr>
              <a:t> </a:t>
            </a:r>
            <a:r>
              <a:rPr lang="en-US" sz="2400" b="1" dirty="0" err="1">
                <a:latin typeface="Times New Roman"/>
                <a:ea typeface="Times New Roman"/>
              </a:rPr>
              <a:t>gợi</a:t>
            </a:r>
            <a:r>
              <a:rPr lang="en-US" sz="2400" b="1" dirty="0">
                <a:latin typeface="Times New Roman"/>
                <a:ea typeface="Times New Roman"/>
              </a:rPr>
              <a:t> </a:t>
            </a:r>
            <a:r>
              <a:rPr lang="en-US" sz="2400" b="1" dirty="0" err="1">
                <a:latin typeface="Times New Roman"/>
                <a:ea typeface="Times New Roman"/>
              </a:rPr>
              <a:t>ra</a:t>
            </a:r>
            <a:r>
              <a:rPr lang="en-US" sz="2400" b="1" dirty="0">
                <a:latin typeface="Times New Roman"/>
                <a:ea typeface="Times New Roman"/>
              </a:rPr>
              <a:t> </a:t>
            </a:r>
            <a:r>
              <a:rPr lang="en-US" sz="2400" b="1" dirty="0" err="1">
                <a:latin typeface="Times New Roman"/>
                <a:ea typeface="Times New Roman"/>
              </a:rPr>
              <a:t>từ</a:t>
            </a:r>
            <a:r>
              <a:rPr lang="en-US" sz="2400" b="1" dirty="0">
                <a:latin typeface="Times New Roman"/>
                <a:ea typeface="Times New Roman"/>
              </a:rPr>
              <a:t> </a:t>
            </a:r>
            <a:r>
              <a:rPr lang="en-US" sz="2400" b="1" dirty="0" err="1">
                <a:latin typeface="Times New Roman"/>
                <a:ea typeface="Times New Roman"/>
              </a:rPr>
              <a:t>bài</a:t>
            </a:r>
            <a:r>
              <a:rPr lang="en-US" sz="2400" b="1" dirty="0">
                <a:latin typeface="Times New Roman"/>
                <a:ea typeface="Times New Roman"/>
              </a:rPr>
              <a:t> </a:t>
            </a:r>
            <a:r>
              <a:rPr lang="en-US" sz="2400" b="1" dirty="0" err="1">
                <a:latin typeface="Times New Roman"/>
                <a:ea typeface="Times New Roman"/>
              </a:rPr>
              <a:t>thơ</a:t>
            </a:r>
            <a:endParaRPr lang="en-US" sz="2400" dirty="0"/>
          </a:p>
        </p:txBody>
      </p:sp>
      <p:sp>
        <p:nvSpPr>
          <p:cNvPr id="6" name="Rectangle 5"/>
          <p:cNvSpPr/>
          <p:nvPr/>
        </p:nvSpPr>
        <p:spPr>
          <a:xfrm>
            <a:off x="44054" y="1618866"/>
            <a:ext cx="8382000" cy="3970318"/>
          </a:xfrm>
          <a:prstGeom prst="rect">
            <a:avLst/>
          </a:prstGeom>
        </p:spPr>
        <p:txBody>
          <a:bodyPr wrap="square">
            <a:spAutoFit/>
          </a:bodyPr>
          <a:lstStyle/>
          <a:p>
            <a:pPr algn="just">
              <a:lnSpc>
                <a:spcPct val="150000"/>
              </a:lnSpc>
              <a:spcAft>
                <a:spcPts val="0"/>
              </a:spcAft>
              <a:tabLst>
                <a:tab pos="90170" algn="l"/>
                <a:tab pos="180340" algn="l"/>
              </a:tabLst>
            </a:pPr>
            <a:r>
              <a:rPr lang="en-US" sz="2800" dirty="0">
                <a:latin typeface="Times New Roman"/>
                <a:ea typeface="Times New Roman"/>
                <a:cs typeface="Times New Roman"/>
              </a:rPr>
              <a:t>- </a:t>
            </a:r>
            <a:r>
              <a:rPr lang="en-US" sz="2800" dirty="0" err="1">
                <a:latin typeface="Times New Roman"/>
                <a:ea typeface="Times New Roman"/>
                <a:cs typeface="Times New Roman"/>
              </a:rPr>
              <a:t>Tấm</a:t>
            </a:r>
            <a:r>
              <a:rPr lang="en-US" sz="2800" dirty="0">
                <a:latin typeface="Times New Roman"/>
                <a:ea typeface="Times New Roman"/>
                <a:cs typeface="Times New Roman"/>
              </a:rPr>
              <a:t> </a:t>
            </a:r>
            <a:r>
              <a:rPr lang="en-US" sz="2800" dirty="0" err="1">
                <a:latin typeface="Times New Roman"/>
                <a:ea typeface="Times New Roman"/>
                <a:cs typeface="Times New Roman"/>
              </a:rPr>
              <a:t>Cám</a:t>
            </a:r>
            <a:r>
              <a:rPr lang="en-US" sz="2800" dirty="0">
                <a:latin typeface="Times New Roman"/>
                <a:ea typeface="Times New Roman"/>
                <a:cs typeface="Times New Roman"/>
              </a:rPr>
              <a:t> (</a:t>
            </a:r>
            <a:r>
              <a:rPr lang="en-US" sz="2800" i="1" dirty="0" err="1">
                <a:latin typeface="Times New Roman"/>
                <a:ea typeface="Times New Roman"/>
                <a:cs typeface="Times New Roman"/>
              </a:rPr>
              <a:t>Thị</a:t>
            </a:r>
            <a:r>
              <a:rPr lang="en-US" sz="2800" i="1" dirty="0">
                <a:latin typeface="Times New Roman"/>
                <a:ea typeface="Times New Roman"/>
                <a:cs typeface="Times New Roman"/>
              </a:rPr>
              <a:t> </a:t>
            </a:r>
            <a:r>
              <a:rPr lang="en-US" sz="2800" i="1" dirty="0" err="1">
                <a:latin typeface="Times New Roman"/>
                <a:ea typeface="Times New Roman"/>
                <a:cs typeface="Times New Roman"/>
              </a:rPr>
              <a:t>thơm</a:t>
            </a:r>
            <a:r>
              <a:rPr lang="en-US" sz="2800" i="1" dirty="0">
                <a:latin typeface="Times New Roman"/>
                <a:ea typeface="Times New Roman"/>
                <a:cs typeface="Times New Roman"/>
              </a:rPr>
              <a:t> </a:t>
            </a:r>
            <a:r>
              <a:rPr lang="en-US" sz="2800" i="1" dirty="0" err="1">
                <a:latin typeface="Times New Roman"/>
                <a:ea typeface="Times New Roman"/>
                <a:cs typeface="Times New Roman"/>
              </a:rPr>
              <a:t>thì</a:t>
            </a:r>
            <a:r>
              <a:rPr lang="en-US" sz="2800" i="1" dirty="0">
                <a:latin typeface="Times New Roman"/>
                <a:ea typeface="Times New Roman"/>
                <a:cs typeface="Times New Roman"/>
              </a:rPr>
              <a:t> </a:t>
            </a:r>
            <a:r>
              <a:rPr lang="en-US" sz="2800" i="1" dirty="0" err="1">
                <a:latin typeface="Times New Roman"/>
                <a:ea typeface="Times New Roman"/>
                <a:cs typeface="Times New Roman"/>
              </a:rPr>
              <a:t>giấu</a:t>
            </a:r>
            <a:r>
              <a:rPr lang="en-US" sz="2800" i="1" dirty="0">
                <a:latin typeface="Times New Roman"/>
                <a:ea typeface="Times New Roman"/>
                <a:cs typeface="Times New Roman"/>
              </a:rPr>
              <a:t> </a:t>
            </a:r>
            <a:r>
              <a:rPr lang="en-US" sz="2800" i="1" dirty="0" err="1">
                <a:latin typeface="Times New Roman"/>
                <a:ea typeface="Times New Roman"/>
                <a:cs typeface="Times New Roman"/>
              </a:rPr>
              <a:t>người</a:t>
            </a:r>
            <a:r>
              <a:rPr lang="en-US" sz="2800" i="1" dirty="0">
                <a:latin typeface="Times New Roman"/>
                <a:ea typeface="Times New Roman"/>
                <a:cs typeface="Times New Roman"/>
              </a:rPr>
              <a:t> </a:t>
            </a:r>
            <a:r>
              <a:rPr lang="en-US" sz="2800" i="1" dirty="0" err="1">
                <a:latin typeface="Times New Roman"/>
                <a:ea typeface="Times New Roman"/>
                <a:cs typeface="Times New Roman"/>
              </a:rPr>
              <a:t>thơm</a:t>
            </a:r>
            <a:r>
              <a:rPr lang="en-US" sz="2800" i="1" dirty="0">
                <a:latin typeface="Times New Roman"/>
                <a:ea typeface="Times New Roman"/>
                <a:cs typeface="Times New Roman"/>
              </a:rPr>
              <a:t>/ </a:t>
            </a:r>
            <a:r>
              <a:rPr lang="en-US" sz="2800" i="1" dirty="0" err="1">
                <a:latin typeface="Times New Roman"/>
                <a:ea typeface="Times New Roman"/>
                <a:cs typeface="Times New Roman"/>
              </a:rPr>
              <a:t>Chăm</a:t>
            </a:r>
            <a:r>
              <a:rPr lang="en-US" sz="2800" i="1" dirty="0">
                <a:latin typeface="Times New Roman"/>
                <a:ea typeface="Times New Roman"/>
                <a:cs typeface="Times New Roman"/>
              </a:rPr>
              <a:t> </a:t>
            </a:r>
            <a:r>
              <a:rPr lang="en-US" sz="2800" i="1" dirty="0" err="1">
                <a:latin typeface="Times New Roman"/>
                <a:ea typeface="Times New Roman"/>
                <a:cs typeface="Times New Roman"/>
              </a:rPr>
              <a:t>làm</a:t>
            </a:r>
            <a:r>
              <a:rPr lang="en-US" sz="2800" i="1" dirty="0">
                <a:latin typeface="Times New Roman"/>
                <a:ea typeface="Times New Roman"/>
                <a:cs typeface="Times New Roman"/>
              </a:rPr>
              <a:t> </a:t>
            </a:r>
            <a:r>
              <a:rPr lang="en-US" sz="2800" i="1" dirty="0" err="1">
                <a:latin typeface="Times New Roman"/>
                <a:ea typeface="Times New Roman"/>
                <a:cs typeface="Times New Roman"/>
              </a:rPr>
              <a:t>thì</a:t>
            </a:r>
            <a:r>
              <a:rPr lang="en-US" sz="2800" i="1" dirty="0">
                <a:latin typeface="Times New Roman"/>
                <a:ea typeface="Times New Roman"/>
                <a:cs typeface="Times New Roman"/>
              </a:rPr>
              <a:t> </a:t>
            </a:r>
            <a:r>
              <a:rPr lang="en-US" sz="2800" i="1" dirty="0" err="1">
                <a:latin typeface="Times New Roman"/>
                <a:ea typeface="Times New Roman"/>
                <a:cs typeface="Times New Roman"/>
              </a:rPr>
              <a:t>được</a:t>
            </a:r>
            <a:r>
              <a:rPr lang="en-US" sz="2800" i="1" dirty="0">
                <a:latin typeface="Times New Roman"/>
                <a:ea typeface="Times New Roman"/>
                <a:cs typeface="Times New Roman"/>
              </a:rPr>
              <a:t> </a:t>
            </a:r>
            <a:r>
              <a:rPr lang="en-US" sz="2800" i="1" dirty="0" err="1">
                <a:latin typeface="Times New Roman"/>
                <a:ea typeface="Times New Roman"/>
                <a:cs typeface="Times New Roman"/>
              </a:rPr>
              <a:t>áo</a:t>
            </a:r>
            <a:r>
              <a:rPr lang="en-US" sz="2800" i="1" dirty="0">
                <a:latin typeface="Times New Roman"/>
                <a:ea typeface="Times New Roman"/>
                <a:cs typeface="Times New Roman"/>
              </a:rPr>
              <a:t> </a:t>
            </a:r>
            <a:r>
              <a:rPr lang="en-US" sz="2800" i="1" dirty="0" err="1">
                <a:latin typeface="Times New Roman"/>
                <a:ea typeface="Times New Roman"/>
                <a:cs typeface="Times New Roman"/>
              </a:rPr>
              <a:t>cơm</a:t>
            </a:r>
            <a:r>
              <a:rPr lang="en-US" sz="2800" i="1" dirty="0">
                <a:latin typeface="Times New Roman"/>
                <a:ea typeface="Times New Roman"/>
                <a:cs typeface="Times New Roman"/>
              </a:rPr>
              <a:t> </a:t>
            </a:r>
            <a:r>
              <a:rPr lang="en-US" sz="2800" i="1" dirty="0" err="1">
                <a:latin typeface="Times New Roman"/>
                <a:ea typeface="Times New Roman"/>
                <a:cs typeface="Times New Roman"/>
              </a:rPr>
              <a:t>cửa</a:t>
            </a:r>
            <a:r>
              <a:rPr lang="en-US" sz="2800" i="1" dirty="0">
                <a:latin typeface="Times New Roman"/>
                <a:ea typeface="Times New Roman"/>
                <a:cs typeface="Times New Roman"/>
              </a:rPr>
              <a:t> </a:t>
            </a:r>
            <a:r>
              <a:rPr lang="en-US" sz="2800" i="1" dirty="0" err="1">
                <a:latin typeface="Times New Roman"/>
                <a:ea typeface="Times New Roman"/>
                <a:cs typeface="Times New Roman"/>
              </a:rPr>
              <a:t>nhà</a:t>
            </a:r>
            <a:r>
              <a:rPr lang="en-US" sz="2800" dirty="0">
                <a:latin typeface="Times New Roman"/>
                <a:ea typeface="Times New Roman"/>
                <a:cs typeface="Times New Roman"/>
              </a:rPr>
              <a:t>)</a:t>
            </a:r>
            <a:endParaRPr lang="en-US" sz="2800" dirty="0">
              <a:latin typeface=".VnTime"/>
              <a:ea typeface="Times New Roman"/>
              <a:cs typeface="Times New Roman"/>
            </a:endParaRPr>
          </a:p>
          <a:p>
            <a:pPr algn="just">
              <a:lnSpc>
                <a:spcPct val="150000"/>
              </a:lnSpc>
              <a:spcAft>
                <a:spcPts val="0"/>
              </a:spcAft>
              <a:tabLst>
                <a:tab pos="90170" algn="l"/>
                <a:tab pos="180340" algn="l"/>
              </a:tabLst>
            </a:pPr>
            <a:r>
              <a:rPr lang="en-US" sz="2800" dirty="0">
                <a:latin typeface="Times New Roman"/>
                <a:ea typeface="Times New Roman"/>
                <a:cs typeface="Times New Roman"/>
              </a:rPr>
              <a:t>- </a:t>
            </a:r>
            <a:r>
              <a:rPr lang="en-US" sz="2800" dirty="0" err="1">
                <a:latin typeface="Times New Roman"/>
                <a:ea typeface="Times New Roman"/>
                <a:cs typeface="Times New Roman"/>
              </a:rPr>
              <a:t>Đẽo</a:t>
            </a:r>
            <a:r>
              <a:rPr lang="en-US" sz="2800" dirty="0">
                <a:latin typeface="Times New Roman"/>
                <a:ea typeface="Times New Roman"/>
                <a:cs typeface="Times New Roman"/>
              </a:rPr>
              <a:t> </a:t>
            </a:r>
            <a:r>
              <a:rPr lang="en-US" sz="2800" dirty="0" err="1">
                <a:latin typeface="Times New Roman"/>
                <a:ea typeface="Times New Roman"/>
                <a:cs typeface="Times New Roman"/>
              </a:rPr>
              <a:t>cày</a:t>
            </a:r>
            <a:r>
              <a:rPr lang="en-US" sz="2800" dirty="0">
                <a:latin typeface="Times New Roman"/>
                <a:ea typeface="Times New Roman"/>
                <a:cs typeface="Times New Roman"/>
              </a:rPr>
              <a:t> </a:t>
            </a:r>
            <a:r>
              <a:rPr lang="en-US" sz="2800" dirty="0" err="1">
                <a:latin typeface="Times New Roman"/>
                <a:ea typeface="Times New Roman"/>
                <a:cs typeface="Times New Roman"/>
              </a:rPr>
              <a:t>giữa</a:t>
            </a:r>
            <a:r>
              <a:rPr lang="en-US" sz="2800" dirty="0">
                <a:latin typeface="Times New Roman"/>
                <a:ea typeface="Times New Roman"/>
                <a:cs typeface="Times New Roman"/>
              </a:rPr>
              <a:t> </a:t>
            </a:r>
            <a:r>
              <a:rPr lang="en-US" sz="2800" dirty="0" err="1">
                <a:latin typeface="Times New Roman"/>
                <a:ea typeface="Times New Roman"/>
                <a:cs typeface="Times New Roman"/>
              </a:rPr>
              <a:t>đường</a:t>
            </a:r>
            <a:r>
              <a:rPr lang="en-US" sz="2800" dirty="0">
                <a:latin typeface="Times New Roman"/>
                <a:ea typeface="Times New Roman"/>
                <a:cs typeface="Times New Roman"/>
              </a:rPr>
              <a:t> (</a:t>
            </a:r>
            <a:r>
              <a:rPr lang="en-US" sz="2800" i="1" dirty="0" err="1">
                <a:latin typeface="Times New Roman"/>
                <a:ea typeface="Times New Roman"/>
                <a:cs typeface="Times New Roman"/>
              </a:rPr>
              <a:t>Đẽo</a:t>
            </a:r>
            <a:r>
              <a:rPr lang="en-US" sz="2800" i="1" dirty="0">
                <a:latin typeface="Times New Roman"/>
                <a:ea typeface="Times New Roman"/>
                <a:cs typeface="Times New Roman"/>
              </a:rPr>
              <a:t> </a:t>
            </a:r>
            <a:r>
              <a:rPr lang="en-US" sz="2800" i="1" dirty="0" err="1">
                <a:latin typeface="Times New Roman"/>
                <a:ea typeface="Times New Roman"/>
                <a:cs typeface="Times New Roman"/>
              </a:rPr>
              <a:t>cày</a:t>
            </a:r>
            <a:r>
              <a:rPr lang="en-US" sz="2800" i="1" dirty="0">
                <a:latin typeface="Times New Roman"/>
                <a:ea typeface="Times New Roman"/>
                <a:cs typeface="Times New Roman"/>
              </a:rPr>
              <a:t> </a:t>
            </a:r>
            <a:r>
              <a:rPr lang="en-US" sz="2800" i="1" dirty="0" err="1">
                <a:latin typeface="Times New Roman"/>
                <a:ea typeface="Times New Roman"/>
                <a:cs typeface="Times New Roman"/>
              </a:rPr>
              <a:t>theo</a:t>
            </a:r>
            <a:r>
              <a:rPr lang="en-US" sz="2800" i="1" dirty="0">
                <a:latin typeface="Times New Roman"/>
                <a:ea typeface="Times New Roman"/>
                <a:cs typeface="Times New Roman"/>
              </a:rPr>
              <a:t> ý </a:t>
            </a:r>
            <a:r>
              <a:rPr lang="en-US" sz="2800" i="1" dirty="0" err="1">
                <a:latin typeface="Times New Roman"/>
                <a:ea typeface="Times New Roman"/>
                <a:cs typeface="Times New Roman"/>
              </a:rPr>
              <a:t>người</a:t>
            </a:r>
            <a:r>
              <a:rPr lang="en-US" sz="2800" i="1" dirty="0">
                <a:latin typeface="Times New Roman"/>
                <a:ea typeface="Times New Roman"/>
                <a:cs typeface="Times New Roman"/>
              </a:rPr>
              <a:t> ta/ </a:t>
            </a:r>
            <a:r>
              <a:rPr lang="en-US" sz="2800" i="1" dirty="0" err="1">
                <a:latin typeface="Times New Roman"/>
                <a:ea typeface="Times New Roman"/>
                <a:cs typeface="Times New Roman"/>
              </a:rPr>
              <a:t>Sẽ</a:t>
            </a:r>
            <a:r>
              <a:rPr lang="en-US" sz="2800" i="1" dirty="0">
                <a:latin typeface="Times New Roman"/>
                <a:ea typeface="Times New Roman"/>
                <a:cs typeface="Times New Roman"/>
              </a:rPr>
              <a:t> </a:t>
            </a:r>
            <a:r>
              <a:rPr lang="en-US" sz="2800" i="1" dirty="0" err="1">
                <a:latin typeface="Times New Roman"/>
                <a:ea typeface="Times New Roman"/>
                <a:cs typeface="Times New Roman"/>
              </a:rPr>
              <a:t>thành</a:t>
            </a:r>
            <a:r>
              <a:rPr lang="en-US" sz="2800" i="1" dirty="0">
                <a:latin typeface="Times New Roman"/>
                <a:ea typeface="Times New Roman"/>
                <a:cs typeface="Times New Roman"/>
              </a:rPr>
              <a:t> </a:t>
            </a:r>
            <a:r>
              <a:rPr lang="en-US" sz="2800" i="1" dirty="0" err="1">
                <a:latin typeface="Times New Roman"/>
                <a:ea typeface="Times New Roman"/>
                <a:cs typeface="Times New Roman"/>
              </a:rPr>
              <a:t>khúc</a:t>
            </a:r>
            <a:r>
              <a:rPr lang="en-US" sz="2800" i="1" dirty="0">
                <a:latin typeface="Times New Roman"/>
                <a:ea typeface="Times New Roman"/>
                <a:cs typeface="Times New Roman"/>
              </a:rPr>
              <a:t> </a:t>
            </a:r>
            <a:r>
              <a:rPr lang="en-US" sz="2800" i="1" dirty="0" err="1">
                <a:latin typeface="Times New Roman"/>
                <a:ea typeface="Times New Roman"/>
                <a:cs typeface="Times New Roman"/>
              </a:rPr>
              <a:t>gỗ</a:t>
            </a:r>
            <a:r>
              <a:rPr lang="en-US" sz="2800" i="1" dirty="0">
                <a:latin typeface="Times New Roman"/>
                <a:ea typeface="Times New Roman"/>
                <a:cs typeface="Times New Roman"/>
              </a:rPr>
              <a:t> </a:t>
            </a:r>
            <a:r>
              <a:rPr lang="en-US" sz="2800" i="1" dirty="0" err="1">
                <a:latin typeface="Times New Roman"/>
                <a:ea typeface="Times New Roman"/>
                <a:cs typeface="Times New Roman"/>
              </a:rPr>
              <a:t>chẳng</a:t>
            </a:r>
            <a:r>
              <a:rPr lang="en-US" sz="2800" i="1" dirty="0">
                <a:latin typeface="Times New Roman"/>
                <a:ea typeface="Times New Roman"/>
                <a:cs typeface="Times New Roman"/>
              </a:rPr>
              <a:t> </a:t>
            </a:r>
            <a:r>
              <a:rPr lang="en-US" sz="2800" i="1" dirty="0" err="1">
                <a:latin typeface="Times New Roman"/>
                <a:ea typeface="Times New Roman"/>
                <a:cs typeface="Times New Roman"/>
              </a:rPr>
              <a:t>ra</a:t>
            </a:r>
            <a:r>
              <a:rPr lang="en-US" sz="2800" i="1" dirty="0">
                <a:latin typeface="Times New Roman"/>
                <a:ea typeface="Times New Roman"/>
                <a:cs typeface="Times New Roman"/>
              </a:rPr>
              <a:t> </a:t>
            </a:r>
            <a:r>
              <a:rPr lang="en-US" sz="2800" i="1" dirty="0" err="1">
                <a:latin typeface="Times New Roman"/>
                <a:ea typeface="Times New Roman"/>
                <a:cs typeface="Times New Roman"/>
              </a:rPr>
              <a:t>việc</a:t>
            </a:r>
            <a:r>
              <a:rPr lang="en-US" sz="2800" i="1" dirty="0">
                <a:latin typeface="Times New Roman"/>
                <a:ea typeface="Times New Roman"/>
                <a:cs typeface="Times New Roman"/>
              </a:rPr>
              <a:t> </a:t>
            </a:r>
            <a:r>
              <a:rPr lang="en-US" sz="2800" i="1" dirty="0" err="1">
                <a:latin typeface="Times New Roman"/>
                <a:ea typeface="Times New Roman"/>
                <a:cs typeface="Times New Roman"/>
              </a:rPr>
              <a:t>gì</a:t>
            </a:r>
            <a:r>
              <a:rPr lang="en-US" sz="2800" dirty="0">
                <a:latin typeface="Times New Roman"/>
                <a:ea typeface="Times New Roman"/>
                <a:cs typeface="Times New Roman"/>
              </a:rPr>
              <a:t>)</a:t>
            </a:r>
            <a:endParaRPr lang="en-US" sz="2800" dirty="0">
              <a:latin typeface=".VnTime"/>
              <a:ea typeface="Times New Roman"/>
              <a:cs typeface="Times New Roman"/>
            </a:endParaRPr>
          </a:p>
          <a:p>
            <a:pPr algn="just">
              <a:lnSpc>
                <a:spcPct val="150000"/>
              </a:lnSpc>
              <a:spcAft>
                <a:spcPts val="0"/>
              </a:spcAft>
              <a:tabLst>
                <a:tab pos="90170" algn="l"/>
                <a:tab pos="180340" algn="l"/>
              </a:tabLst>
            </a:pPr>
            <a:r>
              <a:rPr lang="en-US" sz="2800" dirty="0">
                <a:latin typeface="Times New Roman"/>
                <a:ea typeface="Times New Roman"/>
                <a:cs typeface="Times New Roman"/>
              </a:rPr>
              <a:t>- </a:t>
            </a:r>
            <a:r>
              <a:rPr lang="en-US" sz="2800" dirty="0" err="1">
                <a:latin typeface="Times New Roman"/>
                <a:ea typeface="Times New Roman"/>
                <a:cs typeface="Times New Roman"/>
              </a:rPr>
              <a:t>Sự</a:t>
            </a:r>
            <a:r>
              <a:rPr lang="en-US" sz="2800" dirty="0">
                <a:latin typeface="Times New Roman"/>
                <a:ea typeface="Times New Roman"/>
                <a:cs typeface="Times New Roman"/>
              </a:rPr>
              <a:t> </a:t>
            </a:r>
            <a:r>
              <a:rPr lang="en-US" sz="2800" dirty="0" err="1">
                <a:latin typeface="Times New Roman"/>
                <a:ea typeface="Times New Roman"/>
                <a:cs typeface="Times New Roman"/>
              </a:rPr>
              <a:t>tích</a:t>
            </a:r>
            <a:r>
              <a:rPr lang="en-US" sz="2800" dirty="0">
                <a:latin typeface="Times New Roman"/>
                <a:ea typeface="Times New Roman"/>
                <a:cs typeface="Times New Roman"/>
              </a:rPr>
              <a:t> </a:t>
            </a:r>
            <a:r>
              <a:rPr lang="en-US" sz="2800" dirty="0" err="1">
                <a:latin typeface="Times New Roman"/>
                <a:ea typeface="Times New Roman"/>
                <a:cs typeface="Times New Roman"/>
              </a:rPr>
              <a:t>trầu</a:t>
            </a:r>
            <a:r>
              <a:rPr lang="en-US" sz="2800" dirty="0">
                <a:latin typeface="Times New Roman"/>
                <a:ea typeface="Times New Roman"/>
                <a:cs typeface="Times New Roman"/>
              </a:rPr>
              <a:t> </a:t>
            </a:r>
            <a:r>
              <a:rPr lang="en-US" sz="2800" dirty="0" err="1">
                <a:latin typeface="Times New Roman"/>
                <a:ea typeface="Times New Roman"/>
                <a:cs typeface="Times New Roman"/>
              </a:rPr>
              <a:t>cau</a:t>
            </a:r>
            <a:r>
              <a:rPr lang="en-US" sz="2800" dirty="0">
                <a:latin typeface="Times New Roman"/>
                <a:ea typeface="Times New Roman"/>
                <a:cs typeface="Times New Roman"/>
              </a:rPr>
              <a:t> (</a:t>
            </a:r>
            <a:r>
              <a:rPr lang="en-US" sz="2800" i="1" dirty="0" err="1">
                <a:latin typeface="Times New Roman"/>
                <a:ea typeface="Times New Roman"/>
                <a:cs typeface="Times New Roman"/>
              </a:rPr>
              <a:t>Đậm</a:t>
            </a:r>
            <a:r>
              <a:rPr lang="en-US" sz="2800" i="1" dirty="0">
                <a:latin typeface="Times New Roman"/>
                <a:ea typeface="Times New Roman"/>
                <a:cs typeface="Times New Roman"/>
              </a:rPr>
              <a:t> </a:t>
            </a:r>
            <a:r>
              <a:rPr lang="en-US" sz="2800" i="1" dirty="0" err="1">
                <a:latin typeface="Times New Roman"/>
                <a:ea typeface="Times New Roman"/>
                <a:cs typeface="Times New Roman"/>
              </a:rPr>
              <a:t>đà</a:t>
            </a:r>
            <a:r>
              <a:rPr lang="en-US" sz="2800" i="1" dirty="0">
                <a:latin typeface="Times New Roman"/>
                <a:ea typeface="Times New Roman"/>
                <a:cs typeface="Times New Roman"/>
              </a:rPr>
              <a:t> </a:t>
            </a:r>
            <a:r>
              <a:rPr lang="en-US" sz="2800" i="1" dirty="0" err="1">
                <a:latin typeface="Times New Roman"/>
                <a:ea typeface="Times New Roman"/>
                <a:cs typeface="Times New Roman"/>
              </a:rPr>
              <a:t>cái</a:t>
            </a:r>
            <a:r>
              <a:rPr lang="en-US" sz="2800" i="1" dirty="0">
                <a:latin typeface="Times New Roman"/>
                <a:ea typeface="Times New Roman"/>
                <a:cs typeface="Times New Roman"/>
              </a:rPr>
              <a:t> </a:t>
            </a:r>
            <a:r>
              <a:rPr lang="en-US" sz="2800" i="1" dirty="0" err="1">
                <a:latin typeface="Times New Roman"/>
                <a:ea typeface="Times New Roman"/>
                <a:cs typeface="Times New Roman"/>
              </a:rPr>
              <a:t>tích</a:t>
            </a:r>
            <a:r>
              <a:rPr lang="en-US" sz="2800" i="1" dirty="0">
                <a:latin typeface="Times New Roman"/>
                <a:ea typeface="Times New Roman"/>
                <a:cs typeface="Times New Roman"/>
              </a:rPr>
              <a:t> </a:t>
            </a:r>
            <a:r>
              <a:rPr lang="en-US" sz="2800" i="1" dirty="0" err="1">
                <a:latin typeface="Times New Roman"/>
                <a:ea typeface="Times New Roman"/>
                <a:cs typeface="Times New Roman"/>
              </a:rPr>
              <a:t>trầu</a:t>
            </a:r>
            <a:r>
              <a:rPr lang="en-US" sz="2800" i="1" dirty="0">
                <a:latin typeface="Times New Roman"/>
                <a:ea typeface="Times New Roman"/>
                <a:cs typeface="Times New Roman"/>
              </a:rPr>
              <a:t> </a:t>
            </a:r>
            <a:r>
              <a:rPr lang="en-US" sz="2800" i="1" dirty="0" err="1">
                <a:latin typeface="Times New Roman"/>
                <a:ea typeface="Times New Roman"/>
                <a:cs typeface="Times New Roman"/>
              </a:rPr>
              <a:t>cau</a:t>
            </a:r>
            <a:r>
              <a:rPr lang="en-US" sz="2800" i="1" dirty="0">
                <a:latin typeface="Times New Roman"/>
                <a:ea typeface="Times New Roman"/>
                <a:cs typeface="Times New Roman"/>
              </a:rPr>
              <a:t>/ </a:t>
            </a:r>
            <a:r>
              <a:rPr lang="en-US" sz="2800" i="1" dirty="0" err="1">
                <a:latin typeface="Times New Roman"/>
                <a:ea typeface="Times New Roman"/>
                <a:cs typeface="Times New Roman"/>
              </a:rPr>
              <a:t>Miếng</a:t>
            </a:r>
            <a:r>
              <a:rPr lang="en-US" sz="2800" i="1" dirty="0">
                <a:latin typeface="Times New Roman"/>
                <a:ea typeface="Times New Roman"/>
                <a:cs typeface="Times New Roman"/>
              </a:rPr>
              <a:t> </a:t>
            </a:r>
            <a:r>
              <a:rPr lang="en-US" sz="2800" i="1" dirty="0" err="1">
                <a:latin typeface="Times New Roman"/>
                <a:ea typeface="Times New Roman"/>
                <a:cs typeface="Times New Roman"/>
              </a:rPr>
              <a:t>trầu</a:t>
            </a:r>
            <a:r>
              <a:rPr lang="en-US" sz="2800" i="1" dirty="0">
                <a:latin typeface="Times New Roman"/>
                <a:ea typeface="Times New Roman"/>
                <a:cs typeface="Times New Roman"/>
              </a:rPr>
              <a:t> </a:t>
            </a:r>
            <a:r>
              <a:rPr lang="en-US" sz="2800" i="1" dirty="0" err="1">
                <a:latin typeface="Times New Roman"/>
                <a:ea typeface="Times New Roman"/>
                <a:cs typeface="Times New Roman"/>
              </a:rPr>
              <a:t>đỏ</a:t>
            </a:r>
            <a:r>
              <a:rPr lang="en-US" sz="2800" i="1" dirty="0">
                <a:latin typeface="Times New Roman"/>
                <a:ea typeface="Times New Roman"/>
                <a:cs typeface="Times New Roman"/>
              </a:rPr>
              <a:t> </a:t>
            </a:r>
            <a:r>
              <a:rPr lang="en-US" sz="2800" i="1" dirty="0" err="1">
                <a:latin typeface="Times New Roman"/>
                <a:ea typeface="Times New Roman"/>
                <a:cs typeface="Times New Roman"/>
              </a:rPr>
              <a:t>thắm</a:t>
            </a:r>
            <a:r>
              <a:rPr lang="en-US" sz="2800" i="1" dirty="0">
                <a:latin typeface="Times New Roman"/>
                <a:ea typeface="Times New Roman"/>
                <a:cs typeface="Times New Roman"/>
              </a:rPr>
              <a:t> </a:t>
            </a:r>
            <a:r>
              <a:rPr lang="en-US" sz="2800" i="1" dirty="0" err="1">
                <a:latin typeface="Times New Roman"/>
                <a:ea typeface="Times New Roman"/>
                <a:cs typeface="Times New Roman"/>
              </a:rPr>
              <a:t>nặng</a:t>
            </a:r>
            <a:r>
              <a:rPr lang="en-US" sz="2800" i="1" dirty="0">
                <a:latin typeface="Times New Roman"/>
                <a:ea typeface="Times New Roman"/>
                <a:cs typeface="Times New Roman"/>
              </a:rPr>
              <a:t> </a:t>
            </a:r>
            <a:r>
              <a:rPr lang="en-US" sz="2800" i="1" dirty="0" err="1">
                <a:latin typeface="Times New Roman"/>
                <a:ea typeface="Times New Roman"/>
                <a:cs typeface="Times New Roman"/>
              </a:rPr>
              <a:t>sâu</a:t>
            </a:r>
            <a:r>
              <a:rPr lang="en-US" sz="2800" i="1" dirty="0">
                <a:latin typeface="Times New Roman"/>
                <a:ea typeface="Times New Roman"/>
                <a:cs typeface="Times New Roman"/>
              </a:rPr>
              <a:t> </a:t>
            </a:r>
            <a:r>
              <a:rPr lang="en-US" sz="2800" i="1" dirty="0" err="1">
                <a:latin typeface="Times New Roman"/>
                <a:ea typeface="Times New Roman"/>
                <a:cs typeface="Times New Roman"/>
              </a:rPr>
              <a:t>tình</a:t>
            </a:r>
            <a:r>
              <a:rPr lang="en-US" sz="2800" i="1" dirty="0">
                <a:latin typeface="Times New Roman"/>
                <a:ea typeface="Times New Roman"/>
                <a:cs typeface="Times New Roman"/>
              </a:rPr>
              <a:t> </a:t>
            </a:r>
            <a:r>
              <a:rPr lang="en-US" sz="2800" i="1" dirty="0" err="1">
                <a:latin typeface="Times New Roman"/>
                <a:ea typeface="Times New Roman"/>
                <a:cs typeface="Times New Roman"/>
              </a:rPr>
              <a:t>người</a:t>
            </a:r>
            <a:r>
              <a:rPr lang="en-US" sz="2800" dirty="0">
                <a:latin typeface="Times New Roman"/>
                <a:ea typeface="Times New Roman"/>
                <a:cs typeface="Times New Roman"/>
              </a:rPr>
              <a:t>)</a:t>
            </a:r>
            <a:endParaRPr lang="en-US" sz="2800" dirty="0">
              <a:effectLst/>
              <a:latin typeface=".VnTime"/>
              <a:ea typeface="Times New Roman"/>
              <a:cs typeface="Times New Roman"/>
            </a:endParaRPr>
          </a:p>
        </p:txBody>
      </p:sp>
      <p:pic>
        <p:nvPicPr>
          <p:cNvPr id="7" name="Picture 6"/>
          <p:cNvPicPr>
            <a:picLocks noChangeAspect="1"/>
          </p:cNvPicPr>
          <p:nvPr/>
        </p:nvPicPr>
        <p:blipFill>
          <a:blip r:embed="rId2"/>
          <a:stretch>
            <a:fillRect/>
          </a:stretch>
        </p:blipFill>
        <p:spPr>
          <a:xfrm>
            <a:off x="6662091" y="5029201"/>
            <a:ext cx="2434284" cy="1828800"/>
          </a:xfrm>
          <a:prstGeom prst="rect">
            <a:avLst/>
          </a:prstGeom>
        </p:spPr>
      </p:pic>
      <p:pic>
        <p:nvPicPr>
          <p:cNvPr id="11" name="Picture 17" descr="Picture1">
            <a:extLst>
              <a:ext uri="{FF2B5EF4-FFF2-40B4-BE49-F238E27FC236}">
                <a16:creationId xmlns:a16="http://schemas.microsoft.com/office/drawing/2014/main" xmlns="" id="{C1D685FE-5056-46A1-81BB-D5CA25A59EF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28604">
            <a:off x="6548845" y="1149507"/>
            <a:ext cx="5937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9525" y="5589184"/>
            <a:ext cx="2124075" cy="1291851"/>
          </a:xfrm>
          <a:prstGeom prst="rect">
            <a:avLst/>
          </a:prstGeom>
        </p:spPr>
      </p:pic>
    </p:spTree>
    <p:extLst>
      <p:ext uri="{BB962C8B-B14F-4D97-AF65-F5344CB8AC3E}">
        <p14:creationId xmlns:p14="http://schemas.microsoft.com/office/powerpoint/2010/main" val="327184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7185"/>
            <a:ext cx="9067800" cy="400110"/>
          </a:xfrm>
          <a:prstGeom prst="rect">
            <a:avLst/>
          </a:prstGeom>
        </p:spPr>
        <p:txBody>
          <a:bodyPr wrap="square">
            <a:spAutoFit/>
          </a:bodyPr>
          <a:lstStyle/>
          <a:p>
            <a:pPr algn="ctr"/>
            <a:r>
              <a:rPr lang="en-US" sz="2000" b="1" dirty="0" err="1" smtClean="0">
                <a:solidFill>
                  <a:srgbClr val="FF0000"/>
                </a:solidFill>
                <a:latin typeface="Times New Roman" pitchFamily="18" charset="0"/>
                <a:cs typeface="Times New Roman" pitchFamily="18" charset="0"/>
              </a:rPr>
              <a:t>Tiết</a:t>
            </a:r>
            <a:r>
              <a:rPr lang="en-US" sz="2000" b="1" dirty="0" smtClean="0">
                <a:solidFill>
                  <a:srgbClr val="FF0000"/>
                </a:solidFill>
                <a:latin typeface="Times New Roman" pitchFamily="18" charset="0"/>
                <a:cs typeface="Times New Roman" pitchFamily="18" charset="0"/>
              </a:rPr>
              <a:t> 48-49:</a:t>
            </a:r>
            <a:r>
              <a:rPr lang="vi-VN" sz="2000" b="1" dirty="0" smtClean="0">
                <a:solidFill>
                  <a:srgbClr val="FF0000"/>
                </a:solidFill>
                <a:latin typeface="Times New Roman" pitchFamily="18" charset="0"/>
                <a:cs typeface="Times New Roman" pitchFamily="18" charset="0"/>
              </a:rPr>
              <a:t>Văn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bản</a:t>
            </a:r>
            <a:r>
              <a:rPr lang="en-US" sz="2000" b="1" dirty="0" smtClean="0">
                <a:solidFill>
                  <a:srgbClr val="FF0000"/>
                </a:solidFill>
                <a:latin typeface="Times New Roman" pitchFamily="18" charset="0"/>
                <a:cs typeface="Times New Roman" pitchFamily="18" charset="0"/>
              </a:rPr>
              <a:t> 2: CHUYỆN CỔ NƯỚC MÌNH  (</a:t>
            </a:r>
            <a:r>
              <a:rPr lang="en-US" sz="2000" b="1" dirty="0" err="1">
                <a:solidFill>
                  <a:srgbClr val="FF0000"/>
                </a:solidFill>
                <a:latin typeface="Times New Roman" pitchFamily="18" charset="0"/>
                <a:cs typeface="Times New Roman" pitchFamily="18" charset="0"/>
              </a:rPr>
              <a:t>Lâm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Thị</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Mỹ</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Dạ</a:t>
            </a:r>
            <a:r>
              <a:rPr lang="en-US" sz="2000" b="1" dirty="0" smtClean="0">
                <a:solidFill>
                  <a:srgbClr val="FF0000"/>
                </a:solidFill>
                <a:latin typeface="Times New Roman" pitchFamily="18" charset="0"/>
                <a:cs typeface="Times New Roman" pitchFamily="18" charset="0"/>
              </a:rPr>
              <a:t>)                                  </a:t>
            </a:r>
            <a:endParaRPr lang="vi-VN" sz="2000" b="1" dirty="0">
              <a:solidFill>
                <a:srgbClr val="FF0000"/>
              </a:solidFill>
              <a:latin typeface="Times New Roman" pitchFamily="18" charset="0"/>
              <a:cs typeface="Times New Roman" pitchFamily="18" charset="0"/>
            </a:endParaRPr>
          </a:p>
        </p:txBody>
      </p:sp>
      <p:sp>
        <p:nvSpPr>
          <p:cNvPr id="4" name="Rectangle 3"/>
          <p:cNvSpPr/>
          <p:nvPr/>
        </p:nvSpPr>
        <p:spPr>
          <a:xfrm>
            <a:off x="-29707" y="517137"/>
            <a:ext cx="6653981" cy="461665"/>
          </a:xfrm>
          <a:prstGeom prst="rect">
            <a:avLst/>
          </a:prstGeom>
        </p:spPr>
        <p:txBody>
          <a:bodyPr wrap="square">
            <a:spAutoFit/>
          </a:bodyPr>
          <a:lstStyle/>
          <a:p>
            <a:r>
              <a:rPr lang="en-US" sz="2400" b="1" dirty="0" smtClean="0">
                <a:latin typeface="Times New Roman"/>
                <a:ea typeface="Times New Roman"/>
              </a:rPr>
              <a:t>3. </a:t>
            </a:r>
            <a:r>
              <a:rPr lang="en-US" sz="2400" b="1" dirty="0" err="1" smtClean="0">
                <a:latin typeface="Times New Roman"/>
                <a:ea typeface="Times New Roman"/>
              </a:rPr>
              <a:t>Tình</a:t>
            </a:r>
            <a:r>
              <a:rPr lang="en-US" sz="2400" b="1" dirty="0" smtClean="0">
                <a:latin typeface="Times New Roman"/>
                <a:ea typeface="Times New Roman"/>
              </a:rPr>
              <a:t> </a:t>
            </a:r>
            <a:r>
              <a:rPr lang="en-US" sz="2400" b="1" dirty="0" err="1" smtClean="0">
                <a:latin typeface="Times New Roman"/>
                <a:ea typeface="Times New Roman"/>
              </a:rPr>
              <a:t>cảm</a:t>
            </a:r>
            <a:r>
              <a:rPr lang="en-US" sz="2400" b="1" dirty="0" smtClean="0">
                <a:latin typeface="Times New Roman"/>
                <a:ea typeface="Times New Roman"/>
              </a:rPr>
              <a:t> </a:t>
            </a:r>
            <a:r>
              <a:rPr lang="en-US" sz="2400" b="1" dirty="0" err="1" smtClean="0">
                <a:latin typeface="Times New Roman"/>
                <a:ea typeface="Times New Roman"/>
              </a:rPr>
              <a:t>của</a:t>
            </a:r>
            <a:r>
              <a:rPr lang="en-US" sz="2400" b="1" dirty="0" smtClean="0">
                <a:latin typeface="Times New Roman"/>
                <a:ea typeface="Times New Roman"/>
              </a:rPr>
              <a:t> </a:t>
            </a:r>
            <a:r>
              <a:rPr lang="en-US" sz="2400" b="1" dirty="0" err="1" smtClean="0">
                <a:latin typeface="Times New Roman"/>
                <a:ea typeface="Times New Roman"/>
              </a:rPr>
              <a:t>nhà</a:t>
            </a:r>
            <a:r>
              <a:rPr lang="en-US" sz="2400" b="1" dirty="0" smtClean="0">
                <a:latin typeface="Times New Roman"/>
                <a:ea typeface="Times New Roman"/>
              </a:rPr>
              <a:t> </a:t>
            </a:r>
            <a:r>
              <a:rPr lang="en-US" sz="2400" b="1" dirty="0" err="1" smtClean="0">
                <a:latin typeface="Times New Roman"/>
                <a:ea typeface="Times New Roman"/>
              </a:rPr>
              <a:t>thơ</a:t>
            </a:r>
            <a:r>
              <a:rPr lang="en-US" sz="2400" b="1" dirty="0" smtClean="0">
                <a:latin typeface="Times New Roman"/>
                <a:ea typeface="Times New Roman"/>
              </a:rPr>
              <a:t> </a:t>
            </a:r>
            <a:r>
              <a:rPr lang="en-US" sz="2400" b="1" dirty="0" err="1" smtClean="0">
                <a:latin typeface="Times New Roman"/>
                <a:ea typeface="Times New Roman"/>
              </a:rPr>
              <a:t>dành</a:t>
            </a:r>
            <a:r>
              <a:rPr lang="en-US" sz="2400" b="1" dirty="0" smtClean="0">
                <a:latin typeface="Times New Roman"/>
                <a:ea typeface="Times New Roman"/>
              </a:rPr>
              <a:t> </a:t>
            </a:r>
            <a:r>
              <a:rPr lang="en-US" sz="2400" b="1" dirty="0" err="1" smtClean="0">
                <a:latin typeface="Times New Roman"/>
                <a:ea typeface="Times New Roman"/>
              </a:rPr>
              <a:t>cho</a:t>
            </a:r>
            <a:r>
              <a:rPr lang="en-US" sz="2400" b="1" dirty="0" smtClean="0">
                <a:latin typeface="Times New Roman"/>
                <a:ea typeface="Times New Roman"/>
              </a:rPr>
              <a:t> </a:t>
            </a:r>
            <a:r>
              <a:rPr lang="en-US" sz="2400" b="1" dirty="0" err="1" smtClean="0">
                <a:latin typeface="Times New Roman"/>
                <a:ea typeface="Times New Roman"/>
              </a:rPr>
              <a:t>chuyện</a:t>
            </a:r>
            <a:r>
              <a:rPr lang="en-US" sz="2400" b="1" dirty="0" smtClean="0">
                <a:latin typeface="Times New Roman"/>
                <a:ea typeface="Times New Roman"/>
              </a:rPr>
              <a:t> </a:t>
            </a:r>
            <a:r>
              <a:rPr lang="en-US" sz="2400" b="1" dirty="0" err="1" smtClean="0">
                <a:latin typeface="Times New Roman"/>
                <a:ea typeface="Times New Roman"/>
              </a:rPr>
              <a:t>cổ</a:t>
            </a:r>
            <a:endParaRPr lang="en-US" sz="2400" dirty="0"/>
          </a:p>
        </p:txBody>
      </p:sp>
      <p:sp>
        <p:nvSpPr>
          <p:cNvPr id="7" name="Rectangle 6"/>
          <p:cNvSpPr/>
          <p:nvPr/>
        </p:nvSpPr>
        <p:spPr>
          <a:xfrm>
            <a:off x="-65466" y="1166167"/>
            <a:ext cx="4572000" cy="1323439"/>
          </a:xfrm>
          <a:prstGeom prst="rect">
            <a:avLst/>
          </a:prstGeom>
        </p:spPr>
        <p:txBody>
          <a:bodyPr>
            <a:spAutoFit/>
          </a:bodyPr>
          <a:lstStyle/>
          <a:p>
            <a:pPr algn="ctr"/>
            <a:r>
              <a:rPr lang="vi-VN" sz="2000" dirty="0">
                <a:latin typeface="+mj-lt"/>
              </a:rPr>
              <a:t>“Đời cha ông với đời </a:t>
            </a:r>
            <a:r>
              <a:rPr lang="vi-VN" sz="2000" dirty="0" smtClean="0">
                <a:latin typeface="+mj-lt"/>
              </a:rPr>
              <a:t>tôi</a:t>
            </a:r>
            <a:endParaRPr lang="vi-VN" sz="2000" dirty="0">
              <a:latin typeface="+mj-lt"/>
            </a:endParaRPr>
          </a:p>
          <a:p>
            <a:r>
              <a:rPr lang="vi-VN" sz="2000" dirty="0">
                <a:latin typeface="+mj-lt"/>
              </a:rPr>
              <a:t>Như con sông với chân trời đã </a:t>
            </a:r>
            <a:r>
              <a:rPr lang="vi-VN" sz="2000" dirty="0" smtClean="0">
                <a:latin typeface="+mj-lt"/>
              </a:rPr>
              <a:t>xa</a:t>
            </a:r>
            <a:endParaRPr lang="vi-VN" sz="2000" dirty="0">
              <a:latin typeface="+mj-lt"/>
            </a:endParaRPr>
          </a:p>
          <a:p>
            <a:pPr algn="ctr"/>
            <a:r>
              <a:rPr lang="vi-VN" sz="2000" dirty="0">
                <a:latin typeface="+mj-lt"/>
              </a:rPr>
              <a:t>Chỉ còn chuyện cổ thiết </a:t>
            </a:r>
            <a:r>
              <a:rPr lang="vi-VN" sz="2000" dirty="0" smtClean="0">
                <a:latin typeface="+mj-lt"/>
              </a:rPr>
              <a:t>tha</a:t>
            </a:r>
            <a:endParaRPr lang="vi-VN" sz="2000" dirty="0">
              <a:latin typeface="+mj-lt"/>
            </a:endParaRPr>
          </a:p>
          <a:p>
            <a:r>
              <a:rPr lang="vi-VN" sz="2000" dirty="0">
                <a:latin typeface="+mj-lt"/>
              </a:rPr>
              <a:t>Cho tôi nhận mặt ông cha của mình.” </a:t>
            </a:r>
            <a:endParaRPr lang="en-US" sz="2000" dirty="0">
              <a:latin typeface="+mj-lt"/>
            </a:endParaRPr>
          </a:p>
        </p:txBody>
      </p:sp>
      <p:sp>
        <p:nvSpPr>
          <p:cNvPr id="12" name="Right Brace 11"/>
          <p:cNvSpPr/>
          <p:nvPr/>
        </p:nvSpPr>
        <p:spPr>
          <a:xfrm>
            <a:off x="3667432" y="1243281"/>
            <a:ext cx="350837" cy="503465"/>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cxnSp>
        <p:nvCxnSpPr>
          <p:cNvPr id="19" name="Straight Connector 18"/>
          <p:cNvCxnSpPr/>
          <p:nvPr/>
        </p:nvCxnSpPr>
        <p:spPr>
          <a:xfrm>
            <a:off x="152400" y="2489606"/>
            <a:ext cx="2560074"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Rectangle 19"/>
          <p:cNvSpPr/>
          <p:nvPr/>
        </p:nvSpPr>
        <p:spPr>
          <a:xfrm>
            <a:off x="3990206" y="1248467"/>
            <a:ext cx="1032655" cy="400110"/>
          </a:xfrm>
          <a:prstGeom prst="rect">
            <a:avLst/>
          </a:prstGeom>
        </p:spPr>
        <p:txBody>
          <a:bodyPr wrap="none">
            <a:spAutoFit/>
          </a:bodyPr>
          <a:lstStyle/>
          <a:p>
            <a:r>
              <a:rPr lang="en-US" sz="2000" b="1" dirty="0" smtClean="0">
                <a:solidFill>
                  <a:srgbClr val="FF0000"/>
                </a:solidFill>
                <a:latin typeface="Times New Roman"/>
              </a:rPr>
              <a:t>So </a:t>
            </a:r>
            <a:r>
              <a:rPr lang="en-US" sz="2000" b="1" dirty="0" err="1" smtClean="0">
                <a:solidFill>
                  <a:srgbClr val="FF0000"/>
                </a:solidFill>
                <a:latin typeface="Times New Roman"/>
              </a:rPr>
              <a:t>sánh</a:t>
            </a:r>
            <a:endParaRPr lang="en-US" b="1" dirty="0">
              <a:solidFill>
                <a:srgbClr val="FF0000"/>
              </a:solidFill>
            </a:endParaRPr>
          </a:p>
        </p:txBody>
      </p:sp>
      <p:sp>
        <p:nvSpPr>
          <p:cNvPr id="23" name="Rectangle 22"/>
          <p:cNvSpPr/>
          <p:nvPr/>
        </p:nvSpPr>
        <p:spPr>
          <a:xfrm>
            <a:off x="1001068" y="2594036"/>
            <a:ext cx="862737" cy="400110"/>
          </a:xfrm>
          <a:prstGeom prst="rect">
            <a:avLst/>
          </a:prstGeom>
        </p:spPr>
        <p:txBody>
          <a:bodyPr wrap="none">
            <a:spAutoFit/>
          </a:bodyPr>
          <a:lstStyle/>
          <a:p>
            <a:r>
              <a:rPr lang="en-US" sz="2000" b="1" dirty="0" err="1" smtClean="0">
                <a:solidFill>
                  <a:srgbClr val="FF0000"/>
                </a:solidFill>
                <a:latin typeface="Times New Roman"/>
              </a:rPr>
              <a:t>Ẩn</a:t>
            </a:r>
            <a:r>
              <a:rPr lang="en-US" sz="2000" b="1" dirty="0" smtClean="0">
                <a:solidFill>
                  <a:srgbClr val="FF0000"/>
                </a:solidFill>
                <a:latin typeface="Times New Roman"/>
              </a:rPr>
              <a:t> </a:t>
            </a:r>
            <a:r>
              <a:rPr lang="en-US" sz="2000" b="1" dirty="0" err="1" smtClean="0">
                <a:solidFill>
                  <a:srgbClr val="FF0000"/>
                </a:solidFill>
                <a:latin typeface="Times New Roman"/>
              </a:rPr>
              <a:t>dụ</a:t>
            </a:r>
            <a:endParaRPr lang="en-US" b="1" dirty="0">
              <a:solidFill>
                <a:srgbClr val="FF0000"/>
              </a:solidFill>
            </a:endParaRPr>
          </a:p>
        </p:txBody>
      </p:sp>
      <p:sp>
        <p:nvSpPr>
          <p:cNvPr id="24" name="Rectangle 23"/>
          <p:cNvSpPr/>
          <p:nvPr/>
        </p:nvSpPr>
        <p:spPr>
          <a:xfrm>
            <a:off x="5793574" y="1115859"/>
            <a:ext cx="3373039" cy="1015663"/>
          </a:xfrm>
          <a:prstGeom prst="rect">
            <a:avLst/>
          </a:prstGeom>
          <a:ln>
            <a:solidFill>
              <a:srgbClr val="92D050"/>
            </a:solidFill>
          </a:ln>
        </p:spPr>
        <p:txBody>
          <a:bodyPr wrap="none">
            <a:spAutoFit/>
          </a:bodyPr>
          <a:lstStyle/>
          <a:p>
            <a:r>
              <a:rPr lang="en-US" sz="2000" b="1" dirty="0" err="1" smtClean="0">
                <a:solidFill>
                  <a:srgbClr val="FF0000"/>
                </a:solidFill>
                <a:latin typeface="Times New Roman"/>
              </a:rPr>
              <a:t>Trải</a:t>
            </a:r>
            <a:r>
              <a:rPr lang="en-US" sz="2000" b="1" dirty="0" smtClean="0">
                <a:solidFill>
                  <a:srgbClr val="FF0000"/>
                </a:solidFill>
                <a:latin typeface="Times New Roman"/>
              </a:rPr>
              <a:t> qua </a:t>
            </a:r>
            <a:r>
              <a:rPr lang="en-US" sz="2000" b="1" dirty="0" err="1" smtClean="0">
                <a:solidFill>
                  <a:srgbClr val="FF0000"/>
                </a:solidFill>
                <a:latin typeface="Times New Roman"/>
              </a:rPr>
              <a:t>hàng</a:t>
            </a:r>
            <a:r>
              <a:rPr lang="en-US" sz="2000" b="1" dirty="0" smtClean="0">
                <a:solidFill>
                  <a:srgbClr val="FF0000"/>
                </a:solidFill>
                <a:latin typeface="Times New Roman"/>
              </a:rPr>
              <a:t> </a:t>
            </a:r>
            <a:r>
              <a:rPr lang="en-US" sz="2000" b="1" dirty="0" err="1" smtClean="0">
                <a:solidFill>
                  <a:srgbClr val="FF0000"/>
                </a:solidFill>
                <a:latin typeface="Times New Roman"/>
              </a:rPr>
              <a:t>ngàn</a:t>
            </a:r>
            <a:r>
              <a:rPr lang="en-US" sz="2000" b="1" dirty="0" smtClean="0">
                <a:solidFill>
                  <a:srgbClr val="FF0000"/>
                </a:solidFill>
                <a:latin typeface="Times New Roman"/>
              </a:rPr>
              <a:t> </a:t>
            </a:r>
            <a:r>
              <a:rPr lang="en-US" sz="2000" b="1" dirty="0" err="1" smtClean="0">
                <a:solidFill>
                  <a:srgbClr val="FF0000"/>
                </a:solidFill>
                <a:latin typeface="Times New Roman"/>
              </a:rPr>
              <a:t>năm</a:t>
            </a:r>
            <a:r>
              <a:rPr lang="en-US" sz="2000" b="1" dirty="0" smtClean="0">
                <a:solidFill>
                  <a:srgbClr val="FF0000"/>
                </a:solidFill>
                <a:latin typeface="Times New Roman"/>
              </a:rPr>
              <a:t> </a:t>
            </a:r>
            <a:r>
              <a:rPr lang="en-US" sz="2000" b="1" dirty="0" err="1" smtClean="0">
                <a:solidFill>
                  <a:srgbClr val="FF0000"/>
                </a:solidFill>
                <a:latin typeface="Times New Roman"/>
              </a:rPr>
              <a:t>lịch</a:t>
            </a:r>
            <a:endParaRPr lang="en-US" sz="2000" b="1" dirty="0" smtClean="0">
              <a:solidFill>
                <a:srgbClr val="FF0000"/>
              </a:solidFill>
              <a:latin typeface="Times New Roman"/>
            </a:endParaRPr>
          </a:p>
          <a:p>
            <a:r>
              <a:rPr lang="en-US" sz="2000" b="1" dirty="0" err="1" smtClean="0">
                <a:solidFill>
                  <a:srgbClr val="FF0000"/>
                </a:solidFill>
                <a:latin typeface="Times New Roman"/>
              </a:rPr>
              <a:t>Sựm</a:t>
            </a:r>
            <a:r>
              <a:rPr lang="en-US" sz="2000" b="1" dirty="0" smtClean="0">
                <a:solidFill>
                  <a:srgbClr val="FF0000"/>
                </a:solidFill>
                <a:latin typeface="Times New Roman"/>
              </a:rPr>
              <a:t> </a:t>
            </a:r>
            <a:r>
              <a:rPr lang="en-US" sz="2000" b="1" dirty="0" err="1" smtClean="0">
                <a:solidFill>
                  <a:srgbClr val="FF0000"/>
                </a:solidFill>
                <a:latin typeface="Times New Roman"/>
              </a:rPr>
              <a:t>thế</a:t>
            </a:r>
            <a:r>
              <a:rPr lang="en-US" sz="2000" b="1" dirty="0" smtClean="0">
                <a:solidFill>
                  <a:srgbClr val="FF0000"/>
                </a:solidFill>
                <a:latin typeface="Times New Roman"/>
              </a:rPr>
              <a:t> </a:t>
            </a:r>
            <a:r>
              <a:rPr lang="en-US" sz="2000" b="1" dirty="0" err="1" smtClean="0">
                <a:solidFill>
                  <a:srgbClr val="FF0000"/>
                </a:solidFill>
                <a:latin typeface="Times New Roman"/>
              </a:rPr>
              <a:t>hệ</a:t>
            </a:r>
            <a:r>
              <a:rPr lang="en-US" sz="2000" b="1" dirty="0" smtClean="0">
                <a:solidFill>
                  <a:srgbClr val="FF0000"/>
                </a:solidFill>
                <a:latin typeface="Times New Roman"/>
              </a:rPr>
              <a:t> cha </a:t>
            </a:r>
            <a:r>
              <a:rPr lang="en-US" sz="2000" b="1" dirty="0" err="1" smtClean="0">
                <a:solidFill>
                  <a:srgbClr val="FF0000"/>
                </a:solidFill>
                <a:latin typeface="Times New Roman"/>
              </a:rPr>
              <a:t>ông</a:t>
            </a:r>
            <a:r>
              <a:rPr lang="en-US" sz="2000" b="1" dirty="0" smtClean="0">
                <a:solidFill>
                  <a:srgbClr val="FF0000"/>
                </a:solidFill>
                <a:latin typeface="Times New Roman"/>
              </a:rPr>
              <a:t> </a:t>
            </a:r>
            <a:r>
              <a:rPr lang="en-US" sz="2000" b="1" dirty="0" err="1" smtClean="0">
                <a:solidFill>
                  <a:srgbClr val="FF0000"/>
                </a:solidFill>
                <a:latin typeface="Times New Roman"/>
              </a:rPr>
              <a:t>đã</a:t>
            </a:r>
            <a:r>
              <a:rPr lang="en-US" sz="2000" b="1" dirty="0" smtClean="0">
                <a:solidFill>
                  <a:srgbClr val="FF0000"/>
                </a:solidFill>
                <a:latin typeface="Times New Roman"/>
              </a:rPr>
              <a:t> </a:t>
            </a:r>
            <a:r>
              <a:rPr lang="en-US" sz="2000" b="1" dirty="0" err="1" smtClean="0">
                <a:solidFill>
                  <a:srgbClr val="FF0000"/>
                </a:solidFill>
                <a:latin typeface="Times New Roman"/>
              </a:rPr>
              <a:t>thành</a:t>
            </a:r>
            <a:endParaRPr lang="en-US" sz="2000" b="1" dirty="0" smtClean="0">
              <a:solidFill>
                <a:srgbClr val="FF0000"/>
              </a:solidFill>
              <a:latin typeface="Times New Roman"/>
            </a:endParaRPr>
          </a:p>
          <a:p>
            <a:r>
              <a:rPr lang="en-US" sz="2000" b="1" dirty="0" smtClean="0">
                <a:solidFill>
                  <a:srgbClr val="FF0000"/>
                </a:solidFill>
                <a:latin typeface="Times New Roman"/>
              </a:rPr>
              <a:t> </a:t>
            </a:r>
            <a:r>
              <a:rPr lang="en-US" sz="2000" b="1" dirty="0" err="1" smtClean="0">
                <a:solidFill>
                  <a:srgbClr val="FF0000"/>
                </a:solidFill>
                <a:latin typeface="Times New Roman"/>
              </a:rPr>
              <a:t>quá</a:t>
            </a:r>
            <a:r>
              <a:rPr lang="en-US" sz="2000" b="1" dirty="0" smtClean="0">
                <a:solidFill>
                  <a:srgbClr val="FF0000"/>
                </a:solidFill>
                <a:latin typeface="Times New Roman"/>
              </a:rPr>
              <a:t> </a:t>
            </a:r>
            <a:r>
              <a:rPr lang="en-US" sz="2000" b="1" dirty="0" err="1" smtClean="0">
                <a:solidFill>
                  <a:srgbClr val="FF0000"/>
                </a:solidFill>
                <a:latin typeface="Times New Roman"/>
              </a:rPr>
              <a:t>khứ</a:t>
            </a:r>
            <a:r>
              <a:rPr lang="en-US" sz="2000" b="1" dirty="0" smtClean="0">
                <a:solidFill>
                  <a:srgbClr val="FF0000"/>
                </a:solidFill>
                <a:latin typeface="Times New Roman"/>
              </a:rPr>
              <a:t> </a:t>
            </a:r>
            <a:r>
              <a:rPr lang="en-US" sz="2000" b="1" dirty="0" err="1" smtClean="0">
                <a:solidFill>
                  <a:srgbClr val="FF0000"/>
                </a:solidFill>
                <a:latin typeface="Times New Roman"/>
              </a:rPr>
              <a:t>xa</a:t>
            </a:r>
            <a:r>
              <a:rPr lang="en-US" sz="2000" b="1" dirty="0" smtClean="0">
                <a:solidFill>
                  <a:srgbClr val="FF0000"/>
                </a:solidFill>
                <a:latin typeface="Times New Roman"/>
              </a:rPr>
              <a:t> </a:t>
            </a:r>
            <a:r>
              <a:rPr lang="en-US" sz="2000" b="1" dirty="0" err="1" smtClean="0">
                <a:solidFill>
                  <a:srgbClr val="FF0000"/>
                </a:solidFill>
                <a:latin typeface="Times New Roman"/>
              </a:rPr>
              <a:t>xôi</a:t>
            </a:r>
            <a:endParaRPr lang="en-US" b="1" dirty="0">
              <a:solidFill>
                <a:srgbClr val="FF0000"/>
              </a:solidFill>
            </a:endParaRPr>
          </a:p>
        </p:txBody>
      </p:sp>
      <p:sp>
        <p:nvSpPr>
          <p:cNvPr id="25" name="Rectangle 24"/>
          <p:cNvSpPr/>
          <p:nvPr/>
        </p:nvSpPr>
        <p:spPr>
          <a:xfrm>
            <a:off x="4753123" y="3005495"/>
            <a:ext cx="4328637" cy="1015663"/>
          </a:xfrm>
          <a:prstGeom prst="rect">
            <a:avLst/>
          </a:prstGeom>
          <a:ln>
            <a:solidFill>
              <a:srgbClr val="00B0F0"/>
            </a:solidFill>
          </a:ln>
        </p:spPr>
        <p:txBody>
          <a:bodyPr wrap="square">
            <a:spAutoFit/>
          </a:bodyPr>
          <a:lstStyle/>
          <a:p>
            <a:pPr algn="just"/>
            <a:r>
              <a:rPr lang="en-US" sz="2000" b="1" dirty="0" err="1" smtClean="0">
                <a:solidFill>
                  <a:srgbClr val="FF0000"/>
                </a:solidFill>
                <a:latin typeface="Times New Roman"/>
              </a:rPr>
              <a:t>Em</a:t>
            </a:r>
            <a:r>
              <a:rPr lang="en-US" sz="2000" b="1" dirty="0" smtClean="0">
                <a:solidFill>
                  <a:srgbClr val="FF0000"/>
                </a:solidFill>
                <a:latin typeface="Times New Roman"/>
              </a:rPr>
              <a:t> </a:t>
            </a:r>
            <a:r>
              <a:rPr lang="en-US" sz="2000" b="1" dirty="0" err="1" smtClean="0">
                <a:solidFill>
                  <a:srgbClr val="FF0000"/>
                </a:solidFill>
                <a:latin typeface="Times New Roman"/>
              </a:rPr>
              <a:t>hiểu</a:t>
            </a:r>
            <a:r>
              <a:rPr lang="en-US" sz="2000" b="1" dirty="0" smtClean="0">
                <a:solidFill>
                  <a:srgbClr val="FF0000"/>
                </a:solidFill>
                <a:latin typeface="Times New Roman"/>
              </a:rPr>
              <a:t> 2 </a:t>
            </a:r>
            <a:r>
              <a:rPr lang="en-US" sz="2000" b="1" dirty="0" err="1" smtClean="0">
                <a:solidFill>
                  <a:srgbClr val="FF0000"/>
                </a:solidFill>
                <a:latin typeface="Times New Roman"/>
              </a:rPr>
              <a:t>câu</a:t>
            </a:r>
            <a:r>
              <a:rPr lang="en-US" sz="2000" b="1" dirty="0" smtClean="0">
                <a:solidFill>
                  <a:srgbClr val="FF0000"/>
                </a:solidFill>
                <a:latin typeface="Times New Roman"/>
              </a:rPr>
              <a:t> </a:t>
            </a:r>
            <a:r>
              <a:rPr lang="en-US" sz="2000" b="1" dirty="0" err="1" smtClean="0">
                <a:solidFill>
                  <a:srgbClr val="FF0000"/>
                </a:solidFill>
                <a:latin typeface="Times New Roman"/>
              </a:rPr>
              <a:t>thơ</a:t>
            </a:r>
            <a:r>
              <a:rPr lang="en-US" sz="2000" b="1" dirty="0" smtClean="0">
                <a:solidFill>
                  <a:srgbClr val="FF0000"/>
                </a:solidFill>
                <a:latin typeface="Times New Roman"/>
              </a:rPr>
              <a:t> </a:t>
            </a:r>
            <a:r>
              <a:rPr lang="en-US" sz="2000" b="1" dirty="0" err="1" smtClean="0">
                <a:solidFill>
                  <a:srgbClr val="FF0000"/>
                </a:solidFill>
                <a:latin typeface="Times New Roman"/>
              </a:rPr>
              <a:t>cuối</a:t>
            </a:r>
            <a:r>
              <a:rPr lang="en-US" sz="2000" b="1" dirty="0" smtClean="0">
                <a:solidFill>
                  <a:srgbClr val="FF0000"/>
                </a:solidFill>
                <a:latin typeface="Times New Roman"/>
              </a:rPr>
              <a:t> </a:t>
            </a:r>
            <a:r>
              <a:rPr lang="en-US" sz="2000" b="1" dirty="0" err="1" smtClean="0">
                <a:solidFill>
                  <a:srgbClr val="FF0000"/>
                </a:solidFill>
                <a:latin typeface="Times New Roman"/>
              </a:rPr>
              <a:t>như</a:t>
            </a:r>
            <a:r>
              <a:rPr lang="en-US" sz="2000" b="1" dirty="0" smtClean="0">
                <a:solidFill>
                  <a:srgbClr val="FF0000"/>
                </a:solidFill>
                <a:latin typeface="Times New Roman"/>
              </a:rPr>
              <a:t> </a:t>
            </a:r>
            <a:r>
              <a:rPr lang="en-US" sz="2000" b="1" dirty="0" err="1" smtClean="0">
                <a:solidFill>
                  <a:srgbClr val="FF0000"/>
                </a:solidFill>
                <a:latin typeface="Times New Roman"/>
              </a:rPr>
              <a:t>thế</a:t>
            </a:r>
            <a:r>
              <a:rPr lang="en-US" sz="2000" b="1" dirty="0" smtClean="0">
                <a:solidFill>
                  <a:srgbClr val="FF0000"/>
                </a:solidFill>
                <a:latin typeface="Times New Roman"/>
              </a:rPr>
              <a:t> </a:t>
            </a:r>
            <a:r>
              <a:rPr lang="en-US" sz="2000" b="1" dirty="0" err="1" smtClean="0">
                <a:solidFill>
                  <a:srgbClr val="FF0000"/>
                </a:solidFill>
                <a:latin typeface="Times New Roman"/>
              </a:rPr>
              <a:t>nào</a:t>
            </a:r>
            <a:r>
              <a:rPr lang="en-US" sz="2000" b="1" dirty="0" smtClean="0">
                <a:solidFill>
                  <a:srgbClr val="FF0000"/>
                </a:solidFill>
                <a:latin typeface="Times New Roman"/>
              </a:rPr>
              <a:t>? </a:t>
            </a:r>
            <a:r>
              <a:rPr lang="en-US" sz="2000" b="1" dirty="0" err="1" smtClean="0">
                <a:solidFill>
                  <a:srgbClr val="FF0000"/>
                </a:solidFill>
                <a:latin typeface="Times New Roman"/>
              </a:rPr>
              <a:t>Biện</a:t>
            </a:r>
            <a:r>
              <a:rPr lang="en-US" sz="2000" b="1" dirty="0" smtClean="0">
                <a:solidFill>
                  <a:srgbClr val="FF0000"/>
                </a:solidFill>
                <a:latin typeface="Times New Roman"/>
              </a:rPr>
              <a:t> </a:t>
            </a:r>
            <a:r>
              <a:rPr lang="en-US" sz="2000" b="1" dirty="0" err="1" smtClean="0">
                <a:solidFill>
                  <a:srgbClr val="FF0000"/>
                </a:solidFill>
                <a:latin typeface="Times New Roman"/>
              </a:rPr>
              <a:t>pháp</a:t>
            </a:r>
            <a:r>
              <a:rPr lang="en-US" sz="2000" b="1" dirty="0" smtClean="0">
                <a:solidFill>
                  <a:srgbClr val="FF0000"/>
                </a:solidFill>
                <a:latin typeface="Times New Roman"/>
              </a:rPr>
              <a:t> </a:t>
            </a:r>
            <a:r>
              <a:rPr lang="en-US" sz="2000" b="1" dirty="0" err="1" smtClean="0">
                <a:solidFill>
                  <a:srgbClr val="FF0000"/>
                </a:solidFill>
                <a:latin typeface="Times New Roman"/>
              </a:rPr>
              <a:t>nghệ</a:t>
            </a:r>
            <a:r>
              <a:rPr lang="en-US" sz="2000" b="1" dirty="0" smtClean="0">
                <a:solidFill>
                  <a:srgbClr val="FF0000"/>
                </a:solidFill>
                <a:latin typeface="Times New Roman"/>
              </a:rPr>
              <a:t> </a:t>
            </a:r>
            <a:r>
              <a:rPr lang="en-US" sz="2000" b="1" dirty="0" err="1" smtClean="0">
                <a:solidFill>
                  <a:srgbClr val="FF0000"/>
                </a:solidFill>
                <a:latin typeface="Times New Roman"/>
              </a:rPr>
              <a:t>thuật</a:t>
            </a:r>
            <a:r>
              <a:rPr lang="en-US" sz="2000" b="1" dirty="0" smtClean="0">
                <a:solidFill>
                  <a:srgbClr val="FF0000"/>
                </a:solidFill>
                <a:latin typeface="Times New Roman"/>
              </a:rPr>
              <a:t> </a:t>
            </a:r>
            <a:r>
              <a:rPr lang="en-US" sz="2000" b="1" dirty="0" err="1" smtClean="0">
                <a:solidFill>
                  <a:srgbClr val="FF0000"/>
                </a:solidFill>
                <a:latin typeface="Times New Roman"/>
              </a:rPr>
              <a:t>được</a:t>
            </a:r>
            <a:r>
              <a:rPr lang="en-US" sz="2000" b="1" dirty="0" smtClean="0">
                <a:solidFill>
                  <a:srgbClr val="FF0000"/>
                </a:solidFill>
                <a:latin typeface="Times New Roman"/>
              </a:rPr>
              <a:t> </a:t>
            </a:r>
            <a:r>
              <a:rPr lang="en-US" sz="2000" b="1" dirty="0" err="1" smtClean="0">
                <a:solidFill>
                  <a:srgbClr val="FF0000"/>
                </a:solidFill>
                <a:latin typeface="Times New Roman"/>
              </a:rPr>
              <a:t>sử</a:t>
            </a:r>
            <a:r>
              <a:rPr lang="en-US" sz="2000" b="1" dirty="0" smtClean="0">
                <a:solidFill>
                  <a:srgbClr val="FF0000"/>
                </a:solidFill>
                <a:latin typeface="Times New Roman"/>
              </a:rPr>
              <a:t> </a:t>
            </a:r>
            <a:r>
              <a:rPr lang="en-US" sz="2000" b="1" dirty="0" err="1" smtClean="0">
                <a:solidFill>
                  <a:srgbClr val="FF0000"/>
                </a:solidFill>
                <a:latin typeface="Times New Roman"/>
              </a:rPr>
              <a:t>dụng</a:t>
            </a:r>
            <a:r>
              <a:rPr lang="en-US" sz="2000" b="1" dirty="0" smtClean="0">
                <a:solidFill>
                  <a:srgbClr val="FF0000"/>
                </a:solidFill>
                <a:latin typeface="Times New Roman"/>
              </a:rPr>
              <a:t> </a:t>
            </a:r>
            <a:r>
              <a:rPr lang="en-US" sz="2000" b="1" dirty="0" err="1" smtClean="0">
                <a:solidFill>
                  <a:srgbClr val="FF0000"/>
                </a:solidFill>
                <a:latin typeface="Times New Roman"/>
              </a:rPr>
              <a:t>trong</a:t>
            </a:r>
            <a:r>
              <a:rPr lang="en-US" sz="2000" b="1" dirty="0" smtClean="0">
                <a:solidFill>
                  <a:srgbClr val="FF0000"/>
                </a:solidFill>
                <a:latin typeface="Times New Roman"/>
              </a:rPr>
              <a:t> 2 </a:t>
            </a:r>
            <a:r>
              <a:rPr lang="en-US" sz="2000" b="1" dirty="0" err="1" smtClean="0">
                <a:solidFill>
                  <a:srgbClr val="FF0000"/>
                </a:solidFill>
                <a:latin typeface="Times New Roman"/>
              </a:rPr>
              <a:t>câu</a:t>
            </a:r>
            <a:r>
              <a:rPr lang="en-US" sz="2000" b="1" dirty="0" smtClean="0">
                <a:solidFill>
                  <a:srgbClr val="FF0000"/>
                </a:solidFill>
                <a:latin typeface="Times New Roman"/>
              </a:rPr>
              <a:t> </a:t>
            </a:r>
            <a:r>
              <a:rPr lang="en-US" sz="2000" b="1" dirty="0" err="1" smtClean="0">
                <a:solidFill>
                  <a:srgbClr val="FF0000"/>
                </a:solidFill>
                <a:latin typeface="Times New Roman"/>
              </a:rPr>
              <a:t>thơ</a:t>
            </a:r>
            <a:r>
              <a:rPr lang="en-US" sz="2000" b="1" dirty="0" smtClean="0">
                <a:solidFill>
                  <a:srgbClr val="FF0000"/>
                </a:solidFill>
                <a:latin typeface="Times New Roman"/>
              </a:rPr>
              <a:t> </a:t>
            </a:r>
            <a:r>
              <a:rPr lang="en-US" sz="2000" b="1" dirty="0" err="1" smtClean="0">
                <a:solidFill>
                  <a:srgbClr val="FF0000"/>
                </a:solidFill>
                <a:latin typeface="Times New Roman"/>
              </a:rPr>
              <a:t>đó</a:t>
            </a:r>
            <a:r>
              <a:rPr lang="en-US" sz="2000" b="1" dirty="0" smtClean="0">
                <a:solidFill>
                  <a:srgbClr val="FF0000"/>
                </a:solidFill>
                <a:latin typeface="Times New Roman"/>
              </a:rPr>
              <a:t>?</a:t>
            </a:r>
            <a:endParaRPr lang="en-US" b="1" dirty="0">
              <a:solidFill>
                <a:srgbClr val="FF0000"/>
              </a:solidFill>
            </a:endParaRPr>
          </a:p>
        </p:txBody>
      </p:sp>
      <p:sp>
        <p:nvSpPr>
          <p:cNvPr id="27" name="Notched Right Arrow 26"/>
          <p:cNvSpPr/>
          <p:nvPr/>
        </p:nvSpPr>
        <p:spPr>
          <a:xfrm>
            <a:off x="4992057" y="1431197"/>
            <a:ext cx="712663" cy="127631"/>
          </a:xfrm>
          <a:prstGeom prst="notchedRight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154986" y="1991453"/>
            <a:ext cx="4531813" cy="1015663"/>
          </a:xfrm>
          <a:prstGeom prst="rect">
            <a:avLst/>
          </a:prstGeom>
          <a:ln>
            <a:solidFill>
              <a:srgbClr val="00B0F0"/>
            </a:solidFill>
          </a:ln>
        </p:spPr>
        <p:txBody>
          <a:bodyPr wrap="square">
            <a:spAutoFit/>
          </a:bodyPr>
          <a:lstStyle/>
          <a:p>
            <a:pPr algn="just"/>
            <a:r>
              <a:rPr lang="en-US" sz="2000" b="1" dirty="0" err="1" smtClean="0">
                <a:solidFill>
                  <a:srgbClr val="FF0000"/>
                </a:solidFill>
                <a:latin typeface="Times New Roman"/>
              </a:rPr>
              <a:t>Hai</a:t>
            </a:r>
            <a:r>
              <a:rPr lang="en-US" sz="2000" b="1" dirty="0" smtClean="0">
                <a:solidFill>
                  <a:srgbClr val="FF0000"/>
                </a:solidFill>
                <a:latin typeface="Times New Roman"/>
              </a:rPr>
              <a:t> </a:t>
            </a:r>
            <a:r>
              <a:rPr lang="en-US" sz="2000" b="1" dirty="0" err="1" smtClean="0">
                <a:solidFill>
                  <a:srgbClr val="FF0000"/>
                </a:solidFill>
                <a:latin typeface="Times New Roman"/>
              </a:rPr>
              <a:t>câu</a:t>
            </a:r>
            <a:r>
              <a:rPr lang="en-US" sz="2000" b="1" dirty="0" smtClean="0">
                <a:solidFill>
                  <a:srgbClr val="FF0000"/>
                </a:solidFill>
                <a:latin typeface="Times New Roman"/>
              </a:rPr>
              <a:t> </a:t>
            </a:r>
            <a:r>
              <a:rPr lang="en-US" sz="2000" b="1" dirty="0" err="1" smtClean="0">
                <a:solidFill>
                  <a:srgbClr val="FF0000"/>
                </a:solidFill>
                <a:latin typeface="Times New Roman"/>
              </a:rPr>
              <a:t>thơ</a:t>
            </a:r>
            <a:r>
              <a:rPr lang="en-US" sz="2000" b="1" dirty="0" smtClean="0">
                <a:solidFill>
                  <a:srgbClr val="FF0000"/>
                </a:solidFill>
                <a:latin typeface="Times New Roman"/>
              </a:rPr>
              <a:t> </a:t>
            </a:r>
            <a:r>
              <a:rPr lang="en-US" sz="2000" b="1" dirty="0" err="1" smtClean="0">
                <a:solidFill>
                  <a:srgbClr val="FF0000"/>
                </a:solidFill>
                <a:latin typeface="Times New Roman"/>
              </a:rPr>
              <a:t>đầu</a:t>
            </a:r>
            <a:r>
              <a:rPr lang="en-US" sz="2000" b="1" dirty="0" smtClean="0">
                <a:solidFill>
                  <a:srgbClr val="FF0000"/>
                </a:solidFill>
                <a:latin typeface="Times New Roman"/>
              </a:rPr>
              <a:t> </a:t>
            </a:r>
            <a:r>
              <a:rPr lang="en-US" sz="2000" b="1" dirty="0" err="1" smtClean="0">
                <a:solidFill>
                  <a:srgbClr val="FF0000"/>
                </a:solidFill>
                <a:latin typeface="Times New Roman"/>
              </a:rPr>
              <a:t>tác</a:t>
            </a:r>
            <a:r>
              <a:rPr lang="en-US" sz="2000" b="1" dirty="0" smtClean="0">
                <a:solidFill>
                  <a:srgbClr val="FF0000"/>
                </a:solidFill>
                <a:latin typeface="Times New Roman"/>
              </a:rPr>
              <a:t> </a:t>
            </a:r>
            <a:r>
              <a:rPr lang="en-US" sz="2000" b="1" dirty="0" err="1" smtClean="0">
                <a:solidFill>
                  <a:srgbClr val="FF0000"/>
                </a:solidFill>
                <a:latin typeface="Times New Roman"/>
              </a:rPr>
              <a:t>giả</a:t>
            </a:r>
            <a:r>
              <a:rPr lang="en-US" sz="2000" b="1" dirty="0" smtClean="0">
                <a:solidFill>
                  <a:srgbClr val="FF0000"/>
                </a:solidFill>
                <a:latin typeface="Times New Roman"/>
              </a:rPr>
              <a:t> </a:t>
            </a:r>
            <a:r>
              <a:rPr lang="en-US" sz="2000" b="1" dirty="0" err="1" smtClean="0">
                <a:solidFill>
                  <a:srgbClr val="FF0000"/>
                </a:solidFill>
                <a:latin typeface="Times New Roman"/>
              </a:rPr>
              <a:t>dùng</a:t>
            </a:r>
            <a:r>
              <a:rPr lang="en-US" sz="2000" b="1" dirty="0" smtClean="0">
                <a:solidFill>
                  <a:srgbClr val="FF0000"/>
                </a:solidFill>
                <a:latin typeface="Times New Roman"/>
              </a:rPr>
              <a:t> </a:t>
            </a:r>
            <a:r>
              <a:rPr lang="en-US" sz="2000" b="1" dirty="0" err="1" smtClean="0">
                <a:solidFill>
                  <a:srgbClr val="FF0000"/>
                </a:solidFill>
                <a:latin typeface="Times New Roman"/>
              </a:rPr>
              <a:t>biện</a:t>
            </a:r>
            <a:r>
              <a:rPr lang="en-US" sz="2000" b="1" dirty="0" smtClean="0">
                <a:solidFill>
                  <a:srgbClr val="FF0000"/>
                </a:solidFill>
                <a:latin typeface="Times New Roman"/>
              </a:rPr>
              <a:t> </a:t>
            </a:r>
            <a:r>
              <a:rPr lang="en-US" sz="2000" b="1" dirty="0" err="1" smtClean="0">
                <a:solidFill>
                  <a:srgbClr val="FF0000"/>
                </a:solidFill>
                <a:latin typeface="Times New Roman"/>
              </a:rPr>
              <a:t>pháp</a:t>
            </a:r>
            <a:r>
              <a:rPr lang="en-US" sz="2000" b="1" dirty="0" smtClean="0">
                <a:solidFill>
                  <a:srgbClr val="FF0000"/>
                </a:solidFill>
                <a:latin typeface="Times New Roman"/>
              </a:rPr>
              <a:t> </a:t>
            </a:r>
            <a:r>
              <a:rPr lang="en-US" sz="2000" b="1" dirty="0" err="1" smtClean="0">
                <a:solidFill>
                  <a:srgbClr val="FF0000"/>
                </a:solidFill>
                <a:latin typeface="Times New Roman"/>
              </a:rPr>
              <a:t>nghệ</a:t>
            </a:r>
            <a:r>
              <a:rPr lang="en-US" sz="2000" b="1" dirty="0" smtClean="0">
                <a:solidFill>
                  <a:srgbClr val="FF0000"/>
                </a:solidFill>
                <a:latin typeface="Times New Roman"/>
              </a:rPr>
              <a:t> </a:t>
            </a:r>
            <a:r>
              <a:rPr lang="en-US" sz="2000" b="1" dirty="0" err="1" smtClean="0">
                <a:solidFill>
                  <a:srgbClr val="FF0000"/>
                </a:solidFill>
                <a:latin typeface="Times New Roman"/>
              </a:rPr>
              <a:t>thuật</a:t>
            </a:r>
            <a:r>
              <a:rPr lang="en-US" sz="2000" b="1" dirty="0" smtClean="0">
                <a:solidFill>
                  <a:srgbClr val="FF0000"/>
                </a:solidFill>
                <a:latin typeface="Times New Roman"/>
              </a:rPr>
              <a:t> </a:t>
            </a:r>
            <a:r>
              <a:rPr lang="en-US" sz="2000" b="1" dirty="0" err="1" smtClean="0">
                <a:solidFill>
                  <a:srgbClr val="FF0000"/>
                </a:solidFill>
                <a:latin typeface="Times New Roman"/>
              </a:rPr>
              <a:t>gì</a:t>
            </a:r>
            <a:r>
              <a:rPr lang="en-US" sz="2000" b="1" dirty="0" smtClean="0">
                <a:solidFill>
                  <a:srgbClr val="FF0000"/>
                </a:solidFill>
                <a:latin typeface="Times New Roman"/>
              </a:rPr>
              <a:t>? </a:t>
            </a:r>
            <a:r>
              <a:rPr lang="en-US" sz="2000" b="1" dirty="0" err="1" smtClean="0">
                <a:solidFill>
                  <a:srgbClr val="FF0000"/>
                </a:solidFill>
                <a:latin typeface="Times New Roman"/>
              </a:rPr>
              <a:t>Biên</a:t>
            </a:r>
            <a:r>
              <a:rPr lang="en-US" sz="2000" b="1" dirty="0" smtClean="0">
                <a:solidFill>
                  <a:srgbClr val="FF0000"/>
                </a:solidFill>
                <a:latin typeface="Times New Roman"/>
              </a:rPr>
              <a:t> </a:t>
            </a:r>
            <a:r>
              <a:rPr lang="en-US" sz="2000" b="1" dirty="0" err="1" smtClean="0">
                <a:solidFill>
                  <a:srgbClr val="FF0000"/>
                </a:solidFill>
                <a:latin typeface="Times New Roman"/>
              </a:rPr>
              <a:t>pháp</a:t>
            </a:r>
            <a:r>
              <a:rPr lang="en-US" sz="2000" b="1" dirty="0" smtClean="0">
                <a:solidFill>
                  <a:srgbClr val="FF0000"/>
                </a:solidFill>
                <a:latin typeface="Times New Roman"/>
              </a:rPr>
              <a:t> </a:t>
            </a:r>
            <a:r>
              <a:rPr lang="en-US" sz="2000" b="1" dirty="0" err="1" smtClean="0">
                <a:solidFill>
                  <a:srgbClr val="FF0000"/>
                </a:solidFill>
                <a:latin typeface="Times New Roman"/>
              </a:rPr>
              <a:t>đó</a:t>
            </a:r>
            <a:r>
              <a:rPr lang="en-US" sz="2000" b="1" dirty="0" smtClean="0">
                <a:solidFill>
                  <a:srgbClr val="FF0000"/>
                </a:solidFill>
                <a:latin typeface="Times New Roman"/>
              </a:rPr>
              <a:t> </a:t>
            </a:r>
            <a:r>
              <a:rPr lang="en-US" sz="2000" b="1" dirty="0" err="1" smtClean="0">
                <a:solidFill>
                  <a:srgbClr val="FF0000"/>
                </a:solidFill>
                <a:latin typeface="Times New Roman"/>
              </a:rPr>
              <a:t>diễn</a:t>
            </a:r>
            <a:r>
              <a:rPr lang="en-US" sz="2000" b="1" dirty="0" smtClean="0">
                <a:solidFill>
                  <a:srgbClr val="FF0000"/>
                </a:solidFill>
                <a:latin typeface="Times New Roman"/>
              </a:rPr>
              <a:t> </a:t>
            </a:r>
            <a:r>
              <a:rPr lang="en-US" sz="2000" b="1" dirty="0" err="1" smtClean="0">
                <a:solidFill>
                  <a:srgbClr val="FF0000"/>
                </a:solidFill>
                <a:latin typeface="Times New Roman"/>
              </a:rPr>
              <a:t>tả</a:t>
            </a:r>
            <a:r>
              <a:rPr lang="en-US" sz="2000" b="1" dirty="0">
                <a:solidFill>
                  <a:srgbClr val="FF0000"/>
                </a:solidFill>
                <a:latin typeface="Times New Roman"/>
              </a:rPr>
              <a:t> </a:t>
            </a:r>
            <a:r>
              <a:rPr lang="en-US" sz="2000" b="1" dirty="0" err="1" smtClean="0">
                <a:solidFill>
                  <a:srgbClr val="FF0000"/>
                </a:solidFill>
                <a:latin typeface="Times New Roman"/>
              </a:rPr>
              <a:t>điều</a:t>
            </a:r>
            <a:r>
              <a:rPr lang="en-US" sz="2000" b="1" dirty="0" smtClean="0">
                <a:solidFill>
                  <a:srgbClr val="FF0000"/>
                </a:solidFill>
                <a:latin typeface="Times New Roman"/>
              </a:rPr>
              <a:t> </a:t>
            </a:r>
            <a:r>
              <a:rPr lang="en-US" sz="2000" b="1" dirty="0" err="1" smtClean="0">
                <a:solidFill>
                  <a:srgbClr val="FF0000"/>
                </a:solidFill>
                <a:latin typeface="Times New Roman"/>
              </a:rPr>
              <a:t>gì</a:t>
            </a:r>
            <a:r>
              <a:rPr lang="en-US" sz="2000" b="1" dirty="0" smtClean="0">
                <a:solidFill>
                  <a:srgbClr val="FF0000"/>
                </a:solidFill>
                <a:latin typeface="Times New Roman"/>
              </a:rPr>
              <a:t>?</a:t>
            </a:r>
            <a:endParaRPr lang="en-US" b="1" dirty="0">
              <a:solidFill>
                <a:srgbClr val="FF0000"/>
              </a:solidFill>
            </a:endParaRPr>
          </a:p>
        </p:txBody>
      </p:sp>
      <p:sp>
        <p:nvSpPr>
          <p:cNvPr id="28" name="Rectangle 27"/>
          <p:cNvSpPr/>
          <p:nvPr/>
        </p:nvSpPr>
        <p:spPr>
          <a:xfrm>
            <a:off x="11735" y="2922231"/>
            <a:ext cx="9224428" cy="2677656"/>
          </a:xfrm>
          <a:prstGeom prst="rect">
            <a:avLst/>
          </a:prstGeom>
        </p:spPr>
        <p:txBody>
          <a:bodyPr wrap="square">
            <a:spAutoFit/>
          </a:bodyPr>
          <a:lstStyle/>
          <a:p>
            <a:pPr algn="just"/>
            <a:r>
              <a:rPr lang="vi-VN" sz="2400" dirty="0">
                <a:solidFill>
                  <a:srgbClr val="000000"/>
                </a:solidFill>
                <a:latin typeface="+mj-lt"/>
              </a:rPr>
              <a:t>Nghĩa của hai dòng thơ: </a:t>
            </a:r>
          </a:p>
          <a:p>
            <a:pPr algn="just"/>
            <a:r>
              <a:rPr lang="vi-VN" sz="2400" dirty="0">
                <a:solidFill>
                  <a:srgbClr val="000000"/>
                </a:solidFill>
                <a:latin typeface="+mj-lt"/>
              </a:rPr>
              <a:t>+ </a:t>
            </a:r>
            <a:r>
              <a:rPr lang="vi-VN" sz="2400" i="1" dirty="0">
                <a:solidFill>
                  <a:srgbClr val="000000"/>
                </a:solidFill>
                <a:latin typeface="+mj-lt"/>
              </a:rPr>
              <a:t>“Chỉ còn chuyện cổ thiết tha”:</a:t>
            </a:r>
            <a:r>
              <a:rPr lang="vi-VN" sz="2400" dirty="0">
                <a:solidFill>
                  <a:srgbClr val="000000"/>
                </a:solidFill>
                <a:latin typeface="+mj-lt"/>
              </a:rPr>
              <a:t> Đó là những tình cảm sâu nặng, thiết tha mà cha ông ta gửi gắm qua những câu chuyện cổ đồng thời cũng chính là những tình cảm thiết tha của nhà thơ với chuyện cổ nước mình. </a:t>
            </a:r>
          </a:p>
          <a:p>
            <a:pPr algn="just"/>
            <a:r>
              <a:rPr lang="vi-VN" sz="2400" dirty="0">
                <a:solidFill>
                  <a:srgbClr val="000000"/>
                </a:solidFill>
                <a:latin typeface="+mj-lt"/>
              </a:rPr>
              <a:t>+ </a:t>
            </a:r>
            <a:r>
              <a:rPr lang="vi-VN" sz="2400" i="1" dirty="0">
                <a:solidFill>
                  <a:srgbClr val="000000"/>
                </a:solidFill>
                <a:latin typeface="+mj-lt"/>
              </a:rPr>
              <a:t>“Cho tôi nhận mặt ông cha của mình”</a:t>
            </a:r>
            <a:r>
              <a:rPr lang="vi-VN" sz="2400" dirty="0">
                <a:solidFill>
                  <a:srgbClr val="000000"/>
                </a:solidFill>
                <a:latin typeface="+mj-lt"/>
              </a:rPr>
              <a:t> : Nhận ra được, thấu hiểu được thế giới tinh thần của cha ông vẫn còn ghi dấu trong những câu chuyện từ ngàn xưa. </a:t>
            </a:r>
            <a:endParaRPr lang="vi-VN" sz="2400" b="0" i="0" dirty="0">
              <a:solidFill>
                <a:srgbClr val="000000"/>
              </a:solidFill>
              <a:effectLst/>
              <a:latin typeface="+mj-lt"/>
            </a:endParaRPr>
          </a:p>
        </p:txBody>
      </p:sp>
      <p:sp>
        <p:nvSpPr>
          <p:cNvPr id="21" name="Right Arrow 20"/>
          <p:cNvSpPr/>
          <p:nvPr/>
        </p:nvSpPr>
        <p:spPr>
          <a:xfrm>
            <a:off x="11735" y="5680195"/>
            <a:ext cx="631618" cy="353943"/>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06086" y="5488394"/>
            <a:ext cx="8275674" cy="954107"/>
          </a:xfrm>
          <a:prstGeom prst="rect">
            <a:avLst/>
          </a:prstGeom>
          <a:ln>
            <a:solidFill>
              <a:srgbClr val="00B0F0"/>
            </a:solidFill>
          </a:ln>
        </p:spPr>
        <p:txBody>
          <a:bodyPr wrap="square">
            <a:spAutoFit/>
          </a:bodyPr>
          <a:lstStyle/>
          <a:p>
            <a:pPr algn="just"/>
            <a:r>
              <a:rPr lang="en-US" sz="2800" b="1" dirty="0" err="1" smtClean="0">
                <a:latin typeface="Times New Roman" pitchFamily="18" charset="0"/>
                <a:cs typeface="Times New Roman" pitchFamily="18" charset="0"/>
              </a:rPr>
              <a:t>Tình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cảm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gắn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nặng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trọng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chuyện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cổ</a:t>
            </a:r>
            <a:endParaRPr lang="en-US" sz="2800" b="1" dirty="0">
              <a:latin typeface="Times New Roman" pitchFamily="18" charset="0"/>
              <a:cs typeface="Times New Roman" pitchFamily="18" charset="0"/>
            </a:endParaRPr>
          </a:p>
        </p:txBody>
      </p:sp>
      <p:pic>
        <p:nvPicPr>
          <p:cNvPr id="26" name="Picture 17" descr="Picture1">
            <a:extLst>
              <a:ext uri="{FF2B5EF4-FFF2-40B4-BE49-F238E27FC236}">
                <a16:creationId xmlns:a16="http://schemas.microsoft.com/office/drawing/2014/main" xmlns="" id="{C1D685FE-5056-46A1-81BB-D5CA25A59EF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7622694" y="5045798"/>
            <a:ext cx="5937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05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8">
                                            <p:txEl>
                                              <p:pRg st="1" end="1"/>
                                            </p:txEl>
                                          </p:spTgt>
                                        </p:tgtEl>
                                        <p:attrNameLst>
                                          <p:attrName>style.visibility</p:attrName>
                                        </p:attrNameLst>
                                      </p:cBhvr>
                                      <p:to>
                                        <p:strVal val="visible"/>
                                      </p:to>
                                    </p:set>
                                    <p:animEffect transition="in" filter="fade">
                                      <p:cBhvr>
                                        <p:cTn id="59" dur="500"/>
                                        <p:tgtEl>
                                          <p:spTgt spid="2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23" grpId="0"/>
      <p:bldP spid="24" grpId="0" animBg="1"/>
      <p:bldP spid="25" grpId="0" animBg="1"/>
      <p:bldP spid="25" grpId="1" animBg="1"/>
      <p:bldP spid="27" grpId="0" animBg="1"/>
      <p:bldP spid="30" grpId="0" animBg="1"/>
      <p:bldP spid="30" grpId="1"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84883"/>
            <a:ext cx="7041543" cy="461665"/>
          </a:xfrm>
          <a:prstGeom prst="rect">
            <a:avLst/>
          </a:prstGeom>
        </p:spPr>
        <p:txBody>
          <a:bodyPr wrap="none">
            <a:spAutoFit/>
          </a:bodyPr>
          <a:lstStyle/>
          <a:p>
            <a:r>
              <a:rPr lang="en-US" sz="2400" b="1" dirty="0" smtClean="0">
                <a:solidFill>
                  <a:prstClr val="black"/>
                </a:solidFill>
                <a:latin typeface="Times New Roman"/>
                <a:ea typeface="Times New Roman"/>
              </a:rPr>
              <a:t>4. </a:t>
            </a:r>
            <a:r>
              <a:rPr lang="en-US" sz="2400" b="1" dirty="0" err="1" smtClean="0">
                <a:solidFill>
                  <a:prstClr val="black"/>
                </a:solidFill>
                <a:latin typeface="Times New Roman"/>
                <a:ea typeface="Times New Roman"/>
              </a:rPr>
              <a:t>Những</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bài</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học</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mà</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ông</a:t>
            </a:r>
            <a:r>
              <a:rPr lang="en-US" sz="2400" b="1" dirty="0" smtClean="0">
                <a:solidFill>
                  <a:prstClr val="black"/>
                </a:solidFill>
                <a:latin typeface="Times New Roman"/>
                <a:ea typeface="Times New Roman"/>
              </a:rPr>
              <a:t> cha </a:t>
            </a:r>
            <a:r>
              <a:rPr lang="en-US" sz="2400" b="1" dirty="0" err="1" smtClean="0">
                <a:solidFill>
                  <a:prstClr val="black"/>
                </a:solidFill>
                <a:latin typeface="Times New Roman"/>
                <a:ea typeface="Times New Roman"/>
              </a:rPr>
              <a:t>để</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lại</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trong</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chuyện</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cổ</a:t>
            </a:r>
            <a:r>
              <a:rPr lang="en-US" sz="2400" b="1" dirty="0" smtClean="0">
                <a:solidFill>
                  <a:prstClr val="black"/>
                </a:solidFill>
                <a:latin typeface="Times New Roman"/>
                <a:ea typeface="Times New Roman"/>
              </a:rPr>
              <a:t> </a:t>
            </a:r>
            <a:endParaRPr lang="en-US" sz="2400" dirty="0"/>
          </a:p>
        </p:txBody>
      </p:sp>
      <p:sp>
        <p:nvSpPr>
          <p:cNvPr id="8" name="Rectangle 7"/>
          <p:cNvSpPr/>
          <p:nvPr/>
        </p:nvSpPr>
        <p:spPr>
          <a:xfrm>
            <a:off x="14748" y="1760838"/>
            <a:ext cx="4606636" cy="1200329"/>
          </a:xfrm>
          <a:prstGeom prst="rect">
            <a:avLst/>
          </a:prstGeom>
          <a:ln>
            <a:solidFill>
              <a:srgbClr val="FF0000"/>
            </a:solidFill>
          </a:ln>
        </p:spPr>
        <p:txBody>
          <a:bodyPr wrap="square">
            <a:spAutoFit/>
          </a:bodyPr>
          <a:lstStyle/>
          <a:p>
            <a:pPr algn="just"/>
            <a:r>
              <a:rPr lang="vi-VN" sz="2400" dirty="0">
                <a:solidFill>
                  <a:srgbClr val="000000"/>
                </a:solidFill>
                <a:latin typeface="+mj-lt"/>
              </a:rPr>
              <a:t>Hai dòng thơ: </a:t>
            </a:r>
          </a:p>
          <a:p>
            <a:pPr algn="ctr"/>
            <a:r>
              <a:rPr lang="vi-VN" sz="2400" i="1" dirty="0">
                <a:solidFill>
                  <a:srgbClr val="000000"/>
                </a:solidFill>
                <a:latin typeface="+mj-lt"/>
              </a:rPr>
              <a:t>“Tôi nghe chuyện cổ thầm thì</a:t>
            </a:r>
            <a:endParaRPr lang="vi-VN" sz="2400" dirty="0">
              <a:solidFill>
                <a:srgbClr val="000000"/>
              </a:solidFill>
              <a:latin typeface="+mj-lt"/>
            </a:endParaRPr>
          </a:p>
          <a:p>
            <a:pPr algn="ctr"/>
            <a:r>
              <a:rPr lang="vi-VN" sz="2400" i="1" dirty="0">
                <a:solidFill>
                  <a:srgbClr val="000000"/>
                </a:solidFill>
                <a:latin typeface="+mj-lt"/>
              </a:rPr>
              <a:t>Lời cha ông dạy cũng vì đời sau”</a:t>
            </a:r>
            <a:endParaRPr lang="vi-VN" sz="2400" b="0" i="0" dirty="0">
              <a:solidFill>
                <a:srgbClr val="000000"/>
              </a:solidFill>
              <a:effectLst/>
              <a:latin typeface="+mj-lt"/>
            </a:endParaRPr>
          </a:p>
        </p:txBody>
      </p:sp>
      <p:sp>
        <p:nvSpPr>
          <p:cNvPr id="9" name="Rectangle 8"/>
          <p:cNvSpPr/>
          <p:nvPr/>
        </p:nvSpPr>
        <p:spPr>
          <a:xfrm>
            <a:off x="1988086" y="1138818"/>
            <a:ext cx="6393914" cy="1384995"/>
          </a:xfrm>
          <a:prstGeom prst="rect">
            <a:avLst/>
          </a:prstGeom>
          <a:ln>
            <a:solidFill>
              <a:srgbClr val="00B0F0"/>
            </a:solidFill>
          </a:ln>
        </p:spPr>
        <p:txBody>
          <a:bodyPr wrap="square">
            <a:spAutoFit/>
          </a:bodyPr>
          <a:lstStyle/>
          <a:p>
            <a:pPr algn="just"/>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cảm </a:t>
            </a:r>
            <a:r>
              <a:rPr lang="vi-VN" sz="2800" b="1" dirty="0">
                <a:solidFill>
                  <a:srgbClr val="FF0000"/>
                </a:solidFill>
                <a:latin typeface="Times New Roman" pitchFamily="18" charset="0"/>
                <a:cs typeface="Times New Roman" pitchFamily="18" charset="0"/>
              </a:rPr>
              <a:t>nhận được những bài học cuộc sống </a:t>
            </a:r>
            <a:r>
              <a:rPr lang="en-US" sz="2800" b="1" dirty="0" err="1" smtClean="0">
                <a:solidFill>
                  <a:srgbClr val="FF0000"/>
                </a:solidFill>
                <a:latin typeface="Times New Roman" pitchFamily="18" charset="0"/>
                <a:cs typeface="Times New Roman" pitchFamily="18" charset="0"/>
              </a:rPr>
              <a:t>nào</a:t>
            </a:r>
            <a:r>
              <a:rPr lang="vi-VN" sz="2800" b="1" dirty="0" smtClean="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gợi ra từ những câu chuyện </a:t>
            </a:r>
            <a:r>
              <a:rPr lang="vi-VN" sz="2800" b="1" dirty="0" smtClean="0">
                <a:solidFill>
                  <a:srgbClr val="FF0000"/>
                </a:solidFill>
                <a:latin typeface="Times New Roman" pitchFamily="18" charset="0"/>
                <a:cs typeface="Times New Roman" pitchFamily="18" charset="0"/>
              </a:rPr>
              <a:t>cổ</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10" name="Rectangle 9"/>
          <p:cNvSpPr/>
          <p:nvPr/>
        </p:nvSpPr>
        <p:spPr>
          <a:xfrm>
            <a:off x="5016970" y="1848719"/>
            <a:ext cx="3974629" cy="1200329"/>
          </a:xfrm>
          <a:prstGeom prst="rect">
            <a:avLst/>
          </a:prstGeom>
          <a:solidFill>
            <a:srgbClr val="FFFF00"/>
          </a:solidFill>
          <a:ln>
            <a:solidFill>
              <a:srgbClr val="FF0000"/>
            </a:solidFill>
          </a:ln>
        </p:spPr>
        <p:txBody>
          <a:bodyPr wrap="square">
            <a:spAutoFit/>
          </a:bodyPr>
          <a:lstStyle/>
          <a:p>
            <a:pPr lvl="0" algn="just"/>
            <a:r>
              <a:rPr lang="en-US" sz="2400" b="1" dirty="0" smtClean="0">
                <a:latin typeface="Times New Roman" pitchFamily="18" charset="0"/>
                <a:cs typeface="Times New Roman" pitchFamily="18" charset="0"/>
              </a:rPr>
              <a:t>N</a:t>
            </a:r>
            <a:r>
              <a:rPr lang="vi-VN" sz="2400" b="1" dirty="0" smtClean="0">
                <a:latin typeface="Times New Roman" pitchFamily="18" charset="0"/>
                <a:cs typeface="Times New Roman" pitchFamily="18" charset="0"/>
              </a:rPr>
              <a:t>hững </a:t>
            </a:r>
            <a:r>
              <a:rPr lang="vi-VN" sz="2400" b="1" dirty="0">
                <a:latin typeface="Times New Roman" pitchFamily="18" charset="0"/>
                <a:cs typeface="Times New Roman" pitchFamily="18" charset="0"/>
              </a:rPr>
              <a:t>bài học cuộc sống </a:t>
            </a:r>
            <a:r>
              <a:rPr lang="en-US" sz="2400" b="1" dirty="0" err="1" smtClean="0">
                <a:latin typeface="Times New Roman" pitchFamily="18" charset="0"/>
                <a:cs typeface="Times New Roman" pitchFamily="18" charset="0"/>
              </a:rPr>
              <a:t>được</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gợi </a:t>
            </a:r>
            <a:r>
              <a:rPr lang="vi-VN" sz="2400" b="1" dirty="0">
                <a:latin typeface="Times New Roman" pitchFamily="18" charset="0"/>
                <a:cs typeface="Times New Roman" pitchFamily="18" charset="0"/>
              </a:rPr>
              <a:t>ra từ những câu chuyện cổ</a:t>
            </a:r>
            <a:r>
              <a:rPr lang="en-US" sz="2400" b="1" dirty="0">
                <a:latin typeface="Times New Roman" pitchFamily="18" charset="0"/>
                <a:cs typeface="Times New Roman" pitchFamily="18" charset="0"/>
              </a:rPr>
              <a:t>?</a:t>
            </a:r>
          </a:p>
        </p:txBody>
      </p:sp>
      <p:sp>
        <p:nvSpPr>
          <p:cNvPr id="11" name="Rectangle 10"/>
          <p:cNvSpPr/>
          <p:nvPr/>
        </p:nvSpPr>
        <p:spPr>
          <a:xfrm>
            <a:off x="5270873" y="3196453"/>
            <a:ext cx="3330232" cy="830997"/>
          </a:xfrm>
          <a:prstGeom prst="rect">
            <a:avLst/>
          </a:prstGeom>
          <a:solidFill>
            <a:srgbClr val="FFFF00"/>
          </a:solidFill>
          <a:ln>
            <a:solidFill>
              <a:srgbClr val="FF0000"/>
            </a:solidFill>
          </a:ln>
        </p:spPr>
        <p:txBody>
          <a:bodyPr wrap="square">
            <a:spAutoFit/>
          </a:bodyPr>
          <a:lstStyle/>
          <a:p>
            <a:r>
              <a:rPr lang="en-US" sz="2400" b="1" dirty="0" err="1" smtClean="0">
                <a:solidFill>
                  <a:prstClr val="black"/>
                </a:solidFill>
                <a:latin typeface="Times New Roman"/>
                <a:ea typeface="Times New Roman"/>
              </a:rPr>
              <a:t>Sống</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phải</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chân</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thành</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yêu</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thương</a:t>
            </a:r>
            <a:endParaRPr lang="en-US" sz="2400" dirty="0"/>
          </a:p>
        </p:txBody>
      </p:sp>
      <p:sp>
        <p:nvSpPr>
          <p:cNvPr id="12" name="Right Arrow 11"/>
          <p:cNvSpPr/>
          <p:nvPr/>
        </p:nvSpPr>
        <p:spPr>
          <a:xfrm>
            <a:off x="4526179" y="2262679"/>
            <a:ext cx="437638" cy="169731"/>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9383" y="3098861"/>
            <a:ext cx="4899291" cy="830997"/>
          </a:xfrm>
          <a:prstGeom prst="rect">
            <a:avLst/>
          </a:prstGeom>
        </p:spPr>
        <p:txBody>
          <a:bodyPr wrap="square">
            <a:spAutoFit/>
          </a:bodyPr>
          <a:lstStyle/>
          <a:p>
            <a:pPr algn="ctr"/>
            <a:r>
              <a:rPr lang="vi-VN" sz="2400" i="1" dirty="0">
                <a:solidFill>
                  <a:srgbClr val="000000"/>
                </a:solidFill>
                <a:latin typeface="+mj-lt"/>
              </a:rPr>
              <a:t>+ Ở hiền thì lại gặp hiền</a:t>
            </a:r>
            <a:endParaRPr lang="vi-VN" sz="2400" dirty="0">
              <a:solidFill>
                <a:srgbClr val="000000"/>
              </a:solidFill>
              <a:latin typeface="+mj-lt"/>
            </a:endParaRPr>
          </a:p>
          <a:p>
            <a:pPr algn="ctr"/>
            <a:r>
              <a:rPr lang="vi-VN" sz="2400" i="1" dirty="0">
                <a:solidFill>
                  <a:srgbClr val="000000"/>
                </a:solidFill>
                <a:latin typeface="+mj-lt"/>
              </a:rPr>
              <a:t>Người ngay thì gặp người tiên độ trì.</a:t>
            </a:r>
            <a:endParaRPr lang="vi-VN" sz="2400" b="0" i="0" dirty="0">
              <a:solidFill>
                <a:srgbClr val="000000"/>
              </a:solidFill>
              <a:effectLst/>
              <a:latin typeface="+mj-lt"/>
            </a:endParaRPr>
          </a:p>
        </p:txBody>
      </p:sp>
      <p:sp>
        <p:nvSpPr>
          <p:cNvPr id="16" name="Rectangle 15"/>
          <p:cNvSpPr/>
          <p:nvPr/>
        </p:nvSpPr>
        <p:spPr>
          <a:xfrm>
            <a:off x="0" y="4114800"/>
            <a:ext cx="4792494" cy="830997"/>
          </a:xfrm>
          <a:prstGeom prst="rect">
            <a:avLst/>
          </a:prstGeom>
        </p:spPr>
        <p:txBody>
          <a:bodyPr wrap="square">
            <a:spAutoFit/>
          </a:bodyPr>
          <a:lstStyle/>
          <a:p>
            <a:pPr algn="ctr"/>
            <a:r>
              <a:rPr lang="vi-VN" sz="2400" i="1" dirty="0">
                <a:solidFill>
                  <a:srgbClr val="000000"/>
                </a:solidFill>
                <a:latin typeface="+mj-lt"/>
              </a:rPr>
              <a:t>+ Thị thơm thì giấu người thơm</a:t>
            </a:r>
            <a:endParaRPr lang="vi-VN" sz="2400" dirty="0">
              <a:solidFill>
                <a:srgbClr val="000000"/>
              </a:solidFill>
              <a:latin typeface="+mj-lt"/>
            </a:endParaRPr>
          </a:p>
          <a:p>
            <a:pPr algn="ctr"/>
            <a:r>
              <a:rPr lang="vi-VN" sz="2400" i="1" dirty="0">
                <a:solidFill>
                  <a:srgbClr val="000000"/>
                </a:solidFill>
                <a:latin typeface="+mj-lt"/>
              </a:rPr>
              <a:t>Chăm làm thì được áo cơm cửa nhà.</a:t>
            </a:r>
            <a:endParaRPr lang="vi-VN" sz="2400" b="0" i="0" dirty="0">
              <a:solidFill>
                <a:srgbClr val="000000"/>
              </a:solidFill>
              <a:effectLst/>
              <a:latin typeface="+mj-lt"/>
            </a:endParaRPr>
          </a:p>
        </p:txBody>
      </p:sp>
      <p:cxnSp>
        <p:nvCxnSpPr>
          <p:cNvPr id="18" name="Straight Arrow Connector 17"/>
          <p:cNvCxnSpPr>
            <a:stCxn id="10" idx="2"/>
          </p:cNvCxnSpPr>
          <p:nvPr/>
        </p:nvCxnSpPr>
        <p:spPr>
          <a:xfrm flipH="1">
            <a:off x="7004284" y="3049048"/>
            <a:ext cx="1" cy="19336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a:off x="6935989" y="4035581"/>
            <a:ext cx="32426" cy="18987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3" name="Rectangle 22"/>
          <p:cNvSpPr/>
          <p:nvPr/>
        </p:nvSpPr>
        <p:spPr>
          <a:xfrm>
            <a:off x="3243" y="5247873"/>
            <a:ext cx="4572000" cy="830997"/>
          </a:xfrm>
          <a:prstGeom prst="rect">
            <a:avLst/>
          </a:prstGeom>
        </p:spPr>
        <p:txBody>
          <a:bodyPr>
            <a:spAutoFit/>
          </a:bodyPr>
          <a:lstStyle/>
          <a:p>
            <a:pPr algn="ctr"/>
            <a:r>
              <a:rPr lang="vi-VN" sz="2400" i="1" dirty="0">
                <a:solidFill>
                  <a:srgbClr val="000000"/>
                </a:solidFill>
                <a:latin typeface="+mj-lt"/>
              </a:rPr>
              <a:t>+ Đẽo cày theo ý người ta</a:t>
            </a:r>
            <a:endParaRPr lang="vi-VN" sz="2400" dirty="0">
              <a:solidFill>
                <a:srgbClr val="000000"/>
              </a:solidFill>
              <a:latin typeface="+mj-lt"/>
            </a:endParaRPr>
          </a:p>
          <a:p>
            <a:pPr algn="ctr"/>
            <a:r>
              <a:rPr lang="vi-VN" sz="2400" i="1" dirty="0">
                <a:solidFill>
                  <a:srgbClr val="000000"/>
                </a:solidFill>
                <a:latin typeface="+mj-lt"/>
              </a:rPr>
              <a:t>Sẽ thành khúc gỗ chẳng ra việc gì.</a:t>
            </a:r>
            <a:endParaRPr lang="vi-VN" sz="2400" b="0" i="0" dirty="0">
              <a:solidFill>
                <a:srgbClr val="000000"/>
              </a:solidFill>
              <a:effectLst/>
              <a:latin typeface="+mj-lt"/>
            </a:endParaRPr>
          </a:p>
        </p:txBody>
      </p:sp>
      <p:sp>
        <p:nvSpPr>
          <p:cNvPr id="24" name="Rounded Rectangle 23"/>
          <p:cNvSpPr/>
          <p:nvPr/>
        </p:nvSpPr>
        <p:spPr>
          <a:xfrm>
            <a:off x="4991526" y="4241715"/>
            <a:ext cx="3601735" cy="576297"/>
          </a:xfrm>
          <a:prstGeom prst="round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prstClr val="black"/>
              </a:solidFill>
              <a:latin typeface="Times New Roman"/>
              <a:ea typeface="Times New Roman"/>
            </a:endParaRPr>
          </a:p>
          <a:p>
            <a:pPr algn="ctr"/>
            <a:r>
              <a:rPr lang="en-US" sz="2400" b="1" dirty="0" err="1" smtClean="0">
                <a:solidFill>
                  <a:prstClr val="black"/>
                </a:solidFill>
                <a:latin typeface="Times New Roman"/>
                <a:ea typeface="Times New Roman"/>
              </a:rPr>
              <a:t>Phải</a:t>
            </a:r>
            <a:r>
              <a:rPr lang="en-US" sz="2400" b="1" dirty="0" smtClean="0">
                <a:solidFill>
                  <a:prstClr val="black"/>
                </a:solidFill>
                <a:latin typeface="Times New Roman"/>
                <a:ea typeface="Times New Roman"/>
              </a:rPr>
              <a:t> </a:t>
            </a:r>
            <a:r>
              <a:rPr lang="en-US" sz="2400" b="1" dirty="0" err="1">
                <a:solidFill>
                  <a:prstClr val="black"/>
                </a:solidFill>
                <a:latin typeface="Times New Roman"/>
                <a:ea typeface="Times New Roman"/>
              </a:rPr>
              <a:t>cần</a:t>
            </a:r>
            <a:r>
              <a:rPr lang="en-US" sz="2400" b="1" dirty="0">
                <a:solidFill>
                  <a:prstClr val="black"/>
                </a:solidFill>
                <a:latin typeface="Times New Roman"/>
                <a:ea typeface="Times New Roman"/>
              </a:rPr>
              <a:t> </a:t>
            </a:r>
            <a:r>
              <a:rPr lang="en-US" sz="2400" b="1" dirty="0" err="1">
                <a:solidFill>
                  <a:prstClr val="black"/>
                </a:solidFill>
                <a:latin typeface="Times New Roman"/>
                <a:ea typeface="Times New Roman"/>
              </a:rPr>
              <a:t>cù</a:t>
            </a:r>
            <a:r>
              <a:rPr lang="en-US" sz="2400" b="1" dirty="0">
                <a:solidFill>
                  <a:prstClr val="black"/>
                </a:solidFill>
                <a:latin typeface="Times New Roman"/>
                <a:ea typeface="Times New Roman"/>
              </a:rPr>
              <a:t>, </a:t>
            </a:r>
            <a:r>
              <a:rPr lang="en-US" sz="2400" b="1" dirty="0" err="1">
                <a:solidFill>
                  <a:prstClr val="black"/>
                </a:solidFill>
                <a:latin typeface="Times New Roman"/>
                <a:ea typeface="Times New Roman"/>
              </a:rPr>
              <a:t>siêng</a:t>
            </a:r>
            <a:r>
              <a:rPr lang="en-US" sz="2400" b="1" dirty="0">
                <a:solidFill>
                  <a:prstClr val="black"/>
                </a:solidFill>
                <a:latin typeface="Times New Roman"/>
                <a:ea typeface="Times New Roman"/>
              </a:rPr>
              <a:t> </a:t>
            </a:r>
            <a:r>
              <a:rPr lang="en-US" sz="2400" b="1" dirty="0" err="1">
                <a:solidFill>
                  <a:prstClr val="black"/>
                </a:solidFill>
                <a:latin typeface="Times New Roman"/>
                <a:ea typeface="Times New Roman"/>
              </a:rPr>
              <a:t>năng</a:t>
            </a:r>
            <a:endParaRPr lang="en-US" sz="2400" dirty="0"/>
          </a:p>
          <a:p>
            <a:pPr algn="ctr"/>
            <a:endParaRPr lang="en-US" sz="2400" dirty="0"/>
          </a:p>
        </p:txBody>
      </p:sp>
      <p:sp>
        <p:nvSpPr>
          <p:cNvPr id="25" name="Flowchart: Alternate Process 24"/>
          <p:cNvSpPr/>
          <p:nvPr/>
        </p:nvSpPr>
        <p:spPr>
          <a:xfrm>
            <a:off x="4984342" y="5092816"/>
            <a:ext cx="4076274" cy="1621560"/>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itchFamily="18" charset="0"/>
                <a:cs typeface="Times New Roman" pitchFamily="18" charset="0"/>
              </a:rPr>
              <a:t>Phải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có</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trí</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tuệ</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chính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kiến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riêng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của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mình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không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nghe</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theo</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lời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người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khác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một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cách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thụ</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động</a:t>
            </a:r>
            <a:endParaRPr lang="en-US" sz="2400" b="1" dirty="0">
              <a:solidFill>
                <a:schemeClr val="tx1"/>
              </a:solidFill>
              <a:latin typeface="Times New Roman" pitchFamily="18" charset="0"/>
              <a:cs typeface="Times New Roman" pitchFamily="18" charset="0"/>
            </a:endParaRPr>
          </a:p>
        </p:txBody>
      </p:sp>
      <p:cxnSp>
        <p:nvCxnSpPr>
          <p:cNvPr id="27" name="Straight Arrow Connector 26"/>
          <p:cNvCxnSpPr/>
          <p:nvPr/>
        </p:nvCxnSpPr>
        <p:spPr>
          <a:xfrm flipH="1">
            <a:off x="6935989" y="4844002"/>
            <a:ext cx="3443" cy="35666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0" name="Rectangle 29"/>
          <p:cNvSpPr/>
          <p:nvPr/>
        </p:nvSpPr>
        <p:spPr>
          <a:xfrm>
            <a:off x="591692" y="6152405"/>
            <a:ext cx="3609109" cy="461665"/>
          </a:xfrm>
          <a:prstGeom prst="rect">
            <a:avLst/>
          </a:prstGeom>
        </p:spPr>
        <p:txBody>
          <a:bodyPr wrap="square">
            <a:spAutoFit/>
          </a:bodyPr>
          <a:lstStyle/>
          <a:p>
            <a:pPr algn="ctr"/>
            <a:r>
              <a:rPr lang="en-US" sz="2400" b="1" dirty="0" err="1" smtClean="0">
                <a:solidFill>
                  <a:srgbClr val="FF0000"/>
                </a:solidFill>
                <a:latin typeface="Times New Roman" pitchFamily="18" charset="0"/>
                <a:cs typeface="Times New Roman" pitchFamily="18" charset="0"/>
              </a:rPr>
              <a:t>Bài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học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về</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đạo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làm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người</a:t>
            </a:r>
            <a:endParaRPr lang="vi-VN" sz="2400" b="1" dirty="0">
              <a:solidFill>
                <a:srgbClr val="FF0000"/>
              </a:solidFill>
              <a:effectLst/>
              <a:latin typeface="Times New Roman" pitchFamily="18" charset="0"/>
              <a:cs typeface="Times New Roman" pitchFamily="18" charset="0"/>
            </a:endParaRPr>
          </a:p>
        </p:txBody>
      </p:sp>
      <p:sp>
        <p:nvSpPr>
          <p:cNvPr id="28" name="Right Arrow 27"/>
          <p:cNvSpPr/>
          <p:nvPr/>
        </p:nvSpPr>
        <p:spPr>
          <a:xfrm>
            <a:off x="278786" y="6265529"/>
            <a:ext cx="312906"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4800" y="27185"/>
            <a:ext cx="9067800" cy="400110"/>
          </a:xfrm>
          <a:prstGeom prst="rect">
            <a:avLst/>
          </a:prstGeom>
        </p:spPr>
        <p:txBody>
          <a:bodyPr wrap="square">
            <a:spAutoFit/>
          </a:bodyPr>
          <a:lstStyle/>
          <a:p>
            <a:pPr algn="ctr"/>
            <a:r>
              <a:rPr lang="en-US" sz="2000" b="1" dirty="0" err="1" smtClean="0">
                <a:solidFill>
                  <a:srgbClr val="FF0000"/>
                </a:solidFill>
                <a:latin typeface="Times New Roman" pitchFamily="18" charset="0"/>
                <a:cs typeface="Times New Roman" pitchFamily="18" charset="0"/>
              </a:rPr>
              <a:t>Tiết</a:t>
            </a:r>
            <a:r>
              <a:rPr lang="en-US" sz="2000" b="1" dirty="0" smtClean="0">
                <a:solidFill>
                  <a:srgbClr val="FF0000"/>
                </a:solidFill>
                <a:latin typeface="Times New Roman" pitchFamily="18" charset="0"/>
                <a:cs typeface="Times New Roman" pitchFamily="18" charset="0"/>
              </a:rPr>
              <a:t> 48-49:</a:t>
            </a:r>
            <a:r>
              <a:rPr lang="vi-VN" sz="2000" b="1" dirty="0" smtClean="0">
                <a:solidFill>
                  <a:srgbClr val="FF0000"/>
                </a:solidFill>
                <a:latin typeface="Times New Roman" pitchFamily="18" charset="0"/>
                <a:cs typeface="Times New Roman" pitchFamily="18" charset="0"/>
              </a:rPr>
              <a:t>Văn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bản</a:t>
            </a:r>
            <a:r>
              <a:rPr lang="en-US" sz="2000" b="1" dirty="0" smtClean="0">
                <a:solidFill>
                  <a:srgbClr val="FF0000"/>
                </a:solidFill>
                <a:latin typeface="Times New Roman" pitchFamily="18" charset="0"/>
                <a:cs typeface="Times New Roman" pitchFamily="18" charset="0"/>
              </a:rPr>
              <a:t> 2: CHUYỆN CỔ NƯỚC MÌNH  (</a:t>
            </a:r>
            <a:r>
              <a:rPr lang="en-US" sz="2000" b="1" dirty="0" err="1">
                <a:solidFill>
                  <a:srgbClr val="FF0000"/>
                </a:solidFill>
                <a:latin typeface="Times New Roman" pitchFamily="18" charset="0"/>
                <a:cs typeface="Times New Roman" pitchFamily="18" charset="0"/>
              </a:rPr>
              <a:t>Lâm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Thị</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Mỹ</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Dạ</a:t>
            </a:r>
            <a:r>
              <a:rPr lang="en-US" sz="2000" b="1" dirty="0" smtClean="0">
                <a:solidFill>
                  <a:srgbClr val="FF0000"/>
                </a:solidFill>
                <a:latin typeface="Times New Roman" pitchFamily="18" charset="0"/>
                <a:cs typeface="Times New Roman" pitchFamily="18" charset="0"/>
              </a:rPr>
              <a:t>)                                  </a:t>
            </a:r>
            <a:endParaRPr lang="vi-VN"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734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1" grpId="0" animBg="1"/>
      <p:bldP spid="12" grpId="0" animBg="1"/>
      <p:bldP spid="15" grpId="0"/>
      <p:bldP spid="16" grpId="0"/>
      <p:bldP spid="23" grpId="0"/>
      <p:bldP spid="24" grpId="0" animBg="1"/>
      <p:bldP spid="25" grpId="0" animBg="1"/>
      <p:bldP spid="30"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384" y="-366"/>
            <a:ext cx="7010400" cy="830997"/>
          </a:xfrm>
          <a:prstGeom prst="rect">
            <a:avLst/>
          </a:prstGeom>
        </p:spPr>
        <p:txBody>
          <a:bodyPr wrap="square">
            <a:spAutoFit/>
          </a:bodyPr>
          <a:lstStyle/>
          <a:p>
            <a:pPr algn="ctr"/>
            <a:r>
              <a:rPr lang="en-US" sz="2400" b="1" dirty="0" err="1" smtClean="0">
                <a:solidFill>
                  <a:srgbClr val="00B0F0"/>
                </a:solidFill>
                <a:latin typeface="Times New Roman" pitchFamily="18" charset="0"/>
                <a:cs typeface="Times New Roman" pitchFamily="18" charset="0"/>
              </a:rPr>
              <a:t>Tiết</a:t>
            </a:r>
            <a:r>
              <a:rPr lang="en-US" sz="2400" b="1" dirty="0" smtClean="0">
                <a:solidFill>
                  <a:srgbClr val="00B0F0"/>
                </a:solidFill>
                <a:latin typeface="Times New Roman" pitchFamily="18" charset="0"/>
                <a:cs typeface="Times New Roman" pitchFamily="18" charset="0"/>
              </a:rPr>
              <a:t> 48-49:</a:t>
            </a:r>
            <a:r>
              <a:rPr lang="vi-VN" sz="2400" b="1" dirty="0" smtClean="0">
                <a:solidFill>
                  <a:srgbClr val="00B0F0"/>
                </a:solidFill>
                <a:latin typeface="Times New Roman" pitchFamily="18" charset="0"/>
                <a:cs typeface="Times New Roman" pitchFamily="18" charset="0"/>
              </a:rPr>
              <a:t>Văn</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bản</a:t>
            </a:r>
            <a:r>
              <a:rPr lang="en-US" sz="2400" b="1" dirty="0" smtClean="0">
                <a:solidFill>
                  <a:srgbClr val="00B0F0"/>
                </a:solidFill>
                <a:latin typeface="Times New Roman" pitchFamily="18" charset="0"/>
                <a:cs typeface="Times New Roman" pitchFamily="18" charset="0"/>
              </a:rPr>
              <a:t> 2</a:t>
            </a:r>
          </a:p>
          <a:p>
            <a:r>
              <a:rPr lang="en-US" sz="2400" b="1" dirty="0" smtClean="0">
                <a:solidFill>
                  <a:srgbClr val="FF0000"/>
                </a:solidFill>
                <a:latin typeface="Times New Roman" pitchFamily="18" charset="0"/>
                <a:cs typeface="Times New Roman" pitchFamily="18" charset="0"/>
              </a:rPr>
              <a:t>CHUYỆN CỔ NƯỚC MÌNH</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Lâm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Mỹ</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Dạ</a:t>
            </a:r>
            <a:r>
              <a:rPr lang="en-US" sz="2400" b="1" dirty="0">
                <a:solidFill>
                  <a:srgbClr val="FF0000"/>
                </a:solidFill>
                <a:latin typeface="Times New Roman" pitchFamily="18" charset="0"/>
                <a:cs typeface="Times New Roman" pitchFamily="18" charset="0"/>
              </a:rPr>
              <a:t>)</a:t>
            </a:r>
            <a:endParaRPr lang="en-US" sz="2400" b="1" dirty="0" smtClean="0">
              <a:solidFill>
                <a:srgbClr val="FF0000"/>
              </a:solidFill>
              <a:latin typeface="Times New Roman" pitchFamily="18" charset="0"/>
              <a:cs typeface="Times New Roman" pitchFamily="18" charset="0"/>
            </a:endParaRPr>
          </a:p>
        </p:txBody>
      </p:sp>
      <p:sp>
        <p:nvSpPr>
          <p:cNvPr id="7" name="Rectangle 6"/>
          <p:cNvSpPr/>
          <p:nvPr/>
        </p:nvSpPr>
        <p:spPr>
          <a:xfrm>
            <a:off x="0" y="962924"/>
            <a:ext cx="7041543" cy="461665"/>
          </a:xfrm>
          <a:prstGeom prst="rect">
            <a:avLst/>
          </a:prstGeom>
        </p:spPr>
        <p:txBody>
          <a:bodyPr wrap="none">
            <a:spAutoFit/>
          </a:bodyPr>
          <a:lstStyle/>
          <a:p>
            <a:r>
              <a:rPr lang="en-US" sz="2400" b="1" dirty="0" smtClean="0">
                <a:solidFill>
                  <a:prstClr val="black"/>
                </a:solidFill>
                <a:latin typeface="Times New Roman"/>
                <a:ea typeface="Times New Roman"/>
              </a:rPr>
              <a:t>4. </a:t>
            </a:r>
            <a:r>
              <a:rPr lang="en-US" sz="2400" b="1" dirty="0" err="1" smtClean="0">
                <a:solidFill>
                  <a:prstClr val="black"/>
                </a:solidFill>
                <a:latin typeface="Times New Roman"/>
                <a:ea typeface="Times New Roman"/>
              </a:rPr>
              <a:t>Những</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bài</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học</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mà</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ông</a:t>
            </a:r>
            <a:r>
              <a:rPr lang="en-US" sz="2400" b="1" dirty="0" smtClean="0">
                <a:solidFill>
                  <a:prstClr val="black"/>
                </a:solidFill>
                <a:latin typeface="Times New Roman"/>
                <a:ea typeface="Times New Roman"/>
              </a:rPr>
              <a:t> cha </a:t>
            </a:r>
            <a:r>
              <a:rPr lang="en-US" sz="2400" b="1" dirty="0" err="1" smtClean="0">
                <a:solidFill>
                  <a:prstClr val="black"/>
                </a:solidFill>
                <a:latin typeface="Times New Roman"/>
                <a:ea typeface="Times New Roman"/>
              </a:rPr>
              <a:t>để</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lại</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trong</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chuyện</a:t>
            </a:r>
            <a:r>
              <a:rPr lang="en-US" sz="2400" b="1" dirty="0" smtClean="0">
                <a:solidFill>
                  <a:prstClr val="black"/>
                </a:solidFill>
                <a:latin typeface="Times New Roman"/>
                <a:ea typeface="Times New Roman"/>
              </a:rPr>
              <a:t> </a:t>
            </a:r>
            <a:r>
              <a:rPr lang="en-US" sz="2400" b="1" dirty="0" err="1" smtClean="0">
                <a:solidFill>
                  <a:prstClr val="black"/>
                </a:solidFill>
                <a:latin typeface="Times New Roman"/>
                <a:ea typeface="Times New Roman"/>
              </a:rPr>
              <a:t>cổ</a:t>
            </a:r>
            <a:r>
              <a:rPr lang="en-US" sz="2400" b="1" dirty="0" smtClean="0">
                <a:solidFill>
                  <a:prstClr val="black"/>
                </a:solidFill>
                <a:latin typeface="Times New Roman"/>
                <a:ea typeface="Times New Roman"/>
              </a:rPr>
              <a:t> </a:t>
            </a:r>
            <a:endParaRPr lang="en-US" sz="2400" dirty="0">
              <a:solidFill>
                <a:prstClr val="black"/>
              </a:solidFill>
            </a:endParaRPr>
          </a:p>
        </p:txBody>
      </p:sp>
      <p:sp>
        <p:nvSpPr>
          <p:cNvPr id="8" name="Rectangle 7"/>
          <p:cNvSpPr/>
          <p:nvPr/>
        </p:nvSpPr>
        <p:spPr>
          <a:xfrm>
            <a:off x="1752600" y="1511400"/>
            <a:ext cx="5715000" cy="1384995"/>
          </a:xfrm>
          <a:prstGeom prst="rect">
            <a:avLst/>
          </a:prstGeom>
          <a:ln>
            <a:solidFill>
              <a:schemeClr val="bg1"/>
            </a:solidFill>
          </a:ln>
        </p:spPr>
        <p:txBody>
          <a:bodyPr wrap="square">
            <a:spAutoFit/>
          </a:bodyPr>
          <a:lstStyle/>
          <a:p>
            <a:pPr algn="just"/>
            <a:r>
              <a:rPr lang="vi-VN" sz="2800" dirty="0">
                <a:solidFill>
                  <a:srgbClr val="000000"/>
                </a:solidFill>
                <a:latin typeface="Times New Roman"/>
              </a:rPr>
              <a:t>Hai dòng thơ: </a:t>
            </a:r>
          </a:p>
          <a:p>
            <a:pPr algn="ctr"/>
            <a:r>
              <a:rPr lang="vi-VN" sz="2800" i="1" dirty="0">
                <a:solidFill>
                  <a:srgbClr val="000000"/>
                </a:solidFill>
                <a:latin typeface="Times New Roman"/>
              </a:rPr>
              <a:t>“Tôi nghe chuyện cổ thầm thì</a:t>
            </a:r>
            <a:endParaRPr lang="vi-VN" sz="2800" dirty="0">
              <a:solidFill>
                <a:srgbClr val="000000"/>
              </a:solidFill>
              <a:latin typeface="Times New Roman"/>
            </a:endParaRPr>
          </a:p>
          <a:p>
            <a:pPr algn="ctr"/>
            <a:r>
              <a:rPr lang="vi-VN" sz="2800" i="1" dirty="0">
                <a:solidFill>
                  <a:srgbClr val="000000"/>
                </a:solidFill>
                <a:latin typeface="Times New Roman"/>
              </a:rPr>
              <a:t>Lời cha ông dạy cũng vì đời sau”</a:t>
            </a:r>
            <a:endParaRPr lang="vi-VN" sz="2800" dirty="0">
              <a:solidFill>
                <a:srgbClr val="000000"/>
              </a:solidFill>
              <a:latin typeface="Times New Roman"/>
            </a:endParaRPr>
          </a:p>
        </p:txBody>
      </p:sp>
      <p:sp>
        <p:nvSpPr>
          <p:cNvPr id="2" name="Rectangle 1"/>
          <p:cNvSpPr/>
          <p:nvPr/>
        </p:nvSpPr>
        <p:spPr>
          <a:xfrm>
            <a:off x="49384" y="2886870"/>
            <a:ext cx="9094616" cy="1815882"/>
          </a:xfrm>
          <a:prstGeom prst="rect">
            <a:avLst/>
          </a:prstGeom>
        </p:spPr>
        <p:txBody>
          <a:bodyPr wrap="square">
            <a:spAutoFit/>
          </a:bodyPr>
          <a:lstStyle/>
          <a:p>
            <a:pPr algn="just"/>
            <a:r>
              <a:rPr lang="en-US" sz="2800" b="1" dirty="0" smtClean="0">
                <a:solidFill>
                  <a:srgbClr val="000000"/>
                </a:solidFill>
                <a:latin typeface="+mj-lt"/>
              </a:rPr>
              <a:t>- </a:t>
            </a:r>
            <a:r>
              <a:rPr lang="vi-VN" sz="2800" b="1" dirty="0" smtClean="0">
                <a:solidFill>
                  <a:srgbClr val="000000"/>
                </a:solidFill>
                <a:latin typeface="+mj-lt"/>
              </a:rPr>
              <a:t>Đó </a:t>
            </a:r>
            <a:r>
              <a:rPr lang="vi-VN" sz="2800" b="1" dirty="0">
                <a:solidFill>
                  <a:srgbClr val="000000"/>
                </a:solidFill>
                <a:latin typeface="+mj-lt"/>
              </a:rPr>
              <a:t>là bài học về đạo lí làm người: sống phải chân thành, </a:t>
            </a:r>
            <a:r>
              <a:rPr lang="en-US" sz="2800" b="1" dirty="0" err="1" smtClean="0">
                <a:solidFill>
                  <a:srgbClr val="000000"/>
                </a:solidFill>
                <a:latin typeface="Times New Roman" pitchFamily="18" charset="0"/>
                <a:cs typeface="Times New Roman" pitchFamily="18" charset="0"/>
              </a:rPr>
              <a:t>yêu</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thương</a:t>
            </a:r>
            <a:r>
              <a:rPr lang="vi-VN" sz="2800" b="1" dirty="0" smtClean="0">
                <a:solidFill>
                  <a:srgbClr val="000000"/>
                </a:solidFill>
                <a:latin typeface="+mj-lt"/>
              </a:rPr>
              <a:t>; </a:t>
            </a:r>
            <a:r>
              <a:rPr lang="vi-VN" sz="2800" b="1" dirty="0">
                <a:solidFill>
                  <a:srgbClr val="000000"/>
                </a:solidFill>
                <a:latin typeface="+mj-lt"/>
              </a:rPr>
              <a:t>phải cần cù, siêng năng; phải có trí tuệ, có chính kiến riêng của bản thân, không nghe theo lời người khác một cách thụ động, ... </a:t>
            </a:r>
            <a:endParaRPr lang="en-US" sz="2800" b="1" dirty="0">
              <a:latin typeface="+mj-lt"/>
            </a:endParaRPr>
          </a:p>
        </p:txBody>
      </p:sp>
      <p:sp>
        <p:nvSpPr>
          <p:cNvPr id="4" name="Rectangle 3"/>
          <p:cNvSpPr/>
          <p:nvPr/>
        </p:nvSpPr>
        <p:spPr>
          <a:xfrm>
            <a:off x="30334" y="4724400"/>
            <a:ext cx="9018416" cy="954107"/>
          </a:xfrm>
          <a:prstGeom prst="rect">
            <a:avLst/>
          </a:prstGeom>
        </p:spPr>
        <p:txBody>
          <a:bodyPr wrap="square">
            <a:spAutoFit/>
          </a:bodyPr>
          <a:lstStyle/>
          <a:p>
            <a:pPr algn="just"/>
            <a:r>
              <a:rPr lang="en-US" sz="2800" b="1" dirty="0" smtClean="0">
                <a:solidFill>
                  <a:srgbClr val="000000"/>
                </a:solidFill>
                <a:latin typeface="Times New Roman" panose="02020603050405020304" pitchFamily="18" charset="0"/>
                <a:cs typeface="Times New Roman" panose="02020603050405020304" pitchFamily="18" charset="0"/>
              </a:rPr>
              <a:t>- </a:t>
            </a:r>
            <a:r>
              <a:rPr lang="vi-VN" sz="2800" b="1" dirty="0" smtClean="0">
                <a:solidFill>
                  <a:srgbClr val="000000"/>
                </a:solidFill>
                <a:latin typeface="Times New Roman" panose="02020603050405020304" pitchFamily="18" charset="0"/>
                <a:cs typeface="Times New Roman" panose="02020603050405020304" pitchFamily="18" charset="0"/>
              </a:rPr>
              <a:t>Những </a:t>
            </a:r>
            <a:r>
              <a:rPr lang="vi-VN" sz="2800" b="1" dirty="0">
                <a:solidFill>
                  <a:srgbClr val="000000"/>
                </a:solidFill>
                <a:latin typeface="Times New Roman" panose="02020603050405020304" pitchFamily="18" charset="0"/>
                <a:cs typeface="Times New Roman" panose="02020603050405020304" pitchFamily="18" charset="0"/>
              </a:rPr>
              <a:t>bài học cuộc sống được thể hiện rất rõ qua những dòng thơ: </a:t>
            </a:r>
            <a:endParaRPr lang="en-US" sz="2800" b="1" dirty="0">
              <a:latin typeface="Times New Roman" panose="02020603050405020304" pitchFamily="18" charset="0"/>
              <a:cs typeface="Times New Roman" panose="02020603050405020304" pitchFamily="18" charset="0"/>
            </a:endParaRPr>
          </a:p>
        </p:txBody>
      </p:sp>
      <p:pic>
        <p:nvPicPr>
          <p:cNvPr id="12" name="Picture 17" descr="Picture1">
            <a:extLst>
              <a:ext uri="{FF2B5EF4-FFF2-40B4-BE49-F238E27FC236}">
                <a16:creationId xmlns:a16="http://schemas.microsoft.com/office/drawing/2014/main" xmlns="" id="{C1D685FE-5056-46A1-81BB-D5CA25A59EF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428604">
            <a:off x="6744681" y="1075523"/>
            <a:ext cx="5937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6457950" y="5314011"/>
            <a:ext cx="2590800" cy="1528421"/>
          </a:xfrm>
          <a:prstGeom prst="rect">
            <a:avLst/>
          </a:prstGeom>
        </p:spPr>
      </p:pic>
      <p:pic>
        <p:nvPicPr>
          <p:cNvPr id="9" name="Picture 8"/>
          <p:cNvPicPr>
            <a:picLocks noChangeAspect="1"/>
          </p:cNvPicPr>
          <p:nvPr/>
        </p:nvPicPr>
        <p:blipFill>
          <a:blip r:embed="rId4"/>
          <a:stretch>
            <a:fillRect/>
          </a:stretch>
        </p:blipFill>
        <p:spPr>
          <a:xfrm>
            <a:off x="66591" y="5600864"/>
            <a:ext cx="1228810" cy="1241568"/>
          </a:xfrm>
          <a:prstGeom prst="rect">
            <a:avLst/>
          </a:prstGeom>
        </p:spPr>
      </p:pic>
    </p:spTree>
    <p:extLst>
      <p:ext uri="{BB962C8B-B14F-4D97-AF65-F5344CB8AC3E}">
        <p14:creationId xmlns:p14="http://schemas.microsoft.com/office/powerpoint/2010/main" val="248904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68436" y="-20827"/>
            <a:ext cx="5375564" cy="1200329"/>
          </a:xfrm>
          <a:prstGeom prst="rect">
            <a:avLst/>
          </a:prstGeom>
        </p:spPr>
        <p:txBody>
          <a:bodyPr wrap="square">
            <a:spAutoFit/>
          </a:bodyPr>
          <a:lstStyle/>
          <a:p>
            <a:pPr algn="ctr"/>
            <a:r>
              <a:rPr lang="en-US" sz="2400" b="1" dirty="0" err="1" smtClean="0">
                <a:solidFill>
                  <a:srgbClr val="00B0F0"/>
                </a:solidFill>
                <a:latin typeface="Times New Roman" pitchFamily="18" charset="0"/>
                <a:cs typeface="Times New Roman" pitchFamily="18" charset="0"/>
              </a:rPr>
              <a:t>Tiết</a:t>
            </a:r>
            <a:r>
              <a:rPr lang="en-US" sz="2400" b="1" dirty="0" smtClean="0">
                <a:solidFill>
                  <a:srgbClr val="00B0F0"/>
                </a:solidFill>
                <a:latin typeface="Times New Roman" pitchFamily="18" charset="0"/>
                <a:cs typeface="Times New Roman" pitchFamily="18" charset="0"/>
              </a:rPr>
              <a:t> 48-49:</a:t>
            </a:r>
            <a:r>
              <a:rPr lang="vi-VN" sz="2400" b="1" dirty="0" smtClean="0">
                <a:solidFill>
                  <a:srgbClr val="00B0F0"/>
                </a:solidFill>
                <a:latin typeface="Times New Roman" pitchFamily="18" charset="0"/>
                <a:cs typeface="Times New Roman" pitchFamily="18" charset="0"/>
              </a:rPr>
              <a:t>Văn</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bản</a:t>
            </a:r>
            <a:r>
              <a:rPr lang="en-US" sz="2400" b="1" dirty="0" smtClean="0">
                <a:solidFill>
                  <a:srgbClr val="00B0F0"/>
                </a:solidFill>
                <a:latin typeface="Times New Roman" pitchFamily="18" charset="0"/>
                <a:cs typeface="Times New Roman" pitchFamily="18" charset="0"/>
              </a:rPr>
              <a:t> 2</a:t>
            </a:r>
          </a:p>
          <a:p>
            <a:r>
              <a:rPr lang="en-US" sz="2400" b="1" dirty="0" smtClean="0">
                <a:solidFill>
                  <a:srgbClr val="FF0000"/>
                </a:solidFill>
                <a:latin typeface="Times New Roman" pitchFamily="18" charset="0"/>
                <a:cs typeface="Times New Roman" pitchFamily="18" charset="0"/>
              </a:rPr>
              <a:t>CHUYỆN CỔ NƯỚC MÌNH</a:t>
            </a:r>
          </a:p>
          <a:p>
            <a:pPr algn="ct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Mỹ</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Dạ</a:t>
            </a:r>
            <a:r>
              <a:rPr lang="en-US" sz="2400" b="1" dirty="0" smtClean="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2" name="Rectangle 1"/>
          <p:cNvSpPr/>
          <p:nvPr/>
        </p:nvSpPr>
        <p:spPr>
          <a:xfrm>
            <a:off x="34636" y="186945"/>
            <a:ext cx="2021707" cy="461665"/>
          </a:xfrm>
          <a:prstGeom prst="rect">
            <a:avLst/>
          </a:prstGeom>
          <a:solidFill>
            <a:srgbClr val="FFFF00"/>
          </a:solidFill>
          <a:ln>
            <a:solidFill>
              <a:srgbClr val="00B0F0"/>
            </a:solidFill>
          </a:ln>
        </p:spPr>
        <p:txBody>
          <a:bodyPr wrap="none">
            <a:spAutoFit/>
          </a:bodyPr>
          <a:lstStyle/>
          <a:p>
            <a:r>
              <a:rPr lang="en-US" sz="2400" b="1" dirty="0" smtClean="0">
                <a:solidFill>
                  <a:srgbClr val="FF0000"/>
                </a:solidFill>
                <a:latin typeface="Times New Roman" pitchFamily="18" charset="0"/>
                <a:cs typeface="Times New Roman" pitchFamily="18" charset="0"/>
              </a:rPr>
              <a:t>KHỞI ĐỘNG</a:t>
            </a:r>
            <a:endParaRPr lang="en-US" dirty="0"/>
          </a:p>
        </p:txBody>
      </p:sp>
      <p:sp>
        <p:nvSpPr>
          <p:cNvPr id="7" name="Rectangle 6"/>
          <p:cNvSpPr/>
          <p:nvPr/>
        </p:nvSpPr>
        <p:spPr>
          <a:xfrm>
            <a:off x="2695136" y="1179502"/>
            <a:ext cx="2638864" cy="461665"/>
          </a:xfrm>
          <a:prstGeom prst="rect">
            <a:avLst/>
          </a:prstGeom>
          <a:solidFill>
            <a:srgbClr val="FFFF00"/>
          </a:solidFill>
          <a:ln>
            <a:solidFill>
              <a:srgbClr val="00B0F0"/>
            </a:solidFill>
          </a:ln>
        </p:spPr>
        <p:txBody>
          <a:bodyPr wrap="none">
            <a:spAutoFit/>
          </a:bodyPr>
          <a:lstStyle/>
          <a:p>
            <a:r>
              <a:rPr lang="en-US" sz="2400" b="1" dirty="0" err="1" smtClean="0">
                <a:solidFill>
                  <a:srgbClr val="FF0000"/>
                </a:solidFill>
                <a:latin typeface="Times New Roman" pitchFamily="18" charset="0"/>
                <a:cs typeface="Times New Roman" pitchFamily="18" charset="0"/>
              </a:rPr>
              <a:t>Phiếu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học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tập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số</a:t>
            </a:r>
            <a:r>
              <a:rPr lang="en-US" sz="2400" b="1" dirty="0" smtClean="0">
                <a:solidFill>
                  <a:srgbClr val="FF0000"/>
                </a:solidFill>
                <a:latin typeface="Times New Roman" pitchFamily="18" charset="0"/>
                <a:cs typeface="Times New Roman" pitchFamily="18" charset="0"/>
              </a:rPr>
              <a:t> 1</a:t>
            </a:r>
            <a:endParaRPr lang="en-US" dirty="0"/>
          </a:p>
        </p:txBody>
      </p:sp>
      <p:sp>
        <p:nvSpPr>
          <p:cNvPr id="6" name="Flowchart: Punched Tape 5"/>
          <p:cNvSpPr/>
          <p:nvPr/>
        </p:nvSpPr>
        <p:spPr>
          <a:xfrm>
            <a:off x="90481" y="1975725"/>
            <a:ext cx="2895600" cy="1600200"/>
          </a:xfrm>
          <a:prstGeom prst="flowChartPunchedTap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mj-lt"/>
              </a:rPr>
              <a:t>Em biết những câu chuyện cổ nào của nước ta?</a:t>
            </a:r>
            <a:endParaRPr lang="en-US" sz="2400" b="1" dirty="0">
              <a:solidFill>
                <a:srgbClr val="FF0000"/>
              </a:solidFill>
              <a:latin typeface="+mj-lt"/>
            </a:endParaRPr>
          </a:p>
        </p:txBody>
      </p:sp>
      <p:sp>
        <p:nvSpPr>
          <p:cNvPr id="10" name="Flowchart: Punched Tape 9"/>
          <p:cNvSpPr/>
          <p:nvPr/>
        </p:nvSpPr>
        <p:spPr>
          <a:xfrm>
            <a:off x="5022059" y="1858894"/>
            <a:ext cx="3380936" cy="1600200"/>
          </a:xfrm>
          <a:prstGeom prst="flowChartPunchedTap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mj-lt"/>
              </a:rPr>
              <a:t>Em thích những nhân vật nào trong những câu chuyện đó? Vì sao?</a:t>
            </a:r>
            <a:endParaRPr lang="en-US" sz="2400" b="1" dirty="0">
              <a:solidFill>
                <a:srgbClr val="FF0000"/>
              </a:solidFill>
              <a:latin typeface="+mj-lt"/>
            </a:endParaRPr>
          </a:p>
        </p:txBody>
      </p:sp>
      <p:cxnSp>
        <p:nvCxnSpPr>
          <p:cNvPr id="12" name="Straight Arrow Connector 11"/>
          <p:cNvCxnSpPr>
            <a:stCxn id="7" idx="2"/>
          </p:cNvCxnSpPr>
          <p:nvPr/>
        </p:nvCxnSpPr>
        <p:spPr>
          <a:xfrm flipH="1">
            <a:off x="2819400" y="1641167"/>
            <a:ext cx="1195168" cy="468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p:cNvCxnSpPr>
          <p:nvPr/>
        </p:nvCxnSpPr>
        <p:spPr>
          <a:xfrm>
            <a:off x="4014568" y="1641167"/>
            <a:ext cx="1007491" cy="468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636" y="4264692"/>
            <a:ext cx="3733800" cy="1631216"/>
          </a:xfrm>
          <a:prstGeom prst="rect">
            <a:avLst/>
          </a:prstGeom>
          <a:ln>
            <a:solidFill>
              <a:srgbClr val="00B050"/>
            </a:solidFill>
          </a:ln>
        </p:spPr>
        <p:txBody>
          <a:bodyPr wrap="square">
            <a:spAutoFit/>
          </a:bodyPr>
          <a:lstStyle/>
          <a:p>
            <a:pPr algn="just"/>
            <a:r>
              <a:rPr lang="en-US" sz="2000" b="1" dirty="0" smtClean="0">
                <a:solidFill>
                  <a:srgbClr val="444444"/>
                </a:solidFill>
                <a:latin typeface="Times New Roman" pitchFamily="18" charset="0"/>
                <a:cs typeface="Times New Roman" pitchFamily="18" charset="0"/>
              </a:rPr>
              <a:t>N</a:t>
            </a:r>
            <a:r>
              <a:rPr lang="vi-VN" sz="2000" b="1" dirty="0" smtClean="0">
                <a:solidFill>
                  <a:srgbClr val="444444"/>
                </a:solidFill>
                <a:latin typeface="+mj-lt"/>
              </a:rPr>
              <a:t>hững </a:t>
            </a:r>
            <a:r>
              <a:rPr lang="vi-VN" sz="2000" b="1" dirty="0">
                <a:solidFill>
                  <a:srgbClr val="444444"/>
                </a:solidFill>
                <a:latin typeface="+mj-lt"/>
              </a:rPr>
              <a:t>câu chuyện cổ nào của nước ta như: Tấm Cám, Sọ Dừa, Con rồng cháu tiên, Sơn Tinh Thủy Tinh, Sự tích Hồ Gươm, Thạch Sanh, Thánh Gióng,...</a:t>
            </a:r>
            <a:endParaRPr lang="en-US" sz="2000" b="1" dirty="0">
              <a:latin typeface="+mj-lt"/>
            </a:endParaRPr>
          </a:p>
        </p:txBody>
      </p:sp>
      <p:sp>
        <p:nvSpPr>
          <p:cNvPr id="16" name="Rectangle 15"/>
          <p:cNvSpPr/>
          <p:nvPr/>
        </p:nvSpPr>
        <p:spPr>
          <a:xfrm>
            <a:off x="4056130" y="3643361"/>
            <a:ext cx="5087869" cy="3170099"/>
          </a:xfrm>
          <a:prstGeom prst="rect">
            <a:avLst/>
          </a:prstGeom>
          <a:ln>
            <a:solidFill>
              <a:srgbClr val="00B0F0"/>
            </a:solidFill>
          </a:ln>
        </p:spPr>
        <p:txBody>
          <a:bodyPr wrap="square">
            <a:spAutoFit/>
          </a:bodyPr>
          <a:lstStyle/>
          <a:p>
            <a:pPr algn="just"/>
            <a:r>
              <a:rPr lang="vi-VN" sz="2000" dirty="0">
                <a:latin typeface="+mj-lt"/>
              </a:rPr>
              <a:t>nhân vật như: cô Tấm, Sọ Dừa, Sơn Tinh, Thạch Sanh,..Những câu chuyện này ca ngợi những phẩm chất cao đẹp của những con người lao động hiền lành, chân thật, sống với lòng hiếu thảo, tình yêu tha thiết, mạnh mẽ đứng lên chống lại cái ác, cái xấu và sự chung thuỷ qua các kiểu nhân vật.  Nhân vật được đặt trong hoàn cảnh khó khăn, gian khổ và vô vàn thách thức khắc nghiệt để từ đó khẳng định phẩm chất, tính cách đáng quý của mình.</a:t>
            </a:r>
            <a:endParaRPr lang="en-US" sz="2000" dirty="0">
              <a:latin typeface="+mj-lt"/>
            </a:endParaRPr>
          </a:p>
        </p:txBody>
      </p:sp>
    </p:spTree>
    <p:extLst>
      <p:ext uri="{BB962C8B-B14F-4D97-AF65-F5344CB8AC3E}">
        <p14:creationId xmlns:p14="http://schemas.microsoft.com/office/powerpoint/2010/main" val="291046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392" y="81585"/>
            <a:ext cx="7686656" cy="523220"/>
          </a:xfrm>
          <a:prstGeom prst="rect">
            <a:avLst/>
          </a:prstGeom>
        </p:spPr>
        <p:txBody>
          <a:bodyPr wrap="none">
            <a:spAutoFit/>
          </a:bodyPr>
          <a:lstStyle/>
          <a:p>
            <a:r>
              <a:rPr lang="en-US" sz="2800" b="1" dirty="0" smtClean="0">
                <a:latin typeface="Times New Roman" pitchFamily="18" charset="0"/>
                <a:cs typeface="Times New Roman" pitchFamily="18" charset="0"/>
              </a:rPr>
              <a:t>5. </a:t>
            </a:r>
            <a:r>
              <a:rPr lang="en-US" sz="2800" b="1" dirty="0" err="1" smtClean="0">
                <a:latin typeface="Times New Roman" pitchFamily="18" charset="0"/>
                <a:cs typeface="Times New Roman" pitchFamily="18" charset="0"/>
              </a:rPr>
              <a:t>Giá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tại</a:t>
            </a:r>
            <a:endParaRPr lang="en-US" sz="2800" b="1" dirty="0">
              <a:latin typeface="Times New Roman" pitchFamily="18" charset="0"/>
              <a:cs typeface="Times New Roman" pitchFamily="18" charset="0"/>
            </a:endParaRPr>
          </a:p>
        </p:txBody>
      </p:sp>
      <p:sp>
        <p:nvSpPr>
          <p:cNvPr id="9" name="Rectangle 8"/>
          <p:cNvSpPr/>
          <p:nvPr/>
        </p:nvSpPr>
        <p:spPr>
          <a:xfrm>
            <a:off x="119335" y="723192"/>
            <a:ext cx="8872265" cy="954107"/>
          </a:xfrm>
          <a:prstGeom prst="rect">
            <a:avLst/>
          </a:prstGeom>
        </p:spPr>
        <p:txBody>
          <a:bodyPr wrap="square">
            <a:spAutoFit/>
          </a:bodyPr>
          <a:lstStyle/>
          <a:p>
            <a:pPr algn="just"/>
            <a:r>
              <a:rPr lang="vi-VN" sz="2800" b="1" dirty="0">
                <a:latin typeface="+mj-lt"/>
              </a:rPr>
              <a:t>Với nhà thơ, những câu chuyện cổ </a:t>
            </a:r>
            <a:r>
              <a:rPr lang="vi-VN" sz="2800" b="1" i="1" dirty="0">
                <a:latin typeface="+mj-lt"/>
              </a:rPr>
              <a:t>“Vẫn luôn mới mẻ rạng ngời lương tâm”: </a:t>
            </a:r>
            <a:endParaRPr lang="en-US" sz="2800" b="1" dirty="0">
              <a:latin typeface="+mj-lt"/>
            </a:endParaRPr>
          </a:p>
        </p:txBody>
      </p:sp>
      <p:sp>
        <p:nvSpPr>
          <p:cNvPr id="11" name="Rectangle 10"/>
          <p:cNvSpPr/>
          <p:nvPr/>
        </p:nvSpPr>
        <p:spPr>
          <a:xfrm>
            <a:off x="119335" y="3270572"/>
            <a:ext cx="4973782" cy="1631216"/>
          </a:xfrm>
          <a:prstGeom prst="rect">
            <a:avLst/>
          </a:prstGeom>
        </p:spPr>
        <p:txBody>
          <a:bodyPr wrap="square">
            <a:spAutoFit/>
          </a:bodyPr>
          <a:lstStyle/>
          <a:p>
            <a:pPr algn="just"/>
            <a:r>
              <a:rPr lang="en-US" sz="2000" b="1" dirty="0" err="1">
                <a:latin typeface="Times New Roman" pitchFamily="18" charset="0"/>
                <a:cs typeface="Times New Roman" pitchFamily="18" charset="0"/>
              </a:rPr>
              <a:t>N</a:t>
            </a:r>
            <a:r>
              <a:rPr lang="en-US" sz="2000" b="1" dirty="0" err="1" smtClean="0">
                <a:latin typeface="Times New Roman" pitchFamily="18" charset="0"/>
                <a:cs typeface="Times New Roman" pitchFamily="18" charset="0"/>
              </a:rPr>
              <a:t>hững</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tỏa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vẹn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94946"/>
            <a:ext cx="3448888" cy="296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9392" y="1878182"/>
            <a:ext cx="8912208" cy="1815882"/>
          </a:xfrm>
          <a:prstGeom prst="rect">
            <a:avLst/>
          </a:prstGeom>
        </p:spPr>
        <p:txBody>
          <a:bodyPr wrap="square">
            <a:spAutoFit/>
          </a:bodyPr>
          <a:lstStyle/>
          <a:p>
            <a:pPr algn="just"/>
            <a:r>
              <a:rPr lang="vi-VN" sz="2800" i="1" dirty="0">
                <a:solidFill>
                  <a:srgbClr val="000000"/>
                </a:solidFill>
                <a:latin typeface="+mj-lt"/>
              </a:rPr>
              <a:t>“</a:t>
            </a:r>
            <a:r>
              <a:rPr lang="vi-VN" sz="2800" i="1" dirty="0">
                <a:solidFill>
                  <a:srgbClr val="FF0000"/>
                </a:solidFill>
                <a:latin typeface="+mj-lt"/>
              </a:rPr>
              <a:t>mới mẻ”, “rạng ngời lương tâm”:</a:t>
            </a:r>
            <a:r>
              <a:rPr lang="vi-VN" sz="2800" dirty="0">
                <a:solidFill>
                  <a:srgbClr val="000000"/>
                </a:solidFill>
                <a:latin typeface="+mj-lt"/>
              </a:rPr>
              <a:t> Những câu chuyện cổ không </a:t>
            </a:r>
            <a:r>
              <a:rPr lang="vi-VN" sz="2800" dirty="0" smtClean="0">
                <a:solidFill>
                  <a:srgbClr val="000000"/>
                </a:solidFill>
                <a:latin typeface="+mj-lt"/>
              </a:rPr>
              <a:t>cũ. </a:t>
            </a:r>
            <a:r>
              <a:rPr lang="vi-VN" sz="2800" dirty="0">
                <a:solidFill>
                  <a:srgbClr val="000000"/>
                </a:solidFill>
                <a:latin typeface="+mj-lt"/>
              </a:rPr>
              <a:t>Vẻ đẹp tình người và những bài học về đạo lí làm người ẩn chứa trong đó đến nay vẫn còn nguyên giá trị, vẫn có khả năng giáo dục thế hệ trẻ. </a:t>
            </a:r>
            <a:endParaRPr lang="en-US" sz="2800" dirty="0">
              <a:latin typeface="+mj-lt"/>
            </a:endParaRPr>
          </a:p>
        </p:txBody>
      </p:sp>
      <p:sp>
        <p:nvSpPr>
          <p:cNvPr id="14" name="Rectangle 13"/>
          <p:cNvSpPr/>
          <p:nvPr/>
        </p:nvSpPr>
        <p:spPr>
          <a:xfrm>
            <a:off x="2168748" y="1545443"/>
            <a:ext cx="7086600" cy="523220"/>
          </a:xfrm>
          <a:prstGeom prst="rect">
            <a:avLst/>
          </a:prstGeom>
          <a:ln>
            <a:solidFill>
              <a:srgbClr val="FFC000"/>
            </a:solidFill>
          </a:ln>
        </p:spPr>
        <p:txBody>
          <a:bodyPr wrap="square">
            <a:spAutoFit/>
          </a:bodyPr>
          <a:lstStyle/>
          <a:p>
            <a:pPr algn="just"/>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gợi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suy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nghĩ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a:t>
            </a:r>
            <a:endParaRPr lang="en-US" sz="2400" b="1" dirty="0">
              <a:solidFill>
                <a:srgbClr val="FF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70109"/>
            <a:ext cx="8540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50" y="3810000"/>
            <a:ext cx="2375766" cy="296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031" y="3907236"/>
            <a:ext cx="2341563" cy="296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75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additive="base">
                                        <p:cTn id="33" dur="500" fill="hold"/>
                                        <p:tgtEl>
                                          <p:spTgt spid="1029"/>
                                        </p:tgtEl>
                                        <p:attrNameLst>
                                          <p:attrName>ppt_x</p:attrName>
                                        </p:attrNameLst>
                                      </p:cBhvr>
                                      <p:tavLst>
                                        <p:tav tm="0">
                                          <p:val>
                                            <p:strVal val="#ppt_x"/>
                                          </p:val>
                                        </p:tav>
                                        <p:tav tm="100000">
                                          <p:val>
                                            <p:strVal val="#ppt_x"/>
                                          </p:val>
                                        </p:tav>
                                      </p:tavLst>
                                    </p:anim>
                                    <p:anim calcmode="lin" valueType="num">
                                      <p:cBhvr additive="base">
                                        <p:cTn id="3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grpId="1" nodeType="clickEffect">
                                  <p:stCondLst>
                                    <p:cond delay="0"/>
                                  </p:stCondLst>
                                  <p:childTnLst>
                                    <p:animEffect transition="out" filter="fade">
                                      <p:cBhvr>
                                        <p:cTn id="42" dur="1000"/>
                                        <p:tgtEl>
                                          <p:spTgt spid="13"/>
                                        </p:tgtEl>
                                      </p:cBhvr>
                                    </p:animEffect>
                                    <p:anim calcmode="lin" valueType="num">
                                      <p:cBhvr>
                                        <p:cTn id="43" dur="1000"/>
                                        <p:tgtEl>
                                          <p:spTgt spid="13"/>
                                        </p:tgtEl>
                                        <p:attrNameLst>
                                          <p:attrName>ppt_x</p:attrName>
                                        </p:attrNameLst>
                                      </p:cBhvr>
                                      <p:tavLst>
                                        <p:tav tm="0">
                                          <p:val>
                                            <p:strVal val="ppt_x"/>
                                          </p:val>
                                        </p:tav>
                                        <p:tav tm="100000">
                                          <p:val>
                                            <p:strVal val="ppt_x"/>
                                          </p:val>
                                        </p:tav>
                                      </p:tavLst>
                                    </p:anim>
                                    <p:anim calcmode="lin" valueType="num">
                                      <p:cBhvr>
                                        <p:cTn id="44" dur="1000"/>
                                        <p:tgtEl>
                                          <p:spTgt spid="13"/>
                                        </p:tgtEl>
                                        <p:attrNameLst>
                                          <p:attrName>ppt_y</p:attrName>
                                        </p:attrNameLst>
                                      </p:cBhvr>
                                      <p:tavLst>
                                        <p:tav tm="0">
                                          <p:val>
                                            <p:strVal val="ppt_y"/>
                                          </p:val>
                                        </p:tav>
                                        <p:tav tm="100000">
                                          <p:val>
                                            <p:strVal val="ppt_y+.1"/>
                                          </p:val>
                                        </p:tav>
                                      </p:tavLst>
                                    </p:anim>
                                    <p:set>
                                      <p:cBhvr>
                                        <p:cTn id="45"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4" grpId="0" animBg="1"/>
      <p:bldP spid="1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384" y="-366"/>
            <a:ext cx="7010400" cy="830997"/>
          </a:xfrm>
          <a:prstGeom prst="rect">
            <a:avLst/>
          </a:prstGeom>
        </p:spPr>
        <p:txBody>
          <a:bodyPr wrap="square">
            <a:spAutoFit/>
          </a:bodyPr>
          <a:lstStyle/>
          <a:p>
            <a:pPr algn="ctr"/>
            <a:r>
              <a:rPr lang="en-US" sz="2400" b="1" dirty="0" err="1" smtClean="0">
                <a:solidFill>
                  <a:srgbClr val="00B0F0"/>
                </a:solidFill>
                <a:latin typeface="Times New Roman" pitchFamily="18" charset="0"/>
                <a:cs typeface="Times New Roman" pitchFamily="18" charset="0"/>
              </a:rPr>
              <a:t>Tiết</a:t>
            </a:r>
            <a:r>
              <a:rPr lang="en-US" sz="2400" b="1" dirty="0" smtClean="0">
                <a:solidFill>
                  <a:srgbClr val="00B0F0"/>
                </a:solidFill>
                <a:latin typeface="Times New Roman" pitchFamily="18" charset="0"/>
                <a:cs typeface="Times New Roman" pitchFamily="18" charset="0"/>
              </a:rPr>
              <a:t> 48-49:</a:t>
            </a:r>
            <a:r>
              <a:rPr lang="vi-VN" sz="2400" b="1" dirty="0" smtClean="0">
                <a:solidFill>
                  <a:srgbClr val="00B0F0"/>
                </a:solidFill>
                <a:latin typeface="Times New Roman" pitchFamily="18" charset="0"/>
                <a:cs typeface="Times New Roman" pitchFamily="18" charset="0"/>
              </a:rPr>
              <a:t>Văn</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bản</a:t>
            </a:r>
            <a:r>
              <a:rPr lang="en-US" sz="2400" b="1" dirty="0" smtClean="0">
                <a:solidFill>
                  <a:srgbClr val="00B0F0"/>
                </a:solidFill>
                <a:latin typeface="Times New Roman" pitchFamily="18" charset="0"/>
                <a:cs typeface="Times New Roman" pitchFamily="18" charset="0"/>
              </a:rPr>
              <a:t> 2</a:t>
            </a:r>
          </a:p>
          <a:p>
            <a:r>
              <a:rPr lang="en-US" sz="2400" b="1" dirty="0" smtClean="0">
                <a:solidFill>
                  <a:srgbClr val="FF0000"/>
                </a:solidFill>
                <a:latin typeface="Times New Roman" pitchFamily="18" charset="0"/>
                <a:cs typeface="Times New Roman" pitchFamily="18" charset="0"/>
              </a:rPr>
              <a:t>CHUYỆN CỔ NƯỚC MÌNH</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Lâm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Mỹ</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Dạ</a:t>
            </a:r>
            <a:r>
              <a:rPr lang="en-US" sz="2400" b="1" dirty="0">
                <a:solidFill>
                  <a:srgbClr val="FF0000"/>
                </a:solidFill>
                <a:latin typeface="Times New Roman" pitchFamily="18" charset="0"/>
                <a:cs typeface="Times New Roman" pitchFamily="18" charset="0"/>
              </a:rPr>
              <a:t>)</a:t>
            </a:r>
            <a:endParaRPr lang="en-US" sz="2400" b="1" dirty="0" smtClean="0">
              <a:solidFill>
                <a:srgbClr val="FF0000"/>
              </a:solidFill>
              <a:latin typeface="Times New Roman" pitchFamily="18" charset="0"/>
              <a:cs typeface="Times New Roman" pitchFamily="18" charset="0"/>
            </a:endParaRPr>
          </a:p>
        </p:txBody>
      </p:sp>
      <p:sp>
        <p:nvSpPr>
          <p:cNvPr id="3" name="Rectangle 2"/>
          <p:cNvSpPr/>
          <p:nvPr/>
        </p:nvSpPr>
        <p:spPr>
          <a:xfrm>
            <a:off x="14748" y="948998"/>
            <a:ext cx="1967398" cy="400110"/>
          </a:xfrm>
          <a:prstGeom prst="rect">
            <a:avLst/>
          </a:prstGeom>
          <a:solidFill>
            <a:srgbClr val="92D050"/>
          </a:solidFill>
          <a:ln>
            <a:solidFill>
              <a:srgbClr val="00B050"/>
            </a:solidFill>
          </a:ln>
        </p:spPr>
        <p:txBody>
          <a:bodyPr wrap="none">
            <a:spAutoFit/>
          </a:bodyPr>
          <a:lstStyle/>
          <a:p>
            <a:r>
              <a:rPr lang="en-US" sz="2000" b="1" dirty="0" smtClean="0">
                <a:solidFill>
                  <a:srgbClr val="FF0000"/>
                </a:solidFill>
                <a:latin typeface="Times New Roman" pitchFamily="18" charset="0"/>
                <a:cs typeface="Times New Roman" pitchFamily="18" charset="0"/>
              </a:rPr>
              <a:t>III. TỔNG KẾT</a:t>
            </a:r>
            <a:endParaRPr lang="en-US" sz="2000" dirty="0">
              <a:solidFill>
                <a:prstClr val="black"/>
              </a:solidFill>
            </a:endParaRPr>
          </a:p>
        </p:txBody>
      </p:sp>
      <p:sp>
        <p:nvSpPr>
          <p:cNvPr id="23" name="Rectangle 22"/>
          <p:cNvSpPr/>
          <p:nvPr/>
        </p:nvSpPr>
        <p:spPr>
          <a:xfrm>
            <a:off x="5598129" y="1142358"/>
            <a:ext cx="3532016" cy="707886"/>
          </a:xfrm>
          <a:prstGeom prst="rect">
            <a:avLst/>
          </a:prstGeom>
        </p:spPr>
        <p:txBody>
          <a:bodyPr wrap="square">
            <a:spAutoFit/>
          </a:bodyPr>
          <a:lstStyle/>
          <a:p>
            <a:pPr algn="ctr"/>
            <a:r>
              <a:rPr lang="en-US" sz="2000" b="1" dirty="0" smtClean="0">
                <a:solidFill>
                  <a:srgbClr val="FF0000"/>
                </a:solidFill>
                <a:latin typeface="Times New Roman"/>
              </a:rPr>
              <a:t>? </a:t>
            </a:r>
            <a:r>
              <a:rPr lang="en-US" sz="2000" b="1" dirty="0" err="1" smtClean="0">
                <a:solidFill>
                  <a:srgbClr val="FF0000"/>
                </a:solidFill>
                <a:latin typeface="Times New Roman"/>
              </a:rPr>
              <a:t>Em</a:t>
            </a:r>
            <a:r>
              <a:rPr lang="en-US" sz="2000" b="1" dirty="0" smtClean="0">
                <a:solidFill>
                  <a:srgbClr val="FF0000"/>
                </a:solidFill>
                <a:latin typeface="Times New Roman"/>
              </a:rPr>
              <a:t> </a:t>
            </a:r>
            <a:r>
              <a:rPr lang="en-US" sz="2000" b="1" dirty="0" err="1" smtClean="0">
                <a:solidFill>
                  <a:srgbClr val="FF0000"/>
                </a:solidFill>
                <a:latin typeface="Times New Roman"/>
              </a:rPr>
              <a:t>hãy</a:t>
            </a:r>
            <a:r>
              <a:rPr lang="en-US" sz="2000" b="1" dirty="0" smtClean="0">
                <a:solidFill>
                  <a:srgbClr val="FF0000"/>
                </a:solidFill>
                <a:latin typeface="Times New Roman"/>
              </a:rPr>
              <a:t> </a:t>
            </a:r>
            <a:r>
              <a:rPr lang="en-US" sz="2000" b="1" dirty="0" err="1" smtClean="0">
                <a:solidFill>
                  <a:srgbClr val="FF0000"/>
                </a:solidFill>
                <a:latin typeface="Times New Roman"/>
              </a:rPr>
              <a:t>nhận</a:t>
            </a:r>
            <a:r>
              <a:rPr lang="en-US" sz="2000" b="1" dirty="0" smtClean="0">
                <a:solidFill>
                  <a:srgbClr val="FF0000"/>
                </a:solidFill>
                <a:latin typeface="Times New Roman"/>
              </a:rPr>
              <a:t> </a:t>
            </a:r>
            <a:r>
              <a:rPr lang="en-US" sz="2000" b="1" dirty="0" err="1" smtClean="0">
                <a:solidFill>
                  <a:srgbClr val="FF0000"/>
                </a:solidFill>
                <a:latin typeface="Times New Roman"/>
              </a:rPr>
              <a:t>xét</a:t>
            </a:r>
            <a:r>
              <a:rPr lang="en-US" sz="2000" b="1" dirty="0" smtClean="0">
                <a:solidFill>
                  <a:srgbClr val="FF0000"/>
                </a:solidFill>
                <a:latin typeface="Times New Roman"/>
              </a:rPr>
              <a:t> </a:t>
            </a:r>
            <a:r>
              <a:rPr lang="en-US" sz="2000" b="1" dirty="0" err="1" smtClean="0">
                <a:solidFill>
                  <a:srgbClr val="FF0000"/>
                </a:solidFill>
                <a:latin typeface="Times New Roman"/>
              </a:rPr>
              <a:t>nghệ</a:t>
            </a:r>
            <a:r>
              <a:rPr lang="en-US" sz="2000" b="1" dirty="0" smtClean="0">
                <a:solidFill>
                  <a:srgbClr val="FF0000"/>
                </a:solidFill>
                <a:latin typeface="Times New Roman"/>
              </a:rPr>
              <a:t> </a:t>
            </a:r>
            <a:r>
              <a:rPr lang="en-US" sz="2000" b="1" dirty="0" err="1" smtClean="0">
                <a:solidFill>
                  <a:srgbClr val="FF0000"/>
                </a:solidFill>
                <a:latin typeface="Times New Roman"/>
              </a:rPr>
              <a:t>thuật</a:t>
            </a:r>
            <a:r>
              <a:rPr lang="en-US" sz="2000" b="1" dirty="0" smtClean="0">
                <a:solidFill>
                  <a:srgbClr val="FF0000"/>
                </a:solidFill>
                <a:latin typeface="Times New Roman"/>
              </a:rPr>
              <a:t> </a:t>
            </a:r>
            <a:r>
              <a:rPr lang="en-US" sz="2000" b="1" dirty="0" err="1" smtClean="0">
                <a:solidFill>
                  <a:srgbClr val="FF0000"/>
                </a:solidFill>
                <a:latin typeface="Times New Roman"/>
              </a:rPr>
              <a:t>và</a:t>
            </a:r>
            <a:r>
              <a:rPr lang="en-US" sz="2000" b="1" dirty="0" smtClean="0">
                <a:solidFill>
                  <a:srgbClr val="FF0000"/>
                </a:solidFill>
                <a:latin typeface="Times New Roman"/>
              </a:rPr>
              <a:t> </a:t>
            </a:r>
            <a:r>
              <a:rPr lang="en-US" sz="2000" b="1" dirty="0" err="1" smtClean="0">
                <a:solidFill>
                  <a:srgbClr val="FF0000"/>
                </a:solidFill>
                <a:latin typeface="Times New Roman"/>
              </a:rPr>
              <a:t>nội</a:t>
            </a:r>
            <a:r>
              <a:rPr lang="en-US" sz="2000" b="1" dirty="0" smtClean="0">
                <a:solidFill>
                  <a:srgbClr val="FF0000"/>
                </a:solidFill>
                <a:latin typeface="Times New Roman"/>
              </a:rPr>
              <a:t> dung </a:t>
            </a:r>
            <a:r>
              <a:rPr lang="en-US" sz="2000" b="1" dirty="0" err="1" smtClean="0">
                <a:solidFill>
                  <a:srgbClr val="FF0000"/>
                </a:solidFill>
                <a:latin typeface="Times New Roman"/>
              </a:rPr>
              <a:t>chính</a:t>
            </a:r>
            <a:r>
              <a:rPr lang="en-US" sz="2000" b="1" dirty="0" smtClean="0">
                <a:solidFill>
                  <a:srgbClr val="FF0000"/>
                </a:solidFill>
                <a:latin typeface="Times New Roman"/>
              </a:rPr>
              <a:t> </a:t>
            </a:r>
            <a:r>
              <a:rPr lang="en-US" sz="2000" b="1" dirty="0" err="1" smtClean="0">
                <a:solidFill>
                  <a:srgbClr val="FF0000"/>
                </a:solidFill>
                <a:latin typeface="Times New Roman"/>
              </a:rPr>
              <a:t>của</a:t>
            </a:r>
            <a:r>
              <a:rPr lang="en-US" sz="2000" b="1" dirty="0" smtClean="0">
                <a:solidFill>
                  <a:srgbClr val="FF0000"/>
                </a:solidFill>
                <a:latin typeface="Times New Roman"/>
              </a:rPr>
              <a:t> </a:t>
            </a:r>
            <a:r>
              <a:rPr lang="en-US" sz="2000" b="1" dirty="0" err="1" smtClean="0">
                <a:solidFill>
                  <a:srgbClr val="FF0000"/>
                </a:solidFill>
                <a:latin typeface="Times New Roman"/>
              </a:rPr>
              <a:t>bài</a:t>
            </a:r>
            <a:r>
              <a:rPr lang="en-US" sz="2000" b="1" dirty="0" smtClean="0">
                <a:solidFill>
                  <a:srgbClr val="FF0000"/>
                </a:solidFill>
                <a:latin typeface="Times New Roman"/>
              </a:rPr>
              <a:t> </a:t>
            </a:r>
            <a:r>
              <a:rPr lang="en-US" sz="2000" b="1" dirty="0" err="1" smtClean="0">
                <a:solidFill>
                  <a:srgbClr val="FF0000"/>
                </a:solidFill>
                <a:latin typeface="Times New Roman"/>
              </a:rPr>
              <a:t>thơ</a:t>
            </a:r>
            <a:r>
              <a:rPr lang="en-US" sz="2000" b="1" dirty="0" smtClean="0">
                <a:solidFill>
                  <a:srgbClr val="FF0000"/>
                </a:solidFill>
                <a:latin typeface="Times New Roman"/>
              </a:rPr>
              <a:t>?</a:t>
            </a:r>
            <a:endParaRPr lang="vi-VN" sz="2000" b="1" dirty="0">
              <a:solidFill>
                <a:srgbClr val="FF0000"/>
              </a:solidFill>
              <a:latin typeface="Times New Roman"/>
            </a:endParaRPr>
          </a:p>
        </p:txBody>
      </p:sp>
      <p:sp>
        <p:nvSpPr>
          <p:cNvPr id="6" name="Rectangle 5"/>
          <p:cNvSpPr/>
          <p:nvPr/>
        </p:nvSpPr>
        <p:spPr>
          <a:xfrm>
            <a:off x="42457" y="1464902"/>
            <a:ext cx="9087688" cy="2308324"/>
          </a:xfrm>
          <a:prstGeom prst="rect">
            <a:avLst/>
          </a:prstGeom>
        </p:spPr>
        <p:txBody>
          <a:bodyPr wrap="square">
            <a:spAutoFit/>
          </a:bodyPr>
          <a:lstStyle/>
          <a:p>
            <a:pPr algn="just">
              <a:lnSpc>
                <a:spcPct val="150000"/>
              </a:lnSpc>
              <a:spcAft>
                <a:spcPts val="0"/>
              </a:spcAft>
              <a:tabLst>
                <a:tab pos="90170" algn="l"/>
                <a:tab pos="180340" algn="l"/>
              </a:tabLst>
            </a:pPr>
            <a:r>
              <a:rPr lang="en-US" b="1" dirty="0">
                <a:latin typeface="Times New Roman"/>
                <a:ea typeface="Times New Roman"/>
                <a:cs typeface="Times New Roman"/>
              </a:rPr>
              <a:t>1. </a:t>
            </a:r>
            <a:r>
              <a:rPr lang="en-US" b="1" dirty="0" err="1">
                <a:latin typeface="Times New Roman"/>
                <a:ea typeface="Times New Roman"/>
                <a:cs typeface="Times New Roman"/>
              </a:rPr>
              <a:t>Nghệ</a:t>
            </a:r>
            <a:r>
              <a:rPr lang="en-US" b="1" dirty="0">
                <a:latin typeface="Times New Roman"/>
                <a:ea typeface="Times New Roman"/>
                <a:cs typeface="Times New Roman"/>
              </a:rPr>
              <a:t> </a:t>
            </a:r>
            <a:r>
              <a:rPr lang="en-US" b="1" dirty="0" err="1">
                <a:latin typeface="Times New Roman"/>
                <a:ea typeface="Times New Roman"/>
                <a:cs typeface="Times New Roman"/>
              </a:rPr>
              <a:t>thuật</a:t>
            </a:r>
            <a:endParaRPr lang="en-US" sz="1600" dirty="0">
              <a:latin typeface=".VnTime"/>
              <a:ea typeface="Times New Roman"/>
              <a:cs typeface="Times New Roman"/>
            </a:endParaRPr>
          </a:p>
          <a:p>
            <a:pPr algn="just">
              <a:lnSpc>
                <a:spcPct val="150000"/>
              </a:lnSpc>
              <a:spcAft>
                <a:spcPts val="0"/>
              </a:spcAft>
              <a:tabLst>
                <a:tab pos="90170" algn="l"/>
                <a:tab pos="180340" algn="l"/>
              </a:tabLst>
            </a:pPr>
            <a:r>
              <a:rPr lang="en-US" dirty="0">
                <a:latin typeface="Times New Roman"/>
                <a:ea typeface="Times New Roman"/>
                <a:cs typeface="Times New Roman"/>
              </a:rPr>
              <a:t>- </a:t>
            </a:r>
            <a:r>
              <a:rPr lang="en-US" dirty="0" err="1">
                <a:latin typeface="Times New Roman"/>
                <a:ea typeface="Times New Roman"/>
                <a:cs typeface="Times New Roman"/>
              </a:rPr>
              <a:t>Dùng</a:t>
            </a:r>
            <a:r>
              <a:rPr lang="en-US" dirty="0">
                <a:latin typeface="Times New Roman"/>
                <a:ea typeface="Times New Roman"/>
                <a:cs typeface="Times New Roman"/>
              </a:rPr>
              <a:t> </a:t>
            </a:r>
            <a:r>
              <a:rPr lang="en-US" dirty="0" err="1">
                <a:latin typeface="Times New Roman"/>
                <a:ea typeface="Times New Roman"/>
                <a:cs typeface="Times New Roman"/>
              </a:rPr>
              <a:t>thể</a:t>
            </a:r>
            <a:r>
              <a:rPr lang="en-US" dirty="0">
                <a:latin typeface="Times New Roman"/>
                <a:ea typeface="Times New Roman"/>
                <a:cs typeface="Times New Roman"/>
              </a:rPr>
              <a:t> </a:t>
            </a:r>
            <a:r>
              <a:rPr lang="en-US" dirty="0" err="1">
                <a:latin typeface="Times New Roman"/>
                <a:ea typeface="Times New Roman"/>
                <a:cs typeface="Times New Roman"/>
              </a:rPr>
              <a:t>thơ</a:t>
            </a:r>
            <a:r>
              <a:rPr lang="en-US" dirty="0">
                <a:latin typeface="Times New Roman"/>
                <a:ea typeface="Times New Roman"/>
                <a:cs typeface="Times New Roman"/>
              </a:rPr>
              <a:t> </a:t>
            </a:r>
            <a:r>
              <a:rPr lang="en-US" dirty="0" err="1">
                <a:latin typeface="Times New Roman"/>
                <a:ea typeface="Times New Roman"/>
                <a:cs typeface="Times New Roman"/>
              </a:rPr>
              <a:t>lục</a:t>
            </a:r>
            <a:r>
              <a:rPr lang="en-US" dirty="0">
                <a:latin typeface="Times New Roman"/>
                <a:ea typeface="Times New Roman"/>
                <a:cs typeface="Times New Roman"/>
              </a:rPr>
              <a:t> </a:t>
            </a:r>
            <a:r>
              <a:rPr lang="en-US" dirty="0" err="1">
                <a:latin typeface="Times New Roman"/>
                <a:ea typeface="Times New Roman"/>
                <a:cs typeface="Times New Roman"/>
              </a:rPr>
              <a:t>bát</a:t>
            </a:r>
            <a:r>
              <a:rPr lang="en-US" dirty="0">
                <a:latin typeface="Times New Roman"/>
                <a:ea typeface="Times New Roman"/>
                <a:cs typeface="Times New Roman"/>
              </a:rPr>
              <a:t> </a:t>
            </a:r>
            <a:r>
              <a:rPr lang="en-US" dirty="0" err="1" smtClean="0">
                <a:latin typeface="Times New Roman"/>
                <a:ea typeface="Times New Roman"/>
                <a:cs typeface="Times New Roman"/>
              </a:rPr>
              <a:t>nhẹ</a:t>
            </a:r>
            <a:r>
              <a:rPr lang="en-US" dirty="0" smtClean="0">
                <a:latin typeface="Times New Roman"/>
                <a:ea typeface="Times New Roman"/>
                <a:cs typeface="Times New Roman"/>
              </a:rPr>
              <a:t> </a:t>
            </a:r>
            <a:r>
              <a:rPr lang="en-US" dirty="0" err="1" smtClean="0">
                <a:latin typeface="Times New Roman"/>
                <a:ea typeface="Times New Roman"/>
                <a:cs typeface="Times New Roman"/>
              </a:rPr>
              <a:t>nhàng</a:t>
            </a:r>
            <a:r>
              <a:rPr lang="en-US" dirty="0" smtClean="0">
                <a:latin typeface="Times New Roman"/>
                <a:ea typeface="Times New Roman"/>
                <a:cs typeface="Times New Roman"/>
              </a:rPr>
              <a:t>, </a:t>
            </a:r>
            <a:r>
              <a:rPr lang="en-US" dirty="0" err="1" smtClean="0">
                <a:latin typeface="Times New Roman"/>
                <a:ea typeface="Times New Roman"/>
                <a:cs typeface="Times New Roman"/>
              </a:rPr>
              <a:t>đằm</a:t>
            </a:r>
            <a:r>
              <a:rPr lang="en-US" dirty="0" smtClean="0">
                <a:latin typeface="Times New Roman"/>
                <a:ea typeface="Times New Roman"/>
                <a:cs typeface="Times New Roman"/>
              </a:rPr>
              <a:t> </a:t>
            </a:r>
            <a:r>
              <a:rPr lang="en-US" dirty="0" err="1" smtClean="0">
                <a:latin typeface="Times New Roman"/>
                <a:ea typeface="Times New Roman"/>
                <a:cs typeface="Times New Roman"/>
              </a:rPr>
              <a:t>thắm</a:t>
            </a:r>
            <a:r>
              <a:rPr lang="en-US" dirty="0" smtClean="0">
                <a:latin typeface="Times New Roman"/>
                <a:ea typeface="Times New Roman"/>
                <a:cs typeface="Times New Roman"/>
              </a:rPr>
              <a:t>, </a:t>
            </a:r>
            <a:r>
              <a:rPr lang="en-US" dirty="0" err="1" smtClean="0">
                <a:latin typeface="Times New Roman"/>
                <a:ea typeface="Times New Roman"/>
                <a:cs typeface="Times New Roman"/>
              </a:rPr>
              <a:t>trong</a:t>
            </a:r>
            <a:r>
              <a:rPr lang="en-US" dirty="0" smtClean="0">
                <a:latin typeface="Times New Roman"/>
                <a:ea typeface="Times New Roman"/>
                <a:cs typeface="Times New Roman"/>
              </a:rPr>
              <a:t> </a:t>
            </a:r>
            <a:r>
              <a:rPr lang="en-US" dirty="0" err="1" smtClean="0">
                <a:latin typeface="Times New Roman"/>
                <a:ea typeface="Times New Roman"/>
                <a:cs typeface="Times New Roman"/>
              </a:rPr>
              <a:t>trẻo</a:t>
            </a:r>
            <a:endParaRPr lang="en-US" sz="1600" dirty="0">
              <a:latin typeface=".VnTime"/>
              <a:ea typeface="Times New Roman"/>
              <a:cs typeface="Times New Roman"/>
            </a:endParaRPr>
          </a:p>
          <a:p>
            <a:pPr algn="just">
              <a:lnSpc>
                <a:spcPct val="150000"/>
              </a:lnSpc>
              <a:spcAft>
                <a:spcPts val="0"/>
              </a:spcAft>
              <a:tabLst>
                <a:tab pos="90170" algn="l"/>
                <a:tab pos="180340" algn="l"/>
              </a:tabLst>
            </a:pPr>
            <a:r>
              <a:rPr lang="en-US" dirty="0">
                <a:latin typeface="Times New Roman"/>
                <a:ea typeface="Times New Roman"/>
                <a:cs typeface="Times New Roman"/>
              </a:rPr>
              <a:t>- </a:t>
            </a:r>
            <a:r>
              <a:rPr lang="en-US" dirty="0" err="1" smtClean="0">
                <a:latin typeface="Times New Roman"/>
                <a:ea typeface="Times New Roman"/>
                <a:cs typeface="Times New Roman"/>
              </a:rPr>
              <a:t>Hình</a:t>
            </a:r>
            <a:r>
              <a:rPr lang="en-US" dirty="0" smtClean="0">
                <a:latin typeface="Times New Roman"/>
                <a:ea typeface="Times New Roman"/>
                <a:cs typeface="Times New Roman"/>
              </a:rPr>
              <a:t> </a:t>
            </a:r>
            <a:r>
              <a:rPr lang="en-US" dirty="0" err="1" smtClean="0">
                <a:latin typeface="Times New Roman"/>
                <a:ea typeface="Times New Roman"/>
                <a:cs typeface="Times New Roman"/>
              </a:rPr>
              <a:t>ảnh</a:t>
            </a:r>
            <a:r>
              <a:rPr lang="en-US" dirty="0" smtClean="0">
                <a:latin typeface="Times New Roman"/>
                <a:ea typeface="Times New Roman"/>
                <a:cs typeface="Times New Roman"/>
              </a:rPr>
              <a:t> </a:t>
            </a:r>
            <a:r>
              <a:rPr lang="en-US" dirty="0" err="1" smtClean="0">
                <a:latin typeface="Times New Roman"/>
                <a:ea typeface="Times New Roman"/>
                <a:cs typeface="Times New Roman"/>
              </a:rPr>
              <a:t>thơ</a:t>
            </a:r>
            <a:r>
              <a:rPr lang="en-US" dirty="0" smtClean="0">
                <a:latin typeface="Times New Roman"/>
                <a:ea typeface="Times New Roman"/>
                <a:cs typeface="Times New Roman"/>
              </a:rPr>
              <a:t> </a:t>
            </a:r>
            <a:r>
              <a:rPr lang="en-US" dirty="0" err="1" smtClean="0">
                <a:latin typeface="Times New Roman"/>
                <a:ea typeface="Times New Roman"/>
                <a:cs typeface="Times New Roman"/>
              </a:rPr>
              <a:t>độc</a:t>
            </a:r>
            <a:r>
              <a:rPr lang="en-US" dirty="0" smtClean="0">
                <a:latin typeface="Times New Roman"/>
                <a:ea typeface="Times New Roman"/>
                <a:cs typeface="Times New Roman"/>
              </a:rPr>
              <a:t> </a:t>
            </a:r>
            <a:r>
              <a:rPr lang="en-US" dirty="0" err="1" smtClean="0">
                <a:latin typeface="Times New Roman"/>
                <a:ea typeface="Times New Roman"/>
                <a:cs typeface="Times New Roman"/>
              </a:rPr>
              <a:t>đáo</a:t>
            </a:r>
            <a:r>
              <a:rPr lang="en-US" dirty="0" smtClean="0">
                <a:latin typeface="Times New Roman"/>
                <a:ea typeface="Times New Roman"/>
                <a:cs typeface="Times New Roman"/>
              </a:rPr>
              <a:t>, </a:t>
            </a:r>
            <a:r>
              <a:rPr lang="en-US" dirty="0" err="1" smtClean="0">
                <a:latin typeface="Times New Roman"/>
                <a:ea typeface="Times New Roman"/>
                <a:cs typeface="Times New Roman"/>
              </a:rPr>
              <a:t>kết</a:t>
            </a:r>
            <a:r>
              <a:rPr lang="en-US" dirty="0" smtClean="0">
                <a:latin typeface="Times New Roman"/>
                <a:ea typeface="Times New Roman"/>
                <a:cs typeface="Times New Roman"/>
              </a:rPr>
              <a:t> </a:t>
            </a:r>
            <a:r>
              <a:rPr lang="en-US" dirty="0" err="1" smtClean="0">
                <a:latin typeface="Times New Roman"/>
                <a:ea typeface="Times New Roman"/>
                <a:cs typeface="Times New Roman"/>
              </a:rPr>
              <a:t>hợp</a:t>
            </a:r>
            <a:r>
              <a:rPr lang="en-US" dirty="0" smtClean="0">
                <a:latin typeface="Times New Roman"/>
                <a:ea typeface="Times New Roman"/>
                <a:cs typeface="Times New Roman"/>
              </a:rPr>
              <a:t> </a:t>
            </a:r>
            <a:r>
              <a:rPr lang="en-US" dirty="0" err="1" smtClean="0">
                <a:latin typeface="Times New Roman"/>
                <a:ea typeface="Times New Roman"/>
                <a:cs typeface="Times New Roman"/>
              </a:rPr>
              <a:t>dùng</a:t>
            </a:r>
            <a:r>
              <a:rPr lang="en-US" dirty="0" smtClean="0">
                <a:latin typeface="Times New Roman"/>
                <a:ea typeface="Times New Roman"/>
                <a:cs typeface="Times New Roman"/>
              </a:rPr>
              <a:t> </a:t>
            </a:r>
            <a:r>
              <a:rPr lang="en-US" dirty="0" err="1" smtClean="0">
                <a:latin typeface="Times New Roman"/>
                <a:ea typeface="Times New Roman"/>
                <a:cs typeface="Times New Roman"/>
              </a:rPr>
              <a:t>từ</a:t>
            </a:r>
            <a:r>
              <a:rPr lang="en-US" dirty="0" smtClean="0">
                <a:latin typeface="Times New Roman"/>
                <a:ea typeface="Times New Roman"/>
                <a:cs typeface="Times New Roman"/>
              </a:rPr>
              <a:t> </a:t>
            </a:r>
            <a:r>
              <a:rPr lang="en-US" dirty="0" err="1" smtClean="0">
                <a:latin typeface="Times New Roman"/>
                <a:ea typeface="Times New Roman"/>
                <a:cs typeface="Times New Roman"/>
              </a:rPr>
              <a:t>láy</a:t>
            </a:r>
            <a:r>
              <a:rPr lang="en-US" dirty="0" smtClean="0">
                <a:latin typeface="Times New Roman"/>
                <a:ea typeface="Times New Roman"/>
                <a:cs typeface="Times New Roman"/>
              </a:rPr>
              <a:t>, </a:t>
            </a:r>
            <a:r>
              <a:rPr lang="en-US" dirty="0" err="1" smtClean="0">
                <a:latin typeface="Times New Roman"/>
                <a:ea typeface="Times New Roman"/>
                <a:cs typeface="Times New Roman"/>
              </a:rPr>
              <a:t>phép</a:t>
            </a:r>
            <a:r>
              <a:rPr lang="en-US" dirty="0" smtClean="0">
                <a:latin typeface="Times New Roman"/>
                <a:ea typeface="Times New Roman"/>
                <a:cs typeface="Times New Roman"/>
              </a:rPr>
              <a:t> so </a:t>
            </a:r>
            <a:r>
              <a:rPr lang="en-US" dirty="0" err="1" smtClean="0">
                <a:latin typeface="Times New Roman"/>
                <a:ea typeface="Times New Roman"/>
                <a:cs typeface="Times New Roman"/>
              </a:rPr>
              <a:t>sánh</a:t>
            </a:r>
            <a:r>
              <a:rPr lang="en-US" dirty="0" smtClean="0">
                <a:latin typeface="Times New Roman"/>
                <a:ea typeface="Times New Roman"/>
                <a:cs typeface="Times New Roman"/>
              </a:rPr>
              <a:t>, </a:t>
            </a:r>
            <a:r>
              <a:rPr lang="en-US" dirty="0" err="1" smtClean="0">
                <a:latin typeface="Times New Roman"/>
                <a:ea typeface="Times New Roman"/>
                <a:cs typeface="Times New Roman"/>
              </a:rPr>
              <a:t>điệp</a:t>
            </a:r>
            <a:r>
              <a:rPr lang="en-US" dirty="0" smtClean="0">
                <a:latin typeface="Times New Roman"/>
                <a:ea typeface="Times New Roman"/>
                <a:cs typeface="Times New Roman"/>
              </a:rPr>
              <a:t> </a:t>
            </a:r>
            <a:r>
              <a:rPr lang="en-US" dirty="0" err="1" smtClean="0">
                <a:latin typeface="Times New Roman"/>
                <a:ea typeface="Times New Roman"/>
                <a:cs typeface="Times New Roman"/>
              </a:rPr>
              <a:t>từ</a:t>
            </a:r>
            <a:r>
              <a:rPr lang="en-US" dirty="0" smtClean="0">
                <a:latin typeface="Times New Roman"/>
                <a:ea typeface="Times New Roman"/>
                <a:cs typeface="Times New Roman"/>
              </a:rPr>
              <a:t>, </a:t>
            </a:r>
            <a:r>
              <a:rPr lang="en-US" dirty="0" err="1" smtClean="0">
                <a:latin typeface="Times New Roman"/>
                <a:ea typeface="Times New Roman"/>
                <a:cs typeface="Times New Roman"/>
              </a:rPr>
              <a:t>ẩn</a:t>
            </a:r>
            <a:r>
              <a:rPr lang="en-US" dirty="0" smtClean="0">
                <a:latin typeface="Times New Roman"/>
                <a:ea typeface="Times New Roman"/>
                <a:cs typeface="Times New Roman"/>
              </a:rPr>
              <a:t> </a:t>
            </a:r>
            <a:r>
              <a:rPr lang="en-US" dirty="0" err="1" smtClean="0">
                <a:latin typeface="Times New Roman"/>
                <a:ea typeface="Times New Roman"/>
                <a:cs typeface="Times New Roman"/>
              </a:rPr>
              <a:t>dụ</a:t>
            </a:r>
            <a:r>
              <a:rPr lang="en-US" dirty="0" smtClean="0">
                <a:latin typeface="Times New Roman"/>
                <a:ea typeface="Times New Roman"/>
                <a:cs typeface="Times New Roman"/>
              </a:rPr>
              <a:t>…</a:t>
            </a:r>
            <a:endParaRPr lang="en-US" sz="1600" dirty="0">
              <a:latin typeface=".VnTime"/>
              <a:ea typeface="Times New Roman"/>
              <a:cs typeface="Times New Roman"/>
            </a:endParaRPr>
          </a:p>
          <a:p>
            <a:pPr algn="just">
              <a:lnSpc>
                <a:spcPct val="150000"/>
              </a:lnSpc>
              <a:spcAft>
                <a:spcPts val="0"/>
              </a:spcAft>
              <a:tabLst>
                <a:tab pos="90170" algn="l"/>
                <a:tab pos="180340" algn="l"/>
              </a:tabLst>
            </a:pPr>
            <a:r>
              <a:rPr lang="en-US" b="1" dirty="0">
                <a:latin typeface="Times New Roman"/>
                <a:ea typeface="Times New Roman"/>
                <a:cs typeface="Times New Roman"/>
              </a:rPr>
              <a:t>2. </a:t>
            </a:r>
            <a:r>
              <a:rPr lang="en-US" b="1" dirty="0" err="1">
                <a:latin typeface="Times New Roman"/>
                <a:ea typeface="Times New Roman"/>
                <a:cs typeface="Times New Roman"/>
              </a:rPr>
              <a:t>Nội</a:t>
            </a:r>
            <a:r>
              <a:rPr lang="en-US" b="1" dirty="0">
                <a:latin typeface="Times New Roman"/>
                <a:ea typeface="Times New Roman"/>
                <a:cs typeface="Times New Roman"/>
              </a:rPr>
              <a:t> dung</a:t>
            </a:r>
            <a:endParaRPr lang="en-US" sz="1600" dirty="0">
              <a:latin typeface=".VnTime"/>
              <a:ea typeface="Times New Roman"/>
              <a:cs typeface="Times New Roman"/>
            </a:endParaRPr>
          </a:p>
          <a:p>
            <a:pPr algn="just"/>
            <a:r>
              <a:rPr lang="en-US" dirty="0">
                <a:latin typeface="Times New Roman"/>
                <a:ea typeface="Times New Roman"/>
              </a:rPr>
              <a:t>- </a:t>
            </a:r>
            <a:r>
              <a:rPr lang="en-US" dirty="0" err="1">
                <a:latin typeface="Times New Roman"/>
                <a:ea typeface="Times New Roman"/>
              </a:rPr>
              <a:t>Bài</a:t>
            </a:r>
            <a:r>
              <a:rPr lang="en-US" dirty="0">
                <a:latin typeface="Times New Roman"/>
                <a:ea typeface="Times New Roman"/>
              </a:rPr>
              <a:t> </a:t>
            </a:r>
            <a:r>
              <a:rPr lang="en-US" dirty="0" err="1">
                <a:latin typeface="Times New Roman"/>
                <a:ea typeface="Times New Roman"/>
              </a:rPr>
              <a:t>thơ</a:t>
            </a:r>
            <a:r>
              <a:rPr lang="en-US" dirty="0">
                <a:latin typeface="Times New Roman"/>
                <a:ea typeface="Times New Roman"/>
              </a:rPr>
              <a:t> </a:t>
            </a:r>
            <a:r>
              <a:rPr lang="en-US" dirty="0" err="1">
                <a:latin typeface="Times New Roman"/>
                <a:ea typeface="Times New Roman"/>
              </a:rPr>
              <a:t>thể</a:t>
            </a:r>
            <a:r>
              <a:rPr lang="en-US" dirty="0">
                <a:latin typeface="Times New Roman"/>
                <a:ea typeface="Times New Roman"/>
              </a:rPr>
              <a:t> </a:t>
            </a:r>
            <a:r>
              <a:rPr lang="en-US" dirty="0" err="1">
                <a:latin typeface="Times New Roman"/>
                <a:ea typeface="Times New Roman"/>
              </a:rPr>
              <a:t>hiện</a:t>
            </a:r>
            <a:r>
              <a:rPr lang="en-US" dirty="0">
                <a:latin typeface="Times New Roman"/>
                <a:ea typeface="Times New Roman"/>
              </a:rPr>
              <a:t> </a:t>
            </a:r>
            <a:r>
              <a:rPr lang="en-US" dirty="0" err="1">
                <a:latin typeface="Times New Roman"/>
                <a:ea typeface="Times New Roman"/>
              </a:rPr>
              <a:t>tình</a:t>
            </a:r>
            <a:r>
              <a:rPr lang="en-US" dirty="0">
                <a:latin typeface="Times New Roman"/>
                <a:ea typeface="Times New Roman"/>
              </a:rPr>
              <a:t> </a:t>
            </a:r>
            <a:r>
              <a:rPr lang="en-US" dirty="0" err="1">
                <a:latin typeface="Times New Roman"/>
                <a:ea typeface="Times New Roman"/>
              </a:rPr>
              <a:t>yêu</a:t>
            </a:r>
            <a:r>
              <a:rPr lang="en-US" dirty="0">
                <a:latin typeface="Times New Roman"/>
                <a:ea typeface="Times New Roman"/>
              </a:rPr>
              <a:t> </a:t>
            </a:r>
            <a:r>
              <a:rPr lang="en-US" dirty="0" err="1">
                <a:latin typeface="Times New Roman"/>
                <a:ea typeface="Times New Roman"/>
              </a:rPr>
              <a:t>quê</a:t>
            </a:r>
            <a:r>
              <a:rPr lang="en-US" dirty="0">
                <a:latin typeface="Times New Roman"/>
                <a:ea typeface="Times New Roman"/>
              </a:rPr>
              <a:t> </a:t>
            </a:r>
            <a:r>
              <a:rPr lang="en-US" dirty="0" err="1">
                <a:latin typeface="Times New Roman"/>
                <a:ea typeface="Times New Roman"/>
              </a:rPr>
              <a:t>hương</a:t>
            </a:r>
            <a:r>
              <a:rPr lang="en-US" dirty="0">
                <a:latin typeface="Times New Roman"/>
                <a:ea typeface="Times New Roman"/>
              </a:rPr>
              <a:t>, </a:t>
            </a:r>
            <a:r>
              <a:rPr lang="en-US" dirty="0" err="1">
                <a:latin typeface="Times New Roman"/>
                <a:ea typeface="Times New Roman"/>
              </a:rPr>
              <a:t>đất</a:t>
            </a:r>
            <a:r>
              <a:rPr lang="en-US" dirty="0">
                <a:latin typeface="Times New Roman"/>
                <a:ea typeface="Times New Roman"/>
              </a:rPr>
              <a:t> </a:t>
            </a:r>
            <a:r>
              <a:rPr lang="en-US" dirty="0" err="1">
                <a:latin typeface="Times New Roman"/>
                <a:ea typeface="Times New Roman"/>
              </a:rPr>
              <a:t>nước</a:t>
            </a:r>
            <a:r>
              <a:rPr lang="en-US" dirty="0">
                <a:latin typeface="Times New Roman"/>
                <a:ea typeface="Times New Roman"/>
              </a:rPr>
              <a:t>, </a:t>
            </a:r>
            <a:r>
              <a:rPr lang="en-US" dirty="0" err="1">
                <a:latin typeface="Times New Roman"/>
                <a:ea typeface="Times New Roman"/>
              </a:rPr>
              <a:t>niềm</a:t>
            </a:r>
            <a:r>
              <a:rPr lang="en-US" dirty="0">
                <a:latin typeface="Times New Roman"/>
                <a:ea typeface="Times New Roman"/>
              </a:rPr>
              <a:t> </a:t>
            </a:r>
            <a:r>
              <a:rPr lang="en-US" dirty="0" err="1">
                <a:latin typeface="Times New Roman"/>
                <a:ea typeface="Times New Roman"/>
              </a:rPr>
              <a:t>tự</a:t>
            </a:r>
            <a:r>
              <a:rPr lang="en-US" dirty="0">
                <a:latin typeface="Times New Roman"/>
                <a:ea typeface="Times New Roman"/>
              </a:rPr>
              <a:t> </a:t>
            </a:r>
            <a:r>
              <a:rPr lang="en-US" dirty="0" err="1">
                <a:latin typeface="Times New Roman"/>
                <a:ea typeface="Times New Roman"/>
              </a:rPr>
              <a:t>hào</a:t>
            </a:r>
            <a:r>
              <a:rPr lang="en-US" dirty="0">
                <a:latin typeface="Times New Roman"/>
                <a:ea typeface="Times New Roman"/>
              </a:rPr>
              <a:t> </a:t>
            </a:r>
            <a:r>
              <a:rPr lang="en-US" dirty="0" err="1">
                <a:latin typeface="Times New Roman"/>
                <a:ea typeface="Times New Roman"/>
              </a:rPr>
              <a:t>của</a:t>
            </a:r>
            <a:r>
              <a:rPr lang="en-US" dirty="0">
                <a:latin typeface="Times New Roman"/>
                <a:ea typeface="Times New Roman"/>
              </a:rPr>
              <a:t> </a:t>
            </a:r>
            <a:r>
              <a:rPr lang="en-US" dirty="0" err="1">
                <a:latin typeface="Times New Roman"/>
                <a:ea typeface="Times New Roman"/>
              </a:rPr>
              <a:t>nhà</a:t>
            </a:r>
            <a:r>
              <a:rPr lang="en-US" dirty="0">
                <a:latin typeface="Times New Roman"/>
                <a:ea typeface="Times New Roman"/>
              </a:rPr>
              <a:t> </a:t>
            </a:r>
            <a:r>
              <a:rPr lang="en-US" dirty="0" err="1">
                <a:latin typeface="Times New Roman"/>
                <a:ea typeface="Times New Roman"/>
              </a:rPr>
              <a:t>thơ</a:t>
            </a:r>
            <a:r>
              <a:rPr lang="en-US" dirty="0">
                <a:latin typeface="Times New Roman"/>
                <a:ea typeface="Times New Roman"/>
              </a:rPr>
              <a:t> </a:t>
            </a:r>
            <a:r>
              <a:rPr lang="en-US" dirty="0" err="1">
                <a:latin typeface="Times New Roman"/>
                <a:ea typeface="Times New Roman"/>
              </a:rPr>
              <a:t>về</a:t>
            </a:r>
            <a:r>
              <a:rPr lang="en-US" dirty="0">
                <a:latin typeface="Times New Roman"/>
                <a:ea typeface="Times New Roman"/>
              </a:rPr>
              <a:t> </a:t>
            </a:r>
            <a:r>
              <a:rPr lang="en-US" dirty="0" err="1">
                <a:latin typeface="Times New Roman"/>
                <a:ea typeface="Times New Roman"/>
              </a:rPr>
              <a:t>những</a:t>
            </a:r>
            <a:r>
              <a:rPr lang="en-US" dirty="0">
                <a:latin typeface="Times New Roman"/>
                <a:ea typeface="Times New Roman"/>
              </a:rPr>
              <a:t> </a:t>
            </a:r>
            <a:r>
              <a:rPr lang="en-US" dirty="0" err="1">
                <a:latin typeface="Times New Roman"/>
                <a:ea typeface="Times New Roman"/>
              </a:rPr>
              <a:t>giá</a:t>
            </a:r>
            <a:r>
              <a:rPr lang="en-US" dirty="0">
                <a:latin typeface="Times New Roman"/>
                <a:ea typeface="Times New Roman"/>
              </a:rPr>
              <a:t> </a:t>
            </a:r>
            <a:r>
              <a:rPr lang="en-US" dirty="0" err="1">
                <a:latin typeface="Times New Roman"/>
                <a:ea typeface="Times New Roman"/>
              </a:rPr>
              <a:t>trị</a:t>
            </a:r>
            <a:r>
              <a:rPr lang="en-US" dirty="0">
                <a:latin typeface="Times New Roman"/>
                <a:ea typeface="Times New Roman"/>
              </a:rPr>
              <a:t> </a:t>
            </a:r>
            <a:r>
              <a:rPr lang="en-US" dirty="0" err="1">
                <a:latin typeface="Times New Roman"/>
                <a:ea typeface="Times New Roman"/>
              </a:rPr>
              <a:t>văn</a:t>
            </a:r>
            <a:r>
              <a:rPr lang="en-US" dirty="0">
                <a:latin typeface="Times New Roman"/>
                <a:ea typeface="Times New Roman"/>
              </a:rPr>
              <a:t> </a:t>
            </a:r>
            <a:r>
              <a:rPr lang="en-US" dirty="0" err="1">
                <a:latin typeface="Times New Roman"/>
                <a:ea typeface="Times New Roman"/>
              </a:rPr>
              <a:t>hóa</a:t>
            </a:r>
            <a:r>
              <a:rPr lang="en-US" dirty="0">
                <a:latin typeface="Times New Roman"/>
                <a:ea typeface="Times New Roman"/>
              </a:rPr>
              <a:t> </a:t>
            </a:r>
            <a:r>
              <a:rPr lang="en-US" dirty="0" err="1">
                <a:latin typeface="Times New Roman"/>
                <a:ea typeface="Times New Roman"/>
              </a:rPr>
              <a:t>tinh</a:t>
            </a:r>
            <a:r>
              <a:rPr lang="en-US" dirty="0">
                <a:latin typeface="Times New Roman"/>
                <a:ea typeface="Times New Roman"/>
              </a:rPr>
              <a:t> </a:t>
            </a:r>
            <a:r>
              <a:rPr lang="en-US" dirty="0" err="1">
                <a:latin typeface="Times New Roman"/>
                <a:ea typeface="Times New Roman"/>
              </a:rPr>
              <a:t>thần</a:t>
            </a:r>
            <a:r>
              <a:rPr lang="en-US" dirty="0">
                <a:latin typeface="Times New Roman"/>
                <a:ea typeface="Times New Roman"/>
              </a:rPr>
              <a:t> </a:t>
            </a:r>
            <a:r>
              <a:rPr lang="en-US" dirty="0" err="1">
                <a:latin typeface="Times New Roman"/>
                <a:ea typeface="Times New Roman"/>
              </a:rPr>
              <a:t>của</a:t>
            </a:r>
            <a:r>
              <a:rPr lang="en-US" dirty="0">
                <a:latin typeface="Times New Roman"/>
                <a:ea typeface="Times New Roman"/>
              </a:rPr>
              <a:t> </a:t>
            </a:r>
            <a:r>
              <a:rPr lang="en-US" dirty="0" err="1">
                <a:latin typeface="Times New Roman"/>
                <a:ea typeface="Times New Roman"/>
              </a:rPr>
              <a:t>dân</a:t>
            </a:r>
            <a:r>
              <a:rPr lang="en-US" dirty="0">
                <a:latin typeface="Times New Roman"/>
                <a:ea typeface="Times New Roman"/>
              </a:rPr>
              <a:t> </a:t>
            </a:r>
            <a:r>
              <a:rPr lang="en-US" dirty="0" err="1">
                <a:latin typeface="Times New Roman"/>
                <a:ea typeface="Times New Roman"/>
              </a:rPr>
              <a:t>tộc</a:t>
            </a:r>
            <a:r>
              <a:rPr lang="en-US" dirty="0">
                <a:latin typeface="Times New Roman"/>
                <a:ea typeface="Times New Roman"/>
              </a:rPr>
              <a:t> </a:t>
            </a:r>
            <a:r>
              <a:rPr lang="en-US" dirty="0" err="1">
                <a:latin typeface="Times New Roman"/>
                <a:ea typeface="Times New Roman"/>
              </a:rPr>
              <a:t>được</a:t>
            </a:r>
            <a:r>
              <a:rPr lang="en-US" dirty="0">
                <a:latin typeface="Times New Roman"/>
                <a:ea typeface="Times New Roman"/>
              </a:rPr>
              <a:t> </a:t>
            </a:r>
            <a:r>
              <a:rPr lang="en-US" dirty="0" err="1">
                <a:latin typeface="Times New Roman"/>
                <a:ea typeface="Times New Roman"/>
              </a:rPr>
              <a:t>thể</a:t>
            </a:r>
            <a:r>
              <a:rPr lang="en-US" dirty="0">
                <a:latin typeface="Times New Roman"/>
                <a:ea typeface="Times New Roman"/>
              </a:rPr>
              <a:t> </a:t>
            </a:r>
            <a:r>
              <a:rPr lang="en-US" dirty="0" err="1">
                <a:latin typeface="Times New Roman"/>
                <a:ea typeface="Times New Roman"/>
              </a:rPr>
              <a:t>hiện</a:t>
            </a:r>
            <a:r>
              <a:rPr lang="en-US" dirty="0">
                <a:latin typeface="Times New Roman"/>
                <a:ea typeface="Times New Roman"/>
              </a:rPr>
              <a:t> qua </a:t>
            </a:r>
            <a:r>
              <a:rPr lang="en-US" dirty="0" err="1">
                <a:latin typeface="Times New Roman"/>
                <a:ea typeface="Times New Roman"/>
              </a:rPr>
              <a:t>tình</a:t>
            </a:r>
            <a:r>
              <a:rPr lang="en-US" dirty="0">
                <a:latin typeface="Times New Roman"/>
                <a:ea typeface="Times New Roman"/>
              </a:rPr>
              <a:t> </a:t>
            </a:r>
            <a:r>
              <a:rPr lang="en-US" dirty="0" err="1">
                <a:latin typeface="Times New Roman"/>
                <a:ea typeface="Times New Roman"/>
              </a:rPr>
              <a:t>yêu</a:t>
            </a:r>
            <a:r>
              <a:rPr lang="en-US" dirty="0">
                <a:latin typeface="Times New Roman"/>
                <a:ea typeface="Times New Roman"/>
              </a:rPr>
              <a:t> </a:t>
            </a:r>
            <a:r>
              <a:rPr lang="en-US" dirty="0" err="1">
                <a:latin typeface="Times New Roman"/>
                <a:ea typeface="Times New Roman"/>
              </a:rPr>
              <a:t>đối</a:t>
            </a:r>
            <a:r>
              <a:rPr lang="en-US" dirty="0">
                <a:latin typeface="Times New Roman"/>
                <a:ea typeface="Times New Roman"/>
              </a:rPr>
              <a:t> </a:t>
            </a:r>
            <a:r>
              <a:rPr lang="en-US" dirty="0" err="1">
                <a:latin typeface="Times New Roman"/>
                <a:ea typeface="Times New Roman"/>
              </a:rPr>
              <a:t>với</a:t>
            </a:r>
            <a:r>
              <a:rPr lang="en-US" dirty="0">
                <a:latin typeface="Times New Roman"/>
                <a:ea typeface="Times New Roman"/>
              </a:rPr>
              <a:t> </a:t>
            </a:r>
            <a:r>
              <a:rPr lang="en-US" dirty="0" err="1">
                <a:latin typeface="Times New Roman"/>
                <a:ea typeface="Times New Roman"/>
              </a:rPr>
              <a:t>những</a:t>
            </a:r>
            <a:r>
              <a:rPr lang="en-US" dirty="0">
                <a:latin typeface="Times New Roman"/>
                <a:ea typeface="Times New Roman"/>
              </a:rPr>
              <a:t> </a:t>
            </a:r>
            <a:r>
              <a:rPr lang="en-US" dirty="0" err="1">
                <a:latin typeface="Times New Roman"/>
                <a:ea typeface="Times New Roman"/>
              </a:rPr>
              <a:t>câu</a:t>
            </a:r>
            <a:r>
              <a:rPr lang="en-US" dirty="0">
                <a:latin typeface="Times New Roman"/>
                <a:ea typeface="Times New Roman"/>
              </a:rPr>
              <a:t> </a:t>
            </a:r>
            <a:r>
              <a:rPr lang="en-US" dirty="0" err="1">
                <a:latin typeface="Times New Roman"/>
                <a:ea typeface="Times New Roman"/>
              </a:rPr>
              <a:t>chuyện</a:t>
            </a:r>
            <a:r>
              <a:rPr lang="en-US" dirty="0">
                <a:latin typeface="Times New Roman"/>
                <a:ea typeface="Times New Roman"/>
              </a:rPr>
              <a:t> </a:t>
            </a:r>
            <a:r>
              <a:rPr lang="en-US" dirty="0" err="1">
                <a:latin typeface="Times New Roman"/>
                <a:ea typeface="Times New Roman"/>
              </a:rPr>
              <a:t>cổ</a:t>
            </a:r>
            <a:r>
              <a:rPr lang="en-US" dirty="0">
                <a:latin typeface="Times New Roman"/>
                <a:ea typeface="Times New Roman"/>
              </a:rPr>
              <a:t>.</a:t>
            </a:r>
            <a:endParaRPr lang="en-US" dirty="0"/>
          </a:p>
        </p:txBody>
      </p:sp>
      <p:sp>
        <p:nvSpPr>
          <p:cNvPr id="9" name="Rectangle 8"/>
          <p:cNvSpPr/>
          <p:nvPr/>
        </p:nvSpPr>
        <p:spPr>
          <a:xfrm>
            <a:off x="0" y="3773226"/>
            <a:ext cx="2959208" cy="458202"/>
          </a:xfrm>
          <a:prstGeom prst="rect">
            <a:avLst/>
          </a:prstGeom>
        </p:spPr>
        <p:txBody>
          <a:bodyPr wrap="none">
            <a:spAutoFit/>
          </a:bodyPr>
          <a:lstStyle/>
          <a:p>
            <a:pPr algn="just">
              <a:lnSpc>
                <a:spcPct val="150000"/>
              </a:lnSpc>
              <a:spcAft>
                <a:spcPts val="0"/>
              </a:spcAft>
              <a:tabLst>
                <a:tab pos="90170" algn="l"/>
                <a:tab pos="180340" algn="l"/>
              </a:tabLst>
            </a:pPr>
            <a:r>
              <a:rPr lang="en-US" b="1" dirty="0">
                <a:solidFill>
                  <a:srgbClr val="FF0000"/>
                </a:solidFill>
                <a:latin typeface="Times New Roman"/>
                <a:ea typeface="Times New Roman"/>
                <a:cs typeface="Times New Roman"/>
              </a:rPr>
              <a:t>LUYỆN TẬP – VẬN DỤNG</a:t>
            </a:r>
            <a:endParaRPr lang="en-US" sz="1600" dirty="0">
              <a:solidFill>
                <a:srgbClr val="FF0000"/>
              </a:solidFill>
              <a:effectLst/>
              <a:latin typeface=".VnTime"/>
              <a:ea typeface="Times New Roman"/>
              <a:cs typeface="Times New Roman"/>
            </a:endParaRPr>
          </a:p>
        </p:txBody>
      </p:sp>
      <p:sp>
        <p:nvSpPr>
          <p:cNvPr id="11" name="Flowchart: Alternate Process 10"/>
          <p:cNvSpPr/>
          <p:nvPr/>
        </p:nvSpPr>
        <p:spPr>
          <a:xfrm>
            <a:off x="516975" y="4231428"/>
            <a:ext cx="8138652" cy="2626572"/>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tabLst>
                <a:tab pos="90170" algn="l"/>
                <a:tab pos="180340" algn="l"/>
                <a:tab pos="270510" algn="l"/>
              </a:tabLst>
            </a:pPr>
            <a:r>
              <a:rPr lang="en-US" sz="2000" dirty="0" err="1">
                <a:solidFill>
                  <a:schemeClr val="tx1"/>
                </a:solidFill>
                <a:latin typeface="Times New Roman" pitchFamily="18" charset="0"/>
                <a:ea typeface="Times New Roman"/>
                <a:cs typeface="Times New Roman" pitchFamily="18" charset="0"/>
              </a:rPr>
              <a:t>Viết</a:t>
            </a:r>
            <a:r>
              <a:rPr lang="en-US" sz="2000" dirty="0">
                <a:solidFill>
                  <a:schemeClr val="tx1"/>
                </a:solidFill>
                <a:latin typeface="Times New Roman" pitchFamily="18" charset="0"/>
                <a:ea typeface="Times New Roman"/>
                <a:cs typeface="Times New Roman" pitchFamily="18" charset="0"/>
              </a:rPr>
              <a:t> </a:t>
            </a:r>
            <a:r>
              <a:rPr lang="en-US" sz="2000" dirty="0" err="1">
                <a:solidFill>
                  <a:schemeClr val="tx1"/>
                </a:solidFill>
                <a:latin typeface="Times New Roman" pitchFamily="18" charset="0"/>
                <a:ea typeface="Times New Roman"/>
                <a:cs typeface="Times New Roman" pitchFamily="18" charset="0"/>
              </a:rPr>
              <a:t>đoạn</a:t>
            </a:r>
            <a:r>
              <a:rPr lang="en-US" sz="2000" dirty="0">
                <a:solidFill>
                  <a:schemeClr val="tx1"/>
                </a:solidFill>
                <a:latin typeface="Times New Roman" pitchFamily="18" charset="0"/>
                <a:ea typeface="Times New Roman"/>
                <a:cs typeface="Times New Roman" pitchFamily="18" charset="0"/>
              </a:rPr>
              <a:t> </a:t>
            </a:r>
            <a:r>
              <a:rPr lang="en-US" sz="2000" dirty="0" err="1">
                <a:solidFill>
                  <a:schemeClr val="tx1"/>
                </a:solidFill>
                <a:latin typeface="Times New Roman" pitchFamily="18" charset="0"/>
                <a:ea typeface="Times New Roman"/>
                <a:cs typeface="Times New Roman" pitchFamily="18" charset="0"/>
              </a:rPr>
              <a:t>văn</a:t>
            </a:r>
            <a:r>
              <a:rPr lang="en-US" sz="2000" dirty="0">
                <a:solidFill>
                  <a:schemeClr val="tx1"/>
                </a:solidFill>
                <a:latin typeface="Times New Roman" pitchFamily="18" charset="0"/>
                <a:ea typeface="Times New Roman"/>
                <a:cs typeface="Times New Roman" pitchFamily="18" charset="0"/>
              </a:rPr>
              <a:t> ( 5 – 7 </a:t>
            </a:r>
            <a:r>
              <a:rPr lang="en-US" sz="2000" dirty="0" err="1">
                <a:solidFill>
                  <a:schemeClr val="tx1"/>
                </a:solidFill>
                <a:latin typeface="Times New Roman" pitchFamily="18" charset="0"/>
                <a:ea typeface="Times New Roman"/>
                <a:cs typeface="Times New Roman" pitchFamily="18" charset="0"/>
              </a:rPr>
              <a:t>câu</a:t>
            </a:r>
            <a:r>
              <a:rPr lang="en-US" sz="2000" dirty="0">
                <a:solidFill>
                  <a:schemeClr val="tx1"/>
                </a:solidFill>
                <a:latin typeface="Times New Roman" pitchFamily="18" charset="0"/>
                <a:ea typeface="Times New Roman"/>
                <a:cs typeface="Times New Roman" pitchFamily="18" charset="0"/>
              </a:rPr>
              <a:t>) </a:t>
            </a:r>
            <a:r>
              <a:rPr lang="en-US" sz="2000" dirty="0" err="1">
                <a:solidFill>
                  <a:schemeClr val="tx1"/>
                </a:solidFill>
                <a:latin typeface="Times New Roman" pitchFamily="18" charset="0"/>
                <a:ea typeface="Times New Roman"/>
                <a:cs typeface="Times New Roman" pitchFamily="18" charset="0"/>
              </a:rPr>
              <a:t>nêu</a:t>
            </a:r>
            <a:r>
              <a:rPr lang="en-US" sz="2000" dirty="0">
                <a:solidFill>
                  <a:schemeClr val="tx1"/>
                </a:solidFill>
                <a:latin typeface="Times New Roman" pitchFamily="18" charset="0"/>
                <a:ea typeface="Times New Roman"/>
                <a:cs typeface="Times New Roman" pitchFamily="18" charset="0"/>
              </a:rPr>
              <a:t> </a:t>
            </a:r>
            <a:r>
              <a:rPr lang="en-US" sz="2000" dirty="0" err="1">
                <a:solidFill>
                  <a:schemeClr val="tx1"/>
                </a:solidFill>
                <a:latin typeface="Times New Roman" pitchFamily="18" charset="0"/>
                <a:ea typeface="Times New Roman"/>
                <a:cs typeface="Times New Roman" pitchFamily="18" charset="0"/>
              </a:rPr>
              <a:t>cảm</a:t>
            </a:r>
            <a:r>
              <a:rPr lang="en-US" sz="2000" dirty="0">
                <a:solidFill>
                  <a:schemeClr val="tx1"/>
                </a:solidFill>
                <a:latin typeface="Times New Roman" pitchFamily="18" charset="0"/>
                <a:ea typeface="Times New Roman"/>
                <a:cs typeface="Times New Roman" pitchFamily="18" charset="0"/>
              </a:rPr>
              <a:t> </a:t>
            </a:r>
            <a:r>
              <a:rPr lang="en-US" sz="2000" dirty="0" err="1">
                <a:solidFill>
                  <a:schemeClr val="tx1"/>
                </a:solidFill>
                <a:latin typeface="Times New Roman" pitchFamily="18" charset="0"/>
                <a:ea typeface="Times New Roman"/>
                <a:cs typeface="Times New Roman" pitchFamily="18" charset="0"/>
              </a:rPr>
              <a:t>nhận</a:t>
            </a:r>
            <a:r>
              <a:rPr lang="en-US" sz="2000" dirty="0">
                <a:solidFill>
                  <a:schemeClr val="tx1"/>
                </a:solidFill>
                <a:latin typeface="Times New Roman" pitchFamily="18" charset="0"/>
                <a:ea typeface="Times New Roman"/>
                <a:cs typeface="Times New Roman" pitchFamily="18" charset="0"/>
              </a:rPr>
              <a:t> </a:t>
            </a:r>
            <a:r>
              <a:rPr lang="en-US" sz="2000" dirty="0" err="1">
                <a:solidFill>
                  <a:schemeClr val="tx1"/>
                </a:solidFill>
                <a:latin typeface="Times New Roman" pitchFamily="18" charset="0"/>
                <a:ea typeface="Times New Roman"/>
                <a:cs typeface="Times New Roman" pitchFamily="18" charset="0"/>
              </a:rPr>
              <a:t>của</a:t>
            </a:r>
            <a:r>
              <a:rPr lang="en-US" sz="2000" dirty="0">
                <a:solidFill>
                  <a:schemeClr val="tx1"/>
                </a:solidFill>
                <a:latin typeface="Times New Roman" pitchFamily="18" charset="0"/>
                <a:ea typeface="Times New Roman"/>
                <a:cs typeface="Times New Roman" pitchFamily="18" charset="0"/>
              </a:rPr>
              <a:t> </a:t>
            </a:r>
            <a:r>
              <a:rPr lang="en-US" sz="2000" dirty="0" err="1">
                <a:solidFill>
                  <a:schemeClr val="tx1"/>
                </a:solidFill>
                <a:latin typeface="Times New Roman" pitchFamily="18" charset="0"/>
                <a:ea typeface="Times New Roman"/>
                <a:cs typeface="Times New Roman" pitchFamily="18" charset="0"/>
              </a:rPr>
              <a:t>em</a:t>
            </a:r>
            <a:r>
              <a:rPr lang="en-US" sz="2000" dirty="0">
                <a:solidFill>
                  <a:schemeClr val="tx1"/>
                </a:solidFill>
                <a:latin typeface="Times New Roman" pitchFamily="18" charset="0"/>
                <a:ea typeface="Times New Roman"/>
                <a:cs typeface="Times New Roman" pitchFamily="18" charset="0"/>
              </a:rPr>
              <a:t> </a:t>
            </a:r>
            <a:r>
              <a:rPr lang="en-US" sz="2000" dirty="0" err="1">
                <a:solidFill>
                  <a:schemeClr val="tx1"/>
                </a:solidFill>
                <a:latin typeface="Times New Roman" pitchFamily="18" charset="0"/>
                <a:ea typeface="Times New Roman"/>
                <a:cs typeface="Times New Roman" pitchFamily="18" charset="0"/>
              </a:rPr>
              <a:t>về</a:t>
            </a:r>
            <a:r>
              <a:rPr lang="en-US" sz="2000" dirty="0">
                <a:solidFill>
                  <a:schemeClr val="tx1"/>
                </a:solidFill>
                <a:latin typeface="Times New Roman" pitchFamily="18" charset="0"/>
                <a:ea typeface="Times New Roman"/>
                <a:cs typeface="Times New Roman" pitchFamily="18" charset="0"/>
              </a:rPr>
              <a:t> </a:t>
            </a:r>
            <a:r>
              <a:rPr lang="en-US" sz="2000" dirty="0" err="1">
                <a:solidFill>
                  <a:schemeClr val="tx1"/>
                </a:solidFill>
                <a:latin typeface="Times New Roman" pitchFamily="18" charset="0"/>
                <a:ea typeface="Times New Roman"/>
                <a:cs typeface="Times New Roman" pitchFamily="18" charset="0"/>
              </a:rPr>
              <a:t>đoạn</a:t>
            </a:r>
            <a:r>
              <a:rPr lang="en-US" sz="2000" dirty="0">
                <a:solidFill>
                  <a:schemeClr val="tx1"/>
                </a:solidFill>
                <a:latin typeface="Times New Roman" pitchFamily="18" charset="0"/>
                <a:ea typeface="Times New Roman"/>
                <a:cs typeface="Times New Roman" pitchFamily="18" charset="0"/>
              </a:rPr>
              <a:t> </a:t>
            </a:r>
            <a:r>
              <a:rPr lang="en-US" sz="2000" dirty="0" err="1">
                <a:solidFill>
                  <a:schemeClr val="tx1"/>
                </a:solidFill>
                <a:latin typeface="Times New Roman" pitchFamily="18" charset="0"/>
                <a:ea typeface="Times New Roman"/>
                <a:cs typeface="Times New Roman" pitchFamily="18" charset="0"/>
              </a:rPr>
              <a:t>thơ</a:t>
            </a:r>
            <a:r>
              <a:rPr lang="en-US" sz="2000" dirty="0">
                <a:solidFill>
                  <a:schemeClr val="tx1"/>
                </a:solidFill>
                <a:latin typeface="Times New Roman" pitchFamily="18" charset="0"/>
                <a:ea typeface="Times New Roman"/>
                <a:cs typeface="Times New Roman" pitchFamily="18" charset="0"/>
              </a:rPr>
              <a:t> </a:t>
            </a:r>
            <a:r>
              <a:rPr lang="en-US" sz="2000" dirty="0" err="1">
                <a:solidFill>
                  <a:schemeClr val="tx1"/>
                </a:solidFill>
                <a:latin typeface="Times New Roman" pitchFamily="18" charset="0"/>
                <a:ea typeface="Times New Roman"/>
                <a:cs typeface="Times New Roman" pitchFamily="18" charset="0"/>
              </a:rPr>
              <a:t>sau</a:t>
            </a:r>
            <a:r>
              <a:rPr lang="en-US" sz="2000" dirty="0">
                <a:solidFill>
                  <a:schemeClr val="tx1"/>
                </a:solidFill>
                <a:latin typeface="Times New Roman" pitchFamily="18" charset="0"/>
                <a:ea typeface="Times New Roman"/>
                <a:cs typeface="Times New Roman" pitchFamily="18" charset="0"/>
              </a:rPr>
              <a:t>:</a:t>
            </a:r>
          </a:p>
          <a:p>
            <a:pPr lvl="0" algn="ctr">
              <a:lnSpc>
                <a:spcPct val="150000"/>
              </a:lnSpc>
              <a:tabLst>
                <a:tab pos="90170" algn="l"/>
                <a:tab pos="180340" algn="l"/>
                <a:tab pos="270510" algn="l"/>
              </a:tabLst>
            </a:pPr>
            <a:r>
              <a:rPr lang="en-US" sz="2000" i="1" dirty="0" err="1">
                <a:solidFill>
                  <a:schemeClr val="tx1"/>
                </a:solidFill>
                <a:latin typeface="Times New Roman" pitchFamily="18" charset="0"/>
                <a:ea typeface="Times New Roman"/>
                <a:cs typeface="Times New Roman" pitchFamily="18" charset="0"/>
              </a:rPr>
              <a:t>Đời</a:t>
            </a:r>
            <a:r>
              <a:rPr lang="en-US" sz="2000" i="1" dirty="0">
                <a:solidFill>
                  <a:schemeClr val="tx1"/>
                </a:solidFill>
                <a:latin typeface="Times New Roman" pitchFamily="18" charset="0"/>
                <a:ea typeface="Times New Roman"/>
                <a:cs typeface="Times New Roman" pitchFamily="18" charset="0"/>
              </a:rPr>
              <a:t> cha </a:t>
            </a:r>
            <a:r>
              <a:rPr lang="en-US" sz="2000" i="1" dirty="0" err="1">
                <a:solidFill>
                  <a:schemeClr val="tx1"/>
                </a:solidFill>
                <a:latin typeface="Times New Roman" pitchFamily="18" charset="0"/>
                <a:ea typeface="Times New Roman"/>
                <a:cs typeface="Times New Roman" pitchFamily="18" charset="0"/>
              </a:rPr>
              <a:t>ông</a:t>
            </a:r>
            <a:r>
              <a:rPr lang="en-US" sz="2000" i="1" dirty="0">
                <a:solidFill>
                  <a:schemeClr val="tx1"/>
                </a:solidFill>
                <a:latin typeface="Times New Roman" pitchFamily="18" charset="0"/>
                <a:ea typeface="Times New Roman"/>
                <a:cs typeface="Times New Roman" pitchFamily="18" charset="0"/>
              </a:rPr>
              <a:t> </a:t>
            </a:r>
            <a:r>
              <a:rPr lang="en-US" sz="2000" i="1" dirty="0" err="1">
                <a:solidFill>
                  <a:schemeClr val="tx1"/>
                </a:solidFill>
                <a:latin typeface="Times New Roman" pitchFamily="18" charset="0"/>
                <a:ea typeface="Times New Roman"/>
                <a:cs typeface="Times New Roman" pitchFamily="18" charset="0"/>
              </a:rPr>
              <a:t>với</a:t>
            </a:r>
            <a:r>
              <a:rPr lang="en-US" sz="2000" i="1" dirty="0">
                <a:solidFill>
                  <a:schemeClr val="tx1"/>
                </a:solidFill>
                <a:latin typeface="Times New Roman" pitchFamily="18" charset="0"/>
                <a:ea typeface="Times New Roman"/>
                <a:cs typeface="Times New Roman" pitchFamily="18" charset="0"/>
              </a:rPr>
              <a:t> </a:t>
            </a:r>
            <a:r>
              <a:rPr lang="en-US" sz="2000" i="1" dirty="0" err="1">
                <a:solidFill>
                  <a:schemeClr val="tx1"/>
                </a:solidFill>
                <a:latin typeface="Times New Roman" pitchFamily="18" charset="0"/>
                <a:ea typeface="Times New Roman"/>
                <a:cs typeface="Times New Roman" pitchFamily="18" charset="0"/>
              </a:rPr>
              <a:t>đời</a:t>
            </a:r>
            <a:r>
              <a:rPr lang="en-US" sz="2000" i="1" dirty="0">
                <a:solidFill>
                  <a:schemeClr val="tx1"/>
                </a:solidFill>
                <a:latin typeface="Times New Roman" pitchFamily="18" charset="0"/>
                <a:ea typeface="Times New Roman"/>
                <a:cs typeface="Times New Roman" pitchFamily="18" charset="0"/>
              </a:rPr>
              <a:t> </a:t>
            </a:r>
            <a:r>
              <a:rPr lang="en-US" sz="2000" i="1" dirty="0" err="1">
                <a:solidFill>
                  <a:schemeClr val="tx1"/>
                </a:solidFill>
                <a:latin typeface="Times New Roman" pitchFamily="18" charset="0"/>
                <a:ea typeface="Times New Roman"/>
                <a:cs typeface="Times New Roman" pitchFamily="18" charset="0"/>
              </a:rPr>
              <a:t>tôi</a:t>
            </a:r>
            <a:endParaRPr lang="en-US" sz="2000" dirty="0">
              <a:solidFill>
                <a:schemeClr val="tx1"/>
              </a:solidFill>
              <a:latin typeface="Times New Roman" pitchFamily="18" charset="0"/>
              <a:ea typeface="Times New Roman"/>
              <a:cs typeface="Times New Roman" pitchFamily="18" charset="0"/>
            </a:endParaRPr>
          </a:p>
          <a:p>
            <a:pPr lvl="0" algn="ctr">
              <a:lnSpc>
                <a:spcPct val="150000"/>
              </a:lnSpc>
              <a:tabLst>
                <a:tab pos="90170" algn="l"/>
                <a:tab pos="180340" algn="l"/>
                <a:tab pos="270510" algn="l"/>
              </a:tabLst>
            </a:pPr>
            <a:r>
              <a:rPr lang="en-US" sz="2000" i="1" dirty="0" err="1">
                <a:solidFill>
                  <a:schemeClr val="tx1"/>
                </a:solidFill>
                <a:latin typeface="Times New Roman" pitchFamily="18" charset="0"/>
                <a:ea typeface="Times New Roman"/>
                <a:cs typeface="Times New Roman" pitchFamily="18" charset="0"/>
              </a:rPr>
              <a:t>Như</a:t>
            </a:r>
            <a:r>
              <a:rPr lang="en-US" sz="2000" i="1" dirty="0">
                <a:solidFill>
                  <a:schemeClr val="tx1"/>
                </a:solidFill>
                <a:latin typeface="Times New Roman" pitchFamily="18" charset="0"/>
                <a:ea typeface="Times New Roman"/>
                <a:cs typeface="Times New Roman" pitchFamily="18" charset="0"/>
              </a:rPr>
              <a:t> con </a:t>
            </a:r>
            <a:r>
              <a:rPr lang="en-US" sz="2000" i="1" dirty="0" err="1">
                <a:solidFill>
                  <a:schemeClr val="tx1"/>
                </a:solidFill>
                <a:latin typeface="Times New Roman" pitchFamily="18" charset="0"/>
                <a:ea typeface="Times New Roman"/>
                <a:cs typeface="Times New Roman" pitchFamily="18" charset="0"/>
              </a:rPr>
              <a:t>sông</a:t>
            </a:r>
            <a:r>
              <a:rPr lang="en-US" sz="2000" i="1" dirty="0">
                <a:solidFill>
                  <a:schemeClr val="tx1"/>
                </a:solidFill>
                <a:latin typeface="Times New Roman" pitchFamily="18" charset="0"/>
                <a:ea typeface="Times New Roman"/>
                <a:cs typeface="Times New Roman" pitchFamily="18" charset="0"/>
              </a:rPr>
              <a:t> </a:t>
            </a:r>
            <a:r>
              <a:rPr lang="en-US" sz="2000" i="1" dirty="0" err="1">
                <a:solidFill>
                  <a:schemeClr val="tx1"/>
                </a:solidFill>
                <a:latin typeface="Times New Roman" pitchFamily="18" charset="0"/>
                <a:ea typeface="Times New Roman"/>
                <a:cs typeface="Times New Roman" pitchFamily="18" charset="0"/>
              </a:rPr>
              <a:t>với</a:t>
            </a:r>
            <a:r>
              <a:rPr lang="en-US" sz="2000" i="1" dirty="0">
                <a:solidFill>
                  <a:schemeClr val="tx1"/>
                </a:solidFill>
                <a:latin typeface="Times New Roman" pitchFamily="18" charset="0"/>
                <a:ea typeface="Times New Roman"/>
                <a:cs typeface="Times New Roman" pitchFamily="18" charset="0"/>
              </a:rPr>
              <a:t> </a:t>
            </a:r>
            <a:r>
              <a:rPr lang="en-US" sz="2000" i="1" dirty="0" err="1">
                <a:solidFill>
                  <a:schemeClr val="tx1"/>
                </a:solidFill>
                <a:latin typeface="Times New Roman" pitchFamily="18" charset="0"/>
                <a:ea typeface="Times New Roman"/>
                <a:cs typeface="Times New Roman" pitchFamily="18" charset="0"/>
              </a:rPr>
              <a:t>chân</a:t>
            </a:r>
            <a:r>
              <a:rPr lang="en-US" sz="2000" i="1" dirty="0">
                <a:solidFill>
                  <a:schemeClr val="tx1"/>
                </a:solidFill>
                <a:latin typeface="Times New Roman" pitchFamily="18" charset="0"/>
                <a:ea typeface="Times New Roman"/>
                <a:cs typeface="Times New Roman" pitchFamily="18" charset="0"/>
              </a:rPr>
              <a:t> </a:t>
            </a:r>
            <a:r>
              <a:rPr lang="en-US" sz="2000" i="1" dirty="0" err="1">
                <a:solidFill>
                  <a:schemeClr val="tx1"/>
                </a:solidFill>
                <a:latin typeface="Times New Roman" pitchFamily="18" charset="0"/>
                <a:ea typeface="Times New Roman"/>
                <a:cs typeface="Times New Roman" pitchFamily="18" charset="0"/>
              </a:rPr>
              <a:t>trời</a:t>
            </a:r>
            <a:r>
              <a:rPr lang="en-US" sz="2000" i="1" dirty="0">
                <a:solidFill>
                  <a:schemeClr val="tx1"/>
                </a:solidFill>
                <a:latin typeface="Times New Roman" pitchFamily="18" charset="0"/>
                <a:ea typeface="Times New Roman"/>
                <a:cs typeface="Times New Roman" pitchFamily="18" charset="0"/>
              </a:rPr>
              <a:t> </a:t>
            </a:r>
            <a:r>
              <a:rPr lang="en-US" sz="2000" i="1" dirty="0" err="1">
                <a:solidFill>
                  <a:schemeClr val="tx1"/>
                </a:solidFill>
                <a:latin typeface="Times New Roman" pitchFamily="18" charset="0"/>
                <a:ea typeface="Times New Roman"/>
                <a:cs typeface="Times New Roman" pitchFamily="18" charset="0"/>
              </a:rPr>
              <a:t>đã</a:t>
            </a:r>
            <a:r>
              <a:rPr lang="en-US" sz="2000" i="1" dirty="0">
                <a:solidFill>
                  <a:schemeClr val="tx1"/>
                </a:solidFill>
                <a:latin typeface="Times New Roman" pitchFamily="18" charset="0"/>
                <a:ea typeface="Times New Roman"/>
                <a:cs typeface="Times New Roman" pitchFamily="18" charset="0"/>
              </a:rPr>
              <a:t> </a:t>
            </a:r>
            <a:r>
              <a:rPr lang="en-US" sz="2000" i="1" dirty="0" err="1">
                <a:solidFill>
                  <a:schemeClr val="tx1"/>
                </a:solidFill>
                <a:latin typeface="Times New Roman" pitchFamily="18" charset="0"/>
                <a:ea typeface="Times New Roman"/>
                <a:cs typeface="Times New Roman" pitchFamily="18" charset="0"/>
              </a:rPr>
              <a:t>xa</a:t>
            </a:r>
            <a:endParaRPr lang="en-US" sz="2000" dirty="0">
              <a:solidFill>
                <a:schemeClr val="tx1"/>
              </a:solidFill>
              <a:latin typeface="Times New Roman" pitchFamily="18" charset="0"/>
              <a:ea typeface="Times New Roman"/>
              <a:cs typeface="Times New Roman" pitchFamily="18" charset="0"/>
            </a:endParaRPr>
          </a:p>
          <a:p>
            <a:pPr lvl="0" algn="ctr">
              <a:lnSpc>
                <a:spcPct val="150000"/>
              </a:lnSpc>
              <a:tabLst>
                <a:tab pos="90170" algn="l"/>
                <a:tab pos="180340" algn="l"/>
                <a:tab pos="270510" algn="l"/>
              </a:tabLst>
            </a:pPr>
            <a:r>
              <a:rPr lang="en-US" sz="2000" i="1" dirty="0" err="1">
                <a:solidFill>
                  <a:schemeClr val="tx1"/>
                </a:solidFill>
                <a:latin typeface="Times New Roman" pitchFamily="18" charset="0"/>
                <a:ea typeface="Times New Roman"/>
                <a:cs typeface="Times New Roman" pitchFamily="18" charset="0"/>
              </a:rPr>
              <a:t>Chỉ</a:t>
            </a:r>
            <a:r>
              <a:rPr lang="en-US" sz="2000" i="1" dirty="0">
                <a:solidFill>
                  <a:schemeClr val="tx1"/>
                </a:solidFill>
                <a:latin typeface="Times New Roman" pitchFamily="18" charset="0"/>
                <a:ea typeface="Times New Roman"/>
                <a:cs typeface="Times New Roman" pitchFamily="18" charset="0"/>
              </a:rPr>
              <a:t> </a:t>
            </a:r>
            <a:r>
              <a:rPr lang="en-US" sz="2000" i="1" dirty="0" err="1">
                <a:solidFill>
                  <a:schemeClr val="tx1"/>
                </a:solidFill>
                <a:latin typeface="Times New Roman" pitchFamily="18" charset="0"/>
                <a:ea typeface="Times New Roman"/>
                <a:cs typeface="Times New Roman" pitchFamily="18" charset="0"/>
              </a:rPr>
              <a:t>còn</a:t>
            </a:r>
            <a:r>
              <a:rPr lang="en-US" sz="2000" i="1" dirty="0">
                <a:solidFill>
                  <a:schemeClr val="tx1"/>
                </a:solidFill>
                <a:latin typeface="Times New Roman" pitchFamily="18" charset="0"/>
                <a:ea typeface="Times New Roman"/>
                <a:cs typeface="Times New Roman" pitchFamily="18" charset="0"/>
              </a:rPr>
              <a:t> </a:t>
            </a:r>
            <a:r>
              <a:rPr lang="en-US" sz="2000" i="1" dirty="0" err="1">
                <a:solidFill>
                  <a:schemeClr val="tx1"/>
                </a:solidFill>
                <a:latin typeface="Times New Roman" pitchFamily="18" charset="0"/>
                <a:ea typeface="Times New Roman"/>
                <a:cs typeface="Times New Roman" pitchFamily="18" charset="0"/>
              </a:rPr>
              <a:t>chuyện</a:t>
            </a:r>
            <a:r>
              <a:rPr lang="en-US" sz="2000" i="1" dirty="0">
                <a:solidFill>
                  <a:schemeClr val="tx1"/>
                </a:solidFill>
                <a:latin typeface="Times New Roman" pitchFamily="18" charset="0"/>
                <a:ea typeface="Times New Roman"/>
                <a:cs typeface="Times New Roman" pitchFamily="18" charset="0"/>
              </a:rPr>
              <a:t> </a:t>
            </a:r>
            <a:r>
              <a:rPr lang="en-US" sz="2000" i="1" dirty="0" err="1">
                <a:solidFill>
                  <a:schemeClr val="tx1"/>
                </a:solidFill>
                <a:latin typeface="Times New Roman" pitchFamily="18" charset="0"/>
                <a:ea typeface="Times New Roman"/>
                <a:cs typeface="Times New Roman" pitchFamily="18" charset="0"/>
              </a:rPr>
              <a:t>cổ</a:t>
            </a:r>
            <a:r>
              <a:rPr lang="en-US" sz="2000" i="1" dirty="0">
                <a:solidFill>
                  <a:schemeClr val="tx1"/>
                </a:solidFill>
                <a:latin typeface="Times New Roman" pitchFamily="18" charset="0"/>
                <a:ea typeface="Times New Roman"/>
                <a:cs typeface="Times New Roman" pitchFamily="18" charset="0"/>
              </a:rPr>
              <a:t> </a:t>
            </a:r>
            <a:r>
              <a:rPr lang="en-US" sz="2000" i="1" dirty="0" err="1">
                <a:solidFill>
                  <a:schemeClr val="tx1"/>
                </a:solidFill>
                <a:latin typeface="Times New Roman" pitchFamily="18" charset="0"/>
                <a:ea typeface="Times New Roman"/>
                <a:cs typeface="Times New Roman" pitchFamily="18" charset="0"/>
              </a:rPr>
              <a:t>thiết</a:t>
            </a:r>
            <a:r>
              <a:rPr lang="en-US" sz="2000" i="1" dirty="0">
                <a:solidFill>
                  <a:schemeClr val="tx1"/>
                </a:solidFill>
                <a:latin typeface="Times New Roman" pitchFamily="18" charset="0"/>
                <a:ea typeface="Times New Roman"/>
                <a:cs typeface="Times New Roman" pitchFamily="18" charset="0"/>
              </a:rPr>
              <a:t> </a:t>
            </a:r>
            <a:r>
              <a:rPr lang="en-US" sz="2000" i="1" dirty="0" err="1">
                <a:solidFill>
                  <a:schemeClr val="tx1"/>
                </a:solidFill>
                <a:latin typeface="Times New Roman" pitchFamily="18" charset="0"/>
                <a:ea typeface="Times New Roman"/>
                <a:cs typeface="Times New Roman" pitchFamily="18" charset="0"/>
              </a:rPr>
              <a:t>tha</a:t>
            </a:r>
            <a:endParaRPr lang="en-US" sz="2000" dirty="0">
              <a:solidFill>
                <a:schemeClr val="tx1"/>
              </a:solidFill>
              <a:latin typeface="Times New Roman" pitchFamily="18" charset="0"/>
              <a:ea typeface="Times New Roman"/>
              <a:cs typeface="Times New Roman" pitchFamily="18" charset="0"/>
            </a:endParaRPr>
          </a:p>
          <a:p>
            <a:pPr lvl="0" algn="ctr">
              <a:lnSpc>
                <a:spcPct val="150000"/>
              </a:lnSpc>
              <a:tabLst>
                <a:tab pos="90170" algn="l"/>
                <a:tab pos="180340" algn="l"/>
                <a:tab pos="270510" algn="l"/>
              </a:tabLst>
            </a:pPr>
            <a:r>
              <a:rPr lang="en-US" sz="2000" i="1" dirty="0">
                <a:solidFill>
                  <a:schemeClr val="tx1"/>
                </a:solidFill>
                <a:latin typeface="Times New Roman" pitchFamily="18" charset="0"/>
                <a:ea typeface="Times New Roman"/>
                <a:cs typeface="Times New Roman" pitchFamily="18" charset="0"/>
              </a:rPr>
              <a:t>Cho </a:t>
            </a:r>
            <a:r>
              <a:rPr lang="en-US" sz="2000" i="1" dirty="0" err="1">
                <a:solidFill>
                  <a:schemeClr val="tx1"/>
                </a:solidFill>
                <a:latin typeface="Times New Roman" pitchFamily="18" charset="0"/>
                <a:ea typeface="Times New Roman"/>
                <a:cs typeface="Times New Roman" pitchFamily="18" charset="0"/>
              </a:rPr>
              <a:t>tôi</a:t>
            </a:r>
            <a:r>
              <a:rPr lang="en-US" sz="2000" i="1" dirty="0">
                <a:solidFill>
                  <a:schemeClr val="tx1"/>
                </a:solidFill>
                <a:latin typeface="Times New Roman" pitchFamily="18" charset="0"/>
                <a:ea typeface="Times New Roman"/>
                <a:cs typeface="Times New Roman" pitchFamily="18" charset="0"/>
              </a:rPr>
              <a:t> </a:t>
            </a:r>
            <a:r>
              <a:rPr lang="en-US" sz="2000" i="1" dirty="0" err="1">
                <a:solidFill>
                  <a:schemeClr val="tx1"/>
                </a:solidFill>
                <a:latin typeface="Times New Roman" pitchFamily="18" charset="0"/>
                <a:ea typeface="Times New Roman"/>
                <a:cs typeface="Times New Roman" pitchFamily="18" charset="0"/>
              </a:rPr>
              <a:t>nhận</a:t>
            </a:r>
            <a:r>
              <a:rPr lang="en-US" sz="2000" i="1" dirty="0">
                <a:solidFill>
                  <a:schemeClr val="tx1"/>
                </a:solidFill>
                <a:latin typeface="Times New Roman" pitchFamily="18" charset="0"/>
                <a:ea typeface="Times New Roman"/>
                <a:cs typeface="Times New Roman" pitchFamily="18" charset="0"/>
              </a:rPr>
              <a:t> </a:t>
            </a:r>
            <a:r>
              <a:rPr lang="en-US" sz="2000" i="1" dirty="0" err="1">
                <a:solidFill>
                  <a:schemeClr val="tx1"/>
                </a:solidFill>
                <a:latin typeface="Times New Roman" pitchFamily="18" charset="0"/>
                <a:ea typeface="Times New Roman"/>
                <a:cs typeface="Times New Roman" pitchFamily="18" charset="0"/>
              </a:rPr>
              <a:t>mặt</a:t>
            </a:r>
            <a:r>
              <a:rPr lang="en-US" sz="2000" i="1" dirty="0">
                <a:solidFill>
                  <a:schemeClr val="tx1"/>
                </a:solidFill>
                <a:latin typeface="Times New Roman" pitchFamily="18" charset="0"/>
                <a:ea typeface="Times New Roman"/>
                <a:cs typeface="Times New Roman" pitchFamily="18" charset="0"/>
              </a:rPr>
              <a:t> </a:t>
            </a:r>
            <a:r>
              <a:rPr lang="en-US" sz="2000" i="1" dirty="0" err="1">
                <a:solidFill>
                  <a:schemeClr val="tx1"/>
                </a:solidFill>
                <a:latin typeface="Times New Roman" pitchFamily="18" charset="0"/>
                <a:ea typeface="Times New Roman"/>
                <a:cs typeface="Times New Roman" pitchFamily="18" charset="0"/>
              </a:rPr>
              <a:t>ông</a:t>
            </a:r>
            <a:r>
              <a:rPr lang="en-US" sz="2000" i="1" dirty="0">
                <a:solidFill>
                  <a:schemeClr val="tx1"/>
                </a:solidFill>
                <a:latin typeface="Times New Roman" pitchFamily="18" charset="0"/>
                <a:ea typeface="Times New Roman"/>
                <a:cs typeface="Times New Roman" pitchFamily="18" charset="0"/>
              </a:rPr>
              <a:t> cha </a:t>
            </a:r>
            <a:r>
              <a:rPr lang="en-US" sz="2000" i="1" dirty="0" err="1">
                <a:solidFill>
                  <a:schemeClr val="tx1"/>
                </a:solidFill>
                <a:latin typeface="Times New Roman" pitchFamily="18" charset="0"/>
                <a:ea typeface="Times New Roman"/>
                <a:cs typeface="Times New Roman" pitchFamily="18" charset="0"/>
              </a:rPr>
              <a:t>của</a:t>
            </a:r>
            <a:r>
              <a:rPr lang="en-US" sz="2000" i="1" dirty="0">
                <a:solidFill>
                  <a:schemeClr val="tx1"/>
                </a:solidFill>
                <a:latin typeface="Times New Roman" pitchFamily="18" charset="0"/>
                <a:ea typeface="Times New Roman"/>
                <a:cs typeface="Times New Roman" pitchFamily="18" charset="0"/>
              </a:rPr>
              <a:t> </a:t>
            </a:r>
            <a:r>
              <a:rPr lang="en-US" sz="2000" i="1" dirty="0" err="1">
                <a:solidFill>
                  <a:schemeClr val="tx1"/>
                </a:solidFill>
                <a:latin typeface="Times New Roman" pitchFamily="18" charset="0"/>
                <a:ea typeface="Times New Roman"/>
                <a:cs typeface="Times New Roman" pitchFamily="18" charset="0"/>
              </a:rPr>
              <a:t>mình</a:t>
            </a:r>
            <a:endParaRPr lang="en-US" sz="2000" dirty="0">
              <a:solidFill>
                <a:schemeClr val="tx1"/>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190389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733" y="17465"/>
            <a:ext cx="7010400" cy="830997"/>
          </a:xfrm>
          <a:prstGeom prst="rect">
            <a:avLst/>
          </a:prstGeom>
        </p:spPr>
        <p:txBody>
          <a:bodyPr wrap="square">
            <a:spAutoFit/>
          </a:bodyPr>
          <a:lstStyle/>
          <a:p>
            <a:pPr algn="ctr"/>
            <a:r>
              <a:rPr lang="en-US" sz="2400" b="1" dirty="0" err="1" smtClean="0">
                <a:solidFill>
                  <a:srgbClr val="00B0F0"/>
                </a:solidFill>
                <a:latin typeface="Times New Roman" pitchFamily="18" charset="0"/>
                <a:cs typeface="Times New Roman" pitchFamily="18" charset="0"/>
              </a:rPr>
              <a:t>Tiết</a:t>
            </a:r>
            <a:r>
              <a:rPr lang="en-US" sz="2400" b="1" dirty="0" smtClean="0">
                <a:solidFill>
                  <a:srgbClr val="00B0F0"/>
                </a:solidFill>
                <a:latin typeface="Times New Roman" pitchFamily="18" charset="0"/>
                <a:cs typeface="Times New Roman" pitchFamily="18" charset="0"/>
              </a:rPr>
              <a:t> 48-49:</a:t>
            </a:r>
            <a:r>
              <a:rPr lang="vi-VN" sz="2400" b="1" dirty="0" smtClean="0">
                <a:solidFill>
                  <a:srgbClr val="00B0F0"/>
                </a:solidFill>
                <a:latin typeface="Times New Roman" pitchFamily="18" charset="0"/>
                <a:cs typeface="Times New Roman" pitchFamily="18" charset="0"/>
              </a:rPr>
              <a:t>Văn</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bản</a:t>
            </a:r>
            <a:r>
              <a:rPr lang="en-US" sz="2400" b="1" dirty="0" smtClean="0">
                <a:solidFill>
                  <a:srgbClr val="00B0F0"/>
                </a:solidFill>
                <a:latin typeface="Times New Roman" pitchFamily="18" charset="0"/>
                <a:cs typeface="Times New Roman" pitchFamily="18" charset="0"/>
              </a:rPr>
              <a:t> 2</a:t>
            </a:r>
          </a:p>
          <a:p>
            <a:r>
              <a:rPr lang="en-US" sz="2400" b="1" dirty="0" smtClean="0">
                <a:solidFill>
                  <a:srgbClr val="FF0000"/>
                </a:solidFill>
                <a:latin typeface="Times New Roman" pitchFamily="18" charset="0"/>
                <a:cs typeface="Times New Roman" pitchFamily="18" charset="0"/>
              </a:rPr>
              <a:t>CHUYỆN CỔ NƯỚC MÌNH</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Lâm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Mỹ</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Dạ</a:t>
            </a:r>
            <a:r>
              <a:rPr lang="en-US" sz="2400" b="1" dirty="0">
                <a:solidFill>
                  <a:srgbClr val="FF0000"/>
                </a:solidFill>
                <a:latin typeface="Times New Roman" pitchFamily="18" charset="0"/>
                <a:cs typeface="Times New Roman" pitchFamily="18" charset="0"/>
              </a:rPr>
              <a:t>)</a:t>
            </a:r>
            <a:endParaRPr lang="en-US" sz="2400" b="1" dirty="0" smtClean="0">
              <a:solidFill>
                <a:srgbClr val="FF0000"/>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488051"/>
            <a:ext cx="854075" cy="86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4636" y="918579"/>
            <a:ext cx="2959208" cy="458202"/>
          </a:xfrm>
          <a:prstGeom prst="rect">
            <a:avLst/>
          </a:prstGeom>
        </p:spPr>
        <p:txBody>
          <a:bodyPr wrap="none">
            <a:spAutoFit/>
          </a:bodyPr>
          <a:lstStyle/>
          <a:p>
            <a:pPr algn="just">
              <a:lnSpc>
                <a:spcPct val="150000"/>
              </a:lnSpc>
              <a:tabLst>
                <a:tab pos="90170" algn="l"/>
                <a:tab pos="180340" algn="l"/>
              </a:tabLst>
            </a:pPr>
            <a:r>
              <a:rPr lang="en-US" b="1" dirty="0">
                <a:latin typeface="Times New Roman"/>
                <a:ea typeface="Times New Roman"/>
                <a:cs typeface="Times New Roman"/>
              </a:rPr>
              <a:t>LUYỆN TẬP – VẬN DỤNG</a:t>
            </a:r>
            <a:endParaRPr lang="en-US" sz="1600" dirty="0">
              <a:latin typeface=".VnTime"/>
              <a:ea typeface="Times New Roman"/>
              <a:cs typeface="Times New Roman"/>
            </a:endParaRPr>
          </a:p>
        </p:txBody>
      </p:sp>
      <p:sp>
        <p:nvSpPr>
          <p:cNvPr id="12" name="Rectangle 11"/>
          <p:cNvSpPr/>
          <p:nvPr/>
        </p:nvSpPr>
        <p:spPr>
          <a:xfrm>
            <a:off x="60584" y="1383107"/>
            <a:ext cx="788999" cy="553998"/>
          </a:xfrm>
          <a:prstGeom prst="rect">
            <a:avLst/>
          </a:prstGeom>
          <a:solidFill>
            <a:srgbClr val="FFFF00"/>
          </a:solidFill>
          <a:ln>
            <a:solidFill>
              <a:srgbClr val="00B050"/>
            </a:solidFill>
          </a:ln>
        </p:spPr>
        <p:txBody>
          <a:bodyPr wrap="none">
            <a:spAutoFit/>
          </a:bodyPr>
          <a:lstStyle/>
          <a:p>
            <a:pPr algn="just">
              <a:lnSpc>
                <a:spcPct val="150000"/>
              </a:lnSpc>
              <a:tabLst>
                <a:tab pos="90170" algn="l"/>
                <a:tab pos="180340" algn="l"/>
              </a:tabLst>
            </a:pPr>
            <a:r>
              <a:rPr lang="en-US" sz="2000" b="1" dirty="0" err="1" smtClean="0">
                <a:solidFill>
                  <a:srgbClr val="FF0000"/>
                </a:solidFill>
                <a:latin typeface="Times New Roman"/>
                <a:ea typeface="Times New Roman"/>
                <a:cs typeface="Times New Roman"/>
              </a:rPr>
              <a:t>Gợi</a:t>
            </a:r>
            <a:r>
              <a:rPr lang="en-US" sz="2000" b="1" dirty="0" smtClean="0">
                <a:solidFill>
                  <a:srgbClr val="FF0000"/>
                </a:solidFill>
                <a:latin typeface="Times New Roman"/>
                <a:ea typeface="Times New Roman"/>
                <a:cs typeface="Times New Roman"/>
              </a:rPr>
              <a:t> ý</a:t>
            </a:r>
            <a:endParaRPr lang="en-US" sz="2000" dirty="0">
              <a:solidFill>
                <a:srgbClr val="FF0000"/>
              </a:solidFill>
              <a:latin typeface=".VnTime"/>
              <a:ea typeface="Times New Roman"/>
              <a:cs typeface="Times New Roman"/>
            </a:endParaRPr>
          </a:p>
        </p:txBody>
      </p:sp>
      <p:sp>
        <p:nvSpPr>
          <p:cNvPr id="13" name="Rectangle 12"/>
          <p:cNvSpPr/>
          <p:nvPr/>
        </p:nvSpPr>
        <p:spPr>
          <a:xfrm>
            <a:off x="38143" y="1849569"/>
            <a:ext cx="1225015" cy="498855"/>
          </a:xfrm>
          <a:prstGeom prst="rect">
            <a:avLst/>
          </a:prstGeom>
        </p:spPr>
        <p:txBody>
          <a:bodyPr wrap="none">
            <a:spAutoFit/>
          </a:bodyPr>
          <a:lstStyle/>
          <a:p>
            <a:pPr algn="just">
              <a:lnSpc>
                <a:spcPct val="150000"/>
              </a:lnSpc>
              <a:tabLst>
                <a:tab pos="90170" algn="l"/>
                <a:tab pos="180340" algn="l"/>
              </a:tabLst>
            </a:pPr>
            <a:r>
              <a:rPr lang="en-US" sz="2000" b="1" dirty="0" err="1" smtClean="0">
                <a:solidFill>
                  <a:srgbClr val="FF0000"/>
                </a:solidFill>
                <a:latin typeface="Times New Roman"/>
                <a:ea typeface="Times New Roman"/>
                <a:cs typeface="Times New Roman"/>
              </a:rPr>
              <a:t>Yêu</a:t>
            </a:r>
            <a:r>
              <a:rPr lang="en-US" sz="2000" b="1" dirty="0" smtClean="0">
                <a:solidFill>
                  <a:srgbClr val="FF0000"/>
                </a:solidFill>
                <a:latin typeface="Times New Roman"/>
                <a:ea typeface="Times New Roman"/>
                <a:cs typeface="Times New Roman"/>
              </a:rPr>
              <a:t> </a:t>
            </a:r>
            <a:r>
              <a:rPr lang="en-US" sz="2000" b="1" dirty="0" err="1" smtClean="0">
                <a:solidFill>
                  <a:srgbClr val="FF0000"/>
                </a:solidFill>
                <a:latin typeface="Times New Roman"/>
                <a:ea typeface="Times New Roman"/>
                <a:cs typeface="Times New Roman"/>
              </a:rPr>
              <a:t>cầu</a:t>
            </a:r>
            <a:r>
              <a:rPr lang="en-US" sz="2000" b="1" dirty="0" smtClean="0">
                <a:solidFill>
                  <a:srgbClr val="FF0000"/>
                </a:solidFill>
                <a:latin typeface="Times New Roman"/>
                <a:ea typeface="Times New Roman"/>
                <a:cs typeface="Times New Roman"/>
              </a:rPr>
              <a:t>: </a:t>
            </a:r>
            <a:endParaRPr lang="en-US" sz="2000" dirty="0">
              <a:solidFill>
                <a:srgbClr val="FF0000"/>
              </a:solidFill>
              <a:latin typeface=".VnTime"/>
              <a:ea typeface="Times New Roman"/>
              <a:cs typeface="Times New Roman"/>
            </a:endParaRPr>
          </a:p>
        </p:txBody>
      </p:sp>
      <p:sp>
        <p:nvSpPr>
          <p:cNvPr id="14" name="Rectangle 13"/>
          <p:cNvSpPr/>
          <p:nvPr/>
        </p:nvSpPr>
        <p:spPr>
          <a:xfrm>
            <a:off x="1049318" y="1969813"/>
            <a:ext cx="5328703" cy="498855"/>
          </a:xfrm>
          <a:prstGeom prst="rect">
            <a:avLst/>
          </a:prstGeom>
        </p:spPr>
        <p:txBody>
          <a:bodyPr wrap="none">
            <a:spAutoFit/>
          </a:bodyPr>
          <a:lstStyle/>
          <a:p>
            <a:pPr algn="just">
              <a:lnSpc>
                <a:spcPct val="150000"/>
              </a:lnSpc>
              <a:tabLst>
                <a:tab pos="90170" algn="l"/>
                <a:tab pos="180340" algn="l"/>
              </a:tabLst>
            </a:pPr>
            <a:r>
              <a:rPr lang="en-US" sz="2000" b="1" dirty="0" smtClean="0">
                <a:solidFill>
                  <a:srgbClr val="FF0000"/>
                </a:solidFill>
                <a:latin typeface="Times New Roman"/>
                <a:ea typeface="Times New Roman"/>
                <a:cs typeface="Times New Roman"/>
              </a:rPr>
              <a:t>- </a:t>
            </a:r>
            <a:r>
              <a:rPr lang="en-US" sz="2000" b="1" dirty="0" err="1" smtClean="0">
                <a:solidFill>
                  <a:srgbClr val="FF0000"/>
                </a:solidFill>
                <a:latin typeface="Times New Roman"/>
                <a:ea typeface="Times New Roman"/>
                <a:cs typeface="Times New Roman"/>
              </a:rPr>
              <a:t>Hình</a:t>
            </a:r>
            <a:r>
              <a:rPr lang="en-US" sz="2000" b="1" dirty="0" smtClean="0">
                <a:solidFill>
                  <a:srgbClr val="FF0000"/>
                </a:solidFill>
                <a:latin typeface="Times New Roman"/>
                <a:ea typeface="Times New Roman"/>
                <a:cs typeface="Times New Roman"/>
              </a:rPr>
              <a:t> </a:t>
            </a:r>
            <a:r>
              <a:rPr lang="en-US" sz="2000" b="1" dirty="0" err="1" smtClean="0">
                <a:solidFill>
                  <a:srgbClr val="FF0000"/>
                </a:solidFill>
                <a:latin typeface="Times New Roman"/>
                <a:ea typeface="Times New Roman"/>
                <a:cs typeface="Times New Roman"/>
              </a:rPr>
              <a:t>thức</a:t>
            </a:r>
            <a:r>
              <a:rPr lang="en-US" sz="2000" b="1" dirty="0" smtClean="0">
                <a:solidFill>
                  <a:srgbClr val="FF0000"/>
                </a:solidFill>
                <a:latin typeface="Times New Roman"/>
                <a:ea typeface="Times New Roman"/>
                <a:cs typeface="Times New Roman"/>
              </a:rPr>
              <a:t> : </a:t>
            </a:r>
            <a:r>
              <a:rPr lang="en-US" sz="2000" b="1" dirty="0" err="1" smtClean="0">
                <a:latin typeface="Times New Roman"/>
                <a:ea typeface="Times New Roman"/>
                <a:cs typeface="Times New Roman"/>
              </a:rPr>
              <a:t>viết</a:t>
            </a:r>
            <a:r>
              <a:rPr lang="en-US" sz="2000" b="1" dirty="0" smtClean="0">
                <a:latin typeface="Times New Roman"/>
                <a:ea typeface="Times New Roman"/>
                <a:cs typeface="Times New Roman"/>
              </a:rPr>
              <a:t> </a:t>
            </a:r>
            <a:r>
              <a:rPr lang="en-US" sz="2000" b="1" dirty="0" err="1" smtClean="0">
                <a:latin typeface="Times New Roman"/>
                <a:ea typeface="Times New Roman"/>
                <a:cs typeface="Times New Roman"/>
              </a:rPr>
              <a:t>đoạn</a:t>
            </a:r>
            <a:r>
              <a:rPr lang="en-US" sz="2000" b="1" dirty="0" smtClean="0">
                <a:latin typeface="Times New Roman"/>
                <a:ea typeface="Times New Roman"/>
                <a:cs typeface="Times New Roman"/>
              </a:rPr>
              <a:t> </a:t>
            </a:r>
            <a:r>
              <a:rPr lang="en-US" sz="2000" b="1" dirty="0" err="1" smtClean="0">
                <a:latin typeface="Times New Roman"/>
                <a:ea typeface="Times New Roman"/>
                <a:cs typeface="Times New Roman"/>
              </a:rPr>
              <a:t>văn</a:t>
            </a:r>
            <a:r>
              <a:rPr lang="en-US" sz="2000" b="1" dirty="0" smtClean="0">
                <a:latin typeface="Times New Roman"/>
                <a:ea typeface="Times New Roman"/>
                <a:cs typeface="Times New Roman"/>
              </a:rPr>
              <a:t> </a:t>
            </a:r>
            <a:r>
              <a:rPr lang="en-US" sz="2000" b="1" dirty="0" err="1" smtClean="0">
                <a:latin typeface="Times New Roman"/>
                <a:ea typeface="Times New Roman"/>
                <a:cs typeface="Times New Roman"/>
              </a:rPr>
              <a:t>dài</a:t>
            </a:r>
            <a:r>
              <a:rPr lang="en-US" sz="2000" b="1" dirty="0" smtClean="0">
                <a:latin typeface="Times New Roman"/>
                <a:ea typeface="Times New Roman"/>
                <a:cs typeface="Times New Roman"/>
              </a:rPr>
              <a:t> </a:t>
            </a:r>
            <a:r>
              <a:rPr lang="en-US" sz="2000" b="1" dirty="0" err="1" smtClean="0">
                <a:latin typeface="Times New Roman"/>
                <a:ea typeface="Times New Roman"/>
                <a:cs typeface="Times New Roman"/>
              </a:rPr>
              <a:t>khoảng</a:t>
            </a:r>
            <a:r>
              <a:rPr lang="en-US" sz="2000" b="1" dirty="0" smtClean="0">
                <a:latin typeface="Times New Roman"/>
                <a:ea typeface="Times New Roman"/>
                <a:cs typeface="Times New Roman"/>
              </a:rPr>
              <a:t> 5- 7 </a:t>
            </a:r>
            <a:r>
              <a:rPr lang="en-US" sz="2000" b="1" dirty="0" err="1" smtClean="0">
                <a:latin typeface="Times New Roman"/>
                <a:ea typeface="Times New Roman"/>
                <a:cs typeface="Times New Roman"/>
              </a:rPr>
              <a:t>câu</a:t>
            </a:r>
            <a:endParaRPr lang="en-US" sz="2000" dirty="0">
              <a:latin typeface=".VnTime"/>
              <a:ea typeface="Times New Roman"/>
              <a:cs typeface="Times New Roman"/>
            </a:endParaRPr>
          </a:p>
        </p:txBody>
      </p:sp>
      <p:sp>
        <p:nvSpPr>
          <p:cNvPr id="15" name="Rectangle 14"/>
          <p:cNvSpPr/>
          <p:nvPr/>
        </p:nvSpPr>
        <p:spPr>
          <a:xfrm>
            <a:off x="1359426" y="2510301"/>
            <a:ext cx="7699032" cy="960519"/>
          </a:xfrm>
          <a:prstGeom prst="rect">
            <a:avLst/>
          </a:prstGeom>
        </p:spPr>
        <p:txBody>
          <a:bodyPr wrap="square">
            <a:spAutoFit/>
          </a:bodyPr>
          <a:lstStyle/>
          <a:p>
            <a:pPr lvl="0" algn="just">
              <a:lnSpc>
                <a:spcPct val="150000"/>
              </a:lnSpc>
              <a:tabLst>
                <a:tab pos="90170" algn="l"/>
                <a:tab pos="180340" algn="l"/>
                <a:tab pos="270510" algn="l"/>
              </a:tabLst>
            </a:pPr>
            <a:r>
              <a:rPr lang="en-US" sz="2000" b="1" dirty="0" smtClean="0">
                <a:solidFill>
                  <a:srgbClr val="FF0000"/>
                </a:solidFill>
                <a:latin typeface="Times New Roman"/>
                <a:ea typeface="Times New Roman"/>
                <a:cs typeface="Times New Roman"/>
              </a:rPr>
              <a:t>- </a:t>
            </a:r>
            <a:r>
              <a:rPr lang="en-US" sz="2000" b="1" dirty="0" err="1" smtClean="0">
                <a:solidFill>
                  <a:srgbClr val="FF0000"/>
                </a:solidFill>
                <a:latin typeface="Times New Roman"/>
                <a:ea typeface="Times New Roman"/>
                <a:cs typeface="Times New Roman"/>
              </a:rPr>
              <a:t>Nội</a:t>
            </a:r>
            <a:r>
              <a:rPr lang="en-US" sz="2000" b="1" dirty="0" smtClean="0">
                <a:solidFill>
                  <a:srgbClr val="FF0000"/>
                </a:solidFill>
                <a:latin typeface="Times New Roman"/>
                <a:ea typeface="Times New Roman"/>
                <a:cs typeface="Times New Roman"/>
              </a:rPr>
              <a:t> dung: </a:t>
            </a:r>
            <a:r>
              <a:rPr lang="en-US" sz="2000" dirty="0" err="1" smtClean="0">
                <a:latin typeface="Times New Roman"/>
                <a:ea typeface="Times New Roman"/>
                <a:cs typeface="Times New Roman"/>
              </a:rPr>
              <a:t>Nêu</a:t>
            </a:r>
            <a:r>
              <a:rPr lang="en-US" sz="2000" dirty="0" smtClean="0">
                <a:latin typeface="Times New Roman"/>
                <a:ea typeface="Times New Roman"/>
                <a:cs typeface="Times New Roman"/>
              </a:rPr>
              <a:t> </a:t>
            </a:r>
            <a:r>
              <a:rPr lang="en-US" sz="2000" dirty="0" err="1">
                <a:latin typeface="Times New Roman" pitchFamily="18" charset="0"/>
                <a:ea typeface="Times New Roman"/>
                <a:cs typeface="Times New Roman" pitchFamily="18" charset="0"/>
              </a:rPr>
              <a:t>cảm</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nhận</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của</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em</a:t>
            </a:r>
            <a:r>
              <a:rPr lang="en-US" sz="2000" dirty="0">
                <a:latin typeface="Times New Roman" pitchFamily="18" charset="0"/>
                <a:ea typeface="Times New Roman"/>
                <a:cs typeface="Times New Roman" pitchFamily="18" charset="0"/>
              </a:rPr>
              <a:t> </a:t>
            </a:r>
            <a:r>
              <a:rPr lang="en-US" sz="2000" dirty="0" err="1">
                <a:latin typeface="Times New Roman" pitchFamily="18" charset="0"/>
                <a:ea typeface="Times New Roman"/>
                <a:cs typeface="Times New Roman" pitchFamily="18" charset="0"/>
              </a:rPr>
              <a:t>về</a:t>
            </a:r>
            <a:r>
              <a:rPr lang="en-US" sz="2000" dirty="0">
                <a:latin typeface="Times New Roman" pitchFamily="18" charset="0"/>
                <a:ea typeface="Times New Roman"/>
                <a:cs typeface="Times New Roman" pitchFamily="18" charset="0"/>
              </a:rPr>
              <a:t> </a:t>
            </a:r>
            <a:r>
              <a:rPr lang="en-US" sz="2000" dirty="0" smtClean="0">
                <a:latin typeface="Times New Roman" pitchFamily="18" charset="0"/>
                <a:ea typeface="Times New Roman"/>
                <a:cs typeface="Times New Roman" pitchFamily="18" charset="0"/>
              </a:rPr>
              <a:t>4 </a:t>
            </a:r>
            <a:r>
              <a:rPr lang="en-US" sz="2000" dirty="0" err="1" smtClean="0">
                <a:latin typeface="Times New Roman" pitchFamily="18" charset="0"/>
                <a:ea typeface="Times New Roman"/>
                <a:cs typeface="Times New Roman" pitchFamily="18" charset="0"/>
              </a:rPr>
              <a:t>dòng</a:t>
            </a:r>
            <a:r>
              <a:rPr lang="en-US" sz="2000" dirty="0" smtClean="0">
                <a:latin typeface="Times New Roman" pitchFamily="18" charset="0"/>
                <a:ea typeface="Times New Roman"/>
                <a:cs typeface="Times New Roman" pitchFamily="18" charset="0"/>
              </a:rPr>
              <a:t> </a:t>
            </a:r>
            <a:r>
              <a:rPr lang="en-US" sz="2000" dirty="0" err="1" smtClean="0">
                <a:latin typeface="Times New Roman" pitchFamily="18" charset="0"/>
                <a:ea typeface="Times New Roman"/>
                <a:cs typeface="Times New Roman" pitchFamily="18" charset="0"/>
              </a:rPr>
              <a:t>thơ</a:t>
            </a:r>
            <a:r>
              <a:rPr lang="en-US" sz="2000" dirty="0" smtClean="0">
                <a:latin typeface="Times New Roman" pitchFamily="18" charset="0"/>
                <a:ea typeface="Times New Roman"/>
                <a:cs typeface="Times New Roman" pitchFamily="18" charset="0"/>
              </a:rPr>
              <a:t> </a:t>
            </a:r>
            <a:r>
              <a:rPr lang="en-US" sz="2000" dirty="0" err="1" smtClean="0">
                <a:latin typeface="Times New Roman" pitchFamily="18" charset="0"/>
                <a:ea typeface="Times New Roman"/>
                <a:cs typeface="Times New Roman" pitchFamily="18" charset="0"/>
              </a:rPr>
              <a:t>trong</a:t>
            </a:r>
            <a:r>
              <a:rPr lang="en-US" sz="2000" dirty="0" smtClean="0">
                <a:latin typeface="Times New Roman" pitchFamily="18" charset="0"/>
                <a:ea typeface="Times New Roman"/>
                <a:cs typeface="Times New Roman" pitchFamily="18" charset="0"/>
              </a:rPr>
              <a:t> </a:t>
            </a:r>
            <a:r>
              <a:rPr lang="en-US" sz="2000" dirty="0" err="1" smtClean="0">
                <a:latin typeface="Times New Roman" pitchFamily="18" charset="0"/>
                <a:ea typeface="Times New Roman"/>
                <a:cs typeface="Times New Roman" pitchFamily="18" charset="0"/>
              </a:rPr>
              <a:t>bài</a:t>
            </a:r>
            <a:r>
              <a:rPr lang="en-US" sz="2000" dirty="0" smtClean="0">
                <a:latin typeface="Times New Roman" pitchFamily="18" charset="0"/>
                <a:ea typeface="Times New Roman"/>
                <a:cs typeface="Times New Roman" pitchFamily="18" charset="0"/>
              </a:rPr>
              <a:t>  “</a:t>
            </a:r>
            <a:r>
              <a:rPr lang="en-US" sz="2000" dirty="0" err="1" smtClean="0">
                <a:latin typeface="Times New Roman" pitchFamily="18" charset="0"/>
                <a:ea typeface="Times New Roman"/>
                <a:cs typeface="Times New Roman" pitchFamily="18" charset="0"/>
              </a:rPr>
              <a:t>Chuyện</a:t>
            </a:r>
            <a:r>
              <a:rPr lang="en-US" sz="2000" dirty="0" smtClean="0">
                <a:latin typeface="Times New Roman" pitchFamily="18" charset="0"/>
                <a:ea typeface="Times New Roman"/>
                <a:cs typeface="Times New Roman" pitchFamily="18" charset="0"/>
              </a:rPr>
              <a:t> </a:t>
            </a:r>
            <a:r>
              <a:rPr lang="en-US" sz="2000" dirty="0" err="1" smtClean="0">
                <a:latin typeface="Times New Roman" pitchFamily="18" charset="0"/>
                <a:ea typeface="Times New Roman"/>
                <a:cs typeface="Times New Roman" pitchFamily="18" charset="0"/>
              </a:rPr>
              <a:t>cổ</a:t>
            </a:r>
            <a:r>
              <a:rPr lang="en-US" sz="2000" dirty="0" smtClean="0">
                <a:latin typeface="Times New Roman" pitchFamily="18" charset="0"/>
                <a:ea typeface="Times New Roman"/>
                <a:cs typeface="Times New Roman" pitchFamily="18" charset="0"/>
              </a:rPr>
              <a:t> </a:t>
            </a:r>
            <a:r>
              <a:rPr lang="en-US" sz="2000" dirty="0" err="1" smtClean="0">
                <a:latin typeface="Times New Roman" pitchFamily="18" charset="0"/>
                <a:ea typeface="Times New Roman"/>
                <a:cs typeface="Times New Roman" pitchFamily="18" charset="0"/>
              </a:rPr>
              <a:t>nước</a:t>
            </a:r>
            <a:r>
              <a:rPr lang="en-US" sz="2000" dirty="0" smtClean="0">
                <a:latin typeface="Times New Roman" pitchFamily="18" charset="0"/>
                <a:ea typeface="Times New Roman"/>
                <a:cs typeface="Times New Roman" pitchFamily="18" charset="0"/>
              </a:rPr>
              <a:t>  </a:t>
            </a:r>
            <a:r>
              <a:rPr lang="en-US" sz="2000" dirty="0" err="1" smtClean="0">
                <a:latin typeface="Times New Roman" pitchFamily="18" charset="0"/>
                <a:ea typeface="Times New Roman"/>
                <a:cs typeface="Times New Roman" pitchFamily="18" charset="0"/>
              </a:rPr>
              <a:t>mình</a:t>
            </a:r>
            <a:r>
              <a:rPr lang="en-US" sz="2000" dirty="0" smtClean="0">
                <a:latin typeface="Times New Roman" pitchFamily="18" charset="0"/>
                <a:ea typeface="Times New Roman"/>
                <a:cs typeface="Times New Roman" pitchFamily="18" charset="0"/>
              </a:rPr>
              <a:t> </a:t>
            </a:r>
            <a:r>
              <a:rPr lang="en-US" sz="2000" dirty="0" err="1" smtClean="0">
                <a:latin typeface="Times New Roman" pitchFamily="18" charset="0"/>
                <a:ea typeface="Times New Roman"/>
                <a:cs typeface="Times New Roman" pitchFamily="18" charset="0"/>
              </a:rPr>
              <a:t>của</a:t>
            </a:r>
            <a:r>
              <a:rPr lang="en-US" sz="2000" dirty="0" smtClean="0">
                <a:latin typeface="Times New Roman" pitchFamily="18" charset="0"/>
                <a:ea typeface="Times New Roman"/>
                <a:cs typeface="Times New Roman" pitchFamily="18" charset="0"/>
              </a:rPr>
              <a:t> </a:t>
            </a:r>
            <a:r>
              <a:rPr lang="en-US" sz="2000" dirty="0" err="1" smtClean="0">
                <a:solidFill>
                  <a:prstClr val="black"/>
                </a:solidFill>
                <a:latin typeface="Times New Roman" pitchFamily="18" charset="0"/>
                <a:ea typeface="Times New Roman"/>
                <a:cs typeface="Times New Roman" pitchFamily="18" charset="0"/>
              </a:rPr>
              <a:t>Lâm</a:t>
            </a:r>
            <a:r>
              <a:rPr lang="en-US" sz="2000" dirty="0" smtClean="0">
                <a:solidFill>
                  <a:prstClr val="black"/>
                </a:solidFill>
                <a:latin typeface="Times New Roman" pitchFamily="18" charset="0"/>
                <a:ea typeface="Times New Roman"/>
                <a:cs typeface="Times New Roman" pitchFamily="18" charset="0"/>
              </a:rPr>
              <a:t> </a:t>
            </a:r>
            <a:r>
              <a:rPr lang="en-US" sz="2000" dirty="0" err="1" smtClean="0">
                <a:solidFill>
                  <a:prstClr val="black"/>
                </a:solidFill>
                <a:latin typeface="Times New Roman" pitchFamily="18" charset="0"/>
                <a:ea typeface="Times New Roman"/>
                <a:cs typeface="Times New Roman" pitchFamily="18" charset="0"/>
              </a:rPr>
              <a:t>Thị</a:t>
            </a:r>
            <a:r>
              <a:rPr lang="en-US" sz="2000" dirty="0" smtClean="0">
                <a:solidFill>
                  <a:prstClr val="black"/>
                </a:solidFill>
                <a:latin typeface="Times New Roman" pitchFamily="18" charset="0"/>
                <a:ea typeface="Times New Roman"/>
                <a:cs typeface="Times New Roman" pitchFamily="18" charset="0"/>
              </a:rPr>
              <a:t>  </a:t>
            </a:r>
            <a:r>
              <a:rPr lang="en-US" sz="2000" dirty="0" err="1" smtClean="0">
                <a:solidFill>
                  <a:prstClr val="black"/>
                </a:solidFill>
                <a:latin typeface="Times New Roman" pitchFamily="18" charset="0"/>
                <a:ea typeface="Times New Roman"/>
                <a:cs typeface="Times New Roman" pitchFamily="18" charset="0"/>
              </a:rPr>
              <a:t>Mỹ</a:t>
            </a:r>
            <a:r>
              <a:rPr lang="en-US" sz="2000" dirty="0" smtClean="0">
                <a:solidFill>
                  <a:prstClr val="black"/>
                </a:solidFill>
                <a:latin typeface="Times New Roman" pitchFamily="18" charset="0"/>
                <a:ea typeface="Times New Roman"/>
                <a:cs typeface="Times New Roman" pitchFamily="18" charset="0"/>
              </a:rPr>
              <a:t> </a:t>
            </a:r>
            <a:r>
              <a:rPr lang="en-US" sz="2000" dirty="0" err="1" smtClean="0">
                <a:solidFill>
                  <a:prstClr val="black"/>
                </a:solidFill>
                <a:latin typeface="Times New Roman" pitchFamily="18" charset="0"/>
                <a:ea typeface="Times New Roman"/>
                <a:cs typeface="Times New Roman" pitchFamily="18" charset="0"/>
              </a:rPr>
              <a:t>Dạ</a:t>
            </a:r>
            <a:r>
              <a:rPr lang="en-US" sz="2000" b="1" dirty="0" smtClean="0">
                <a:solidFill>
                  <a:srgbClr val="FF0000"/>
                </a:solidFill>
                <a:latin typeface="Times New Roman"/>
                <a:ea typeface="Times New Roman"/>
                <a:cs typeface="Times New Roman"/>
              </a:rPr>
              <a:t> </a:t>
            </a:r>
            <a:endParaRPr lang="en-US" sz="2000" dirty="0">
              <a:solidFill>
                <a:srgbClr val="FF0000"/>
              </a:solidFill>
              <a:latin typeface=".VnTime"/>
              <a:ea typeface="Times New Roman"/>
              <a:cs typeface="Times New Roman"/>
            </a:endParaRPr>
          </a:p>
        </p:txBody>
      </p:sp>
      <p:sp>
        <p:nvSpPr>
          <p:cNvPr id="4" name="Rectangle 3"/>
          <p:cNvSpPr/>
          <p:nvPr/>
        </p:nvSpPr>
        <p:spPr>
          <a:xfrm>
            <a:off x="1261802" y="3657600"/>
            <a:ext cx="7796655" cy="1631216"/>
          </a:xfrm>
          <a:prstGeom prst="rect">
            <a:avLst/>
          </a:prstGeom>
        </p:spPr>
        <p:txBody>
          <a:bodyPr wrap="square">
            <a:spAutoFit/>
          </a:bodyPr>
          <a:lstStyle/>
          <a:p>
            <a:r>
              <a:rPr lang="vi-VN" sz="2000" dirty="0">
                <a:latin typeface="Times New Roman" pitchFamily="18" charset="0"/>
                <a:cs typeface="Times New Roman" pitchFamily="18" charset="0"/>
              </a:rPr>
              <a:t>- Đoạn thơ đã khơi gợi trong em những tình cảm gì đối với những câu chuyện cổ? </a:t>
            </a:r>
          </a:p>
          <a:p>
            <a:r>
              <a:rPr lang="vi-VN" sz="2000" dirty="0">
                <a:latin typeface="Times New Roman" pitchFamily="18" charset="0"/>
                <a:cs typeface="Times New Roman" pitchFamily="18" charset="0"/>
              </a:rPr>
              <a:t>- Trong 2 dòng thơ đầu, tác gải sử dụng biện pháp tu từ gì? Biện pháp tu từ đó đã mang lại hiệu quả gì trong việc thể hiện tư tưởng, tình cảm của tác giả? </a:t>
            </a:r>
          </a:p>
        </p:txBody>
      </p:sp>
      <p:sp>
        <p:nvSpPr>
          <p:cNvPr id="7" name="Rectangle 6"/>
          <p:cNvSpPr/>
          <p:nvPr/>
        </p:nvSpPr>
        <p:spPr>
          <a:xfrm>
            <a:off x="1221946" y="5342099"/>
            <a:ext cx="7836511" cy="1015663"/>
          </a:xfrm>
          <a:prstGeom prst="rect">
            <a:avLst/>
          </a:prstGeom>
        </p:spPr>
        <p:txBody>
          <a:bodyPr wrap="square">
            <a:spAutoFit/>
          </a:bodyPr>
          <a:lstStyle/>
          <a:p>
            <a:pPr algn="just"/>
            <a:r>
              <a:rPr lang="vi-VN" sz="2000" dirty="0">
                <a:solidFill>
                  <a:srgbClr val="000000"/>
                </a:solidFill>
                <a:latin typeface="Times New Roman" pitchFamily="18" charset="0"/>
                <a:cs typeface="Times New Roman" pitchFamily="18" charset="0"/>
              </a:rPr>
              <a:t>- Vì sao tác giả lại khẳng định những câu chuyện cổ giúp ta gặp lại ông cha, thấy được diện mạo tinh thần của những thế hệ đi trước? </a:t>
            </a:r>
          </a:p>
          <a:p>
            <a:pPr algn="just"/>
            <a:r>
              <a:rPr lang="vi-VN" sz="2000" dirty="0">
                <a:solidFill>
                  <a:srgbClr val="000000"/>
                </a:solidFill>
                <a:latin typeface="Times New Roman" pitchFamily="18" charset="0"/>
                <a:cs typeface="Times New Roman" pitchFamily="18" charset="0"/>
              </a:rPr>
              <a:t>- Em có cảm nhận gì về giọng điệu của đoạn thơ? </a:t>
            </a:r>
            <a:endParaRPr lang="vi-VN" sz="2000" b="0" i="0" dirty="0">
              <a:solidFill>
                <a:srgbClr val="000000"/>
              </a:solidFill>
              <a:effectLst/>
              <a:latin typeface="Times New Roman" pitchFamily="18" charset="0"/>
              <a:cs typeface="Times New Roman" pitchFamily="18" charset="0"/>
            </a:endParaRPr>
          </a:p>
        </p:txBody>
      </p:sp>
      <p:cxnSp>
        <p:nvCxnSpPr>
          <p:cNvPr id="16" name="Straight Arrow Connector 15"/>
          <p:cNvCxnSpPr/>
          <p:nvPr/>
        </p:nvCxnSpPr>
        <p:spPr>
          <a:xfrm flipV="1">
            <a:off x="650650" y="3886200"/>
            <a:ext cx="794318" cy="58700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a:off x="650650" y="4473208"/>
            <a:ext cx="70877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p:nvPr/>
        </p:nvCxnSpPr>
        <p:spPr>
          <a:xfrm>
            <a:off x="650650" y="4473208"/>
            <a:ext cx="654347" cy="108939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a:off x="650650" y="4473208"/>
            <a:ext cx="708776" cy="177519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4848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5576" y="918579"/>
            <a:ext cx="8998424" cy="2354491"/>
          </a:xfrm>
          <a:prstGeom prst="rect">
            <a:avLst/>
          </a:prstGeom>
        </p:spPr>
        <p:txBody>
          <a:bodyPr wrap="square">
            <a:spAutoFit/>
          </a:bodyPr>
          <a:lstStyle/>
          <a:p>
            <a:pPr algn="just">
              <a:lnSpc>
                <a:spcPct val="150000"/>
              </a:lnSpc>
              <a:tabLst>
                <a:tab pos="90170" algn="l"/>
                <a:tab pos="180340" algn="l"/>
              </a:tabLst>
            </a:pPr>
            <a:r>
              <a:rPr lang="en-US" b="1" dirty="0" smtClean="0">
                <a:solidFill>
                  <a:prstClr val="black"/>
                </a:solidFill>
                <a:latin typeface="Times New Roman"/>
                <a:ea typeface="Times New Roman"/>
                <a:cs typeface="Times New Roman"/>
              </a:rPr>
              <a:t>CỦNG CỐ- DẶN DÒ</a:t>
            </a:r>
          </a:p>
          <a:p>
            <a:pPr algn="just">
              <a:lnSpc>
                <a:spcPct val="150000"/>
              </a:lnSpc>
              <a:tabLst>
                <a:tab pos="90170" algn="l"/>
                <a:tab pos="180340" algn="l"/>
              </a:tabLst>
            </a:pPr>
            <a:r>
              <a:rPr lang="en-US" sz="1600" b="1" dirty="0" smtClean="0">
                <a:solidFill>
                  <a:prstClr val="black"/>
                </a:solidFill>
                <a:latin typeface="Times New Roman"/>
                <a:ea typeface="Times New Roman"/>
                <a:cs typeface="Times New Roman"/>
              </a:rPr>
              <a:t> -  HS </a:t>
            </a:r>
            <a:r>
              <a:rPr lang="en-US" sz="1600" b="1" dirty="0" err="1" smtClean="0">
                <a:solidFill>
                  <a:prstClr val="black"/>
                </a:solidFill>
                <a:latin typeface="Times New Roman"/>
                <a:ea typeface="Times New Roman"/>
                <a:cs typeface="Times New Roman"/>
              </a:rPr>
              <a:t>đọc</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phần</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tổng</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kết</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Những</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bài</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học</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mà</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câu</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chuyện</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cổ</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mang</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lại</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cho</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em</a:t>
            </a:r>
            <a:endParaRPr lang="en-US" sz="1600" b="1" dirty="0" smtClean="0">
              <a:solidFill>
                <a:prstClr val="black"/>
              </a:solidFill>
              <a:latin typeface="Times New Roman"/>
              <a:ea typeface="Times New Roman"/>
              <a:cs typeface="Times New Roman"/>
            </a:endParaRPr>
          </a:p>
          <a:p>
            <a:pPr algn="just">
              <a:lnSpc>
                <a:spcPct val="150000"/>
              </a:lnSpc>
              <a:tabLst>
                <a:tab pos="90170" algn="l"/>
                <a:tab pos="180340" algn="l"/>
              </a:tabLst>
            </a:pPr>
            <a:r>
              <a:rPr lang="en-US" sz="1600" b="1" dirty="0" err="1" smtClean="0">
                <a:solidFill>
                  <a:prstClr val="black"/>
                </a:solidFill>
                <a:latin typeface="Times New Roman"/>
                <a:ea typeface="Times New Roman"/>
                <a:cs typeface="Times New Roman"/>
              </a:rPr>
              <a:t>Về</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nhà</a:t>
            </a:r>
            <a:r>
              <a:rPr lang="en-US" sz="1600" b="1" dirty="0" smtClean="0">
                <a:solidFill>
                  <a:prstClr val="black"/>
                </a:solidFill>
                <a:latin typeface="Times New Roman"/>
                <a:ea typeface="Times New Roman"/>
                <a:cs typeface="Times New Roman"/>
              </a:rPr>
              <a:t>:</a:t>
            </a:r>
          </a:p>
          <a:p>
            <a:pPr algn="just">
              <a:lnSpc>
                <a:spcPct val="150000"/>
              </a:lnSpc>
              <a:tabLst>
                <a:tab pos="90170" algn="l"/>
                <a:tab pos="180340" algn="l"/>
              </a:tabLst>
            </a:pPr>
            <a:r>
              <a:rPr lang="en-US" sz="1600" b="1" dirty="0" smtClean="0">
                <a:solidFill>
                  <a:prstClr val="black"/>
                </a:solidFill>
                <a:latin typeface="Times New Roman"/>
                <a:ea typeface="Times New Roman"/>
                <a:cs typeface="Times New Roman"/>
              </a:rPr>
              <a:t> - </a:t>
            </a:r>
            <a:r>
              <a:rPr lang="en-US" sz="1600" b="1" dirty="0" err="1" smtClean="0">
                <a:solidFill>
                  <a:prstClr val="black"/>
                </a:solidFill>
                <a:latin typeface="Times New Roman"/>
                <a:ea typeface="Times New Roman"/>
                <a:cs typeface="Times New Roman"/>
              </a:rPr>
              <a:t>Học</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thuộc</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bài</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thơ</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bài</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thơ</a:t>
            </a:r>
            <a:endParaRPr lang="en-US" sz="1600" b="1" dirty="0" smtClean="0">
              <a:solidFill>
                <a:prstClr val="black"/>
              </a:solidFill>
              <a:latin typeface="Times New Roman"/>
              <a:ea typeface="Times New Roman"/>
              <a:cs typeface="Times New Roman"/>
            </a:endParaRPr>
          </a:p>
          <a:p>
            <a:pPr marL="285750" indent="-285750" algn="just">
              <a:lnSpc>
                <a:spcPct val="150000"/>
              </a:lnSpc>
              <a:buFontTx/>
              <a:buChar char="-"/>
              <a:tabLst>
                <a:tab pos="90170" algn="l"/>
                <a:tab pos="180340" algn="l"/>
              </a:tabLst>
            </a:pPr>
            <a:r>
              <a:rPr lang="en-US" sz="1600" b="1" dirty="0" err="1" smtClean="0">
                <a:solidFill>
                  <a:prstClr val="black"/>
                </a:solidFill>
                <a:latin typeface="Times New Roman"/>
                <a:ea typeface="Times New Roman"/>
                <a:cs typeface="Times New Roman"/>
              </a:rPr>
              <a:t>Nhớ</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nội</a:t>
            </a:r>
            <a:r>
              <a:rPr lang="en-US" sz="1600" b="1" dirty="0" smtClean="0">
                <a:solidFill>
                  <a:prstClr val="black"/>
                </a:solidFill>
                <a:latin typeface="Times New Roman"/>
                <a:ea typeface="Times New Roman"/>
                <a:cs typeface="Times New Roman"/>
              </a:rPr>
              <a:t> dung </a:t>
            </a:r>
            <a:r>
              <a:rPr lang="en-US" sz="1600" b="1" dirty="0" err="1" smtClean="0">
                <a:solidFill>
                  <a:prstClr val="black"/>
                </a:solidFill>
                <a:latin typeface="Times New Roman"/>
                <a:ea typeface="Times New Roman"/>
                <a:cs typeface="Times New Roman"/>
              </a:rPr>
              <a:t>bài</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học</a:t>
            </a:r>
            <a:r>
              <a:rPr lang="en-US" sz="1600" b="1" dirty="0" smtClean="0">
                <a:solidFill>
                  <a:prstClr val="black"/>
                </a:solidFill>
                <a:latin typeface="Times New Roman"/>
                <a:ea typeface="Times New Roman"/>
                <a:cs typeface="Times New Roman"/>
              </a:rPr>
              <a:t>,</a:t>
            </a:r>
          </a:p>
          <a:p>
            <a:pPr algn="just">
              <a:lnSpc>
                <a:spcPct val="150000"/>
              </a:lnSpc>
              <a:tabLst>
                <a:tab pos="90170" algn="l"/>
                <a:tab pos="180340" algn="l"/>
              </a:tabLst>
            </a:pP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Soạn</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bài</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Đọc</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trả</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lời</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câu</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hỏi</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trước</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và</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sau</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khi</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đọc</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văn</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bản</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Cây</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tre</a:t>
            </a:r>
            <a:r>
              <a:rPr lang="en-US" sz="1600" b="1" dirty="0" smtClean="0">
                <a:solidFill>
                  <a:prstClr val="black"/>
                </a:solidFill>
                <a:latin typeface="Times New Roman"/>
                <a:ea typeface="Times New Roman"/>
                <a:cs typeface="Times New Roman"/>
              </a:rPr>
              <a:t> </a:t>
            </a:r>
            <a:r>
              <a:rPr lang="en-US" sz="1600" b="1" dirty="0" err="1" smtClean="0">
                <a:solidFill>
                  <a:prstClr val="black"/>
                </a:solidFill>
                <a:latin typeface="Times New Roman"/>
                <a:ea typeface="Times New Roman"/>
                <a:cs typeface="Times New Roman"/>
              </a:rPr>
              <a:t>Việt</a:t>
            </a:r>
            <a:r>
              <a:rPr lang="en-US" sz="1600" b="1" dirty="0" smtClean="0">
                <a:solidFill>
                  <a:prstClr val="black"/>
                </a:solidFill>
                <a:latin typeface="Times New Roman"/>
                <a:ea typeface="Times New Roman"/>
                <a:cs typeface="Times New Roman"/>
              </a:rPr>
              <a:t> Nam</a:t>
            </a:r>
          </a:p>
        </p:txBody>
      </p:sp>
    </p:spTree>
    <p:extLst>
      <p:ext uri="{BB962C8B-B14F-4D97-AF65-F5344CB8AC3E}">
        <p14:creationId xmlns:p14="http://schemas.microsoft.com/office/powerpoint/2010/main" val="24429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559" y="36801"/>
            <a:ext cx="2100841" cy="307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927"/>
            <a:ext cx="2136199" cy="311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650" y="-6927"/>
            <a:ext cx="219075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25091"/>
            <a:ext cx="2000249" cy="353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6198" y="3325091"/>
            <a:ext cx="2207202" cy="3442854"/>
          </a:xfrm>
          <a:prstGeom prst="rect">
            <a:avLst/>
          </a:prstGeom>
          <a:solidFill>
            <a:srgbClr val="FFC000"/>
          </a:solidFill>
          <a:ln w="9525">
            <a:solidFill>
              <a:schemeClr val="tx1"/>
            </a:solidFill>
            <a:miter lim="800000"/>
            <a:headEnd/>
            <a:tailEnd/>
          </a:ln>
          <a:effectLst/>
        </p:spPr>
      </p:pic>
      <p:pic>
        <p:nvPicPr>
          <p:cNvPr id="206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0850" y="3325091"/>
            <a:ext cx="2343150" cy="344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3325091"/>
            <a:ext cx="2286000" cy="344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5600" y="0"/>
            <a:ext cx="2343150" cy="3107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373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Xét lại hình tượng cô Tấm | Nghiên Cứu Lịch S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28719"/>
            <a:ext cx="2978726" cy="315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552" y="76201"/>
            <a:ext cx="3120448" cy="3104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0"/>
            <a:ext cx="2895600" cy="3180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24080"/>
            <a:ext cx="6096000" cy="357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250" y="3324080"/>
            <a:ext cx="2952750" cy="345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632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68436" y="48446"/>
            <a:ext cx="5375564" cy="1200329"/>
          </a:xfrm>
          <a:prstGeom prst="rect">
            <a:avLst/>
          </a:prstGeom>
        </p:spPr>
        <p:txBody>
          <a:bodyPr wrap="square">
            <a:spAutoFit/>
          </a:bodyPr>
          <a:lstStyle/>
          <a:p>
            <a:pPr algn="ctr"/>
            <a:r>
              <a:rPr lang="en-US" sz="2400" b="1" dirty="0" err="1" smtClean="0">
                <a:solidFill>
                  <a:srgbClr val="00B0F0"/>
                </a:solidFill>
                <a:latin typeface="Times New Roman" pitchFamily="18" charset="0"/>
                <a:cs typeface="Times New Roman" pitchFamily="18" charset="0"/>
              </a:rPr>
              <a:t>Tiết</a:t>
            </a:r>
            <a:r>
              <a:rPr lang="en-US" sz="2400" b="1" dirty="0" smtClean="0">
                <a:solidFill>
                  <a:srgbClr val="00B0F0"/>
                </a:solidFill>
                <a:latin typeface="Times New Roman" pitchFamily="18" charset="0"/>
                <a:cs typeface="Times New Roman" pitchFamily="18" charset="0"/>
              </a:rPr>
              <a:t> 48-49:</a:t>
            </a:r>
            <a:r>
              <a:rPr lang="vi-VN" sz="2400" b="1" dirty="0" smtClean="0">
                <a:solidFill>
                  <a:srgbClr val="00B0F0"/>
                </a:solidFill>
                <a:latin typeface="Times New Roman" pitchFamily="18" charset="0"/>
                <a:cs typeface="Times New Roman" pitchFamily="18" charset="0"/>
              </a:rPr>
              <a:t>Văn</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bản</a:t>
            </a:r>
            <a:r>
              <a:rPr lang="en-US" sz="2400" b="1" dirty="0" smtClean="0">
                <a:solidFill>
                  <a:srgbClr val="00B0F0"/>
                </a:solidFill>
                <a:latin typeface="Times New Roman" pitchFamily="18" charset="0"/>
                <a:cs typeface="Times New Roman" pitchFamily="18" charset="0"/>
              </a:rPr>
              <a:t> 2</a:t>
            </a:r>
          </a:p>
          <a:p>
            <a:r>
              <a:rPr lang="en-US" sz="2400" b="1" dirty="0" smtClean="0">
                <a:solidFill>
                  <a:srgbClr val="FF0000"/>
                </a:solidFill>
                <a:latin typeface="Times New Roman" pitchFamily="18" charset="0"/>
                <a:cs typeface="Times New Roman" pitchFamily="18" charset="0"/>
              </a:rPr>
              <a:t>CHUYỆN CỔ NƯỚC MÌNH</a:t>
            </a:r>
          </a:p>
          <a:p>
            <a:pPr algn="ct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Mỹ</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Dạ</a:t>
            </a:r>
            <a:r>
              <a:rPr lang="en-US" sz="2400" b="1" dirty="0" smtClean="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4103093"/>
            <a:ext cx="4476750" cy="2754907"/>
          </a:xfrm>
          <a:prstGeom prst="rect">
            <a:avLst/>
          </a:prstGeom>
          <a:solidFill>
            <a:srgbClr val="FF0000"/>
          </a:solidFill>
          <a:ln>
            <a:solidFill>
              <a:srgbClr val="FF0000"/>
            </a:solidFill>
          </a:ln>
          <a:effectLst/>
        </p:spPr>
      </p:pic>
      <p:sp>
        <p:nvSpPr>
          <p:cNvPr id="2" name="Rectangle 1"/>
          <p:cNvSpPr/>
          <p:nvPr/>
        </p:nvSpPr>
        <p:spPr>
          <a:xfrm>
            <a:off x="0" y="844394"/>
            <a:ext cx="3942939" cy="461665"/>
          </a:xfrm>
          <a:prstGeom prst="rect">
            <a:avLst/>
          </a:prstGeom>
          <a:solidFill>
            <a:schemeClr val="bg1"/>
          </a:solidFill>
          <a:ln>
            <a:solidFill>
              <a:srgbClr val="FF0000"/>
            </a:solidFill>
          </a:ln>
        </p:spPr>
        <p:txBody>
          <a:bodyPr wrap="none">
            <a:spAutoFit/>
          </a:bodyPr>
          <a:lstStyle/>
          <a:p>
            <a:r>
              <a:rPr lang="en-US" sz="2400" b="1" dirty="0" smtClean="0">
                <a:solidFill>
                  <a:srgbClr val="FF0000"/>
                </a:solidFill>
                <a:latin typeface="Times New Roman" pitchFamily="18" charset="0"/>
                <a:cs typeface="Times New Roman" pitchFamily="18" charset="0"/>
              </a:rPr>
              <a:t>I. ĐỌC- TÌM HIỂUCHUNG</a:t>
            </a:r>
            <a:endParaRPr lang="en-US" dirty="0">
              <a:solidFill>
                <a:prstClr val="black"/>
              </a:solidFill>
            </a:endParaRPr>
          </a:p>
        </p:txBody>
      </p:sp>
      <p:sp>
        <p:nvSpPr>
          <p:cNvPr id="11" name="Rectangle 10"/>
          <p:cNvSpPr/>
          <p:nvPr/>
        </p:nvSpPr>
        <p:spPr>
          <a:xfrm>
            <a:off x="0" y="1447800"/>
            <a:ext cx="2135521" cy="461665"/>
          </a:xfrm>
          <a:prstGeom prst="rect">
            <a:avLst/>
          </a:prstGeom>
          <a:solidFill>
            <a:schemeClr val="bg1"/>
          </a:solidFill>
          <a:ln>
            <a:solidFill>
              <a:srgbClr val="FF0000"/>
            </a:solidFill>
          </a:ln>
        </p:spPr>
        <p:txBody>
          <a:bodyPr wrap="none">
            <a:spAutoFit/>
          </a:bodyPr>
          <a:lstStyle/>
          <a:p>
            <a:r>
              <a:rPr lang="en-US" sz="2400" b="1" dirty="0" smtClean="0">
                <a:solidFill>
                  <a:srgbClr val="FF0000"/>
                </a:solidFill>
                <a:latin typeface="Times New Roman" pitchFamily="18" charset="0"/>
                <a:cs typeface="Times New Roman" pitchFamily="18" charset="0"/>
              </a:rPr>
              <a:t>1. </a:t>
            </a:r>
            <a:r>
              <a:rPr lang="en-US" sz="2400" b="1" dirty="0" err="1" smtClean="0">
                <a:solidFill>
                  <a:srgbClr val="FF0000"/>
                </a:solidFill>
                <a:latin typeface="Times New Roman" pitchFamily="18" charset="0"/>
                <a:cs typeface="Times New Roman" pitchFamily="18" charset="0"/>
              </a:rPr>
              <a:t>Đọc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bản</a:t>
            </a:r>
            <a:endParaRPr lang="en-US" dirty="0">
              <a:solidFill>
                <a:prstClr val="black"/>
              </a:solidFill>
            </a:endParaRPr>
          </a:p>
        </p:txBody>
      </p:sp>
      <p:sp>
        <p:nvSpPr>
          <p:cNvPr id="13" name="Rectangle 12"/>
          <p:cNvSpPr/>
          <p:nvPr/>
        </p:nvSpPr>
        <p:spPr>
          <a:xfrm>
            <a:off x="4667250" y="1771478"/>
            <a:ext cx="1289135" cy="400110"/>
          </a:xfrm>
          <a:prstGeom prst="rect">
            <a:avLst/>
          </a:prstGeom>
          <a:solidFill>
            <a:schemeClr val="bg1"/>
          </a:solidFill>
          <a:ln>
            <a:solidFill>
              <a:srgbClr val="FF0000"/>
            </a:solidFill>
          </a:ln>
        </p:spPr>
        <p:txBody>
          <a:bodyPr wrap="none">
            <a:spAutoFit/>
          </a:bodyPr>
          <a:lstStyle/>
          <a:p>
            <a:r>
              <a:rPr lang="en-US" sz="2000" b="1" dirty="0" err="1" smtClean="0">
                <a:solidFill>
                  <a:srgbClr val="FF0000"/>
                </a:solidFill>
                <a:latin typeface="Times New Roman" pitchFamily="18" charset="0"/>
                <a:cs typeface="Times New Roman" pitchFamily="18" charset="0"/>
              </a:rPr>
              <a:t>Yêu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cầu</a:t>
            </a:r>
            <a:r>
              <a:rPr lang="en-US" sz="2000" b="1" dirty="0" smtClean="0">
                <a:solidFill>
                  <a:srgbClr val="FF0000"/>
                </a:solidFill>
                <a:latin typeface="Times New Roman" pitchFamily="18" charset="0"/>
                <a:cs typeface="Times New Roman" pitchFamily="18" charset="0"/>
              </a:rPr>
              <a:t>:  </a:t>
            </a:r>
            <a:endParaRPr lang="en-US" sz="2000" dirty="0">
              <a:solidFill>
                <a:prstClr val="black"/>
              </a:solidFill>
            </a:endParaRPr>
          </a:p>
        </p:txBody>
      </p:sp>
      <p:sp>
        <p:nvSpPr>
          <p:cNvPr id="15" name="Rectangle 14"/>
          <p:cNvSpPr/>
          <p:nvPr/>
        </p:nvSpPr>
        <p:spPr>
          <a:xfrm>
            <a:off x="3200400" y="2164101"/>
            <a:ext cx="5943600" cy="1569660"/>
          </a:xfrm>
          <a:prstGeom prst="rect">
            <a:avLst/>
          </a:prstGeom>
          <a:solidFill>
            <a:schemeClr val="bg1"/>
          </a:solidFill>
          <a:ln>
            <a:solidFill>
              <a:srgbClr val="FF0000"/>
            </a:solidFill>
          </a:ln>
        </p:spPr>
        <p:txBody>
          <a:bodyPr wrap="square">
            <a:spAutoFit/>
          </a:bodyPr>
          <a:lstStyle/>
          <a:p>
            <a:pPr algn="just"/>
            <a:r>
              <a:rPr lang="en-US" sz="2400" b="1" dirty="0" smtClean="0">
                <a:solidFill>
                  <a:srgbClr val="FF0000"/>
                </a:solidFill>
                <a:latin typeface="Times New Roman" pitchFamily="18" charset="0"/>
                <a:cs typeface="Times New Roman" pitchFamily="18" charset="0"/>
              </a:rPr>
              <a:t>  *  </a:t>
            </a:r>
            <a:r>
              <a:rPr lang="en-US" sz="2400" dirty="0" err="1" smtClean="0">
                <a:latin typeface="Times New Roman" pitchFamily="18" charset="0"/>
                <a:cs typeface="Times New Roman" pitchFamily="18" charset="0"/>
              </a:rPr>
              <a:t>Đọc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ngắt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nhịp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bát</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Giọng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trầm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lắng</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dung.</a:t>
            </a:r>
            <a:endParaRPr lang="en-US" sz="2400"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075226"/>
            <a:ext cx="8540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619625" y="1909465"/>
            <a:ext cx="4572000" cy="707886"/>
          </a:xfrm>
          <a:prstGeom prst="rect">
            <a:avLst/>
          </a:prstGeom>
        </p:spPr>
        <p:txBody>
          <a:bodyPr>
            <a:spAutoFit/>
          </a:bodyPr>
          <a:lstStyle/>
          <a:p>
            <a:r>
              <a:rPr lang="vi-VN" sz="2000" b="1" dirty="0">
                <a:solidFill>
                  <a:srgbClr val="000000"/>
                </a:solidFill>
                <a:latin typeface="+mj-lt"/>
              </a:rPr>
              <a:t>Hình dung: </a:t>
            </a:r>
            <a:r>
              <a:rPr lang="vi-VN" sz="2000" b="1" i="1" dirty="0">
                <a:solidFill>
                  <a:srgbClr val="000000"/>
                </a:solidFill>
                <a:latin typeface="+mj-lt"/>
              </a:rPr>
              <a:t>Những màu sắc, đường nét miêu tả quê hương</a:t>
            </a:r>
            <a:r>
              <a:rPr lang="vi-VN" sz="2000" b="1" i="1" dirty="0" smtClean="0">
                <a:solidFill>
                  <a:srgbClr val="000000"/>
                </a:solidFill>
                <a:latin typeface="+mj-lt"/>
              </a:rPr>
              <a:t>.</a:t>
            </a:r>
            <a:endParaRPr lang="en-US" sz="2000" dirty="0">
              <a:latin typeface="+mj-lt"/>
            </a:endParaRPr>
          </a:p>
        </p:txBody>
      </p:sp>
      <p:sp>
        <p:nvSpPr>
          <p:cNvPr id="18" name="Rectangle 17"/>
          <p:cNvSpPr/>
          <p:nvPr/>
        </p:nvSpPr>
        <p:spPr>
          <a:xfrm>
            <a:off x="0" y="2737723"/>
            <a:ext cx="4572000" cy="1015663"/>
          </a:xfrm>
          <a:prstGeom prst="rect">
            <a:avLst/>
          </a:prstGeom>
        </p:spPr>
        <p:txBody>
          <a:bodyPr>
            <a:spAutoFit/>
          </a:bodyPr>
          <a:lstStyle/>
          <a:p>
            <a:pPr algn="just"/>
            <a:r>
              <a:rPr lang="vi-VN" sz="2000" b="1" i="1" dirty="0">
                <a:solidFill>
                  <a:srgbClr val="000000"/>
                </a:solidFill>
                <a:latin typeface="+mj-lt"/>
              </a:rPr>
              <a:t>+ Vàng cơn nắng, trắng cơn mưa </a:t>
            </a:r>
            <a:endParaRPr lang="vi-VN" sz="2000" b="1" dirty="0">
              <a:solidFill>
                <a:srgbClr val="000000"/>
              </a:solidFill>
              <a:latin typeface="+mj-lt"/>
            </a:endParaRPr>
          </a:p>
          <a:p>
            <a:pPr algn="just"/>
            <a:r>
              <a:rPr lang="vi-VN" sz="2000" b="1" i="1" dirty="0">
                <a:solidFill>
                  <a:srgbClr val="000000"/>
                </a:solidFill>
                <a:latin typeface="+mj-lt"/>
              </a:rPr>
              <a:t>Con sông chảy có rặng dừa nghiêng soi </a:t>
            </a:r>
            <a:endParaRPr lang="vi-VN" sz="2000" b="1" dirty="0">
              <a:solidFill>
                <a:srgbClr val="000000"/>
              </a:solidFill>
              <a:latin typeface="+mj-lt"/>
            </a:endParaRPr>
          </a:p>
          <a:p>
            <a:pPr algn="just"/>
            <a:r>
              <a:rPr lang="vi-VN" sz="2000" b="1" i="1" dirty="0">
                <a:solidFill>
                  <a:srgbClr val="000000"/>
                </a:solidFill>
                <a:latin typeface="+mj-lt"/>
              </a:rPr>
              <a:t>+ Như con sông với chân trời đã xa</a:t>
            </a:r>
            <a:endParaRPr lang="vi-VN" sz="2000" b="1" i="0" dirty="0">
              <a:solidFill>
                <a:srgbClr val="000000"/>
              </a:solidFill>
              <a:effectLst/>
              <a:latin typeface="+mj-lt"/>
            </a:endParaRPr>
          </a:p>
        </p:txBody>
      </p:sp>
      <p:pic>
        <p:nvPicPr>
          <p:cNvPr id="3" name="Picture 2"/>
          <p:cNvPicPr>
            <a:picLocks noChangeAspect="1"/>
          </p:cNvPicPr>
          <p:nvPr/>
        </p:nvPicPr>
        <p:blipFill>
          <a:blip r:embed="rId4"/>
          <a:stretch>
            <a:fillRect/>
          </a:stretch>
        </p:blipFill>
        <p:spPr>
          <a:xfrm>
            <a:off x="76200" y="5705475"/>
            <a:ext cx="1724025" cy="1152525"/>
          </a:xfrm>
          <a:prstGeom prst="rect">
            <a:avLst/>
          </a:prstGeom>
        </p:spPr>
      </p:pic>
    </p:spTree>
    <p:extLst>
      <p:ext uri="{BB962C8B-B14F-4D97-AF65-F5344CB8AC3E}">
        <p14:creationId xmlns:p14="http://schemas.microsoft.com/office/powerpoint/2010/main" val="349183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P spid="9"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448" y="48446"/>
            <a:ext cx="6849152" cy="1200329"/>
          </a:xfrm>
          <a:prstGeom prst="rect">
            <a:avLst/>
          </a:prstGeom>
        </p:spPr>
        <p:txBody>
          <a:bodyPr wrap="square">
            <a:spAutoFit/>
          </a:bodyPr>
          <a:lstStyle/>
          <a:p>
            <a:pPr algn="ctr"/>
            <a:r>
              <a:rPr lang="en-US" sz="2400" b="1" dirty="0" err="1" smtClean="0">
                <a:solidFill>
                  <a:srgbClr val="00B0F0"/>
                </a:solidFill>
                <a:latin typeface="Times New Roman" pitchFamily="18" charset="0"/>
                <a:cs typeface="Times New Roman" pitchFamily="18" charset="0"/>
              </a:rPr>
              <a:t>Tiết</a:t>
            </a:r>
            <a:r>
              <a:rPr lang="en-US" sz="2400" b="1" dirty="0" smtClean="0">
                <a:solidFill>
                  <a:srgbClr val="00B0F0"/>
                </a:solidFill>
                <a:latin typeface="Times New Roman" pitchFamily="18" charset="0"/>
                <a:cs typeface="Times New Roman" pitchFamily="18" charset="0"/>
              </a:rPr>
              <a:t> 48-49:</a:t>
            </a:r>
            <a:r>
              <a:rPr lang="vi-VN" sz="2400" b="1" dirty="0" smtClean="0">
                <a:solidFill>
                  <a:srgbClr val="00B0F0"/>
                </a:solidFill>
                <a:latin typeface="Times New Roman" pitchFamily="18" charset="0"/>
                <a:cs typeface="Times New Roman" pitchFamily="18" charset="0"/>
              </a:rPr>
              <a:t>Văn</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bản</a:t>
            </a:r>
            <a:r>
              <a:rPr lang="en-US" sz="2400" b="1" dirty="0" smtClean="0">
                <a:solidFill>
                  <a:srgbClr val="00B0F0"/>
                </a:solidFill>
                <a:latin typeface="Times New Roman" pitchFamily="18" charset="0"/>
                <a:cs typeface="Times New Roman" pitchFamily="18" charset="0"/>
              </a:rPr>
              <a:t> 2</a:t>
            </a:r>
          </a:p>
          <a:p>
            <a:r>
              <a:rPr lang="en-US" sz="2400" b="1" dirty="0" smtClean="0">
                <a:solidFill>
                  <a:srgbClr val="FF0000"/>
                </a:solidFill>
                <a:latin typeface="Times New Roman" pitchFamily="18" charset="0"/>
                <a:cs typeface="Times New Roman" pitchFamily="18" charset="0"/>
              </a:rPr>
              <a:t>CHUYỆN CỔ NƯỚC MÌNH</a:t>
            </a:r>
          </a:p>
          <a:p>
            <a:pPr algn="ct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Mỹ</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Dạ</a:t>
            </a:r>
            <a:r>
              <a:rPr lang="en-US" sz="2400" b="1" dirty="0" smtClean="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2" name="Rectangle 1"/>
          <p:cNvSpPr/>
          <p:nvPr/>
        </p:nvSpPr>
        <p:spPr>
          <a:xfrm>
            <a:off x="0" y="1003721"/>
            <a:ext cx="3315523" cy="400110"/>
          </a:xfrm>
          <a:prstGeom prst="rect">
            <a:avLst/>
          </a:prstGeom>
          <a:solidFill>
            <a:schemeClr val="bg1"/>
          </a:solidFill>
          <a:ln>
            <a:solidFill>
              <a:srgbClr val="FF0000"/>
            </a:solidFill>
          </a:ln>
        </p:spPr>
        <p:txBody>
          <a:bodyPr wrap="none">
            <a:spAutoFit/>
          </a:bodyPr>
          <a:lstStyle/>
          <a:p>
            <a:r>
              <a:rPr lang="en-US" sz="2000" b="1" dirty="0" smtClean="0">
                <a:solidFill>
                  <a:srgbClr val="FF0000"/>
                </a:solidFill>
                <a:latin typeface="Times New Roman" pitchFamily="18" charset="0"/>
                <a:cs typeface="Times New Roman" pitchFamily="18" charset="0"/>
              </a:rPr>
              <a:t>I. ĐỌC- TÌM HIỂUCHUNG</a:t>
            </a:r>
            <a:endParaRPr lang="en-US" sz="2000" dirty="0">
              <a:solidFill>
                <a:prstClr val="black"/>
              </a:solidFill>
            </a:endParaRPr>
          </a:p>
        </p:txBody>
      </p:sp>
      <p:sp>
        <p:nvSpPr>
          <p:cNvPr id="12" name="Rectangle 11"/>
          <p:cNvSpPr/>
          <p:nvPr/>
        </p:nvSpPr>
        <p:spPr>
          <a:xfrm>
            <a:off x="-17310" y="1356394"/>
            <a:ext cx="2159758" cy="400110"/>
          </a:xfrm>
          <a:prstGeom prst="rect">
            <a:avLst/>
          </a:prstGeom>
          <a:solidFill>
            <a:schemeClr val="bg1"/>
          </a:solidFill>
          <a:ln>
            <a:solidFill>
              <a:srgbClr val="FF0000"/>
            </a:solidFill>
          </a:ln>
        </p:spPr>
        <p:txBody>
          <a:bodyPr wrap="none">
            <a:spAutoFit/>
          </a:bodyPr>
          <a:lstStyle/>
          <a:p>
            <a:r>
              <a:rPr lang="en-US" sz="2000" b="1" dirty="0" smtClean="0">
                <a:solidFill>
                  <a:srgbClr val="FF0000"/>
                </a:solidFill>
                <a:latin typeface="Times New Roman" pitchFamily="18" charset="0"/>
                <a:cs typeface="Times New Roman" pitchFamily="18" charset="0"/>
              </a:rPr>
              <a:t>2. </a:t>
            </a:r>
            <a:r>
              <a:rPr lang="en-US" sz="2000" b="1" dirty="0" err="1" smtClean="0">
                <a:solidFill>
                  <a:srgbClr val="FF0000"/>
                </a:solidFill>
                <a:latin typeface="Times New Roman" pitchFamily="18" charset="0"/>
                <a:cs typeface="Times New Roman" pitchFamily="18" charset="0"/>
              </a:rPr>
              <a:t>Tìm</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hiểu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chung</a:t>
            </a:r>
            <a:endParaRPr lang="en-US" sz="2000" dirty="0">
              <a:solidFill>
                <a:prstClr val="black"/>
              </a:solidFill>
            </a:endParaRPr>
          </a:p>
        </p:txBody>
      </p:sp>
      <p:sp>
        <p:nvSpPr>
          <p:cNvPr id="14" name="Rectangle 13"/>
          <p:cNvSpPr/>
          <p:nvPr/>
        </p:nvSpPr>
        <p:spPr>
          <a:xfrm>
            <a:off x="-17310" y="1864123"/>
            <a:ext cx="1390317" cy="400110"/>
          </a:xfrm>
          <a:prstGeom prst="rect">
            <a:avLst/>
          </a:prstGeom>
          <a:solidFill>
            <a:schemeClr val="bg1"/>
          </a:solidFill>
          <a:ln>
            <a:solidFill>
              <a:srgbClr val="FF0000"/>
            </a:solidFill>
          </a:ln>
        </p:spPr>
        <p:txBody>
          <a:bodyPr wrap="none">
            <a:spAutoFit/>
          </a:bodyPr>
          <a:lstStyle/>
          <a:p>
            <a:r>
              <a:rPr lang="en-US" sz="2000" b="1" dirty="0" smtClean="0">
                <a:solidFill>
                  <a:srgbClr val="FF0000"/>
                </a:solidFill>
                <a:latin typeface="Times New Roman" pitchFamily="18" charset="0"/>
                <a:cs typeface="Times New Roman" pitchFamily="18" charset="0"/>
              </a:rPr>
              <a:t>a, </a:t>
            </a:r>
            <a:r>
              <a:rPr lang="en-US" sz="2000" b="1" dirty="0" err="1" smtClean="0">
                <a:solidFill>
                  <a:srgbClr val="FF0000"/>
                </a:solidFill>
                <a:latin typeface="Times New Roman" pitchFamily="18" charset="0"/>
                <a:cs typeface="Times New Roman" pitchFamily="18" charset="0"/>
              </a:rPr>
              <a:t>Tác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giả</a:t>
            </a:r>
            <a:r>
              <a:rPr lang="en-US" sz="2000" b="1" dirty="0" smtClean="0">
                <a:solidFill>
                  <a:srgbClr val="FF0000"/>
                </a:solidFill>
                <a:latin typeface="Times New Roman" pitchFamily="18" charset="0"/>
                <a:cs typeface="Times New Roman" pitchFamily="18" charset="0"/>
              </a:rPr>
              <a:t>: </a:t>
            </a:r>
            <a:endParaRPr lang="en-US" sz="2000" dirty="0">
              <a:solidFill>
                <a:prstClr val="black"/>
              </a:solidFill>
            </a:endParaRPr>
          </a:p>
        </p:txBody>
      </p:sp>
      <p:sp>
        <p:nvSpPr>
          <p:cNvPr id="3" name="Rectangle 2"/>
          <p:cNvSpPr/>
          <p:nvPr/>
        </p:nvSpPr>
        <p:spPr>
          <a:xfrm>
            <a:off x="2971800" y="1356292"/>
            <a:ext cx="6291555" cy="954107"/>
          </a:xfrm>
          <a:prstGeom prst="rect">
            <a:avLst/>
          </a:prstGeom>
        </p:spPr>
        <p:txBody>
          <a:bodyPr wrap="square">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thông</a:t>
            </a:r>
            <a:r>
              <a:rPr lang="en-US" sz="2800" b="1" dirty="0" smtClean="0">
                <a:latin typeface="Times New Roman" pitchFamily="18" charset="0"/>
                <a:cs typeface="Times New Roman" pitchFamily="18" charset="0"/>
              </a:rPr>
              <a:t> tin</a:t>
            </a:r>
          </a:p>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về</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xuất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xứ</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bản</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4" y="2819400"/>
            <a:ext cx="2566546"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82142" y="2456795"/>
            <a:ext cx="6285657" cy="3970318"/>
          </a:xfrm>
          <a:prstGeom prst="rect">
            <a:avLst/>
          </a:prstGeom>
        </p:spPr>
        <p:txBody>
          <a:bodyPr wrap="square">
            <a:spAutoFit/>
          </a:bodyPr>
          <a:lstStyle/>
          <a:p>
            <a:r>
              <a:rPr lang="vi-VN" sz="2800" b="1" dirty="0">
                <a:latin typeface="+mj-lt"/>
              </a:rPr>
              <a:t>- </a:t>
            </a:r>
            <a:r>
              <a:rPr lang="vi-VN" sz="2800" b="1" dirty="0" smtClean="0">
                <a:latin typeface="+mj-lt"/>
              </a:rPr>
              <a:t>Lâm Thị Mỹ Dạ sinh </a:t>
            </a:r>
            <a:r>
              <a:rPr lang="vi-VN" sz="2800" b="1" dirty="0">
                <a:latin typeface="+mj-lt"/>
              </a:rPr>
              <a:t>năm 1949.</a:t>
            </a:r>
          </a:p>
          <a:p>
            <a:r>
              <a:rPr lang="vi-VN" sz="2800" b="1" dirty="0">
                <a:latin typeface="+mj-lt"/>
              </a:rPr>
              <a:t>- Quê ở Quảng Bình.</a:t>
            </a:r>
          </a:p>
          <a:p>
            <a:r>
              <a:rPr lang="vi-VN" sz="2800" b="1" dirty="0">
                <a:latin typeface="+mj-lt"/>
              </a:rPr>
              <a:t>- Một số tác phẩm: Trái tim sinh nở (thơ, 1974), Danh ca của đất (truyện thiếu nhi, 1984), Hái tuổi em đầy tay (thơ, 1989), Đề tặng một giấc mơ (thơ, 1998)...</a:t>
            </a:r>
          </a:p>
          <a:p>
            <a:r>
              <a:rPr lang="vi-VN" sz="2800" b="1" dirty="0">
                <a:latin typeface="+mj-lt"/>
              </a:rPr>
              <a:t>- Bà được tặng Giải thưởng Nhà nước về văn học nghệ thuật năm 2007.</a:t>
            </a:r>
            <a:endParaRPr lang="vi-VN" sz="2800" b="1" i="0" dirty="0">
              <a:effectLst/>
              <a:latin typeface="+mj-lt"/>
            </a:endParaRPr>
          </a:p>
        </p:txBody>
      </p:sp>
      <p:pic>
        <p:nvPicPr>
          <p:cNvPr id="13" name="Picture 17" descr="Picture1">
            <a:extLst>
              <a:ext uri="{FF2B5EF4-FFF2-40B4-BE49-F238E27FC236}">
                <a16:creationId xmlns:a16="http://schemas.microsoft.com/office/drawing/2014/main" xmlns="" id="{C1D685FE-5056-46A1-81BB-D5CA25A59EF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28604">
            <a:off x="2209383" y="1899901"/>
            <a:ext cx="5937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9076" y="5711309"/>
            <a:ext cx="1834798" cy="369332"/>
          </a:xfrm>
          <a:prstGeom prst="rect">
            <a:avLst/>
          </a:prstGeom>
        </p:spPr>
        <p:txBody>
          <a:bodyPr wrap="none">
            <a:spAutoFit/>
          </a:bodyPr>
          <a:lstStyle/>
          <a:p>
            <a:r>
              <a:rPr lang="vi-VN" b="1" dirty="0">
                <a:latin typeface="+mj-lt"/>
              </a:rPr>
              <a:t>Lâm Thị Mỹ Dạ </a:t>
            </a:r>
            <a:endParaRPr lang="en-US" dirty="0"/>
          </a:p>
        </p:txBody>
      </p:sp>
    </p:spTree>
    <p:extLst>
      <p:ext uri="{BB962C8B-B14F-4D97-AF65-F5344CB8AC3E}">
        <p14:creationId xmlns:p14="http://schemas.microsoft.com/office/powerpoint/2010/main" val="154031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4">
                                            <p:txEl>
                                              <p:pRg st="1" end="1"/>
                                            </p:txEl>
                                          </p:spTgt>
                                        </p:tgtEl>
                                      </p:cBhvr>
                                    </p:animEffect>
                                    <p:set>
                                      <p:cBhvr>
                                        <p:cTn id="38" dur="1" fill="hold">
                                          <p:stCondLst>
                                            <p:cond delay="499"/>
                                          </p:stCondLst>
                                        </p:cTn>
                                        <p:tgtEl>
                                          <p:spTgt spid="4">
                                            <p:txEl>
                                              <p:pRg st="1" end="1"/>
                                            </p:txEl>
                                          </p:spTgt>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4">
                                            <p:txEl>
                                              <p:pRg st="2" end="2"/>
                                            </p:txEl>
                                          </p:spTgt>
                                        </p:tgtEl>
                                      </p:cBhvr>
                                    </p:animEffect>
                                    <p:set>
                                      <p:cBhvr>
                                        <p:cTn id="41" dur="1" fill="hold">
                                          <p:stCondLst>
                                            <p:cond delay="499"/>
                                          </p:stCondLst>
                                        </p:cTn>
                                        <p:tgtEl>
                                          <p:spTgt spid="4">
                                            <p:txEl>
                                              <p:pRg st="2" end="2"/>
                                            </p:txEl>
                                          </p:spTgt>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4">
                                            <p:txEl>
                                              <p:pRg st="3" end="3"/>
                                            </p:txEl>
                                          </p:spTgt>
                                        </p:tgtEl>
                                      </p:cBhvr>
                                    </p:animEffect>
                                    <p:set>
                                      <p:cBhvr>
                                        <p:cTn id="44"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448" y="48446"/>
            <a:ext cx="6849152" cy="1200329"/>
          </a:xfrm>
          <a:prstGeom prst="rect">
            <a:avLst/>
          </a:prstGeom>
        </p:spPr>
        <p:txBody>
          <a:bodyPr wrap="square">
            <a:spAutoFit/>
          </a:bodyPr>
          <a:lstStyle/>
          <a:p>
            <a:pPr algn="ctr"/>
            <a:r>
              <a:rPr lang="en-US" sz="2400" b="1" dirty="0" err="1" smtClean="0">
                <a:solidFill>
                  <a:srgbClr val="00B0F0"/>
                </a:solidFill>
                <a:latin typeface="Times New Roman" pitchFamily="18" charset="0"/>
                <a:cs typeface="Times New Roman" pitchFamily="18" charset="0"/>
              </a:rPr>
              <a:t>Tiết</a:t>
            </a:r>
            <a:r>
              <a:rPr lang="en-US" sz="2400" b="1" dirty="0" smtClean="0">
                <a:solidFill>
                  <a:srgbClr val="00B0F0"/>
                </a:solidFill>
                <a:latin typeface="Times New Roman" pitchFamily="18" charset="0"/>
                <a:cs typeface="Times New Roman" pitchFamily="18" charset="0"/>
              </a:rPr>
              <a:t> 48-49:</a:t>
            </a:r>
            <a:r>
              <a:rPr lang="vi-VN" sz="2400" b="1" dirty="0" smtClean="0">
                <a:solidFill>
                  <a:srgbClr val="00B0F0"/>
                </a:solidFill>
                <a:latin typeface="Times New Roman" pitchFamily="18" charset="0"/>
                <a:cs typeface="Times New Roman" pitchFamily="18" charset="0"/>
              </a:rPr>
              <a:t>Văn</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bản</a:t>
            </a:r>
            <a:r>
              <a:rPr lang="en-US" sz="2400" b="1" dirty="0" smtClean="0">
                <a:solidFill>
                  <a:srgbClr val="00B0F0"/>
                </a:solidFill>
                <a:latin typeface="Times New Roman" pitchFamily="18" charset="0"/>
                <a:cs typeface="Times New Roman" pitchFamily="18" charset="0"/>
              </a:rPr>
              <a:t> 2</a:t>
            </a:r>
          </a:p>
          <a:p>
            <a:r>
              <a:rPr lang="en-US" sz="2400" b="1" dirty="0" smtClean="0">
                <a:solidFill>
                  <a:srgbClr val="FF0000"/>
                </a:solidFill>
                <a:latin typeface="Times New Roman" pitchFamily="18" charset="0"/>
                <a:cs typeface="Times New Roman" pitchFamily="18" charset="0"/>
              </a:rPr>
              <a:t>CHUYỆN CỔ NƯỚC MÌNH</a:t>
            </a:r>
          </a:p>
          <a:p>
            <a:pPr algn="ct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Mỹ</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Dạ</a:t>
            </a:r>
            <a:r>
              <a:rPr lang="en-US" sz="2400" b="1" dirty="0" smtClean="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14" name="Rectangle 13"/>
          <p:cNvSpPr/>
          <p:nvPr/>
        </p:nvSpPr>
        <p:spPr>
          <a:xfrm>
            <a:off x="9833" y="844659"/>
            <a:ext cx="1555426" cy="400110"/>
          </a:xfrm>
          <a:prstGeom prst="rect">
            <a:avLst/>
          </a:prstGeom>
          <a:solidFill>
            <a:schemeClr val="bg1"/>
          </a:solidFill>
          <a:ln>
            <a:solidFill>
              <a:srgbClr val="FF0000"/>
            </a:solidFill>
          </a:ln>
        </p:spPr>
        <p:txBody>
          <a:bodyPr wrap="none">
            <a:spAutoFit/>
          </a:bodyPr>
          <a:lstStyle/>
          <a:p>
            <a:r>
              <a:rPr lang="en-US" sz="2000" b="1" dirty="0" smtClean="0">
                <a:solidFill>
                  <a:srgbClr val="FF0000"/>
                </a:solidFill>
                <a:latin typeface="Times New Roman" pitchFamily="18" charset="0"/>
                <a:cs typeface="Times New Roman" pitchFamily="18" charset="0"/>
              </a:rPr>
              <a:t>b, </a:t>
            </a:r>
            <a:r>
              <a:rPr lang="en-US" sz="2000" b="1" dirty="0" err="1" smtClean="0">
                <a:solidFill>
                  <a:srgbClr val="FF0000"/>
                </a:solidFill>
                <a:latin typeface="Times New Roman" pitchFamily="18" charset="0"/>
                <a:cs typeface="Times New Roman" pitchFamily="18" charset="0"/>
              </a:rPr>
              <a:t>Tác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phẩm</a:t>
            </a:r>
            <a:endParaRPr lang="en-US" sz="2000" dirty="0">
              <a:solidFill>
                <a:prstClr val="black"/>
              </a:solidFill>
            </a:endParaRPr>
          </a:p>
        </p:txBody>
      </p:sp>
      <p:sp>
        <p:nvSpPr>
          <p:cNvPr id="3" name="Rectangle 2"/>
          <p:cNvSpPr/>
          <p:nvPr/>
        </p:nvSpPr>
        <p:spPr>
          <a:xfrm>
            <a:off x="2971800" y="1356292"/>
            <a:ext cx="6291555" cy="954107"/>
          </a:xfrm>
          <a:prstGeom prst="rect">
            <a:avLst/>
          </a:prstGeom>
        </p:spPr>
        <p:txBody>
          <a:bodyPr wrap="square">
            <a:spAutoFit/>
          </a:bodyPr>
          <a:lstStyle/>
          <a:p>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Trình</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bày</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những</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thông</a:t>
            </a:r>
            <a:r>
              <a:rPr lang="en-US" sz="2800" b="1" dirty="0" smtClean="0">
                <a:solidFill>
                  <a:prstClr val="black"/>
                </a:solidFill>
                <a:latin typeface="Times New Roman" pitchFamily="18" charset="0"/>
                <a:cs typeface="Times New Roman" pitchFamily="18" charset="0"/>
              </a:rPr>
              <a:t> </a:t>
            </a:r>
            <a:r>
              <a:rPr lang="en-US" sz="2800" b="1" dirty="0" smtClean="0">
                <a:solidFill>
                  <a:prstClr val="black"/>
                </a:solidFill>
                <a:latin typeface="Times New Roman" pitchFamily="18" charset="0"/>
                <a:cs typeface="Times New Roman" pitchFamily="18" charset="0"/>
              </a:rPr>
              <a:t>tin </a:t>
            </a:r>
            <a:r>
              <a:rPr lang="en-US" sz="2800" b="1" dirty="0" err="1" smtClean="0">
                <a:solidFill>
                  <a:prstClr val="black"/>
                </a:solidFill>
                <a:latin typeface="Times New Roman" pitchFamily="18" charset="0"/>
                <a:cs typeface="Times New Roman" pitchFamily="18" charset="0"/>
              </a:rPr>
              <a:t>về</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xuất</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xứ</a:t>
            </a:r>
            <a:r>
              <a:rPr lang="en-US" sz="2800" b="1" dirty="0" smtClean="0">
                <a:solidFill>
                  <a:prstClr val="black"/>
                </a:solidFill>
                <a:latin typeface="Times New Roman" pitchFamily="18" charset="0"/>
                <a:cs typeface="Times New Roman" pitchFamily="18" charset="0"/>
              </a:rPr>
              <a:t>, PTBĐ, </a:t>
            </a:r>
            <a:r>
              <a:rPr lang="en-US" sz="2800" b="1" dirty="0" err="1" smtClean="0">
                <a:solidFill>
                  <a:prstClr val="black"/>
                </a:solidFill>
                <a:latin typeface="Times New Roman" pitchFamily="18" charset="0"/>
                <a:cs typeface="Times New Roman" pitchFamily="18" charset="0"/>
              </a:rPr>
              <a:t>thể</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thơ</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của</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văn</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bản</a:t>
            </a:r>
            <a:r>
              <a:rPr lang="en-US" sz="2800" b="1" dirty="0" smtClean="0">
                <a:solidFill>
                  <a:prstClr val="black"/>
                </a:solidFill>
                <a:latin typeface="Times New Roman" pitchFamily="18" charset="0"/>
                <a:cs typeface="Times New Roman" pitchFamily="18" charset="0"/>
              </a:rPr>
              <a:t>?</a:t>
            </a:r>
            <a:endParaRPr lang="en-US" sz="2800" b="1" dirty="0">
              <a:solidFill>
                <a:prstClr val="black"/>
              </a:solidFill>
              <a:latin typeface="Times New Roman" pitchFamily="18" charset="0"/>
              <a:cs typeface="Times New Roman" pitchFamily="18" charset="0"/>
            </a:endParaRPr>
          </a:p>
        </p:txBody>
      </p:sp>
      <p:pic>
        <p:nvPicPr>
          <p:cNvPr id="13" name="Picture 17" descr="Picture1">
            <a:extLst>
              <a:ext uri="{FF2B5EF4-FFF2-40B4-BE49-F238E27FC236}">
                <a16:creationId xmlns:a16="http://schemas.microsoft.com/office/drawing/2014/main" xmlns="" id="{C1D685FE-5056-46A1-81BB-D5CA25A59EF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428604">
            <a:off x="1949731" y="583772"/>
            <a:ext cx="5937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1" y="2439589"/>
            <a:ext cx="2667000" cy="2780017"/>
          </a:xfrm>
          <a:prstGeom prst="rect">
            <a:avLst/>
          </a:prstGeom>
        </p:spPr>
      </p:pic>
      <p:sp>
        <p:nvSpPr>
          <p:cNvPr id="9" name="Rectangle 8"/>
          <p:cNvSpPr/>
          <p:nvPr/>
        </p:nvSpPr>
        <p:spPr>
          <a:xfrm>
            <a:off x="2787131" y="2417916"/>
            <a:ext cx="6324212" cy="1384995"/>
          </a:xfrm>
          <a:prstGeom prst="rect">
            <a:avLst/>
          </a:prstGeom>
        </p:spPr>
        <p:txBody>
          <a:bodyPr wrap="square">
            <a:spAutoFit/>
          </a:bodyPr>
          <a:lstStyle/>
          <a:p>
            <a:r>
              <a:rPr lang="vi-VN" sz="2800" dirty="0">
                <a:solidFill>
                  <a:srgbClr val="444444"/>
                </a:solidFill>
                <a:latin typeface="+mj-lt"/>
              </a:rPr>
              <a:t>- Xuất xứ: Trích Tuyển tập, 2011.</a:t>
            </a:r>
          </a:p>
          <a:p>
            <a:r>
              <a:rPr lang="vi-VN" sz="2800" dirty="0">
                <a:solidFill>
                  <a:srgbClr val="444444"/>
                </a:solidFill>
                <a:latin typeface="+mj-lt"/>
              </a:rPr>
              <a:t>- Phương thức biểu đạt chính: Biểu cảm.</a:t>
            </a:r>
          </a:p>
          <a:p>
            <a:r>
              <a:rPr lang="vi-VN" sz="2800" dirty="0">
                <a:solidFill>
                  <a:srgbClr val="444444"/>
                </a:solidFill>
                <a:latin typeface="+mj-lt"/>
              </a:rPr>
              <a:t>- Thể thơ: Lục bát</a:t>
            </a:r>
            <a:r>
              <a:rPr lang="vi-VN" sz="2800" dirty="0" smtClean="0">
                <a:solidFill>
                  <a:srgbClr val="444444"/>
                </a:solidFill>
                <a:latin typeface="+mj-lt"/>
              </a:rPr>
              <a:t>.</a:t>
            </a:r>
            <a:endParaRPr lang="vi-VN" sz="2800" dirty="0">
              <a:solidFill>
                <a:srgbClr val="444444"/>
              </a:solidFill>
              <a:latin typeface="+mj-lt"/>
            </a:endParaRPr>
          </a:p>
        </p:txBody>
      </p:sp>
    </p:spTree>
    <p:extLst>
      <p:ext uri="{BB962C8B-B14F-4D97-AF65-F5344CB8AC3E}">
        <p14:creationId xmlns:p14="http://schemas.microsoft.com/office/powerpoint/2010/main" val="169639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000"/>
                                        <p:tgtEl>
                                          <p:spTgt spid="9">
                                            <p:txEl>
                                              <p:pRg st="0" end="0"/>
                                            </p:txEl>
                                          </p:spTgt>
                                        </p:tgtEl>
                                      </p:cBhvr>
                                    </p:animEffect>
                                    <p:anim calcmode="lin" valueType="num">
                                      <p:cBhvr>
                                        <p:cTn id="1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ipe(down)">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down)">
                                      <p:cBhvr>
                                        <p:cTn id="3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448" y="48446"/>
            <a:ext cx="6849152" cy="1200329"/>
          </a:xfrm>
          <a:prstGeom prst="rect">
            <a:avLst/>
          </a:prstGeom>
        </p:spPr>
        <p:txBody>
          <a:bodyPr wrap="square">
            <a:spAutoFit/>
          </a:bodyPr>
          <a:lstStyle/>
          <a:p>
            <a:pPr algn="ctr"/>
            <a:r>
              <a:rPr lang="en-US" sz="2400" b="1" dirty="0" err="1" smtClean="0">
                <a:solidFill>
                  <a:srgbClr val="00B0F0"/>
                </a:solidFill>
                <a:latin typeface="Times New Roman" pitchFamily="18" charset="0"/>
                <a:cs typeface="Times New Roman" pitchFamily="18" charset="0"/>
              </a:rPr>
              <a:t>Tiết</a:t>
            </a:r>
            <a:r>
              <a:rPr lang="en-US" sz="2400" b="1" dirty="0" smtClean="0">
                <a:solidFill>
                  <a:srgbClr val="00B0F0"/>
                </a:solidFill>
                <a:latin typeface="Times New Roman" pitchFamily="18" charset="0"/>
                <a:cs typeface="Times New Roman" pitchFamily="18" charset="0"/>
              </a:rPr>
              <a:t> 48-49:</a:t>
            </a:r>
            <a:r>
              <a:rPr lang="vi-VN" sz="2400" b="1" dirty="0" smtClean="0">
                <a:solidFill>
                  <a:srgbClr val="00B0F0"/>
                </a:solidFill>
                <a:latin typeface="Times New Roman" pitchFamily="18" charset="0"/>
                <a:cs typeface="Times New Roman" pitchFamily="18" charset="0"/>
              </a:rPr>
              <a:t>Văn</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bản</a:t>
            </a:r>
            <a:r>
              <a:rPr lang="en-US" sz="2400" b="1" dirty="0" smtClean="0">
                <a:solidFill>
                  <a:srgbClr val="00B0F0"/>
                </a:solidFill>
                <a:latin typeface="Times New Roman" pitchFamily="18" charset="0"/>
                <a:cs typeface="Times New Roman" pitchFamily="18" charset="0"/>
              </a:rPr>
              <a:t> 2</a:t>
            </a:r>
          </a:p>
          <a:p>
            <a:r>
              <a:rPr lang="en-US" sz="2400" b="1" dirty="0" smtClean="0">
                <a:solidFill>
                  <a:srgbClr val="FF0000"/>
                </a:solidFill>
                <a:latin typeface="Times New Roman" pitchFamily="18" charset="0"/>
                <a:cs typeface="Times New Roman" pitchFamily="18" charset="0"/>
              </a:rPr>
              <a:t>CHUYỆN CỔ NƯỚC MÌNH</a:t>
            </a:r>
          </a:p>
          <a:p>
            <a:pPr algn="ct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Mỹ</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Dạ</a:t>
            </a:r>
            <a:r>
              <a:rPr lang="en-US" sz="2400" b="1" dirty="0" smtClean="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12" name="Rectangle 11"/>
          <p:cNvSpPr/>
          <p:nvPr/>
        </p:nvSpPr>
        <p:spPr>
          <a:xfrm>
            <a:off x="0" y="948164"/>
            <a:ext cx="2556341" cy="461665"/>
          </a:xfrm>
          <a:prstGeom prst="rect">
            <a:avLst/>
          </a:prstGeom>
          <a:solidFill>
            <a:schemeClr val="bg1"/>
          </a:solidFill>
          <a:ln>
            <a:solidFill>
              <a:srgbClr val="FF0000"/>
            </a:solidFill>
          </a:ln>
        </p:spPr>
        <p:txBody>
          <a:bodyPr wrap="none">
            <a:spAutoFit/>
          </a:bodyPr>
          <a:lstStyle/>
          <a:p>
            <a:r>
              <a:rPr lang="en-US" sz="2400" b="1" dirty="0" smtClean="0">
                <a:solidFill>
                  <a:srgbClr val="FF0000"/>
                </a:solidFill>
                <a:latin typeface="Times New Roman" pitchFamily="18" charset="0"/>
                <a:cs typeface="Times New Roman" pitchFamily="18" charset="0"/>
              </a:rPr>
              <a:t>2.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hiểu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chung</a:t>
            </a:r>
            <a:endParaRPr lang="en-US" sz="2400" dirty="0">
              <a:solidFill>
                <a:prstClr val="black"/>
              </a:solidFill>
            </a:endParaRPr>
          </a:p>
        </p:txBody>
      </p:sp>
      <p:sp>
        <p:nvSpPr>
          <p:cNvPr id="14" name="Rectangle 13"/>
          <p:cNvSpPr/>
          <p:nvPr/>
        </p:nvSpPr>
        <p:spPr>
          <a:xfrm>
            <a:off x="85984" y="1610848"/>
            <a:ext cx="2105000" cy="523220"/>
          </a:xfrm>
          <a:prstGeom prst="rect">
            <a:avLst/>
          </a:prstGeom>
          <a:solidFill>
            <a:schemeClr val="bg1"/>
          </a:solidFill>
          <a:ln>
            <a:solidFill>
              <a:srgbClr val="FF0000"/>
            </a:solidFill>
          </a:ln>
        </p:spPr>
        <p:txBody>
          <a:bodyPr wrap="none">
            <a:spAutoFit/>
          </a:bodyPr>
          <a:lstStyle/>
          <a:p>
            <a:r>
              <a:rPr lang="en-US" sz="2800" b="1" dirty="0" smtClean="0">
                <a:solidFill>
                  <a:srgbClr val="FF0000"/>
                </a:solidFill>
                <a:latin typeface="Times New Roman" pitchFamily="18" charset="0"/>
                <a:cs typeface="Times New Roman" pitchFamily="18" charset="0"/>
              </a:rPr>
              <a:t>b, </a:t>
            </a:r>
            <a:r>
              <a:rPr lang="en-US" sz="2800" b="1" dirty="0" err="1" smtClean="0">
                <a:solidFill>
                  <a:srgbClr val="FF0000"/>
                </a:solidFill>
                <a:latin typeface="Times New Roman" pitchFamily="18" charset="0"/>
                <a:cs typeface="Times New Roman" pitchFamily="18" charset="0"/>
              </a:rPr>
              <a:t>Tác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phẩm</a:t>
            </a:r>
            <a:endParaRPr lang="en-US" sz="2800" dirty="0">
              <a:solidFill>
                <a:prstClr val="black"/>
              </a:solidFill>
            </a:endParaRPr>
          </a:p>
        </p:txBody>
      </p:sp>
      <p:sp>
        <p:nvSpPr>
          <p:cNvPr id="13" name="Rectangle 12"/>
          <p:cNvSpPr/>
          <p:nvPr/>
        </p:nvSpPr>
        <p:spPr>
          <a:xfrm>
            <a:off x="201332" y="3419445"/>
            <a:ext cx="1210588" cy="523220"/>
          </a:xfrm>
          <a:prstGeom prst="rect">
            <a:avLst/>
          </a:prstGeom>
          <a:ln/>
        </p:spPr>
        <p:style>
          <a:lnRef idx="2">
            <a:schemeClr val="accent5"/>
          </a:lnRef>
          <a:fillRef idx="0">
            <a:schemeClr val="accent5"/>
          </a:fillRef>
          <a:effectRef idx="1">
            <a:schemeClr val="accent5"/>
          </a:effectRef>
          <a:fontRef idx="minor">
            <a:schemeClr val="tx1"/>
          </a:fontRef>
        </p:style>
        <p:txBody>
          <a:bodyPr wrap="none">
            <a:spAutoFit/>
          </a:bodyPr>
          <a:lstStyle/>
          <a:p>
            <a:r>
              <a:rPr lang="en-US" sz="2800" b="1" dirty="0" err="1" smtClean="0">
                <a:latin typeface="Times New Roman" pitchFamily="18" charset="0"/>
                <a:cs typeface="Times New Roman" pitchFamily="18" charset="0"/>
              </a:rPr>
              <a:t>Bố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cuc</a:t>
            </a:r>
            <a:endParaRPr lang="en-US" sz="2800" dirty="0"/>
          </a:p>
        </p:txBody>
      </p:sp>
      <p:sp>
        <p:nvSpPr>
          <p:cNvPr id="22" name="Rectangle 21"/>
          <p:cNvSpPr/>
          <p:nvPr/>
        </p:nvSpPr>
        <p:spPr>
          <a:xfrm>
            <a:off x="2105577" y="2422174"/>
            <a:ext cx="6886023" cy="954107"/>
          </a:xfrm>
          <a:prstGeom prst="rect">
            <a:avLst/>
          </a:prstGeom>
          <a:solidFill>
            <a:schemeClr val="bg1"/>
          </a:solidFill>
          <a:ln>
            <a:solidFill>
              <a:srgbClr val="FF0000"/>
            </a:solidFill>
          </a:ln>
        </p:spPr>
        <p:txBody>
          <a:bodyPr wrap="square">
            <a:spAutoFit/>
          </a:bodyPr>
          <a:lstStyle/>
          <a:p>
            <a:r>
              <a:rPr lang="en-US" sz="2800" b="1" dirty="0" err="1" smtClean="0">
                <a:latin typeface="Times New Roman" pitchFamily="18" charset="0"/>
                <a:cs typeface="Times New Roman" pitchFamily="18" charset="0"/>
              </a:rPr>
              <a:t>Phần</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Từ</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mang</a:t>
            </a:r>
            <a:r>
              <a:rPr lang="en-US" sz="2800" b="1" dirty="0" smtClean="0">
                <a:latin typeface="Times New Roman" pitchFamily="18" charset="0"/>
                <a:cs typeface="Times New Roman" pitchFamily="18" charset="0"/>
              </a:rPr>
              <a:t>: </a:t>
            </a:r>
          </a:p>
          <a:p>
            <a:r>
              <a:rPr lang="en-US" sz="2800" b="1" dirty="0" err="1" smtClean="0">
                <a:latin typeface="Times New Roman" pitchFamily="18" charset="0"/>
                <a:cs typeface="Times New Roman" pitchFamily="18" charset="0"/>
              </a:rPr>
              <a:t>Tình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cảm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chuyện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cổ</a:t>
            </a:r>
            <a:r>
              <a:rPr lang="en-US" sz="2800" b="1" dirty="0" smtClean="0">
                <a:latin typeface="Times New Roman" pitchFamily="18" charset="0"/>
                <a:cs typeface="Times New Roman" pitchFamily="18" charset="0"/>
              </a:rPr>
              <a:t> </a:t>
            </a:r>
            <a:endParaRPr lang="en-US" sz="2800" dirty="0"/>
          </a:p>
        </p:txBody>
      </p:sp>
      <p:sp>
        <p:nvSpPr>
          <p:cNvPr id="23" name="Rectangle 22"/>
          <p:cNvSpPr/>
          <p:nvPr/>
        </p:nvSpPr>
        <p:spPr>
          <a:xfrm>
            <a:off x="2176661" y="4227578"/>
            <a:ext cx="6814940" cy="954107"/>
          </a:xfrm>
          <a:prstGeom prst="rect">
            <a:avLst/>
          </a:prstGeom>
          <a:solidFill>
            <a:schemeClr val="bg1"/>
          </a:solidFill>
          <a:ln>
            <a:solidFill>
              <a:srgbClr val="FF0000"/>
            </a:solidFill>
          </a:ln>
        </p:spPr>
        <p:txBody>
          <a:bodyPr wrap="square">
            <a:spAutoFit/>
          </a:bodyPr>
          <a:lstStyle/>
          <a:p>
            <a:r>
              <a:rPr lang="en-US" sz="2800" b="1" dirty="0" err="1" smtClean="0">
                <a:latin typeface="Times New Roman" pitchFamily="18" charset="0"/>
                <a:cs typeface="Times New Roman" pitchFamily="18" charset="0"/>
              </a:rPr>
              <a:t>Phần</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Còn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ông</a:t>
            </a:r>
            <a:r>
              <a:rPr lang="en-US" sz="2800" b="1" dirty="0" smtClean="0">
                <a:latin typeface="Times New Roman" pitchFamily="18" charset="0"/>
                <a:cs typeface="Times New Roman" pitchFamily="18" charset="0"/>
              </a:rPr>
              <a:t> cha </a:t>
            </a:r>
            <a:r>
              <a:rPr lang="en-US" sz="2800" b="1" dirty="0" err="1" smtClean="0">
                <a:latin typeface="Times New Roman" pitchFamily="18" charset="0"/>
                <a:cs typeface="Times New Roman" pitchFamily="18" charset="0"/>
              </a:rPr>
              <a:t>để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chuyện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cổ</a:t>
            </a:r>
            <a:endParaRPr lang="en-US" sz="2800" dirty="0"/>
          </a:p>
        </p:txBody>
      </p:sp>
      <p:sp>
        <p:nvSpPr>
          <p:cNvPr id="24" name="Left Brace 23"/>
          <p:cNvSpPr/>
          <p:nvPr/>
        </p:nvSpPr>
        <p:spPr>
          <a:xfrm>
            <a:off x="1371600" y="2590800"/>
            <a:ext cx="788158" cy="2057400"/>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27" name="Rectangle 26"/>
          <p:cNvSpPr/>
          <p:nvPr/>
        </p:nvSpPr>
        <p:spPr>
          <a:xfrm>
            <a:off x="3276600" y="1358421"/>
            <a:ext cx="5589546" cy="954107"/>
          </a:xfrm>
          <a:prstGeom prst="rect">
            <a:avLst/>
          </a:prstGeom>
          <a:solidFill>
            <a:schemeClr val="bg1"/>
          </a:solidFill>
          <a:ln>
            <a:solidFill>
              <a:srgbClr val="FF0000"/>
            </a:solidFill>
          </a:ln>
        </p:spPr>
        <p:txBody>
          <a:bodyPr wrap="square">
            <a:spAutoFit/>
          </a:bodyPr>
          <a:lstStyle/>
          <a:p>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thơ</a:t>
            </a:r>
            <a:r>
              <a:rPr lang="en-US" sz="2800" b="1" dirty="0" smtClean="0">
                <a:solidFill>
                  <a:srgbClr val="FF0000"/>
                </a:solidFill>
                <a:latin typeface="Times New Roman" pitchFamily="18" charset="0"/>
                <a:cs typeface="Times New Roman" pitchFamily="18" charset="0"/>
              </a:rPr>
              <a:t> chia </a:t>
            </a:r>
            <a:r>
              <a:rPr lang="en-US" sz="2800" b="1" dirty="0" err="1" smtClean="0">
                <a:solidFill>
                  <a:srgbClr val="FF0000"/>
                </a:solidFill>
                <a:latin typeface="Times New Roman" pitchFamily="18" charset="0"/>
                <a:cs typeface="Times New Roman" pitchFamily="18" charset="0"/>
              </a:rPr>
              <a:t>làm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phần</a:t>
            </a:r>
            <a:r>
              <a:rPr lang="en-US" sz="2800" b="1" dirty="0" smtClean="0">
                <a:solidFill>
                  <a:srgbClr val="FF0000"/>
                </a:solidFill>
                <a:latin typeface="Times New Roman" pitchFamily="18" charset="0"/>
                <a:cs typeface="Times New Roman" pitchFamily="18" charset="0"/>
              </a:rPr>
              <a:t>? </a:t>
            </a:r>
          </a:p>
          <a:p>
            <a:r>
              <a:rPr lang="en-US" sz="2800" b="1" dirty="0" err="1" smtClean="0">
                <a:solidFill>
                  <a:srgbClr val="FF0000"/>
                </a:solidFill>
                <a:latin typeface="Times New Roman" pitchFamily="18" charset="0"/>
                <a:cs typeface="Times New Roman" pitchFamily="18" charset="0"/>
              </a:rPr>
              <a:t>Nêu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nội</a:t>
            </a:r>
            <a:r>
              <a:rPr lang="en-US" sz="2800" b="1" dirty="0" smtClean="0">
                <a:solidFill>
                  <a:srgbClr val="FF0000"/>
                </a:solidFill>
                <a:latin typeface="Times New Roman" pitchFamily="18" charset="0"/>
                <a:cs typeface="Times New Roman" pitchFamily="18" charset="0"/>
              </a:rPr>
              <a:t> dung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từng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phần</a:t>
            </a:r>
            <a:endParaRPr lang="en-US" sz="2800" dirty="0">
              <a:solidFill>
                <a:prstClr val="black"/>
              </a:solidFill>
            </a:endParaRPr>
          </a:p>
        </p:txBody>
      </p:sp>
      <p:pic>
        <p:nvPicPr>
          <p:cNvPr id="3" name="Picture 2"/>
          <p:cNvPicPr>
            <a:picLocks noChangeAspect="1"/>
          </p:cNvPicPr>
          <p:nvPr/>
        </p:nvPicPr>
        <p:blipFill>
          <a:blip r:embed="rId2"/>
          <a:stretch>
            <a:fillRect/>
          </a:stretch>
        </p:blipFill>
        <p:spPr>
          <a:xfrm>
            <a:off x="6059271" y="5291331"/>
            <a:ext cx="3239278" cy="1618608"/>
          </a:xfrm>
          <a:prstGeom prst="rect">
            <a:avLst/>
          </a:prstGeom>
        </p:spPr>
      </p:pic>
      <p:pic>
        <p:nvPicPr>
          <p:cNvPr id="4" name="Picture 3"/>
          <p:cNvPicPr>
            <a:picLocks noChangeAspect="1"/>
          </p:cNvPicPr>
          <p:nvPr/>
        </p:nvPicPr>
        <p:blipFill>
          <a:blip r:embed="rId3"/>
          <a:stretch>
            <a:fillRect/>
          </a:stretch>
        </p:blipFill>
        <p:spPr>
          <a:xfrm>
            <a:off x="3110" y="5644269"/>
            <a:ext cx="1638300" cy="1171575"/>
          </a:xfrm>
          <a:prstGeom prst="rect">
            <a:avLst/>
          </a:prstGeom>
        </p:spPr>
      </p:pic>
    </p:spTree>
    <p:extLst>
      <p:ext uri="{BB962C8B-B14F-4D97-AF65-F5344CB8AC3E}">
        <p14:creationId xmlns:p14="http://schemas.microsoft.com/office/powerpoint/2010/main" val="60371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7" grpId="0" animBg="1"/>
      <p:bldP spid="2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7400" y="-20827"/>
            <a:ext cx="7010400" cy="1200329"/>
          </a:xfrm>
          <a:prstGeom prst="rect">
            <a:avLst/>
          </a:prstGeom>
        </p:spPr>
        <p:txBody>
          <a:bodyPr wrap="square">
            <a:spAutoFit/>
          </a:bodyPr>
          <a:lstStyle/>
          <a:p>
            <a:pPr algn="ctr"/>
            <a:r>
              <a:rPr lang="en-US" sz="2400" b="1" dirty="0" err="1" smtClean="0">
                <a:solidFill>
                  <a:srgbClr val="00B0F0"/>
                </a:solidFill>
                <a:latin typeface="Times New Roman" pitchFamily="18" charset="0"/>
                <a:cs typeface="Times New Roman" pitchFamily="18" charset="0"/>
              </a:rPr>
              <a:t>Tiết</a:t>
            </a:r>
            <a:r>
              <a:rPr lang="en-US" sz="2400" b="1" dirty="0" smtClean="0">
                <a:solidFill>
                  <a:srgbClr val="00B0F0"/>
                </a:solidFill>
                <a:latin typeface="Times New Roman" pitchFamily="18" charset="0"/>
                <a:cs typeface="Times New Roman" pitchFamily="18" charset="0"/>
              </a:rPr>
              <a:t> 48-49:</a:t>
            </a:r>
            <a:r>
              <a:rPr lang="vi-VN" sz="2400" b="1" dirty="0" smtClean="0">
                <a:solidFill>
                  <a:srgbClr val="00B0F0"/>
                </a:solidFill>
                <a:latin typeface="Times New Roman" pitchFamily="18" charset="0"/>
                <a:cs typeface="Times New Roman" pitchFamily="18" charset="0"/>
              </a:rPr>
              <a:t>Văn</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bản</a:t>
            </a:r>
            <a:r>
              <a:rPr lang="en-US" sz="2400" b="1" dirty="0" smtClean="0">
                <a:solidFill>
                  <a:srgbClr val="00B0F0"/>
                </a:solidFill>
                <a:latin typeface="Times New Roman" pitchFamily="18" charset="0"/>
                <a:cs typeface="Times New Roman" pitchFamily="18" charset="0"/>
              </a:rPr>
              <a:t> 2</a:t>
            </a:r>
          </a:p>
          <a:p>
            <a:r>
              <a:rPr lang="en-US" sz="2400" b="1" dirty="0" smtClean="0">
                <a:solidFill>
                  <a:srgbClr val="FF0000"/>
                </a:solidFill>
                <a:latin typeface="Times New Roman" pitchFamily="18" charset="0"/>
                <a:cs typeface="Times New Roman" pitchFamily="18" charset="0"/>
              </a:rPr>
              <a:t>CHUYỆN CỔ NƯỚC MÌNH</a:t>
            </a:r>
          </a:p>
          <a:p>
            <a:pPr algn="ct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Mỹ</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Dạ</a:t>
            </a:r>
            <a:r>
              <a:rPr lang="en-US" sz="2400" b="1" dirty="0" smtClean="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3" name="Rectangle 2"/>
          <p:cNvSpPr/>
          <p:nvPr/>
        </p:nvSpPr>
        <p:spPr>
          <a:xfrm>
            <a:off x="-3411" y="832837"/>
            <a:ext cx="2964658" cy="400110"/>
          </a:xfrm>
          <a:prstGeom prst="rect">
            <a:avLst/>
          </a:prstGeom>
        </p:spPr>
        <p:txBody>
          <a:bodyPr wrap="none">
            <a:spAutoFit/>
          </a:bodyPr>
          <a:lstStyle/>
          <a:p>
            <a:pPr lvl="0"/>
            <a:r>
              <a:rPr lang="en-US" sz="2000" b="1" dirty="0" smtClean="0">
                <a:solidFill>
                  <a:srgbClr val="FF0000"/>
                </a:solidFill>
                <a:latin typeface="Times New Roman" pitchFamily="18" charset="0"/>
                <a:cs typeface="Times New Roman" pitchFamily="18" charset="0"/>
              </a:rPr>
              <a:t>II. TÌM HIỂU VĂN BẢN</a:t>
            </a:r>
            <a:endParaRPr lang="en-US" sz="2000" dirty="0">
              <a:solidFill>
                <a:prstClr val="black"/>
              </a:solidFill>
            </a:endParaRPr>
          </a:p>
        </p:txBody>
      </p:sp>
      <p:sp>
        <p:nvSpPr>
          <p:cNvPr id="13" name="Rectangle 12"/>
          <p:cNvSpPr/>
          <p:nvPr/>
        </p:nvSpPr>
        <p:spPr>
          <a:xfrm>
            <a:off x="0" y="1205065"/>
            <a:ext cx="4305987" cy="523220"/>
          </a:xfrm>
          <a:prstGeom prst="rect">
            <a:avLst/>
          </a:prstGeom>
        </p:spPr>
        <p:txBody>
          <a:bodyPr wrap="none">
            <a:spAutoFit/>
          </a:bodyPr>
          <a:lstStyle/>
          <a:p>
            <a:pPr lvl="0"/>
            <a:r>
              <a:rPr lang="en-US" sz="28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Đặc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điểm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lục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bát</a:t>
            </a:r>
            <a:endParaRPr lang="en-US" sz="2800" dirty="0"/>
          </a:p>
        </p:txBody>
      </p:sp>
      <p:sp>
        <p:nvSpPr>
          <p:cNvPr id="17" name="Rectangle 16"/>
          <p:cNvSpPr/>
          <p:nvPr/>
        </p:nvSpPr>
        <p:spPr>
          <a:xfrm>
            <a:off x="2964658" y="2059424"/>
            <a:ext cx="2241319" cy="461665"/>
          </a:xfrm>
          <a:prstGeom prst="rect">
            <a:avLst/>
          </a:prstGeom>
          <a:ln>
            <a:solidFill>
              <a:srgbClr val="FF0000"/>
            </a:solidFill>
          </a:ln>
        </p:spPr>
        <p:txBody>
          <a:bodyPr wrap="none">
            <a:spAutoFit/>
          </a:bodyPr>
          <a:lstStyle/>
          <a:p>
            <a:pPr lvl="0"/>
            <a:r>
              <a:rPr lang="en-US" sz="2000" b="1" dirty="0" err="1" smtClean="0">
                <a:latin typeface="Times New Roman" pitchFamily="18" charset="0"/>
                <a:cs typeface="Times New Roman" pitchFamily="18" charset="0"/>
              </a:rPr>
              <a:t>Phiếu</a:t>
            </a:r>
            <a:r>
              <a:rPr lang="en-US" sz="20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tập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số</a:t>
            </a:r>
            <a:r>
              <a:rPr lang="en-US" sz="2000" b="1" dirty="0" smtClean="0">
                <a:latin typeface="Times New Roman" pitchFamily="18" charset="0"/>
                <a:cs typeface="Times New Roman" pitchFamily="18" charset="0"/>
              </a:rPr>
              <a:t> 2</a:t>
            </a:r>
            <a:endParaRPr lang="en-US" sz="2000" dirty="0"/>
          </a:p>
        </p:txBody>
      </p:sp>
      <p:sp>
        <p:nvSpPr>
          <p:cNvPr id="18" name="Rectangle 17"/>
          <p:cNvSpPr/>
          <p:nvPr/>
        </p:nvSpPr>
        <p:spPr>
          <a:xfrm>
            <a:off x="1219200" y="2685713"/>
            <a:ext cx="6702669" cy="400110"/>
          </a:xfrm>
          <a:prstGeom prst="rect">
            <a:avLst/>
          </a:prstGeom>
          <a:ln>
            <a:solidFill>
              <a:srgbClr val="00B050"/>
            </a:solidFill>
          </a:ln>
        </p:spPr>
        <p:txBody>
          <a:bodyPr wrap="none">
            <a:spAutoFit/>
          </a:bodyPr>
          <a:lstStyle/>
          <a:p>
            <a:pPr lvl="0"/>
            <a:r>
              <a:rPr lang="en-US" sz="2000" b="1" dirty="0" err="1" smtClean="0">
                <a:solidFill>
                  <a:srgbClr val="FF0000"/>
                </a:solidFill>
                <a:latin typeface="Times New Roman" pitchFamily="18" charset="0"/>
                <a:cs typeface="Times New Roman" pitchFamily="18" charset="0"/>
              </a:rPr>
              <a:t>Điền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vào</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bảng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sau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để</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xác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định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thể</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thơ</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lục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bát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trong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bài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thơ</a:t>
            </a:r>
            <a:r>
              <a:rPr lang="en-US" sz="2000" b="1" dirty="0" smtClean="0">
                <a:solidFill>
                  <a:srgbClr val="FF0000"/>
                </a:solidFill>
                <a:latin typeface="Times New Roman" pitchFamily="18" charset="0"/>
                <a:cs typeface="Times New Roman" pitchFamily="18" charset="0"/>
              </a:rPr>
              <a:t> </a:t>
            </a:r>
            <a:endParaRPr lang="en-US" sz="2000" dirty="0">
              <a:solidFill>
                <a:srgbClr val="FF0000"/>
              </a:solidFill>
            </a:endParaRPr>
          </a:p>
        </p:txBody>
      </p:sp>
      <p:cxnSp>
        <p:nvCxnSpPr>
          <p:cNvPr id="8" name="Straight Connector 7"/>
          <p:cNvCxnSpPr/>
          <p:nvPr/>
        </p:nvCxnSpPr>
        <p:spPr>
          <a:xfrm>
            <a:off x="0" y="32766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4749" y="3848100"/>
            <a:ext cx="9082549"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4245" y="4495800"/>
            <a:ext cx="9082549"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1116" y="5181600"/>
            <a:ext cx="9082549"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4581" y="5867400"/>
            <a:ext cx="9082549"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62200" y="3276600"/>
            <a:ext cx="0" cy="35814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44325" y="3412034"/>
            <a:ext cx="1281120" cy="400110"/>
          </a:xfrm>
          <a:prstGeom prst="rect">
            <a:avLst/>
          </a:prstGeom>
        </p:spPr>
        <p:txBody>
          <a:bodyPr wrap="none">
            <a:spAutoFit/>
          </a:bodyPr>
          <a:lstStyle/>
          <a:p>
            <a:pPr lvl="0"/>
            <a:r>
              <a:rPr lang="en-US" sz="2000" b="1" dirty="0" err="1" smtClean="0">
                <a:solidFill>
                  <a:srgbClr val="FF0000"/>
                </a:solidFill>
                <a:latin typeface="Times New Roman" pitchFamily="18" charset="0"/>
                <a:cs typeface="Times New Roman" pitchFamily="18" charset="0"/>
              </a:rPr>
              <a:t>Đặc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điểm</a:t>
            </a:r>
            <a:r>
              <a:rPr lang="en-US" sz="2000" b="1" dirty="0" smtClean="0">
                <a:solidFill>
                  <a:srgbClr val="FF0000"/>
                </a:solidFill>
                <a:latin typeface="Times New Roman" pitchFamily="18" charset="0"/>
                <a:cs typeface="Times New Roman" pitchFamily="18" charset="0"/>
              </a:rPr>
              <a:t> </a:t>
            </a:r>
            <a:endParaRPr lang="en-US" sz="2000" dirty="0">
              <a:solidFill>
                <a:srgbClr val="FF0000"/>
              </a:solidFill>
            </a:endParaRPr>
          </a:p>
        </p:txBody>
      </p:sp>
      <p:sp>
        <p:nvSpPr>
          <p:cNvPr id="32" name="Rectangle 31"/>
          <p:cNvSpPr/>
          <p:nvPr/>
        </p:nvSpPr>
        <p:spPr>
          <a:xfrm>
            <a:off x="4046845" y="3412034"/>
            <a:ext cx="2308837" cy="400110"/>
          </a:xfrm>
          <a:prstGeom prst="rect">
            <a:avLst/>
          </a:prstGeom>
        </p:spPr>
        <p:txBody>
          <a:bodyPr wrap="none">
            <a:spAutoFit/>
          </a:bodyPr>
          <a:lstStyle/>
          <a:p>
            <a:pPr lvl="0" algn="ctr"/>
            <a:r>
              <a:rPr lang="en-US" sz="2000" b="1" dirty="0" err="1" smtClean="0">
                <a:solidFill>
                  <a:srgbClr val="FF0000"/>
                </a:solidFill>
                <a:latin typeface="Times New Roman" pitchFamily="18" charset="0"/>
                <a:cs typeface="Times New Roman" pitchFamily="18" charset="0"/>
              </a:rPr>
              <a:t>Biểu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hiện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trong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thơ</a:t>
            </a:r>
            <a:endParaRPr lang="en-US" sz="2000" dirty="0">
              <a:solidFill>
                <a:srgbClr val="FF0000"/>
              </a:solidFill>
            </a:endParaRPr>
          </a:p>
        </p:txBody>
      </p:sp>
      <p:sp>
        <p:nvSpPr>
          <p:cNvPr id="33" name="Rectangle 32"/>
          <p:cNvSpPr/>
          <p:nvPr/>
        </p:nvSpPr>
        <p:spPr>
          <a:xfrm>
            <a:off x="201209" y="4102750"/>
            <a:ext cx="2021707" cy="400110"/>
          </a:xfrm>
          <a:prstGeom prst="rect">
            <a:avLst/>
          </a:prstGeom>
        </p:spPr>
        <p:txBody>
          <a:bodyPr wrap="none">
            <a:spAutoFit/>
          </a:bodyPr>
          <a:lstStyle/>
          <a:p>
            <a:pPr lvl="0"/>
            <a:r>
              <a:rPr lang="en-US" sz="2000" b="1" dirty="0" err="1" smtClean="0">
                <a:latin typeface="Times New Roman" pitchFamily="18" charset="0"/>
                <a:cs typeface="Times New Roman" pitchFamily="18" charset="0"/>
              </a:rPr>
              <a:t>Số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tiếng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dòng</a:t>
            </a:r>
            <a:endParaRPr lang="en-US" sz="2000" dirty="0"/>
          </a:p>
        </p:txBody>
      </p:sp>
      <p:sp>
        <p:nvSpPr>
          <p:cNvPr id="34" name="Rectangle 33"/>
          <p:cNvSpPr/>
          <p:nvPr/>
        </p:nvSpPr>
        <p:spPr>
          <a:xfrm>
            <a:off x="457200" y="4665961"/>
            <a:ext cx="947695" cy="400110"/>
          </a:xfrm>
          <a:prstGeom prst="rect">
            <a:avLst/>
          </a:prstGeom>
        </p:spPr>
        <p:txBody>
          <a:bodyPr wrap="none">
            <a:spAutoFit/>
          </a:bodyPr>
          <a:lstStyle/>
          <a:p>
            <a:pPr lvl="0"/>
            <a:r>
              <a:rPr lang="en-US" sz="2000" b="1" dirty="0" err="1" smtClean="0">
                <a:latin typeface="Times New Roman" pitchFamily="18" charset="0"/>
                <a:cs typeface="Times New Roman" pitchFamily="18" charset="0"/>
              </a:rPr>
              <a:t>Về</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vần</a:t>
            </a:r>
            <a:endParaRPr lang="en-US" sz="2000" dirty="0"/>
          </a:p>
        </p:txBody>
      </p:sp>
      <p:sp>
        <p:nvSpPr>
          <p:cNvPr id="35" name="Rectangle 34"/>
          <p:cNvSpPr/>
          <p:nvPr/>
        </p:nvSpPr>
        <p:spPr>
          <a:xfrm>
            <a:off x="457200" y="5213555"/>
            <a:ext cx="1047082" cy="400110"/>
          </a:xfrm>
          <a:prstGeom prst="rect">
            <a:avLst/>
          </a:prstGeom>
        </p:spPr>
        <p:txBody>
          <a:bodyPr wrap="none">
            <a:spAutoFit/>
          </a:bodyPr>
          <a:lstStyle/>
          <a:p>
            <a:pPr lvl="0"/>
            <a:r>
              <a:rPr lang="en-US" sz="2000" b="1" dirty="0" err="1" smtClean="0">
                <a:latin typeface="Times New Roman" pitchFamily="18" charset="0"/>
                <a:cs typeface="Times New Roman" pitchFamily="18" charset="0"/>
              </a:rPr>
              <a:t>Về</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nhịp</a:t>
            </a:r>
            <a:endParaRPr lang="en-US" sz="2000" dirty="0"/>
          </a:p>
        </p:txBody>
      </p:sp>
      <p:sp>
        <p:nvSpPr>
          <p:cNvPr id="36" name="Rectangle 35"/>
          <p:cNvSpPr/>
          <p:nvPr/>
        </p:nvSpPr>
        <p:spPr>
          <a:xfrm>
            <a:off x="405554" y="6124545"/>
            <a:ext cx="1723549" cy="400110"/>
          </a:xfrm>
          <a:prstGeom prst="rect">
            <a:avLst/>
          </a:prstGeom>
        </p:spPr>
        <p:txBody>
          <a:bodyPr wrap="none">
            <a:spAutoFit/>
          </a:bodyPr>
          <a:lstStyle/>
          <a:p>
            <a:pPr lvl="0"/>
            <a:r>
              <a:rPr lang="en-US" sz="2000" b="1" dirty="0" err="1" smtClean="0">
                <a:latin typeface="Times New Roman" pitchFamily="18" charset="0"/>
                <a:cs typeface="Times New Roman" pitchFamily="18" charset="0"/>
              </a:rPr>
              <a:t>Về</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thanh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điệu</a:t>
            </a:r>
            <a:endParaRPr lang="en-US" sz="2000" dirty="0"/>
          </a:p>
        </p:txBody>
      </p:sp>
    </p:spTree>
    <p:extLst>
      <p:ext uri="{BB962C8B-B14F-4D97-AF65-F5344CB8AC3E}">
        <p14:creationId xmlns:p14="http://schemas.microsoft.com/office/powerpoint/2010/main" val="4033590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2195</Words>
  <Application>Microsoft Office PowerPoint</Application>
  <PresentationFormat>On-screen Show (4:3)</PresentationFormat>
  <Paragraphs>267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78</cp:revision>
  <dcterms:created xsi:type="dcterms:W3CDTF">2006-08-16T00:00:00Z</dcterms:created>
  <dcterms:modified xsi:type="dcterms:W3CDTF">2022-12-04T08:13:08Z</dcterms:modified>
</cp:coreProperties>
</file>