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4"/>
  </p:notesMasterIdLst>
  <p:sldIdLst>
    <p:sldId id="283" r:id="rId2"/>
    <p:sldId id="284" r:id="rId3"/>
    <p:sldId id="257" r:id="rId4"/>
    <p:sldId id="258" r:id="rId5"/>
    <p:sldId id="285" r:id="rId6"/>
    <p:sldId id="376" r:id="rId7"/>
    <p:sldId id="379" r:id="rId8"/>
    <p:sldId id="377" r:id="rId9"/>
    <p:sldId id="378" r:id="rId10"/>
    <p:sldId id="401" r:id="rId11"/>
    <p:sldId id="405" r:id="rId12"/>
    <p:sldId id="402" r:id="rId13"/>
    <p:sldId id="429" r:id="rId14"/>
    <p:sldId id="430" r:id="rId15"/>
    <p:sldId id="407" r:id="rId16"/>
    <p:sldId id="432" r:id="rId17"/>
    <p:sldId id="408" r:id="rId18"/>
    <p:sldId id="288" r:id="rId19"/>
    <p:sldId id="434" r:id="rId20"/>
    <p:sldId id="435" r:id="rId21"/>
    <p:sldId id="436" r:id="rId22"/>
    <p:sldId id="437" r:id="rId23"/>
    <p:sldId id="438" r:id="rId24"/>
    <p:sldId id="478" r:id="rId25"/>
    <p:sldId id="459" r:id="rId26"/>
    <p:sldId id="289" r:id="rId27"/>
    <p:sldId id="499" r:id="rId28"/>
    <p:sldId id="502" r:id="rId29"/>
    <p:sldId id="500" r:id="rId30"/>
    <p:sldId id="503" r:id="rId31"/>
    <p:sldId id="504" r:id="rId32"/>
    <p:sldId id="525" r:id="rId33"/>
    <p:sldId id="526" r:id="rId34"/>
    <p:sldId id="527" r:id="rId35"/>
    <p:sldId id="529" r:id="rId36"/>
    <p:sldId id="322" r:id="rId37"/>
    <p:sldId id="323" r:id="rId38"/>
    <p:sldId id="531" r:id="rId39"/>
    <p:sldId id="530" r:id="rId40"/>
    <p:sldId id="532" r:id="rId41"/>
    <p:sldId id="533" r:id="rId42"/>
    <p:sldId id="544" r:id="rId43"/>
    <p:sldId id="545" r:id="rId44"/>
    <p:sldId id="546" r:id="rId45"/>
    <p:sldId id="548" r:id="rId46"/>
    <p:sldId id="549" r:id="rId47"/>
    <p:sldId id="550" r:id="rId48"/>
    <p:sldId id="551" r:id="rId49"/>
    <p:sldId id="552" r:id="rId50"/>
    <p:sldId id="553" r:id="rId51"/>
    <p:sldId id="561" r:id="rId52"/>
    <p:sldId id="562" r:id="rId53"/>
    <p:sldId id="563" r:id="rId54"/>
    <p:sldId id="327" r:id="rId55"/>
    <p:sldId id="564" r:id="rId56"/>
    <p:sldId id="565" r:id="rId57"/>
    <p:sldId id="567" r:id="rId58"/>
    <p:sldId id="568" r:id="rId59"/>
    <p:sldId id="569" r:id="rId60"/>
    <p:sldId id="570" r:id="rId61"/>
    <p:sldId id="355" r:id="rId62"/>
    <p:sldId id="282" r:id="rId63"/>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B2A4"/>
    <a:srgbClr val="F77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8" d="100"/>
          <a:sy n="68" d="100"/>
        </p:scale>
        <p:origin x="562" y="3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3EFD42F7-718C-4B98-AAEC-167E6DDD60A7}" type="datetimeFigureOut">
              <a:rPr lang="en-US" smtClean="0"/>
              <a:t>9/7/2023</a:t>
            </a:fld>
            <a:endParaRPr lang="en-US"/>
          </a:p>
        </p:txBody>
      </p:sp>
      <p:sp>
        <p:nvSpPr>
          <p:cNvPr id="4" name="Slide Image Placeholder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4E4C7539-B35F-467C-8A4D-5C16839B242B}" type="slidenum">
              <a:rPr lang="en-US" sz="1200"/>
              <a:t>1</a:t>
            </a:fld>
            <a:endParaRPr lang="en-US" sz="1200"/>
          </a:p>
        </p:txBody>
      </p:sp>
      <p:sp>
        <p:nvSpPr>
          <p:cNvPr id="23555" name="Nơi giữ chỗ cho Hình ảnh của Bản chiếu 1"/>
          <p:cNvSpPr>
            <a:spLocks noGrp="1" noRot="1" noChangeAspect="1" noTextEdit="1"/>
          </p:cNvSpPr>
          <p:nvPr>
            <p:ph type="sldImg"/>
          </p:nvPr>
        </p:nvSpPr>
        <p:spPr bwMode="auto">
          <a:xfrm>
            <a:off x="242888" y="1431925"/>
            <a:ext cx="6872287" cy="386556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6"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p>
        </p:txBody>
      </p:sp>
      <p:sp>
        <p:nvSpPr>
          <p:cNvPr id="23557" name="Nơi giữ chỗ cho Số hiệu Bản chiế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CE24BAEC-A877-4B7E-96D5-A466B4C7C402}" type="slidenum">
              <a:rPr lang="en-US" sz="1200">
                <a:cs typeface="Times New Roman" panose="02020603050405020304" pitchFamily="18" charset="0"/>
              </a:rPr>
              <a:t>1</a:t>
            </a:fld>
            <a:endParaRPr lang="en-US" sz="1200">
              <a:cs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p:sp>
      <p:sp>
        <p:nvSpPr>
          <p:cNvPr id="59395" name="文本占位符 593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60</a:t>
            </a:fld>
            <a:endParaRPr 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2023/9/7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TGDD-LENOVO\Downloads\videoplayback.mp4" TargetMode="External"/><Relationship Id="rId1" Type="http://schemas.microsoft.com/office/2007/relationships/media" Target="file:///C:\Users\TGDD-LENOVO\Downloads\videoplayback.mp4" TargetMode="Externa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17.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7.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7.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42.png"/><Relationship Id="rId4" Type="http://schemas.openxmlformats.org/officeDocument/2006/relationships/image" Target="../media/image41.png"/></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Content Placeholder 104"/>
          <p:cNvPicPr>
            <a:picLocks noGrp="1"/>
          </p:cNvPicPr>
          <p:nvPr/>
        </p:nvPicPr>
        <p:blipFill>
          <a:blip r:embed="rId3"/>
          <a:stretch>
            <a:fillRect/>
          </a:stretch>
        </p:blipFill>
        <p:spPr>
          <a:xfrm>
            <a:off x="-209550" y="8255"/>
            <a:ext cx="12610465" cy="6842125"/>
          </a:xfrm>
          <a:prstGeom prst="rect">
            <a:avLst/>
          </a:prstGeom>
          <a:noFill/>
          <a:ln w="9525">
            <a:noFill/>
          </a:ln>
        </p:spPr>
      </p:pic>
      <p:sp>
        <p:nvSpPr>
          <p:cNvPr id="3" name="Text Box 2"/>
          <p:cNvSpPr txBox="1"/>
          <p:nvPr/>
        </p:nvSpPr>
        <p:spPr>
          <a:xfrm>
            <a:off x="393700" y="314325"/>
            <a:ext cx="11734165" cy="922020"/>
          </a:xfrm>
          <a:prstGeom prst="rect">
            <a:avLst/>
          </a:prstGeom>
          <a:noFill/>
        </p:spPr>
        <p:txBody>
          <a:bodyPr wrap="square" rtlCol="0">
            <a:spAutoFit/>
          </a:bodyPr>
          <a:lstStyle/>
          <a:p>
            <a:pPr algn="ctr"/>
            <a:r>
              <a:rPr lang="en-US" sz="5400" b="1">
                <a:solidFill>
                  <a:schemeClr val="accent2">
                    <a:lumMod val="75000"/>
                  </a:schemeClr>
                </a:solidFill>
                <a:latin typeface="Arial" panose="020B0604020202020204" pitchFamily="34" charset="0"/>
                <a:cs typeface="Arial" panose="020B0604020202020204" pitchFamily="34" charset="0"/>
              </a:rPr>
              <a:t>Bài 2 : PHẢN ỨNG HÓA HỌC</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142875" y="0"/>
            <a:ext cx="1172210" cy="1185545"/>
          </a:xfrm>
          <a:prstGeom prst="rect">
            <a:avLst/>
          </a:prstGeom>
          <a:noFill/>
          <a:ln w="9525">
            <a:noFill/>
          </a:ln>
        </p:spPr>
      </p:pic>
      <p:sp>
        <p:nvSpPr>
          <p:cNvPr id="12" name="圆角矩形 11"/>
          <p:cNvSpPr/>
          <p:nvPr/>
        </p:nvSpPr>
        <p:spPr>
          <a:xfrm>
            <a:off x="23812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zh-CN" altLang="en-US" b="1">
              <a:solidFill>
                <a:srgbClr val="FFFF00"/>
              </a:solidFill>
            </a:endParaRPr>
          </a:p>
          <a:p>
            <a:pPr algn="l"/>
            <a:endParaRPr lang="zh-CN" altLang="en-US" b="1">
              <a:solidFill>
                <a:srgbClr val="FFFF00"/>
              </a:solidFill>
            </a:endParaRPr>
          </a:p>
          <a:p>
            <a:pPr algn="l"/>
            <a:r>
              <a:rPr lang="zh-CN" altLang="en-US" sz="3000" b="1">
                <a:solidFill>
                  <a:srgbClr val="FFFF00"/>
                </a:solidFill>
              </a:rPr>
              <a:t>* </a:t>
            </a:r>
            <a:r>
              <a:rPr lang="en-US" altLang="zh-CN" sz="3000" b="1">
                <a:solidFill>
                  <a:srgbClr val="FFFF00"/>
                </a:solidFill>
              </a:rPr>
              <a:t>Biến đổi vật lý: </a:t>
            </a:r>
            <a:r>
              <a:rPr lang="en-US" altLang="zh-CN" sz="3000" b="1">
                <a:solidFill>
                  <a:schemeClr val="tx1"/>
                </a:solidFill>
              </a:rPr>
              <a:t>không có sự tạo thành chất mới</a:t>
            </a:r>
            <a:endParaRPr lang="zh-CN" altLang="en-US" sz="3000" b="1">
              <a:solidFill>
                <a:srgbClr val="FFFF00"/>
              </a:solidFill>
            </a:endParaRPr>
          </a:p>
          <a:p>
            <a:pPr algn="l"/>
            <a:endParaRPr lang="zh-CN" altLang="en-US" sz="30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455295" y="141986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25"/>
          <p:cNvSpPr/>
          <p:nvPr/>
        </p:nvSpPr>
        <p:spPr>
          <a:xfrm>
            <a:off x="763905" y="82550"/>
            <a:ext cx="7682230"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Thí nghiệm về biến đổi hóa học</a:t>
            </a:r>
          </a:p>
        </p:txBody>
      </p:sp>
      <p:sp>
        <p:nvSpPr>
          <p:cNvPr id="45" name="圆角矩形 44"/>
          <p:cNvSpPr/>
          <p:nvPr/>
        </p:nvSpPr>
        <p:spPr>
          <a:xfrm>
            <a:off x="73660" y="0"/>
            <a:ext cx="18630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15" name="圆角矩形 14"/>
          <p:cNvSpPr/>
          <p:nvPr/>
        </p:nvSpPr>
        <p:spPr bwMode="auto">
          <a:xfrm>
            <a:off x="63500" y="1298575"/>
            <a:ext cx="6614160" cy="5346065"/>
          </a:xfrm>
          <a:prstGeom prst="roundRect">
            <a:avLst>
              <a:gd name="adj" fmla="val 50000"/>
            </a:avLst>
          </a:prstGeom>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108816" tIns="54408" rIns="108816" bIns="54408" numCol="1" rtlCol="0" anchor="t" anchorCtr="0" compatLnSpc="1"/>
          <a:lstStyle/>
          <a:p>
            <a:pPr algn="ctr" defTabSz="815975"/>
            <a:r>
              <a:rPr lang="en-US" altLang="zh-CN" sz="3000" b="1" dirty="0">
                <a:gradFill>
                  <a:gsLst>
                    <a:gs pos="0">
                      <a:srgbClr val="012D86"/>
                    </a:gs>
                    <a:gs pos="100000">
                      <a:srgbClr val="0E2557"/>
                    </a:gs>
                  </a:gsLst>
                  <a:lin scaled="0"/>
                </a:gradFill>
                <a:latin typeface="Calibri Light" panose="020F0302020204030204" charset="0"/>
                <a:ea typeface="Microsoft YaHei" panose="020B0503020204020204" charset="-122"/>
                <a:cs typeface="Calibri Light" panose="020F0302020204030204" charset="0"/>
              </a:rPr>
              <a:t>Lớp chia thành 3 góc,</a:t>
            </a:r>
          </a:p>
          <a:p>
            <a:pPr algn="ctr" defTabSz="815975"/>
            <a:r>
              <a:rPr lang="en-US" altLang="zh-CN" sz="3000" b="1" dirty="0">
                <a:gradFill>
                  <a:gsLst>
                    <a:gs pos="0">
                      <a:srgbClr val="012D86"/>
                    </a:gs>
                    <a:gs pos="100000">
                      <a:srgbClr val="0E2557"/>
                    </a:gs>
                  </a:gsLst>
                  <a:lin scaled="0"/>
                </a:gradFill>
                <a:latin typeface="Calibri Light" panose="020F0302020204030204" charset="0"/>
                <a:ea typeface="Microsoft YaHei" panose="020B0503020204020204" charset="-122"/>
                <a:cs typeface="Calibri Light" panose="020F0302020204030204" charset="0"/>
              </a:rPr>
              <a:t> mỗi nhóm được chọn góc xuất phát. Khi hết thời gian 8’ tại mỗi góc thì phải chuyển sang góc khác. Mỗi nhóm sẽ có nhóm trưởng chỉ đạo cách thực làm việc nhóm và có 1 thư kí ghi lại hoạt động nhóm.</a:t>
            </a:r>
          </a:p>
        </p:txBody>
      </p:sp>
      <p:sp>
        <p:nvSpPr>
          <p:cNvPr id="4" name="椭圆 3"/>
          <p:cNvSpPr/>
          <p:nvPr/>
        </p:nvSpPr>
        <p:spPr>
          <a:xfrm>
            <a:off x="8446968" y="924457"/>
            <a:ext cx="2046514" cy="2046514"/>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sp>
        <p:nvSpPr>
          <p:cNvPr id="5" name="椭圆 14"/>
          <p:cNvSpPr/>
          <p:nvPr/>
        </p:nvSpPr>
        <p:spPr>
          <a:xfrm>
            <a:off x="8650168" y="1127657"/>
            <a:ext cx="1640114"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accent1"/>
                </a:solidFill>
                <a:latin typeface="Aharoni" panose="02010803020104030203" pitchFamily="2" charset="-79"/>
                <a:cs typeface="Aharoni" panose="02010803020104030203" pitchFamily="2" charset="-79"/>
              </a:rPr>
              <a:t>Góc phân tích</a:t>
            </a:r>
          </a:p>
        </p:txBody>
      </p:sp>
      <p:sp>
        <p:nvSpPr>
          <p:cNvPr id="6" name="椭圆 3"/>
          <p:cNvSpPr/>
          <p:nvPr/>
        </p:nvSpPr>
        <p:spPr>
          <a:xfrm>
            <a:off x="10054788" y="3226967"/>
            <a:ext cx="2046514" cy="2046514"/>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7" name="椭圆 3"/>
          <p:cNvSpPr/>
          <p:nvPr/>
        </p:nvSpPr>
        <p:spPr>
          <a:xfrm>
            <a:off x="6752788" y="3226967"/>
            <a:ext cx="2046514" cy="2046514"/>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8" name="椭圆 14"/>
          <p:cNvSpPr/>
          <p:nvPr/>
        </p:nvSpPr>
        <p:spPr>
          <a:xfrm>
            <a:off x="6955988" y="3430167"/>
            <a:ext cx="1640114"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accent1"/>
                </a:solidFill>
                <a:latin typeface="Aharoni" panose="02010803020104030203" pitchFamily="2" charset="-79"/>
                <a:cs typeface="Aharoni" panose="02010803020104030203" pitchFamily="2" charset="-79"/>
              </a:rPr>
              <a:t>Góc áp dụng</a:t>
            </a:r>
          </a:p>
        </p:txBody>
      </p:sp>
      <p:sp>
        <p:nvSpPr>
          <p:cNvPr id="9" name="椭圆 14"/>
          <p:cNvSpPr/>
          <p:nvPr/>
        </p:nvSpPr>
        <p:spPr>
          <a:xfrm>
            <a:off x="10258623" y="3430167"/>
            <a:ext cx="1640114" cy="164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solidFill>
                  <a:schemeClr val="accent1"/>
                </a:solidFill>
                <a:latin typeface="Aharoni" panose="02010803020104030203" pitchFamily="2" charset="-79"/>
                <a:cs typeface="Aharoni" panose="02010803020104030203" pitchFamily="2" charset="-79"/>
              </a:rPr>
              <a:t>Góc quan sát</a:t>
            </a:r>
          </a:p>
        </p:txBody>
      </p:sp>
      <p:sp>
        <p:nvSpPr>
          <p:cNvPr id="11" name="Right Arrow 10"/>
          <p:cNvSpPr/>
          <p:nvPr/>
        </p:nvSpPr>
        <p:spPr>
          <a:xfrm rot="2880000">
            <a:off x="10372090" y="2524125"/>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8874760" y="4206240"/>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9200000">
            <a:off x="7432675" y="2477770"/>
            <a:ext cx="1104265" cy="44704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dissolv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in)">
                                      <p:cBhvr>
                                        <p:cTn id="12" dur="2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dissolv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dissolv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additive="base">
                                        <p:cTn id="54" dur="500" fill="hold"/>
                                        <p:tgtEl>
                                          <p:spTgt spid="13"/>
                                        </p:tgtEl>
                                        <p:attrNameLst>
                                          <p:attrName>ppt_x</p:attrName>
                                        </p:attrNameLst>
                                      </p:cBhvr>
                                      <p:tavLst>
                                        <p:tav tm="0">
                                          <p:val>
                                            <p:strVal val="#ppt_x"/>
                                          </p:val>
                                        </p:tav>
                                        <p:tav tm="100000">
                                          <p:val>
                                            <p:strVal val="#ppt_x"/>
                                          </p:val>
                                        </p:tav>
                                      </p:tavLst>
                                    </p:anim>
                                    <p:anim calcmode="lin" valueType="num">
                                      <p:cBhvr additive="base">
                                        <p:cTn id="5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additive="base">
                                        <p:cTn id="60" dur="500" fill="hold"/>
                                        <p:tgtEl>
                                          <p:spTgt spid="11"/>
                                        </p:tgtEl>
                                        <p:attrNameLst>
                                          <p:attrName>ppt_x</p:attrName>
                                        </p:attrNameLst>
                                      </p:cBhvr>
                                      <p:tavLst>
                                        <p:tav tm="0">
                                          <p:val>
                                            <p:strVal val="#ppt_x"/>
                                          </p:val>
                                        </p:tav>
                                        <p:tav tm="100000">
                                          <p:val>
                                            <p:strVal val="#ppt_x"/>
                                          </p:val>
                                        </p:tav>
                                      </p:tavLst>
                                    </p:anim>
                                    <p:anim calcmode="lin" valueType="num">
                                      <p:cBhvr additive="base">
                                        <p:cTn id="6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additive="base">
                                        <p:cTn id="66" dur="500" fill="hold"/>
                                        <p:tgtEl>
                                          <p:spTgt spid="12"/>
                                        </p:tgtEl>
                                        <p:attrNameLst>
                                          <p:attrName>ppt_x</p:attrName>
                                        </p:attrNameLst>
                                      </p:cBhvr>
                                      <p:tavLst>
                                        <p:tav tm="0">
                                          <p:val>
                                            <p:strVal val="#ppt_x"/>
                                          </p:val>
                                        </p:tav>
                                        <p:tav tm="100000">
                                          <p:val>
                                            <p:strVal val="#ppt_x"/>
                                          </p:val>
                                        </p:tav>
                                      </p:tavLst>
                                    </p:anim>
                                    <p:anim calcmode="lin" valueType="num">
                                      <p:cBhvr additive="base">
                                        <p:cTn id="6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45" grpId="0" animBg="1"/>
      <p:bldP spid="15" grpId="0" bldLvl="0" animBg="1"/>
      <p:bldP spid="4" grpId="0" animBg="1"/>
      <p:bldP spid="5" grpId="0" animBg="1"/>
      <p:bldP spid="6" grpId="0" animBg="1"/>
      <p:bldP spid="7" grpId="0" animBg="1"/>
      <p:bldP spid="8" grpId="0" animBg="1"/>
      <p:bldP spid="9"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4247515" y="93345"/>
            <a:ext cx="3940810" cy="3415665"/>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sp>
        <p:nvSpPr>
          <p:cNvPr id="5" name="椭圆 14"/>
          <p:cNvSpPr/>
          <p:nvPr/>
        </p:nvSpPr>
        <p:spPr>
          <a:xfrm>
            <a:off x="4420235" y="314325"/>
            <a:ext cx="3577590" cy="29559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00" b="1" dirty="0">
                <a:solidFill>
                  <a:schemeClr val="accent1"/>
                </a:solidFill>
                <a:latin typeface="Aharoni" panose="02010803020104030203" pitchFamily="2" charset="-79"/>
                <a:cs typeface="Aharoni" panose="02010803020104030203" pitchFamily="2" charset="-79"/>
              </a:rPr>
              <a:t>Góc phân tích:</a:t>
            </a:r>
          </a:p>
          <a:p>
            <a:pPr algn="ctr"/>
            <a:r>
              <a:rPr lang="en-US" altLang="zh-CN" sz="2600" dirty="0">
                <a:solidFill>
                  <a:schemeClr val="accent5">
                    <a:lumMod val="75000"/>
                  </a:schemeClr>
                </a:solidFill>
                <a:latin typeface="Aharoni" panose="02010803020104030203" pitchFamily="2" charset="-79"/>
                <a:cs typeface="Aharoni" panose="02010803020104030203" pitchFamily="2" charset="-79"/>
              </a:rPr>
              <a:t>Nghiên cứu thông tin SGK, hoàn thành nội dung 1 trong phiếu học tập số 2</a:t>
            </a:r>
          </a:p>
        </p:txBody>
      </p:sp>
      <p:sp>
        <p:nvSpPr>
          <p:cNvPr id="6" name="椭圆 3"/>
          <p:cNvSpPr/>
          <p:nvPr/>
        </p:nvSpPr>
        <p:spPr>
          <a:xfrm>
            <a:off x="7854315" y="2777490"/>
            <a:ext cx="4267200" cy="3528060"/>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zh-CN" altLang="en-US"/>
          </a:p>
        </p:txBody>
      </p:sp>
      <p:sp>
        <p:nvSpPr>
          <p:cNvPr id="7" name="椭圆 3"/>
          <p:cNvSpPr/>
          <p:nvPr/>
        </p:nvSpPr>
        <p:spPr>
          <a:xfrm>
            <a:off x="182245" y="2883535"/>
            <a:ext cx="4065270" cy="378015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a:p>
        </p:txBody>
      </p:sp>
      <p:sp>
        <p:nvSpPr>
          <p:cNvPr id="8" name="椭圆 14"/>
          <p:cNvSpPr/>
          <p:nvPr/>
        </p:nvSpPr>
        <p:spPr>
          <a:xfrm>
            <a:off x="434340" y="3101975"/>
            <a:ext cx="3556000" cy="33439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accent1"/>
                </a:solidFill>
                <a:latin typeface="Aharoni" panose="02010803020104030203" pitchFamily="2" charset="-79"/>
                <a:cs typeface="Aharoni" panose="02010803020104030203" pitchFamily="2" charset="-79"/>
              </a:rPr>
              <a:t>Góc áp dụng:</a:t>
            </a:r>
          </a:p>
          <a:p>
            <a:pPr algn="ctr"/>
            <a:r>
              <a:rPr lang="en-US" altLang="zh-CN" sz="2800" dirty="0">
                <a:solidFill>
                  <a:schemeClr val="accent5">
                    <a:lumMod val="75000"/>
                  </a:schemeClr>
                </a:solidFill>
                <a:latin typeface="Aharoni" panose="02010803020104030203" pitchFamily="2" charset="-79"/>
                <a:cs typeface="Aharoni" panose="02010803020104030203" pitchFamily="2" charset="-79"/>
              </a:rPr>
              <a:t>Tiến hành thí nghiệm,</a:t>
            </a:r>
            <a:r>
              <a:rPr lang="en-US" altLang="zh-CN" sz="2800" dirty="0">
                <a:solidFill>
                  <a:schemeClr val="accent5">
                    <a:lumMod val="75000"/>
                  </a:schemeClr>
                </a:solidFill>
                <a:latin typeface="Aharoni" panose="02010803020104030203" pitchFamily="2" charset="-79"/>
                <a:cs typeface="Aharoni" panose="02010803020104030203" pitchFamily="2" charset="-79"/>
                <a:sym typeface="+mn-ea"/>
              </a:rPr>
              <a:t>hoàn thành nội dung 3- Phiếu học tập 2</a:t>
            </a:r>
            <a:endParaRPr lang="en-US" altLang="zh-CN" sz="2800" dirty="0">
              <a:solidFill>
                <a:schemeClr val="accent5">
                  <a:lumMod val="75000"/>
                </a:schemeClr>
              </a:solidFill>
              <a:latin typeface="Aharoni" panose="02010803020104030203" pitchFamily="2" charset="-79"/>
              <a:cs typeface="Aharoni" panose="02010803020104030203" pitchFamily="2" charset="-79"/>
            </a:endParaRPr>
          </a:p>
          <a:p>
            <a:pPr algn="ctr"/>
            <a:r>
              <a:rPr lang="en-US" altLang="zh-CN" sz="2800" dirty="0">
                <a:solidFill>
                  <a:schemeClr val="accent1"/>
                </a:solidFill>
                <a:latin typeface="Aharoni" panose="02010803020104030203" pitchFamily="2" charset="-79"/>
                <a:cs typeface="Aharoni" panose="02010803020104030203" pitchFamily="2" charset="-79"/>
              </a:rPr>
              <a:t> </a:t>
            </a:r>
          </a:p>
        </p:txBody>
      </p:sp>
      <p:sp>
        <p:nvSpPr>
          <p:cNvPr id="9" name="椭圆 14"/>
          <p:cNvSpPr/>
          <p:nvPr/>
        </p:nvSpPr>
        <p:spPr>
          <a:xfrm>
            <a:off x="8084820" y="3042285"/>
            <a:ext cx="3806190" cy="29984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solidFill>
                  <a:schemeClr val="accent1"/>
                </a:solidFill>
                <a:latin typeface="Aharoni" panose="02010803020104030203" pitchFamily="2" charset="-79"/>
                <a:cs typeface="Aharoni" panose="02010803020104030203" pitchFamily="2" charset="-79"/>
              </a:rPr>
              <a:t>Góc quan sát: </a:t>
            </a:r>
            <a:r>
              <a:rPr lang="en-US" altLang="zh-CN" sz="2800" dirty="0">
                <a:solidFill>
                  <a:schemeClr val="accent5">
                    <a:lumMod val="75000"/>
                  </a:schemeClr>
                </a:solidFill>
                <a:latin typeface="Aharoni" panose="02010803020104030203" pitchFamily="2" charset="-79"/>
                <a:cs typeface="Aharoni" panose="02010803020104030203" pitchFamily="2" charset="-79"/>
              </a:rPr>
              <a:t>Quan sát video thí nghiệm, hoàn thành nội dung 2- Phiếu học tập 2</a:t>
            </a:r>
          </a:p>
        </p:txBody>
      </p:sp>
      <p:sp>
        <p:nvSpPr>
          <p:cNvPr id="11" name="Right Arrow 10"/>
          <p:cNvSpPr/>
          <p:nvPr/>
        </p:nvSpPr>
        <p:spPr>
          <a:xfrm rot="2880000">
            <a:off x="8241665" y="1925955"/>
            <a:ext cx="1275715" cy="69596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rot="10800000">
            <a:off x="5223510" y="4591685"/>
            <a:ext cx="1743075" cy="812165"/>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9200000">
            <a:off x="2853055" y="1926590"/>
            <a:ext cx="1320165" cy="693420"/>
          </a:xfrm>
          <a:prstGeom prst="rightArrow">
            <a:avLst>
              <a:gd name="adj1" fmla="val 50000"/>
              <a:gd name="adj2" fmla="val 4318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videoplayback">
            <a:hlinkClick r:id="" action="ppaction://media"/>
          </p:cNvPr>
          <p:cNvPicPr>
            <a:picLocks noGrp="1"/>
          </p:cNvPicPr>
          <p:nvPr>
            <p:ph idx="1"/>
            <a:videoFile r:link="rId2"/>
            <p:extLst>
              <p:ext uri="{DAA4B4D4-6D71-4841-9C94-3DE7FCFB9230}">
                <p14:media xmlns:p14="http://schemas.microsoft.com/office/powerpoint/2010/main" r:link="rId1"/>
              </p:ext>
            </p:extLst>
          </p:nvPr>
        </p:nvPicPr>
        <p:blipFill>
          <a:blip r:embed="rId4"/>
          <a:stretch>
            <a:fillRect/>
          </a:stretch>
        </p:blipFill>
        <p:spPr>
          <a:xfrm>
            <a:off x="719455" y="1626235"/>
            <a:ext cx="10634345" cy="5231130"/>
          </a:xfrm>
          <a:prstGeom prst="rect">
            <a:avLst/>
          </a:prstGeom>
        </p:spPr>
      </p:pic>
      <p:sp>
        <p:nvSpPr>
          <p:cNvPr id="20" name="圆角矩形 25"/>
          <p:cNvSpPr/>
          <p:nvPr/>
        </p:nvSpPr>
        <p:spPr>
          <a:xfrm>
            <a:off x="838200" y="467995"/>
            <a:ext cx="4386580"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4">
                    <a:lumMod val="50000"/>
                  </a:schemeClr>
                </a:solidFill>
                <a:latin typeface="Microsoft YaHei" panose="020B0503020204020204" charset="-122"/>
                <a:ea typeface="Microsoft YaHei" panose="020B0503020204020204" charset="-122"/>
              </a:rPr>
              <a:t>Video thí nghiệm </a:t>
            </a:r>
          </a:p>
        </p:txBody>
      </p:sp>
    </p:spTree>
  </p:cSld>
  <p:clrMapOvr>
    <a:masterClrMapping/>
  </p:clrMapOvr>
  <p:timing>
    <p:tnLst>
      <p:par>
        <p:cTn id="1" dur="indefinite" restart="never" nodeType="tmRoot">
          <p:childTnLst>
            <p:video>
              <p:cMediaNode>
                <p:cTn id="2" fill="hold" display="1">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892550" cy="1002030"/>
          </a:xfrm>
        </p:spPr>
        <p:txBody>
          <a:bodyPr/>
          <a:lstStyle/>
          <a:p>
            <a:r>
              <a:rPr lang="en-US" sz="3200" b="1">
                <a:solidFill>
                  <a:schemeClr val="accent4">
                    <a:lumMod val="50000"/>
                  </a:schemeClr>
                </a:solidFill>
              </a:rPr>
              <a:t>Thí nghiệm:</a:t>
            </a:r>
          </a:p>
        </p:txBody>
      </p:sp>
      <p:sp>
        <p:nvSpPr>
          <p:cNvPr id="3" name="Content Placeholder 2"/>
          <p:cNvSpPr>
            <a:spLocks noGrp="1"/>
          </p:cNvSpPr>
          <p:nvPr>
            <p:ph sz="half" idx="1"/>
          </p:nvPr>
        </p:nvSpPr>
        <p:spPr>
          <a:xfrm>
            <a:off x="838200" y="1460500"/>
            <a:ext cx="5760085" cy="4351655"/>
          </a:xfrm>
        </p:spPr>
        <p:txBody>
          <a:bodyPr>
            <a:noAutofit/>
          </a:bodyPr>
          <a:lstStyle/>
          <a:p>
            <a:pPr marL="0" indent="0">
              <a:buNone/>
            </a:pPr>
            <a:r>
              <a:rPr lang="en-US" sz="3000"/>
              <a:t>- Trộn đều hỗn hợp bột sắt và bột lưu huỳnh. Lần lượt cho vào 2 ống nghiệm (1) và (2) mỗi ống 3 thìa hỗn hợp</a:t>
            </a:r>
          </a:p>
          <a:p>
            <a:pPr marL="0" indent="0">
              <a:buNone/>
            </a:pPr>
            <a:r>
              <a:rPr lang="en-US" sz="3000"/>
              <a:t>- Đưa nam châm lại gần ống  nghiệm (1)</a:t>
            </a:r>
          </a:p>
          <a:p>
            <a:pPr marL="0" indent="0">
              <a:buNone/>
            </a:pPr>
            <a:r>
              <a:rPr lang="en-US" sz="3000"/>
              <a:t>- Đun nóng mạnh đáy ống nghiệm (2)  khoảng 30 giây rồi ngừng đun. Để nguội rồi đưa nam châm lại gần ống nghiệm (2) </a:t>
            </a:r>
          </a:p>
        </p:txBody>
      </p:sp>
      <p:pic>
        <p:nvPicPr>
          <p:cNvPr id="5" name="Picture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71995" y="591185"/>
            <a:ext cx="4281805" cy="5220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70" y="635"/>
          <a:ext cx="12194540" cy="6858000"/>
        </p:xfrm>
        <a:graphic>
          <a:graphicData uri="http://schemas.openxmlformats.org/drawingml/2006/table">
            <a:tbl>
              <a:tblPr firstRow="1" bandRow="1">
                <a:tableStyleId>{5C22544A-7EE6-4342-B048-85BDC9FD1C3A}</a:tableStyleId>
              </a:tblPr>
              <a:tblGrid>
                <a:gridCol w="5742305">
                  <a:extLst>
                    <a:ext uri="{9D8B030D-6E8A-4147-A177-3AD203B41FA5}">
                      <a16:colId xmlns:a16="http://schemas.microsoft.com/office/drawing/2014/main" val="20000"/>
                    </a:ext>
                  </a:extLst>
                </a:gridCol>
                <a:gridCol w="6452235">
                  <a:extLst>
                    <a:ext uri="{9D8B030D-6E8A-4147-A177-3AD203B41FA5}">
                      <a16:colId xmlns:a16="http://schemas.microsoft.com/office/drawing/2014/main" val="20001"/>
                    </a:ext>
                  </a:extLst>
                </a:gridCol>
              </a:tblGrid>
              <a:tr h="489585">
                <a:tc gridSpan="2">
                  <a:txBody>
                    <a:bodyPr/>
                    <a:lstStyle/>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p>
                  </a:txBody>
                  <a:tcPr/>
                </a:tc>
                <a:tc hMerge="1">
                  <a:txBody>
                    <a:bodyPr/>
                    <a:lstStyle/>
                    <a:p>
                      <a:endParaRPr lang="en-US"/>
                    </a:p>
                  </a:txBody>
                  <a:tcPr/>
                </a:tc>
                <a:extLst>
                  <a:ext uri="{0D108BD9-81ED-4DB2-BD59-A6C34878D82A}">
                    <a16:rowId xmlns:a16="http://schemas.microsoft.com/office/drawing/2014/main" val="10000"/>
                  </a:ext>
                </a:extLst>
              </a:tr>
              <a:tr h="470535">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Nội dung</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680720">
                <a:tc>
                  <a:txBody>
                    <a:bodyPr/>
                    <a:lstStyle/>
                    <a:p>
                      <a:pPr indent="0">
                        <a:buNone/>
                      </a:pPr>
                      <a:r>
                        <a:rPr lang="en-US" sz="2200" b="0">
                          <a:solidFill>
                            <a:srgbClr val="000000"/>
                          </a:solidFill>
                          <a:latin typeface="Arial" panose="020B0604020202020204" pitchFamily="34" charset="0"/>
                          <a:cs typeface="Arial" panose="020B0604020202020204" pitchFamily="34" charset="0"/>
                        </a:rPr>
                        <a:t>ND1:Chuẩn bị: (dụng cụ, hóa chất)</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955800">
                <a:tc>
                  <a:txBody>
                    <a:bodyPr/>
                    <a:lstStyle/>
                    <a:p>
                      <a:pPr indent="0">
                        <a:buNone/>
                      </a:pPr>
                      <a:r>
                        <a:rPr lang="en-US" sz="2200" b="0">
                          <a:solidFill>
                            <a:srgbClr val="000000"/>
                          </a:solidFill>
                          <a:latin typeface="Arial" panose="020B0604020202020204" pitchFamily="34" charset="0"/>
                          <a:cs typeface="Arial" panose="020B0604020202020204" pitchFamily="34" charset="0"/>
                        </a:rPr>
                        <a:t>ND2: Cách tiến hành </a:t>
                      </a:r>
                      <a:r>
                        <a:rPr lang="en-US" sz="2200" b="0">
                          <a:solidFill>
                            <a:srgbClr val="FF0000"/>
                          </a:solidFill>
                          <a:latin typeface="Arial" panose="020B0604020202020204" pitchFamily="34" charset="0"/>
                          <a:cs typeface="Arial" panose="020B0604020202020204" pitchFamily="34" charset="0"/>
                        </a:rPr>
                        <a:t> </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r>
                        <a:rPr lang="en-US" sz="2000" b="0">
                          <a:solidFill>
                            <a:srgbClr val="000000"/>
                          </a:solidFill>
                          <a:latin typeface="Arial" panose="020B0604020202020204" pitchFamily="34" charset="0"/>
                          <a:cs typeface="Arial" panose="020B0604020202020204" pitchFamily="34" charset="0"/>
                        </a:rPr>
                        <a:t>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3261360">
                <a:tc>
                  <a:txBody>
                    <a:bodyPr/>
                    <a:lstStyle/>
                    <a:p>
                      <a:pPr indent="0">
                        <a:buNone/>
                      </a:pPr>
                      <a:r>
                        <a:rPr lang="en-US" sz="2200" b="0">
                          <a:solidFill>
                            <a:srgbClr val="000000"/>
                          </a:solidFill>
                          <a:latin typeface="Arial" panose="020B0604020202020204" pitchFamily="34" charset="0"/>
                          <a:cs typeface="Arial" panose="020B0604020202020204" pitchFamily="34" charset="0"/>
                        </a:rPr>
                        <a:t>ND3. Hiện tượng:</a:t>
                      </a:r>
                    </a:p>
                    <a:p>
                      <a:pPr indent="0">
                        <a:buNone/>
                      </a:pPr>
                      <a:r>
                        <a:rPr lang="en-US" sz="2200" b="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3. Sau khi trộn bột Fe và bột S có chất mới được tạo thành không? Giải thích.</a:t>
                      </a:r>
                    </a:p>
                    <a:p>
                      <a:pPr indent="0">
                        <a:buNone/>
                      </a:pPr>
                      <a:r>
                        <a:rPr lang="en-US" sz="2200" b="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thích.</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diamond(in)">
                                      <p:cBhvr>
                                        <p:cTn id="7" dur="20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270" y="635"/>
          <a:ext cx="12194540" cy="6858000"/>
        </p:xfrm>
        <a:graphic>
          <a:graphicData uri="http://schemas.openxmlformats.org/drawingml/2006/table">
            <a:tbl>
              <a:tblPr firstRow="1" bandRow="1">
                <a:tableStyleId>{5C22544A-7EE6-4342-B048-85BDC9FD1C3A}</a:tableStyleId>
              </a:tblPr>
              <a:tblGrid>
                <a:gridCol w="5742305">
                  <a:extLst>
                    <a:ext uri="{9D8B030D-6E8A-4147-A177-3AD203B41FA5}">
                      <a16:colId xmlns:a16="http://schemas.microsoft.com/office/drawing/2014/main" val="20000"/>
                    </a:ext>
                  </a:extLst>
                </a:gridCol>
                <a:gridCol w="6452235">
                  <a:extLst>
                    <a:ext uri="{9D8B030D-6E8A-4147-A177-3AD203B41FA5}">
                      <a16:colId xmlns:a16="http://schemas.microsoft.com/office/drawing/2014/main" val="20001"/>
                    </a:ext>
                  </a:extLst>
                </a:gridCol>
              </a:tblGrid>
              <a:tr h="489585">
                <a:tc gridSpan="2">
                  <a:txBody>
                    <a:bodyPr/>
                    <a:lstStyle/>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p>
                  </a:txBody>
                  <a:tcPr/>
                </a:tc>
                <a:tc hMerge="1">
                  <a:txBody>
                    <a:bodyPr/>
                    <a:lstStyle/>
                    <a:p>
                      <a:endParaRPr lang="en-US"/>
                    </a:p>
                  </a:txBody>
                  <a:tcPr/>
                </a:tc>
                <a:extLst>
                  <a:ext uri="{0D108BD9-81ED-4DB2-BD59-A6C34878D82A}">
                    <a16:rowId xmlns:a16="http://schemas.microsoft.com/office/drawing/2014/main" val="10000"/>
                  </a:ext>
                </a:extLst>
              </a:tr>
              <a:tr h="470535">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Nội dung</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680720">
                <a:tc>
                  <a:txBody>
                    <a:bodyPr/>
                    <a:lstStyle/>
                    <a:p>
                      <a:pPr indent="0">
                        <a:buNone/>
                      </a:pPr>
                      <a:r>
                        <a:rPr lang="en-US" sz="2200" b="0">
                          <a:solidFill>
                            <a:srgbClr val="000000"/>
                          </a:solidFill>
                          <a:latin typeface="Arial" panose="020B0604020202020204" pitchFamily="34" charset="0"/>
                          <a:cs typeface="Arial" panose="020B0604020202020204" pitchFamily="34" charset="0"/>
                        </a:rPr>
                        <a:t>ND1:Chuẩn bị: (dụng cụ, hóa chất)</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955800">
                <a:tc>
                  <a:txBody>
                    <a:bodyPr/>
                    <a:lstStyle/>
                    <a:p>
                      <a:pPr indent="0">
                        <a:buNone/>
                      </a:pPr>
                      <a:r>
                        <a:rPr lang="en-US" sz="2200" b="0">
                          <a:solidFill>
                            <a:srgbClr val="000000"/>
                          </a:solidFill>
                          <a:latin typeface="Arial" panose="020B0604020202020204" pitchFamily="34" charset="0"/>
                          <a:cs typeface="Arial" panose="020B0604020202020204" pitchFamily="34" charset="0"/>
                        </a:rPr>
                        <a:t>ND2: Cách tiến hành </a:t>
                      </a:r>
                      <a:r>
                        <a:rPr lang="en-US" sz="2200" b="0">
                          <a:solidFill>
                            <a:srgbClr val="FF0000"/>
                          </a:solidFill>
                          <a:latin typeface="Arial" panose="020B0604020202020204" pitchFamily="34" charset="0"/>
                          <a:cs typeface="Arial" panose="020B0604020202020204" pitchFamily="34" charset="0"/>
                        </a:rPr>
                        <a:t> </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3261360">
                <a:tc>
                  <a:txBody>
                    <a:bodyPr/>
                    <a:lstStyle/>
                    <a:p>
                      <a:pPr indent="0">
                        <a:buNone/>
                      </a:pPr>
                      <a:r>
                        <a:rPr lang="en-US" sz="2200" b="0">
                          <a:solidFill>
                            <a:srgbClr val="000000"/>
                          </a:solidFill>
                          <a:latin typeface="Arial" panose="020B0604020202020204" pitchFamily="34" charset="0"/>
                          <a:cs typeface="Arial" panose="020B0604020202020204" pitchFamily="34" charset="0"/>
                        </a:rPr>
                        <a:t>ND3. Hiện tượng:</a:t>
                      </a:r>
                    </a:p>
                    <a:p>
                      <a:pPr indent="0">
                        <a:buNone/>
                      </a:pPr>
                      <a:r>
                        <a:rPr lang="en-US" sz="2200" b="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p>
                    <a:p>
                      <a:pPr indent="0">
                        <a:buNone/>
                      </a:pPr>
                      <a:r>
                        <a:rPr lang="en-US" sz="2200" b="0">
                          <a:solidFill>
                            <a:srgbClr val="000000"/>
                          </a:solidFill>
                          <a:latin typeface="Arial" panose="020B0604020202020204" pitchFamily="34" charset="0"/>
                          <a:cs typeface="Arial" panose="020B0604020202020204" pitchFamily="34" charset="0"/>
                        </a:rPr>
                        <a:t>3. Sau khi trộn bột Fe và bột S có chất mới được tạo thành không? Giải thích.</a:t>
                      </a:r>
                    </a:p>
                    <a:p>
                      <a:pPr indent="0">
                        <a:buNone/>
                      </a:pPr>
                      <a:r>
                        <a:rPr lang="en-US" sz="2200" b="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thích.</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
        <p:nvSpPr>
          <p:cNvPr id="2" name="Text Box 1"/>
          <p:cNvSpPr txBox="1"/>
          <p:nvPr/>
        </p:nvSpPr>
        <p:spPr>
          <a:xfrm>
            <a:off x="5681980" y="959485"/>
            <a:ext cx="6511290" cy="706755"/>
          </a:xfrm>
          <a:prstGeom prst="rect">
            <a:avLst/>
          </a:prstGeom>
          <a:noFill/>
        </p:spPr>
        <p:txBody>
          <a:bodyPr wrap="square" rtlCol="0">
            <a:spAutoFit/>
          </a:bodyPr>
          <a:lstStyle/>
          <a:p>
            <a:r>
              <a:rPr lang="en-US" sz="2000">
                <a:solidFill>
                  <a:schemeClr val="accent6">
                    <a:lumMod val="50000"/>
                  </a:schemeClr>
                </a:solidFill>
                <a:latin typeface="Arial" panose="020B0604020202020204" pitchFamily="34" charset="0"/>
                <a:cs typeface="Arial" panose="020B0604020202020204" pitchFamily="34" charset="0"/>
                <a:sym typeface="+mn-ea"/>
              </a:rPr>
              <a:t>  Bột Fe và bột S theo tỉ lệ 7:4 về khối lượng. ống nghiệm chịu nhiệt, đèn cồn, đũa thủy tinh, thìa thủy tinh.</a:t>
            </a:r>
          </a:p>
        </p:txBody>
      </p:sp>
      <p:sp>
        <p:nvSpPr>
          <p:cNvPr id="3" name="Text Box 2"/>
          <p:cNvSpPr txBox="1"/>
          <p:nvPr/>
        </p:nvSpPr>
        <p:spPr>
          <a:xfrm>
            <a:off x="5814695" y="1713230"/>
            <a:ext cx="6378575" cy="1938020"/>
          </a:xfrm>
          <a:prstGeom prst="rect">
            <a:avLst/>
          </a:prstGeom>
          <a:noFill/>
        </p:spPr>
        <p:txBody>
          <a:bodyPr wrap="square" rtlCol="0">
            <a:spAutoFit/>
          </a:bodyPr>
          <a:lstStyle/>
          <a:p>
            <a:r>
              <a:rPr lang="en-US" sz="2000">
                <a:solidFill>
                  <a:schemeClr val="accent6">
                    <a:lumMod val="50000"/>
                  </a:schemeClr>
                </a:solidFill>
                <a:latin typeface="Arial" panose="020B0604020202020204" pitchFamily="34" charset="0"/>
                <a:cs typeface="Arial" panose="020B0604020202020204" pitchFamily="34" charset="0"/>
                <a:sym typeface="+mn-ea"/>
              </a:rPr>
              <a:t>- Trộn đều hỗn hợp bột Fe và bột S. lần lượt cho vào hai ống nghiệm (1) và (2) mỗi ống 3 thìa hỗn hợp.</a:t>
            </a:r>
          </a:p>
          <a:p>
            <a:r>
              <a:rPr lang="en-US" sz="2000">
                <a:solidFill>
                  <a:schemeClr val="accent6">
                    <a:lumMod val="50000"/>
                  </a:schemeClr>
                </a:solidFill>
                <a:latin typeface="Arial" panose="020B0604020202020204" pitchFamily="34" charset="0"/>
                <a:cs typeface="Arial" panose="020B0604020202020204" pitchFamily="34" charset="0"/>
                <a:sym typeface="+mn-ea"/>
              </a:rPr>
              <a:t>- Đưa nam châm lại gần ống nghiệm 1, quan sát</a:t>
            </a:r>
          </a:p>
          <a:p>
            <a:r>
              <a:rPr lang="en-US" sz="2000">
                <a:solidFill>
                  <a:schemeClr val="accent6">
                    <a:lumMod val="50000"/>
                  </a:schemeClr>
                </a:solidFill>
                <a:latin typeface="Arial" panose="020B0604020202020204" pitchFamily="34" charset="0"/>
                <a:cs typeface="Arial" panose="020B0604020202020204" pitchFamily="34" charset="0"/>
                <a:sym typeface="+mn-ea"/>
              </a:rPr>
              <a:t>.- Đun nóng mạnh ống nghiệm (2) khoảng 30s rồi ngừng đun. Để nguội rồi đưa nam châm lại gần ống nghiệm (2). Quan sát.</a:t>
            </a:r>
          </a:p>
        </p:txBody>
      </p:sp>
      <p:sp>
        <p:nvSpPr>
          <p:cNvPr id="5" name="Text Box 4"/>
          <p:cNvSpPr txBox="1"/>
          <p:nvPr/>
        </p:nvSpPr>
        <p:spPr>
          <a:xfrm>
            <a:off x="5813425" y="3698240"/>
            <a:ext cx="6360160" cy="3169285"/>
          </a:xfrm>
          <a:prstGeom prst="rect">
            <a:avLst/>
          </a:prstGeom>
          <a:noFill/>
        </p:spPr>
        <p:txBody>
          <a:bodyPr wrap="square" rtlCol="0">
            <a:spAutoFit/>
          </a:bodyPr>
          <a:lstStyle/>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1. Khi trộn bột sắt với bột lưu huỳnh, hỗn hợp thu được có một phẩn bị nam chầm hút, phần này là sắt.</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2. Chất trong ống nghiệm (2) sau khi được đun nóng và để nguội không bị nam chầm hút.</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3. Sau khi trộn bột sắt với bột lưu huỳnh, không có chất mới được tạo thành vì khi tách chất ra khỏi hỗn hợp ta lại thu được các chất ban đầu (H).</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buNone/>
            </a:pPr>
            <a:r>
              <a:rPr lang="en-US" sz="2000">
                <a:solidFill>
                  <a:schemeClr val="accent6">
                    <a:lumMod val="50000"/>
                  </a:schemeClr>
                </a:solidFill>
                <a:latin typeface="Arial" panose="020B0604020202020204" pitchFamily="34" charset="0"/>
                <a:cs typeface="Arial" panose="020B0604020202020204" pitchFamily="34" charset="0"/>
                <a:sym typeface="+mn-ea"/>
              </a:rPr>
              <a:t>4. Sau khi đun nóng hỗn hợp bột sắt với bột lưu huỳnh có chất mới tạo thành, sản phẩm có màu xám và không bị nam châm hút (H).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410"/>
            <a:ext cx="3115945" cy="591693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386715" y="2374900"/>
            <a:ext cx="2587625" cy="3107690"/>
          </a:xfrm>
          <a:prstGeom prst="rect">
            <a:avLst/>
          </a:prstGeom>
          <a:noFill/>
          <a:ln w="9525">
            <a:noFill/>
          </a:ln>
        </p:spPr>
        <p:txBody>
          <a:bodyPr wrap="square">
            <a:spAutoFit/>
          </a:bodyPr>
          <a:lstStyle/>
          <a:p>
            <a:pPr indent="0" algn="ctr"/>
            <a:r>
              <a:rPr lang="en-US" sz="28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8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pic>
        <p:nvPicPr>
          <p:cNvPr id="100" name="Picture 99"/>
          <p:cNvPicPr/>
          <p:nvPr/>
        </p:nvPicPr>
        <p:blipFill>
          <a:blip r:embed="rId3"/>
          <a:stretch>
            <a:fillRect/>
          </a:stretch>
        </p:blipFill>
        <p:spPr>
          <a:xfrm>
            <a:off x="6336030" y="0"/>
            <a:ext cx="5582920" cy="2265045"/>
          </a:xfrm>
          <a:prstGeom prst="rect">
            <a:avLst/>
          </a:prstGeom>
          <a:noFill/>
          <a:ln w="9525">
            <a:noFill/>
          </a:ln>
        </p:spPr>
      </p:pic>
      <p:pic>
        <p:nvPicPr>
          <p:cNvPr id="101" name="Picture 100"/>
          <p:cNvPicPr/>
          <p:nvPr/>
        </p:nvPicPr>
        <p:blipFill>
          <a:blip r:embed="rId4"/>
          <a:stretch>
            <a:fillRect/>
          </a:stretch>
        </p:blipFill>
        <p:spPr>
          <a:xfrm>
            <a:off x="6410325" y="2265045"/>
            <a:ext cx="5686425" cy="2244725"/>
          </a:xfrm>
          <a:prstGeom prst="rect">
            <a:avLst/>
          </a:prstGeom>
          <a:noFill/>
          <a:ln w="9525">
            <a:noFill/>
          </a:ln>
        </p:spPr>
      </p:pic>
      <p:pic>
        <p:nvPicPr>
          <p:cNvPr id="102" name="Picture 101"/>
          <p:cNvPicPr/>
          <p:nvPr/>
        </p:nvPicPr>
        <p:blipFill>
          <a:blip r:embed="rId5"/>
          <a:stretch>
            <a:fillRect/>
          </a:stretch>
        </p:blipFill>
        <p:spPr>
          <a:xfrm>
            <a:off x="6410960" y="4366895"/>
            <a:ext cx="5685790" cy="2491105"/>
          </a:xfrm>
          <a:prstGeom prst="rect">
            <a:avLst/>
          </a:prstGeom>
          <a:noFill/>
          <a:ln w="9525">
            <a:noFill/>
          </a:ln>
        </p:spPr>
      </p:pic>
      <p:sp>
        <p:nvSpPr>
          <p:cNvPr id="45" name="圆角矩形 44"/>
          <p:cNvSpPr/>
          <p:nvPr/>
        </p:nvSpPr>
        <p:spPr>
          <a:xfrm>
            <a:off x="5020945" y="53340"/>
            <a:ext cx="1315085" cy="15767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Hòa tan đường, muối vào nước </a:t>
            </a:r>
          </a:p>
        </p:txBody>
      </p:sp>
      <p:sp>
        <p:nvSpPr>
          <p:cNvPr id="3" name="圆角矩形 44"/>
          <p:cNvSpPr/>
          <p:nvPr/>
        </p:nvSpPr>
        <p:spPr>
          <a:xfrm>
            <a:off x="5020945" y="247269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Băng tan</a:t>
            </a:r>
          </a:p>
        </p:txBody>
      </p:sp>
      <p:sp>
        <p:nvSpPr>
          <p:cNvPr id="4" name="圆角矩形 44"/>
          <p:cNvSpPr/>
          <p:nvPr/>
        </p:nvSpPr>
        <p:spPr>
          <a:xfrm>
            <a:off x="5020945" y="4509770"/>
            <a:ext cx="1315085" cy="1576705"/>
          </a:xfrm>
          <a:prstGeom prst="roundRect">
            <a:avLst>
              <a:gd name="adj" fmla="val 972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Cồn bay hơi</a:t>
            </a:r>
          </a:p>
        </p:txBody>
      </p:sp>
      <p:sp>
        <p:nvSpPr>
          <p:cNvPr id="15" name="圆角矩形 14"/>
          <p:cNvSpPr/>
          <p:nvPr/>
        </p:nvSpPr>
        <p:spPr bwMode="auto">
          <a:xfrm>
            <a:off x="297434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HIỆN TƯỢNG </a:t>
            </a:r>
          </a:p>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VẬT LÝ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dissolve">
                                      <p:cBhvr>
                                        <p:cTn id="22" dur="5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plus(in)">
                                      <p:cBhvr>
                                        <p:cTn id="27" dur="20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additive="base">
                                        <p:cTn id="32" dur="500" fill="hold"/>
                                        <p:tgtEl>
                                          <p:spTgt spid="102"/>
                                        </p:tgtEl>
                                        <p:attrNameLst>
                                          <p:attrName>ppt_x</p:attrName>
                                        </p:attrNameLst>
                                      </p:cBhvr>
                                      <p:tavLst>
                                        <p:tav tm="0">
                                          <p:val>
                                            <p:strVal val="#ppt_x"/>
                                          </p:val>
                                        </p:tav>
                                        <p:tav tm="100000">
                                          <p:val>
                                            <p:strVal val="#ppt_x"/>
                                          </p:val>
                                        </p:tav>
                                      </p:tavLst>
                                    </p:anim>
                                    <p:anim calcmode="lin" valueType="num">
                                      <p:cBhvr additive="base">
                                        <p:cTn id="33"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ppt_x"/>
                                          </p:val>
                                        </p:tav>
                                        <p:tav tm="100000">
                                          <p:val>
                                            <p:strVal val="#ppt_x"/>
                                          </p:val>
                                        </p:tav>
                                      </p:tavLst>
                                    </p:anim>
                                    <p:anim calcmode="lin" valueType="num">
                                      <p:cBhvr additive="base">
                                        <p:cTn id="5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animBg="1"/>
      <p:bldP spid="45" grpId="1" animBg="1"/>
      <p:bldP spid="3" grpId="0" animBg="1"/>
      <p:bldP spid="3" grpId="1" animBg="1"/>
      <p:bldP spid="4" grpId="0" animBg="1"/>
      <p:bldP spid="4" grpId="1" animBg="1"/>
      <p:bldP spid="15" grpId="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
            <a:ext cx="3115945" cy="468185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23545" y="2233930"/>
            <a:ext cx="2587625" cy="2306955"/>
          </a:xfrm>
          <a:prstGeom prst="rect">
            <a:avLst/>
          </a:prstGeom>
          <a:noFill/>
          <a:ln w="9525">
            <a:noFill/>
          </a:ln>
        </p:spPr>
        <p:txBody>
          <a:bodyPr wrap="square">
            <a:spAutoFit/>
          </a:bodyPr>
          <a:lstStyle/>
          <a:p>
            <a:pPr indent="0" algn="ctr"/>
            <a:r>
              <a:rPr lang="en-US" sz="24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4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sp>
        <p:nvSpPr>
          <p:cNvPr id="45" name="圆角矩形 44"/>
          <p:cNvSpPr/>
          <p:nvPr/>
        </p:nvSpPr>
        <p:spPr>
          <a:xfrm>
            <a:off x="5528310" y="494030"/>
            <a:ext cx="1405890" cy="2597150"/>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Đốt cháy cồn</a:t>
            </a:r>
          </a:p>
        </p:txBody>
      </p:sp>
      <p:sp>
        <p:nvSpPr>
          <p:cNvPr id="3" name="圆角矩形 44"/>
          <p:cNvSpPr/>
          <p:nvPr/>
        </p:nvSpPr>
        <p:spPr>
          <a:xfrm>
            <a:off x="5438140" y="410591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Sắt bị gỉ</a:t>
            </a:r>
          </a:p>
        </p:txBody>
      </p:sp>
      <p:sp>
        <p:nvSpPr>
          <p:cNvPr id="15" name="圆角矩形 14"/>
          <p:cNvSpPr/>
          <p:nvPr/>
        </p:nvSpPr>
        <p:spPr bwMode="auto">
          <a:xfrm>
            <a:off x="320167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HIỆN TƯỢNG </a:t>
            </a:r>
          </a:p>
          <a:p>
            <a:pPr algn="l" defTabSz="815975"/>
            <a:r>
              <a:rPr lang="en-US" altLang="zh-CN" sz="3000" b="1" dirty="0">
                <a:solidFill>
                  <a:srgbClr val="FF0000"/>
                </a:solidFill>
                <a:latin typeface="Calibri Light" panose="020F0302020204030204" charset="0"/>
                <a:ea typeface="Microsoft YaHei" panose="020B0503020204020204" charset="-122"/>
                <a:cs typeface="Calibri Light" panose="020F0302020204030204" charset="0"/>
              </a:rPr>
              <a:t>HÓA   HỌC</a:t>
            </a:r>
          </a:p>
        </p:txBody>
      </p:sp>
      <p:pic>
        <p:nvPicPr>
          <p:cNvPr id="103" name="Picture 102"/>
          <p:cNvPicPr/>
          <p:nvPr/>
        </p:nvPicPr>
        <p:blipFill>
          <a:blip r:embed="rId3"/>
          <a:stretch>
            <a:fillRect/>
          </a:stretch>
        </p:blipFill>
        <p:spPr>
          <a:xfrm>
            <a:off x="7296150" y="494030"/>
            <a:ext cx="4171950" cy="2597150"/>
          </a:xfrm>
          <a:prstGeom prst="rect">
            <a:avLst/>
          </a:prstGeom>
          <a:noFill/>
          <a:ln w="9525">
            <a:noFill/>
          </a:ln>
        </p:spPr>
      </p:pic>
      <p:pic>
        <p:nvPicPr>
          <p:cNvPr id="104" name="Picture 103"/>
          <p:cNvPicPr/>
          <p:nvPr/>
        </p:nvPicPr>
        <p:blipFill>
          <a:blip r:embed="rId4"/>
          <a:stretch>
            <a:fillRect/>
          </a:stretch>
        </p:blipFill>
        <p:spPr>
          <a:xfrm>
            <a:off x="7170420" y="3808730"/>
            <a:ext cx="2646045" cy="2870835"/>
          </a:xfrm>
          <a:prstGeom prst="rect">
            <a:avLst/>
          </a:prstGeom>
          <a:noFill/>
          <a:ln w="9525">
            <a:noFill/>
          </a:ln>
        </p:spPr>
      </p:pic>
      <p:pic>
        <p:nvPicPr>
          <p:cNvPr id="105" name="Picture 104"/>
          <p:cNvPicPr/>
          <p:nvPr/>
        </p:nvPicPr>
        <p:blipFill>
          <a:blip r:embed="rId5"/>
          <a:stretch>
            <a:fillRect/>
          </a:stretch>
        </p:blipFill>
        <p:spPr>
          <a:xfrm>
            <a:off x="9805035" y="3808730"/>
            <a:ext cx="2386965" cy="29337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2"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0" fill="hold"/>
                                        <p:tgtEl>
                                          <p:spTgt spid="15"/>
                                        </p:tgtEl>
                                        <p:attrNameLst>
                                          <p:attrName>ppt_x</p:attrName>
                                        </p:attrNameLst>
                                      </p:cBhvr>
                                      <p:tavLst>
                                        <p:tav tm="0">
                                          <p:val>
                                            <p:strVal val="#ppt_x"/>
                                          </p:val>
                                        </p:tav>
                                        <p:tav tm="100000">
                                          <p:val>
                                            <p:strVal val="#ppt_x"/>
                                          </p:val>
                                        </p:tav>
                                      </p:tavLst>
                                    </p:anim>
                                    <p:anim calcmode="lin" valueType="num">
                                      <p:cBhvr additive="base">
                                        <p:cTn id="23" dur="5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3"/>
                                        </p:tgtEl>
                                        <p:attrNameLst>
                                          <p:attrName>style.visibility</p:attrName>
                                        </p:attrNameLst>
                                      </p:cBhvr>
                                      <p:to>
                                        <p:strVal val="visible"/>
                                      </p:to>
                                    </p:set>
                                    <p:animEffect transition="in" filter="dissolve">
                                      <p:cBhvr>
                                        <p:cTn id="28" dur="500"/>
                                        <p:tgtEl>
                                          <p:spTgt spid="10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2"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checkerboard(across)">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4"/>
                                        </p:tgtEl>
                                        <p:attrNameLst>
                                          <p:attrName>style.visibility</p:attrName>
                                        </p:attrNameLst>
                                      </p:cBhvr>
                                      <p:to>
                                        <p:strVal val="visible"/>
                                      </p:to>
                                    </p:set>
                                    <p:anim calcmode="lin" valueType="num">
                                      <p:cBhvr additive="base">
                                        <p:cTn id="38" dur="500" fill="hold"/>
                                        <p:tgtEl>
                                          <p:spTgt spid="104"/>
                                        </p:tgtEl>
                                        <p:attrNameLst>
                                          <p:attrName>ppt_x</p:attrName>
                                        </p:attrNameLst>
                                      </p:cBhvr>
                                      <p:tavLst>
                                        <p:tav tm="0">
                                          <p:val>
                                            <p:strVal val="#ppt_x"/>
                                          </p:val>
                                        </p:tav>
                                        <p:tav tm="100000">
                                          <p:val>
                                            <p:strVal val="#ppt_x"/>
                                          </p:val>
                                        </p:tav>
                                      </p:tavLst>
                                    </p:anim>
                                    <p:anim calcmode="lin" valueType="num">
                                      <p:cBhvr additive="base">
                                        <p:cTn id="39"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5"/>
                                        </p:tgtEl>
                                        <p:attrNameLst>
                                          <p:attrName>style.visibility</p:attrName>
                                        </p:attrNameLst>
                                      </p:cBhvr>
                                      <p:to>
                                        <p:strVal val="visible"/>
                                      </p:to>
                                    </p:set>
                                    <p:anim calcmode="lin" valueType="num">
                                      <p:cBhvr additive="base">
                                        <p:cTn id="44" dur="500" fill="hold"/>
                                        <p:tgtEl>
                                          <p:spTgt spid="105"/>
                                        </p:tgtEl>
                                        <p:attrNameLst>
                                          <p:attrName>ppt_x</p:attrName>
                                        </p:attrNameLst>
                                      </p:cBhvr>
                                      <p:tavLst>
                                        <p:tav tm="0">
                                          <p:val>
                                            <p:strVal val="#ppt_x"/>
                                          </p:val>
                                        </p:tav>
                                        <p:tav tm="100000">
                                          <p:val>
                                            <p:strVal val="#ppt_x"/>
                                          </p:val>
                                        </p:tav>
                                      </p:tavLst>
                                    </p:anim>
                                    <p:anim calcmode="lin" valueType="num">
                                      <p:cBhvr additive="base">
                                        <p:cTn id="45"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2"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ox(in)">
                                      <p:cBhvr>
                                        <p:cTn id="5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1" animBg="1"/>
      <p:bldP spid="45" grpId="2" animBg="1"/>
      <p:bldP spid="3" grpId="1" animBg="1"/>
      <p:bldP spid="3" grpId="2" animBg="1"/>
      <p:bldP spid="15" grpId="0" bldLvl="0" animBg="1"/>
      <p:bldP spid="15" grpId="1" animBg="1"/>
      <p:bldP spid="15" grpId="2"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0"/>
            <a:ext cx="12192000" cy="6858000"/>
          </a:xfrm>
          <a:prstGeom prst="rect">
            <a:avLst/>
          </a:prstGeom>
        </p:spPr>
      </p:pic>
      <p:sp>
        <p:nvSpPr>
          <p:cNvPr id="2" name="Text Box 1"/>
          <p:cNvSpPr txBox="1"/>
          <p:nvPr/>
        </p:nvSpPr>
        <p:spPr>
          <a:xfrm>
            <a:off x="184150" y="1417955"/>
            <a:ext cx="1909445" cy="156845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32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a:t>
            </a:r>
          </a:p>
        </p:txBody>
      </p:sp>
      <p:pic>
        <p:nvPicPr>
          <p:cNvPr id="71688" name="图片 71687" descr="8"/>
          <p:cNvPicPr>
            <a:picLocks noChangeAspect="1"/>
          </p:cNvPicPr>
          <p:nvPr/>
        </p:nvPicPr>
        <p:blipFill>
          <a:blip r:embed="rId5"/>
          <a:stretch>
            <a:fillRect/>
          </a:stretch>
        </p:blipFill>
        <p:spPr>
          <a:xfrm>
            <a:off x="1685925" y="5008245"/>
            <a:ext cx="10711815" cy="2046605"/>
          </a:xfrm>
          <a:prstGeom prst="rect">
            <a:avLst/>
          </a:prstGeom>
          <a:noFill/>
          <a:ln w="9525">
            <a:noFill/>
          </a:ln>
        </p:spPr>
      </p:pic>
      <p:sp>
        <p:nvSpPr>
          <p:cNvPr id="104" name="Text Box 103"/>
          <p:cNvSpPr txBox="1"/>
          <p:nvPr/>
        </p:nvSpPr>
        <p:spPr>
          <a:xfrm>
            <a:off x="1950720" y="5126990"/>
            <a:ext cx="10538460" cy="1383665"/>
          </a:xfrm>
          <a:prstGeom prst="rect">
            <a:avLst/>
          </a:prstGeom>
          <a:noFill/>
          <a:ln w="9525">
            <a:noFill/>
          </a:ln>
        </p:spPr>
        <p:txBody>
          <a:bodyPr wrap="square">
            <a:spAutoFit/>
          </a:bodyPr>
          <a:lstStyle/>
          <a:p>
            <a:pPr indent="342265"/>
            <a:r>
              <a:rPr lang="en-US" sz="2800" b="1">
                <a:solidFill>
                  <a:schemeClr val="accent4">
                    <a:lumMod val="50000"/>
                  </a:schemeClr>
                </a:solidFill>
                <a:latin typeface="Arial" panose="020B0604020202020204" pitchFamily="34" charset="0"/>
                <a:cs typeface="Arial" panose="020B0604020202020204" pitchFamily="34" charset="0"/>
              </a:rPr>
              <a:t>Khi đốt nến, một phần nến chảy lỏng, một phần nến bị cháy. Cây nến ngắn dần. Vậy phần nến nào đã bị biến đổi thành chất mới?</a:t>
            </a:r>
          </a:p>
        </p:txBody>
      </p:sp>
      <p:pic>
        <p:nvPicPr>
          <p:cNvPr id="4" name="production_id_4524039 (1080p)">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2533650" y="0"/>
            <a:ext cx="9658350" cy="4739005"/>
          </a:xfrm>
          <a:prstGeom prst="rect">
            <a:avLst/>
          </a:prstGeom>
        </p:spPr>
      </p:pic>
      <p:pic>
        <p:nvPicPr>
          <p:cNvPr id="22530" name="Picture 2" descr="F:\1-原创素材\1_mm1102\PPT\PPT_014\materaials\pageimg_g1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0" y="-410210"/>
            <a:ext cx="2384425" cy="39052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71688"/>
                                        </p:tgtEl>
                                        <p:attrNameLst>
                                          <p:attrName>style.visibility</p:attrName>
                                        </p:attrNameLst>
                                      </p:cBhvr>
                                      <p:to>
                                        <p:strVal val="visible"/>
                                      </p:to>
                                    </p:set>
                                    <p:anim calcmode="lin" valueType="num">
                                      <p:cBhvr additive="base">
                                        <p:cTn id="7" dur="5000" fill="hold"/>
                                        <p:tgtEl>
                                          <p:spTgt spid="71688"/>
                                        </p:tgtEl>
                                        <p:attrNameLst>
                                          <p:attrName>ppt_x</p:attrName>
                                        </p:attrNameLst>
                                      </p:cBhvr>
                                      <p:tavLst>
                                        <p:tav tm="0">
                                          <p:val>
                                            <p:strVal val="#ppt_x"/>
                                          </p:val>
                                        </p:tav>
                                        <p:tav tm="100000">
                                          <p:val>
                                            <p:strVal val="#ppt_x"/>
                                          </p:val>
                                        </p:tav>
                                      </p:tavLst>
                                    </p:anim>
                                    <p:anim calcmode="lin" valueType="num">
                                      <p:cBhvr additive="base">
                                        <p:cTn id="8" dur="5000" fill="hold"/>
                                        <p:tgtEl>
                                          <p:spTgt spid="716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
                                        </p:tgtEl>
                                        <p:attrNameLst>
                                          <p:attrName>style.visibility</p:attrName>
                                        </p:attrNameLst>
                                      </p:cBhvr>
                                      <p:to>
                                        <p:strVal val="visible"/>
                                      </p:to>
                                    </p:set>
                                    <p:anim calcmode="lin" valueType="num">
                                      <p:cBhvr additive="base">
                                        <p:cTn id="13" dur="500" fill="hold"/>
                                        <p:tgtEl>
                                          <p:spTgt spid="104"/>
                                        </p:tgtEl>
                                        <p:attrNameLst>
                                          <p:attrName>ppt_x</p:attrName>
                                        </p:attrNameLst>
                                      </p:cBhvr>
                                      <p:tavLst>
                                        <p:tav tm="0">
                                          <p:val>
                                            <p:strVal val="#ppt_x"/>
                                          </p:val>
                                        </p:tav>
                                        <p:tav tm="100000">
                                          <p:val>
                                            <p:strVal val="#ppt_x"/>
                                          </p:val>
                                        </p:tav>
                                      </p:tavLst>
                                    </p:anim>
                                    <p:anim calcmode="lin" valueType="num">
                                      <p:cBhvr additive="base">
                                        <p:cTn id="1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childTnLst>
        </p:cTn>
      </p:par>
    </p:tnLst>
    <p:bldLst>
      <p:bldP spid="2" grpId="0" animBg="1"/>
      <p:bldP spid="2" grpId="1" animBg="1"/>
      <p:bldP spid="10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58520" y="-254000"/>
            <a:ext cx="5876290" cy="4444365"/>
          </a:xfrm>
          <a:prstGeom prst="rect">
            <a:avLst/>
          </a:prstGeom>
          <a:noFill/>
          <a:ln w="9525">
            <a:noFill/>
          </a:ln>
        </p:spPr>
      </p:pic>
      <p:sp>
        <p:nvSpPr>
          <p:cNvPr id="4" name="Text Box 3"/>
          <p:cNvSpPr txBox="1"/>
          <p:nvPr/>
        </p:nvSpPr>
        <p:spPr>
          <a:xfrm>
            <a:off x="1647825" y="772795"/>
            <a:ext cx="3509010" cy="2306955"/>
          </a:xfrm>
          <a:prstGeom prst="rect">
            <a:avLst/>
          </a:prstGeom>
          <a:noFill/>
        </p:spPr>
        <p:txBody>
          <a:bodyPr wrap="square" rtlCol="0">
            <a:spAutoFit/>
          </a:bodyPr>
          <a:lstStyle/>
          <a:p>
            <a:pPr algn="l"/>
            <a:r>
              <a:rPr lang="en-US" sz="2800" b="1">
                <a:solidFill>
                  <a:srgbClr val="FF0000"/>
                </a:solidFill>
                <a:latin typeface="Bahnschrift Light" panose="020B0502040204020203" charset="0"/>
                <a:cs typeface="Bahnschrift Light" panose="020B0502040204020203" charset="0"/>
              </a:rPr>
              <a:t>Các quá trình : đốt cháy nhiên liệu, phân hủy chất, tổng hợp chất... </a:t>
            </a:r>
            <a:r>
              <a:rPr lang="en-US"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ahnschrift Light" panose="020B0502040204020203" charset="0"/>
                <a:cs typeface="Bahnschrift Light" panose="020B0502040204020203" charset="0"/>
              </a:rPr>
              <a:t>có</a:t>
            </a:r>
            <a:r>
              <a:rPr lang="en-US" sz="2800" b="1">
                <a:solidFill>
                  <a:srgbClr val="FF0000"/>
                </a:solidFill>
                <a:latin typeface="Bahnschrift Light" panose="020B0502040204020203" charset="0"/>
                <a:cs typeface="Bahnschrift Light" panose="020B0502040204020203" charset="0"/>
              </a:rPr>
              <a:t> sự  tạo thành chất mới </a:t>
            </a:r>
          </a:p>
        </p:txBody>
      </p:sp>
      <p:sp>
        <p:nvSpPr>
          <p:cNvPr id="2" name="Right Arrow 1"/>
          <p:cNvSpPr/>
          <p:nvPr/>
        </p:nvSpPr>
        <p:spPr>
          <a:xfrm>
            <a:off x="6809105" y="178498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3800" name="图片 33799" descr="1-25"/>
          <p:cNvPicPr>
            <a:picLocks noChangeAspect="1"/>
          </p:cNvPicPr>
          <p:nvPr/>
        </p:nvPicPr>
        <p:blipFill>
          <a:blip r:embed="rId6"/>
          <a:stretch>
            <a:fillRect/>
          </a:stretch>
        </p:blipFill>
        <p:spPr>
          <a:xfrm>
            <a:off x="8049895" y="266700"/>
            <a:ext cx="4328795" cy="3848735"/>
          </a:xfrm>
          <a:prstGeom prst="rect">
            <a:avLst/>
          </a:prstGeom>
          <a:noFill/>
          <a:ln w="9525">
            <a:noFill/>
          </a:ln>
        </p:spPr>
      </p:pic>
      <p:sp>
        <p:nvSpPr>
          <p:cNvPr id="5" name="Text Box 4"/>
          <p:cNvSpPr txBox="1"/>
          <p:nvPr/>
        </p:nvSpPr>
        <p:spPr>
          <a:xfrm>
            <a:off x="9287510" y="1520190"/>
            <a:ext cx="1853565" cy="107632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6"/>
                </a:solidFill>
                <a:latin typeface="+mj-lt"/>
                <a:cs typeface="+mj-lt"/>
              </a:rPr>
              <a:t>BIẾN ĐỔI HÓA HỌC</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bldLvl="0" animBg="1"/>
      <p:bldP spid="2" grpId="1" animBg="1"/>
      <p:bldP spid="5" grpId="0" bldLvl="0" animBg="1"/>
      <p:bldP spid="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142875" y="0"/>
            <a:ext cx="1172210" cy="1185545"/>
          </a:xfrm>
          <a:prstGeom prst="rect">
            <a:avLst/>
          </a:prstGeom>
          <a:noFill/>
          <a:ln w="9525">
            <a:noFill/>
          </a:ln>
        </p:spPr>
      </p:pic>
      <p:sp>
        <p:nvSpPr>
          <p:cNvPr id="12" name="圆角矩形 11"/>
          <p:cNvSpPr/>
          <p:nvPr/>
        </p:nvSpPr>
        <p:spPr>
          <a:xfrm>
            <a:off x="142875" y="118554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zh-CN" altLang="en-US" b="1">
              <a:solidFill>
                <a:srgbClr val="FFFF00"/>
              </a:solidFill>
            </a:endParaRPr>
          </a:p>
          <a:p>
            <a:pPr algn="l"/>
            <a:endParaRPr lang="zh-CN" altLang="en-US" b="1">
              <a:solidFill>
                <a:srgbClr val="FFFF00"/>
              </a:solidFill>
            </a:endParaRPr>
          </a:p>
          <a:p>
            <a:pPr algn="l"/>
            <a:r>
              <a:rPr lang="zh-CN" altLang="en-US" b="1">
                <a:solidFill>
                  <a:srgbClr val="FFFF00"/>
                </a:solidFill>
              </a:rPr>
              <a:t>*</a:t>
            </a:r>
            <a:r>
              <a:rPr lang="zh-CN" altLang="en-US" sz="2800" b="1">
                <a:solidFill>
                  <a:srgbClr val="FFFF00"/>
                </a:solidFill>
              </a:rPr>
              <a:t> </a:t>
            </a:r>
            <a:r>
              <a:rPr lang="en-US" altLang="zh-CN" sz="2800" b="1">
                <a:solidFill>
                  <a:srgbClr val="FFFF00"/>
                </a:solidFill>
              </a:rPr>
              <a:t>Biến đổi vật lý: </a:t>
            </a:r>
            <a:r>
              <a:rPr lang="en-US" altLang="zh-CN" sz="2800" b="1">
                <a:solidFill>
                  <a:schemeClr val="tx1"/>
                </a:solidFill>
              </a:rPr>
              <a:t>không có sự tạo thành chất mới</a:t>
            </a:r>
            <a:endParaRPr lang="zh-CN" altLang="en-US" sz="2800" b="1">
              <a:solidFill>
                <a:srgbClr val="FFFF00"/>
              </a:solidFill>
            </a:endParaRPr>
          </a:p>
          <a:p>
            <a:pPr algn="l"/>
            <a:r>
              <a:rPr lang="zh-CN" altLang="en-US" sz="2800" b="1">
                <a:solidFill>
                  <a:srgbClr val="FFFF00"/>
                </a:solidFill>
                <a:sym typeface="+mn-ea"/>
              </a:rPr>
              <a:t>* </a:t>
            </a:r>
            <a:r>
              <a:rPr lang="en-US" altLang="zh-CN" sz="2800" b="1">
                <a:solidFill>
                  <a:srgbClr val="FFFF00"/>
                </a:solidFill>
                <a:sym typeface="+mn-ea"/>
              </a:rPr>
              <a:t>Biến đổi hóa học: </a:t>
            </a:r>
            <a:r>
              <a:rPr lang="en-US" altLang="zh-CN" sz="2800" b="1">
                <a:solidFill>
                  <a:schemeClr val="tx1"/>
                </a:solidFill>
                <a:sym typeface="+mn-ea"/>
              </a:rPr>
              <a:t>có sự tạo thành chất mới</a:t>
            </a:r>
            <a:endParaRPr lang="zh-CN" altLang="en-US" sz="2800" b="1">
              <a:solidFill>
                <a:srgbClr val="FFFF00"/>
              </a:solidFill>
            </a:endParaRPr>
          </a:p>
          <a:p>
            <a:pPr algn="l"/>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455295" y="141986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1280" y="-709930"/>
            <a:ext cx="6189980" cy="4971415"/>
          </a:xfrm>
          <a:prstGeom prst="rect">
            <a:avLst/>
          </a:prstGeom>
          <a:noFill/>
          <a:ln w="9525">
            <a:noFill/>
          </a:ln>
        </p:spPr>
      </p:pic>
      <p:sp>
        <p:nvSpPr>
          <p:cNvPr id="4" name="Text Box 3"/>
          <p:cNvSpPr txBox="1"/>
          <p:nvPr/>
        </p:nvSpPr>
        <p:spPr>
          <a:xfrm>
            <a:off x="918845" y="521970"/>
            <a:ext cx="3954145" cy="2891790"/>
          </a:xfrm>
          <a:prstGeom prst="rect">
            <a:avLst/>
          </a:prstGeom>
          <a:noFill/>
        </p:spPr>
        <p:txBody>
          <a:bodyPr wrap="square" rtlCol="0">
            <a:spAutoFit/>
          </a:bodyPr>
          <a:lstStyle/>
          <a:p>
            <a:pPr algn="l"/>
            <a:r>
              <a:rPr lang="en-US" sz="2600" b="1">
                <a:solidFill>
                  <a:srgbClr val="FF0000"/>
                </a:solidFill>
                <a:latin typeface="Bahnschrift Light" panose="020B0502040204020203" charset="0"/>
                <a:cs typeface="Bahnschrift Light" panose="020B0502040204020203" charset="0"/>
              </a:rPr>
              <a:t>Trong cơ thể người và động vật, sự trao đổi chất là 1 loạt các quá trình sinh hóa, đó là những quá trình phức tạp, bao gồm cả biến đổi vật lí và biến đổi hóa học.</a:t>
            </a:r>
          </a:p>
        </p:txBody>
      </p:sp>
      <p:pic>
        <p:nvPicPr>
          <p:cNvPr id="106" name="Picture 105"/>
          <p:cNvPicPr/>
          <p:nvPr/>
        </p:nvPicPr>
        <p:blipFill>
          <a:blip r:embed="rId6"/>
          <a:stretch>
            <a:fillRect/>
          </a:stretch>
        </p:blipFill>
        <p:spPr>
          <a:xfrm>
            <a:off x="6126480" y="-111760"/>
            <a:ext cx="6280150" cy="679323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1013460"/>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4"/>
          <a:stretch>
            <a:fillRect/>
          </a:stretch>
        </p:blipFill>
        <p:spPr>
          <a:xfrm>
            <a:off x="469900" y="1649095"/>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18" name="Rounded Rectangle 17"/>
          <p:cNvSpPr/>
          <p:nvPr/>
        </p:nvSpPr>
        <p:spPr>
          <a:xfrm>
            <a:off x="181610" y="3342640"/>
            <a:ext cx="12011025" cy="20802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a:solidFill>
                  <a:schemeClr val="accent6">
                    <a:lumMod val="50000"/>
                  </a:schemeClr>
                </a:solidFill>
                <a:sym typeface="+mn-ea"/>
              </a:rPr>
              <a:t>+ Chất ban đầu bị biến đổi trong phản ứng gọi là gì?</a:t>
            </a:r>
            <a:endParaRPr lang="en-US" sz="2800">
              <a:solidFill>
                <a:schemeClr val="accent6">
                  <a:lumMod val="50000"/>
                </a:schemeClr>
              </a:solidFill>
            </a:endParaRPr>
          </a:p>
          <a:p>
            <a:pPr algn="l"/>
            <a:r>
              <a:rPr lang="en-US" sz="2800">
                <a:solidFill>
                  <a:schemeClr val="accent6">
                    <a:lumMod val="50000"/>
                  </a:schemeClr>
                </a:solidFill>
                <a:sym typeface="+mn-ea"/>
              </a:rPr>
              <a:t>+ Chất mới sinh ra gọi là gì?</a:t>
            </a:r>
            <a:endParaRPr lang="en-US" sz="2800">
              <a:solidFill>
                <a:schemeClr val="accent6">
                  <a:lumMod val="50000"/>
                </a:schemeClr>
              </a:solidFill>
            </a:endParaRPr>
          </a:p>
          <a:p>
            <a:pPr algn="l"/>
            <a:r>
              <a:rPr lang="en-US" sz="2800">
                <a:solidFill>
                  <a:schemeClr val="accent6">
                    <a:lumMod val="50000"/>
                  </a:schemeClr>
                </a:solidFill>
              </a:rPr>
              <a:t>+ Trong quá trình phản ứng, lượng chất nào tăng dần, lượng chất nào giảm dần?</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ox(in)">
                                      <p:cBhvr>
                                        <p:cTn id="27" dur="2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additive="base">
                                        <p:cTn id="37" dur="500" fill="hold"/>
                                        <p:tgtEl>
                                          <p:spTgt spid="3080"/>
                                        </p:tgtEl>
                                        <p:attrNameLst>
                                          <p:attrName>ppt_x</p:attrName>
                                        </p:attrNameLst>
                                      </p:cBhvr>
                                      <p:tavLst>
                                        <p:tav tm="0">
                                          <p:val>
                                            <p:strVal val="#ppt_x"/>
                                          </p:val>
                                        </p:tav>
                                        <p:tav tm="100000">
                                          <p:val>
                                            <p:strVal val="#ppt_x"/>
                                          </p:val>
                                        </p:tav>
                                      </p:tavLst>
                                    </p:anim>
                                    <p:anim calcmode="lin" valueType="num">
                                      <p:cBhvr additive="base">
                                        <p:cTn id="38"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7"/>
                                        </p:tgtEl>
                                        <p:attrNameLst>
                                          <p:attrName>style.visibility</p:attrName>
                                        </p:attrNameLst>
                                      </p:cBhvr>
                                      <p:to>
                                        <p:strVal val="visible"/>
                                      </p:to>
                                    </p:set>
                                    <p:anim calcmode="lin" valueType="num">
                                      <p:cBhvr additive="base">
                                        <p:cTn id="43" dur="500" fill="hold"/>
                                        <p:tgtEl>
                                          <p:spTgt spid="107"/>
                                        </p:tgtEl>
                                        <p:attrNameLst>
                                          <p:attrName>ppt_x</p:attrName>
                                        </p:attrNameLst>
                                      </p:cBhvr>
                                      <p:tavLst>
                                        <p:tav tm="0">
                                          <p:val>
                                            <p:strVal val="#ppt_x"/>
                                          </p:val>
                                        </p:tav>
                                        <p:tav tm="100000">
                                          <p:val>
                                            <p:strVal val="#ppt_x"/>
                                          </p:val>
                                        </p:tav>
                                      </p:tavLst>
                                    </p:anim>
                                    <p:anim calcmode="lin" valueType="num">
                                      <p:cBhvr additive="base">
                                        <p:cTn id="44"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2"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P spid="107" grpId="0"/>
      <p:bldP spid="18" grpId="1" animBg="1"/>
      <p:bldP spid="18" grpId="2"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4"/>
          <a:stretch>
            <a:fillRect/>
          </a:stretch>
        </p:blipFill>
        <p:spPr>
          <a:xfrm>
            <a:off x="365125" y="1532890"/>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6" name="Rounded Rectangle 5"/>
          <p:cNvSpPr/>
          <p:nvPr/>
        </p:nvSpPr>
        <p:spPr>
          <a:xfrm>
            <a:off x="1056640" y="2636520"/>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 Box 6"/>
          <p:cNvSpPr txBox="1"/>
          <p:nvPr/>
        </p:nvSpPr>
        <p:spPr>
          <a:xfrm>
            <a:off x="1276350" y="2687320"/>
            <a:ext cx="2336165" cy="953135"/>
          </a:xfrm>
          <a:prstGeom prst="rect">
            <a:avLst/>
          </a:prstGeom>
          <a:noFill/>
        </p:spPr>
        <p:txBody>
          <a:bodyPr wrap="square" rtlCol="0">
            <a:spAutoFit/>
          </a:bodyPr>
          <a:lstStyle/>
          <a:p>
            <a:r>
              <a:rPr lang="en-US" sz="2800"/>
              <a:t>Chất ban đầu bị biến đổi </a:t>
            </a:r>
          </a:p>
        </p:txBody>
      </p:sp>
      <p:sp>
        <p:nvSpPr>
          <p:cNvPr id="8" name="Right Arrow 7"/>
          <p:cNvSpPr/>
          <p:nvPr/>
        </p:nvSpPr>
        <p:spPr>
          <a:xfrm>
            <a:off x="4237355" y="2961005"/>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582285" y="268732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accent6">
                    <a:lumMod val="50000"/>
                  </a:schemeClr>
                </a:solidFill>
              </a:rPr>
              <a:t>Chất phản ứng</a:t>
            </a:r>
          </a:p>
          <a:p>
            <a:pPr algn="ctr"/>
            <a:r>
              <a:rPr lang="en-US" sz="2800">
                <a:solidFill>
                  <a:schemeClr val="accent6">
                    <a:lumMod val="50000"/>
                  </a:schemeClr>
                </a:solidFill>
              </a:rPr>
              <a:t>(Chất tham gia)</a:t>
            </a:r>
          </a:p>
        </p:txBody>
      </p:sp>
      <p:sp>
        <p:nvSpPr>
          <p:cNvPr id="5" name="Rounded Rectangle 4"/>
          <p:cNvSpPr/>
          <p:nvPr/>
        </p:nvSpPr>
        <p:spPr>
          <a:xfrm>
            <a:off x="1166495" y="3924935"/>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 Box 8"/>
          <p:cNvSpPr txBox="1"/>
          <p:nvPr/>
        </p:nvSpPr>
        <p:spPr>
          <a:xfrm>
            <a:off x="1276350" y="3950335"/>
            <a:ext cx="2336165" cy="953135"/>
          </a:xfrm>
          <a:prstGeom prst="rect">
            <a:avLst/>
          </a:prstGeom>
          <a:noFill/>
        </p:spPr>
        <p:txBody>
          <a:bodyPr wrap="square" rtlCol="0">
            <a:spAutoFit/>
          </a:bodyPr>
          <a:lstStyle/>
          <a:p>
            <a:r>
              <a:rPr lang="en-US" sz="2800"/>
              <a:t>Chất mới sinh ra </a:t>
            </a:r>
          </a:p>
        </p:txBody>
      </p:sp>
      <p:sp>
        <p:nvSpPr>
          <p:cNvPr id="16" name="Right Arrow 15"/>
          <p:cNvSpPr/>
          <p:nvPr/>
        </p:nvSpPr>
        <p:spPr>
          <a:xfrm>
            <a:off x="4140835" y="4244340"/>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82285" y="384937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accent6">
                    <a:lumMod val="50000"/>
                  </a:schemeClr>
                </a:solidFill>
              </a:rPr>
              <a:t>Sản phẩm</a:t>
            </a:r>
          </a:p>
        </p:txBody>
      </p:sp>
      <p:sp>
        <p:nvSpPr>
          <p:cNvPr id="18" name="Rounded Rectangle 17"/>
          <p:cNvSpPr/>
          <p:nvPr/>
        </p:nvSpPr>
        <p:spPr>
          <a:xfrm>
            <a:off x="47053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chất nào tăng dần, lượng chất nào giảm dần?</a:t>
            </a:r>
          </a:p>
        </p:txBody>
      </p:sp>
      <p:sp>
        <p:nvSpPr>
          <p:cNvPr id="19" name="Rounded Rectangle 18"/>
          <p:cNvSpPr/>
          <p:nvPr/>
        </p:nvSpPr>
        <p:spPr>
          <a:xfrm>
            <a:off x="46926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sản phẩm tăng dần, lượng chất phản ứng giảm dần</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2" nodeType="clickEffect">
                                  <p:stCondLst>
                                    <p:cond delay="0"/>
                                  </p:stCondLst>
                                  <p:childTnLst>
                                    <p:set>
                                      <p:cBhvr>
                                        <p:cTn id="24" dur="1" fill="hold">
                                          <p:stCondLst>
                                            <p:cond delay="0"/>
                                          </p:stCondLst>
                                        </p:cTn>
                                        <p:tgtEl>
                                          <p:spTgt spid="11"/>
                                        </p:tgtEl>
                                        <p:attrNameLst>
                                          <p:attrName>style.visibility</p:attrName>
                                        </p:attrNameLst>
                                      </p:cBhvr>
                                      <p:to>
                                        <p:strVal val="visible"/>
                                      </p:to>
                                    </p:set>
                                    <p:anim to="" calcmode="lin" valueType="num">
                                      <p:cBhvr>
                                        <p:cTn id="25" dur="1" fill="hold"/>
                                        <p:tgtEl>
                                          <p:spTgt spid="11"/>
                                        </p:tgtEl>
                                      </p:cBhvr>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2"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2"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2"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2"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ox(in)">
                                      <p:cBhvr>
                                        <p:cTn id="52" dur="2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3" nodeType="clickEffect">
                                  <p:stCondLst>
                                    <p:cond delay="0"/>
                                  </p:stCondLst>
                                  <p:childTnLst>
                                    <p:anim calcmode="lin" valueType="num">
                                      <p:cBhvr additive="base">
                                        <p:cTn id="56" dur="500"/>
                                        <p:tgtEl>
                                          <p:spTgt spid="18"/>
                                        </p:tgtEl>
                                        <p:attrNameLst>
                                          <p:attrName>ppt_x</p:attrName>
                                        </p:attrNameLst>
                                      </p:cBhvr>
                                      <p:tavLst>
                                        <p:tav tm="0">
                                          <p:val>
                                            <p:strVal val="ppt_x"/>
                                          </p:val>
                                        </p:tav>
                                        <p:tav tm="100000">
                                          <p:val>
                                            <p:strVal val="ppt_x"/>
                                          </p:val>
                                        </p:tav>
                                      </p:tavLst>
                                    </p:anim>
                                    <p:anim calcmode="lin" valueType="num">
                                      <p:cBhvr additive="base">
                                        <p:cTn id="57" dur="500"/>
                                        <p:tgtEl>
                                          <p:spTgt spid="18"/>
                                        </p:tgtEl>
                                        <p:attrNameLst>
                                          <p:attrName>ppt_y</p:attrName>
                                        </p:attrNameLst>
                                      </p:cBhvr>
                                      <p:tavLst>
                                        <p:tav tm="0">
                                          <p:val>
                                            <p:strVal val="ppt_y"/>
                                          </p:val>
                                        </p:tav>
                                        <p:tav tm="100000">
                                          <p:val>
                                            <p:strVal val="1+ppt_h/2"/>
                                          </p:val>
                                        </p:tav>
                                      </p:tavLst>
                                    </p:anim>
                                    <p:set>
                                      <p:cBhvr>
                                        <p:cTn id="58" dur="1" fill="hold">
                                          <p:stCondLst>
                                            <p:cond delay="499"/>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2"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bldLvl="0" animBg="1"/>
      <p:bldP spid="7" grpId="0"/>
      <p:bldP spid="8" grpId="1" animBg="1"/>
      <p:bldP spid="8" grpId="2" bldLvl="0" animBg="1"/>
      <p:bldP spid="11" grpId="1" animBg="1"/>
      <p:bldP spid="11" grpId="2" bldLvl="0" animBg="1"/>
      <p:bldP spid="5" grpId="0" bldLvl="0" animBg="1"/>
      <p:bldP spid="9" grpId="1"/>
      <p:bldP spid="9" grpId="2"/>
      <p:bldP spid="16" grpId="1" animBg="1"/>
      <p:bldP spid="16" grpId="2" bldLvl="0" animBg="1"/>
      <p:bldP spid="17" grpId="1" animBg="1"/>
      <p:bldP spid="17" grpId="2" bldLvl="0" animBg="1"/>
      <p:bldP spid="18" grpId="1" animBg="1"/>
      <p:bldP spid="18" grpId="2" bldLvl="0" animBg="1"/>
      <p:bldP spid="18" grpId="3" bldLvl="0" animBg="1"/>
      <p:bldP spid="19" grpId="1" animBg="1"/>
      <p:bldP spid="19" grpId="2"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325" y="365125"/>
            <a:ext cx="10515600" cy="132556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3200" b="1"/>
              <a:t>Phương trình chữ: </a:t>
            </a:r>
            <a:br>
              <a:rPr lang="en-US" sz="3200" b="1"/>
            </a:br>
            <a:r>
              <a:rPr lang="en-US" sz="3200" b="1"/>
              <a:t>  </a:t>
            </a:r>
            <a:r>
              <a:rPr lang="en-US" sz="3200" b="1">
                <a:solidFill>
                  <a:schemeClr val="accent1">
                    <a:lumMod val="75000"/>
                  </a:schemeClr>
                </a:solidFill>
              </a:rPr>
              <a:t>Tên các chất phản ứng                Tên các sản phẩm</a:t>
            </a:r>
          </a:p>
        </p:txBody>
      </p:sp>
      <p:sp>
        <p:nvSpPr>
          <p:cNvPr id="3" name="Content Placeholder 2"/>
          <p:cNvSpPr>
            <a:spLocks noGrp="1"/>
          </p:cNvSpPr>
          <p:nvPr>
            <p:ph sz="half" idx="1"/>
          </p:nvPr>
        </p:nvSpPr>
        <p:spPr>
          <a:xfrm>
            <a:off x="838200" y="1825625"/>
            <a:ext cx="10283190" cy="910590"/>
          </a:xfrm>
        </p:spPr>
        <p:txBody>
          <a:bodyPr/>
          <a:lstStyle/>
          <a:p>
            <a:r>
              <a:rPr lang="en-US"/>
              <a:t>Ví dụ:               Iron  +  Sulfur               Iron(II)sulfide.  </a:t>
            </a:r>
          </a:p>
        </p:txBody>
      </p:sp>
      <p:cxnSp>
        <p:nvCxnSpPr>
          <p:cNvPr id="4" name="Straight Arrow Connector 3"/>
          <p:cNvCxnSpPr/>
          <p:nvPr/>
        </p:nvCxnSpPr>
        <p:spPr>
          <a:xfrm>
            <a:off x="5434965" y="1278255"/>
            <a:ext cx="110617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511800" y="2105660"/>
            <a:ext cx="685165" cy="5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Left Brace 7"/>
          <p:cNvSpPr/>
          <p:nvPr/>
        </p:nvSpPr>
        <p:spPr>
          <a:xfrm rot="16200000">
            <a:off x="398081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p:cNvSpPr/>
          <p:nvPr/>
        </p:nvSpPr>
        <p:spPr>
          <a:xfrm rot="16200000">
            <a:off x="728789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Rounded Rectangle 9"/>
          <p:cNvSpPr/>
          <p:nvPr/>
        </p:nvSpPr>
        <p:spPr>
          <a:xfrm>
            <a:off x="3056890" y="2789555"/>
            <a:ext cx="233489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ounded Rectangle 10"/>
          <p:cNvSpPr/>
          <p:nvPr/>
        </p:nvSpPr>
        <p:spPr>
          <a:xfrm>
            <a:off x="6541135" y="2769235"/>
            <a:ext cx="197802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 Box 11"/>
          <p:cNvSpPr txBox="1"/>
          <p:nvPr/>
        </p:nvSpPr>
        <p:spPr>
          <a:xfrm>
            <a:off x="3117850" y="2759075"/>
            <a:ext cx="2487295" cy="521970"/>
          </a:xfrm>
          <a:prstGeom prst="rect">
            <a:avLst/>
          </a:prstGeom>
          <a:noFill/>
        </p:spPr>
        <p:txBody>
          <a:bodyPr wrap="square" rtlCol="0">
            <a:spAutoFit/>
          </a:bodyPr>
          <a:lstStyle/>
          <a:p>
            <a:r>
              <a:rPr lang="en-US" sz="2800"/>
              <a:t>Chất phản ứng</a:t>
            </a:r>
            <a:r>
              <a:rPr lang="en-US"/>
              <a:t> </a:t>
            </a:r>
          </a:p>
        </p:txBody>
      </p:sp>
      <p:sp>
        <p:nvSpPr>
          <p:cNvPr id="13" name="Text Box 12"/>
          <p:cNvSpPr txBox="1"/>
          <p:nvPr/>
        </p:nvSpPr>
        <p:spPr>
          <a:xfrm>
            <a:off x="6725920" y="2769235"/>
            <a:ext cx="1610995" cy="521970"/>
          </a:xfrm>
          <a:prstGeom prst="rect">
            <a:avLst/>
          </a:prstGeom>
          <a:noFill/>
        </p:spPr>
        <p:txBody>
          <a:bodyPr wrap="none" rtlCol="0">
            <a:spAutoFit/>
          </a:bodyPr>
          <a:lstStyle/>
          <a:p>
            <a:r>
              <a:rPr lang="en-US" sz="2800"/>
              <a:t>Sản phẩm</a:t>
            </a:r>
          </a:p>
        </p:txBody>
      </p:sp>
      <p:sp>
        <p:nvSpPr>
          <p:cNvPr id="6" name="7-Point Star 5"/>
          <p:cNvSpPr/>
          <p:nvPr/>
        </p:nvSpPr>
        <p:spPr>
          <a:xfrm>
            <a:off x="304165" y="3291205"/>
            <a:ext cx="2332355" cy="2007870"/>
          </a:xfrm>
          <a:prstGeom prst="star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Text Box 6"/>
          <p:cNvSpPr txBox="1"/>
          <p:nvPr/>
        </p:nvSpPr>
        <p:spPr>
          <a:xfrm>
            <a:off x="901700" y="3631565"/>
            <a:ext cx="1430020" cy="1568450"/>
          </a:xfrm>
          <a:prstGeom prst="rect">
            <a:avLst/>
          </a:prstGeom>
          <a:noFill/>
        </p:spPr>
        <p:txBody>
          <a:bodyPr wrap="square" rtlCol="0">
            <a:spAutoFit/>
          </a:bodyPr>
          <a:lstStyle/>
          <a:p>
            <a:r>
              <a:rPr lang="en-US" sz="2400"/>
              <a:t>Đọc phương trình chữ trên</a:t>
            </a:r>
          </a:p>
        </p:txBody>
      </p:sp>
      <p:sp>
        <p:nvSpPr>
          <p:cNvPr id="100" name="Text Box 99"/>
          <p:cNvSpPr txBox="1"/>
          <p:nvPr/>
        </p:nvSpPr>
        <p:spPr>
          <a:xfrm>
            <a:off x="2740025" y="3755390"/>
            <a:ext cx="8613775"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Đọc là: Iron tác dụng với Sulfur tạo ra Iron(II)sulfide.</a:t>
            </a:r>
            <a:endParaRPr lang="en-US" sz="2800">
              <a:latin typeface="Arial" panose="020B0604020202020204" pitchFamily="34" charset="0"/>
              <a:cs typeface="Arial" panose="020B0604020202020204" pitchFamily="34" charset="0"/>
            </a:endParaRPr>
          </a:p>
        </p:txBody>
      </p:sp>
      <p:pic>
        <p:nvPicPr>
          <p:cNvPr id="3078" name="Picture 6" descr="7"/>
          <p:cNvPicPr>
            <a:picLocks noGrp="1" noChangeAspect="1"/>
          </p:cNvPicPr>
          <p:nvPr>
            <p:ph sz="half" idx="2"/>
          </p:nvPr>
        </p:nvPicPr>
        <p:blipFill>
          <a:blip r:embed="rId2"/>
          <a:stretch>
            <a:fillRect/>
          </a:stretch>
        </p:blipFill>
        <p:spPr>
          <a:xfrm>
            <a:off x="212725" y="181610"/>
            <a:ext cx="990600"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ox(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00"/>
                                        </p:tgtEl>
                                        <p:attrNameLst>
                                          <p:attrName>style.visibility</p:attrName>
                                        </p:attrNameLst>
                                      </p:cBhvr>
                                      <p:to>
                                        <p:strVal val="visible"/>
                                      </p:to>
                                    </p:set>
                                    <p:anim calcmode="lin" valueType="num">
                                      <p:cBhvr additive="base">
                                        <p:cTn id="62" dur="500" fill="hold"/>
                                        <p:tgtEl>
                                          <p:spTgt spid="100"/>
                                        </p:tgtEl>
                                        <p:attrNameLst>
                                          <p:attrName>ppt_x</p:attrName>
                                        </p:attrNameLst>
                                      </p:cBhvr>
                                      <p:tavLst>
                                        <p:tav tm="0">
                                          <p:val>
                                            <p:strVal val="#ppt_x"/>
                                          </p:val>
                                        </p:tav>
                                        <p:tav tm="100000">
                                          <p:val>
                                            <p:strVal val="#ppt_x"/>
                                          </p:val>
                                        </p:tav>
                                      </p:tavLst>
                                    </p:anim>
                                    <p:anim calcmode="lin" valueType="num">
                                      <p:cBhvr additive="base">
                                        <p:cTn id="63"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1" build="p"/>
      <p:bldP spid="8" grpId="0" bldLvl="0" animBg="1"/>
      <p:bldP spid="9" grpId="0" animBg="1"/>
      <p:bldP spid="10" grpId="0" animBg="1"/>
      <p:bldP spid="11" grpId="0" animBg="1"/>
      <p:bldP spid="12" grpId="0"/>
      <p:bldP spid="13" grpId="0"/>
      <p:bldP spid="6" grpId="0" animBg="1"/>
      <p:bldP spid="7" grpId="0"/>
      <p:bldP spid="10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3288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3094990"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5 phút, hoàn thành phiếu học tập 3</a:t>
            </a:r>
            <a:r>
              <a:rPr lang="en-US" sz="2800" b="1">
                <a:solidFill>
                  <a:schemeClr val="accent2">
                    <a:lumMod val="50000"/>
                  </a:schemeClr>
                </a:solidFill>
                <a:latin typeface="Arial" panose="020B0604020202020204" pitchFamily="34" charset="0"/>
                <a:cs typeface="Arial" panose="020B0604020202020204" pitchFamily="34" charset="0"/>
              </a:rPr>
              <a:t>:</a:t>
            </a: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ssolve">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858000"/>
        </p:xfrm>
        <a:graphic>
          <a:graphicData uri="http://schemas.openxmlformats.org/drawingml/2006/table">
            <a:tbl>
              <a:tblPr firstRow="1" bandRow="1">
                <a:tableStyleId>{5940675A-B579-460E-94D1-54222C63F5DA}</a:tableStyleId>
              </a:tblPr>
              <a:tblGrid>
                <a:gridCol w="5041900">
                  <a:extLst>
                    <a:ext uri="{9D8B030D-6E8A-4147-A177-3AD203B41FA5}">
                      <a16:colId xmlns:a16="http://schemas.microsoft.com/office/drawing/2014/main" val="20000"/>
                    </a:ext>
                  </a:extLst>
                </a:gridCol>
                <a:gridCol w="7150100">
                  <a:extLst>
                    <a:ext uri="{9D8B030D-6E8A-4147-A177-3AD203B41FA5}">
                      <a16:colId xmlns:a16="http://schemas.microsoft.com/office/drawing/2014/main" val="20001"/>
                    </a:ext>
                  </a:extLst>
                </a:gridCol>
              </a:tblGrid>
              <a:tr h="443230">
                <a:tc gridSpan="2">
                  <a:txBody>
                    <a:bodyPr/>
                    <a:lstStyle/>
                    <a:p>
                      <a:pPr indent="0" algn="ctr">
                        <a:buNone/>
                      </a:pPr>
                      <a:r>
                        <a:rPr lang="en-US" sz="2800" b="1">
                          <a:solidFill>
                            <a:srgbClr val="000000"/>
                          </a:solidFill>
                          <a:latin typeface="Arial" panose="020B0604020202020204" pitchFamily="34" charset="0"/>
                          <a:cs typeface="Arial" panose="020B0604020202020204" pitchFamily="34" charset="0"/>
                        </a:rPr>
                        <a:t>PHIẾU HỌC TẬP SỐ 3</a:t>
                      </a:r>
                      <a:endParaRPr lang="en-US" sz="28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42418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2221865">
                <a:tc>
                  <a:txBody>
                    <a:bodyPr/>
                    <a:lstStyle/>
                    <a:p>
                      <a:pPr indent="0">
                        <a:buNone/>
                      </a:pPr>
                      <a:r>
                        <a:rPr lang="en-US" sz="20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p>
                    <a:p>
                      <a:pPr indent="0">
                        <a:buNone/>
                      </a:pPr>
                      <a:r>
                        <a:rPr lang="en-US" sz="20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p>
                    <a:p>
                      <a:pPr indent="0">
                        <a:buNone/>
                      </a:pPr>
                      <a:r>
                        <a:rPr lang="en-US" sz="20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3768725">
                <a:tc>
                  <a:txBody>
                    <a:bodyPr/>
                    <a:lstStyle/>
                    <a:p>
                      <a:pPr indent="0">
                        <a:buNone/>
                      </a:pPr>
                      <a:r>
                        <a:rPr lang="en-US" sz="20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dissolve">
                                      <p:cBhvr>
                                        <p:cTn id="7"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936105"/>
        </p:xfrm>
        <a:graphic>
          <a:graphicData uri="http://schemas.openxmlformats.org/drawingml/2006/table">
            <a:tbl>
              <a:tblPr firstRow="1" bandRow="1">
                <a:tableStyleId>{5940675A-B579-460E-94D1-54222C63F5DA}</a:tableStyleId>
              </a:tblPr>
              <a:tblGrid>
                <a:gridCol w="4544695">
                  <a:extLst>
                    <a:ext uri="{9D8B030D-6E8A-4147-A177-3AD203B41FA5}">
                      <a16:colId xmlns:a16="http://schemas.microsoft.com/office/drawing/2014/main" val="20000"/>
                    </a:ext>
                  </a:extLst>
                </a:gridCol>
                <a:gridCol w="7647305">
                  <a:extLst>
                    <a:ext uri="{9D8B030D-6E8A-4147-A177-3AD203B41FA5}">
                      <a16:colId xmlns:a16="http://schemas.microsoft.com/office/drawing/2014/main" val="20001"/>
                    </a:ext>
                  </a:extLst>
                </a:gridCol>
              </a:tblGrid>
              <a:tr h="450215">
                <a:tc gridSpan="2">
                  <a:txBody>
                    <a:bodyPr/>
                    <a:lstStyle/>
                    <a:p>
                      <a:pPr indent="0" algn="ctr">
                        <a:buNone/>
                      </a:pPr>
                      <a:r>
                        <a:rPr lang="en-US" sz="2000" b="0">
                          <a:solidFill>
                            <a:srgbClr val="000000"/>
                          </a:solidFill>
                          <a:latin typeface="Arial" panose="020B0604020202020204" pitchFamily="34" charset="0"/>
                          <a:cs typeface="Arial" panose="020B0604020202020204" pitchFamily="34" charset="0"/>
                        </a:rPr>
                        <a:t>PHIẾU HỌC TẬP SỐ 3</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43053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2226945">
                <a:tc>
                  <a:txBody>
                    <a:bodyPr/>
                    <a:lstStyle/>
                    <a:p>
                      <a:pPr indent="0">
                        <a:buNone/>
                      </a:pPr>
                      <a:r>
                        <a:rPr lang="en-US" sz="18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p>
                    <a:p>
                      <a:pPr indent="0">
                        <a:buNone/>
                      </a:pPr>
                      <a:r>
                        <a:rPr lang="en-US" sz="18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p>
                    <a:p>
                      <a:pPr indent="0">
                        <a:buNone/>
                      </a:pPr>
                      <a:r>
                        <a:rPr lang="en-US" sz="18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3828415">
                <a:tc>
                  <a:txBody>
                    <a:bodyPr/>
                    <a:lstStyle/>
                    <a:p>
                      <a:pPr indent="0">
                        <a:buNone/>
                      </a:pPr>
                      <a:r>
                        <a:rPr lang="en-US" sz="18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p>
                    <a:p>
                      <a:pPr indent="0">
                        <a:buNone/>
                      </a:pP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3" name="Table 2"/>
          <p:cNvGraphicFramePr/>
          <p:nvPr/>
        </p:nvGraphicFramePr>
        <p:xfrm>
          <a:off x="4564380" y="3100705"/>
          <a:ext cx="7627620" cy="3835400"/>
        </p:xfrm>
        <a:graphic>
          <a:graphicData uri="http://schemas.openxmlformats.org/drawingml/2006/table">
            <a:tbl>
              <a:tblPr firstRow="1" bandRow="1">
                <a:tableStyleId>{5940675A-B579-460E-94D1-54222C63F5DA}</a:tableStyleId>
              </a:tblPr>
              <a:tblGrid>
                <a:gridCol w="3263900">
                  <a:extLst>
                    <a:ext uri="{9D8B030D-6E8A-4147-A177-3AD203B41FA5}">
                      <a16:colId xmlns:a16="http://schemas.microsoft.com/office/drawing/2014/main" val="20000"/>
                    </a:ext>
                  </a:extLst>
                </a:gridCol>
                <a:gridCol w="576580">
                  <a:extLst>
                    <a:ext uri="{9D8B030D-6E8A-4147-A177-3AD203B41FA5}">
                      <a16:colId xmlns:a16="http://schemas.microsoft.com/office/drawing/2014/main" val="20001"/>
                    </a:ext>
                  </a:extLst>
                </a:gridCol>
                <a:gridCol w="629920">
                  <a:extLst>
                    <a:ext uri="{9D8B030D-6E8A-4147-A177-3AD203B41FA5}">
                      <a16:colId xmlns:a16="http://schemas.microsoft.com/office/drawing/2014/main" val="20002"/>
                    </a:ext>
                  </a:extLst>
                </a:gridCol>
                <a:gridCol w="3157220">
                  <a:extLst>
                    <a:ext uri="{9D8B030D-6E8A-4147-A177-3AD203B41FA5}">
                      <a16:colId xmlns:a16="http://schemas.microsoft.com/office/drawing/2014/main" val="20003"/>
                    </a:ext>
                  </a:extLst>
                </a:gridCol>
              </a:tblGrid>
              <a:tr h="326390">
                <a:tc row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Các quá trình</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grid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Hiện tượng</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hMerge="1">
                  <a:txBody>
                    <a:bodyPr/>
                    <a:lstStyle/>
                    <a:p>
                      <a:endParaRPr lang="en-US"/>
                    </a:p>
                  </a:txBody>
                  <a:tcPr>
                    <a:lnR w="12700">
                      <a:solidFill>
                        <a:schemeClr val="tx1"/>
                      </a:solidFill>
                      <a:prstDash val="solid"/>
                    </a:lnR>
                    <a:lnT w="12700">
                      <a:solidFill>
                        <a:schemeClr val="tx1"/>
                      </a:solidFill>
                      <a:prstDash val="solid"/>
                    </a:lnT>
                    <a:lnB w="12700">
                      <a:solidFill>
                        <a:schemeClr val="tx1"/>
                      </a:solidFill>
                      <a:prstDash val="solid"/>
                    </a:lnB>
                  </a:tcPr>
                </a:tc>
                <a:tc row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Phương trình chữ của phản ứng hoá học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570230">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Hoá học</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Vật lí</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extLst>
                  <a:ext uri="{0D108BD9-81ED-4DB2-BD59-A6C34878D82A}">
                    <a16:rowId xmlns:a16="http://schemas.microsoft.com/office/drawing/2014/main" val="10001"/>
                  </a:ext>
                </a:extLst>
              </a:tr>
              <a:tr h="6121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a. Dây sắt cắt nhỏ tán thành đinh sắt</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87376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b. Khi đốt </a:t>
                      </a:r>
                      <a:r>
                        <a:rPr lang="en-US" sz="1600" b="0" u="sng">
                          <a:solidFill>
                            <a:schemeClr val="accent1">
                              <a:lumMod val="50000"/>
                            </a:schemeClr>
                          </a:solidFill>
                          <a:latin typeface="Arial" panose="020B0604020202020204" pitchFamily="34" charset="0"/>
                          <a:cs typeface="Arial" panose="020B0604020202020204" pitchFamily="34" charset="0"/>
                        </a:rPr>
                        <a:t>nến</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khí </a:t>
                      </a:r>
                      <a:r>
                        <a:rPr lang="en-US" sz="1600" b="0" u="sng">
                          <a:solidFill>
                            <a:schemeClr val="accent1">
                              <a:lumMod val="50000"/>
                            </a:schemeClr>
                          </a:solidFill>
                          <a:latin typeface="Arial" panose="020B0604020202020204" pitchFamily="34" charset="0"/>
                          <a:cs typeface="Arial" panose="020B0604020202020204" pitchFamily="34" charset="0"/>
                        </a:rPr>
                        <a:t>carbon dioxide </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hơi nước</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Nến+oxygen → carbon dioxide + nước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r h="6121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c. Khi </a:t>
                      </a:r>
                      <a:r>
                        <a:rPr lang="en-US" sz="1600" b="0" u="sng">
                          <a:solidFill>
                            <a:schemeClr val="accent1">
                              <a:lumMod val="50000"/>
                            </a:schemeClr>
                          </a:solidFill>
                          <a:latin typeface="Arial" panose="020B0604020202020204" pitchFamily="34" charset="0"/>
                          <a:cs typeface="Arial" panose="020B0604020202020204" pitchFamily="34" charset="0"/>
                        </a:rPr>
                        <a:t>than </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Than + oxygen</a:t>
                      </a:r>
                      <a:r>
                        <a:rPr lang="en-US" sz="1600">
                          <a:solidFill>
                            <a:schemeClr val="accent1">
                              <a:lumMod val="50000"/>
                            </a:schemeClr>
                          </a:solidFill>
                          <a:latin typeface="Arial" panose="020B0604020202020204" pitchFamily="34" charset="0"/>
                          <a:cs typeface="Arial" panose="020B0604020202020204" pitchFamily="34" charset="0"/>
                          <a:sym typeface="+mn-ea"/>
                        </a:rPr>
                        <a:t> → </a:t>
                      </a:r>
                      <a:r>
                        <a:rPr lang="en-US" sz="1600" b="0">
                          <a:solidFill>
                            <a:schemeClr val="accent1">
                              <a:lumMod val="50000"/>
                            </a:schemeClr>
                          </a:solidFill>
                          <a:latin typeface="Arial" panose="020B0604020202020204" pitchFamily="34" charset="0"/>
                          <a:cs typeface="Arial" panose="020B0604020202020204" pitchFamily="34" charset="0"/>
                        </a:rPr>
                        <a:t> carbon dioxide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4"/>
                  </a:ext>
                </a:extLst>
              </a:tr>
              <a:tr h="8407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d.Hydrochloric acid tác dụng với </a:t>
                      </a:r>
                      <a:r>
                        <a:rPr lang="en-US" sz="1600" b="0" u="sng">
                          <a:solidFill>
                            <a:schemeClr val="accent1">
                              <a:lumMod val="50000"/>
                            </a:schemeClr>
                          </a:solidFill>
                          <a:latin typeface="Arial" panose="020B0604020202020204" pitchFamily="34" charset="0"/>
                          <a:cs typeface="Arial" panose="020B0604020202020204" pitchFamily="34" charset="0"/>
                        </a:rPr>
                        <a:t>calcium carbonate</a:t>
                      </a:r>
                      <a:r>
                        <a:rPr lang="en-US" sz="1600" b="0">
                          <a:solidFill>
                            <a:schemeClr val="accent1">
                              <a:lumMod val="50000"/>
                            </a:schemeClr>
                          </a:solidFill>
                          <a:latin typeface="Arial" panose="020B0604020202020204" pitchFamily="34" charset="0"/>
                          <a:cs typeface="Arial" panose="020B0604020202020204" pitchFamily="34" charset="0"/>
                        </a:rPr>
                        <a:t>tạo ra </a:t>
                      </a:r>
                      <a:r>
                        <a:rPr lang="en-US" sz="1600" b="0" u="sng">
                          <a:solidFill>
                            <a:schemeClr val="accent1">
                              <a:lumMod val="50000"/>
                            </a:schemeClr>
                          </a:solidFill>
                          <a:latin typeface="Arial" panose="020B0604020202020204" pitchFamily="34" charset="0"/>
                          <a:cs typeface="Arial" panose="020B0604020202020204" pitchFamily="34" charset="0"/>
                        </a:rPr>
                        <a:t>calcium chloride</a:t>
                      </a:r>
                      <a:r>
                        <a:rPr lang="en-US" sz="1600" b="0">
                          <a:solidFill>
                            <a:schemeClr val="accent1">
                              <a:lumMod val="50000"/>
                            </a:schemeClr>
                          </a:solidFill>
                          <a:latin typeface="Arial" panose="020B0604020202020204" pitchFamily="34" charset="0"/>
                          <a:cs typeface="Arial" panose="020B0604020202020204" pitchFamily="34" charset="0"/>
                        </a:rPr>
                        <a:t>, </a:t>
                      </a:r>
                      <a:r>
                        <a:rPr lang="en-US" sz="1600" b="0" u="sng">
                          <a:solidFill>
                            <a:schemeClr val="accent1">
                              <a:lumMod val="50000"/>
                            </a:schemeClr>
                          </a:solidFill>
                          <a:latin typeface="Arial" panose="020B0604020202020204" pitchFamily="34" charset="0"/>
                          <a:cs typeface="Arial" panose="020B0604020202020204" pitchFamily="34" charset="0"/>
                        </a:rPr>
                        <a:t>nước</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Hydrochloric acid+ calcium carbonate </a:t>
                      </a:r>
                      <a:r>
                        <a:rPr lang="en-US" sz="1600">
                          <a:solidFill>
                            <a:schemeClr val="accent1">
                              <a:lumMod val="50000"/>
                            </a:schemeClr>
                          </a:solidFill>
                          <a:latin typeface="Arial" panose="020B0604020202020204" pitchFamily="34" charset="0"/>
                          <a:cs typeface="Arial" panose="020B0604020202020204" pitchFamily="34" charset="0"/>
                          <a:sym typeface="+mn-ea"/>
                        </a:rPr>
                        <a:t> →  </a:t>
                      </a:r>
                      <a:r>
                        <a:rPr lang="en-US" sz="1600" b="0">
                          <a:solidFill>
                            <a:schemeClr val="accent1">
                              <a:lumMod val="50000"/>
                            </a:schemeClr>
                          </a:solidFill>
                          <a:latin typeface="Arial" panose="020B0604020202020204" pitchFamily="34" charset="0"/>
                          <a:cs typeface="Arial" panose="020B0604020202020204" pitchFamily="34" charset="0"/>
                        </a:rPr>
                        <a:t>calcium chloride+ nước + carbon dioxide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
        <p:nvSpPr>
          <p:cNvPr id="4" name="Text Box 3"/>
          <p:cNvSpPr txBox="1"/>
          <p:nvPr/>
        </p:nvSpPr>
        <p:spPr>
          <a:xfrm>
            <a:off x="4705350" y="1004570"/>
            <a:ext cx="7617460" cy="1753235"/>
          </a:xfrm>
          <a:prstGeom prst="rect">
            <a:avLst/>
          </a:prstGeom>
          <a:noFill/>
        </p:spPr>
        <p:txBody>
          <a:bodyPr wrap="square" rtlCol="0">
            <a:spAutoFit/>
          </a:bodyPr>
          <a:lstStyle/>
          <a:p>
            <a:pPr indent="0">
              <a:buNone/>
            </a:pPr>
            <a:r>
              <a:rPr lang="en-US" b="1">
                <a:solidFill>
                  <a:srgbClr val="00B050"/>
                </a:solidFill>
                <a:latin typeface="Arial" panose="020B0604020202020204" pitchFamily="34" charset="0"/>
                <a:cs typeface="Arial" panose="020B0604020202020204" pitchFamily="34" charset="0"/>
                <a:sym typeface="+mn-ea"/>
              </a:rPr>
              <a:t>1.</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a) Carbon + Oxygen —&gt; Carbon dioxide</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Chất phản ứng: carbon, oxygen;    sản phẩm: carbon dioxide.</a:t>
            </a:r>
            <a:endParaRPr lang="en-US" b="1">
              <a:solidFill>
                <a:srgbClr val="00B050"/>
              </a:solidFill>
              <a:latin typeface="Arial" panose="020B0604020202020204" pitchFamily="34" charset="0"/>
              <a:cs typeface="Arial" panose="020B0604020202020204" pitchFamily="34" charset="0"/>
            </a:endParaRPr>
          </a:p>
          <a:p>
            <a:pPr indent="0">
              <a:buNone/>
            </a:pP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b) Trong quá trình phản ứng, lượng carbon và oxygen giảm dần; lượng carbon dioxide tăng dần.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flipH="1">
            <a:off x="-1581150" y="1135380"/>
            <a:ext cx="5812790" cy="6280150"/>
          </a:xfrm>
          <a:prstGeom prst="rect">
            <a:avLst/>
          </a:prstGeom>
        </p:spPr>
      </p:pic>
      <p:grpSp>
        <p:nvGrpSpPr>
          <p:cNvPr id="19" name="组合 10"/>
          <p:cNvGrpSpPr/>
          <p:nvPr/>
        </p:nvGrpSpPr>
        <p:grpSpPr>
          <a:xfrm>
            <a:off x="3533141" y="1689735"/>
            <a:ext cx="8658224" cy="998855"/>
            <a:chOff x="4691034" y="1878985"/>
            <a:chExt cx="7664658" cy="998855"/>
          </a:xfrm>
        </p:grpSpPr>
        <p:sp>
          <p:nvSpPr>
            <p:cNvPr id="20" name="圆角矩形 25"/>
            <p:cNvSpPr/>
            <p:nvPr/>
          </p:nvSpPr>
          <p:spPr>
            <a:xfrm>
              <a:off x="4816951" y="1978045"/>
              <a:ext cx="7538741"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Biến đổi vật lý và biến đổi hóa học</a:t>
              </a:r>
            </a:p>
          </p:txBody>
        </p:sp>
        <p:sp>
          <p:nvSpPr>
            <p:cNvPr id="45" name="圆角矩形 44"/>
            <p:cNvSpPr/>
            <p:nvPr/>
          </p:nvSpPr>
          <p:spPr>
            <a:xfrm>
              <a:off x="4691034" y="1878985"/>
              <a:ext cx="1649293"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a:t>
              </a:r>
            </a:p>
          </p:txBody>
        </p:sp>
      </p:grpSp>
      <p:grpSp>
        <p:nvGrpSpPr>
          <p:cNvPr id="46" name="组合 10"/>
          <p:cNvGrpSpPr/>
          <p:nvPr/>
        </p:nvGrpSpPr>
        <p:grpSpPr>
          <a:xfrm>
            <a:off x="3533775" y="2822575"/>
            <a:ext cx="8067675" cy="736600"/>
            <a:chOff x="4874403" y="1988840"/>
            <a:chExt cx="7213640" cy="736573"/>
          </a:xfrm>
        </p:grpSpPr>
        <p:sp>
          <p:nvSpPr>
            <p:cNvPr id="47" name="圆角矩形 25"/>
            <p:cNvSpPr/>
            <p:nvPr/>
          </p:nvSpPr>
          <p:spPr>
            <a:xfrm>
              <a:off x="4874443" y="2221357"/>
              <a:ext cx="7213600" cy="504056"/>
            </a:xfrm>
            <a:prstGeom prst="roundRect">
              <a:avLst/>
            </a:prstGeom>
            <a:solidFill>
              <a:schemeClr val="bg1"/>
            </a:solidFill>
            <a:ln>
              <a:solidFill>
                <a:srgbClr val="F77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5">
                      <a:lumMod val="75000"/>
                    </a:schemeClr>
                  </a:solidFill>
                  <a:latin typeface="Microsoft YaHei" panose="020B0503020204020204" charset="-122"/>
                  <a:ea typeface="Microsoft YaHei" panose="020B0503020204020204" charset="-122"/>
                </a:rPr>
                <a:t>Phản ứng hóa học</a:t>
              </a:r>
              <a:r>
                <a:rPr lang="en-US" altLang="zh-CN" sz="2800" dirty="0">
                  <a:solidFill>
                    <a:schemeClr val="tx1">
                      <a:lumMod val="75000"/>
                      <a:lumOff val="25000"/>
                    </a:schemeClr>
                  </a:solidFill>
                  <a:latin typeface="Microsoft YaHei" panose="020B0503020204020204" charset="-122"/>
                  <a:ea typeface="Microsoft YaHei" panose="020B0503020204020204" charset="-122"/>
                </a:rPr>
                <a:t> </a:t>
              </a:r>
            </a:p>
          </p:txBody>
        </p:sp>
        <p:sp>
          <p:nvSpPr>
            <p:cNvPr id="48" name="圆角矩形 5"/>
            <p:cNvSpPr/>
            <p:nvPr/>
          </p:nvSpPr>
          <p:spPr>
            <a:xfrm>
              <a:off x="4874403" y="1988840"/>
              <a:ext cx="1665298" cy="484487"/>
            </a:xfrm>
            <a:prstGeom prst="roundRect">
              <a:avLst>
                <a:gd name="adj" fmla="val 9725"/>
              </a:avLst>
            </a:prstGeom>
            <a:solidFill>
              <a:srgbClr val="F77A08"/>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a:t>
              </a:r>
            </a:p>
          </p:txBody>
        </p:sp>
      </p:grpSp>
      <p:sp>
        <p:nvSpPr>
          <p:cNvPr id="3" name="Text Box 2"/>
          <p:cNvSpPr txBox="1"/>
          <p:nvPr/>
        </p:nvSpPr>
        <p:spPr>
          <a:xfrm>
            <a:off x="2023110" y="102235"/>
            <a:ext cx="8794750" cy="70675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2: Hình thành kiến thức</a:t>
            </a:r>
          </a:p>
        </p:txBody>
      </p:sp>
      <p:grpSp>
        <p:nvGrpSpPr>
          <p:cNvPr id="4" name="组合 10"/>
          <p:cNvGrpSpPr/>
          <p:nvPr/>
        </p:nvGrpSpPr>
        <p:grpSpPr>
          <a:xfrm>
            <a:off x="3431541" y="3743960"/>
            <a:ext cx="8831580" cy="808355"/>
            <a:chOff x="4710158" y="1653560"/>
            <a:chExt cx="7377362" cy="808355"/>
          </a:xfrm>
        </p:grpSpPr>
        <p:sp>
          <p:nvSpPr>
            <p:cNvPr id="5" name="圆角矩形 25"/>
            <p:cNvSpPr/>
            <p:nvPr/>
          </p:nvSpPr>
          <p:spPr>
            <a:xfrm>
              <a:off x="4913847" y="1653560"/>
              <a:ext cx="7173673" cy="80835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Năng lượng của phản ứng hóa học</a:t>
              </a:r>
            </a:p>
          </p:txBody>
        </p:sp>
        <p:sp>
          <p:nvSpPr>
            <p:cNvPr id="6" name="圆角矩形 44"/>
            <p:cNvSpPr/>
            <p:nvPr/>
          </p:nvSpPr>
          <p:spPr>
            <a:xfrm>
              <a:off x="4710158" y="1730395"/>
              <a:ext cx="1555251"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III</a:t>
              </a:r>
            </a:p>
          </p:txBody>
        </p:sp>
      </p:grpSp>
    </p:spTree>
  </p:cSld>
  <p:clrMapOvr>
    <a:masterClrMapping/>
  </p:clrMapOvr>
  <p:transition advTm="379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mph" presetSubtype="1" grpId="1" nodeType="clickEffect">
                                  <p:stCondLst>
                                    <p:cond delay="0"/>
                                  </p:stCondLst>
                                  <p:childTnLst>
                                    <p:set>
                                      <p:cBhvr override="childStyle">
                                        <p:cTn id="17" dur="indefinite"/>
                                        <p:tgtEl>
                                          <p:spTgt spid="6"/>
                                        </p:tgtEl>
                                        <p:attrNameLst>
                                          <p:attrName>style.fontStyle</p:attrName>
                                        </p:attrNameLst>
                                      </p:cBhvr>
                                      <p:to>
                                        <p:strVal val="normal"/>
                                      </p:to>
                                    </p:set>
                                    <p:set>
                                      <p:cBhvr override="childStyle">
                                        <p:cTn id="18" dur="indefinite"/>
                                        <p:tgtEl>
                                          <p:spTgt spid="6"/>
                                        </p:tgtEl>
                                        <p:attrNameLst>
                                          <p:attrName>style.fontWeight</p:attrName>
                                        </p:attrNameLst>
                                      </p:cBhvr>
                                      <p:to>
                                        <p:strVal val="bold"/>
                                      </p:to>
                                    </p:set>
                                    <p:set>
                                      <p:cBhvr override="childStyle">
                                        <p:cTn id="19" dur="indefinite"/>
                                        <p:tgtEl>
                                          <p:spTgt spid="6"/>
                                        </p:tgtEl>
                                        <p:attrNameLst>
                                          <p:attrName>style.textDecorationUnderline</p:attrName>
                                        </p:attrNameLst>
                                      </p:cBhvr>
                                      <p:to>
                                        <p:strVal val="fals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2"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 y="-73025"/>
            <a:ext cx="12270105" cy="693166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8015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3094990"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đôi, quan sát hình sau rồi trả lời câu hỏi</a:t>
            </a:r>
            <a:r>
              <a:rPr lang="en-US" sz="2800" b="1">
                <a:solidFill>
                  <a:schemeClr val="accent2">
                    <a:lumMod val="50000"/>
                  </a:schemeClr>
                </a:solidFill>
                <a:latin typeface="Arial" panose="020B0604020202020204" pitchFamily="34" charset="0"/>
                <a:cs typeface="Arial" panose="020B0604020202020204" pitchFamily="34" charset="0"/>
              </a:rPr>
              <a:t>:</a:t>
            </a: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4" name="Table 3"/>
          <p:cNvGraphicFramePr/>
          <p:nvPr/>
        </p:nvGraphicFramePr>
        <p:xfrm>
          <a:off x="3556000" y="1109345"/>
          <a:ext cx="0" cy="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6" name="Table 5"/>
          <p:cNvGraphicFramePr/>
          <p:nvPr/>
        </p:nvGraphicFramePr>
        <p:xfrm>
          <a:off x="3556000" y="1840865"/>
          <a:ext cx="0" cy="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1" name="Table 20"/>
          <p:cNvGraphicFramePr/>
          <p:nvPr/>
        </p:nvGraphicFramePr>
        <p:xfrm>
          <a:off x="3146425" y="3191510"/>
          <a:ext cx="5899150" cy="245110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3" name="Table 22"/>
          <p:cNvGraphicFramePr/>
          <p:nvPr/>
        </p:nvGraphicFramePr>
        <p:xfrm>
          <a:off x="3146425" y="3923030"/>
          <a:ext cx="5899150" cy="245110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5" name="Table 24"/>
          <p:cNvGraphicFramePr/>
          <p:nvPr/>
        </p:nvGraphicFramePr>
        <p:xfrm>
          <a:off x="3146425" y="4654550"/>
          <a:ext cx="5899150" cy="245110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7" name="Table 26"/>
          <p:cNvGraphicFramePr/>
          <p:nvPr/>
        </p:nvGraphicFramePr>
        <p:xfrm>
          <a:off x="3146425" y="5386070"/>
          <a:ext cx="5899150" cy="245110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1" name="Picture 30" descr="Screenshot 2023-07-21 183601"/>
          <p:cNvPicPr>
            <a:picLocks noChangeAspect="1"/>
          </p:cNvPicPr>
          <p:nvPr/>
        </p:nvPicPr>
        <p:blipFill>
          <a:blip r:embed="rId4"/>
          <a:stretch>
            <a:fillRect/>
          </a:stretch>
        </p:blipFill>
        <p:spPr>
          <a:xfrm>
            <a:off x="3706495" y="-198755"/>
            <a:ext cx="8564245" cy="4179570"/>
          </a:xfrm>
          <a:prstGeom prst="rect">
            <a:avLst/>
          </a:prstGeom>
        </p:spPr>
      </p:pic>
      <p:sp>
        <p:nvSpPr>
          <p:cNvPr id="32" name="Text Box 31"/>
          <p:cNvSpPr txBox="1"/>
          <p:nvPr/>
        </p:nvSpPr>
        <p:spPr>
          <a:xfrm>
            <a:off x="3779520" y="3510915"/>
            <a:ext cx="8338185" cy="3683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t>Hình 2.3. Sơ đồ mô tả phản ứng hóa học giữa hydrogen với oxygen tạo thành nước</a:t>
            </a:r>
          </a:p>
        </p:txBody>
      </p:sp>
      <p:sp>
        <p:nvSpPr>
          <p:cNvPr id="33" name="Rounded Rectangle 32"/>
          <p:cNvSpPr/>
          <p:nvPr/>
        </p:nvSpPr>
        <p:spPr>
          <a:xfrm>
            <a:off x="469265" y="4384040"/>
            <a:ext cx="11648440" cy="16960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a:solidFill>
                  <a:schemeClr val="accent6">
                    <a:lumMod val="50000"/>
                  </a:schemeClr>
                </a:solidFill>
                <a:sym typeface="+mn-ea"/>
              </a:rPr>
              <a:t>1.Trước và sau phản ứng, những nguyên tử nào liên kết với nhau?</a:t>
            </a:r>
          </a:p>
          <a:p>
            <a:pPr algn="l"/>
            <a:r>
              <a:rPr lang="en-US" sz="2800">
                <a:solidFill>
                  <a:schemeClr val="accent6">
                    <a:lumMod val="50000"/>
                  </a:schemeClr>
                </a:solidFill>
              </a:rPr>
              <a:t>2.Trong quá trình phản ứng, số nguyên tử H và số nguyên tử O có thay đổi không?</a:t>
            </a:r>
          </a:p>
        </p:txBody>
      </p:sp>
      <p:sp>
        <p:nvSpPr>
          <p:cNvPr id="34" name="Rounded Rectangle 33"/>
          <p:cNvSpPr/>
          <p:nvPr/>
        </p:nvSpPr>
        <p:spPr>
          <a:xfrm>
            <a:off x="103505" y="3990975"/>
            <a:ext cx="12064365" cy="23393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l"/>
            <a:r>
              <a:rPr lang="en-US" sz="2800">
                <a:solidFill>
                  <a:schemeClr val="accent6">
                    <a:lumMod val="50000"/>
                  </a:schemeClr>
                </a:solidFill>
                <a:sym typeface="+mn-ea"/>
              </a:rPr>
              <a:t>1.Trước phản ứng: nguyên tử H liên kết với nguyên tử H; nguyên tử O liên kết với nguyên tử O.</a:t>
            </a:r>
          </a:p>
          <a:p>
            <a:pPr algn="l"/>
            <a:r>
              <a:rPr lang="en-US" sz="2800">
                <a:solidFill>
                  <a:schemeClr val="accent6">
                    <a:lumMod val="50000"/>
                  </a:schemeClr>
                </a:solidFill>
                <a:sym typeface="+mn-ea"/>
              </a:rPr>
              <a:t>    Sau phản ứng: nguyên tử H liên kết với nguyên tử O.</a:t>
            </a:r>
          </a:p>
          <a:p>
            <a:pPr algn="l"/>
            <a:r>
              <a:rPr lang="en-US" sz="2800">
                <a:solidFill>
                  <a:schemeClr val="accent6">
                    <a:lumMod val="50000"/>
                  </a:schemeClr>
                </a:solidFill>
                <a:sym typeface="+mn-ea"/>
              </a:rPr>
              <a:t>2. Trong quá trình phản ứng, số nguyên tử H và số nguyên tử O không thay đổi.</a:t>
            </a:r>
          </a:p>
          <a:p>
            <a:pPr algn="l"/>
            <a:endParaRPr lang="en-US" sz="2800">
              <a:solidFill>
                <a:schemeClr val="accent6">
                  <a:lumMod val="50000"/>
                </a:schemeClr>
              </a:solidFill>
            </a:endParaRPr>
          </a:p>
        </p:txBody>
      </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925" y="2888615"/>
            <a:ext cx="3441700" cy="3441700"/>
          </a:xfrm>
          <a:prstGeom prst="rect">
            <a:avLst/>
          </a:prstGeom>
        </p:spPr>
      </p:pic>
      <p:sp>
        <p:nvSpPr>
          <p:cNvPr id="3084" name="Text Box 12"/>
          <p:cNvSpPr txBox="1"/>
          <p:nvPr/>
        </p:nvSpPr>
        <p:spPr>
          <a:xfrm>
            <a:off x="170180" y="4324985"/>
            <a:ext cx="2416175" cy="1814830"/>
          </a:xfrm>
          <a:prstGeom prst="rect">
            <a:avLst/>
          </a:prstGeom>
          <a:noFill/>
          <a:ln w="9525">
            <a:noFill/>
          </a:ln>
        </p:spPr>
        <p:txBody>
          <a:bodyPr wrap="square">
            <a:spAutoFit/>
          </a:bodyPr>
          <a:lstStyle/>
          <a:p>
            <a:pPr defTabSz="1500505">
              <a:spcBef>
                <a:spcPct val="50000"/>
              </a:spcBef>
            </a:pPr>
            <a:r>
              <a:rPr lang="en-US" altLang="zh-CN" sz="32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2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ox(in)">
                                      <p:cBhvr>
                                        <p:cTn id="17" dur="20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ox(in)">
                                      <p:cBhvr>
                                        <p:cTn id="22" dur="20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4" nodeType="click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additive="base">
                                        <p:cTn id="27" dur="500" fill="hold"/>
                                        <p:tgtEl>
                                          <p:spTgt spid="33"/>
                                        </p:tgtEl>
                                        <p:attrNameLst>
                                          <p:attrName>ppt_x</p:attrName>
                                        </p:attrNameLst>
                                      </p:cBhvr>
                                      <p:tavLst>
                                        <p:tav tm="0">
                                          <p:val>
                                            <p:strVal val="#ppt_x"/>
                                          </p:val>
                                        </p:tav>
                                        <p:tav tm="100000">
                                          <p:val>
                                            <p:strVal val="#ppt_x"/>
                                          </p:val>
                                        </p:tav>
                                      </p:tavLst>
                                    </p:anim>
                                    <p:anim calcmode="lin" valueType="num">
                                      <p:cBhvr additive="base">
                                        <p:cTn id="2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5" nodeType="clickEffect">
                                  <p:stCondLst>
                                    <p:cond delay="0"/>
                                  </p:stCondLst>
                                  <p:childTnLst>
                                    <p:animEffect transition="out" filter="blinds(horizontal)">
                                      <p:cBhvr>
                                        <p:cTn id="32" dur="500"/>
                                        <p:tgtEl>
                                          <p:spTgt spid="33"/>
                                        </p:tgtEl>
                                      </p:cBhvr>
                                    </p:animEffect>
                                    <p:set>
                                      <p:cBhvr>
                                        <p:cTn id="33" dur="1" fill="hold">
                                          <p:stCondLst>
                                            <p:cond delay="499"/>
                                          </p:stCondLst>
                                        </p:cTn>
                                        <p:tgtEl>
                                          <p:spTgt spid="33"/>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dissolv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084"/>
                                        </p:tgtEl>
                                        <p:attrNameLst>
                                          <p:attrName>style.visibility</p:attrName>
                                        </p:attrNameLst>
                                      </p:cBhvr>
                                      <p:to>
                                        <p:strVal val="visible"/>
                                      </p:to>
                                    </p:set>
                                    <p:anim calcmode="lin" valueType="num">
                                      <p:cBhvr additive="base">
                                        <p:cTn id="43" dur="500" fill="hold"/>
                                        <p:tgtEl>
                                          <p:spTgt spid="3084"/>
                                        </p:tgtEl>
                                        <p:attrNameLst>
                                          <p:attrName>ppt_x</p:attrName>
                                        </p:attrNameLst>
                                      </p:cBhvr>
                                      <p:tavLst>
                                        <p:tav tm="0">
                                          <p:val>
                                            <p:strVal val="#ppt_x"/>
                                          </p:val>
                                        </p:tav>
                                        <p:tav tm="100000">
                                          <p:val>
                                            <p:strVal val="#ppt_x"/>
                                          </p:val>
                                        </p:tav>
                                      </p:tavLst>
                                    </p:anim>
                                    <p:anim calcmode="lin" valueType="num">
                                      <p:cBhvr additive="base">
                                        <p:cTn id="44"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 presetClass="exit" presetSubtype="10" fill="hold" grpId="1" nodeType="clickEffect">
                                  <p:stCondLst>
                                    <p:cond delay="0"/>
                                  </p:stCondLst>
                                  <p:childTnLst>
                                    <p:animEffect transition="out" filter="blinds(horizontal)">
                                      <p:cBhvr>
                                        <p:cTn id="48" dur="500"/>
                                        <p:tgtEl>
                                          <p:spTgt spid="3084"/>
                                        </p:tgtEl>
                                      </p:cBhvr>
                                    </p:animEffect>
                                    <p:set>
                                      <p:cBhvr>
                                        <p:cTn id="49" dur="1" fill="hold">
                                          <p:stCondLst>
                                            <p:cond delay="499"/>
                                          </p:stCondLst>
                                        </p:cTn>
                                        <p:tgtEl>
                                          <p:spTgt spid="308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 presetClass="exit" presetSubtype="32" fill="hold" nodeType="clickEffect">
                                  <p:stCondLst>
                                    <p:cond delay="0"/>
                                  </p:stCondLst>
                                  <p:childTnLst>
                                    <p:animEffect transition="out" filter="box(out)">
                                      <p:cBhvr>
                                        <p:cTn id="53" dur="2000"/>
                                        <p:tgtEl>
                                          <p:spTgt spid="2"/>
                                        </p:tgtEl>
                                      </p:cBhvr>
                                    </p:animEffect>
                                    <p:set>
                                      <p:cBhvr>
                                        <p:cTn id="54" dur="1" fill="hold">
                                          <p:stCondLst>
                                            <p:cond delay="1999"/>
                                          </p:stCondLst>
                                        </p:cTn>
                                        <p:tgtEl>
                                          <p:spTgt spid="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grpId="2"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circle(in)">
                                      <p:cBhvr>
                                        <p:cTn id="59"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2" grpId="0" bldLvl="0" animBg="1"/>
      <p:bldP spid="33" grpId="1" animBg="1"/>
      <p:bldP spid="33" grpId="4" bldLvl="0" animBg="1"/>
      <p:bldP spid="33" grpId="5" animBg="1"/>
      <p:bldP spid="34" grpId="1" animBg="1"/>
      <p:bldP spid="34" grpId="2" bldLvl="0" animBg="1"/>
      <p:bldP spid="3084" grpId="0"/>
      <p:bldP spid="3084"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238125" y="2223770"/>
            <a:ext cx="6996430" cy="777875"/>
          </a:xfrm>
          <a:prstGeom prst="rect">
            <a:avLst/>
          </a:prstGeom>
          <a:noFill/>
          <a:ln w="9525">
            <a:noFill/>
          </a:ln>
        </p:spPr>
      </p:pic>
      <p:sp>
        <p:nvSpPr>
          <p:cNvPr id="6" name="Text Box 5"/>
          <p:cNvSpPr txBox="1"/>
          <p:nvPr/>
        </p:nvSpPr>
        <p:spPr>
          <a:xfrm>
            <a:off x="535940" y="2223770"/>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35940" y="2940685"/>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7" name="圆角矩形 25"/>
          <p:cNvSpPr/>
          <p:nvPr/>
        </p:nvSpPr>
        <p:spPr>
          <a:xfrm>
            <a:off x="535940" y="354457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2.</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19" name="Rounded Rectangle 18"/>
          <p:cNvSpPr/>
          <p:nvPr/>
        </p:nvSpPr>
        <p:spPr>
          <a:xfrm>
            <a:off x="535940" y="4196080"/>
            <a:ext cx="11648440" cy="993775"/>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       Trong phản ứng hóa học, liên kết giữa các nguyên tử thay đổi, làm phân tử này biến đổi thành phân tử khác. Kết quả là chất này biến đổi thành chất khác.</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7"/>
                                        </p:tgtEl>
                                        <p:attrNameLst>
                                          <p:attrName>style.fontStyle</p:attrName>
                                        </p:attrNameLst>
                                      </p:cBhvr>
                                      <p:to>
                                        <p:strVal val="normal"/>
                                      </p:to>
                                    </p:set>
                                    <p:set>
                                      <p:cBhvr override="childStyle">
                                        <p:cTn id="12" dur="indefinite"/>
                                        <p:tgtEl>
                                          <p:spTgt spid="7"/>
                                        </p:tgtEl>
                                        <p:attrNameLst>
                                          <p:attrName>style.fontWeight</p:attrName>
                                        </p:attrNameLst>
                                      </p:cBhvr>
                                      <p:to>
                                        <p:strVal val="bold"/>
                                      </p:to>
                                    </p:set>
                                    <p:set>
                                      <p:cBhvr override="childStyle">
                                        <p:cTn id="13" dur="indefinite"/>
                                        <p:tgtEl>
                                          <p:spTgt spid="7"/>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7" grpId="0" bldLvl="0" animBg="1"/>
      <p:bldP spid="7" grpId="1" animBg="1"/>
      <p:bldP spid="7" grpId="2" bldLvl="0" animBg="1"/>
      <p:bldP spid="19" grpId="1" animBg="1"/>
      <p:bldP spid="19" grpId="2"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5" name="圆角矩形 44"/>
          <p:cNvSpPr/>
          <p:nvPr/>
        </p:nvSpPr>
        <p:spPr>
          <a:xfrm>
            <a:off x="455295" y="2784475"/>
            <a:ext cx="1520190" cy="484505"/>
          </a:xfrm>
          <a:prstGeom prst="roundRect">
            <a:avLst>
              <a:gd name="adj" fmla="val 972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3</a:t>
            </a:r>
          </a:p>
        </p:txBody>
      </p:sp>
      <p:sp>
        <p:nvSpPr>
          <p:cNvPr id="8" name="圆角矩形 25"/>
          <p:cNvSpPr/>
          <p:nvPr/>
        </p:nvSpPr>
        <p:spPr>
          <a:xfrm>
            <a:off x="1858010" y="2784475"/>
            <a:ext cx="937006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75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rPr>
              <a:t>Hiện tượng kèm theo các  phản ứng hóa học :</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animBg="1"/>
      <p:bldP spid="8"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00" y="-10287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409575" y="-777875"/>
            <a:ext cx="5926455" cy="4084955"/>
          </a:xfrm>
          <a:prstGeom prst="rect">
            <a:avLst/>
          </a:prstGeom>
          <a:noFill/>
          <a:ln w="9525">
            <a:noFill/>
          </a:ln>
        </p:spPr>
      </p:pic>
      <p:sp>
        <p:nvSpPr>
          <p:cNvPr id="4" name="Text Box 3"/>
          <p:cNvSpPr txBox="1"/>
          <p:nvPr/>
        </p:nvSpPr>
        <p:spPr>
          <a:xfrm>
            <a:off x="1254125" y="159385"/>
            <a:ext cx="3484880" cy="3107690"/>
          </a:xfrm>
          <a:prstGeom prst="rect">
            <a:avLst/>
          </a:prstGeom>
          <a:noFill/>
        </p:spPr>
        <p:txBody>
          <a:bodyPr wrap="square" rtlCol="0">
            <a:spAutoFit/>
          </a:bodyPr>
          <a:lstStyle/>
          <a:p>
            <a:r>
              <a:rPr lang="en-US" sz="2400" b="1">
                <a:solidFill>
                  <a:srgbClr val="FF0000"/>
                </a:solidFill>
                <a:latin typeface="Bahnschrift Light" panose="020B0502040204020203" charset="0"/>
                <a:cs typeface="Bahnschrift Light" panose="020B0502040204020203" charset="0"/>
              </a:rPr>
              <a:t>  </a:t>
            </a:r>
            <a:r>
              <a:rPr lang="en-US" sz="2800" b="1">
                <a:solidFill>
                  <a:schemeClr val="accent4">
                    <a:lumMod val="50000"/>
                  </a:schemeClr>
                </a:solidFill>
                <a:latin typeface="Bahnschrift Light" panose="020B0502040204020203" charset="0"/>
                <a:cs typeface="Bahnschrift Light" panose="020B0502040204020203" charset="0"/>
              </a:rPr>
              <a:t> Phản ứng hóa học xảy ra khi có chất mới được tạo thành với những tính chất mới, khác biệt với chất ban đầu. </a:t>
            </a:r>
          </a:p>
          <a:p>
            <a:r>
              <a:rPr lang="en-US" sz="2800" b="1">
                <a:solidFill>
                  <a:schemeClr val="accent4">
                    <a:lumMod val="50000"/>
                  </a:schemeClr>
                </a:solidFill>
                <a:latin typeface="Bahnschrift Light" panose="020B0502040204020203" charset="0"/>
                <a:cs typeface="Bahnschrift Light" panose="020B0502040204020203" charset="0"/>
              </a:rPr>
              <a:t>  </a:t>
            </a:r>
          </a:p>
        </p:txBody>
      </p:sp>
      <p:sp>
        <p:nvSpPr>
          <p:cNvPr id="2" name="Text Box 1"/>
          <p:cNvSpPr txBox="1"/>
          <p:nvPr/>
        </p:nvSpPr>
        <p:spPr>
          <a:xfrm>
            <a:off x="2481580" y="2952115"/>
            <a:ext cx="4662170" cy="95313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rPr>
              <a:t> Những dấu hiệu nhận ra có chất mới tạo thành:</a:t>
            </a:r>
          </a:p>
        </p:txBody>
      </p:sp>
      <p:pic>
        <p:nvPicPr>
          <p:cNvPr id="3080" name="Picture 8" descr="8"/>
          <p:cNvPicPr>
            <a:picLocks noChangeAspect="1"/>
          </p:cNvPicPr>
          <p:nvPr/>
        </p:nvPicPr>
        <p:blipFill>
          <a:blip r:embed="rId6"/>
          <a:stretch>
            <a:fillRect/>
          </a:stretch>
        </p:blipFill>
        <p:spPr>
          <a:xfrm>
            <a:off x="8655685" y="0"/>
            <a:ext cx="3630930" cy="1407160"/>
          </a:xfrm>
          <a:prstGeom prst="rect">
            <a:avLst/>
          </a:prstGeom>
          <a:noFill/>
          <a:ln w="9525">
            <a:noFill/>
          </a:ln>
        </p:spPr>
      </p:pic>
      <p:sp>
        <p:nvSpPr>
          <p:cNvPr id="8" name="Text Box 7"/>
          <p:cNvSpPr txBox="1"/>
          <p:nvPr/>
        </p:nvSpPr>
        <p:spPr>
          <a:xfrm>
            <a:off x="8870950" y="31369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 thay đổi màu sắc</a:t>
            </a:r>
            <a:endParaRPr lang="en-US" sz="2800"/>
          </a:p>
        </p:txBody>
      </p:sp>
      <p:pic>
        <p:nvPicPr>
          <p:cNvPr id="10" name="Picture 8" descr="8"/>
          <p:cNvPicPr>
            <a:picLocks noChangeAspect="1"/>
          </p:cNvPicPr>
          <p:nvPr/>
        </p:nvPicPr>
        <p:blipFill>
          <a:blip r:embed="rId6"/>
          <a:stretch>
            <a:fillRect/>
          </a:stretch>
        </p:blipFill>
        <p:spPr>
          <a:xfrm>
            <a:off x="8624570" y="1686560"/>
            <a:ext cx="3630930" cy="1447165"/>
          </a:xfrm>
          <a:prstGeom prst="rect">
            <a:avLst/>
          </a:prstGeom>
          <a:noFill/>
          <a:ln w="9525">
            <a:noFill/>
          </a:ln>
        </p:spPr>
      </p:pic>
      <p:pic>
        <p:nvPicPr>
          <p:cNvPr id="12" name="Picture 8" descr="8"/>
          <p:cNvPicPr>
            <a:picLocks noChangeAspect="1"/>
          </p:cNvPicPr>
          <p:nvPr/>
        </p:nvPicPr>
        <p:blipFill>
          <a:blip r:embed="rId6"/>
          <a:stretch>
            <a:fillRect/>
          </a:stretch>
        </p:blipFill>
        <p:spPr>
          <a:xfrm>
            <a:off x="8618220" y="3256915"/>
            <a:ext cx="3630930" cy="1447165"/>
          </a:xfrm>
          <a:prstGeom prst="rect">
            <a:avLst/>
          </a:prstGeom>
          <a:noFill/>
          <a:ln w="9525">
            <a:noFill/>
          </a:ln>
        </p:spPr>
      </p:pic>
      <p:pic>
        <p:nvPicPr>
          <p:cNvPr id="13" name="Picture 8" descr="8"/>
          <p:cNvPicPr>
            <a:picLocks noChangeAspect="1"/>
          </p:cNvPicPr>
          <p:nvPr/>
        </p:nvPicPr>
        <p:blipFill>
          <a:blip r:embed="rId6"/>
          <a:stretch>
            <a:fillRect/>
          </a:stretch>
        </p:blipFill>
        <p:spPr>
          <a:xfrm>
            <a:off x="8624570" y="4632325"/>
            <a:ext cx="3722370" cy="1447165"/>
          </a:xfrm>
          <a:prstGeom prst="rect">
            <a:avLst/>
          </a:prstGeom>
          <a:noFill/>
          <a:ln w="9525">
            <a:noFill/>
          </a:ln>
        </p:spPr>
      </p:pic>
      <p:sp>
        <p:nvSpPr>
          <p:cNvPr id="14" name="Text Box 13"/>
          <p:cNvSpPr txBox="1"/>
          <p:nvPr/>
        </p:nvSpPr>
        <p:spPr>
          <a:xfrm>
            <a:off x="8810625" y="200914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xuất hiện chất khí</a:t>
            </a:r>
            <a:endParaRPr lang="en-US" sz="2800"/>
          </a:p>
        </p:txBody>
      </p:sp>
      <p:sp>
        <p:nvSpPr>
          <p:cNvPr id="15" name="Text Box 14"/>
          <p:cNvSpPr txBox="1"/>
          <p:nvPr/>
        </p:nvSpPr>
        <p:spPr>
          <a:xfrm>
            <a:off x="8773160" y="3622040"/>
            <a:ext cx="3321050" cy="521970"/>
          </a:xfrm>
          <a:prstGeom prst="rect">
            <a:avLst/>
          </a:prstGeom>
          <a:noFill/>
        </p:spPr>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sym typeface="+mn-ea"/>
              </a:rPr>
              <a:t>xuất hiện kết tủa</a:t>
            </a:r>
            <a:endParaRPr lang="en-US" sz="2800"/>
          </a:p>
        </p:txBody>
      </p:sp>
      <p:sp>
        <p:nvSpPr>
          <p:cNvPr id="16" name="Text Box 15"/>
          <p:cNvSpPr txBox="1"/>
          <p:nvPr/>
        </p:nvSpPr>
        <p:spPr>
          <a:xfrm>
            <a:off x="8716010" y="4987290"/>
            <a:ext cx="3630295" cy="553085"/>
          </a:xfrm>
          <a:prstGeom prst="rect">
            <a:avLst/>
          </a:prstGeom>
          <a:noFill/>
        </p:spPr>
        <p:txBody>
          <a:bodyPr wrap="square" rtlCol="0">
            <a:spAutoFit/>
          </a:bodyPr>
          <a:lstStyle/>
          <a:p>
            <a:r>
              <a:rPr lang="en-US" sz="3000">
                <a:solidFill>
                  <a:schemeClr val="accent4">
                    <a:lumMod val="50000"/>
                  </a:schemeClr>
                </a:solidFill>
              </a:rPr>
              <a:t>tỏa nhiệt và phát sáng</a:t>
            </a:r>
          </a:p>
        </p:txBody>
      </p:sp>
      <p:sp>
        <p:nvSpPr>
          <p:cNvPr id="17" name="Right Arrow 16"/>
          <p:cNvSpPr/>
          <p:nvPr/>
        </p:nvSpPr>
        <p:spPr>
          <a:xfrm rot="18480000">
            <a:off x="6588760" y="1774825"/>
            <a:ext cx="243268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ight Arrow 17"/>
          <p:cNvSpPr/>
          <p:nvPr/>
        </p:nvSpPr>
        <p:spPr>
          <a:xfrm rot="19680000">
            <a:off x="7105015" y="249301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ight Arrow 18"/>
          <p:cNvSpPr/>
          <p:nvPr/>
        </p:nvSpPr>
        <p:spPr>
          <a:xfrm rot="1320000">
            <a:off x="7185025" y="344805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ight Arrow 19"/>
          <p:cNvSpPr/>
          <p:nvPr/>
        </p:nvSpPr>
        <p:spPr>
          <a:xfrm rot="2160000">
            <a:off x="6780530" y="4456430"/>
            <a:ext cx="202374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44041"/>
                                        </p:tgtEl>
                                      </p:cBhvr>
                                    </p:animEffect>
                                    <p:set>
                                      <p:cBhvr>
                                        <p:cTn id="17" dur="1" fill="hold">
                                          <p:stCondLst>
                                            <p:cond delay="499"/>
                                          </p:stCondLst>
                                        </p:cTn>
                                        <p:tgtEl>
                                          <p:spTgt spid="4404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grpId="2" nodeType="clickEffect">
                                  <p:stCondLst>
                                    <p:cond delay="0"/>
                                  </p:stCondLst>
                                  <p:childTnLst>
                                    <p:animEffect transition="out" filter="box(out)">
                                      <p:cBhvr>
                                        <p:cTn id="21" dur="2000"/>
                                        <p:tgtEl>
                                          <p:spTgt spid="4"/>
                                        </p:tgtEl>
                                      </p:cBhvr>
                                    </p:animEffect>
                                    <p:set>
                                      <p:cBhvr>
                                        <p:cTn id="22" dur="1" fill="hold">
                                          <p:stCondLst>
                                            <p:cond delay="1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2"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Effect transition="in" filter="box(in)">
                                      <p:cBhvr>
                                        <p:cTn id="37" dur="2000"/>
                                        <p:tgtEl>
                                          <p:spTgt spid="3080"/>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dissolve">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dissolve">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additive="base">
                                        <p:cTn id="58" dur="500" fill="hold"/>
                                        <p:tgtEl>
                                          <p:spTgt spid="14"/>
                                        </p:tgtEl>
                                        <p:attrNameLst>
                                          <p:attrName>ppt_x</p:attrName>
                                        </p:attrNameLst>
                                      </p:cBhvr>
                                      <p:tavLst>
                                        <p:tav tm="0">
                                          <p:val>
                                            <p:strVal val="#ppt_x"/>
                                          </p:val>
                                        </p:tav>
                                        <p:tav tm="100000">
                                          <p:val>
                                            <p:strVal val="#ppt_x"/>
                                          </p:val>
                                        </p:tav>
                                      </p:tavLst>
                                    </p:anim>
                                    <p:anim calcmode="lin" valueType="num">
                                      <p:cBhvr additive="base">
                                        <p:cTn id="5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9" presetClass="entr" presetSubtype="0" fill="hold" grpId="0"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dissolve">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dissolv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additive="base">
                                        <p:cTn id="74" dur="500" fill="hold"/>
                                        <p:tgtEl>
                                          <p:spTgt spid="15"/>
                                        </p:tgtEl>
                                        <p:attrNameLst>
                                          <p:attrName>ppt_x</p:attrName>
                                        </p:attrNameLst>
                                      </p:cBhvr>
                                      <p:tavLst>
                                        <p:tav tm="0">
                                          <p:val>
                                            <p:strVal val="#ppt_x"/>
                                          </p:val>
                                        </p:tav>
                                        <p:tav tm="100000">
                                          <p:val>
                                            <p:strVal val="#ppt_x"/>
                                          </p:val>
                                        </p:tav>
                                      </p:tavLst>
                                    </p:anim>
                                    <p:anim calcmode="lin" valueType="num">
                                      <p:cBhvr additive="base">
                                        <p:cTn id="7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ppt_x"/>
                                          </p:val>
                                        </p:tav>
                                        <p:tav tm="100000">
                                          <p:val>
                                            <p:strVal val="#ppt_x"/>
                                          </p:val>
                                        </p:tav>
                                      </p:tavLst>
                                    </p:anim>
                                    <p:anim calcmode="lin" valueType="num">
                                      <p:cBhvr additive="base">
                                        <p:cTn id="8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additive="base">
                                        <p:cTn id="91" dur="500" fill="hold"/>
                                        <p:tgtEl>
                                          <p:spTgt spid="16"/>
                                        </p:tgtEl>
                                        <p:attrNameLst>
                                          <p:attrName>ppt_x</p:attrName>
                                        </p:attrNameLst>
                                      </p:cBhvr>
                                      <p:tavLst>
                                        <p:tav tm="0">
                                          <p:val>
                                            <p:strVal val="#ppt_x"/>
                                          </p:val>
                                        </p:tav>
                                        <p:tav tm="100000">
                                          <p:val>
                                            <p:strVal val="#ppt_x"/>
                                          </p:val>
                                        </p:tav>
                                      </p:tavLst>
                                    </p:anim>
                                    <p:anim calcmode="lin" valueType="num">
                                      <p:cBhvr additive="base">
                                        <p:cTn id="9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2" grpId="1"/>
      <p:bldP spid="2" grpId="2" animBg="1"/>
      <p:bldP spid="8" grpId="0"/>
      <p:bldP spid="14" grpId="0"/>
      <p:bldP spid="15" grpId="0"/>
      <p:bldP spid="16" grpId="0"/>
      <p:bldP spid="17" grpId="0" animBg="1"/>
      <p:bldP spid="18" grpId="0" animBg="1"/>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 y="-93345"/>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742690" y="429260"/>
            <a:ext cx="8707120" cy="2539365"/>
            <a:chOff x="1199390" y="12637"/>
            <a:chExt cx="8494083" cy="1999858"/>
          </a:xfrm>
        </p:grpSpPr>
        <p:sp>
          <p:nvSpPr>
            <p:cNvPr id="32" name="五边形 31"/>
            <p:cNvSpPr/>
            <p:nvPr/>
          </p:nvSpPr>
          <p:spPr>
            <a:xfrm>
              <a:off x="1199390" y="12637"/>
              <a:ext cx="2302465"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03" y="12637"/>
              <a:ext cx="6310179"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02485" y="12637"/>
              <a:ext cx="6190988" cy="1816825"/>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hydrochloric acid (HCl) vào ống nghiệm (1) chứa kẽm viên và ống nghiệm (2) chứa 2ml dung dịch barium chloride (BaCl</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p>
          </p:txBody>
        </p:sp>
      </p:grpSp>
      <p:grpSp>
        <p:nvGrpSpPr>
          <p:cNvPr id="41" name="组合 40"/>
          <p:cNvGrpSpPr/>
          <p:nvPr/>
        </p:nvGrpSpPr>
        <p:grpSpPr>
          <a:xfrm>
            <a:off x="3742690" y="3423920"/>
            <a:ext cx="8459470" cy="2416676"/>
            <a:chOff x="1218940" y="2850031"/>
            <a:chExt cx="6767111" cy="804410"/>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5893" y="2850031"/>
              <a:ext cx="4600158" cy="76788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sodium hydroxide (NaOH) vào ống nghiệm (3) chứa 2ml dung dịch copper (II) sulfate (CuSO</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4</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p>
          </p:txBody>
        </p:sp>
      </p:grpSp>
      <p:sp>
        <p:nvSpPr>
          <p:cNvPr id="2" name="Text Box 1"/>
          <p:cNvSpPr txBox="1"/>
          <p:nvPr/>
        </p:nvSpPr>
        <p:spPr>
          <a:xfrm>
            <a:off x="506730" y="1958340"/>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làm thí nghiệm, hoàn thành phiếu học tập 4.</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59055" y="730250"/>
          <a:ext cx="12244705" cy="6129020"/>
        </p:xfrm>
        <a:graphic>
          <a:graphicData uri="http://schemas.openxmlformats.org/drawingml/2006/table">
            <a:tbl>
              <a:tblPr firstRow="1" bandRow="1">
                <a:tableStyleId>{5940675A-B579-460E-94D1-54222C63F5DA}</a:tableStyleId>
              </a:tblPr>
              <a:tblGrid>
                <a:gridCol w="3968750">
                  <a:extLst>
                    <a:ext uri="{9D8B030D-6E8A-4147-A177-3AD203B41FA5}">
                      <a16:colId xmlns:a16="http://schemas.microsoft.com/office/drawing/2014/main" val="20000"/>
                    </a:ext>
                  </a:extLst>
                </a:gridCol>
                <a:gridCol w="2792730">
                  <a:extLst>
                    <a:ext uri="{9D8B030D-6E8A-4147-A177-3AD203B41FA5}">
                      <a16:colId xmlns:a16="http://schemas.microsoft.com/office/drawing/2014/main" val="20001"/>
                    </a:ext>
                  </a:extLst>
                </a:gridCol>
                <a:gridCol w="2487930">
                  <a:extLst>
                    <a:ext uri="{9D8B030D-6E8A-4147-A177-3AD203B41FA5}">
                      <a16:colId xmlns:a16="http://schemas.microsoft.com/office/drawing/2014/main" val="20002"/>
                    </a:ext>
                  </a:extLst>
                </a:gridCol>
                <a:gridCol w="2995295">
                  <a:extLst>
                    <a:ext uri="{9D8B030D-6E8A-4147-A177-3AD203B41FA5}">
                      <a16:colId xmlns:a16="http://schemas.microsoft.com/office/drawing/2014/main" val="20003"/>
                    </a:ext>
                  </a:extLst>
                </a:gridCol>
              </a:tblGrid>
              <a:tr h="89408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80000"/>
                      </a:solidFill>
                      <a:prstDash val="solid"/>
                      <a:round/>
                      <a:headEnd type="none" w="med" len="med"/>
                      <a:tailEnd type="none" w="med" len="med"/>
                    </a:lnL>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10000"/>
                  </a:ext>
                </a:extLst>
              </a:tr>
              <a:tr h="2702560">
                <a:tc>
                  <a:txBody>
                    <a:bodyPr/>
                    <a:lstStyle/>
                    <a:p>
                      <a:pPr indent="0">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T w="12700" cap="flat" cmpd="sng" algn="ctr">
                      <a:solidFill>
                        <a:srgbClr val="080000"/>
                      </a:solidFill>
                      <a:prstDash val="solid"/>
                      <a:round/>
                      <a:headEnd type="none" w="med" len="med"/>
                      <a:tailEnd type="none" w="med" len="med"/>
                    </a:lnT>
                    <a:solidFill>
                      <a:schemeClr val="bg2"/>
                    </a:solidFill>
                  </a:tcPr>
                </a:tc>
                <a:tc>
                  <a:txBody>
                    <a:bodyPr/>
                    <a:lstStyle/>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r h="2532380">
                <a:tc>
                  <a:txBody>
                    <a:bodyPr/>
                    <a:lstStyle/>
                    <a:p>
                      <a:pPr indent="0">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2"/>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4">
                    <a:lumMod val="50000"/>
                  </a:schemeClr>
                </a:solidFill>
                <a:latin typeface="Arial" panose="020B0604020202020204" pitchFamily="34" charset="0"/>
                <a:cs typeface="Arial" panose="020B0604020202020204" pitchFamily="34" charset="0"/>
              </a:rPr>
              <a:t>PHIẾU HỌC TẬP 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34365" y="2054225"/>
            <a:ext cx="2932430" cy="19380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4000" b="1">
                <a:solidFill>
                  <a:schemeClr val="accent2">
                    <a:lumMod val="50000"/>
                  </a:schemeClr>
                </a:solidFill>
                <a:latin typeface="Arial" panose="020B0604020202020204" pitchFamily="34" charset="0"/>
                <a:cs typeface="Arial" panose="020B0604020202020204" pitchFamily="34" charset="0"/>
              </a:rPr>
              <a:t>Báo cáo, thảo luận:</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26670" y="730250"/>
          <a:ext cx="12244705" cy="6129020"/>
        </p:xfrm>
        <a:graphic>
          <a:graphicData uri="http://schemas.openxmlformats.org/drawingml/2006/table">
            <a:tbl>
              <a:tblPr firstRow="1" bandRow="1">
                <a:tableStyleId>{5940675A-B579-460E-94D1-54222C63F5DA}</a:tableStyleId>
              </a:tblPr>
              <a:tblGrid>
                <a:gridCol w="3968750">
                  <a:extLst>
                    <a:ext uri="{9D8B030D-6E8A-4147-A177-3AD203B41FA5}">
                      <a16:colId xmlns:a16="http://schemas.microsoft.com/office/drawing/2014/main" val="20000"/>
                    </a:ext>
                  </a:extLst>
                </a:gridCol>
                <a:gridCol w="2792730">
                  <a:extLst>
                    <a:ext uri="{9D8B030D-6E8A-4147-A177-3AD203B41FA5}">
                      <a16:colId xmlns:a16="http://schemas.microsoft.com/office/drawing/2014/main" val="20001"/>
                    </a:ext>
                  </a:extLst>
                </a:gridCol>
                <a:gridCol w="2487930">
                  <a:extLst>
                    <a:ext uri="{9D8B030D-6E8A-4147-A177-3AD203B41FA5}">
                      <a16:colId xmlns:a16="http://schemas.microsoft.com/office/drawing/2014/main" val="20002"/>
                    </a:ext>
                  </a:extLst>
                </a:gridCol>
                <a:gridCol w="2995295">
                  <a:extLst>
                    <a:ext uri="{9D8B030D-6E8A-4147-A177-3AD203B41FA5}">
                      <a16:colId xmlns:a16="http://schemas.microsoft.com/office/drawing/2014/main" val="20003"/>
                    </a:ext>
                  </a:extLst>
                </a:gridCol>
              </a:tblGrid>
              <a:tr h="89408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rgbClr val="080000"/>
                      </a:solidFill>
                      <a:prstDash val="solid"/>
                      <a:round/>
                      <a:headEnd type="none" w="med" len="med"/>
                      <a:tailEnd type="none" w="med" len="med"/>
                    </a:lnL>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tx2">
                        <a:lumMod val="20000"/>
                        <a:lumOff val="80000"/>
                      </a:schemeClr>
                    </a:solidFill>
                  </a:tcPr>
                </a:tc>
                <a:extLst>
                  <a:ext uri="{0D108BD9-81ED-4DB2-BD59-A6C34878D82A}">
                    <a16:rowId xmlns:a16="http://schemas.microsoft.com/office/drawing/2014/main" val="10000"/>
                  </a:ext>
                </a:extLst>
              </a:tr>
              <a:tr h="2702560">
                <a:tc>
                  <a:txBody>
                    <a:bodyPr/>
                    <a:lstStyle/>
                    <a:p>
                      <a:pPr indent="0">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T w="12700" cap="flat" cmpd="sng" algn="ctr">
                      <a:solidFill>
                        <a:srgbClr val="080000"/>
                      </a:solidFill>
                      <a:prstDash val="solid"/>
                      <a:round/>
                      <a:headEnd type="none" w="med" len="med"/>
                      <a:tailEnd type="none" w="med" len="med"/>
                    </a:lnT>
                    <a:solidFill>
                      <a:schemeClr val="bg2"/>
                    </a:solid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Ống nghiệm (1) có bọt khí thoát ra</a:t>
                      </a:r>
                    </a:p>
                    <a:p>
                      <a:pPr indent="0">
                        <a:buNone/>
                      </a:pPr>
                      <a:r>
                        <a:rPr lang="en-US" sz="2400" b="0">
                          <a:solidFill>
                            <a:srgbClr val="000000"/>
                          </a:solidFill>
                          <a:latin typeface="Arial" panose="020B0604020202020204" pitchFamily="34" charset="0"/>
                          <a:cs typeface="Arial" panose="020B0604020202020204" pitchFamily="34" charset="0"/>
                        </a:rPr>
                        <a:t> </a:t>
                      </a:r>
                    </a:p>
                    <a:p>
                      <a:pPr indent="0">
                        <a:buNone/>
                      </a:pPr>
                      <a:r>
                        <a:rPr lang="en-US" sz="2400" b="0">
                          <a:solidFill>
                            <a:srgbClr val="000000"/>
                          </a:solidFill>
                          <a:latin typeface="Arial" panose="020B0604020202020204" pitchFamily="34" charset="0"/>
                          <a:cs typeface="Arial" panose="020B0604020202020204" pitchFamily="34" charset="0"/>
                        </a:rPr>
                        <a:t>- Ống nghiệm (2) không có hiện tượng</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 Có  </a:t>
                      </a: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r>
                        <a:rPr lang="en-US" sz="2400" b="0">
                          <a:solidFill>
                            <a:srgbClr val="000000"/>
                          </a:solidFill>
                          <a:latin typeface="Arial" panose="020B0604020202020204" pitchFamily="34" charset="0"/>
                          <a:cs typeface="Arial" panose="020B0604020202020204" pitchFamily="34" charset="0"/>
                        </a:rPr>
                        <a:t>- Không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buNone/>
                      </a:pPr>
                      <a:r>
                        <a:rPr lang="en-US" sz="2400" b="0">
                          <a:solidFill>
                            <a:srgbClr val="000000"/>
                          </a:solidFill>
                          <a:latin typeface="Arial" panose="020B0604020202020204" pitchFamily="34" charset="0"/>
                          <a:cs typeface="Arial" panose="020B0604020202020204" pitchFamily="34" charset="0"/>
                        </a:rPr>
                        <a:t>- Có chất mới tạo thành </a:t>
                      </a:r>
                    </a:p>
                    <a:p>
                      <a:pPr indent="0">
                        <a:buNone/>
                      </a:pPr>
                      <a:endParaRPr lang="en-US" sz="2400" b="0">
                        <a:solidFill>
                          <a:srgbClr val="000000"/>
                        </a:solidFill>
                        <a:latin typeface="Arial" panose="020B0604020202020204" pitchFamily="34" charset="0"/>
                        <a:cs typeface="Arial" panose="020B0604020202020204" pitchFamily="34" charset="0"/>
                      </a:endParaRPr>
                    </a:p>
                    <a:p>
                      <a:pPr indent="0">
                        <a:buNone/>
                      </a:pPr>
                      <a:r>
                        <a:rPr lang="en-US" sz="2400" b="0">
                          <a:solidFill>
                            <a:srgbClr val="000000"/>
                          </a:solidFill>
                          <a:latin typeface="Arial" panose="020B0604020202020204" pitchFamily="34" charset="0"/>
                          <a:cs typeface="Arial" panose="020B0604020202020204" pitchFamily="34" charset="0"/>
                        </a:rPr>
                        <a:t>- Không 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r h="2532380">
                <a:tc>
                  <a:txBody>
                    <a:bodyPr/>
                    <a:lstStyle/>
                    <a:p>
                      <a:pPr indent="0">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2"/>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Ống nghiệm (3) xuất hiện kết tủa xanh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Có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4">
                    <a:lumMod val="50000"/>
                  </a:schemeClr>
                </a:solidFill>
                <a:latin typeface="Arial" panose="020B0604020202020204" pitchFamily="34" charset="0"/>
                <a:cs typeface="Arial" panose="020B0604020202020204" pitchFamily="34" charset="0"/>
              </a:rPr>
              <a:t>PHIẾU HỌC TẬP 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2"/>
          <a:stretch>
            <a:fillRect/>
          </a:stretch>
        </p:blipFill>
        <p:spPr>
          <a:xfrm>
            <a:off x="-729615" y="-2020570"/>
            <a:ext cx="7063105" cy="8047355"/>
          </a:xfrm>
          <a:prstGeom prst="rect">
            <a:avLst/>
          </a:prstGeom>
          <a:noFill/>
          <a:ln w="9525">
            <a:noFill/>
          </a:ln>
        </p:spPr>
      </p:pic>
      <p:sp>
        <p:nvSpPr>
          <p:cNvPr id="8" name="Text Box 7"/>
          <p:cNvSpPr txBox="1"/>
          <p:nvPr/>
        </p:nvSpPr>
        <p:spPr>
          <a:xfrm>
            <a:off x="387985" y="2978150"/>
            <a:ext cx="4827905" cy="243014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hết thì pư có xảy ra nữa không?</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1" name="Picture 30" descr="Screenshot 2023-07-21 183601"/>
          <p:cNvPicPr>
            <a:picLocks noChangeAspect="1"/>
          </p:cNvPicPr>
          <p:nvPr/>
        </p:nvPicPr>
        <p:blipFill>
          <a:blip r:embed="rId3"/>
          <a:stretch>
            <a:fillRect/>
          </a:stretch>
        </p:blipFill>
        <p:spPr>
          <a:xfrm>
            <a:off x="5876925" y="0"/>
            <a:ext cx="6315710" cy="3196590"/>
          </a:xfrm>
          <a:prstGeom prst="rect">
            <a:avLst/>
          </a:prstGeom>
        </p:spPr>
      </p:pic>
      <p:sp>
        <p:nvSpPr>
          <p:cNvPr id="2" name="Text Box 1"/>
          <p:cNvSpPr txBox="1"/>
          <p:nvPr/>
        </p:nvSpPr>
        <p:spPr>
          <a:xfrm>
            <a:off x="562610" y="2861945"/>
            <a:ext cx="4827905" cy="243014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hoặc hydrogen) hết thì pư sẽ dừng lại </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8856980"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3007995" y="589280"/>
            <a:ext cx="814451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Tìm hiểu về b</a:t>
            </a: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iến đổi vật lý và biến đổi hóa học</a:t>
            </a:r>
          </a:p>
        </p:txBody>
      </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a:t>
            </a:r>
          </a:p>
        </p:txBody>
      </p:sp>
      <p:sp>
        <p:nvSpPr>
          <p:cNvPr id="26" name="圆角矩形 25"/>
          <p:cNvSpPr/>
          <p:nvPr/>
        </p:nvSpPr>
        <p:spPr>
          <a:xfrm>
            <a:off x="3672840" y="1835150"/>
            <a:ext cx="69513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Thí nghiệm về biến đổi vật lý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2"/>
          <a:stretch>
            <a:fillRect/>
          </a:stretch>
        </p:blipFill>
        <p:spPr>
          <a:xfrm>
            <a:off x="-729615" y="-2020570"/>
            <a:ext cx="7063105" cy="8047355"/>
          </a:xfrm>
          <a:prstGeom prst="rect">
            <a:avLst/>
          </a:prstGeom>
          <a:noFill/>
          <a:ln w="9525">
            <a:noFill/>
          </a:ln>
        </p:spPr>
      </p:pic>
      <p:sp>
        <p:nvSpPr>
          <p:cNvPr id="8" name="Text Box 7"/>
          <p:cNvSpPr txBox="1"/>
          <p:nvPr/>
        </p:nvSpPr>
        <p:spPr>
          <a:xfrm>
            <a:off x="448945" y="3150870"/>
            <a:ext cx="4827905" cy="199961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Nhỏ giấm ăn vào viên đá vôi. Dấu hiệu nào cho biết đã có Pư hh xảy ra</a:t>
            </a:r>
            <a:endParaRPr lang="en-US" sz="2800" b="1">
              <a:solidFill>
                <a:schemeClr val="accent2">
                  <a:lumMod val="50000"/>
                </a:schemeClr>
              </a:solidFill>
              <a:latin typeface="Arial" panose="020B0604020202020204" pitchFamily="34" charset="0"/>
              <a:cs typeface="Arial" panose="020B0604020202020204" pitchFamily="34" charset="0"/>
            </a:endParaRP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 name="Picture 2" descr="Screenshot 2023-07-21 224604"/>
          <p:cNvPicPr>
            <a:picLocks noChangeAspect="1"/>
          </p:cNvPicPr>
          <p:nvPr/>
        </p:nvPicPr>
        <p:blipFill>
          <a:blip r:embed="rId3"/>
          <a:stretch>
            <a:fillRect/>
          </a:stretch>
        </p:blipFill>
        <p:spPr>
          <a:xfrm>
            <a:off x="5985510" y="0"/>
            <a:ext cx="6379210" cy="4657725"/>
          </a:xfrm>
          <a:prstGeom prst="rect">
            <a:avLst/>
          </a:prstGeom>
        </p:spPr>
      </p:pic>
      <p:sp>
        <p:nvSpPr>
          <p:cNvPr id="4" name="Text Box 3"/>
          <p:cNvSpPr txBox="1"/>
          <p:nvPr/>
        </p:nvSpPr>
        <p:spPr>
          <a:xfrm>
            <a:off x="560070" y="3018790"/>
            <a:ext cx="4827905" cy="1938020"/>
          </a:xfrm>
          <a:prstGeom prst="rect">
            <a:avLst/>
          </a:prstGeom>
          <a:noFill/>
          <a:ln w="9525">
            <a:noFill/>
          </a:ln>
        </p:spPr>
        <p:txBody>
          <a:bodyPr wrap="square">
            <a:spAutoFit/>
          </a:bodyPr>
          <a:lstStyle/>
          <a:p>
            <a:pPr indent="0"/>
            <a:r>
              <a:rPr lang="en-US" sz="2400" b="1">
                <a:solidFill>
                  <a:schemeClr val="accent3">
                    <a:lumMod val="50000"/>
                  </a:schemeClr>
                </a:solidFill>
                <a:latin typeface="Arial" panose="020B0604020202020204" pitchFamily="34" charset="0"/>
                <a:cs typeface="Arial" panose="020B0604020202020204" pitchFamily="34" charset="0"/>
              </a:rPr>
              <a:t>Nhỏ giấm ăn vào viên đá vôi, thấy bề mặt đá vôi sủi các bọt khí, đây là dấu hiệu cho biết có phản ứng hoá học xảy ra, tạo khí carbon dioxide.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xit" presetSubtype="32" fill="hold" grpId="1" nodeType="clickEffect">
                                  <p:stCondLst>
                                    <p:cond delay="0"/>
                                  </p:stCondLst>
                                  <p:childTnLst>
                                    <p:animEffect transition="out" filter="box(out)">
                                      <p:cBhvr>
                                        <p:cTn id="17" dur="2000"/>
                                        <p:tgtEl>
                                          <p:spTgt spid="8"/>
                                        </p:tgtEl>
                                      </p:cBhvr>
                                    </p:animEffect>
                                    <p:set>
                                      <p:cBhvr>
                                        <p:cTn id="18" dur="1" fill="hold">
                                          <p:stCondLst>
                                            <p:cond delay="19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118046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238125" y="2032635"/>
            <a:ext cx="6996430" cy="777875"/>
          </a:xfrm>
          <a:prstGeom prst="rect">
            <a:avLst/>
          </a:prstGeom>
          <a:noFill/>
          <a:ln w="9525">
            <a:noFill/>
          </a:ln>
        </p:spPr>
      </p:pic>
      <p:sp>
        <p:nvSpPr>
          <p:cNvPr id="6" name="Text Box 5"/>
          <p:cNvSpPr txBox="1"/>
          <p:nvPr/>
        </p:nvSpPr>
        <p:spPr>
          <a:xfrm>
            <a:off x="535940" y="210121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41020" y="2702560"/>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7" name="圆角矩形 25"/>
          <p:cNvSpPr/>
          <p:nvPr/>
        </p:nvSpPr>
        <p:spPr>
          <a:xfrm>
            <a:off x="474980" y="320675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5">
                    <a:lumMod val="50000"/>
                  </a:schemeClr>
                </a:solidFill>
                <a:latin typeface="Microsoft YaHei" panose="020B0503020204020204" charset="-122"/>
                <a:ea typeface="Microsoft YaHei" panose="020B0503020204020204" charset="-122"/>
              </a:rPr>
              <a:t>2.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
        <p:nvSpPr>
          <p:cNvPr id="2" name="圆角矩形 25"/>
          <p:cNvSpPr/>
          <p:nvPr/>
        </p:nvSpPr>
        <p:spPr>
          <a:xfrm>
            <a:off x="474980" y="3753485"/>
            <a:ext cx="1038987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3.</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sym typeface="+mn-ea"/>
              </a:rPr>
              <a:t>Hiện tượng kèm theo các  phản ứng hóa học :</a:t>
            </a:r>
            <a:endPar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endParaRPr>
          </a:p>
        </p:txBody>
      </p:sp>
      <p:sp>
        <p:nvSpPr>
          <p:cNvPr id="5" name="Rounded Rectangle 4"/>
          <p:cNvSpPr/>
          <p:nvPr/>
        </p:nvSpPr>
        <p:spPr>
          <a:xfrm>
            <a:off x="474980" y="442912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      Để nhận biết PƯHH xảy ra có thể dựa vào một trong các dấu hiệu sau: sự tạo thành chất khí; chất kết tủa; sự thay đổi màu sắc; sự thay đổi về nhiệt độ của môi trường…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2"/>
                                        </p:tgtEl>
                                        <p:attrNameLst>
                                          <p:attrName>style.fontStyle</p:attrName>
                                        </p:attrNameLst>
                                      </p:cBhvr>
                                      <p:to>
                                        <p:strVal val="normal"/>
                                      </p:to>
                                    </p:set>
                                    <p:set>
                                      <p:cBhvr override="childStyle">
                                        <p:cTn id="12" dur="indefinite"/>
                                        <p:tgtEl>
                                          <p:spTgt spid="2"/>
                                        </p:tgtEl>
                                        <p:attrNameLst>
                                          <p:attrName>style.fontWeight</p:attrName>
                                        </p:attrNameLst>
                                      </p:cBhvr>
                                      <p:to>
                                        <p:strVal val="bold"/>
                                      </p:to>
                                    </p:set>
                                    <p:set>
                                      <p:cBhvr override="childStyle">
                                        <p:cTn id="13" dur="indefinite"/>
                                        <p:tgtEl>
                                          <p:spTgt spid="2"/>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2" grpId="0" bldLvl="0" animBg="1"/>
      <p:bldP spid="2" grpId="1" animBg="1"/>
      <p:bldP spid="2" grpId="2" bldLvl="0" animBg="1"/>
      <p:bldP spid="5" grpId="1" animBg="1"/>
      <p:bldP spid="5" grpId="2"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527685"/>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in)">
                                      <p:cBhvr>
                                        <p:cTn id="19" dur="2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p>
          </p:txBody>
        </p:sp>
      </p:grpSp>
      <p:sp>
        <p:nvSpPr>
          <p:cNvPr id="2" name="Text Box 1"/>
          <p:cNvSpPr txBox="1"/>
          <p:nvPr/>
        </p:nvSpPr>
        <p:spPr>
          <a:xfrm>
            <a:off x="506730" y="1958340"/>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p>
        </p:txBody>
      </p:sp>
      <p:grpSp>
        <p:nvGrpSpPr>
          <p:cNvPr id="5" name="组合 40"/>
          <p:cNvGrpSpPr/>
          <p:nvPr/>
        </p:nvGrpSpPr>
        <p:grpSpPr>
          <a:xfrm>
            <a:off x="3945255" y="4980940"/>
            <a:ext cx="8255000" cy="1395095"/>
            <a:chOff x="1218940" y="2831937"/>
            <a:chExt cx="6765587" cy="822504"/>
          </a:xfrm>
        </p:grpSpPr>
        <p:sp>
          <p:nvSpPr>
            <p:cNvPr id="6" name="五边形 41"/>
            <p:cNvSpPr/>
            <p:nvPr/>
          </p:nvSpPr>
          <p:spPr>
            <a:xfrm>
              <a:off x="1218940" y="2850031"/>
              <a:ext cx="2061635" cy="804410"/>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7"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8" name="文本框 18"/>
            <p:cNvSpPr txBox="1"/>
            <p:nvPr/>
          </p:nvSpPr>
          <p:spPr>
            <a:xfrm>
              <a:off x="3384369" y="2831937"/>
              <a:ext cx="4600158" cy="8157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p>
          </p:txBody>
        </p:sp>
      </p:grpSp>
      <p:sp>
        <p:nvSpPr>
          <p:cNvPr id="9" name="Text Box 8"/>
          <p:cNvSpPr txBox="1"/>
          <p:nvPr/>
        </p:nvSpPr>
        <p:spPr>
          <a:xfrm>
            <a:off x="4573905" y="990600"/>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4600575" y="3121025"/>
            <a:ext cx="628650" cy="521970"/>
          </a:xfrm>
          <a:prstGeom prst="rect">
            <a:avLst/>
          </a:prstGeom>
          <a:noFill/>
        </p:spPr>
        <p:txBody>
          <a:bodyPr wrap="square" rtlCol="0">
            <a:spAutoFit/>
          </a:bodyPr>
          <a:lstStyle/>
          <a:p>
            <a:r>
              <a:rPr lang="en-US" sz="2800" b="1"/>
              <a:t>2</a:t>
            </a:r>
          </a:p>
        </p:txBody>
      </p:sp>
      <p:sp>
        <p:nvSpPr>
          <p:cNvPr id="11" name="Text Box 10"/>
          <p:cNvSpPr txBox="1"/>
          <p:nvPr/>
        </p:nvSpPr>
        <p:spPr>
          <a:xfrm>
            <a:off x="4573905" y="5345430"/>
            <a:ext cx="628650" cy="521970"/>
          </a:xfrm>
          <a:prstGeom prst="rect">
            <a:avLst/>
          </a:prstGeom>
          <a:noFill/>
        </p:spPr>
        <p:txBody>
          <a:bodyPr wrap="square" rtlCol="0">
            <a:spAutoFit/>
          </a:bodyPr>
          <a:lstStyle/>
          <a:p>
            <a:r>
              <a:rPr lang="en-US" sz="2800" b="1"/>
              <a:t>3</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750" fill="hold"/>
                                        <p:tgtEl>
                                          <p:spTgt spid="5"/>
                                        </p:tgtEl>
                                        <p:attrNameLst>
                                          <p:attrName>ppt_x</p:attrName>
                                        </p:attrNameLst>
                                      </p:cBhvr>
                                      <p:tavLst>
                                        <p:tav tm="0">
                                          <p:val>
                                            <p:strVal val="#ppt_x"/>
                                          </p:val>
                                        </p:tav>
                                        <p:tav tm="100000">
                                          <p:val>
                                            <p:strVal val="#ppt_x"/>
                                          </p:val>
                                        </p:tav>
                                      </p:tavLst>
                                    </p:anim>
                                    <p:anim calcmode="lin" valueType="num">
                                      <p:cBhvr additive="base">
                                        <p:cTn id="1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34365" y="2054225"/>
            <a:ext cx="2932430" cy="19380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4000" b="1">
                <a:solidFill>
                  <a:schemeClr val="accent2">
                    <a:lumMod val="50000"/>
                  </a:schemeClr>
                </a:solidFill>
                <a:latin typeface="Arial" panose="020B0604020202020204" pitchFamily="34" charset="0"/>
                <a:cs typeface="Arial" panose="020B0604020202020204" pitchFamily="34" charset="0"/>
              </a:rPr>
              <a:t>Báo cáo, thảo luận:</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p>
          </p:txBody>
        </p:sp>
      </p:grpSp>
      <p:sp>
        <p:nvSpPr>
          <p:cNvPr id="2" name="Text Box 1"/>
          <p:cNvSpPr txBox="1"/>
          <p:nvPr/>
        </p:nvSpPr>
        <p:spPr>
          <a:xfrm>
            <a:off x="506730" y="1958975"/>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p>
        </p:txBody>
      </p:sp>
      <p:grpSp>
        <p:nvGrpSpPr>
          <p:cNvPr id="5" name="组合 40"/>
          <p:cNvGrpSpPr/>
          <p:nvPr/>
        </p:nvGrpSpPr>
        <p:grpSpPr>
          <a:xfrm>
            <a:off x="3945255" y="4537075"/>
            <a:ext cx="8340091" cy="1838960"/>
            <a:chOff x="1218940" y="2570248"/>
            <a:chExt cx="6835325" cy="1084193"/>
          </a:xfrm>
        </p:grpSpPr>
        <p:sp>
          <p:nvSpPr>
            <p:cNvPr id="6" name="五边形 41"/>
            <p:cNvSpPr/>
            <p:nvPr/>
          </p:nvSpPr>
          <p:spPr>
            <a:xfrm>
              <a:off x="1218940" y="2570248"/>
              <a:ext cx="2061422" cy="1084193"/>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7" name="任意多边形 42"/>
            <p:cNvSpPr/>
            <p:nvPr/>
          </p:nvSpPr>
          <p:spPr>
            <a:xfrm>
              <a:off x="3165868" y="2570622"/>
              <a:ext cx="4834272" cy="1083444"/>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8" name="文本框 18"/>
            <p:cNvSpPr txBox="1"/>
            <p:nvPr/>
          </p:nvSpPr>
          <p:spPr>
            <a:xfrm>
              <a:off x="3454107" y="2730481"/>
              <a:ext cx="4600158" cy="8157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p>
          </p:txBody>
        </p:sp>
      </p:grpSp>
      <p:sp>
        <p:nvSpPr>
          <p:cNvPr id="9" name="Text Box 8"/>
          <p:cNvSpPr txBox="1"/>
          <p:nvPr/>
        </p:nvSpPr>
        <p:spPr>
          <a:xfrm>
            <a:off x="4573905" y="990600"/>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4600575" y="3121025"/>
            <a:ext cx="628650" cy="521970"/>
          </a:xfrm>
          <a:prstGeom prst="rect">
            <a:avLst/>
          </a:prstGeom>
          <a:noFill/>
        </p:spPr>
        <p:txBody>
          <a:bodyPr wrap="square" rtlCol="0">
            <a:spAutoFit/>
          </a:bodyPr>
          <a:lstStyle/>
          <a:p>
            <a:r>
              <a:rPr lang="en-US" sz="2800" b="1"/>
              <a:t>2</a:t>
            </a:r>
          </a:p>
        </p:txBody>
      </p:sp>
      <p:sp>
        <p:nvSpPr>
          <p:cNvPr id="11" name="Text Box 10"/>
          <p:cNvSpPr txBox="1"/>
          <p:nvPr/>
        </p:nvSpPr>
        <p:spPr>
          <a:xfrm>
            <a:off x="4573905" y="5345430"/>
            <a:ext cx="628650" cy="521970"/>
          </a:xfrm>
          <a:prstGeom prst="rect">
            <a:avLst/>
          </a:prstGeom>
          <a:noFill/>
        </p:spPr>
        <p:txBody>
          <a:bodyPr wrap="square" rtlCol="0">
            <a:spAutoFit/>
          </a:bodyPr>
          <a:lstStyle/>
          <a:p>
            <a:r>
              <a:rPr lang="en-US" sz="2800" b="1"/>
              <a:t>3</a:t>
            </a:r>
          </a:p>
        </p:txBody>
      </p:sp>
      <p:sp>
        <p:nvSpPr>
          <p:cNvPr id="12" name="任意多边形 32"/>
          <p:cNvSpPr/>
          <p:nvPr/>
        </p:nvSpPr>
        <p:spPr>
          <a:xfrm>
            <a:off x="5989154" y="664770"/>
            <a:ext cx="6438552" cy="129420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3" name="文本框 15"/>
          <p:cNvSpPr txBox="1"/>
          <p:nvPr/>
        </p:nvSpPr>
        <p:spPr>
          <a:xfrm>
            <a:off x="6320494" y="664845"/>
            <a:ext cx="6316641" cy="1383665"/>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tỏa nhiệt</a:t>
            </a:r>
          </a:p>
        </p:txBody>
      </p:sp>
      <p:sp>
        <p:nvSpPr>
          <p:cNvPr id="14" name="任意多边形 42"/>
          <p:cNvSpPr/>
          <p:nvPr/>
        </p:nvSpPr>
        <p:spPr>
          <a:xfrm>
            <a:off x="6218646" y="2790826"/>
            <a:ext cx="5979050" cy="128778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5" name="文本框 18"/>
          <p:cNvSpPr txBox="1"/>
          <p:nvPr/>
        </p:nvSpPr>
        <p:spPr>
          <a:xfrm>
            <a:off x="6505257" y="2778125"/>
            <a:ext cx="5689283" cy="13836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thu nhiệt</a:t>
            </a:r>
          </a:p>
        </p:txBody>
      </p:sp>
      <p:sp>
        <p:nvSpPr>
          <p:cNvPr id="16" name="任意多边形 42"/>
          <p:cNvSpPr/>
          <p:nvPr/>
        </p:nvSpPr>
        <p:spPr>
          <a:xfrm>
            <a:off x="6320790" y="4524375"/>
            <a:ext cx="5898515" cy="185102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7" name="文本框 18"/>
          <p:cNvSpPr txBox="1"/>
          <p:nvPr/>
        </p:nvSpPr>
        <p:spPr>
          <a:xfrm>
            <a:off x="6564630" y="4340860"/>
            <a:ext cx="5918200" cy="212280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 </a:t>
            </a:r>
            <a:r>
              <a:rPr lang="zh-CN" altLang="en-US" sz="2000" dirty="0">
                <a:solidFill>
                  <a:schemeClr val="tx1">
                    <a:lumMod val="65000"/>
                    <a:lumOff val="35000"/>
                  </a:schemeClr>
                </a:solidFill>
                <a:latin typeface="Microsoft YaHei" panose="020B0503020204020204" charset="-122"/>
                <a:ea typeface="Microsoft YaHei" panose="020B0503020204020204" charset="-122"/>
              </a:rPr>
              <a:t>PƯ tỏa nhiệt là giải phóng năng lượng (dạng nhiệt) ra môi trường xung quanh.</a:t>
            </a:r>
          </a:p>
          <a:p>
            <a:pPr>
              <a:lnSpc>
                <a:spcPct val="150000"/>
              </a:lnSpc>
            </a:pPr>
            <a:r>
              <a:rPr lang="zh-CN" altLang="en-US" sz="2000" dirty="0">
                <a:solidFill>
                  <a:schemeClr val="tx1">
                    <a:lumMod val="65000"/>
                    <a:lumOff val="35000"/>
                  </a:schemeClr>
                </a:solidFill>
                <a:latin typeface="Microsoft YaHei" panose="020B0503020204020204" charset="-122"/>
                <a:ea typeface="Microsoft YaHei" panose="020B0503020204020204" charset="-122"/>
              </a:rPr>
              <a:t>PƯ thu nhiệt là PƯ nhận năng lượng (dạng nhiệt) trong suốt quá trình PƯ xảy ra.</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nodeType="clickEffect">
                                  <p:stCondLst>
                                    <p:cond delay="0"/>
                                  </p:stCondLst>
                                  <p:childTnLst>
                                    <p:animEffect transition="out" filter="circle(out)">
                                      <p:cBhvr>
                                        <p:cTn id="22" dur="2000"/>
                                        <p:tgtEl>
                                          <p:spTgt spid="41"/>
                                        </p:tgtEl>
                                      </p:cBhvr>
                                    </p:animEffect>
                                    <p:set>
                                      <p:cBhvr>
                                        <p:cTn id="23" dur="1" fill="hold">
                                          <p:stCondLst>
                                            <p:cond delay="1999"/>
                                          </p:stCondLst>
                                        </p:cTn>
                                        <p:tgtEl>
                                          <p:spTgt spid="4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1"/>
      <p:bldP spid="11" grpId="1"/>
      <p:bldP spid="12" grpId="0" bldLvl="0" animBg="1"/>
      <p:bldP spid="13" grpId="0"/>
      <p:bldP spid="14" grpId="0" bldLvl="0" animBg="1"/>
      <p:bldP spid="15" grpId="0"/>
      <p:bldP spid="16" grpId="0" bldLvl="0" animBg="1"/>
      <p:bldP spid="1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3091815"/>
            <a:chOff x="1199390" y="-92398"/>
            <a:chExt cx="8406630" cy="2179525"/>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79525"/>
            </a:xfrm>
            <a:prstGeom prst="rect">
              <a:avLst/>
            </a:prstGeom>
            <a:noFill/>
          </p:spPr>
          <p:txBody>
            <a:bodyPr wrap="square" rtlCol="0">
              <a:spAutoFit/>
            </a:bodyPr>
            <a:lstStyle/>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Thức ăn được tiêu hóa chuyển thành các chất dinh dưỡng. P</a:t>
              </a:r>
              <a:r>
                <a:rPr lang="en-US" altLang="zh-CN" sz="2600" dirty="0">
                  <a:solidFill>
                    <a:schemeClr val="tx1">
                      <a:lumMod val="65000"/>
                      <a:lumOff val="35000"/>
                    </a:schemeClr>
                  </a:solidFill>
                  <a:latin typeface="Microsoft YaHei" panose="020B0503020204020204" charset="-122"/>
                  <a:ea typeface="Microsoft YaHei" panose="020B0503020204020204" charset="-122"/>
                </a:rPr>
                <a:t>hản ứng hóa học</a:t>
              </a:r>
              <a:r>
                <a:rPr lang="zh-CN" altLang="en-US" sz="2600" dirty="0">
                  <a:solidFill>
                    <a:schemeClr val="tx1">
                      <a:lumMod val="65000"/>
                      <a:lumOff val="35000"/>
                    </a:schemeClr>
                  </a:solidFill>
                  <a:latin typeface="Microsoft YaHei" panose="020B0503020204020204" charset="-122"/>
                  <a:ea typeface="Microsoft YaHei" panose="020B0503020204020204" charset="-122"/>
                </a:rPr>
                <a:t> giữa chất dinh dưỡng với oxygen cung cấp năng lượng cho cơ thể hoạt động là pư tỏa nhiệt hay thu nhiệt?</a:t>
              </a:r>
            </a:p>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 </a:t>
              </a:r>
              <a:r>
                <a:rPr lang="en-US" altLang="zh-CN" sz="2600" dirty="0">
                  <a:solidFill>
                    <a:schemeClr val="tx1">
                      <a:lumMod val="65000"/>
                      <a:lumOff val="35000"/>
                    </a:schemeClr>
                  </a:solidFill>
                  <a:latin typeface="Microsoft YaHei" panose="020B0503020204020204" charset="-122"/>
                  <a:ea typeface="Microsoft YaHei" panose="020B0503020204020204" charset="-122"/>
                </a:rPr>
                <a:t>L</a:t>
              </a:r>
              <a:r>
                <a:rPr lang="zh-CN" altLang="en-US" sz="2600" dirty="0">
                  <a:solidFill>
                    <a:schemeClr val="tx1">
                      <a:lumMod val="65000"/>
                      <a:lumOff val="35000"/>
                    </a:schemeClr>
                  </a:solidFill>
                  <a:latin typeface="Microsoft YaHei" panose="020B0503020204020204" charset="-122"/>
                  <a:ea typeface="Microsoft YaHei" panose="020B0503020204020204" charset="-122"/>
                </a:rPr>
                <a:t>ấy thêm ví dụ về loại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này</a:t>
              </a:r>
            </a:p>
          </p:txBody>
        </p:sp>
      </p:grpSp>
      <p:grpSp>
        <p:nvGrpSpPr>
          <p:cNvPr id="41" name="组合 40"/>
          <p:cNvGrpSpPr/>
          <p:nvPr/>
        </p:nvGrpSpPr>
        <p:grpSpPr>
          <a:xfrm>
            <a:off x="2273300" y="3524885"/>
            <a:ext cx="9896476" cy="3147060"/>
            <a:chOff x="1218940" y="2850031"/>
            <a:chExt cx="6765809" cy="903389"/>
          </a:xfrm>
        </p:grpSpPr>
        <p:sp>
          <p:nvSpPr>
            <p:cNvPr id="42" name="五边形 41"/>
            <p:cNvSpPr/>
            <p:nvPr/>
          </p:nvSpPr>
          <p:spPr>
            <a:xfrm>
              <a:off x="1218940" y="2850031"/>
              <a:ext cx="1312788" cy="903389"/>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90338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02773" y="2924037"/>
              <a:ext cx="5281541" cy="715274"/>
            </a:xfrm>
            <a:prstGeom prst="rect">
              <a:avLst/>
            </a:prstGeom>
            <a:noFill/>
          </p:spPr>
          <p:txBody>
            <a:bodyPr wrap="square" rtlCol="0">
              <a:spAutoFit/>
            </a:bodyPr>
            <a:lstStyle/>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Q</a:t>
              </a:r>
              <a:r>
                <a:rPr lang="en-US" altLang="zh-CN" sz="2600" dirty="0">
                  <a:solidFill>
                    <a:schemeClr val="tx1">
                      <a:lumMod val="65000"/>
                      <a:lumOff val="35000"/>
                    </a:schemeClr>
                  </a:solidFill>
                  <a:latin typeface="Microsoft YaHei" panose="020B0503020204020204" charset="-122"/>
                  <a:ea typeface="Microsoft YaHei" panose="020B0503020204020204" charset="-122"/>
                </a:rPr>
                <a:t>úa</a:t>
              </a:r>
              <a:r>
                <a:rPr lang="zh-CN" altLang="en-US" sz="2600" dirty="0">
                  <a:solidFill>
                    <a:schemeClr val="tx1">
                      <a:lumMod val="65000"/>
                      <a:lumOff val="35000"/>
                    </a:schemeClr>
                  </a:solidFill>
                  <a:latin typeface="Microsoft YaHei" panose="020B0503020204020204" charset="-122"/>
                  <a:ea typeface="Microsoft YaHei" panose="020B0503020204020204" charset="-122"/>
                </a:rPr>
                <a:t> trình nung đá vôi (thành phần chính là CaCO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3</a:t>
              </a:r>
              <a:r>
                <a:rPr lang="zh-CN" altLang="en-US" sz="2600" dirty="0">
                  <a:solidFill>
                    <a:schemeClr val="tx1">
                      <a:lumMod val="65000"/>
                      <a:lumOff val="35000"/>
                    </a:schemeClr>
                  </a:solidFill>
                  <a:latin typeface="Microsoft YaHei" panose="020B0503020204020204" charset="-122"/>
                  <a:ea typeface="Microsoft YaHei" panose="020B0503020204020204" charset="-122"/>
                </a:rPr>
                <a:t>) thành vôi sống (CaO) và khí carbon dioxide (CO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600" dirty="0">
                  <a:solidFill>
                    <a:schemeClr val="tx1">
                      <a:lumMod val="65000"/>
                      <a:lumOff val="35000"/>
                    </a:schemeClr>
                  </a:solidFill>
                  <a:latin typeface="Microsoft YaHei" panose="020B0503020204020204" charset="-122"/>
                  <a:ea typeface="Microsoft YaHei" panose="020B0503020204020204" charset="-122"/>
                </a:rPr>
                <a:t>) cần cung cấp năng lượng (dạng nhiệt). </a:t>
              </a:r>
              <a:r>
                <a:rPr lang="en-US" altLang="zh-CN" sz="2600" dirty="0">
                  <a:solidFill>
                    <a:schemeClr val="tx1">
                      <a:lumMod val="65000"/>
                      <a:lumOff val="35000"/>
                    </a:schemeClr>
                  </a:solidFill>
                  <a:latin typeface="Microsoft YaHei" panose="020B0503020204020204" charset="-122"/>
                  <a:ea typeface="Microsoft YaHei" panose="020B0503020204020204" charset="-122"/>
                </a:rPr>
                <a:t>Đ</a:t>
              </a:r>
              <a:r>
                <a:rPr lang="zh-CN" altLang="en-US" sz="2600" dirty="0">
                  <a:solidFill>
                    <a:schemeClr val="tx1">
                      <a:lumMod val="65000"/>
                      <a:lumOff val="35000"/>
                    </a:schemeClr>
                  </a:solidFill>
                  <a:latin typeface="Microsoft YaHei" panose="020B0503020204020204" charset="-122"/>
                  <a:ea typeface="Microsoft YaHei" panose="020B0503020204020204" charset="-122"/>
                </a:rPr>
                <a:t>ây là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tỏa nhiệt hay thu nhiệt?</a:t>
              </a: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 y="159163"/>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childTnLst>
                                </p:cTn>
                              </p:par>
                              <p:par>
                                <p:cTn id="16" presetID="32" presetClass="emph" presetSubtype="0" fill="hold" nodeType="withEffect">
                                  <p:stCondLst>
                                    <p:cond delay="0"/>
                                  </p:stCondLst>
                                  <p:childTnLst>
                                    <p:animRot by="120000">
                                      <p:cBhvr>
                                        <p:cTn id="17" dur="100" fill="hold">
                                          <p:stCondLst>
                                            <p:cond delay="0"/>
                                          </p:stCondLst>
                                        </p:cTn>
                                        <p:tgtEl>
                                          <p:spTgt spid="6146"/>
                                        </p:tgtEl>
                                        <p:attrNameLst>
                                          <p:attrName>r</p:attrName>
                                        </p:attrNameLst>
                                      </p:cBhvr>
                                    </p:animRot>
                                    <p:animRot by="-240000">
                                      <p:cBhvr>
                                        <p:cTn id="18" dur="200" fill="hold">
                                          <p:stCondLst>
                                            <p:cond delay="200"/>
                                          </p:stCondLst>
                                        </p:cTn>
                                        <p:tgtEl>
                                          <p:spTgt spid="6146"/>
                                        </p:tgtEl>
                                        <p:attrNameLst>
                                          <p:attrName>r</p:attrName>
                                        </p:attrNameLst>
                                      </p:cBhvr>
                                    </p:animRot>
                                    <p:animRot by="240000">
                                      <p:cBhvr>
                                        <p:cTn id="19" dur="200" fill="hold">
                                          <p:stCondLst>
                                            <p:cond delay="400"/>
                                          </p:stCondLst>
                                        </p:cTn>
                                        <p:tgtEl>
                                          <p:spTgt spid="6146"/>
                                        </p:tgtEl>
                                        <p:attrNameLst>
                                          <p:attrName>r</p:attrName>
                                        </p:attrNameLst>
                                      </p:cBhvr>
                                    </p:animRot>
                                    <p:animRot by="-240000">
                                      <p:cBhvr>
                                        <p:cTn id="20" dur="200" fill="hold">
                                          <p:stCondLst>
                                            <p:cond delay="600"/>
                                          </p:stCondLst>
                                        </p:cTn>
                                        <p:tgtEl>
                                          <p:spTgt spid="6146"/>
                                        </p:tgtEl>
                                        <p:attrNameLst>
                                          <p:attrName>r</p:attrName>
                                        </p:attrNameLst>
                                      </p:cBhvr>
                                    </p:animRot>
                                    <p:animRot by="120000">
                                      <p:cBhvr>
                                        <p:cTn id="21"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086609" y="440405"/>
            <a:ext cx="10173335" cy="2495835"/>
            <a:chOff x="1043564" y="12409"/>
            <a:chExt cx="8491433" cy="2000086"/>
          </a:xfrm>
        </p:grpSpPr>
        <p:sp>
          <p:nvSpPr>
            <p:cNvPr id="32" name="五边形 31"/>
            <p:cNvSpPr/>
            <p:nvPr/>
          </p:nvSpPr>
          <p:spPr>
            <a:xfrm>
              <a:off x="1043564" y="12637"/>
              <a:ext cx="1623448"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332040" y="12637"/>
              <a:ext cx="7202957"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588569" y="12409"/>
              <a:ext cx="6889716" cy="1996805"/>
            </a:xfrm>
            <a:prstGeom prst="rect">
              <a:avLst/>
            </a:prstGeom>
            <a:noFill/>
          </p:spPr>
          <p:txBody>
            <a:bodyPr wrap="square" rtlCol="0">
              <a:spAutoFit/>
            </a:bodyPr>
            <a:lstStyle/>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tiêu hoá th</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c ăn cung cấp năng lượng cho cơ thể hoạt động là phản ứng toả nhiệt. </a:t>
              </a: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khác vê phản ứng toả nhiệt: đốt cháy than, cồn, gas,...</a:t>
              </a:r>
            </a:p>
          </p:txBody>
        </p:sp>
      </p:grpSp>
      <p:grpSp>
        <p:nvGrpSpPr>
          <p:cNvPr id="41" name="组合 40"/>
          <p:cNvGrpSpPr/>
          <p:nvPr/>
        </p:nvGrpSpPr>
        <p:grpSpPr>
          <a:xfrm>
            <a:off x="2009775" y="3140711"/>
            <a:ext cx="10253980" cy="3763644"/>
            <a:chOff x="1218940" y="2849972"/>
            <a:chExt cx="6828393" cy="804469"/>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297664" y="2850001"/>
              <a:ext cx="5687085" cy="80444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565336" y="2849972"/>
              <a:ext cx="5481997" cy="789268"/>
            </a:xfrm>
            <a:prstGeom prst="rect">
              <a:avLst/>
            </a:prstGeom>
            <a:noFill/>
          </p:spPr>
          <p:txBody>
            <a:bodyPr wrap="square" rtlCol="0">
              <a:spAutoFit/>
            </a:bodyPr>
            <a:lstStyle/>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nung đá vôi là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thu nhiệt vì c</a:t>
              </a:r>
              <a:r>
                <a:rPr lang="en-US" altLang="zh-CN" sz="2600" b="1" dirty="0">
                  <a:solidFill>
                    <a:schemeClr val="accent4">
                      <a:lumMod val="50000"/>
                    </a:schemeClr>
                  </a:solidFill>
                  <a:latin typeface="Microsoft YaHei" panose="020B0503020204020204" charset="-122"/>
                  <a:ea typeface="Microsoft YaHei" panose="020B0503020204020204" charset="-122"/>
                </a:rPr>
                <a:t>ầ</a:t>
              </a:r>
              <a:r>
                <a:rPr lang="zh-CN" altLang="en-US" sz="2600" b="1" dirty="0">
                  <a:solidFill>
                    <a:schemeClr val="accent4">
                      <a:lumMod val="50000"/>
                    </a:schemeClr>
                  </a:solidFill>
                  <a:latin typeface="Microsoft YaHei" panose="020B0503020204020204" charset="-122"/>
                  <a:ea typeface="Microsoft YaHei" panose="020B0503020204020204" charset="-122"/>
                </a:rPr>
                <a:t>n cung cấp năng lượng từ phản ứng đốt cháy nhiên liệu là than đá. </a:t>
              </a: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về phản ứng thu nhiệt: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ph</a:t>
              </a:r>
              <a:r>
                <a:rPr lang="en-US" altLang="zh-CN" sz="2600" b="1" dirty="0">
                  <a:solidFill>
                    <a:schemeClr val="accent4">
                      <a:lumMod val="50000"/>
                    </a:schemeClr>
                  </a:solidFill>
                  <a:latin typeface="Microsoft YaHei" panose="020B0503020204020204" charset="-122"/>
                  <a:ea typeface="Microsoft YaHei" panose="020B0503020204020204" charset="-122"/>
                </a:rPr>
                <a:t>â</a:t>
              </a:r>
              <a:r>
                <a:rPr lang="zh-CN" altLang="en-US" sz="2600" b="1" dirty="0">
                  <a:solidFill>
                    <a:schemeClr val="accent4">
                      <a:lumMod val="50000"/>
                    </a:schemeClr>
                  </a:solidFill>
                  <a:latin typeface="Microsoft YaHei" panose="020B0503020204020204" charset="-122"/>
                  <a:ea typeface="Microsoft YaHei" panose="020B0503020204020204" charset="-122"/>
                </a:rPr>
                <a:t>n huỷ potassium permanganate, ammonium chloride, aluminium hydroxide,...</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05" y="0"/>
            <a:ext cx="2305050" cy="325945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3390900"/>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 Phản ứng tỏa nhiệt giải phóng năng lượng (dạng nhiệt) ra môi trường</a:t>
            </a:r>
          </a:p>
          <a:p>
            <a:pPr algn="l"/>
            <a:r>
              <a:rPr lang="en-US" sz="2800">
                <a:solidFill>
                  <a:schemeClr val="accent6">
                    <a:lumMod val="50000"/>
                  </a:schemeClr>
                </a:solidFill>
              </a:rPr>
              <a:t>- Phản ứng thu nhiệt nhận năng lượng (dạng nhiệt) từ môi trường trong suốt quá trình phản ứng.</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1. </a:t>
            </a:r>
            <a:r>
              <a:rPr lang="en-US" altLang="zh-CN" sz="2800" b="1" dirty="0">
                <a:solidFill>
                  <a:srgbClr val="FF0000"/>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rgbClr val="FF0000"/>
                </a:solidFill>
                <a:latin typeface="Microsoft YaHei" panose="020B0503020204020204" charset="-122"/>
                <a:ea typeface="Microsoft YaHei" panose="020B0503020204020204" charset="-122"/>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2"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0" fill="hold"/>
                                        <p:tgtEl>
                                          <p:spTgt spid="5"/>
                                        </p:tgtEl>
                                        <p:attrNameLst>
                                          <p:attrName>ppt_x</p:attrName>
                                        </p:attrNameLst>
                                      </p:cBhvr>
                                      <p:tavLst>
                                        <p:tav tm="0">
                                          <p:val>
                                            <p:strVal val="#ppt_x"/>
                                          </p:val>
                                        </p:tav>
                                        <p:tav tm="100000">
                                          <p:val>
                                            <p:strVal val="#ppt_x"/>
                                          </p:val>
                                        </p:tav>
                                      </p:tavLst>
                                    </p:anim>
                                    <p:anim calcmode="lin" valueType="num">
                                      <p:cBhvr additive="base">
                                        <p:cTn id="20"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10" grpId="0"/>
      <p:bldP spid="11"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681990"/>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p>
        </p:txBody>
      </p:sp>
      <p:sp>
        <p:nvSpPr>
          <p:cNvPr id="6" name="圆角矩形 44"/>
          <p:cNvSpPr/>
          <p:nvPr/>
        </p:nvSpPr>
        <p:spPr>
          <a:xfrm>
            <a:off x="2295394" y="2393950"/>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7" name="圆角矩形 25"/>
          <p:cNvSpPr/>
          <p:nvPr/>
        </p:nvSpPr>
        <p:spPr>
          <a:xfrm>
            <a:off x="3662680" y="2631440"/>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Ứng dụng của p</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lumMod val="50000"/>
                  </a:schemeClr>
                </a:solidFill>
                <a:latin typeface="Microsoft YaHei" panose="020B0503020204020204" charset="-122"/>
                <a:ea typeface="Microsoft YaHei" panose="020B0503020204020204" charset="-122"/>
              </a:rPr>
              <a:t>:</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p:nvPr/>
        </p:nvPicPr>
        <p:blipFill>
          <a:blip r:embed="rId3"/>
          <a:stretch>
            <a:fillRect/>
          </a:stretch>
        </p:blipFill>
        <p:spPr>
          <a:xfrm>
            <a:off x="2601595" y="0"/>
            <a:ext cx="9590405" cy="5013960"/>
          </a:xfrm>
          <a:prstGeom prst="rect">
            <a:avLst/>
          </a:prstGeom>
          <a:noFill/>
          <a:ln w="9525">
            <a:noFill/>
          </a:ln>
        </p:spPr>
      </p:pic>
      <p:pic>
        <p:nvPicPr>
          <p:cNvPr id="102" name="Picture 101"/>
          <p:cNvPicPr/>
          <p:nvPr/>
        </p:nvPicPr>
        <p:blipFill>
          <a:blip r:embed="rId4"/>
          <a:stretch>
            <a:fillRect/>
          </a:stretch>
        </p:blipFill>
        <p:spPr>
          <a:xfrm>
            <a:off x="0" y="4854575"/>
            <a:ext cx="2299970" cy="2003425"/>
          </a:xfrm>
          <a:prstGeom prst="rect">
            <a:avLst/>
          </a:prstGeom>
          <a:noFill/>
          <a:ln w="9525">
            <a:noFill/>
          </a:ln>
        </p:spPr>
      </p:pic>
      <p:sp>
        <p:nvSpPr>
          <p:cNvPr id="4" name="Text Box 3"/>
          <p:cNvSpPr txBox="1"/>
          <p:nvPr/>
        </p:nvSpPr>
        <p:spPr>
          <a:xfrm>
            <a:off x="2299970" y="5379720"/>
            <a:ext cx="9892030" cy="10147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3000" b="1">
                <a:solidFill>
                  <a:schemeClr val="tx1"/>
                </a:solidFill>
              </a:rPr>
              <a:t>HS quan sát thí nghiệm, thảo luận cặp đôi, hoàn thành phiếu học tập 1</a:t>
            </a:r>
            <a:r>
              <a:rPr lang="en-US" sz="3000" b="1">
                <a:solidFill>
                  <a:schemeClr val="tx1"/>
                </a:solidFill>
                <a:highlight>
                  <a:srgbClr val="C0C0C0"/>
                </a:highlight>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Than, xăng, dầu…. là nhiên liệu hóa thạch, được sử dụng chủ yếu cho các ngành sản xuất và cho các hoạt động nào của con người? </a:t>
              </a:r>
            </a:p>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Em hãy</a:t>
              </a:r>
              <a:r>
                <a:rPr lang="en-US" altLang="zh-CN"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400" dirty="0">
                  <a:solidFill>
                    <a:schemeClr val="tx1">
                      <a:lumMod val="65000"/>
                      <a:lumOff val="35000"/>
                    </a:schemeClr>
                  </a:solidFill>
                  <a:latin typeface="Microsoft YaHei" panose="020B0503020204020204" charset="-122"/>
                  <a:ea typeface="Microsoft YaHei" panose="020B0503020204020204" charset="-122"/>
                  <a:sym typeface="+mn-ea"/>
                </a:rPr>
                <a:t>trình bày</a:t>
              </a:r>
              <a:r>
                <a:rPr lang="en-US" altLang="zh-CN" sz="2400" dirty="0">
                  <a:solidFill>
                    <a:schemeClr val="tx1">
                      <a:lumMod val="65000"/>
                      <a:lumOff val="35000"/>
                    </a:schemeClr>
                  </a:solidFill>
                  <a:latin typeface="Microsoft YaHei" panose="020B0503020204020204" charset="-122"/>
                  <a:ea typeface="Microsoft YaHei" panose="020B0503020204020204" charset="-122"/>
                  <a:sym typeface="+mn-ea"/>
                </a:rPr>
                <a:t> </a:t>
              </a:r>
              <a:r>
                <a:rPr lang="zh-CN" altLang="en-US" sz="2400" dirty="0">
                  <a:solidFill>
                    <a:schemeClr val="tx1">
                      <a:lumMod val="65000"/>
                      <a:lumOff val="35000"/>
                    </a:schemeClr>
                  </a:solidFill>
                  <a:latin typeface="Microsoft YaHei" panose="020B0503020204020204" charset="-122"/>
                  <a:ea typeface="Microsoft YaHei" panose="020B0503020204020204" charset="-122"/>
                </a:rPr>
                <a:t>hình ảnh </a:t>
              </a:r>
              <a:r>
                <a:rPr lang="en-US" altLang="zh-CN" sz="2400" dirty="0">
                  <a:solidFill>
                    <a:schemeClr val="tx1">
                      <a:lumMod val="65000"/>
                      <a:lumOff val="35000"/>
                    </a:schemeClr>
                  </a:solidFill>
                  <a:latin typeface="Microsoft YaHei" panose="020B0503020204020204" charset="-122"/>
                  <a:ea typeface="Microsoft YaHei" panose="020B0503020204020204" charset="-122"/>
                </a:rPr>
                <a:t>đã sưu tầm</a:t>
              </a:r>
              <a:r>
                <a:rPr lang="zh-CN" altLang="en-US" sz="2400" dirty="0">
                  <a:solidFill>
                    <a:schemeClr val="tx1">
                      <a:lumMod val="65000"/>
                      <a:lumOff val="35000"/>
                    </a:schemeClr>
                  </a:solidFill>
                  <a:latin typeface="Microsoft YaHei" panose="020B0503020204020204" charset="-122"/>
                  <a:ea typeface="Microsoft YaHei" panose="020B0503020204020204" charset="-122"/>
                </a:rPr>
                <a:t> về ứng dụng của các nhiên liệu này trong đời sống.</a:t>
              </a:r>
            </a:p>
          </p:txBody>
        </p:sp>
      </p:grpSp>
      <p:grpSp>
        <p:nvGrpSpPr>
          <p:cNvPr id="41" name="组合 40"/>
          <p:cNvGrpSpPr/>
          <p:nvPr/>
        </p:nvGrpSpPr>
        <p:grpSpPr>
          <a:xfrm>
            <a:off x="2303145" y="3402965"/>
            <a:ext cx="9896475" cy="3415029"/>
            <a:chOff x="1218940" y="2850031"/>
            <a:chExt cx="6765809" cy="818906"/>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65488" y="2850031"/>
              <a:ext cx="4876737" cy="818906"/>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Các nguồn nhiêu liệu hóa thạch có phải là vô tận không? Đốt cháy nhiên liệu hóa thạch ảnh hưởng đến môi trường như thế nào? Hãy nêu ví dụ về việc tăng cường sử dụng các nguồn năng lượng thay thế để giảm việc sử dụng các nhiên liệu hóa thạch</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827655" y="4612640"/>
            <a:ext cx="628650" cy="521970"/>
          </a:xfrm>
          <a:prstGeom prst="rect">
            <a:avLst/>
          </a:prstGeom>
          <a:noFill/>
        </p:spPr>
        <p:txBody>
          <a:bodyPr wrap="square" rtlCol="0">
            <a:spAutoFit/>
          </a:bodyPr>
          <a:lstStyle/>
          <a:p>
            <a:r>
              <a:rPr lang="en-US" sz="2800" b="1"/>
              <a:t>2</a:t>
            </a:r>
          </a:p>
        </p:txBody>
      </p:sp>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90" y="0"/>
            <a:ext cx="2578735" cy="55181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2080" y="2243455"/>
            <a:ext cx="2576195" cy="301498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700" b="0">
                <a:solidFill>
                  <a:schemeClr val="accent1">
                    <a:lumMod val="50000"/>
                  </a:schemeClr>
                </a:solidFill>
                <a:latin typeface="Arial" panose="020B0604020202020204" pitchFamily="34" charset="0"/>
                <a:cs typeface="Arial" panose="020B0604020202020204" pitchFamily="34" charset="0"/>
              </a:rPr>
              <a:t> </a:t>
            </a:r>
            <a:r>
              <a:rPr lang="en-US" sz="2700">
                <a:solidFill>
                  <a:schemeClr val="accent1">
                    <a:lumMod val="50000"/>
                  </a:schemeClr>
                </a:solidFill>
                <a:latin typeface="Arial" panose="020B0604020202020204" pitchFamily="34" charset="0"/>
                <a:cs typeface="Arial" panose="020B0604020202020204" pitchFamily="34" charset="0"/>
              </a:rPr>
              <a:t>Lớp chia thành 6 nhóm hoạt động 6’:</a:t>
            </a:r>
          </a:p>
          <a:p>
            <a:pPr indent="0" algn="ctr"/>
            <a:r>
              <a:rPr lang="en-US" sz="2700">
                <a:solidFill>
                  <a:schemeClr val="accent1">
                    <a:lumMod val="50000"/>
                  </a:schemeClr>
                </a:solidFill>
                <a:latin typeface="Arial" panose="020B0604020202020204" pitchFamily="34" charset="0"/>
                <a:cs typeface="Arial" panose="020B0604020202020204" pitchFamily="34" charset="0"/>
              </a:rPr>
              <a:t>Nhóm 1,3,5: câu 1</a:t>
            </a:r>
          </a:p>
          <a:p>
            <a:pPr indent="0" algn="ctr"/>
            <a:r>
              <a:rPr lang="en-US" sz="2700">
                <a:solidFill>
                  <a:schemeClr val="accent1">
                    <a:lumMod val="50000"/>
                  </a:schemeClr>
                </a:solidFill>
                <a:latin typeface="Arial" panose="020B0604020202020204" pitchFamily="34" charset="0"/>
                <a:cs typeface="Arial" panose="020B0604020202020204" pitchFamily="34" charset="0"/>
              </a:rPr>
              <a:t>Nhóm 2,4,6: câu 2</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35" y="0"/>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75985" cy="44989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532765" y="1966595"/>
            <a:ext cx="5173980" cy="27381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400" b="0">
                <a:solidFill>
                  <a:schemeClr val="accent1">
                    <a:lumMod val="50000"/>
                  </a:schemeClr>
                </a:solidFill>
                <a:latin typeface="Arial" panose="020B0604020202020204" pitchFamily="34" charset="0"/>
                <a:cs typeface="Arial" panose="020B0604020202020204" pitchFamily="34" charset="0"/>
              </a:rPr>
              <a:t>Các nhóm trưng bày sản phẩm của nhóm mình(treo lên tường), mỗi nhóm cử một chuyên gia ở lại thuyết trình, các HS còn lại di chuyển đến các sản phẩm của nhóm khác theo sơ đồ sau</a:t>
            </a:r>
            <a:r>
              <a:rPr lang="en-US" sz="2400" b="1">
                <a:solidFill>
                  <a:schemeClr val="accent1">
                    <a:lumMod val="50000"/>
                  </a:schemeClr>
                </a:solidFill>
                <a:latin typeface="Arial" panose="020B0604020202020204" pitchFamily="34" charset="0"/>
                <a:cs typeface="Arial" panose="020B0604020202020204" pitchFamily="34" charset="0"/>
              </a:rPr>
              <a:t>:</a:t>
            </a:r>
          </a:p>
          <a:p>
            <a:pPr indent="0"/>
            <a:endParaRPr lang="en-US" sz="2400" b="1">
              <a:solidFill>
                <a:schemeClr val="accent1">
                  <a:lumMod val="50000"/>
                </a:schemeClr>
              </a:solidFill>
              <a:latin typeface="Arial" panose="020B0604020202020204" pitchFamily="34" charset="0"/>
              <a:cs typeface="Arial" panose="020B0604020202020204" pitchFamily="34" charset="0"/>
            </a:endParaRPr>
          </a:p>
        </p:txBody>
      </p:sp>
      <p:grpSp>
        <p:nvGrpSpPr>
          <p:cNvPr id="48137" name="组合 48136"/>
          <p:cNvGrpSpPr/>
          <p:nvPr/>
        </p:nvGrpSpPr>
        <p:grpSpPr>
          <a:xfrm>
            <a:off x="6309360" y="117475"/>
            <a:ext cx="5857875" cy="5156200"/>
            <a:chOff x="1657" y="716"/>
            <a:chExt cx="3527" cy="3172"/>
          </a:xfrm>
        </p:grpSpPr>
        <p:grpSp>
          <p:nvGrpSpPr>
            <p:cNvPr id="48138" name="组合 48137"/>
            <p:cNvGrpSpPr/>
            <p:nvPr/>
          </p:nvGrpSpPr>
          <p:grpSpPr>
            <a:xfrm>
              <a:off x="2016" y="1008"/>
              <a:ext cx="2777" cy="2784"/>
              <a:chOff x="2200" y="1298"/>
              <a:chExt cx="1230" cy="1232"/>
            </a:xfrm>
          </p:grpSpPr>
          <p:sp>
            <p:nvSpPr>
              <p:cNvPr id="48139" name="椭圆 48138"/>
              <p:cNvSpPr/>
              <p:nvPr/>
            </p:nvSpPr>
            <p:spPr>
              <a:xfrm>
                <a:off x="2200" y="1298"/>
                <a:ext cx="1230" cy="1232"/>
              </a:xfrm>
              <a:prstGeom prst="ellipse">
                <a:avLst/>
              </a:prstGeom>
              <a:gradFill rotWithShape="1">
                <a:gsLst>
                  <a:gs pos="0">
                    <a:srgbClr val="D6E1E2">
                      <a:gamma/>
                      <a:shade val="46275"/>
                      <a:invGamma/>
                    </a:srgbClr>
                  </a:gs>
                  <a:gs pos="100000">
                    <a:srgbClr val="D6E1E2"/>
                  </a:gs>
                </a:gsLst>
                <a:lin ang="5400000" scaled="1"/>
                <a:tileRect/>
              </a:gradFill>
              <a:ln w="9525">
                <a:noFill/>
              </a:ln>
            </p:spPr>
            <p:txBody>
              <a:bodyPr/>
              <a:lstStyle/>
              <a:p>
                <a:endParaRPr lang="zh-CN" altLang="en-US"/>
              </a:p>
            </p:txBody>
          </p:sp>
          <p:sp>
            <p:nvSpPr>
              <p:cNvPr id="48140" name="椭圆 48139"/>
              <p:cNvSpPr/>
              <p:nvPr/>
            </p:nvSpPr>
            <p:spPr>
              <a:xfrm>
                <a:off x="2215" y="1305"/>
                <a:ext cx="1155" cy="1134"/>
              </a:xfrm>
              <a:prstGeom prst="ellipse">
                <a:avLst/>
              </a:prstGeom>
              <a:gradFill rotWithShape="1">
                <a:gsLst>
                  <a:gs pos="0">
                    <a:srgbClr val="D6E1E2">
                      <a:alpha val="0"/>
                    </a:srgbClr>
                  </a:gs>
                  <a:gs pos="100000">
                    <a:srgbClr val="D6E1E2">
                      <a:gamma/>
                      <a:tint val="34902"/>
                      <a:invGamma/>
                    </a:srgbClr>
                  </a:gs>
                </a:gsLst>
                <a:lin ang="5400000" scaled="1"/>
                <a:tileRect/>
              </a:gradFill>
              <a:ln w="9525">
                <a:noFill/>
              </a:ln>
            </p:spPr>
            <p:txBody>
              <a:bodyPr/>
              <a:lstStyle/>
              <a:p>
                <a:endParaRPr lang="zh-CN" altLang="en-US"/>
              </a:p>
            </p:txBody>
          </p:sp>
          <p:sp>
            <p:nvSpPr>
              <p:cNvPr id="48141" name="椭圆 48140"/>
              <p:cNvSpPr/>
              <p:nvPr/>
            </p:nvSpPr>
            <p:spPr>
              <a:xfrm>
                <a:off x="2336" y="1391"/>
                <a:ext cx="1034" cy="1048"/>
              </a:xfrm>
              <a:prstGeom prst="ellipse">
                <a:avLst/>
              </a:prstGeom>
              <a:gradFill rotWithShape="1">
                <a:gsLst>
                  <a:gs pos="0">
                    <a:srgbClr val="D6E1E2">
                      <a:gamma/>
                      <a:shade val="79216"/>
                      <a:invGamma/>
                    </a:srgbClr>
                  </a:gs>
                  <a:gs pos="100000">
                    <a:srgbClr val="D6E1E2">
                      <a:alpha val="48000"/>
                    </a:srgbClr>
                  </a:gs>
                </a:gsLst>
                <a:lin ang="5400000" scaled="1"/>
                <a:tileRect/>
              </a:gradFill>
              <a:ln w="9525">
                <a:noFill/>
              </a:ln>
            </p:spPr>
            <p:txBody>
              <a:bodyPr/>
              <a:lstStyle/>
              <a:p>
                <a:endParaRPr lang="zh-CN" altLang="en-US"/>
              </a:p>
            </p:txBody>
          </p:sp>
          <p:sp>
            <p:nvSpPr>
              <p:cNvPr id="48142" name="椭圆 48141"/>
              <p:cNvSpPr/>
              <p:nvPr/>
            </p:nvSpPr>
            <p:spPr>
              <a:xfrm>
                <a:off x="2303" y="1348"/>
                <a:ext cx="1017" cy="911"/>
              </a:xfrm>
              <a:prstGeom prst="ellipse">
                <a:avLst/>
              </a:prstGeom>
              <a:gradFill rotWithShape="1">
                <a:gsLst>
                  <a:gs pos="0">
                    <a:srgbClr val="D6E1E2">
                      <a:gamma/>
                      <a:tint val="0"/>
                      <a:invGamma/>
                    </a:srgbClr>
                  </a:gs>
                  <a:gs pos="100000">
                    <a:srgbClr val="D6E1E2">
                      <a:alpha val="38000"/>
                    </a:srgbClr>
                  </a:gs>
                </a:gsLst>
                <a:lin ang="5400000" scaled="1"/>
                <a:tileRect/>
              </a:gradFill>
              <a:ln w="9525">
                <a:noFill/>
              </a:ln>
            </p:spPr>
            <p:txBody>
              <a:bodyPr/>
              <a:lstStyle/>
              <a:p>
                <a:endParaRPr lang="zh-CN" altLang="en-US"/>
              </a:p>
            </p:txBody>
          </p:sp>
        </p:grpSp>
        <p:grpSp>
          <p:nvGrpSpPr>
            <p:cNvPr id="48143" name="组合 48142"/>
            <p:cNvGrpSpPr/>
            <p:nvPr/>
          </p:nvGrpSpPr>
          <p:grpSpPr>
            <a:xfrm>
              <a:off x="1657" y="716"/>
              <a:ext cx="3527" cy="3172"/>
              <a:chOff x="1225" y="694"/>
              <a:chExt cx="3527" cy="3172"/>
            </a:xfrm>
          </p:grpSpPr>
          <p:grpSp>
            <p:nvGrpSpPr>
              <p:cNvPr id="48144" name="组合 48143"/>
              <p:cNvGrpSpPr/>
              <p:nvPr/>
            </p:nvGrpSpPr>
            <p:grpSpPr>
              <a:xfrm>
                <a:off x="3817" y="1702"/>
                <a:ext cx="935" cy="938"/>
                <a:chOff x="590" y="1015"/>
                <a:chExt cx="696" cy="698"/>
              </a:xfrm>
            </p:grpSpPr>
            <p:sp>
              <p:nvSpPr>
                <p:cNvPr id="48145" name="椭圆 48144"/>
                <p:cNvSpPr/>
                <p:nvPr/>
              </p:nvSpPr>
              <p:spPr>
                <a:xfrm>
                  <a:off x="590" y="1015"/>
                  <a:ext cx="696" cy="698"/>
                </a:xfrm>
                <a:prstGeom prst="ellipse">
                  <a:avLst/>
                </a:prstGeom>
                <a:gradFill rotWithShape="1">
                  <a:gsLst>
                    <a:gs pos="0">
                      <a:srgbClr val="CCFF66">
                        <a:gamma/>
                        <a:shade val="46275"/>
                        <a:invGamma/>
                      </a:srgbClr>
                    </a:gs>
                    <a:gs pos="100000">
                      <a:srgbClr val="CCFF66"/>
                    </a:gs>
                  </a:gsLst>
                  <a:lin ang="5400000" scaled="1"/>
                  <a:tileRect/>
                </a:gradFill>
                <a:ln w="9525">
                  <a:noFill/>
                </a:ln>
              </p:spPr>
              <p:txBody>
                <a:bodyPr/>
                <a:lstStyle/>
                <a:p>
                  <a:endParaRPr lang="zh-CN" altLang="en-US"/>
                </a:p>
              </p:txBody>
            </p:sp>
            <p:sp>
              <p:nvSpPr>
                <p:cNvPr id="48146" name="椭圆 48145"/>
                <p:cNvSpPr/>
                <p:nvPr/>
              </p:nvSpPr>
              <p:spPr>
                <a:xfrm>
                  <a:off x="598" y="1024"/>
                  <a:ext cx="680" cy="680"/>
                </a:xfrm>
                <a:prstGeom prst="ellipse">
                  <a:avLst/>
                </a:prstGeom>
                <a:gradFill rotWithShape="1">
                  <a:gsLst>
                    <a:gs pos="0">
                      <a:srgbClr val="CCFF66">
                        <a:alpha val="0"/>
                      </a:srgbClr>
                    </a:gs>
                    <a:gs pos="100000">
                      <a:srgbClr val="CCFF66">
                        <a:gamma/>
                        <a:tint val="34902"/>
                        <a:invGamma/>
                      </a:srgbClr>
                    </a:gs>
                  </a:gsLst>
                  <a:lin ang="5400000" scaled="1"/>
                  <a:tileRect/>
                </a:gradFill>
                <a:ln w="9525">
                  <a:noFill/>
                </a:ln>
              </p:spPr>
              <p:txBody>
                <a:bodyPr/>
                <a:lstStyle/>
                <a:p>
                  <a:endParaRPr lang="zh-CN" altLang="en-US"/>
                </a:p>
              </p:txBody>
            </p:sp>
            <p:sp>
              <p:nvSpPr>
                <p:cNvPr id="48147" name="椭圆 48146"/>
                <p:cNvSpPr/>
                <p:nvPr/>
              </p:nvSpPr>
              <p:spPr>
                <a:xfrm>
                  <a:off x="615" y="1046"/>
                  <a:ext cx="647" cy="636"/>
                </a:xfrm>
                <a:prstGeom prst="ellipse">
                  <a:avLst/>
                </a:prstGeom>
                <a:gradFill rotWithShape="1">
                  <a:gsLst>
                    <a:gs pos="0">
                      <a:srgbClr val="CCFF66">
                        <a:gamma/>
                        <a:shade val="79216"/>
                        <a:invGamma/>
                      </a:srgbClr>
                    </a:gs>
                    <a:gs pos="100000">
                      <a:srgbClr val="CCFF66">
                        <a:alpha val="48000"/>
                      </a:srgbClr>
                    </a:gs>
                  </a:gsLst>
                  <a:lin ang="5400000" scaled="1"/>
                  <a:tileRect/>
                </a:gradFill>
                <a:ln w="9525">
                  <a:noFill/>
                </a:ln>
              </p:spPr>
              <p:txBody>
                <a:bodyPr/>
                <a:lstStyle/>
                <a:p>
                  <a:endParaRPr lang="zh-CN" altLang="en-US"/>
                </a:p>
              </p:txBody>
            </p:sp>
            <p:sp>
              <p:nvSpPr>
                <p:cNvPr id="48148" name="椭圆 48147"/>
                <p:cNvSpPr/>
                <p:nvPr/>
              </p:nvSpPr>
              <p:spPr>
                <a:xfrm>
                  <a:off x="651" y="1026"/>
                  <a:ext cx="576" cy="516"/>
                </a:xfrm>
                <a:prstGeom prst="ellipse">
                  <a:avLst/>
                </a:prstGeom>
                <a:gradFill rotWithShape="1">
                  <a:gsLst>
                    <a:gs pos="0">
                      <a:srgbClr val="CCFF66">
                        <a:gamma/>
                        <a:tint val="0"/>
                        <a:invGamma/>
                      </a:srgbClr>
                    </a:gs>
                    <a:gs pos="100000">
                      <a:srgbClr val="CCFF66">
                        <a:alpha val="38000"/>
                      </a:srgbClr>
                    </a:gs>
                  </a:gsLst>
                  <a:lin ang="5400000" scaled="1"/>
                  <a:tileRect/>
                </a:gradFill>
                <a:ln w="9525">
                  <a:noFill/>
                </a:ln>
              </p:spPr>
              <p:txBody>
                <a:bodyPr/>
                <a:lstStyle/>
                <a:p>
                  <a:endParaRPr lang="zh-CN" altLang="en-US"/>
                </a:p>
              </p:txBody>
            </p:sp>
          </p:grpSp>
          <p:grpSp>
            <p:nvGrpSpPr>
              <p:cNvPr id="48149" name="组合 48148"/>
              <p:cNvGrpSpPr/>
              <p:nvPr/>
            </p:nvGrpSpPr>
            <p:grpSpPr>
              <a:xfrm>
                <a:off x="1657" y="2928"/>
                <a:ext cx="935" cy="938"/>
                <a:chOff x="54" y="2591"/>
                <a:chExt cx="696" cy="698"/>
              </a:xfrm>
            </p:grpSpPr>
            <p:sp>
              <p:nvSpPr>
                <p:cNvPr id="48150" name="椭圆 48149"/>
                <p:cNvSpPr/>
                <p:nvPr/>
              </p:nvSpPr>
              <p:spPr>
                <a:xfrm>
                  <a:off x="54" y="2591"/>
                  <a:ext cx="696" cy="698"/>
                </a:xfrm>
                <a:prstGeom prst="ellipse">
                  <a:avLst/>
                </a:prstGeom>
                <a:gradFill rotWithShape="1">
                  <a:gsLst>
                    <a:gs pos="0">
                      <a:srgbClr val="FFCC00">
                        <a:gamma/>
                        <a:shade val="46275"/>
                        <a:invGamma/>
                      </a:srgbClr>
                    </a:gs>
                    <a:gs pos="100000">
                      <a:srgbClr val="FFCC00"/>
                    </a:gs>
                  </a:gsLst>
                  <a:lin ang="5400000" scaled="1"/>
                  <a:tileRect/>
                </a:gradFill>
                <a:ln w="9525">
                  <a:noFill/>
                </a:ln>
              </p:spPr>
              <p:txBody>
                <a:bodyPr/>
                <a:lstStyle/>
                <a:p>
                  <a:endParaRPr lang="zh-CN" altLang="en-US"/>
                </a:p>
              </p:txBody>
            </p:sp>
            <p:sp>
              <p:nvSpPr>
                <p:cNvPr id="48151" name="椭圆 48150"/>
                <p:cNvSpPr/>
                <p:nvPr/>
              </p:nvSpPr>
              <p:spPr>
                <a:xfrm>
                  <a:off x="63" y="2600"/>
                  <a:ext cx="680" cy="680"/>
                </a:xfrm>
                <a:prstGeom prst="ellipse">
                  <a:avLst/>
                </a:prstGeom>
                <a:gradFill rotWithShape="1">
                  <a:gsLst>
                    <a:gs pos="0">
                      <a:srgbClr val="FFCC00">
                        <a:alpha val="0"/>
                      </a:srgbClr>
                    </a:gs>
                    <a:gs pos="100000">
                      <a:srgbClr val="FFCC00">
                        <a:gamma/>
                        <a:tint val="34902"/>
                        <a:invGamma/>
                      </a:srgbClr>
                    </a:gs>
                  </a:gsLst>
                  <a:lin ang="5400000" scaled="1"/>
                  <a:tileRect/>
                </a:gradFill>
                <a:ln w="9525">
                  <a:noFill/>
                </a:ln>
              </p:spPr>
              <p:txBody>
                <a:bodyPr/>
                <a:lstStyle/>
                <a:p>
                  <a:endParaRPr lang="zh-CN" altLang="en-US"/>
                </a:p>
              </p:txBody>
            </p:sp>
            <p:sp>
              <p:nvSpPr>
                <p:cNvPr id="48152" name="椭圆 48151"/>
                <p:cNvSpPr/>
                <p:nvPr/>
              </p:nvSpPr>
              <p:spPr>
                <a:xfrm>
                  <a:off x="79" y="2622"/>
                  <a:ext cx="647" cy="636"/>
                </a:xfrm>
                <a:prstGeom prst="ellipse">
                  <a:avLst/>
                </a:prstGeom>
                <a:gradFill rotWithShape="1">
                  <a:gsLst>
                    <a:gs pos="0">
                      <a:srgbClr val="FFCC00">
                        <a:gamma/>
                        <a:shade val="79216"/>
                        <a:invGamma/>
                      </a:srgbClr>
                    </a:gs>
                    <a:gs pos="100000">
                      <a:srgbClr val="FFCC00">
                        <a:alpha val="48000"/>
                      </a:srgbClr>
                    </a:gs>
                  </a:gsLst>
                  <a:lin ang="5400000" scaled="1"/>
                  <a:tileRect/>
                </a:gradFill>
                <a:ln w="9525">
                  <a:noFill/>
                </a:ln>
              </p:spPr>
              <p:txBody>
                <a:bodyPr/>
                <a:lstStyle/>
                <a:p>
                  <a:endParaRPr lang="zh-CN" altLang="en-US"/>
                </a:p>
              </p:txBody>
            </p:sp>
            <p:sp>
              <p:nvSpPr>
                <p:cNvPr id="48153" name="椭圆 48152"/>
                <p:cNvSpPr/>
                <p:nvPr/>
              </p:nvSpPr>
              <p:spPr>
                <a:xfrm>
                  <a:off x="115" y="2597"/>
                  <a:ext cx="576" cy="516"/>
                </a:xfrm>
                <a:prstGeom prst="ellipse">
                  <a:avLst/>
                </a:prstGeom>
                <a:gradFill rotWithShape="1">
                  <a:gsLst>
                    <a:gs pos="0">
                      <a:srgbClr val="FFCC00">
                        <a:gamma/>
                        <a:tint val="0"/>
                        <a:invGamma/>
                      </a:srgbClr>
                    </a:gs>
                    <a:gs pos="100000">
                      <a:srgbClr val="FFCC00">
                        <a:alpha val="38000"/>
                      </a:srgbClr>
                    </a:gs>
                  </a:gsLst>
                  <a:lin ang="5400000" scaled="1"/>
                  <a:tileRect/>
                </a:gradFill>
                <a:ln w="9525">
                  <a:noFill/>
                </a:ln>
              </p:spPr>
              <p:txBody>
                <a:bodyPr/>
                <a:lstStyle/>
                <a:p>
                  <a:endParaRPr lang="zh-CN" altLang="en-US"/>
                </a:p>
              </p:txBody>
            </p:sp>
          </p:grpSp>
          <p:grpSp>
            <p:nvGrpSpPr>
              <p:cNvPr id="48154" name="组合 48153"/>
              <p:cNvGrpSpPr/>
              <p:nvPr/>
            </p:nvGrpSpPr>
            <p:grpSpPr>
              <a:xfrm>
                <a:off x="3385" y="2928"/>
                <a:ext cx="935" cy="938"/>
                <a:chOff x="166" y="1752"/>
                <a:chExt cx="696" cy="698"/>
              </a:xfrm>
            </p:grpSpPr>
            <p:sp>
              <p:nvSpPr>
                <p:cNvPr id="48155" name="椭圆 48154"/>
                <p:cNvSpPr/>
                <p:nvPr/>
              </p:nvSpPr>
              <p:spPr>
                <a:xfrm>
                  <a:off x="166" y="1752"/>
                  <a:ext cx="696" cy="698"/>
                </a:xfrm>
                <a:prstGeom prst="ellipse">
                  <a:avLst/>
                </a:prstGeom>
                <a:gradFill rotWithShape="1">
                  <a:gsLst>
                    <a:gs pos="0">
                      <a:srgbClr val="0099FF">
                        <a:gamma/>
                        <a:shade val="46275"/>
                        <a:invGamma/>
                      </a:srgbClr>
                    </a:gs>
                    <a:gs pos="100000">
                      <a:srgbClr val="0099FF"/>
                    </a:gs>
                  </a:gsLst>
                  <a:lin ang="5400000" scaled="1"/>
                  <a:tileRect/>
                </a:gradFill>
                <a:ln w="9525">
                  <a:noFill/>
                </a:ln>
              </p:spPr>
              <p:txBody>
                <a:bodyPr/>
                <a:lstStyle/>
                <a:p>
                  <a:endParaRPr lang="zh-CN" altLang="en-US"/>
                </a:p>
              </p:txBody>
            </p:sp>
            <p:sp>
              <p:nvSpPr>
                <p:cNvPr id="48156" name="椭圆 48155"/>
                <p:cNvSpPr/>
                <p:nvPr/>
              </p:nvSpPr>
              <p:spPr>
                <a:xfrm>
                  <a:off x="174" y="1761"/>
                  <a:ext cx="680" cy="680"/>
                </a:xfrm>
                <a:prstGeom prst="ellipse">
                  <a:avLst/>
                </a:prstGeom>
                <a:gradFill rotWithShape="1">
                  <a:gsLst>
                    <a:gs pos="0">
                      <a:srgbClr val="0099FF">
                        <a:alpha val="0"/>
                      </a:srgbClr>
                    </a:gs>
                    <a:gs pos="100000">
                      <a:srgbClr val="0099FF">
                        <a:gamma/>
                        <a:tint val="34902"/>
                        <a:invGamma/>
                      </a:srgbClr>
                    </a:gs>
                  </a:gsLst>
                  <a:lin ang="5400000" scaled="1"/>
                  <a:tileRect/>
                </a:gradFill>
                <a:ln w="9525">
                  <a:noFill/>
                </a:ln>
              </p:spPr>
              <p:txBody>
                <a:bodyPr/>
                <a:lstStyle/>
                <a:p>
                  <a:endParaRPr lang="zh-CN" altLang="en-US"/>
                </a:p>
              </p:txBody>
            </p:sp>
            <p:sp>
              <p:nvSpPr>
                <p:cNvPr id="48157" name="椭圆 48156"/>
                <p:cNvSpPr/>
                <p:nvPr/>
              </p:nvSpPr>
              <p:spPr>
                <a:xfrm>
                  <a:off x="191" y="1783"/>
                  <a:ext cx="647" cy="636"/>
                </a:xfrm>
                <a:prstGeom prst="ellipse">
                  <a:avLst/>
                </a:prstGeom>
                <a:gradFill rotWithShape="1">
                  <a:gsLst>
                    <a:gs pos="0">
                      <a:srgbClr val="0099FF">
                        <a:gamma/>
                        <a:shade val="79216"/>
                        <a:invGamma/>
                      </a:srgbClr>
                    </a:gs>
                    <a:gs pos="100000">
                      <a:srgbClr val="0099FF">
                        <a:alpha val="48000"/>
                      </a:srgbClr>
                    </a:gs>
                  </a:gsLst>
                  <a:lin ang="5400000" scaled="1"/>
                  <a:tileRect/>
                </a:gradFill>
                <a:ln w="9525">
                  <a:noFill/>
                </a:ln>
              </p:spPr>
              <p:txBody>
                <a:bodyPr/>
                <a:lstStyle/>
                <a:p>
                  <a:endParaRPr lang="zh-CN" altLang="en-US"/>
                </a:p>
              </p:txBody>
            </p:sp>
            <p:sp>
              <p:nvSpPr>
                <p:cNvPr id="48158" name="椭圆 48157"/>
                <p:cNvSpPr/>
                <p:nvPr/>
              </p:nvSpPr>
              <p:spPr>
                <a:xfrm>
                  <a:off x="226" y="1761"/>
                  <a:ext cx="576" cy="516"/>
                </a:xfrm>
                <a:prstGeom prst="ellipse">
                  <a:avLst/>
                </a:prstGeom>
                <a:gradFill rotWithShape="1">
                  <a:gsLst>
                    <a:gs pos="0">
                      <a:srgbClr val="0099FF">
                        <a:gamma/>
                        <a:tint val="0"/>
                        <a:invGamma/>
                      </a:srgbClr>
                    </a:gs>
                    <a:gs pos="100000">
                      <a:srgbClr val="0099FF">
                        <a:alpha val="38000"/>
                      </a:srgbClr>
                    </a:gs>
                  </a:gsLst>
                  <a:lin ang="5400000" scaled="1"/>
                  <a:tileRect/>
                </a:gradFill>
                <a:ln w="9525">
                  <a:noFill/>
                </a:ln>
              </p:spPr>
              <p:txBody>
                <a:bodyPr/>
                <a:lstStyle/>
                <a:p>
                  <a:endParaRPr lang="zh-CN" altLang="en-US"/>
                </a:p>
              </p:txBody>
            </p:sp>
          </p:grpSp>
          <p:grpSp>
            <p:nvGrpSpPr>
              <p:cNvPr id="48159" name="组合 48158"/>
              <p:cNvGrpSpPr/>
              <p:nvPr/>
            </p:nvGrpSpPr>
            <p:grpSpPr>
              <a:xfrm>
                <a:off x="2496" y="694"/>
                <a:ext cx="935" cy="938"/>
                <a:chOff x="823" y="740"/>
                <a:chExt cx="696" cy="698"/>
              </a:xfrm>
            </p:grpSpPr>
            <p:sp>
              <p:nvSpPr>
                <p:cNvPr id="48160" name="椭圆 48159"/>
                <p:cNvSpPr/>
                <p:nvPr/>
              </p:nvSpPr>
              <p:spPr>
                <a:xfrm>
                  <a:off x="823" y="740"/>
                  <a:ext cx="696" cy="698"/>
                </a:xfrm>
                <a:prstGeom prst="ellipse">
                  <a:avLst/>
                </a:prstGeom>
                <a:gradFill rotWithShape="1">
                  <a:gsLst>
                    <a:gs pos="0">
                      <a:srgbClr val="FF33CC">
                        <a:gamma/>
                        <a:shade val="46275"/>
                        <a:invGamma/>
                      </a:srgbClr>
                    </a:gs>
                    <a:gs pos="100000">
                      <a:srgbClr val="FF33CC"/>
                    </a:gs>
                  </a:gsLst>
                  <a:lin ang="5400000" scaled="1"/>
                  <a:tileRect/>
                </a:gradFill>
                <a:ln w="9525">
                  <a:noFill/>
                </a:ln>
              </p:spPr>
              <p:txBody>
                <a:bodyPr/>
                <a:lstStyle/>
                <a:p>
                  <a:endParaRPr lang="zh-CN" altLang="en-US"/>
                </a:p>
              </p:txBody>
            </p:sp>
            <p:sp>
              <p:nvSpPr>
                <p:cNvPr id="48161" name="椭圆 48160"/>
                <p:cNvSpPr/>
                <p:nvPr/>
              </p:nvSpPr>
              <p:spPr>
                <a:xfrm>
                  <a:off x="831" y="749"/>
                  <a:ext cx="680" cy="680"/>
                </a:xfrm>
                <a:prstGeom prst="ellipse">
                  <a:avLst/>
                </a:prstGeom>
                <a:gradFill rotWithShape="1">
                  <a:gsLst>
                    <a:gs pos="0">
                      <a:srgbClr val="FF33CC">
                        <a:alpha val="0"/>
                      </a:srgbClr>
                    </a:gs>
                    <a:gs pos="100000">
                      <a:srgbClr val="FF33CC">
                        <a:gamma/>
                        <a:tint val="34902"/>
                        <a:invGamma/>
                      </a:srgbClr>
                    </a:gs>
                  </a:gsLst>
                  <a:lin ang="5400000" scaled="1"/>
                  <a:tileRect/>
                </a:gradFill>
                <a:ln w="9525">
                  <a:noFill/>
                </a:ln>
              </p:spPr>
              <p:txBody>
                <a:bodyPr/>
                <a:lstStyle/>
                <a:p>
                  <a:endParaRPr lang="zh-CN" altLang="en-US"/>
                </a:p>
              </p:txBody>
            </p:sp>
            <p:sp>
              <p:nvSpPr>
                <p:cNvPr id="48162" name="椭圆 48161"/>
                <p:cNvSpPr/>
                <p:nvPr/>
              </p:nvSpPr>
              <p:spPr>
                <a:xfrm>
                  <a:off x="848" y="770"/>
                  <a:ext cx="647" cy="636"/>
                </a:xfrm>
                <a:prstGeom prst="ellipse">
                  <a:avLst/>
                </a:prstGeom>
                <a:gradFill rotWithShape="1">
                  <a:gsLst>
                    <a:gs pos="0">
                      <a:srgbClr val="FF33CC">
                        <a:gamma/>
                        <a:shade val="79216"/>
                        <a:invGamma/>
                      </a:srgbClr>
                    </a:gs>
                    <a:gs pos="100000">
                      <a:srgbClr val="FF33CC">
                        <a:alpha val="48000"/>
                      </a:srgbClr>
                    </a:gs>
                  </a:gsLst>
                  <a:lin ang="5400000" scaled="1"/>
                  <a:tileRect/>
                </a:gradFill>
                <a:ln w="9525">
                  <a:noFill/>
                </a:ln>
              </p:spPr>
              <p:txBody>
                <a:bodyPr/>
                <a:lstStyle/>
                <a:p>
                  <a:endParaRPr lang="zh-CN" altLang="en-US"/>
                </a:p>
              </p:txBody>
            </p:sp>
            <p:sp>
              <p:nvSpPr>
                <p:cNvPr id="48163" name="椭圆 48162"/>
                <p:cNvSpPr/>
                <p:nvPr/>
              </p:nvSpPr>
              <p:spPr>
                <a:xfrm>
                  <a:off x="884" y="754"/>
                  <a:ext cx="576" cy="516"/>
                </a:xfrm>
                <a:prstGeom prst="ellipse">
                  <a:avLst/>
                </a:prstGeom>
                <a:gradFill rotWithShape="1">
                  <a:gsLst>
                    <a:gs pos="0">
                      <a:srgbClr val="FF33CC">
                        <a:gamma/>
                        <a:tint val="0"/>
                        <a:invGamma/>
                      </a:srgbClr>
                    </a:gs>
                    <a:gs pos="100000">
                      <a:srgbClr val="FF33CC">
                        <a:alpha val="38000"/>
                      </a:srgbClr>
                    </a:gs>
                  </a:gsLst>
                  <a:lin ang="5400000" scaled="1"/>
                  <a:tileRect/>
                </a:gradFill>
                <a:ln w="9525">
                  <a:noFill/>
                </a:ln>
              </p:spPr>
              <p:txBody>
                <a:bodyPr/>
                <a:lstStyle/>
                <a:p>
                  <a:endParaRPr lang="zh-CN" altLang="en-US"/>
                </a:p>
              </p:txBody>
            </p:sp>
          </p:grpSp>
          <p:grpSp>
            <p:nvGrpSpPr>
              <p:cNvPr id="48164" name="组合 48163"/>
              <p:cNvGrpSpPr/>
              <p:nvPr/>
            </p:nvGrpSpPr>
            <p:grpSpPr>
              <a:xfrm>
                <a:off x="1225" y="1702"/>
                <a:ext cx="935" cy="938"/>
                <a:chOff x="869" y="971"/>
                <a:chExt cx="696" cy="698"/>
              </a:xfrm>
            </p:grpSpPr>
            <p:sp>
              <p:nvSpPr>
                <p:cNvPr id="48165" name="椭圆 48164"/>
                <p:cNvSpPr/>
                <p:nvPr/>
              </p:nvSpPr>
              <p:spPr>
                <a:xfrm>
                  <a:off x="869" y="971"/>
                  <a:ext cx="696" cy="698"/>
                </a:xfrm>
                <a:prstGeom prst="ellipse">
                  <a:avLst/>
                </a:prstGeom>
                <a:gradFill rotWithShape="1">
                  <a:gsLst>
                    <a:gs pos="0">
                      <a:srgbClr val="6666FF">
                        <a:gamma/>
                        <a:shade val="46275"/>
                        <a:invGamma/>
                      </a:srgbClr>
                    </a:gs>
                    <a:gs pos="100000">
                      <a:srgbClr val="6666FF"/>
                    </a:gs>
                  </a:gsLst>
                  <a:lin ang="5400000" scaled="1"/>
                  <a:tileRect/>
                </a:gradFill>
                <a:ln w="9525">
                  <a:noFill/>
                </a:ln>
              </p:spPr>
              <p:txBody>
                <a:bodyPr/>
                <a:lstStyle/>
                <a:p>
                  <a:endParaRPr lang="zh-CN" altLang="en-US"/>
                </a:p>
              </p:txBody>
            </p:sp>
            <p:sp>
              <p:nvSpPr>
                <p:cNvPr id="48166" name="椭圆 48165"/>
                <p:cNvSpPr/>
                <p:nvPr/>
              </p:nvSpPr>
              <p:spPr>
                <a:xfrm>
                  <a:off x="878" y="980"/>
                  <a:ext cx="680" cy="680"/>
                </a:xfrm>
                <a:prstGeom prst="ellipse">
                  <a:avLst/>
                </a:prstGeom>
                <a:gradFill rotWithShape="1">
                  <a:gsLst>
                    <a:gs pos="0">
                      <a:srgbClr val="6666FF">
                        <a:alpha val="0"/>
                      </a:srgbClr>
                    </a:gs>
                    <a:gs pos="100000">
                      <a:srgbClr val="6666FF">
                        <a:gamma/>
                        <a:tint val="34902"/>
                        <a:invGamma/>
                      </a:srgbClr>
                    </a:gs>
                  </a:gsLst>
                  <a:lin ang="5400000" scaled="1"/>
                  <a:tileRect/>
                </a:gradFill>
                <a:ln w="9525">
                  <a:noFill/>
                </a:ln>
              </p:spPr>
              <p:txBody>
                <a:bodyPr/>
                <a:lstStyle/>
                <a:p>
                  <a:endParaRPr lang="zh-CN" altLang="en-US"/>
                </a:p>
              </p:txBody>
            </p:sp>
            <p:sp>
              <p:nvSpPr>
                <p:cNvPr id="48167" name="椭圆 48166"/>
                <p:cNvSpPr/>
                <p:nvPr/>
              </p:nvSpPr>
              <p:spPr>
                <a:xfrm>
                  <a:off x="894" y="1002"/>
                  <a:ext cx="647" cy="636"/>
                </a:xfrm>
                <a:prstGeom prst="ellipse">
                  <a:avLst/>
                </a:prstGeom>
                <a:gradFill rotWithShape="1">
                  <a:gsLst>
                    <a:gs pos="0">
                      <a:srgbClr val="6666FF">
                        <a:gamma/>
                        <a:shade val="79216"/>
                        <a:invGamma/>
                      </a:srgbClr>
                    </a:gs>
                    <a:gs pos="100000">
                      <a:srgbClr val="6666FF">
                        <a:alpha val="48000"/>
                      </a:srgbClr>
                    </a:gs>
                  </a:gsLst>
                  <a:lin ang="5400000" scaled="1"/>
                  <a:tileRect/>
                </a:gradFill>
                <a:ln w="9525">
                  <a:noFill/>
                </a:ln>
              </p:spPr>
              <p:txBody>
                <a:bodyPr/>
                <a:lstStyle/>
                <a:p>
                  <a:endParaRPr lang="zh-CN" altLang="en-US"/>
                </a:p>
              </p:txBody>
            </p:sp>
            <p:sp>
              <p:nvSpPr>
                <p:cNvPr id="48168" name="椭圆 48167"/>
                <p:cNvSpPr/>
                <p:nvPr/>
              </p:nvSpPr>
              <p:spPr>
                <a:xfrm>
                  <a:off x="930" y="981"/>
                  <a:ext cx="576" cy="516"/>
                </a:xfrm>
                <a:prstGeom prst="ellipse">
                  <a:avLst/>
                </a:prstGeom>
                <a:gradFill rotWithShape="1">
                  <a:gsLst>
                    <a:gs pos="0">
                      <a:srgbClr val="6666FF">
                        <a:gamma/>
                        <a:tint val="0"/>
                        <a:invGamma/>
                      </a:srgbClr>
                    </a:gs>
                    <a:gs pos="100000">
                      <a:srgbClr val="6666FF">
                        <a:alpha val="38000"/>
                      </a:srgbClr>
                    </a:gs>
                  </a:gsLst>
                  <a:lin ang="5400000" scaled="1"/>
                  <a:tileRect/>
                </a:gradFill>
                <a:ln w="9525">
                  <a:noFill/>
                </a:ln>
              </p:spPr>
              <p:txBody>
                <a:bodyPr/>
                <a:lstStyle/>
                <a:p>
                  <a:endParaRPr lang="zh-CN" altLang="en-US"/>
                </a:p>
              </p:txBody>
            </p:sp>
          </p:grpSp>
        </p:grpSp>
      </p:grpSp>
      <p:sp>
        <p:nvSpPr>
          <p:cNvPr id="2" name="椭圆 48166"/>
          <p:cNvSpPr/>
          <p:nvPr/>
        </p:nvSpPr>
        <p:spPr>
          <a:xfrm>
            <a:off x="8475980" y="5273675"/>
            <a:ext cx="1683385" cy="1584325"/>
          </a:xfrm>
          <a:prstGeom prst="ellipse">
            <a:avLst/>
          </a:prstGeom>
        </p:spPr>
        <p:style>
          <a:lnRef idx="3">
            <a:schemeClr val="lt1"/>
          </a:lnRef>
          <a:fillRef idx="1">
            <a:schemeClr val="accent5"/>
          </a:fillRef>
          <a:effectRef idx="1">
            <a:schemeClr val="accent5"/>
          </a:effectRef>
          <a:fontRef idx="minor">
            <a:schemeClr val="lt1"/>
          </a:fontRef>
        </p:style>
        <p:txBody>
          <a:bodyPr/>
          <a:lstStyle/>
          <a:p>
            <a:endParaRPr lang="zh-CN" altLang="en-US"/>
          </a:p>
        </p:txBody>
      </p:sp>
      <p:sp>
        <p:nvSpPr>
          <p:cNvPr id="4" name="Text Box 3"/>
          <p:cNvSpPr txBox="1"/>
          <p:nvPr/>
        </p:nvSpPr>
        <p:spPr>
          <a:xfrm>
            <a:off x="8832215" y="5605145"/>
            <a:ext cx="1200785" cy="922020"/>
          </a:xfrm>
          <a:prstGeom prst="rect">
            <a:avLst/>
          </a:prstGeom>
          <a:noFill/>
        </p:spPr>
        <p:txBody>
          <a:bodyPr wrap="square" rtlCol="0">
            <a:spAutoFit/>
          </a:bodyPr>
          <a:lstStyle/>
          <a:p>
            <a:r>
              <a:rPr lang="en-US"/>
              <a:t>NHÓM XUẤT PHÁT </a:t>
            </a:r>
          </a:p>
        </p:txBody>
      </p:sp>
      <p:sp>
        <p:nvSpPr>
          <p:cNvPr id="5" name="Up Arrow 4"/>
          <p:cNvSpPr/>
          <p:nvPr/>
        </p:nvSpPr>
        <p:spPr>
          <a:xfrm rot="19620000">
            <a:off x="8358505" y="5045075"/>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rot="19620000">
            <a:off x="7016115" y="3333750"/>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rot="2580000">
            <a:off x="7327265" y="951230"/>
            <a:ext cx="344805" cy="6578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rot="7500000">
            <a:off x="10435590" y="911860"/>
            <a:ext cx="344805" cy="660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rot="12780000">
            <a:off x="11087735" y="3333750"/>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Than, xăng, dầu chủ yếu dùng làm chất đốt cung cấp năng lượng cho sinh hoạt và sản xuất của con người, vận hành động cơ thiết bị máy công nghiệp, phương tiện giao thông và làm nguyên liệu cho nhiêu ngành công nghiệp khác như hoá mĩ phẩm, dược phẩm,...</a:t>
              </a:r>
            </a:p>
          </p:txBody>
        </p:sp>
      </p:grpSp>
      <p:grpSp>
        <p:nvGrpSpPr>
          <p:cNvPr id="41" name="组合 40"/>
          <p:cNvGrpSpPr/>
          <p:nvPr/>
        </p:nvGrpSpPr>
        <p:grpSpPr>
          <a:xfrm>
            <a:off x="2303145" y="3258821"/>
            <a:ext cx="9896475" cy="3646168"/>
            <a:chOff x="1218940" y="2815466"/>
            <a:chExt cx="6765809" cy="874332"/>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387165" y="2850031"/>
              <a:ext cx="5597584" cy="80444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619421" y="2815466"/>
              <a:ext cx="5344924" cy="874332"/>
            </a:xfrm>
            <a:prstGeom prst="rect">
              <a:avLst/>
            </a:prstGeom>
            <a:noFill/>
          </p:spPr>
          <p:txBody>
            <a:bodyPr wrap="square" rtlCol="0">
              <a:spAutoFit/>
            </a:bodyPr>
            <a:lstStyle/>
            <a:p>
              <a:pPr>
                <a:lnSpc>
                  <a:spcPct val="150000"/>
                </a:lnSpc>
              </a:pPr>
              <a:r>
                <a:rPr lang="zh-CN" altLang="en-US" sz="2200" dirty="0">
                  <a:solidFill>
                    <a:schemeClr val="tx1">
                      <a:lumMod val="65000"/>
                      <a:lumOff val="35000"/>
                    </a:schemeClr>
                  </a:solidFill>
                  <a:latin typeface="Microsoft YaHei" panose="020B0503020204020204" charset="-122"/>
                  <a:ea typeface="Microsoft YaHei" panose="020B0503020204020204" charset="-122"/>
                </a:rPr>
                <a:t>- Nguồn nhiên liệu hoá thạch không phải vô tận mà đang ngày càng cạn kiệt.</a:t>
              </a:r>
            </a:p>
            <a:p>
              <a:pPr>
                <a:lnSpc>
                  <a:spcPct val="150000"/>
                </a:lnSpc>
              </a:pPr>
              <a:r>
                <a:rPr lang="zh-CN" altLang="en-US" sz="2200" dirty="0">
                  <a:solidFill>
                    <a:schemeClr val="tx1">
                      <a:lumMod val="65000"/>
                      <a:lumOff val="35000"/>
                    </a:schemeClr>
                  </a:solidFill>
                  <a:latin typeface="Microsoft YaHei" panose="020B0503020204020204" charset="-122"/>
                  <a:ea typeface="Microsoft YaHei" panose="020B0503020204020204" charset="-122"/>
                </a:rPr>
                <a:t>-Ảnh hưởng tới môi trường của việc đốt cháy nhiên liệu hoá thạch: tạo lượng lớn khí carbon dioxide gây hiệu ứng nhà kính và các chất gây ô nhiễm không khí khác như các oxide của nitrogen, lưu huỳnh (g</a:t>
              </a:r>
              <a:r>
                <a:rPr lang="en-US" altLang="zh-CN" sz="2200" dirty="0">
                  <a:solidFill>
                    <a:schemeClr val="tx1">
                      <a:lumMod val="65000"/>
                      <a:lumOff val="35000"/>
                    </a:schemeClr>
                  </a:solidFill>
                  <a:latin typeface="Microsoft YaHei" panose="020B0503020204020204" charset="-122"/>
                  <a:ea typeface="Microsoft YaHei" panose="020B0503020204020204" charset="-122"/>
                </a:rPr>
                <a:t>â</a:t>
              </a:r>
              <a:r>
                <a:rPr lang="zh-CN" altLang="en-US" sz="2200" dirty="0">
                  <a:solidFill>
                    <a:schemeClr val="tx1">
                      <a:lumMod val="65000"/>
                      <a:lumOff val="35000"/>
                    </a:schemeClr>
                  </a:solidFill>
                  <a:latin typeface="Microsoft YaHei" panose="020B0503020204020204" charset="-122"/>
                  <a:ea typeface="Microsoft YaHei" panose="020B0503020204020204" charset="-122"/>
                </a:rPr>
                <a:t>y mưa acid), hợp chất hữu cơ dễ bay hơi và các kim loại nặng,...</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827655" y="4612640"/>
            <a:ext cx="628650" cy="521970"/>
          </a:xfrm>
          <a:prstGeom prst="rect">
            <a:avLst/>
          </a:prstGeom>
          <a:noFill/>
        </p:spPr>
        <p:txBody>
          <a:bodyPr wrap="square" rtlCol="0">
            <a:spAutoFit/>
          </a:bodyPr>
          <a:lstStyle/>
          <a:p>
            <a:r>
              <a:rPr lang="en-US" sz="2800" b="1"/>
              <a:t>2</a:t>
            </a:r>
          </a:p>
        </p:txBody>
      </p:sp>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90" y="0"/>
            <a:ext cx="2578735" cy="42310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2080" y="2243455"/>
            <a:ext cx="2576195" cy="95313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THẢO LUẬN CHUNG</a:t>
            </a:r>
            <a:endParaRPr lang="en-US" sz="2700">
              <a:solidFill>
                <a:schemeClr val="accent1">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409638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Các nhiên liệu như than, xăng, dầu… được sử dụng trong các ngành sản xuất, phục vụ sinh hoạt…</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7" name="圆角矩形 25"/>
          <p:cNvSpPr/>
          <p:nvPr/>
        </p:nvSpPr>
        <p:spPr>
          <a:xfrm>
            <a:off x="541020" y="3437255"/>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6"/>
                </a:solidFill>
                <a:latin typeface="Microsoft YaHei" panose="020B0503020204020204" charset="-122"/>
                <a:ea typeface="Microsoft YaHei" panose="020B0503020204020204" charset="-122"/>
              </a:rPr>
              <a:t>2. Ứng dụng của p</a:t>
            </a:r>
            <a:r>
              <a:rPr lang="en-US" altLang="zh-CN" sz="2800" b="1" dirty="0">
                <a:solidFill>
                  <a:schemeClr val="accent6"/>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solidFill>
                <a:latin typeface="Microsoft YaHei" panose="020B0503020204020204" charset="-122"/>
                <a:ea typeface="Microsoft YaHei" panose="020B0503020204020204" charset="-122"/>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descr="F:\1-原创素材\1_mm1102\PPT\PPT_014\materaials\pageimg_g17.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0"/>
            <a:ext cx="5181600" cy="36195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 Box 2"/>
          <p:cNvSpPr txBox="1"/>
          <p:nvPr/>
        </p:nvSpPr>
        <p:spPr>
          <a:xfrm>
            <a:off x="809625" y="2031365"/>
            <a:ext cx="4297680" cy="1322070"/>
          </a:xfrm>
          <a:prstGeom prst="rect">
            <a:avLst/>
          </a:prstGeom>
          <a:noFill/>
        </p:spPr>
        <p:txBody>
          <a:bodyPr wrap="square" rtlCol="0">
            <a:spAutoFit/>
          </a:bodyPr>
          <a:lstStyle/>
          <a:p>
            <a:r>
              <a:rPr lang="en-US" sz="4000" b="1">
                <a:solidFill>
                  <a:srgbClr val="00B050"/>
                </a:solidFill>
                <a:latin typeface="Arial" panose="020B0604020202020204" pitchFamily="34" charset="0"/>
                <a:cs typeface="Arial" panose="020B0604020202020204" pitchFamily="34" charset="0"/>
              </a:rPr>
              <a:t>Hoạt động: LUYỆN TẬP</a:t>
            </a:r>
          </a:p>
        </p:txBody>
      </p:sp>
      <p:sp>
        <p:nvSpPr>
          <p:cNvPr id="4" name="Content Placeholder 3"/>
          <p:cNvSpPr>
            <a:spLocks noGrp="1"/>
          </p:cNvSpPr>
          <p:nvPr>
            <p:ph sz="half" idx="2"/>
          </p:nvPr>
        </p:nvSpPr>
        <p:spPr/>
        <p:txBody>
          <a:bodyPr/>
          <a:lstStyle/>
          <a:p>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图片 6153" descr="封面4"/>
          <p:cNvPicPr>
            <a:picLocks noGrp="1" noChangeAspect="1"/>
          </p:cNvPicPr>
          <p:nvPr>
            <p:ph sz="half" idx="1"/>
          </p:nvPr>
        </p:nvPicPr>
        <p:blipFill>
          <a:blip r:embed="rId2"/>
          <a:stretch>
            <a:fillRect/>
          </a:stretch>
        </p:blipFill>
        <p:spPr>
          <a:xfrm>
            <a:off x="924560" y="3901440"/>
            <a:ext cx="3000375" cy="1990725"/>
          </a:xfrm>
          <a:prstGeom prst="rect">
            <a:avLst/>
          </a:prstGeom>
          <a:noFill/>
          <a:ln w="9525">
            <a:noFill/>
          </a:ln>
        </p:spPr>
      </p:pic>
      <p:pic>
        <p:nvPicPr>
          <p:cNvPr id="37894" name="图片 37893" descr="1-28"/>
          <p:cNvPicPr>
            <a:picLocks noGrp="1" noChangeAspect="1"/>
          </p:cNvPicPr>
          <p:nvPr>
            <p:ph sz="half" idx="2"/>
          </p:nvPr>
        </p:nvPicPr>
        <p:blipFill>
          <a:blip r:embed="rId3"/>
          <a:stretch>
            <a:fillRect/>
          </a:stretch>
        </p:blipFill>
        <p:spPr>
          <a:xfrm>
            <a:off x="0" y="-60960"/>
            <a:ext cx="7637145" cy="3962400"/>
          </a:xfrm>
          <a:prstGeom prst="rect">
            <a:avLst/>
          </a:prstGeom>
          <a:noFill/>
          <a:ln w="9525">
            <a:noFill/>
          </a:ln>
        </p:spPr>
      </p:pic>
      <p:sp>
        <p:nvSpPr>
          <p:cNvPr id="7" name="Flowchart: Alternate Process 6"/>
          <p:cNvSpPr/>
          <p:nvPr/>
        </p:nvSpPr>
        <p:spPr>
          <a:xfrm>
            <a:off x="2018665" y="1337945"/>
            <a:ext cx="3518535" cy="129921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1927860" y="1449070"/>
            <a:ext cx="3609340" cy="1076325"/>
          </a:xfrm>
          <a:prstGeom prst="rect">
            <a:avLst/>
          </a:prstGeom>
          <a:noFill/>
        </p:spPr>
        <p:txBody>
          <a:bodyPr wrap="square" rtlCol="0">
            <a:spAutoFit/>
          </a:bodyPr>
          <a:lstStyle/>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TRÒ CHƠI</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endParaRPr>
          </a:p>
          <a:p>
            <a:pPr algn="ct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“AI NHANH HƠN”</a:t>
            </a:r>
          </a:p>
        </p:txBody>
      </p:sp>
      <p:pic>
        <p:nvPicPr>
          <p:cNvPr id="9"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4615"/>
            <a:ext cx="6462395" cy="5064760"/>
          </a:xfrm>
          <a:prstGeom prst="rect">
            <a:avLst/>
          </a:prstGeom>
        </p:spPr>
      </p:pic>
      <p:sp>
        <p:nvSpPr>
          <p:cNvPr id="10" name="Text Box 9"/>
          <p:cNvSpPr txBox="1"/>
          <p:nvPr/>
        </p:nvSpPr>
        <p:spPr>
          <a:xfrm>
            <a:off x="6876415" y="857885"/>
            <a:ext cx="4574540" cy="3538220"/>
          </a:xfrm>
          <a:prstGeom prst="rect">
            <a:avLst/>
          </a:prstGeom>
          <a:noFill/>
        </p:spPr>
        <p:txBody>
          <a:bodyPr wrap="square" rtlCol="0">
            <a:spAutoFit/>
          </a:bodyPr>
          <a:lstStyle/>
          <a:p>
            <a:r>
              <a:rPr lang="en-US" sz="2800" b="1">
                <a:solidFill>
                  <a:schemeClr val="accent5">
                    <a:lumMod val="75000"/>
                  </a:schemeClr>
                </a:solidFill>
              </a:rPr>
              <a:t>- Phần luyện tập có 05 câu hỏi.</a:t>
            </a:r>
          </a:p>
          <a:p>
            <a:r>
              <a:rPr lang="en-US" sz="2800" b="1">
                <a:solidFill>
                  <a:schemeClr val="accent5">
                    <a:lumMod val="75000"/>
                  </a:schemeClr>
                </a:solidFill>
              </a:rPr>
              <a:t>- Mỗi học sinh có 1 bảng thẻ có mã tương ứng, 4 cạnh là 4 đáp án A, B, C, D. Học sinh đọc câu hỏi trên màn hình và chọn đáp án nào thì giơ cạnh có chữ cái đó lên trên.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0"/>
            <a:ext cx="1204912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000" b="1">
                <a:solidFill>
                  <a:schemeClr val="accent6"/>
                </a:solidFill>
                <a:sym typeface="+mn-ea"/>
              </a:rPr>
              <a:t>Câu 1:</a:t>
            </a:r>
            <a:r>
              <a:rPr lang="zh-CN" altLang="en-US" sz="2000" b="1">
                <a:solidFill>
                  <a:schemeClr val="bg1"/>
                </a:solidFill>
                <a:sym typeface="+mn-ea"/>
              </a:rPr>
              <a:t> Hòa tan đường vào nước là</a:t>
            </a:r>
          </a:p>
          <a:p>
            <a:pPr algn="l"/>
            <a:r>
              <a:rPr lang="en-US" altLang="zh-CN" sz="2000" b="1">
                <a:solidFill>
                  <a:schemeClr val="tx1"/>
                </a:solidFill>
                <a:sym typeface="+mn-ea"/>
              </a:rPr>
              <a:t> </a:t>
            </a:r>
            <a:r>
              <a:rPr lang="zh-CN" altLang="en-US" sz="2000" b="1">
                <a:solidFill>
                  <a:schemeClr val="tx1"/>
                </a:solidFill>
                <a:sym typeface="+mn-ea"/>
              </a:rPr>
              <a:t>A. Phản ứng hóa học. 	B. Phản ứng tỏa nhiệt. </a:t>
            </a:r>
            <a:r>
              <a:rPr lang="en-US" altLang="zh-CN" sz="2000" b="1">
                <a:solidFill>
                  <a:schemeClr val="tx1"/>
                </a:solidFill>
                <a:sym typeface="+mn-ea"/>
              </a:rPr>
              <a:t>            </a:t>
            </a:r>
            <a:r>
              <a:rPr lang="zh-CN" altLang="en-US" sz="2000" b="1">
                <a:solidFill>
                  <a:schemeClr val="tx1"/>
                </a:solidFill>
                <a:sym typeface="+mn-ea"/>
              </a:rPr>
              <a:t>C. Phản ứng thu nhiệt. 	D. Sự biến đổi vật lí.</a:t>
            </a:r>
          </a:p>
          <a:p>
            <a:pPr algn="l"/>
            <a:r>
              <a:rPr lang="zh-CN" altLang="en-US" sz="2000" b="1">
                <a:solidFill>
                  <a:schemeClr val="accent6"/>
                </a:solidFill>
                <a:sym typeface="+mn-ea"/>
              </a:rPr>
              <a:t>Câu 2:</a:t>
            </a:r>
            <a:r>
              <a:rPr lang="zh-CN" altLang="en-US" sz="2000" b="1">
                <a:solidFill>
                  <a:schemeClr val="tx1"/>
                </a:solidFill>
                <a:sym typeface="+mn-ea"/>
              </a:rPr>
              <a:t> </a:t>
            </a:r>
            <a:r>
              <a:rPr lang="zh-CN" altLang="en-US" sz="2000" b="1">
                <a:solidFill>
                  <a:schemeClr val="bg1"/>
                </a:solidFill>
                <a:sym typeface="+mn-ea"/>
              </a:rPr>
              <a:t>Đốt phosphorus trong oxygen thu được chất diphosphorus pentoxide. Phương trình chữ nào sau đây biểu diễn đúng phản ứng hoá học trên:</a:t>
            </a:r>
          </a:p>
          <a:p>
            <a:pPr algn="l"/>
            <a:r>
              <a:rPr lang="zh-CN" altLang="en-US" sz="2000" b="1">
                <a:solidFill>
                  <a:schemeClr val="tx1"/>
                </a:solidFill>
                <a:sym typeface="+mn-ea"/>
              </a:rPr>
              <a:t>A.Phosphorus + diphosphorus pentoxide</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  oxygen</a:t>
            </a:r>
            <a:r>
              <a:rPr lang="en-US" altLang="zh-CN" sz="2000" b="1">
                <a:solidFill>
                  <a:schemeClr val="tx1"/>
                </a:solidFill>
                <a:sym typeface="+mn-ea"/>
              </a:rPr>
              <a:t>         </a:t>
            </a:r>
            <a:r>
              <a:rPr lang="zh-CN" altLang="en-US" sz="2000" b="1">
                <a:solidFill>
                  <a:schemeClr val="tx1"/>
                </a:solidFill>
                <a:sym typeface="+mn-ea"/>
              </a:rPr>
              <a:t>B.Phosphorus</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oxygen + diphosphorus pentoxide </a:t>
            </a:r>
          </a:p>
          <a:p>
            <a:pPr algn="l"/>
            <a:r>
              <a:rPr lang="zh-CN" altLang="en-US" sz="2000" b="1">
                <a:solidFill>
                  <a:schemeClr val="tx1"/>
                </a:solidFill>
                <a:sym typeface="+mn-ea"/>
              </a:rPr>
              <a:t>C.Phosphorus + oxygen </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  diphosphorus pentoxide </a:t>
            </a:r>
          </a:p>
          <a:p>
            <a:pPr algn="l"/>
            <a:r>
              <a:rPr lang="zh-CN" altLang="en-US" sz="2000" b="1">
                <a:solidFill>
                  <a:schemeClr val="accent6"/>
                </a:solidFill>
                <a:sym typeface="+mn-ea"/>
              </a:rPr>
              <a:t>Câu 3: </a:t>
            </a:r>
            <a:r>
              <a:rPr lang="zh-CN" altLang="en-US" sz="2000" b="1">
                <a:solidFill>
                  <a:schemeClr val="bg1"/>
                </a:solidFill>
                <a:sym typeface="+mn-ea"/>
              </a:rPr>
              <a:t>Cho sơ đồ phản ứng hóa học sau:</a:t>
            </a:r>
            <a:r>
              <a:rPr lang="en-US" altLang="zh-CN" sz="2000" b="1">
                <a:solidFill>
                  <a:schemeClr val="bg1"/>
                </a:solidFill>
                <a:sym typeface="+mn-ea"/>
              </a:rPr>
              <a:t>      H</a:t>
            </a:r>
            <a:r>
              <a:rPr lang="zh-CN" altLang="en-US" sz="2000" b="1">
                <a:solidFill>
                  <a:schemeClr val="bg1"/>
                </a:solidFill>
                <a:sym typeface="+mn-ea"/>
              </a:rPr>
              <a:t>ydrogen + Oxygen </a:t>
            </a:r>
            <a:r>
              <a:rPr lang="en-US" altLang="zh-CN" sz="2000" b="1">
                <a:solidFill>
                  <a:schemeClr val="bg1"/>
                </a:solidFill>
                <a:sym typeface="+mn-ea"/>
              </a:rPr>
              <a:t>   </a:t>
            </a:r>
            <a:r>
              <a:rPr lang="en-US" altLang="zh-CN" sz="2000" b="1">
                <a:solidFill>
                  <a:schemeClr val="bg1"/>
                </a:solidFill>
                <a:latin typeface="Arial" panose="020B0604020202020204" pitchFamily="34" charset="0"/>
                <a:cs typeface="Arial" panose="020B0604020202020204" pitchFamily="34" charset="0"/>
                <a:sym typeface="+mn-ea"/>
              </a:rPr>
              <a:t>→</a:t>
            </a:r>
            <a:r>
              <a:rPr lang="zh-CN" altLang="en-US" sz="2000" b="1">
                <a:solidFill>
                  <a:schemeClr val="bg1"/>
                </a:solidFill>
                <a:sym typeface="+mn-ea"/>
              </a:rPr>
              <a:t>   Nước</a:t>
            </a:r>
          </a:p>
          <a:p>
            <a:pPr algn="l"/>
            <a:r>
              <a:rPr lang="zh-CN" altLang="en-US" sz="2000" b="1">
                <a:solidFill>
                  <a:schemeClr val="bg1"/>
                </a:solidFill>
                <a:sym typeface="+mn-ea"/>
              </a:rPr>
              <a:t>Trong quá trình phản ứng, số nguyên tử H và số nguyên tử O có thay đổi không?</a:t>
            </a:r>
          </a:p>
          <a:p>
            <a:pPr algn="l"/>
            <a:r>
              <a:rPr lang="zh-CN" altLang="en-US" sz="2000" b="1">
                <a:solidFill>
                  <a:schemeClr val="tx1"/>
                </a:solidFill>
                <a:sym typeface="+mn-ea"/>
              </a:rPr>
              <a:t>A. Thay đổi theo chiều tăng dần. 		</a:t>
            </a:r>
            <a:r>
              <a:rPr lang="en-US" altLang="zh-CN" sz="2000" b="1">
                <a:solidFill>
                  <a:schemeClr val="tx1"/>
                </a:solidFill>
                <a:sym typeface="+mn-ea"/>
              </a:rPr>
              <a:t>                </a:t>
            </a:r>
            <a:r>
              <a:rPr lang="zh-CN" altLang="en-US" sz="2000" b="1">
                <a:solidFill>
                  <a:schemeClr val="tx1"/>
                </a:solidFill>
                <a:sym typeface="+mn-ea"/>
              </a:rPr>
              <a:t>B. Thay đổi theo chiều giảm dần.</a:t>
            </a:r>
          </a:p>
          <a:p>
            <a:pPr algn="l"/>
            <a:r>
              <a:rPr lang="zh-CN" altLang="en-US" sz="2000" b="1">
                <a:solidFill>
                  <a:schemeClr val="tx1"/>
                </a:solidFill>
                <a:sym typeface="+mn-ea"/>
              </a:rPr>
              <a:t>C. Không thay đổi. 				D. H tăng còn O giảm. </a:t>
            </a:r>
          </a:p>
          <a:p>
            <a:pPr algn="l"/>
            <a:r>
              <a:rPr lang="zh-CN" altLang="en-US" sz="2000" b="1">
                <a:solidFill>
                  <a:schemeClr val="accent6"/>
                </a:solidFill>
                <a:sym typeface="+mn-ea"/>
              </a:rPr>
              <a:t>Câu 4:</a:t>
            </a:r>
            <a:r>
              <a:rPr lang="zh-CN" altLang="en-US" sz="2000" b="1">
                <a:solidFill>
                  <a:schemeClr val="bg1"/>
                </a:solidFill>
                <a:sym typeface="+mn-ea"/>
              </a:rPr>
              <a:t> Dấu hiệu nào giúp ta có thể nhận biết có phản ứng hoá học xảy ra?</a:t>
            </a:r>
          </a:p>
          <a:p>
            <a:pPr algn="l"/>
            <a:r>
              <a:rPr lang="zh-CN" altLang="en-US" sz="2000" b="1">
                <a:solidFill>
                  <a:schemeClr val="tx1"/>
                </a:solidFill>
                <a:sym typeface="+mn-ea"/>
              </a:rPr>
              <a:t>A. Có chất kết tủa (chất không tan).	</a:t>
            </a:r>
            <a:r>
              <a:rPr lang="en-US" altLang="zh-CN" sz="2000" b="1">
                <a:solidFill>
                  <a:schemeClr val="tx1"/>
                </a:solidFill>
                <a:sym typeface="+mn-ea"/>
              </a:rPr>
              <a:t>                </a:t>
            </a:r>
            <a:r>
              <a:rPr lang="zh-CN" altLang="en-US" sz="2000" b="1">
                <a:solidFill>
                  <a:schemeClr val="tx1"/>
                </a:solidFill>
                <a:sym typeface="+mn-ea"/>
              </a:rPr>
              <a:t>B. Có chất khí thoát ra (sủi bọt).</a:t>
            </a:r>
          </a:p>
          <a:p>
            <a:pPr algn="l"/>
            <a:r>
              <a:rPr lang="zh-CN" altLang="en-US" sz="2000" b="1">
                <a:solidFill>
                  <a:schemeClr val="tx1"/>
                </a:solidFill>
                <a:sym typeface="+mn-ea"/>
              </a:rPr>
              <a:t>C. Có sự thay đổi màu sắc. 			D. Một trong số các dấu hiệu trên.</a:t>
            </a:r>
          </a:p>
          <a:p>
            <a:pPr algn="l"/>
            <a:r>
              <a:rPr lang="zh-CN" altLang="en-US" sz="2000" b="1">
                <a:solidFill>
                  <a:schemeClr val="accent6"/>
                </a:solidFill>
                <a:sym typeface="+mn-ea"/>
              </a:rPr>
              <a:t>C</a:t>
            </a:r>
            <a:r>
              <a:rPr lang="en-US" altLang="zh-CN" sz="2000" b="1">
                <a:solidFill>
                  <a:schemeClr val="accent6"/>
                </a:solidFill>
                <a:sym typeface="+mn-ea"/>
              </a:rPr>
              <a:t>â</a:t>
            </a:r>
            <a:r>
              <a:rPr lang="zh-CN" altLang="en-US" sz="2000" b="1">
                <a:solidFill>
                  <a:schemeClr val="accent6"/>
                </a:solidFill>
                <a:sym typeface="+mn-ea"/>
              </a:rPr>
              <a:t>u 5.</a:t>
            </a:r>
            <a:r>
              <a:rPr lang="zh-CN" altLang="en-US" sz="2000" b="1">
                <a:solidFill>
                  <a:schemeClr val="bg1"/>
                </a:solidFill>
                <a:sym typeface="+mn-ea"/>
              </a:rPr>
              <a:t> Cho các phản ứng sau:</a:t>
            </a:r>
          </a:p>
          <a:p>
            <a:pPr algn="l"/>
            <a:r>
              <a:rPr lang="zh-CN" altLang="en-US" sz="2000" b="1">
                <a:solidFill>
                  <a:schemeClr val="tx1"/>
                </a:solidFill>
                <a:sym typeface="+mn-ea"/>
              </a:rPr>
              <a:t> (1) Điểu chế oxygen bằng cách đun nóng thuốc tím (KMnO4), ngừng cung cấp nhiệt, phản ứng dừng lại; </a:t>
            </a:r>
          </a:p>
          <a:p>
            <a:pPr algn="l"/>
            <a:r>
              <a:rPr lang="zh-CN" altLang="en-US" sz="2000" b="1">
                <a:solidFill>
                  <a:schemeClr val="tx1"/>
                </a:solidFill>
                <a:sym typeface="+mn-ea"/>
              </a:rPr>
              <a:t>(2) Nung đá vôi (CaCO3); </a:t>
            </a:r>
          </a:p>
          <a:p>
            <a:pPr algn="l"/>
            <a:r>
              <a:rPr lang="zh-CN" altLang="en-US" sz="2000" b="1">
                <a:solidFill>
                  <a:schemeClr val="tx1"/>
                </a:solidFill>
                <a:sym typeface="+mn-ea"/>
              </a:rPr>
              <a:t>(3) Tôi vôi (CaO với nước); </a:t>
            </a:r>
          </a:p>
          <a:p>
            <a:pPr algn="l"/>
            <a:r>
              <a:rPr lang="zh-CN" altLang="en-US" sz="2000" b="1">
                <a:solidFill>
                  <a:schemeClr val="tx1"/>
                </a:solidFill>
                <a:sym typeface="+mn-ea"/>
              </a:rPr>
              <a:t>(4) Cho dung dịch HC</a:t>
            </a:r>
            <a:r>
              <a:rPr lang="en-US" altLang="zh-CN" sz="2000" b="1">
                <a:solidFill>
                  <a:schemeClr val="tx1"/>
                </a:solidFill>
                <a:sym typeface="+mn-ea"/>
              </a:rPr>
              <a:t>l</a:t>
            </a:r>
            <a:r>
              <a:rPr lang="zh-CN" altLang="en-US" sz="2000" b="1">
                <a:solidFill>
                  <a:schemeClr val="tx1"/>
                </a:solidFill>
                <a:sym typeface="+mn-ea"/>
              </a:rPr>
              <a:t> tác dụng với dung dịch</a:t>
            </a:r>
            <a:r>
              <a:rPr lang="en-US" altLang="zh-CN" sz="2000" b="1">
                <a:solidFill>
                  <a:schemeClr val="tx1"/>
                </a:solidFill>
                <a:sym typeface="+mn-ea"/>
              </a:rPr>
              <a:t> </a:t>
            </a:r>
            <a:r>
              <a:rPr lang="zh-CN" altLang="en-US" sz="2000" b="1">
                <a:solidFill>
                  <a:schemeClr val="tx1"/>
                </a:solidFill>
                <a:sym typeface="+mn-ea"/>
              </a:rPr>
              <a:t>NaOH, ống nghiệm nóng lên.</a:t>
            </a:r>
          </a:p>
          <a:p>
            <a:pPr algn="l"/>
            <a:r>
              <a:rPr lang="zh-CN" altLang="en-US" sz="2000" b="1">
                <a:solidFill>
                  <a:schemeClr val="tx1"/>
                </a:solidFill>
                <a:sym typeface="+mn-ea"/>
              </a:rPr>
              <a:t>(5) Quang hợp của cây xanh.</a:t>
            </a:r>
          </a:p>
          <a:p>
            <a:pPr algn="l"/>
            <a:r>
              <a:rPr lang="zh-CN" altLang="en-US" sz="2000" b="1">
                <a:solidFill>
                  <a:schemeClr val="tx1"/>
                </a:solidFill>
                <a:sym typeface="+mn-ea"/>
              </a:rPr>
              <a:t>Các phản ứng thu nhiệt là</a:t>
            </a:r>
          </a:p>
          <a:p>
            <a:pPr algn="l"/>
            <a:r>
              <a:rPr lang="en-US" altLang="zh-CN" sz="2000" b="1">
                <a:solidFill>
                  <a:schemeClr val="tx1"/>
                </a:solidFill>
                <a:sym typeface="+mn-ea"/>
              </a:rPr>
              <a:t>          </a:t>
            </a:r>
            <a:r>
              <a:rPr lang="zh-CN" altLang="en-US" sz="2000" b="1">
                <a:solidFill>
                  <a:schemeClr val="tx1"/>
                </a:solidFill>
                <a:sym typeface="+mn-ea"/>
              </a:rPr>
              <a:t>A. (1); (2) và (5).	B.(l); (3) và (4).</a:t>
            </a:r>
            <a:r>
              <a:rPr lang="en-US" altLang="zh-CN" sz="2000" b="1">
                <a:solidFill>
                  <a:schemeClr val="tx1"/>
                </a:solidFill>
                <a:sym typeface="+mn-ea"/>
              </a:rPr>
              <a:t>          C</a:t>
            </a:r>
            <a:r>
              <a:rPr lang="zh-CN" altLang="en-US" sz="2000" b="1">
                <a:solidFill>
                  <a:schemeClr val="tx1"/>
                </a:solidFill>
                <a:sym typeface="+mn-ea"/>
              </a:rPr>
              <a:t>. (2); (3) và (5).	D. (2); (4) và (5).</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1</a:t>
            </a:r>
          </a:p>
        </p:txBody>
      </p:sp>
      <p:pic>
        <p:nvPicPr>
          <p:cNvPr id="46125" name="图片 46124" descr="png-0730"/>
          <p:cNvPicPr>
            <a:picLocks noGrp="1" noChangeAspect="1"/>
          </p:cNvPicPr>
          <p:nvPr>
            <p:ph sz="half" idx="2"/>
          </p:nvPr>
        </p:nvPicPr>
        <p:blipFill>
          <a:blip r:embed="rId3"/>
          <a:stretch>
            <a:fillRect/>
          </a:stretch>
        </p:blipFill>
        <p:spPr>
          <a:xfrm>
            <a:off x="9247505" y="534670"/>
            <a:ext cx="514350" cy="514350"/>
          </a:xfrm>
          <a:prstGeom prst="rect">
            <a:avLst/>
          </a:prstGeom>
          <a:noFill/>
          <a:ln w="9525">
            <a:noFill/>
          </a:ln>
        </p:spPr>
      </p:pic>
      <p:pic>
        <p:nvPicPr>
          <p:cNvPr id="16" name="图片 46124" descr="png-0730"/>
          <p:cNvPicPr>
            <a:picLocks noChangeAspect="1"/>
          </p:cNvPicPr>
          <p:nvPr/>
        </p:nvPicPr>
        <p:blipFill>
          <a:blip r:embed="rId3"/>
          <a:stretch>
            <a:fillRect/>
          </a:stretch>
        </p:blipFill>
        <p:spPr>
          <a:xfrm>
            <a:off x="133985" y="1878965"/>
            <a:ext cx="451485" cy="451485"/>
          </a:xfrm>
          <a:prstGeom prst="rect">
            <a:avLst/>
          </a:prstGeom>
          <a:noFill/>
          <a:ln w="9525">
            <a:noFill/>
          </a:ln>
        </p:spPr>
      </p:pic>
      <p:pic>
        <p:nvPicPr>
          <p:cNvPr id="17" name="图片 46124" descr="png-0730"/>
          <p:cNvPicPr>
            <a:picLocks noChangeAspect="1"/>
          </p:cNvPicPr>
          <p:nvPr/>
        </p:nvPicPr>
        <p:blipFill>
          <a:blip r:embed="rId3"/>
          <a:stretch>
            <a:fillRect/>
          </a:stretch>
        </p:blipFill>
        <p:spPr>
          <a:xfrm>
            <a:off x="142875" y="3054350"/>
            <a:ext cx="489585" cy="489585"/>
          </a:xfrm>
          <a:prstGeom prst="rect">
            <a:avLst/>
          </a:prstGeom>
          <a:noFill/>
          <a:ln w="9525">
            <a:noFill/>
          </a:ln>
        </p:spPr>
      </p:pic>
      <p:pic>
        <p:nvPicPr>
          <p:cNvPr id="18" name="图片 46124" descr="png-0730"/>
          <p:cNvPicPr>
            <a:picLocks noChangeAspect="1"/>
          </p:cNvPicPr>
          <p:nvPr/>
        </p:nvPicPr>
        <p:blipFill>
          <a:blip r:embed="rId3"/>
          <a:stretch>
            <a:fillRect/>
          </a:stretch>
        </p:blipFill>
        <p:spPr>
          <a:xfrm>
            <a:off x="5544820" y="4003675"/>
            <a:ext cx="442595" cy="442595"/>
          </a:xfrm>
          <a:prstGeom prst="rect">
            <a:avLst/>
          </a:prstGeom>
          <a:noFill/>
          <a:ln w="9525">
            <a:noFill/>
          </a:ln>
        </p:spPr>
      </p:pic>
      <p:pic>
        <p:nvPicPr>
          <p:cNvPr id="19" name="图片 46124" descr="png-0730"/>
          <p:cNvPicPr>
            <a:picLocks noChangeAspect="1"/>
          </p:cNvPicPr>
          <p:nvPr/>
        </p:nvPicPr>
        <p:blipFill>
          <a:blip r:embed="rId3"/>
          <a:stretch>
            <a:fillRect/>
          </a:stretch>
        </p:blipFill>
        <p:spPr>
          <a:xfrm>
            <a:off x="734695" y="6394450"/>
            <a:ext cx="434975" cy="43497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0" y="13970"/>
            <a:ext cx="1219263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200" b="1">
                <a:solidFill>
                  <a:schemeClr val="accent6"/>
                </a:solidFill>
                <a:sym typeface="+mn-ea"/>
              </a:rPr>
              <a:t>Câu 1:</a:t>
            </a:r>
            <a:r>
              <a:rPr lang="en-US" altLang="zh-CN" sz="2200" b="1">
                <a:solidFill>
                  <a:schemeClr val="accent6"/>
                </a:solidFill>
                <a:sym typeface="+mn-ea"/>
              </a:rPr>
              <a:t> </a:t>
            </a:r>
            <a:r>
              <a:rPr lang="zh-CN" altLang="en-US" sz="2200" b="1">
                <a:solidFill>
                  <a:schemeClr val="bg1"/>
                </a:solidFill>
                <a:sym typeface="+mn-ea"/>
              </a:rPr>
              <a:t>Phản ứng sau là phản ứng gì?</a:t>
            </a:r>
          </a:p>
          <a:p>
            <a:pPr algn="l"/>
            <a:r>
              <a:rPr lang="zh-CN" altLang="en-US" sz="2200" b="1">
                <a:solidFill>
                  <a:schemeClr val="tx1"/>
                </a:solidFill>
                <a:sym typeface="+mn-ea"/>
              </a:rPr>
              <a:t>Phản ứng phân hủy copper (II) hydroxide thành copper (II) oxide và hơi nước thì cần cung cấp năng</a:t>
            </a:r>
            <a:r>
              <a:rPr lang="en-US" altLang="zh-CN" sz="2200" b="1">
                <a:solidFill>
                  <a:schemeClr val="tx1"/>
                </a:solidFill>
                <a:sym typeface="+mn-ea"/>
              </a:rPr>
              <a:t> </a:t>
            </a:r>
            <a:r>
              <a:rPr lang="zh-CN" altLang="en-US" sz="2200" b="1">
                <a:solidFill>
                  <a:schemeClr val="tx1"/>
                </a:solidFill>
                <a:sym typeface="+mn-ea"/>
              </a:rPr>
              <a:t> lượng dưới dạng nhiệt bằng cách đun nóng. Khi ngừng cung cấp nhiệt, phản ứng cũng dừng lại</a:t>
            </a:r>
          </a:p>
          <a:p>
            <a:pPr algn="l"/>
            <a:r>
              <a:rPr lang="zh-CN" altLang="en-US" sz="2200" b="1">
                <a:solidFill>
                  <a:schemeClr val="tx1"/>
                </a:solidFill>
                <a:sym typeface="+mn-ea"/>
              </a:rPr>
              <a:t>A. Phản ứng tỏa nhiệt. 			B. Phản ứng thu nhiệt.</a:t>
            </a:r>
          </a:p>
          <a:p>
            <a:pPr algn="l"/>
            <a:r>
              <a:rPr lang="zh-CN" altLang="en-US" sz="2200" b="1">
                <a:solidFill>
                  <a:schemeClr val="tx1"/>
                </a:solidFill>
                <a:sym typeface="+mn-ea"/>
              </a:rPr>
              <a:t>B. Phản ứng phân hủy. 			C. Phản ứng trao đổi.</a:t>
            </a:r>
          </a:p>
          <a:p>
            <a:pPr algn="l"/>
            <a:r>
              <a:rPr lang="zh-CN" altLang="en-US" sz="2200" b="1">
                <a:solidFill>
                  <a:schemeClr val="accent6"/>
                </a:solidFill>
                <a:sym typeface="+mn-ea"/>
              </a:rPr>
              <a:t>Câu 2:</a:t>
            </a:r>
            <a:r>
              <a:rPr lang="zh-CN" altLang="en-US" sz="2200" b="1">
                <a:solidFill>
                  <a:schemeClr val="tx1"/>
                </a:solidFill>
                <a:sym typeface="+mn-ea"/>
              </a:rPr>
              <a:t> </a:t>
            </a:r>
            <a:r>
              <a:rPr lang="zh-CN" altLang="en-US" sz="2200" b="1">
                <a:solidFill>
                  <a:schemeClr val="bg1"/>
                </a:solidFill>
                <a:sym typeface="+mn-ea"/>
              </a:rPr>
              <a:t>Than (thành phần chính là carbon) cháy trong không khí tạo thành khí carbon dioxide. </a:t>
            </a:r>
            <a:r>
              <a:rPr lang="en-US" altLang="zh-CN" sz="2200" b="1">
                <a:solidFill>
                  <a:schemeClr val="bg1"/>
                </a:solidFill>
                <a:sym typeface="+mn-ea"/>
              </a:rPr>
              <a:t> </a:t>
            </a:r>
            <a:r>
              <a:rPr lang="zh-CN" altLang="en-US" sz="2200" b="1">
                <a:solidFill>
                  <a:schemeClr val="bg1"/>
                </a:solidFill>
                <a:sym typeface="+mn-ea"/>
              </a:rPr>
              <a:t>Trong quá trình phản ứng, lượng chất nào tăng dần? </a:t>
            </a:r>
            <a:endParaRPr lang="zh-CN" altLang="en-US" sz="2200" b="1">
              <a:solidFill>
                <a:schemeClr val="tx1"/>
              </a:solidFill>
              <a:sym typeface="+mn-ea"/>
            </a:endParaRPr>
          </a:p>
          <a:p>
            <a:pPr algn="l"/>
            <a:r>
              <a:rPr lang="zh-CN" altLang="en-US" sz="2200" b="1">
                <a:solidFill>
                  <a:schemeClr val="tx1"/>
                </a:solidFill>
                <a:sym typeface="+mn-ea"/>
              </a:rPr>
              <a:t>A. Carbon dioxide tăng dần. </a:t>
            </a:r>
            <a:r>
              <a:rPr lang="en-US" altLang="zh-CN" sz="2200" b="1">
                <a:solidFill>
                  <a:schemeClr val="tx1"/>
                </a:solidFill>
                <a:sym typeface="+mn-ea"/>
              </a:rPr>
              <a:t>    </a:t>
            </a:r>
            <a:r>
              <a:rPr lang="zh-CN" altLang="en-US" sz="2200" b="1">
                <a:solidFill>
                  <a:schemeClr val="tx1"/>
                </a:solidFill>
                <a:sym typeface="+mn-ea"/>
              </a:rPr>
              <a:t>B. Oxygen tăng dần</a:t>
            </a:r>
            <a:r>
              <a:rPr lang="en-US" altLang="zh-CN" sz="2200" b="1">
                <a:solidFill>
                  <a:schemeClr val="tx1"/>
                </a:solidFill>
                <a:sym typeface="+mn-ea"/>
              </a:rPr>
              <a:t>     </a:t>
            </a:r>
            <a:r>
              <a:rPr lang="zh-CN" altLang="en-US" sz="2200" b="1">
                <a:solidFill>
                  <a:schemeClr val="tx1"/>
                </a:solidFill>
                <a:sym typeface="+mn-ea"/>
              </a:rPr>
              <a:t>C. Carbon tăng dần. </a:t>
            </a:r>
            <a:r>
              <a:rPr lang="en-US" altLang="zh-CN" sz="2200" b="1">
                <a:solidFill>
                  <a:schemeClr val="tx1"/>
                </a:solidFill>
                <a:sym typeface="+mn-ea"/>
              </a:rPr>
              <a:t>    </a:t>
            </a:r>
            <a:r>
              <a:rPr lang="zh-CN" altLang="en-US" sz="2200" b="1">
                <a:solidFill>
                  <a:schemeClr val="tx1"/>
                </a:solidFill>
                <a:sym typeface="+mn-ea"/>
              </a:rPr>
              <a:t>D. Tất cả đều tăng</a:t>
            </a:r>
          </a:p>
          <a:p>
            <a:pPr algn="l"/>
            <a:r>
              <a:rPr lang="zh-CN" altLang="en-US" sz="2200" b="1">
                <a:solidFill>
                  <a:schemeClr val="accent6"/>
                </a:solidFill>
                <a:sym typeface="+mn-ea"/>
              </a:rPr>
              <a:t>Câu 3:</a:t>
            </a:r>
            <a:r>
              <a:rPr lang="zh-CN" altLang="en-US" sz="2200" b="1">
                <a:solidFill>
                  <a:schemeClr val="tx1"/>
                </a:solidFill>
                <a:sym typeface="+mn-ea"/>
              </a:rPr>
              <a:t> </a:t>
            </a:r>
            <a:r>
              <a:rPr lang="zh-CN" altLang="en-US" sz="2200" b="1">
                <a:solidFill>
                  <a:schemeClr val="bg1"/>
                </a:solidFill>
                <a:sym typeface="+mn-ea"/>
              </a:rPr>
              <a:t>Phản ứng hóa học là gì?</a:t>
            </a:r>
          </a:p>
          <a:p>
            <a:pPr algn="l"/>
            <a:r>
              <a:rPr lang="zh-CN" altLang="en-US" sz="2200" b="1">
                <a:solidFill>
                  <a:schemeClr val="tx1"/>
                </a:solidFill>
                <a:sym typeface="+mn-ea"/>
              </a:rPr>
              <a:t>A. Quá trình biến đổi từ chất rắn sang chất khí</a:t>
            </a:r>
            <a:r>
              <a:rPr lang="en-US" altLang="zh-CN" sz="2200" b="1">
                <a:solidFill>
                  <a:schemeClr val="tx1"/>
                </a:solidFill>
                <a:sym typeface="+mn-ea"/>
              </a:rPr>
              <a:t>        </a:t>
            </a:r>
            <a:r>
              <a:rPr lang="zh-CN" altLang="en-US" sz="2200" b="1">
                <a:solidFill>
                  <a:schemeClr val="tx1"/>
                </a:solidFill>
                <a:sym typeface="+mn-ea"/>
              </a:rPr>
              <a:t>B. Quá trình biến đổi từ chất khí sang chất lỏng</a:t>
            </a:r>
          </a:p>
          <a:p>
            <a:pPr algn="l"/>
            <a:r>
              <a:rPr lang="zh-CN" altLang="en-US" sz="2200" b="1">
                <a:solidFill>
                  <a:schemeClr val="tx1"/>
                </a:solidFill>
                <a:sym typeface="+mn-ea"/>
              </a:rPr>
              <a:t>C. Quá trình biến đổi từ chất này thành chất khác</a:t>
            </a:r>
            <a:r>
              <a:rPr lang="en-US" altLang="zh-CN" sz="2200" b="1">
                <a:solidFill>
                  <a:schemeClr val="tx1"/>
                </a:solidFill>
                <a:sym typeface="+mn-ea"/>
              </a:rPr>
              <a:t>   </a:t>
            </a:r>
            <a:r>
              <a:rPr lang="zh-CN" altLang="en-US" sz="2200" b="1">
                <a:solidFill>
                  <a:schemeClr val="tx1"/>
                </a:solidFill>
                <a:sym typeface="+mn-ea"/>
              </a:rPr>
              <a:t>D. Tất cả các ý trên</a:t>
            </a:r>
          </a:p>
          <a:p>
            <a:pPr algn="l"/>
            <a:r>
              <a:rPr lang="zh-CN" altLang="en-US" sz="2200" b="1">
                <a:solidFill>
                  <a:schemeClr val="accent6"/>
                </a:solidFill>
                <a:sym typeface="+mn-ea"/>
              </a:rPr>
              <a:t>Câu 4: </a:t>
            </a:r>
            <a:r>
              <a:rPr lang="zh-CN" altLang="en-US" sz="2200" b="1">
                <a:solidFill>
                  <a:schemeClr val="bg1"/>
                </a:solidFill>
                <a:sym typeface="+mn-ea"/>
              </a:rPr>
              <a:t>Trong phản ứng giữa oxygen và hydrogen, nếu oxygen hết thì phản ứng có xảy ra nữa không?</a:t>
            </a:r>
          </a:p>
          <a:p>
            <a:pPr algn="l"/>
            <a:r>
              <a:rPr lang="zh-CN" altLang="en-US" sz="2200" b="1">
                <a:solidFill>
                  <a:schemeClr val="tx1"/>
                </a:solidFill>
                <a:sym typeface="+mn-ea"/>
              </a:rPr>
              <a:t>A. Phản ứng vẫn tiếp tục.</a:t>
            </a:r>
            <a:r>
              <a:rPr lang="en-US" altLang="zh-CN" sz="2200" b="1">
                <a:solidFill>
                  <a:schemeClr val="tx1"/>
                </a:solidFill>
                <a:sym typeface="+mn-ea"/>
              </a:rPr>
              <a:t>                                            </a:t>
            </a:r>
            <a:r>
              <a:rPr lang="zh-CN" altLang="en-US" sz="2200" b="1">
                <a:solidFill>
                  <a:schemeClr val="tx1"/>
                </a:solidFill>
                <a:sym typeface="+mn-ea"/>
              </a:rPr>
              <a:t>B. Phản ứng tiếp tục giữa hydrogen và sản phẩm. </a:t>
            </a:r>
          </a:p>
          <a:p>
            <a:pPr algn="l"/>
            <a:r>
              <a:rPr lang="zh-CN" altLang="en-US" sz="2200" b="1">
                <a:solidFill>
                  <a:schemeClr val="tx1"/>
                </a:solidFill>
                <a:sym typeface="+mn-ea"/>
              </a:rPr>
              <a:t>C. Phản ứng tiếp tục nếu dùng nhiệt độ xúc tác.</a:t>
            </a:r>
            <a:r>
              <a:rPr lang="en-US" altLang="zh-CN" sz="2200" b="1">
                <a:solidFill>
                  <a:schemeClr val="tx1"/>
                </a:solidFill>
                <a:sym typeface="+mn-ea"/>
              </a:rPr>
              <a:t>    </a:t>
            </a:r>
            <a:r>
              <a:rPr lang="zh-CN" altLang="en-US" sz="2200" b="1">
                <a:solidFill>
                  <a:schemeClr val="tx1"/>
                </a:solidFill>
                <a:sym typeface="+mn-ea"/>
              </a:rPr>
              <a:t>D. Phản ứng dừng lại.</a:t>
            </a:r>
          </a:p>
          <a:p>
            <a:pPr algn="l"/>
            <a:r>
              <a:rPr lang="zh-CN" altLang="en-US" sz="2200" b="1">
                <a:solidFill>
                  <a:schemeClr val="accent6"/>
                </a:solidFill>
                <a:sym typeface="+mn-ea"/>
              </a:rPr>
              <a:t>Câu 5:</a:t>
            </a:r>
            <a:r>
              <a:rPr lang="zh-CN" altLang="en-US" sz="2200" b="1">
                <a:solidFill>
                  <a:schemeClr val="bg1"/>
                </a:solidFill>
                <a:sym typeface="+mn-ea"/>
              </a:rPr>
              <a:t> Trong phản ứng hóa học, liên kết giữa nguyên tử trong các phân tử như thế nào?</a:t>
            </a:r>
          </a:p>
          <a:p>
            <a:pPr algn="l"/>
            <a:r>
              <a:rPr lang="en-US" altLang="zh-CN" sz="2200" b="1">
                <a:solidFill>
                  <a:schemeClr val="tx1"/>
                </a:solidFill>
                <a:sym typeface="+mn-ea"/>
              </a:rPr>
              <a:t>   </a:t>
            </a:r>
            <a:r>
              <a:rPr lang="zh-CN" altLang="en-US" sz="2200" b="1">
                <a:solidFill>
                  <a:schemeClr val="tx1"/>
                </a:solidFill>
                <a:sym typeface="+mn-ea"/>
              </a:rPr>
              <a:t>A. Không thay đổi. 				</a:t>
            </a:r>
            <a:r>
              <a:rPr lang="en-US" altLang="zh-CN" sz="2200" b="1">
                <a:solidFill>
                  <a:schemeClr val="tx1"/>
                </a:solidFill>
                <a:sym typeface="+mn-ea"/>
              </a:rPr>
              <a:t>                </a:t>
            </a:r>
            <a:r>
              <a:rPr lang="zh-CN" altLang="en-US" sz="2200" b="1">
                <a:solidFill>
                  <a:schemeClr val="tx1"/>
                </a:solidFill>
                <a:sym typeface="+mn-ea"/>
              </a:rPr>
              <a:t>B. Thay đổi.</a:t>
            </a:r>
          </a:p>
          <a:p>
            <a:pPr algn="l"/>
            <a:r>
              <a:rPr lang="en-US" altLang="zh-CN" sz="2200" b="1">
                <a:solidFill>
                  <a:schemeClr val="tx1"/>
                </a:solidFill>
                <a:sym typeface="+mn-ea"/>
              </a:rPr>
              <a:t>   </a:t>
            </a:r>
            <a:r>
              <a:rPr lang="zh-CN" altLang="en-US" sz="2200" b="1">
                <a:solidFill>
                  <a:schemeClr val="tx1"/>
                </a:solidFill>
                <a:sym typeface="+mn-ea"/>
              </a:rPr>
              <a:t>C. Có thể thay đổi hoặc không. 		</a:t>
            </a:r>
            <a:r>
              <a:rPr lang="en-US" altLang="zh-CN" sz="2200" b="1">
                <a:solidFill>
                  <a:schemeClr val="tx1"/>
                </a:solidFill>
                <a:sym typeface="+mn-ea"/>
              </a:rPr>
              <a:t>                </a:t>
            </a:r>
            <a:r>
              <a:rPr lang="zh-CN" altLang="en-US" sz="2200" b="1">
                <a:solidFill>
                  <a:schemeClr val="tx1"/>
                </a:solidFill>
                <a:sym typeface="+mn-ea"/>
              </a:rPr>
              <a:t>D. Đáp án khác.</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2</a:t>
            </a:r>
          </a:p>
        </p:txBody>
      </p:sp>
      <p:pic>
        <p:nvPicPr>
          <p:cNvPr id="46125" name="图片 46124" descr="png-0730"/>
          <p:cNvPicPr>
            <a:picLocks noGrp="1" noChangeAspect="1"/>
          </p:cNvPicPr>
          <p:nvPr>
            <p:ph sz="half" idx="2"/>
          </p:nvPr>
        </p:nvPicPr>
        <p:blipFill>
          <a:blip r:embed="rId3"/>
          <a:stretch>
            <a:fillRect/>
          </a:stretch>
        </p:blipFill>
        <p:spPr>
          <a:xfrm>
            <a:off x="4572635" y="1518920"/>
            <a:ext cx="594360" cy="594360"/>
          </a:xfrm>
          <a:prstGeom prst="rect">
            <a:avLst/>
          </a:prstGeom>
          <a:noFill/>
          <a:ln w="9525">
            <a:noFill/>
          </a:ln>
        </p:spPr>
      </p:pic>
      <p:pic>
        <p:nvPicPr>
          <p:cNvPr id="2" name="图片 46124" descr="png-0730"/>
          <p:cNvPicPr>
            <a:picLocks noChangeAspect="1"/>
          </p:cNvPicPr>
          <p:nvPr/>
        </p:nvPicPr>
        <p:blipFill>
          <a:blip r:embed="rId3"/>
          <a:stretch>
            <a:fillRect/>
          </a:stretch>
        </p:blipFill>
        <p:spPr>
          <a:xfrm>
            <a:off x="0" y="2898140"/>
            <a:ext cx="594360" cy="594360"/>
          </a:xfrm>
          <a:prstGeom prst="rect">
            <a:avLst/>
          </a:prstGeom>
          <a:noFill/>
          <a:ln w="9525">
            <a:noFill/>
          </a:ln>
        </p:spPr>
      </p:pic>
      <p:pic>
        <p:nvPicPr>
          <p:cNvPr id="3" name="图片 46124" descr="png-0730"/>
          <p:cNvPicPr>
            <a:picLocks noChangeAspect="1"/>
          </p:cNvPicPr>
          <p:nvPr/>
        </p:nvPicPr>
        <p:blipFill>
          <a:blip r:embed="rId3"/>
          <a:stretch>
            <a:fillRect/>
          </a:stretch>
        </p:blipFill>
        <p:spPr>
          <a:xfrm>
            <a:off x="0" y="3973195"/>
            <a:ext cx="594360" cy="594360"/>
          </a:xfrm>
          <a:prstGeom prst="rect">
            <a:avLst/>
          </a:prstGeom>
          <a:noFill/>
          <a:ln w="9525">
            <a:noFill/>
          </a:ln>
        </p:spPr>
      </p:pic>
      <p:pic>
        <p:nvPicPr>
          <p:cNvPr id="4" name="图片 46124" descr="png-0730"/>
          <p:cNvPicPr>
            <a:picLocks noChangeAspect="1"/>
          </p:cNvPicPr>
          <p:nvPr/>
        </p:nvPicPr>
        <p:blipFill>
          <a:blip r:embed="rId3"/>
          <a:stretch>
            <a:fillRect/>
          </a:stretch>
        </p:blipFill>
        <p:spPr>
          <a:xfrm>
            <a:off x="5728970" y="5302250"/>
            <a:ext cx="594360" cy="594360"/>
          </a:xfrm>
          <a:prstGeom prst="rect">
            <a:avLst/>
          </a:prstGeom>
          <a:noFill/>
          <a:ln w="9525">
            <a:noFill/>
          </a:ln>
        </p:spPr>
      </p:pic>
      <p:pic>
        <p:nvPicPr>
          <p:cNvPr id="5" name="图片 46124" descr="png-0730"/>
          <p:cNvPicPr>
            <a:picLocks noChangeAspect="1"/>
          </p:cNvPicPr>
          <p:nvPr/>
        </p:nvPicPr>
        <p:blipFill>
          <a:blip r:embed="rId3"/>
          <a:stretch>
            <a:fillRect/>
          </a:stretch>
        </p:blipFill>
        <p:spPr>
          <a:xfrm>
            <a:off x="261620" y="5961380"/>
            <a:ext cx="594360" cy="5943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p:cNvSpPr/>
          <p:nvPr/>
        </p:nvSpPr>
        <p:spPr>
          <a:xfrm>
            <a:off x="3961765" y="0"/>
            <a:ext cx="4978400" cy="78232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4591050" y="100330"/>
            <a:ext cx="4724400" cy="583565"/>
          </a:xfrm>
          <a:prstGeom prst="rect">
            <a:avLst/>
          </a:prstGeom>
          <a:noFill/>
        </p:spPr>
        <p:txBody>
          <a:bodyPr wrap="square" rtlCol="0">
            <a:spAutoFit/>
          </a:bodyPr>
          <a:lstStyle/>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BÀI TẬP TỰ LUẬN</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endParaRPr>
          </a:p>
        </p:txBody>
      </p:sp>
      <p:pic>
        <p:nvPicPr>
          <p:cNvPr id="9"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105" y="782955"/>
            <a:ext cx="10396855" cy="5613400"/>
          </a:xfrm>
          <a:prstGeom prst="rect">
            <a:avLst/>
          </a:prstGeom>
        </p:spPr>
      </p:pic>
      <p:sp>
        <p:nvSpPr>
          <p:cNvPr id="10" name="Text Box 9"/>
          <p:cNvSpPr txBox="1"/>
          <p:nvPr/>
        </p:nvSpPr>
        <p:spPr>
          <a:xfrm>
            <a:off x="3114040" y="1604645"/>
            <a:ext cx="7880985" cy="3969385"/>
          </a:xfrm>
          <a:prstGeom prst="rect">
            <a:avLst/>
          </a:prstGeom>
          <a:noFill/>
        </p:spPr>
        <p:txBody>
          <a:bodyPr wrap="square" rtlCol="0">
            <a:spAutoFit/>
          </a:bodyPr>
          <a:lstStyle/>
          <a:p>
            <a:r>
              <a:rPr lang="en-US" sz="2800" b="1">
                <a:solidFill>
                  <a:schemeClr val="accent5">
                    <a:lumMod val="75000"/>
                  </a:schemeClr>
                </a:solidFill>
              </a:rPr>
              <a:t>1. Giải thích tại sao ở các trạm bơm xăng dầu lại có biển báo cấm lửa.</a:t>
            </a:r>
          </a:p>
          <a:p>
            <a:r>
              <a:rPr lang="en-US" sz="2800" b="1">
                <a:solidFill>
                  <a:schemeClr val="accent5">
                    <a:lumMod val="75000"/>
                  </a:schemeClr>
                </a:solidFill>
              </a:rPr>
              <a:t>2. Quét nước vôi tôi lên tường, sau 1 thời gian thấy có lớp chất rắn khô cứng lại. </a:t>
            </a:r>
          </a:p>
          <a:p>
            <a:r>
              <a:rPr lang="en-US" sz="2800" b="1">
                <a:solidFill>
                  <a:schemeClr val="accent5">
                    <a:lumMod val="75000"/>
                  </a:schemeClr>
                </a:solidFill>
              </a:rPr>
              <a:t>   a) Nêu dấu hiệu phản ứng.</a:t>
            </a:r>
          </a:p>
          <a:p>
            <a:r>
              <a:rPr lang="en-US" sz="2800" b="1">
                <a:solidFill>
                  <a:schemeClr val="accent5">
                    <a:lumMod val="75000"/>
                  </a:schemeClr>
                </a:solidFill>
              </a:rPr>
              <a:t>   b) Viết PT chữ của phản ứng biết vôi tôi tác dụng với khí carbon dioxide trong không khí và chất rắn khô lại là calcium carbonate. Ngoài ra còn có nước sinh ra trong phản ứng.</a:t>
            </a:r>
          </a:p>
        </p:txBody>
      </p:sp>
      <p:pic>
        <p:nvPicPr>
          <p:cNvPr id="22530" name="Picture 2" descr="F:\1-原创素材\1_mm1102\PPT\PPT_014\materaials\pageimg_g17.png"/>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223520" y="100330"/>
            <a:ext cx="2331085" cy="232219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10820" y="1271270"/>
            <a:ext cx="1896745" cy="953135"/>
          </a:xfrm>
          <a:prstGeom prst="rect">
            <a:avLst/>
          </a:prstGeom>
          <a:noFill/>
        </p:spPr>
        <p:txBody>
          <a:bodyPr wrap="square" rtlCol="0">
            <a:spAutoFit/>
          </a:bodyPr>
          <a:lstStyle/>
          <a:p>
            <a:r>
              <a:rPr lang="en-US" sz="2800" b="1">
                <a:solidFill>
                  <a:schemeClr val="accent1"/>
                </a:solidFill>
              </a:rPr>
              <a:t>Hoạt động nhóm đôi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440690"/>
            <a:ext cx="10175240" cy="2171065"/>
            <a:chOff x="1199390" y="12637"/>
            <a:chExt cx="8493023" cy="1999858"/>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88560" y="173395"/>
              <a:ext cx="6803853" cy="1614977"/>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Do xăng, dầu </a:t>
              </a:r>
              <a:r>
                <a:rPr lang="en-US" altLang="zh-CN" sz="2400" dirty="0">
                  <a:solidFill>
                    <a:schemeClr val="accent5">
                      <a:lumMod val="75000"/>
                    </a:schemeClr>
                  </a:solidFill>
                  <a:latin typeface="Microsoft YaHei" panose="020B0503020204020204" charset="-122"/>
                  <a:ea typeface="Microsoft YaHei" panose="020B0503020204020204" charset="-122"/>
                </a:rPr>
                <a:t>là chất </a:t>
              </a:r>
              <a:r>
                <a:rPr lang="zh-CN" altLang="en-US" sz="2400" dirty="0">
                  <a:solidFill>
                    <a:schemeClr val="accent5">
                      <a:lumMod val="75000"/>
                    </a:schemeClr>
                  </a:solidFill>
                  <a:latin typeface="Microsoft YaHei" panose="020B0503020204020204" charset="-122"/>
                  <a:ea typeface="Microsoft YaHei" panose="020B0503020204020204" charset="-122"/>
                </a:rPr>
                <a:t>dễ bay hơi, dễ bắt lửa, dễ cháy do đó ở các cây xăng, kho chứa xăng dầu thường treo các biển cấm lửa, cấm hút thuốc.</a:t>
              </a:r>
            </a:p>
          </p:txBody>
        </p:sp>
      </p:grpSp>
      <p:grpSp>
        <p:nvGrpSpPr>
          <p:cNvPr id="41" name="组合 40"/>
          <p:cNvGrpSpPr/>
          <p:nvPr/>
        </p:nvGrpSpPr>
        <p:grpSpPr>
          <a:xfrm>
            <a:off x="2295525" y="2895600"/>
            <a:ext cx="9959975" cy="3508529"/>
            <a:chOff x="1218940" y="2850031"/>
            <a:chExt cx="6809220" cy="804494"/>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346358" y="2850031"/>
              <a:ext cx="5638390" cy="80445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18835" y="2871470"/>
              <a:ext cx="5309325" cy="783055"/>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a) Sau khi quét nước vôi 1 thời gian thấy khô lại và có chất rắn không tan chứng tỏ đã có phản ứng hóa học xảy ra làm cho nước vôi (Calcium hydroxide) chuyển thành chất rắn là canxi cacbonat.</a:t>
              </a:r>
            </a:p>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b) Calcium hydroxide + carbon dioxide   calcium carbonate + Nước.</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25" y="159385"/>
            <a:ext cx="2192020" cy="3100070"/>
          </a:xfrm>
          <a:prstGeom prst="rect">
            <a:avLst/>
          </a:prstGeom>
        </p:spPr>
      </p:pic>
      <p:sp>
        <p:nvSpPr>
          <p:cNvPr id="4" name="Text Box 3"/>
          <p:cNvSpPr txBox="1"/>
          <p:nvPr/>
        </p:nvSpPr>
        <p:spPr>
          <a:xfrm>
            <a:off x="10264775" y="5347970"/>
            <a:ext cx="487680" cy="460375"/>
          </a:xfrm>
          <a:prstGeom prst="rect">
            <a:avLst/>
          </a:prstGeom>
          <a:noFill/>
        </p:spPr>
        <p:txBody>
          <a:bodyPr wrap="none" rtlCol="0" anchor="t">
            <a:spAutoFit/>
          </a:bodyPr>
          <a:lstStyle/>
          <a:p>
            <a:r>
              <a:rPr lang="en-US" sz="2400">
                <a:solidFill>
                  <a:schemeClr val="accent5">
                    <a:lumMod val="75000"/>
                  </a:schemeClr>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89229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640715">
                <a:tc gridSpan="2">
                  <a:txBody>
                    <a:bodyPr/>
                    <a:lstStyle/>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0"/>
                  </a:ext>
                </a:extLst>
              </a:tr>
              <a:tr h="3038475">
                <a:tc gridSpan="2">
                  <a:txBody>
                    <a:bodyPr/>
                    <a:lstStyle/>
                    <a:p>
                      <a:pPr>
                        <a:buNone/>
                      </a:pPr>
                      <a:endParaRPr lang="en-US"/>
                    </a:p>
                  </a:txBody>
                  <a:tcPr/>
                </a:tc>
                <a:tc hMerge="1">
                  <a:txBody>
                    <a:bodyPr/>
                    <a:lstStyle/>
                    <a:p>
                      <a:endParaRPr lang="en-US"/>
                    </a:p>
                  </a:txBody>
                  <a:tcPr/>
                </a:tc>
                <a:extLst>
                  <a:ext uri="{0D108BD9-81ED-4DB2-BD59-A6C34878D82A}">
                    <a16:rowId xmlns:a16="http://schemas.microsoft.com/office/drawing/2014/main" val="10001"/>
                  </a:ext>
                </a:extLst>
              </a:tr>
              <a:tr h="502920">
                <a:tc>
                  <a:txBody>
                    <a:bodyPr/>
                    <a:lstStyle/>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Câu hỏi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Trả lời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355090">
                <a:tc>
                  <a:txBody>
                    <a:bodyPr/>
                    <a:lstStyle/>
                    <a:p>
                      <a:pPr indent="0">
                        <a:buNone/>
                      </a:pPr>
                      <a:r>
                        <a:rPr lang="en-US" sz="2000" b="0">
                          <a:solidFill>
                            <a:srgbClr val="000000"/>
                          </a:solidFill>
                          <a:latin typeface="Arial" panose="020B0604020202020204" pitchFamily="34" charset="0"/>
                          <a:cs typeface="Arial" panose="020B0604020202020204" pitchFamily="34" charset="0"/>
                        </a:rPr>
                        <a:t>1. </a:t>
                      </a:r>
                      <a:r>
                        <a:rPr lang="en-US" sz="2400" b="0">
                          <a:solidFill>
                            <a:srgbClr val="000000"/>
                          </a:solidFill>
                          <a:latin typeface="Arial" panose="020B0604020202020204" pitchFamily="34" charset="0"/>
                          <a:cs typeface="Arial" panose="020B0604020202020204" pitchFamily="34" charset="0"/>
                        </a:rPr>
                        <a:t>Em hãy xác định các giá trị nhiệt độ tương ứng với các bước thí nghiệm mô tả trong hình 2.1</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1355090">
                <a:tc>
                  <a:txBody>
                    <a:bodyPr/>
                    <a:lstStyle/>
                    <a:p>
                      <a:pPr indent="0">
                        <a:buNone/>
                      </a:pPr>
                      <a:r>
                        <a:rPr lang="en-US" sz="2000" b="0">
                          <a:solidFill>
                            <a:srgbClr val="000000"/>
                          </a:solidFill>
                          <a:latin typeface="Arial" panose="020B0604020202020204" pitchFamily="34" charset="0"/>
                          <a:cs typeface="Arial" panose="020B0604020202020204" pitchFamily="34" charset="0"/>
                        </a:rPr>
                        <a:t>2. </a:t>
                      </a:r>
                      <a:r>
                        <a:rPr lang="en-US" sz="2200" b="0">
                          <a:solidFill>
                            <a:srgbClr val="000000"/>
                          </a:solidFill>
                          <a:latin typeface="Arial" panose="020B0604020202020204" pitchFamily="34" charset="0"/>
                          <a:cs typeface="Arial" panose="020B0604020202020204" pitchFamily="34" charset="0"/>
                        </a:rPr>
                        <a:t>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pic>
        <p:nvPicPr>
          <p:cNvPr id="4" name="Picture 3"/>
          <p:cNvPicPr/>
          <p:nvPr/>
        </p:nvPicPr>
        <p:blipFill>
          <a:blip r:embed="rId2"/>
          <a:stretch>
            <a:fillRect/>
          </a:stretch>
        </p:blipFill>
        <p:spPr>
          <a:xfrm>
            <a:off x="1602105" y="647700"/>
            <a:ext cx="7900670" cy="2943225"/>
          </a:xfrm>
          <a:prstGeom prst="rect">
            <a:avLst/>
          </a:prstGeom>
          <a:noFill/>
          <a:ln w="9525">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103" y="248"/>
            <a:ext cx="12158450" cy="6957042"/>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8649711" y="0"/>
            <a:ext cx="3198745" cy="2647238"/>
          </a:xfrm>
          <a:prstGeom prst="rect">
            <a:avLst/>
          </a:prstGeom>
          <a:noFill/>
          <a:ln w="9525">
            <a:noFill/>
          </a:ln>
        </p:spPr>
      </p:pic>
      <p:pic>
        <p:nvPicPr>
          <p:cNvPr id="46113" name="图片 46112" descr="01"/>
          <p:cNvPicPr>
            <a:picLocks noChangeAspect="1"/>
          </p:cNvPicPr>
          <p:nvPr/>
        </p:nvPicPr>
        <p:blipFill>
          <a:blip r:embed="rId5"/>
          <a:stretch>
            <a:fillRect/>
          </a:stretch>
        </p:blipFill>
        <p:spPr>
          <a:xfrm>
            <a:off x="3883660" y="744220"/>
            <a:ext cx="5956935" cy="1582420"/>
          </a:xfrm>
          <a:prstGeom prst="rect">
            <a:avLst/>
          </a:prstGeom>
          <a:noFill/>
          <a:ln w="9525">
            <a:noFill/>
          </a:ln>
        </p:spPr>
      </p:pic>
      <p:pic>
        <p:nvPicPr>
          <p:cNvPr id="46125" name="图片 46124" descr="png-0730"/>
          <p:cNvPicPr>
            <a:picLocks noChangeAspect="1"/>
          </p:cNvPicPr>
          <p:nvPr/>
        </p:nvPicPr>
        <p:blipFill>
          <a:blip r:embed="rId6"/>
          <a:stretch>
            <a:fillRect/>
          </a:stretch>
        </p:blipFill>
        <p:spPr>
          <a:xfrm>
            <a:off x="3809365" y="980440"/>
            <a:ext cx="1515745" cy="1171575"/>
          </a:xfrm>
          <a:prstGeom prst="rect">
            <a:avLst/>
          </a:prstGeom>
          <a:noFill/>
          <a:ln w="9525">
            <a:noFill/>
          </a:ln>
        </p:spPr>
      </p:pic>
      <p:sp>
        <p:nvSpPr>
          <p:cNvPr id="2" name="Text Box 1"/>
          <p:cNvSpPr txBox="1"/>
          <p:nvPr/>
        </p:nvSpPr>
        <p:spPr>
          <a:xfrm>
            <a:off x="6205855" y="1212850"/>
            <a:ext cx="2444115" cy="706755"/>
          </a:xfrm>
          <a:prstGeom prst="rect">
            <a:avLst/>
          </a:prstGeom>
          <a:noFill/>
        </p:spPr>
        <p:txBody>
          <a:bodyPr wrap="square" rtlCol="0">
            <a:spAutoFit/>
          </a:bodyPr>
          <a:lstStyle/>
          <a:p>
            <a:r>
              <a:rPr lang="en-US" sz="4000" b="1">
                <a:solidFill>
                  <a:srgbClr val="FF0000"/>
                </a:solidFill>
              </a:rPr>
              <a:t>KẾT QUẢ</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5" y="-140970"/>
            <a:ext cx="12192000" cy="6858000"/>
          </a:xfrm>
          <a:prstGeom prst="rect">
            <a:avLst/>
          </a:prstGeom>
        </p:spPr>
      </p:pic>
      <p:pic>
        <p:nvPicPr>
          <p:cNvPr id="11266" name="Picture 2" descr="F:\1-原创素材\1_mm1102\PPT\PPT_014\materaials\pageimg_g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 y="34925"/>
            <a:ext cx="12369165" cy="6788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386965" y="989330"/>
            <a:ext cx="7933055" cy="583565"/>
          </a:xfrm>
          <a:prstGeom prst="rect">
            <a:avLst/>
          </a:prstGeom>
          <a:noFill/>
        </p:spPr>
        <p:txBody>
          <a:bodyPr wrap="square" rtlCol="0">
            <a:spAutoFit/>
          </a:bodyPr>
          <a:lstStyle/>
          <a:p>
            <a:r>
              <a:rPr lang="en-US" sz="3200" b="1">
                <a:solidFill>
                  <a:srgbClr val="FF0000"/>
                </a:solidFill>
                <a:effectLst>
                  <a:glow rad="139700">
                    <a:schemeClr val="accent5">
                      <a:satMod val="175000"/>
                      <a:alpha val="40000"/>
                    </a:schemeClr>
                  </a:glow>
                </a:effectLst>
                <a:latin typeface="Arial" panose="020B0604020202020204" pitchFamily="34" charset="0"/>
                <a:cs typeface="Arial" panose="020B0604020202020204" pitchFamily="34" charset="0"/>
              </a:rPr>
              <a:t>HOẠT ĐỘNG 4: VẬN DỤNG (VỀ NHÀ)</a:t>
            </a:r>
          </a:p>
        </p:txBody>
      </p:sp>
      <p:sp>
        <p:nvSpPr>
          <p:cNvPr id="2" name="Text Box 1"/>
          <p:cNvSpPr txBox="1"/>
          <p:nvPr/>
        </p:nvSpPr>
        <p:spPr>
          <a:xfrm>
            <a:off x="2186305" y="1667510"/>
            <a:ext cx="8335010" cy="2676525"/>
          </a:xfrm>
          <a:prstGeom prst="rect">
            <a:avLst/>
          </a:prstGeom>
          <a:noFill/>
          <a:ln w="9525">
            <a:noFill/>
          </a:ln>
        </p:spPr>
        <p:txBody>
          <a:bodyPr wrap="square">
            <a:spAutoFit/>
          </a:bodyPr>
          <a:lstStyle/>
          <a:p>
            <a:pPr indent="457200"/>
            <a:r>
              <a:rPr lang="en-US" sz="2400" b="1">
                <a:solidFill>
                  <a:schemeClr val="accent6">
                    <a:lumMod val="50000"/>
                  </a:schemeClr>
                </a:solidFill>
                <a:latin typeface="Arial" panose="020B0604020202020204" pitchFamily="34" charset="0"/>
                <a:cs typeface="Arial" panose="020B0604020202020204" pitchFamily="34" charset="0"/>
              </a:rPr>
              <a:t>- Tìm hiểu từ Internet hay tài liệu sách, báo:</a:t>
            </a:r>
          </a:p>
          <a:p>
            <a:pPr indent="457200"/>
            <a:r>
              <a:rPr lang="en-US" sz="2400" b="1">
                <a:solidFill>
                  <a:schemeClr val="accent6">
                    <a:lumMod val="50000"/>
                  </a:schemeClr>
                </a:solidFill>
                <a:latin typeface="Arial" panose="020B0604020202020204" pitchFamily="34" charset="0"/>
                <a:cs typeface="Arial" panose="020B0604020202020204" pitchFamily="34" charset="0"/>
              </a:rPr>
              <a:t>+ Nhận biết được các biến đổi hóa học xảy ra trong cuộc sống hàng ngày</a:t>
            </a:r>
          </a:p>
          <a:p>
            <a:pPr indent="457200"/>
            <a:r>
              <a:rPr lang="en-US" sz="2400" b="1">
                <a:solidFill>
                  <a:schemeClr val="accent6">
                    <a:lumMod val="50000"/>
                  </a:schemeClr>
                </a:solidFill>
                <a:latin typeface="Arial" panose="020B0604020202020204" pitchFamily="34" charset="0"/>
                <a:cs typeface="Arial" panose="020B0604020202020204" pitchFamily="34" charset="0"/>
              </a:rPr>
              <a:t>+ Biết sử dụng nhiệt của các phản ứng đốt cháy nhiên liệu để đun nấu, sưởi ấm.</a:t>
            </a:r>
          </a:p>
          <a:p>
            <a:pPr indent="457200"/>
            <a:r>
              <a:rPr lang="en-US" sz="2400" b="1">
                <a:solidFill>
                  <a:schemeClr val="accent6">
                    <a:lumMod val="50000"/>
                  </a:schemeClr>
                </a:solidFill>
                <a:latin typeface="Arial" panose="020B0604020202020204" pitchFamily="34" charset="0"/>
                <a:cs typeface="Arial" panose="020B0604020202020204" pitchFamily="34" charset="0"/>
              </a:rPr>
              <a:t>- Nộp bài báo cáo vào tiết sau</a:t>
            </a:r>
          </a:p>
          <a:p>
            <a:pPr indent="457200"/>
            <a:endParaRPr lang="en-US" sz="2400" b="1">
              <a:solidFill>
                <a:schemeClr val="accent6">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4" name="直接连接符 3"/>
          <p:cNvCxnSpPr/>
          <p:nvPr/>
        </p:nvCxnSpPr>
        <p:spPr>
          <a:xfrm>
            <a:off x="3000276" y="2063291"/>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000276" y="2120481"/>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3001010" y="2091690"/>
            <a:ext cx="6194425" cy="937260"/>
          </a:xfrm>
          <a:prstGeom prst="rect">
            <a:avLst/>
          </a:prstGeom>
        </p:spPr>
        <p:txBody>
          <a:bodyPr wrap="square">
            <a:spAutoFit/>
          </a:bodyPr>
          <a:lstStyle/>
          <a:p>
            <a:pPr algn="dist" fontAlgn="auto">
              <a:spcBef>
                <a:spcPts val="0"/>
              </a:spcBef>
              <a:spcAft>
                <a:spcPts val="0"/>
              </a:spcAft>
              <a:defRPr/>
            </a:pPr>
            <a:r>
              <a:rPr lang="en-US" altLang="zh-CN" sz="5500" b="1" dirty="0">
                <a:solidFill>
                  <a:srgbClr val="2DB2A4"/>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rPr>
              <a:t>THANK YOU</a:t>
            </a:r>
            <a:endParaRPr lang="zh-CN" altLang="en-US" sz="5500" b="1" dirty="0">
              <a:solidFill>
                <a:srgbClr val="F77A08"/>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endParaRPr>
          </a:p>
        </p:txBody>
      </p:sp>
      <p:cxnSp>
        <p:nvCxnSpPr>
          <p:cNvPr id="6" name="直接连接符 5"/>
          <p:cNvCxnSpPr/>
          <p:nvPr/>
        </p:nvCxnSpPr>
        <p:spPr>
          <a:xfrm>
            <a:off x="3000276" y="2984437"/>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000276" y="3041626"/>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3010971" y="3087370"/>
            <a:ext cx="6170295" cy="337185"/>
            <a:chOff x="2992618" y="3469364"/>
            <a:chExt cx="6358413" cy="337185"/>
          </a:xfrm>
        </p:grpSpPr>
        <p:sp>
          <p:nvSpPr>
            <p:cNvPr id="9" name="矩形 8"/>
            <p:cNvSpPr>
              <a:spLocks noChangeArrowheads="1"/>
            </p:cNvSpPr>
            <p:nvPr/>
          </p:nvSpPr>
          <p:spPr bwMode="auto">
            <a:xfrm>
              <a:off x="3898035" y="3469364"/>
              <a:ext cx="439593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algn="dist"/>
              <a:endParaRPr lang="zh-CN" altLang="en-US" sz="1600" dirty="0">
                <a:solidFill>
                  <a:srgbClr val="00B050"/>
                </a:solidFill>
                <a:latin typeface="Impact MT Std" pitchFamily="34" charset="0"/>
              </a:endParaRPr>
            </a:p>
          </p:txBody>
        </p:sp>
        <p:cxnSp>
          <p:nvCxnSpPr>
            <p:cNvPr id="10" name="直接连接符 9"/>
            <p:cNvCxnSpPr/>
            <p:nvPr/>
          </p:nvCxnSpPr>
          <p:spPr bwMode="auto">
            <a:xfrm>
              <a:off x="2992618" y="3609064"/>
              <a:ext cx="1769599" cy="0"/>
            </a:xfrm>
            <a:prstGeom prst="line">
              <a:avLst/>
            </a:prstGeom>
            <a:noFill/>
            <a:ln w="12700" cap="flat" cmpd="sng" algn="ctr">
              <a:solidFill>
                <a:schemeClr val="bg1">
                  <a:lumMod val="75000"/>
                </a:schemeClr>
              </a:solidFill>
              <a:prstDash val="solid"/>
            </a:ln>
            <a:effectLst/>
          </p:spPr>
        </p:cxnSp>
        <p:cxnSp>
          <p:nvCxnSpPr>
            <p:cNvPr id="11" name="直接连接符 10"/>
            <p:cNvCxnSpPr/>
            <p:nvPr/>
          </p:nvCxnSpPr>
          <p:spPr bwMode="auto">
            <a:xfrm>
              <a:off x="7581433" y="3609064"/>
              <a:ext cx="1769598" cy="0"/>
            </a:xfrm>
            <a:prstGeom prst="line">
              <a:avLst/>
            </a:prstGeom>
            <a:noFill/>
            <a:ln w="12700" cap="flat" cmpd="sng" algn="ctr">
              <a:solidFill>
                <a:schemeClr val="bg1">
                  <a:lumMod val="75000"/>
                </a:schemeClr>
              </a:solidFill>
              <a:prstDash val="solid"/>
            </a:ln>
            <a:effectLst/>
          </p:spPr>
        </p:cxnSp>
      </p:grpSp>
    </p:spTree>
  </p:cSld>
  <p:clrMapOvr>
    <a:masterClrMapping/>
  </p:clrMapOvr>
  <p:transition advTm="449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70"/>
                                        </p:tgtEl>
                                        <p:attrNameLst>
                                          <p:attrName>style.visibility</p:attrName>
                                        </p:attrNameLst>
                                      </p:cBhvr>
                                      <p:to>
                                        <p:strVal val="visible"/>
                                      </p:to>
                                    </p:set>
                                    <p:anim calcmode="lin" valueType="num">
                                      <p:cBhvr>
                                        <p:cTn id="16"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0"/>
                                        </p:tgtEl>
                                        <p:attrNameLst>
                                          <p:attrName>ppt_y</p:attrName>
                                        </p:attrNameLst>
                                      </p:cBhvr>
                                      <p:tavLst>
                                        <p:tav tm="0">
                                          <p:val>
                                            <p:strVal val="#ppt_y"/>
                                          </p:val>
                                        </p:tav>
                                        <p:tav tm="100000">
                                          <p:val>
                                            <p:strVal val="#ppt_y"/>
                                          </p:val>
                                        </p:tav>
                                      </p:tavLst>
                                    </p:anim>
                                    <p:anim calcmode="lin" valueType="num">
                                      <p:cBhvr>
                                        <p:cTn id="18"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0"/>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0"/>
                                        </p:tgtEl>
                                      </p:cBhvr>
                                    </p:animEffect>
                                  </p:childTnLst>
                                </p:cTn>
                              </p:par>
                              <p:par>
                                <p:cTn id="21" presetID="2" presetClass="entr" presetSubtype="8"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16" presetClass="entr" presetSubtype="37" fill="hold" nodeType="withEffect">
                                  <p:stCondLst>
                                    <p:cond delay="20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857365"/>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647700">
                <a:tc gridSpan="2">
                  <a:txBody>
                    <a:bodyPr/>
                    <a:lstStyle/>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0"/>
                  </a:ext>
                </a:extLst>
              </a:tr>
              <a:tr h="3073400">
                <a:tc gridSpan="2">
                  <a:txBody>
                    <a:bodyPr/>
                    <a:lstStyle/>
                    <a:p>
                      <a:pPr>
                        <a:buNone/>
                      </a:pPr>
                      <a:endParaRPr lang="en-US"/>
                    </a:p>
                  </a:txBody>
                  <a:tcPr/>
                </a:tc>
                <a:tc hMerge="1">
                  <a:txBody>
                    <a:bodyPr/>
                    <a:lstStyle/>
                    <a:p>
                      <a:endParaRPr lang="en-US"/>
                    </a:p>
                  </a:txBody>
                  <a:tcPr/>
                </a:tc>
                <a:extLst>
                  <a:ext uri="{0D108BD9-81ED-4DB2-BD59-A6C34878D82A}">
                    <a16:rowId xmlns:a16="http://schemas.microsoft.com/office/drawing/2014/main" val="10001"/>
                  </a:ext>
                </a:extLst>
              </a:tr>
              <a:tr h="508635">
                <a:tc>
                  <a:txBody>
                    <a:bodyPr/>
                    <a:lstStyle/>
                    <a:p>
                      <a:pPr indent="0" algn="ctr">
                        <a:buNone/>
                      </a:pPr>
                      <a:r>
                        <a:rPr lang="en-US" sz="2200" b="0">
                          <a:solidFill>
                            <a:srgbClr val="000000"/>
                          </a:solidFill>
                          <a:latin typeface="Arial" panose="020B0604020202020204" pitchFamily="34" charset="0"/>
                          <a:cs typeface="Arial" panose="020B0604020202020204" pitchFamily="34" charset="0"/>
                        </a:rPr>
                        <a:t>Câu hỏi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200" b="0">
                          <a:solidFill>
                            <a:srgbClr val="000000"/>
                          </a:solidFill>
                          <a:latin typeface="Arial" panose="020B0604020202020204" pitchFamily="34" charset="0"/>
                          <a:cs typeface="Arial" panose="020B0604020202020204" pitchFamily="34" charset="0"/>
                        </a:rPr>
                        <a:t>Trả lời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257300">
                <a:tc>
                  <a:txBody>
                    <a:bodyPr/>
                    <a:lstStyle/>
                    <a:p>
                      <a:pPr indent="0">
                        <a:buNone/>
                      </a:pPr>
                      <a:r>
                        <a:rPr lang="en-US" sz="2200" b="0">
                          <a:solidFill>
                            <a:srgbClr val="000000"/>
                          </a:solidFill>
                          <a:latin typeface="Arial" panose="020B0604020202020204" pitchFamily="34" charset="0"/>
                          <a:cs typeface="Arial" panose="020B0604020202020204" pitchFamily="34" charset="0"/>
                        </a:rPr>
                        <a:t>1. Em hãy xác định các giá trị nhiệt độ tương ứng với các bước thí nghiệm mô tả trong hình 2.1</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1370330">
                <a:tc>
                  <a:txBody>
                    <a:bodyPr/>
                    <a:lstStyle/>
                    <a:p>
                      <a:pPr indent="0">
                        <a:buNone/>
                      </a:pPr>
                      <a:r>
                        <a:rPr lang="en-US" sz="2200" b="0">
                          <a:solidFill>
                            <a:srgbClr val="000000"/>
                          </a:solidFill>
                          <a:latin typeface="Arial" panose="020B0604020202020204" pitchFamily="34" charset="0"/>
                          <a:cs typeface="Arial" panose="020B0604020202020204" pitchFamily="34" charset="0"/>
                        </a:rPr>
                        <a:t>2. 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pic>
        <p:nvPicPr>
          <p:cNvPr id="4" name="Picture 3"/>
          <p:cNvPicPr/>
          <p:nvPr/>
        </p:nvPicPr>
        <p:blipFill>
          <a:blip r:embed="rId2"/>
          <a:stretch>
            <a:fillRect/>
          </a:stretch>
        </p:blipFill>
        <p:spPr>
          <a:xfrm>
            <a:off x="1602105" y="647700"/>
            <a:ext cx="7900670" cy="2943225"/>
          </a:xfrm>
          <a:prstGeom prst="rect">
            <a:avLst/>
          </a:prstGeom>
          <a:noFill/>
          <a:ln w="9525">
            <a:noFill/>
          </a:ln>
        </p:spPr>
      </p:pic>
      <p:sp>
        <p:nvSpPr>
          <p:cNvPr id="3" name="Text Box 2"/>
          <p:cNvSpPr txBox="1"/>
          <p:nvPr/>
        </p:nvSpPr>
        <p:spPr>
          <a:xfrm>
            <a:off x="6126480" y="4321175"/>
            <a:ext cx="6066155" cy="1198880"/>
          </a:xfrm>
          <a:prstGeom prst="rect">
            <a:avLst/>
          </a:prstGeom>
          <a:noFill/>
        </p:spPr>
        <p:txBody>
          <a:bodyPr wrap="square" rtlCol="0">
            <a:spAutoFit/>
          </a:bodyPr>
          <a:lstStyle/>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1. Bước a: 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a:t>
            </a: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b:  25</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hoặc nhiệt độ khác</a:t>
            </a: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c: 100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a:t>
            </a:r>
            <a:r>
              <a:rPr lang="en-US">
                <a:solidFill>
                  <a:srgbClr val="000000"/>
                </a:solidFill>
                <a:latin typeface="Arial" panose="020B0604020202020204" pitchFamily="34" charset="0"/>
                <a:cs typeface="Arial" panose="020B0604020202020204" pitchFamily="34" charset="0"/>
                <a:sym typeface="+mn-ea"/>
              </a:rPr>
              <a:t> </a:t>
            </a:r>
            <a:endParaRPr lang="en-US"/>
          </a:p>
        </p:txBody>
      </p:sp>
      <p:sp>
        <p:nvSpPr>
          <p:cNvPr id="5" name="Text Box 4"/>
          <p:cNvSpPr txBox="1"/>
          <p:nvPr/>
        </p:nvSpPr>
        <p:spPr>
          <a:xfrm>
            <a:off x="6236970" y="5648960"/>
            <a:ext cx="5538470" cy="829945"/>
          </a:xfrm>
          <a:prstGeom prst="rect">
            <a:avLst/>
          </a:prstGeom>
          <a:noFill/>
        </p:spPr>
        <p:txBody>
          <a:bodyPr wrap="square" rtlCol="0">
            <a:spAutoFit/>
          </a:bodyPr>
          <a:lstStyle/>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2. Trong quá trình chuyển thể nước không biến đổi thành chất khác.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3" grpId="2"/>
      <p:bldP spid="5" grpId="1"/>
      <p:bldP spid="5"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58520" y="-254000"/>
            <a:ext cx="6860540" cy="4444365"/>
          </a:xfrm>
          <a:prstGeom prst="rect">
            <a:avLst/>
          </a:prstGeom>
          <a:noFill/>
          <a:ln w="9525">
            <a:noFill/>
          </a:ln>
        </p:spPr>
      </p:pic>
      <p:sp>
        <p:nvSpPr>
          <p:cNvPr id="4" name="Text Box 3"/>
          <p:cNvSpPr txBox="1"/>
          <p:nvPr/>
        </p:nvSpPr>
        <p:spPr>
          <a:xfrm>
            <a:off x="1647825" y="772795"/>
            <a:ext cx="4532630" cy="2676525"/>
          </a:xfrm>
          <a:prstGeom prst="rect">
            <a:avLst/>
          </a:prstGeom>
          <a:noFill/>
        </p:spPr>
        <p:txBody>
          <a:bodyPr wrap="square" rtlCol="0">
            <a:spAutoFit/>
          </a:bodyPr>
          <a:lstStyle/>
          <a:p>
            <a:pPr algn="l"/>
            <a:r>
              <a:rPr lang="en-US" sz="2800" b="1">
                <a:solidFill>
                  <a:srgbClr val="FF0000"/>
                </a:solidFill>
                <a:latin typeface="Bahnschrift Light" panose="020B0502040204020203" charset="0"/>
                <a:cs typeface="Bahnschrift Light" panose="020B0502040204020203" charset="0"/>
              </a:rPr>
              <a:t>Các quá trình : hòa tan, đông đặc, nóng chảy,...các chất chỉ chuyển từ trạng thái này sang trạng thái khác, không tạo thành chất mới </a:t>
            </a:r>
          </a:p>
        </p:txBody>
      </p:sp>
      <p:sp>
        <p:nvSpPr>
          <p:cNvPr id="2" name="Right Arrow 1"/>
          <p:cNvSpPr/>
          <p:nvPr/>
        </p:nvSpPr>
        <p:spPr>
          <a:xfrm>
            <a:off x="7174230" y="195643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3800" name="图片 33799" descr="1-25"/>
          <p:cNvPicPr>
            <a:picLocks noChangeAspect="1"/>
          </p:cNvPicPr>
          <p:nvPr/>
        </p:nvPicPr>
        <p:blipFill>
          <a:blip r:embed="rId6"/>
          <a:stretch>
            <a:fillRect/>
          </a:stretch>
        </p:blipFill>
        <p:spPr>
          <a:xfrm>
            <a:off x="8351520" y="255270"/>
            <a:ext cx="4328795" cy="3848735"/>
          </a:xfrm>
          <a:prstGeom prst="rect">
            <a:avLst/>
          </a:prstGeom>
          <a:noFill/>
          <a:ln w="9525">
            <a:noFill/>
          </a:ln>
        </p:spPr>
      </p:pic>
      <p:sp>
        <p:nvSpPr>
          <p:cNvPr id="5" name="Text Box 4"/>
          <p:cNvSpPr txBox="1"/>
          <p:nvPr/>
        </p:nvSpPr>
        <p:spPr>
          <a:xfrm>
            <a:off x="9585325" y="1520190"/>
            <a:ext cx="1853565" cy="107632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b="1">
                <a:solidFill>
                  <a:schemeClr val="accent6"/>
                </a:solidFill>
                <a:latin typeface="+mj-lt"/>
                <a:cs typeface="+mj-lt"/>
              </a:rPr>
              <a:t>BIẾN ĐỔI VẬT LÝ</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animBg="1"/>
      <p:bldP spid="2" grpId="1" animBg="1"/>
      <p:bldP spid="5" grpId="0" animBg="1"/>
      <p:bldP spid="5" grpId="1" animBg="1"/>
    </p:bldLst>
  </p:timing>
</p:sld>
</file>

<file path=ppt/theme/theme1.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7637</Words>
  <Application>Microsoft Office PowerPoint</Application>
  <PresentationFormat>Widescreen</PresentationFormat>
  <Paragraphs>408</Paragraphs>
  <Slides>62</Slides>
  <Notes>2</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Microsoft YaHei</vt:lpstr>
      <vt:lpstr>Aharoni</vt:lpstr>
      <vt:lpstr>Arial</vt:lpstr>
      <vt:lpstr>Bahnschrift Light</vt:lpstr>
      <vt:lpstr>Calibri</vt:lpstr>
      <vt:lpstr>Calibri Light</vt:lpstr>
      <vt:lpstr>Impact</vt:lpstr>
      <vt:lpstr>Impact MT Std</vt:lpstr>
      <vt:lpstr>Sitka Text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Phương trình chữ:    Tên các chất phản ứng                Tên các sản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Tran Van Dung</cp:lastModifiedBy>
  <cp:revision>59</cp:revision>
  <dcterms:created xsi:type="dcterms:W3CDTF">2017-05-28T12:28:00Z</dcterms:created>
  <dcterms:modified xsi:type="dcterms:W3CDTF">2023-09-07T13:54:42Z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E72FB7A83CC749CA867AA306F0596FA8</vt:lpwstr>
  </property>
</Properties>
</file>