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5"/>
  </p:notesMasterIdLst>
  <p:sldIdLst>
    <p:sldId id="256" r:id="rId2"/>
    <p:sldId id="257" r:id="rId3"/>
    <p:sldId id="259" r:id="rId4"/>
    <p:sldId id="313" r:id="rId5"/>
    <p:sldId id="315" r:id="rId6"/>
    <p:sldId id="260" r:id="rId7"/>
    <p:sldId id="262" r:id="rId8"/>
    <p:sldId id="316" r:id="rId9"/>
    <p:sldId id="261" r:id="rId10"/>
    <p:sldId id="337" r:id="rId11"/>
    <p:sldId id="283" r:id="rId12"/>
    <p:sldId id="338" r:id="rId13"/>
    <p:sldId id="318" r:id="rId14"/>
    <p:sldId id="335" r:id="rId15"/>
    <p:sldId id="336" r:id="rId16"/>
    <p:sldId id="339" r:id="rId17"/>
    <p:sldId id="319" r:id="rId18"/>
    <p:sldId id="320" r:id="rId19"/>
    <p:sldId id="321" r:id="rId20"/>
    <p:sldId id="323" r:id="rId21"/>
    <p:sldId id="322" r:id="rId22"/>
    <p:sldId id="258" r:id="rId23"/>
    <p:sldId id="324" r:id="rId24"/>
    <p:sldId id="325" r:id="rId25"/>
    <p:sldId id="326" r:id="rId26"/>
    <p:sldId id="327" r:id="rId27"/>
    <p:sldId id="330" r:id="rId28"/>
    <p:sldId id="331" r:id="rId29"/>
    <p:sldId id="328" r:id="rId30"/>
    <p:sldId id="332" r:id="rId31"/>
    <p:sldId id="334" r:id="rId32"/>
    <p:sldId id="333" r:id="rId33"/>
    <p:sldId id="290" r:id="rId34"/>
  </p:sldIdLst>
  <p:sldSz cx="9144000" cy="5143500" type="screen16x9"/>
  <p:notesSz cx="6858000" cy="9144000"/>
  <p:embeddedFontLst>
    <p:embeddedFont>
      <p:font typeface="Bebas Neue" panose="020B0606020202050201" pitchFamily="34" charset="0"/>
      <p:regular r:id="rId36"/>
    </p:embeddedFont>
    <p:embeddedFont>
      <p:font typeface="Calibri" panose="020F0502020204030204" pitchFamily="34" charset="0"/>
      <p:regular r:id="rId37"/>
      <p:bold r:id="rId38"/>
      <p:italic r:id="rId39"/>
      <p:boldItalic r:id="rId40"/>
    </p:embeddedFont>
    <p:embeddedFont>
      <p:font typeface="Cambria Math" panose="02040503050406030204" pitchFamily="18" charset="0"/>
      <p:regular r:id="rId41"/>
    </p:embeddedFont>
    <p:embeddedFont>
      <p:font typeface="Hind Siliguri" panose="02000000000000000000" pitchFamily="2" charset="0"/>
      <p:regular r:id="rId42"/>
      <p:bold r:id="rId43"/>
    </p:embeddedFont>
    <p:embeddedFont>
      <p:font typeface="Hind Siliguri Medium" panose="02000000000000000000" pitchFamily="2" charset="0"/>
      <p:regular r:id="rId44"/>
      <p:bold r:id="rId45"/>
    </p:embeddedFont>
    <p:embeddedFont>
      <p:font typeface="Lilita One" panose="020B0604020202020204" charset="0"/>
      <p:regular r:id="rId46"/>
    </p:embeddedFont>
    <p:embeddedFont>
      <p:font typeface="Nunito Light" pitchFamily="2" charset="0"/>
      <p:regular r:id="rId47"/>
      <p:italic r:id="rId48"/>
    </p:embeddedFont>
    <p:embeddedFont>
      <p:font typeface="Roboto Condensed Light" panose="02000000000000000000" pitchFamily="2" charset="0"/>
      <p:regular r:id="rId49"/>
      <p:italic r:id="rId5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734" y="29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4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7.fntdata"/><Relationship Id="rId47" Type="http://schemas.openxmlformats.org/officeDocument/2006/relationships/font" Target="fonts/font12.fntdata"/><Relationship Id="rId50" Type="http://schemas.openxmlformats.org/officeDocument/2006/relationships/font" Target="fonts/font1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3.fntdata"/><Relationship Id="rId46" Type="http://schemas.openxmlformats.org/officeDocument/2006/relationships/font" Target="fonts/font1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6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2.fntdata"/><Relationship Id="rId40" Type="http://schemas.openxmlformats.org/officeDocument/2006/relationships/font" Target="fonts/font5.fntdata"/><Relationship Id="rId45" Type="http://schemas.openxmlformats.org/officeDocument/2006/relationships/font" Target="fonts/font10.fntdata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1.fntdata"/><Relationship Id="rId49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9.fntdata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8.fntdata"/><Relationship Id="rId48" Type="http://schemas.openxmlformats.org/officeDocument/2006/relationships/font" Target="fonts/font13.fntdata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0D32869-B21D-AAC4-3B58-42C7BF45E953}"/>
              </a:ext>
            </a:extLst>
          </p:cNvPr>
          <p:cNvSpPr txBox="1"/>
          <p:nvPr/>
        </p:nvSpPr>
        <p:spPr>
          <a:xfrm>
            <a:off x="88641" y="0"/>
            <a:ext cx="9022701" cy="1953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Acid ban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đầu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đ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ược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biết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đến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là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ững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chất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có vị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acetic acid. T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ừ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xuất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phapts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ừ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tiếng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Latin là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acidus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nghĩa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là vị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chua</a:t>
            </a:r>
            <a:endParaRPr lang="en-US" sz="2800" dirty="0">
              <a:solidFill>
                <a:schemeClr val="bg1">
                  <a:lumMod val="9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26" name="Picture 2" descr="Axit trong chanh là gì? Tác dụng của chanh đối với sức khỏe con người">
            <a:extLst>
              <a:ext uri="{FF2B5EF4-FFF2-40B4-BE49-F238E27FC236}">
                <a16:creationId xmlns:a16="http://schemas.microsoft.com/office/drawing/2014/main" id="{D3281505-916E-ED1B-A0B2-E3E2EB8C02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883" y="2183362"/>
            <a:ext cx="2497007" cy="1866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Dùng Axit axetic công nghiệp pha thành giấm ăn gây độc hại">
            <a:extLst>
              <a:ext uri="{FF2B5EF4-FFF2-40B4-BE49-F238E27FC236}">
                <a16:creationId xmlns:a16="http://schemas.microsoft.com/office/drawing/2014/main" id="{A8FB7964-D920-BD2C-D12A-81A3BC40AA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7013" y="2130877"/>
            <a:ext cx="2663403" cy="195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B96E8500-47B3-A84C-F439-CF3DE3535F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0597" y="2130877"/>
            <a:ext cx="3226837" cy="20025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EFE3873-288E-33DA-B265-B0B905699719}"/>
              </a:ext>
            </a:extLst>
          </p:cNvPr>
          <p:cNvSpPr txBox="1"/>
          <p:nvPr/>
        </p:nvSpPr>
        <p:spPr>
          <a:xfrm>
            <a:off x="629817" y="4278979"/>
            <a:ext cx="14510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bg1">
                    <a:lumMod val="95000"/>
                  </a:schemeClr>
                </a:solidFill>
              </a:rPr>
              <a:t>Citric </a:t>
            </a:r>
            <a:r>
              <a:rPr lang="en-US" sz="2400" dirty="0" err="1">
                <a:solidFill>
                  <a:schemeClr val="bg1">
                    <a:lumMod val="95000"/>
                  </a:schemeClr>
                </a:solidFill>
              </a:rPr>
              <a:t>axit</a:t>
            </a:r>
            <a:endParaRPr lang="en-US" sz="2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8D94BB2-C300-9DF2-E615-F61CFB87FF8D}"/>
              </a:ext>
            </a:extLst>
          </p:cNvPr>
          <p:cNvSpPr txBox="1"/>
          <p:nvPr/>
        </p:nvSpPr>
        <p:spPr>
          <a:xfrm>
            <a:off x="3418115" y="4261754"/>
            <a:ext cx="15872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chemeClr val="bg1">
                    <a:lumMod val="95000"/>
                  </a:schemeClr>
                </a:solidFill>
              </a:rPr>
              <a:t>Axetic</a:t>
            </a:r>
            <a:r>
              <a:rPr lang="en-US" sz="2400" dirty="0">
                <a:solidFill>
                  <a:schemeClr val="bg1">
                    <a:lumMod val="95000"/>
                  </a:schemeClr>
                </a:solidFill>
              </a:rPr>
              <a:t> </a:t>
            </a:r>
            <a:r>
              <a:rPr lang="en-US" sz="2400" dirty="0" err="1">
                <a:solidFill>
                  <a:schemeClr val="bg1">
                    <a:lumMod val="95000"/>
                  </a:schemeClr>
                </a:solidFill>
              </a:rPr>
              <a:t>axit</a:t>
            </a:r>
            <a:endParaRPr lang="en-US" sz="2400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9629D17-C55B-DB5A-06B3-BC8858C1493B}"/>
              </a:ext>
            </a:extLst>
          </p:cNvPr>
          <p:cNvSpPr txBox="1"/>
          <p:nvPr/>
        </p:nvSpPr>
        <p:spPr>
          <a:xfrm>
            <a:off x="6357257" y="4261753"/>
            <a:ext cx="1640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bg1">
                    <a:lumMod val="95000"/>
                  </a:schemeClr>
                </a:solidFill>
              </a:rPr>
              <a:t>Maleic </a:t>
            </a:r>
            <a:r>
              <a:rPr lang="en-US" sz="2400" dirty="0" err="1">
                <a:solidFill>
                  <a:schemeClr val="bg1">
                    <a:lumMod val="95000"/>
                  </a:schemeClr>
                </a:solidFill>
              </a:rPr>
              <a:t>axit</a:t>
            </a:r>
            <a:endParaRPr lang="en-US" sz="2400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6197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16B02FF4-0264-4C98-3154-40820D8502B6}"/>
              </a:ext>
            </a:extLst>
          </p:cNvPr>
          <p:cNvSpPr txBox="1"/>
          <p:nvPr/>
        </p:nvSpPr>
        <p:spPr>
          <a:xfrm>
            <a:off x="568252" y="98612"/>
            <a:ext cx="9022701" cy="6612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err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</a:t>
            </a: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́ </a:t>
            </a:r>
            <a:r>
              <a:rPr lang="en-US" sz="2800" b="1" dirty="0" err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nghiệm</a:t>
            </a: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b="1" dirty="0" err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tính</a:t>
            </a: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chất</a:t>
            </a: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</a:t>
            </a:r>
            <a:r>
              <a:rPr lang="vi-VN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ủa</a:t>
            </a: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b="1" dirty="0" err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dịch</a:t>
            </a:r>
            <a:r>
              <a:rPr lang="en-US" sz="28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hydrochloric acid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5AE9D2D-2101-B55B-ECAE-ABE9FFEC4842}"/>
              </a:ext>
            </a:extLst>
          </p:cNvPr>
          <p:cNvSpPr txBox="1"/>
          <p:nvPr/>
        </p:nvSpPr>
        <p:spPr>
          <a:xfrm>
            <a:off x="2259106" y="1811623"/>
            <a:ext cx="4589928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B9F2631-2622-651F-7752-DC74BE80992F}"/>
              </a:ext>
            </a:extLst>
          </p:cNvPr>
          <p:cNvSpPr txBox="1"/>
          <p:nvPr/>
        </p:nvSpPr>
        <p:spPr>
          <a:xfrm>
            <a:off x="164841" y="923741"/>
            <a:ext cx="9022701" cy="38928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Chu</a:t>
            </a:r>
            <a:r>
              <a:rPr lang="vi-VN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ẩn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bị: 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dung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dịch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HCl 1 M,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giấy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tím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ống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nghiệm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mỗi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ống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đ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ựng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một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các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loại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jFe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Zn,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ống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hút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ỏ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giọt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Tiến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hành</a:t>
            </a:r>
            <a:r>
              <a:rPr lang="en-US" sz="2800" dirty="0">
                <a:solidFill>
                  <a:schemeClr val="accent1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ỏ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– 2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giọt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dịch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vào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ẩu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quy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tím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Cho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kho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ảng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 ml dung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dịch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Hcl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vào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mỗi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ống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nghiệm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ở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sát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ả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hiện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</a:t>
            </a:r>
            <a:r>
              <a:rPr lang="vi-VN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ượng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viết</a:t>
            </a:r>
            <a:r>
              <a:rPr lang="en-US" sz="2800" dirty="0">
                <a:solidFill>
                  <a:schemeClr val="bg1">
                    <a:lumMod val="9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PTHH.</a:t>
            </a:r>
          </a:p>
        </p:txBody>
      </p:sp>
    </p:spTree>
    <p:extLst>
      <p:ext uri="{BB962C8B-B14F-4D97-AF65-F5344CB8AC3E}">
        <p14:creationId xmlns:p14="http://schemas.microsoft.com/office/powerpoint/2010/main" val="199610670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107992" y="1794125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8449;p42">
            <a:extLst>
              <a:ext uri="{FF2B5EF4-FFF2-40B4-BE49-F238E27FC236}">
                <a16:creationId xmlns:a16="http://schemas.microsoft.com/office/drawing/2014/main" id="{7EC85D01-9CDB-8A27-6A26-04736075A94F}"/>
              </a:ext>
            </a:extLst>
          </p:cNvPr>
          <p:cNvSpPr txBox="1">
            <a:spLocks/>
          </p:cNvSpPr>
          <p:nvPr/>
        </p:nvSpPr>
        <p:spPr>
          <a:xfrm>
            <a:off x="615820" y="186612"/>
            <a:ext cx="8355554" cy="44553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lnSpc>
                <a:spcPct val="130000"/>
              </a:lnSpc>
              <a:tabLst>
                <a:tab pos="450215" algn="l"/>
              </a:tabLst>
            </a:pP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hãy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viết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PTHH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</a:t>
            </a:r>
            <a:r>
              <a:rPr lang="vi-VN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ản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ứng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hóa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học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</a:t>
            </a:r>
            <a:r>
              <a:rPr lang="vi-VN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ữa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các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cặp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chất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  <a:tabLst>
                <a:tab pos="450215" algn="l"/>
              </a:tabLst>
            </a:pP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a) Mg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HCl</a:t>
            </a:r>
          </a:p>
          <a:p>
            <a:pPr algn="just">
              <a:lnSpc>
                <a:spcPct val="130000"/>
              </a:lnSpc>
              <a:tabLst>
                <a:tab pos="450215" algn="l"/>
              </a:tabLst>
            </a:pP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b) Al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HCl</a:t>
            </a:r>
          </a:p>
          <a:p>
            <a:pPr algn="just">
              <a:lnSpc>
                <a:spcPct val="130000"/>
              </a:lnSpc>
              <a:tabLst>
                <a:tab pos="450215" algn="l"/>
              </a:tabLst>
            </a:pP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c) Al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H</a:t>
            </a:r>
            <a:r>
              <a:rPr lang="en-US" sz="3200" baseline="-250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en-US" sz="3200" baseline="-250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  <a:tabLst>
                <a:tab pos="450215" algn="l"/>
              </a:tabLst>
            </a:pP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d) Na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va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̀ H</a:t>
            </a:r>
            <a:r>
              <a:rPr lang="en-US" sz="3200" baseline="-250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en-US" sz="3200" baseline="-25000" dirty="0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325883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64320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244373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4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b8.1,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660587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106</TotalTime>
  <Words>1533</Words>
  <Application>Microsoft Office PowerPoint</Application>
  <PresentationFormat>On-screen Show (16:9)</PresentationFormat>
  <Paragraphs>172</Paragraphs>
  <Slides>33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6" baseType="lpstr">
      <vt:lpstr>Loved by the King</vt:lpstr>
      <vt:lpstr>Cambria Math</vt:lpstr>
      <vt:lpstr>Times New Roman</vt:lpstr>
      <vt:lpstr>Nunito Light</vt:lpstr>
      <vt:lpstr>Lilita One</vt:lpstr>
      <vt:lpstr>Roboto Condensed Light</vt:lpstr>
      <vt:lpstr>Hind Siliguri</vt:lpstr>
      <vt:lpstr>Mulish SemiBold</vt:lpstr>
      <vt:lpstr>Arial</vt:lpstr>
      <vt:lpstr>Bebas Neue</vt:lpstr>
      <vt:lpstr>Calibri</vt:lpstr>
      <vt:lpstr>Hind Siliguri Medium</vt:lpstr>
      <vt:lpstr>Science Subject for High School - 10th Grade: Acids and Bases by Slidesgo</vt:lpstr>
      <vt:lpstr>Bài 8 – ACID</vt:lpstr>
      <vt:lpstr>NỘI DUNG BÀI HỌC</vt:lpstr>
      <vt:lpstr>KHỞI ĐỘNG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PowerPoint Presentation</vt:lpstr>
      <vt:lpstr>Tính chất hóa học của acid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</dc:title>
  <cp:lastModifiedBy>Tran Van Dung</cp:lastModifiedBy>
  <cp:revision>30</cp:revision>
  <dcterms:modified xsi:type="dcterms:W3CDTF">2023-10-18T11:30:02Z</dcterms:modified>
</cp:coreProperties>
</file>