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71" r:id="rId3"/>
    <p:sldId id="256" r:id="rId4"/>
    <p:sldId id="281" r:id="rId5"/>
    <p:sldId id="257" r:id="rId6"/>
    <p:sldId id="283" r:id="rId7"/>
    <p:sldId id="282" r:id="rId9"/>
    <p:sldId id="284" r:id="rId10"/>
    <p:sldId id="285" r:id="rId11"/>
    <p:sldId id="286" r:id="rId12"/>
    <p:sldId id="258" r:id="rId13"/>
    <p:sldId id="259" r:id="rId14"/>
    <p:sldId id="260" r:id="rId15"/>
    <p:sldId id="261" r:id="rId16"/>
    <p:sldId id="274" r:id="rId17"/>
    <p:sldId id="273" r:id="rId18"/>
    <p:sldId id="287" r:id="rId19"/>
    <p:sldId id="28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EE3016"/>
    <a:srgbClr val="92DBF8"/>
    <a:srgbClr val="6ECFF6"/>
    <a:srgbClr val="FAC5BE"/>
    <a:srgbClr val="F8ACA2"/>
    <a:srgbClr val="F09456"/>
    <a:srgbClr val="F490AD"/>
    <a:srgbClr val="EF5F88"/>
    <a:srgbClr val="3BB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562" y="67"/>
      </p:cViewPr>
      <p:guideLst>
        <p:guide orient="horz" pos="21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microsoft.com/office/2007/relationships/media" Target="../media/audio2.wav"/><Relationship Id="rId1" Type="http://schemas.openxmlformats.org/officeDocument/2006/relationships/audio" Target="NUL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7" y="1833767"/>
            <a:ext cx="7872414" cy="5171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2851" y="154411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Happy New Year!</a:t>
            </a:r>
            <a:endParaRPr lang="en-US" sz="4000" b="1">
              <a:solidFill>
                <a:srgbClr val="048DA4"/>
              </a:solidFill>
            </a:endParaRPr>
          </a:p>
        </p:txBody>
      </p:sp>
      <p:pic>
        <p:nvPicPr>
          <p:cNvPr id="2" name="Bản sao của B1_3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Phong, does Viet Nam celebrate New Years?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Yes, we do. We have Tet.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When is Tet?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At different times. This year, it’s in January. 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What do you do at Tet?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We clean our homes and decorate them  with ﬂowers.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Is Tet a time for family gatherings?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It’s a happy time for everybody.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Great.  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Yes, and another good thing about Tet is that children get lucky money.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That sounds interesting. Is there anything special people should do?</a:t>
            </a:r>
            <a:endParaRPr lang="en-US" sz="2200"/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We should say “Happy New Year” when we meet people, and we shouldn’t break anything.</a:t>
            </a:r>
            <a:endParaRPr lang="en-US" sz="220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Happy New Year!</a:t>
            </a:r>
            <a:endParaRPr lang="en-US" sz="4000" b="1">
              <a:solidFill>
                <a:srgbClr val="048DA4"/>
              </a:solidFill>
            </a:endParaRPr>
          </a:p>
        </p:txBody>
      </p:sp>
      <p:pic>
        <p:nvPicPr>
          <p:cNvPr id="5" name="Bản sao của B1_3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25.000000" end="1116.979492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50231" y="11026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Linda and Phong talking about?</a:t>
            </a:r>
            <a:endParaRPr lang="en-US" sz="26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830854" y="2540494"/>
            <a:ext cx="7396275" cy="826165"/>
            <a:chOff x="363373" y="1262747"/>
            <a:chExt cx="6973597" cy="954107"/>
          </a:xfrm>
        </p:grpSpPr>
        <p:sp>
          <p:nvSpPr>
            <p:cNvPr id="33" name="TextBox 32"/>
            <p:cNvSpPr txBox="1"/>
            <p:nvPr/>
          </p:nvSpPr>
          <p:spPr>
            <a:xfrm>
              <a:off x="363373" y="1262747"/>
              <a:ext cx="474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A.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313" y="1271400"/>
              <a:ext cx="6509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New Years in the world</a:t>
              </a:r>
              <a:endParaRPr lang="en-US" sz="2800" i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30854" y="3493394"/>
            <a:ext cx="7396275" cy="530713"/>
            <a:chOff x="363373" y="1262747"/>
            <a:chExt cx="6973597" cy="612900"/>
          </a:xfrm>
        </p:grpSpPr>
        <p:sp>
          <p:nvSpPr>
            <p:cNvPr id="36" name="TextBox 35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Tet in Viet Nam</a:t>
              </a:r>
              <a:endParaRPr lang="en-US" sz="2800" i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830854" y="4446293"/>
            <a:ext cx="7396275" cy="530713"/>
            <a:chOff x="363373" y="1262747"/>
            <a:chExt cx="6973597" cy="612900"/>
          </a:xfrm>
        </p:grpSpPr>
        <p:sp>
          <p:nvSpPr>
            <p:cNvPr id="39" name="TextBox 38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What to eat and wear during tet</a:t>
              </a:r>
              <a:endParaRPr lang="en-US" sz="2800" i="1"/>
            </a:p>
          </p:txBody>
        </p:sp>
      </p:grpSp>
      <p:sp>
        <p:nvSpPr>
          <p:cNvPr id="2" name="Oval 1"/>
          <p:cNvSpPr/>
          <p:nvPr/>
        </p:nvSpPr>
        <p:spPr>
          <a:xfrm>
            <a:off x="1774274" y="3475467"/>
            <a:ext cx="548640" cy="5486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97101"/>
            <a:ext cx="8238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about Tet with the information from the conversation in </a:t>
            </a:r>
            <a:r>
              <a:rPr lang="en-US" sz="2400" b="1" spc="-5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" y="1340619"/>
            <a:ext cx="764208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226591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33649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428883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535921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32980" y="1618416"/>
            <a:ext cx="6973597" cy="470318"/>
            <a:chOff x="363373" y="1262747"/>
            <a:chExt cx="6973597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year Tet is in</a:t>
              </a:r>
              <a:endParaRPr lang="en-US" sz="24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32980" y="25628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96920" y="257150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decorate our</a:t>
            </a:r>
            <a:endParaRPr lang="en-US" sz="2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2980" y="35910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696920" y="3599740"/>
            <a:ext cx="302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Tet is a time for family</a:t>
            </a:r>
            <a:endParaRPr lang="en-US" sz="2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232980" y="458170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96920" y="4590357"/>
            <a:ext cx="170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get</a:t>
            </a:r>
            <a:endParaRPr lang="en-US" sz="2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232980" y="566833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96921" y="5676992"/>
            <a:ext cx="25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shouldn’t</a:t>
            </a:r>
            <a:endParaRPr lang="en-US" sz="2400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95833" y="1625102"/>
            <a:ext cx="1314940" cy="466763"/>
            <a:chOff x="3826156" y="1108898"/>
            <a:chExt cx="1314940" cy="466763"/>
          </a:xfrm>
        </p:grpSpPr>
        <p:sp>
          <p:nvSpPr>
            <p:cNvPr id="5" name="TextBox 4"/>
            <p:cNvSpPr txBox="1"/>
            <p:nvPr/>
          </p:nvSpPr>
          <p:spPr>
            <a:xfrm>
              <a:off x="3826156" y="1108898"/>
              <a:ext cx="1149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January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03969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  <a:endParaRPr lang="en-US" sz="2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30070" y="1628611"/>
            <a:ext cx="1937597" cy="461665"/>
            <a:chOff x="3782291" y="1822567"/>
            <a:chExt cx="1937597" cy="46166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  <a:endParaRPr lang="en-US" sz="24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76203" y="2580159"/>
            <a:ext cx="1937597" cy="461665"/>
            <a:chOff x="3782291" y="1822567"/>
            <a:chExt cx="1937597" cy="461665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  <a:endParaRPr lang="en-US" sz="2400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854495" y="2575760"/>
            <a:ext cx="1194872" cy="466763"/>
            <a:chOff x="3826156" y="1108898"/>
            <a:chExt cx="1194872" cy="466763"/>
          </a:xfrm>
        </p:grpSpPr>
        <p:sp>
          <p:nvSpPr>
            <p:cNvPr id="69" name="TextBox 68"/>
            <p:cNvSpPr txBox="1"/>
            <p:nvPr/>
          </p:nvSpPr>
          <p:spPr>
            <a:xfrm>
              <a:off x="3826156" y="1108898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homes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68390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  <a:endParaRPr lang="en-US" sz="2400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536166" y="3623283"/>
            <a:ext cx="1937597" cy="461665"/>
            <a:chOff x="3782291" y="1822567"/>
            <a:chExt cx="1937597" cy="461665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  <a:endParaRPr lang="en-US" sz="24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494995" y="3600323"/>
            <a:ext cx="1628977" cy="466763"/>
            <a:chOff x="3826156" y="1108898"/>
            <a:chExt cx="1628977" cy="466763"/>
          </a:xfrm>
        </p:grpSpPr>
        <p:sp>
          <p:nvSpPr>
            <p:cNvPr id="75" name="TextBox 74"/>
            <p:cNvSpPr txBox="1"/>
            <p:nvPr/>
          </p:nvSpPr>
          <p:spPr>
            <a:xfrm>
              <a:off x="3826156" y="1108898"/>
              <a:ext cx="1490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gatherings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118006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  <a:endParaRPr lang="en-US" sz="2400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362035" y="4590357"/>
            <a:ext cx="1937597" cy="461665"/>
            <a:chOff x="3782291" y="1822567"/>
            <a:chExt cx="1937597" cy="461665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  <a:endParaRPr lang="en-US" sz="2400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274684" y="4585869"/>
            <a:ext cx="1887592" cy="466763"/>
            <a:chOff x="3826156" y="1108898"/>
            <a:chExt cx="1887592" cy="466763"/>
          </a:xfrm>
        </p:grpSpPr>
        <p:sp>
          <p:nvSpPr>
            <p:cNvPr id="88" name="TextBox 87"/>
            <p:cNvSpPr txBox="1"/>
            <p:nvPr/>
          </p:nvSpPr>
          <p:spPr>
            <a:xfrm>
              <a:off x="3826156" y="1108898"/>
              <a:ext cx="1814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lucky money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37662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  <a:endParaRPr lang="en-US" sz="2400" dirty="0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3941846" y="5672244"/>
            <a:ext cx="3631969" cy="461665"/>
            <a:chOff x="3782291" y="1822567"/>
            <a:chExt cx="3631969" cy="461665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5382761" y="1822567"/>
              <a:ext cx="203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  <a:endParaRPr lang="en-US" sz="2400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863731" y="5672850"/>
            <a:ext cx="2241503" cy="465803"/>
            <a:chOff x="3826156" y="1104760"/>
            <a:chExt cx="2241503" cy="465803"/>
          </a:xfrm>
        </p:grpSpPr>
        <p:sp>
          <p:nvSpPr>
            <p:cNvPr id="94" name="TextBox 93"/>
            <p:cNvSpPr txBox="1"/>
            <p:nvPr/>
          </p:nvSpPr>
          <p:spPr>
            <a:xfrm>
              <a:off x="3826156" y="1108898"/>
              <a:ext cx="890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break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591531" y="1104760"/>
              <a:ext cx="14761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  <a:endParaRPr lang="en-US" sz="24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65382" y="1184563"/>
            <a:ext cx="6650182" cy="1101436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0877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1560876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4307574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07574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2441421"/>
            <a:ext cx="2419297" cy="1612864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26" y="2341157"/>
            <a:ext cx="2614244" cy="1742829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4727495"/>
            <a:ext cx="2519495" cy="157668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4" y="4612805"/>
            <a:ext cx="2416637" cy="1612864"/>
          </a:xfrm>
          <a:prstGeom prst="round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039091" y="2403094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1</a:t>
            </a:r>
            <a:endParaRPr lang="en-US" sz="2200" b="1">
              <a:solidFill>
                <a:srgbClr val="002060"/>
              </a:solidFill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5330564" y="243590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2</a:t>
            </a:r>
            <a:endParaRPr lang="en-US" sz="2200" b="1">
              <a:solidFill>
                <a:srgbClr val="002060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1040421" y="4560022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3</a:t>
            </a:r>
            <a:endParaRPr lang="en-US" sz="2200" b="1">
              <a:solidFill>
                <a:srgbClr val="002060"/>
              </a:solidFill>
            </a:endParaRPr>
          </a:p>
        </p:txBody>
      </p:sp>
      <p:sp>
        <p:nvSpPr>
          <p:cNvPr id="22" name="Flowchart: Connector 21"/>
          <p:cNvSpPr/>
          <p:nvPr/>
        </p:nvSpPr>
        <p:spPr>
          <a:xfrm>
            <a:off x="5331894" y="451432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4</a:t>
            </a:r>
            <a:endParaRPr lang="en-US" sz="2200" b="1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8205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  <a:endParaRPr lang="en-US" sz="2200" dirty="0"/>
          </a:p>
        </p:txBody>
      </p:sp>
      <p:sp>
        <p:nvSpPr>
          <p:cNvPr id="29" name="TextBox 28"/>
          <p:cNvSpPr txBox="1"/>
          <p:nvPr/>
        </p:nvSpPr>
        <p:spPr>
          <a:xfrm>
            <a:off x="1558204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  <a:endParaRPr lang="en-US" sz="2200" dirty="0"/>
          </a:p>
        </p:txBody>
      </p:sp>
      <p:sp>
        <p:nvSpPr>
          <p:cNvPr id="30" name="TextBox 29"/>
          <p:cNvSpPr txBox="1"/>
          <p:nvPr/>
        </p:nvSpPr>
        <p:spPr>
          <a:xfrm>
            <a:off x="4304902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4304902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  <a:endParaRPr lang="en-US" sz="2200" dirty="0"/>
          </a:p>
        </p:txBody>
      </p:sp>
      <p:sp>
        <p:nvSpPr>
          <p:cNvPr id="32" name="TextBox 31"/>
          <p:cNvSpPr txBox="1"/>
          <p:nvPr/>
        </p:nvSpPr>
        <p:spPr>
          <a:xfrm>
            <a:off x="5544727" y="4073738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>
                <a:solidFill>
                  <a:srgbClr val="00B050"/>
                </a:solidFill>
              </a:rPr>
              <a:t>lucky money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34477" y="4155018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>
                <a:solidFill>
                  <a:srgbClr val="00B050"/>
                </a:solidFill>
              </a:rPr>
              <a:t>peach flowers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2881" y="619362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>
                <a:solidFill>
                  <a:srgbClr val="00B050"/>
                </a:solidFill>
              </a:rPr>
              <a:t>banh </a:t>
            </a:r>
            <a:r>
              <a:rPr lang="en-US" sz="2200" i="1" dirty="0" err="1">
                <a:solidFill>
                  <a:srgbClr val="00B050"/>
                </a:solidFill>
              </a:rPr>
              <a:t>chung</a:t>
            </a:r>
            <a:r>
              <a:rPr lang="en-US" sz="2200" i="1" dirty="0">
                <a:solidFill>
                  <a:srgbClr val="00B050"/>
                </a:solidFill>
              </a:rPr>
              <a:t> </a:t>
            </a:r>
            <a:r>
              <a:rPr lang="en-US" sz="2200" dirty="0">
                <a:solidFill>
                  <a:srgbClr val="00B050"/>
                </a:solidFill>
              </a:rPr>
              <a:t>and </a:t>
            </a:r>
            <a:r>
              <a:rPr lang="en-US" sz="2200" i="1" dirty="0">
                <a:solidFill>
                  <a:srgbClr val="00B050"/>
                </a:solidFill>
              </a:rPr>
              <a:t>banh </a:t>
            </a:r>
            <a:r>
              <a:rPr lang="en-US" sz="2200" i="1" dirty="0" err="1">
                <a:solidFill>
                  <a:srgbClr val="00B050"/>
                </a:solidFill>
              </a:rPr>
              <a:t>tet</a:t>
            </a:r>
            <a:endParaRPr lang="en-US" sz="2200" i="1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14539" y="6225669"/>
            <a:ext cx="2817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>
                <a:solidFill>
                  <a:srgbClr val="00B050"/>
                </a:solidFill>
              </a:rPr>
              <a:t>family gathering</a:t>
            </a:r>
            <a:endParaRPr lang="en-US" sz="2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8334 0.7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13524 0.65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3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91" y="669368"/>
            <a:ext cx="823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Tet.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52743"/>
            <a:ext cx="1829210" cy="5346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59229" y="20770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91" y="2893138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364" y="3551205"/>
            <a:ext cx="6099463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Student: </a:t>
            </a:r>
            <a:r>
              <a:rPr lang="en-US" sz="2800" i="1"/>
              <a:t>banh chung  </a:t>
            </a:r>
            <a:endParaRPr lang="en-US" sz="2800" i="1"/>
          </a:p>
          <a:p>
            <a:pPr>
              <a:lnSpc>
                <a:spcPct val="150000"/>
              </a:lnSpc>
            </a:pPr>
            <a:r>
              <a:rPr lang="en-US" sz="2800" b="1" i="1"/>
              <a:t>Class: </a:t>
            </a:r>
            <a:r>
              <a:rPr lang="en-US" sz="2800"/>
              <a:t>It’s about Tet. </a:t>
            </a:r>
            <a:endParaRPr lang="en-US" sz="2800"/>
          </a:p>
          <a:p>
            <a:pPr>
              <a:lnSpc>
                <a:spcPct val="150000"/>
              </a:lnSpc>
            </a:pPr>
            <a:r>
              <a:rPr lang="en-US" sz="2800" b="1" i="1"/>
              <a:t>Student: </a:t>
            </a:r>
            <a:r>
              <a:rPr lang="en-US" sz="2800"/>
              <a:t>flying a kite.</a:t>
            </a:r>
            <a:endParaRPr lang="en-US" sz="2800"/>
          </a:p>
          <a:p>
            <a:pPr>
              <a:lnSpc>
                <a:spcPct val="150000"/>
              </a:lnSpc>
            </a:pPr>
            <a:r>
              <a:rPr lang="en-US" sz="2800" b="1" i="1"/>
              <a:t>Class: </a:t>
            </a:r>
            <a:r>
              <a:rPr lang="en-US" sz="2800"/>
              <a:t>It’s not about Tet.</a:t>
            </a:r>
            <a:endParaRPr lang="en-US" sz="2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48098"/>
            <a:ext cx="4141466" cy="35433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94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740"/>
            <a:ext cx="5734685" cy="320357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53085" y="2494915"/>
            <a:ext cx="770001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>
                <a:latin typeface="Calibri" panose="020F0502020204030204" charset="0"/>
                <a:cs typeface="Times New Roman" panose="02020603050405020304" charset="0"/>
                <a:sym typeface="+mn-ea"/>
              </a:rPr>
              <a:t>-  Get an overview about the topic </a:t>
            </a:r>
            <a:r>
              <a:rPr lang="en-US" sz="2800" i="1">
                <a:latin typeface="Calibri" panose="020F0502020204030204" charset="0"/>
                <a:cs typeface="Times New Roman" panose="02020603050405020304" charset="0"/>
                <a:sym typeface="+mn-ea"/>
              </a:rPr>
              <a:t>Our Tet holiday</a:t>
            </a:r>
            <a:r>
              <a:rPr lang="en-US" sz="2800">
                <a:solidFill>
                  <a:srgbClr val="000000"/>
                </a:solidFill>
                <a:latin typeface="Calibri" panose="020F0502020204030204" charset="0"/>
                <a:sym typeface="+mn-ea"/>
              </a:rPr>
              <a:t>- Us</a:t>
            </a:r>
            <a:r>
              <a:rPr lang="en-US" sz="2800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e the lexical items related to “Tet”</a:t>
            </a:r>
            <a:r>
              <a:rPr lang="en-US" sz="2800">
                <a:solidFill>
                  <a:srgbClr val="000000"/>
                </a:solidFill>
                <a:latin typeface="Calibri" panose="020F0502020204030204" charset="0"/>
                <a:sym typeface="+mn-ea"/>
              </a:rPr>
              <a:t>- </a:t>
            </a:r>
            <a:r>
              <a:rPr lang="en-US" sz="2800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Use the vocabulary and structures to describe things and activities at Tet</a:t>
            </a:r>
            <a:endParaRPr lang="en-US" sz="2800" b="0">
              <a:solidFill>
                <a:srgbClr val="00000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006" y="1140566"/>
            <a:ext cx="3059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 up</a:t>
            </a:r>
            <a:endParaRPr lang="en-US" sz="40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94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740"/>
            <a:ext cx="5734685" cy="320357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53085" y="2494915"/>
            <a:ext cx="7700010" cy="233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Write new words 2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Do more exercises in workbook.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Prepare new lesson: U6- A close look 1.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/>
            <a:endParaRPr lang="en-US" sz="2800" b="0">
              <a:solidFill>
                <a:srgbClr val="00000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006" y="1140566"/>
            <a:ext cx="3059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40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740"/>
            <a:ext cx="5734685" cy="320357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81660" y="2205355"/>
            <a:ext cx="769112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1">
                <a:latin typeface="Calibri" panose="020F0502020204030204" charset="0"/>
                <a:ea typeface="SimSun" panose="02010600030101010101" pitchFamily="2" charset="-122"/>
              </a:rPr>
              <a:t>I. Objectives</a:t>
            </a:r>
            <a:r>
              <a:rPr lang="en-US" b="0">
                <a:latin typeface="Calibri" panose="020F0502020204030204" charset="0"/>
                <a:cs typeface="Times New Roman" panose="02020603050405020304" charset="0"/>
              </a:rPr>
              <a:t>By the end of this lesson, students will be able to: </a:t>
            </a:r>
            <a:r>
              <a:rPr lang="en-US" b="1">
                <a:latin typeface="Calibri" panose="020F0502020204030204" charset="0"/>
                <a:cs typeface="Times New Roman" panose="02020603050405020304" charset="0"/>
              </a:rPr>
              <a:t>1. Knowledge</a:t>
            </a:r>
            <a:r>
              <a:rPr lang="en-US" b="0">
                <a:latin typeface="Calibri" panose="020F0502020204030204" charset="0"/>
                <a:cs typeface="Times New Roman" panose="02020603050405020304" charset="0"/>
              </a:rPr>
              <a:t>-  Get an overview about the topic </a:t>
            </a:r>
            <a:r>
              <a:rPr lang="en-US" b="0" i="1">
                <a:latin typeface="Calibri" panose="020F0502020204030204" charset="0"/>
                <a:cs typeface="Times New Roman" panose="02020603050405020304" charset="0"/>
              </a:rPr>
              <a:t>Our Tet holiday</a:t>
            </a:r>
            <a:r>
              <a:rPr lang="en-US" b="0">
                <a:solidFill>
                  <a:srgbClr val="000000"/>
                </a:solidFill>
                <a:latin typeface="Calibri" panose="020F0502020204030204" charset="0"/>
              </a:rPr>
              <a:t>- Us</a:t>
            </a:r>
            <a:r>
              <a:rPr lang="en-US" b="0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</a:rPr>
              <a:t>e the lexical items related to “Tet”</a:t>
            </a:r>
            <a:r>
              <a:rPr lang="en-US" b="0">
                <a:solidFill>
                  <a:srgbClr val="000000"/>
                </a:solidFill>
                <a:latin typeface="Calibri" panose="020F0502020204030204" charset="0"/>
              </a:rPr>
              <a:t>- </a:t>
            </a:r>
            <a:r>
              <a:rPr lang="en-US" b="0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</a:rPr>
              <a:t>Use the vocabulary and structures to describe things and activities at Tet</a:t>
            </a:r>
            <a:r>
              <a:rPr lang="en-US" b="1">
                <a:latin typeface="Calibri" panose="020F0502020204030204" charset="0"/>
                <a:cs typeface="Times New Roman" panose="02020603050405020304" charset="0"/>
              </a:rPr>
              <a:t> 2. Core competence</a:t>
            </a:r>
            <a:r>
              <a:rPr lang="en-US" b="0">
                <a:latin typeface="Calibri" panose="020F0502020204030204" charset="0"/>
                <a:cs typeface="Times New Roman" panose="02020603050405020304" charset="0"/>
              </a:rPr>
              <a:t>- Develop communication skills and creativity- Be collaborative and supportive in pair work and team work- Actively join in class activities </a:t>
            </a:r>
            <a:r>
              <a:rPr lang="en-US" b="1">
                <a:solidFill>
                  <a:srgbClr val="231F20"/>
                </a:solidFill>
                <a:latin typeface="Calibri" panose="020F0502020204030204" charset="0"/>
                <a:cs typeface="Times New Roman" panose="02020603050405020304" charset="0"/>
              </a:rPr>
              <a:t>3. Personal qualities</a:t>
            </a:r>
            <a:r>
              <a:rPr lang="en-US" b="0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</a:rPr>
              <a:t>- </a:t>
            </a:r>
            <a:r>
              <a:rPr lang="en-US" b="0">
                <a:latin typeface="Calibri" panose="020F0502020204030204" charset="0"/>
                <a:cs typeface="Times New Roman" panose="02020603050405020304" charset="0"/>
              </a:rPr>
              <a:t>Develop self-study skills</a:t>
            </a:r>
            <a:r>
              <a:rPr lang="en-US" b="0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</a:rPr>
              <a:t> - Develop their understanding of Tet holiday</a:t>
            </a:r>
            <a:endParaRPr lang="en-US" b="0">
              <a:solidFill>
                <a:srgbClr val="00000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94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740"/>
            <a:ext cx="5734685" cy="320357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53085" y="2494915"/>
            <a:ext cx="77000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</a:rPr>
              <a:t>Say any word which belongs to this topic. </a:t>
            </a:r>
            <a:endParaRPr lang="en-US" sz="2800" b="0">
              <a:solidFill>
                <a:srgbClr val="00000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006" y="1140566"/>
            <a:ext cx="3059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 up</a:t>
            </a:r>
            <a:endParaRPr lang="en-US" sz="40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270885" y="3538855"/>
            <a:ext cx="2264410" cy="230187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6000" b="1"/>
              <a:t>Tet</a:t>
            </a:r>
            <a:endParaRPr lang="en-US" sz="60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873242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are Linda and Phong talking about?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2248" y="5380380"/>
            <a:ext cx="4140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Tet.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Happy New Year!</a:t>
            </a:r>
            <a:endParaRPr lang="en-US" sz="2800" b="1">
              <a:solidFill>
                <a:srgbClr val="048DA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46" y="4897415"/>
            <a:ext cx="1059007" cy="309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about Tet with the information from the conversation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1423" y="4866711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760"/>
            <a:ext cx="5387975" cy="32416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celebrate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(v)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/ˈselɪbreɪt/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 tổ chức</a:t>
            </a:r>
            <a:endParaRPr lang="en-US" sz="4000" b="1" dirty="0"/>
          </a:p>
        </p:txBody>
      </p:sp>
      <p:pic>
        <p:nvPicPr>
          <p:cNvPr id="6" name="Picture 10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4595" y="1990725"/>
            <a:ext cx="3728085" cy="361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decorate 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(v)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/ˈdekəreɪt/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44265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 trang trí</a:t>
            </a:r>
            <a:endParaRPr lang="en-US" sz="4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1"/>
          <a:stretch>
            <a:fillRect/>
          </a:stretch>
        </p:blipFill>
        <p:spPr>
          <a:xfrm>
            <a:off x="4544060" y="2324735"/>
            <a:ext cx="3971290" cy="2468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870" y="1597025"/>
            <a:ext cx="63798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family gathering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(N)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403497" y="292497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/ˈfæməli ˈɡæðərɪŋ/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234950" y="403733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 sum họp gia đình</a:t>
            </a:r>
            <a:endParaRPr lang="en-US" sz="4000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0445" y="2714625"/>
            <a:ext cx="3896995" cy="2593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870" y="1597025"/>
            <a:ext cx="63798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lucky money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(N)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229507" y="274082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/ˈlʌki ˈmʌni/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89535" y="3758565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tiền lì xì</a:t>
            </a:r>
            <a:endParaRPr lang="en-US" sz="4000" b="1" dirty="0"/>
          </a:p>
        </p:txBody>
      </p:sp>
      <p:pic>
        <p:nvPicPr>
          <p:cNvPr id="6" name="Picture 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6305" y="3256915"/>
            <a:ext cx="4020185" cy="2301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870" y="1597025"/>
            <a:ext cx="63798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peach flowers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(N)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229507" y="274082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/piːtʃ ˈflaʊərz/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88900" y="3758565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hoa đào</a:t>
            </a:r>
            <a:endParaRPr lang="en-US" sz="4000" b="1" dirty="0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45" y="2740660"/>
            <a:ext cx="4645660" cy="2795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2964</Words>
  <Application>WPS Presentation</Application>
  <PresentationFormat>On-screen Show (4:3)</PresentationFormat>
  <Paragraphs>220</Paragraphs>
  <Slides>18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76</cp:revision>
  <dcterms:created xsi:type="dcterms:W3CDTF">2020-12-09T02:04:00Z</dcterms:created>
  <dcterms:modified xsi:type="dcterms:W3CDTF">2023-01-06T03:46:06Z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D5647954CD2541079B4D48330EF092FE</vt:lpwstr>
  </property>
  <property fmtid="{D5CDD505-2E9C-101B-9397-08002B2CF9AE}" pid="3" name="KSOProductBuildVer">
    <vt:lpwstr>1033-11.2.0.11440</vt:lpwstr>
  </property>
</Properties>
</file>