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9" r:id="rId3"/>
    <p:sldId id="257" r:id="rId4"/>
    <p:sldId id="305" r:id="rId5"/>
    <p:sldId id="281" r:id="rId6"/>
    <p:sldId id="307" r:id="rId7"/>
    <p:sldId id="308" r:id="rId9"/>
    <p:sldId id="309" r:id="rId10"/>
    <p:sldId id="310" r:id="rId11"/>
    <p:sldId id="311" r:id="rId12"/>
    <p:sldId id="258" r:id="rId13"/>
    <p:sldId id="293" r:id="rId14"/>
    <p:sldId id="260" r:id="rId15"/>
    <p:sldId id="291" r:id="rId16"/>
    <p:sldId id="283" r:id="rId17"/>
    <p:sldId id="262" r:id="rId18"/>
    <p:sldId id="294" r:id="rId19"/>
    <p:sldId id="303" r:id="rId20"/>
    <p:sldId id="304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C3E"/>
    <a:srgbClr val="F16649"/>
    <a:srgbClr val="75DBFF"/>
    <a:srgbClr val="A3E7FF"/>
    <a:srgbClr val="0088EE"/>
    <a:srgbClr val="0FB7BD"/>
    <a:srgbClr val="008000"/>
    <a:srgbClr val="F47A69"/>
    <a:srgbClr val="EDE4BC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10" y="67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7129" y="74839"/>
            <a:ext cx="7953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blog. Look at the words in the box, then find them in the text and underline them. What do they mean?</a:t>
            </a:r>
            <a:endParaRPr lang="en-US" sz="2400" b="1" spc="-10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23555" y="2286000"/>
            <a:ext cx="6608618" cy="125730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22318" y="2653040"/>
            <a:ext cx="15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suburbs</a:t>
            </a:r>
            <a:endParaRPr lang="en-US" sz="2800"/>
          </a:p>
        </p:txBody>
      </p:sp>
      <p:sp>
        <p:nvSpPr>
          <p:cNvPr id="24" name="TextBox 23"/>
          <p:cNvSpPr txBox="1"/>
          <p:nvPr/>
        </p:nvSpPr>
        <p:spPr>
          <a:xfrm>
            <a:off x="3938155" y="2653040"/>
            <a:ext cx="15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dislike</a:t>
            </a:r>
            <a:endParaRPr lang="en-US" sz="2800"/>
          </a:p>
        </p:txBody>
      </p:sp>
      <p:sp>
        <p:nvSpPr>
          <p:cNvPr id="25" name="TextBox 24"/>
          <p:cNvSpPr txBox="1"/>
          <p:nvPr/>
        </p:nvSpPr>
        <p:spPr>
          <a:xfrm>
            <a:off x="5953992" y="2653040"/>
            <a:ext cx="15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outdoor</a:t>
            </a:r>
            <a:endParaRPr 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5"/>
          <p:cNvSpPr/>
          <p:nvPr/>
        </p:nvSpPr>
        <p:spPr>
          <a:xfrm>
            <a:off x="856735" y="77616"/>
            <a:ext cx="7536380" cy="6761912"/>
          </a:xfrm>
          <a:prstGeom prst="roundRect">
            <a:avLst>
              <a:gd name="adj" fmla="val 4704"/>
            </a:avLst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5"/>
          <p:cNvSpPr/>
          <p:nvPr/>
        </p:nvSpPr>
        <p:spPr>
          <a:xfrm>
            <a:off x="804504" y="1034209"/>
            <a:ext cx="7536380" cy="5755978"/>
          </a:xfrm>
          <a:prstGeom prst="roundRect">
            <a:avLst>
              <a:gd name="adj" fmla="val 47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03810" y="36052"/>
            <a:ext cx="7536380" cy="1420350"/>
          </a:xfrm>
          <a:prstGeom prst="roundRect">
            <a:avLst>
              <a:gd name="adj" fmla="val 470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7240" y="252540"/>
            <a:ext cx="7589520" cy="825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3" y="391696"/>
            <a:ext cx="532968" cy="546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61" y="442341"/>
            <a:ext cx="485775" cy="485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56" y="442341"/>
            <a:ext cx="506125" cy="4373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73045" y="449657"/>
            <a:ext cx="4520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http://www.myblog.com.vn/Khang</a:t>
            </a:r>
            <a:endParaRPr lang="en-US" sz="220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10" y="976246"/>
            <a:ext cx="7536380" cy="6601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58858" y="959289"/>
            <a:ext cx="34393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chemeClr val="bg1"/>
                </a:solidFill>
              </a:rPr>
              <a:t>KHANG’S BLOG</a:t>
            </a:r>
            <a:endParaRPr lang="en-US" sz="3800" b="1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208">
            <a:off x="2682131" y="1972508"/>
            <a:ext cx="1317040" cy="987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490">
            <a:off x="1080101" y="1950185"/>
            <a:ext cx="1524206" cy="942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64755" y="2728964"/>
            <a:ext cx="305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Friday, December 23rd ...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80905" y="3178399"/>
            <a:ext cx="321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MY NEIGHBOURHOOD</a:t>
            </a:r>
            <a:endParaRPr lang="en-US" sz="2400" b="1"/>
          </a:p>
        </p:txBody>
      </p:sp>
      <p:sp>
        <p:nvSpPr>
          <p:cNvPr id="14" name="TextBox 13"/>
          <p:cNvSpPr txBox="1"/>
          <p:nvPr/>
        </p:nvSpPr>
        <p:spPr>
          <a:xfrm>
            <a:off x="1016547" y="3608652"/>
            <a:ext cx="710204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/>
              <a:t>I live in the suburbs of Da Nang City. There are many things I like about my </a:t>
            </a:r>
            <a:r>
              <a:rPr lang="en-US" sz="2000" dirty="0" err="1"/>
              <a:t>neighbourhood</a:t>
            </a:r>
            <a:r>
              <a:rPr lang="en-US" sz="2000" dirty="0"/>
              <a:t>. </a:t>
            </a:r>
            <a:endParaRPr lang="en-US" sz="2000" dirty="0"/>
          </a:p>
          <a:p>
            <a:pPr algn="just">
              <a:spcAft>
                <a:spcPts val="600"/>
              </a:spcAft>
            </a:pPr>
            <a:r>
              <a:rPr lang="en-US" sz="2000" dirty="0"/>
              <a:t>It’s great for outdoor activities because it has beautiful parks, sandy beaches and fine weather. There’s almost everything I need here: shops, restaurants, and markets. The people here are friendlier, and the food is better than in other places. </a:t>
            </a:r>
            <a:endParaRPr lang="en-US" sz="2000" dirty="0"/>
          </a:p>
          <a:p>
            <a:pPr algn="just">
              <a:spcAft>
                <a:spcPts val="600"/>
              </a:spcAft>
            </a:pPr>
            <a:r>
              <a:rPr lang="en-US" sz="2000" dirty="0"/>
              <a:t>However, there are two things I dislike about it: there are many modern buildings and offices; and the streets are busy and crowded.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311280" y="6350960"/>
            <a:ext cx="30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Posted by </a:t>
            </a:r>
            <a:r>
              <a:rPr lang="en-US" i="1" dirty="0" err="1"/>
              <a:t>Khang</a:t>
            </a:r>
            <a:r>
              <a:rPr lang="en-US" i="1" dirty="0"/>
              <a:t> at 4:55 PM</a:t>
            </a:r>
            <a:endParaRPr lang="en-US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82982" y="3930670"/>
            <a:ext cx="8229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67567" y="5916488"/>
            <a:ext cx="7315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19618" y="4623397"/>
            <a:ext cx="8229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763" y="0"/>
            <a:ext cx="728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 again and fill the table with the information.</a:t>
            </a:r>
            <a:endParaRPr lang="en-US" sz="2400" b="1" spc="-5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07177" y="1619831"/>
          <a:ext cx="8082643" cy="41159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48185"/>
                <a:gridCol w="4034458"/>
              </a:tblGrid>
              <a:tr h="745947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LIKES</a:t>
                      </a:r>
                      <a:endParaRPr lang="en-US" sz="2800" b="1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DISLIKES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70007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2384" y="2489203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beautiful parks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2384" y="3016906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  <a:endParaRPr lang="en-US" sz="2400">
              <a:solidFill>
                <a:srgbClr val="F1664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22221" y="3393213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2384" y="354460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  <a:endParaRPr lang="en-US" sz="2400">
              <a:solidFill>
                <a:srgbClr val="F16649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122221" y="3920916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2384" y="4072312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  <a:endParaRPr lang="en-US" sz="2400">
              <a:solidFill>
                <a:srgbClr val="F16649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122221" y="4448619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38256" y="2489203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  <a:endParaRPr lang="en-US" sz="2400">
              <a:solidFill>
                <a:srgbClr val="F166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178093" y="2865510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38256" y="3284760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  <a:endParaRPr lang="en-US" sz="2400">
              <a:solidFill>
                <a:srgbClr val="F16649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178093" y="366106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46196" y="2975411"/>
            <a:ext cx="204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sandy beaches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2671" y="3527924"/>
            <a:ext cx="18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fine weather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2671" y="4061830"/>
            <a:ext cx="358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shops, restaurant, markets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2384" y="4608144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  <a:endParaRPr lang="en-US" sz="2400">
              <a:solidFill>
                <a:srgbClr val="F16649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122221" y="4984451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2384" y="5143976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  <a:endParaRPr lang="en-US" sz="2400">
              <a:solidFill>
                <a:srgbClr val="F16649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122221" y="5520283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76233" y="4592575"/>
            <a:ext cx="220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friendly people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6232" y="5136686"/>
            <a:ext cx="220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good food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07310" y="2489203"/>
            <a:ext cx="358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modern buildings and offices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07310" y="3267855"/>
            <a:ext cx="3582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busy and crowded streets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5" grpId="0"/>
      <p:bldP spid="56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1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 again. Then answer the questions. </a:t>
            </a:r>
            <a:endParaRPr lang="en-US" sz="24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1303517"/>
            <a:ext cx="9022673" cy="5842611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175" y="2177634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is khang’s neighbourhood?</a:t>
              </a:r>
              <a:endParaRPr lang="en-US" sz="2400" i="1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3174653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Why is his neighbourhood great for outdoor activities?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4163019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are the people in his neighbourhood like?</a:t>
              </a:r>
              <a:endParaRPr lang="en-US" sz="240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5151385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are the streets in his neighbourhood?</a:t>
              </a:r>
              <a:endParaRPr lang="en-US" sz="2400"/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85835" y="301583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413542" y="408263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408432" y="509025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6" y="615705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41149" y="288124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41149" y="393615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41151" y="493102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41149" y="603211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02645" y="2652042"/>
            <a:ext cx="452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 is in the suburbs of Da Nang City.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0388" y="3709357"/>
            <a:ext cx="762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00B050"/>
                </a:solidFill>
              </a:rPr>
              <a:t>Because it has beautiful parks, sandy beaches and fine weather.</a:t>
            </a:r>
            <a:endParaRPr lang="en-US" sz="2400" spc="-8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81005" y="4726972"/>
            <a:ext cx="271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00B050"/>
                </a:solidFill>
              </a:rPr>
              <a:t>They are very friendly.</a:t>
            </a:r>
            <a:endParaRPr lang="en-US" sz="2400" spc="-8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0116" y="5778660"/>
            <a:ext cx="33839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spc="-80" dirty="0">
                <a:solidFill>
                  <a:srgbClr val="00B050"/>
                </a:solidFill>
              </a:rPr>
              <a:t>They are busy and crow</a:t>
            </a:r>
            <a:r>
              <a:rPr lang="en-US" sz="2400" spc="-80" dirty="0">
                <a:solidFill>
                  <a:srgbClr val="00B050"/>
                </a:solidFill>
                <a:sym typeface="+mn-ea"/>
              </a:rPr>
              <a:t>d</a:t>
            </a:r>
            <a:r>
              <a:rPr lang="en-US" sz="2400" spc="-80" dirty="0">
                <a:solidFill>
                  <a:srgbClr val="00B050"/>
                </a:solidFill>
              </a:rPr>
              <a:t>ed.</a:t>
            </a:r>
            <a:endParaRPr lang="en-US" sz="2400" spc="-8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  <a:endParaRPr lang="en-US" sz="4000" b="1">
                <a:solidFill>
                  <a:srgbClr val="0084B1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51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notes about your neighbourhood. 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you like / dislike about it.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756557" y="1915391"/>
          <a:ext cx="7630886" cy="26566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/>
                <a:gridCol w="3808963"/>
              </a:tblGrid>
              <a:tr h="705563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LIKES</a:t>
                      </a:r>
                      <a:endParaRPr lang="en-US" sz="2800" b="1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DISLIKES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51046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931763" y="3011128"/>
            <a:ext cx="3224601" cy="461665"/>
            <a:chOff x="931763" y="3312467"/>
            <a:chExt cx="3224601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  <a:endParaRPr lang="en-US" sz="2400">
                <a:solidFill>
                  <a:srgbClr val="F16649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31763" y="3538831"/>
            <a:ext cx="3224601" cy="461665"/>
            <a:chOff x="931763" y="3312467"/>
            <a:chExt cx="322460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  <a:endParaRPr lang="en-US" sz="2400">
                <a:solidFill>
                  <a:srgbClr val="F16649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987635" y="3011128"/>
            <a:ext cx="3224601" cy="461665"/>
            <a:chOff x="931763" y="3312467"/>
            <a:chExt cx="3224601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  <a:endParaRPr lang="en-US" sz="2400">
                <a:solidFill>
                  <a:srgbClr val="F16649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987635" y="3538831"/>
            <a:ext cx="3224601" cy="461665"/>
            <a:chOff x="931763" y="3312467"/>
            <a:chExt cx="3224601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  <a:endParaRPr lang="en-US" sz="2400">
                <a:solidFill>
                  <a:srgbClr val="F16649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51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about what you like and dislike about your neighbourhood.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373573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0207" y="1953490"/>
            <a:ext cx="674678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/>
              <a:t>A: </a:t>
            </a:r>
            <a:r>
              <a:rPr lang="en-US" sz="2600"/>
              <a:t>Where do you live?</a:t>
            </a:r>
            <a:endParaRPr lang="en-US" sz="2600"/>
          </a:p>
          <a:p>
            <a:pPr>
              <a:lnSpc>
                <a:spcPct val="150000"/>
              </a:lnSpc>
            </a:pPr>
            <a:r>
              <a:rPr lang="en-US" sz="2600" b="1" i="1"/>
              <a:t>B: </a:t>
            </a:r>
            <a:r>
              <a:rPr lang="en-US" sz="2600"/>
              <a:t>I live in the suburbs of Da Nang City. </a:t>
            </a:r>
            <a:endParaRPr lang="en-US" sz="2600"/>
          </a:p>
          <a:p>
            <a:pPr>
              <a:lnSpc>
                <a:spcPct val="150000"/>
              </a:lnSpc>
            </a:pPr>
            <a:r>
              <a:rPr lang="en-US" sz="2600" b="1" i="1"/>
              <a:t>A: </a:t>
            </a:r>
            <a:r>
              <a:rPr lang="en-US" sz="2600"/>
              <a:t>What do you like about it?</a:t>
            </a:r>
            <a:endParaRPr lang="en-US" sz="2600"/>
          </a:p>
          <a:p>
            <a:pPr>
              <a:lnSpc>
                <a:spcPct val="150000"/>
              </a:lnSpc>
            </a:pPr>
            <a:r>
              <a:rPr lang="en-US" sz="2600" b="1" i="1"/>
              <a:t>B: </a:t>
            </a:r>
            <a:r>
              <a:rPr lang="en-US" sz="2600"/>
              <a:t>The weather is fine. The people are friendly</a:t>
            </a:r>
            <a:endParaRPr lang="en-US" sz="2600"/>
          </a:p>
          <a:p>
            <a:pPr>
              <a:lnSpc>
                <a:spcPct val="150000"/>
              </a:lnSpc>
            </a:pPr>
            <a:r>
              <a:rPr lang="en-US" sz="2600"/>
              <a:t>     and the food is good.</a:t>
            </a:r>
            <a:endParaRPr lang="en-US" sz="2600"/>
          </a:p>
          <a:p>
            <a:pPr>
              <a:lnSpc>
                <a:spcPct val="150000"/>
              </a:lnSpc>
            </a:pPr>
            <a:r>
              <a:rPr lang="en-US" sz="2600" b="1" i="1"/>
              <a:t>A: </a:t>
            </a:r>
            <a:r>
              <a:rPr lang="en-US" sz="2600"/>
              <a:t>What do you dislike about it?</a:t>
            </a:r>
            <a:endParaRPr lang="en-US" sz="2600"/>
          </a:p>
          <a:p>
            <a:pPr>
              <a:lnSpc>
                <a:spcPct val="150000"/>
              </a:lnSpc>
            </a:pPr>
            <a:r>
              <a:rPr lang="en-US" sz="2600" b="1" i="1"/>
              <a:t>B: </a:t>
            </a:r>
            <a:r>
              <a:rPr lang="en-US" sz="2600"/>
              <a:t>The streets are busy and crowded.</a:t>
            </a:r>
            <a:endParaRPr lang="en-US" sz="2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466" y="2670477"/>
            <a:ext cx="190952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FB7BD"/>
                </a:solidFill>
              </a:rPr>
              <a:t>Wrap-up</a:t>
            </a:r>
            <a:endParaRPr lang="en-US" sz="3600" b="1">
              <a:solidFill>
                <a:srgbClr val="0FB7B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095" y="3580765"/>
            <a:ext cx="7741920" cy="248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Reading: Develop Ss’ reading skill for general information and specific information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Speaking: 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+ identify different features of a place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+ use what they have learnt to talk about a city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165"/>
            <a:ext cx="8227695" cy="22498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8095" y="2674620"/>
            <a:ext cx="2915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FB7BD"/>
                </a:solidFill>
                <a:sym typeface="+mn-ea"/>
              </a:rPr>
              <a:t>HOMEWORK</a:t>
            </a:r>
            <a:endParaRPr lang="en-US" sz="3600" b="1">
              <a:solidFill>
                <a:srgbClr val="0FB7B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095" y="3496945"/>
            <a:ext cx="7741920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b="1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b="1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165"/>
            <a:ext cx="7886700" cy="21564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2625" y="3488690"/>
            <a:ext cx="7279640" cy="18630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Write new words 2 lines. 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Do more exercises in workbook.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Prepare new lesson: U4- Skills 2 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1195" y="3596005"/>
            <a:ext cx="7511415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- Reading: Develop Ss’ reading skill for general information and specific information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- Speaking: 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+ identify different features of a place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+ use what they have learnt to talk about a city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421082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5543176" y="2603802"/>
            <a:ext cx="19095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0FB7BD"/>
                </a:solidFill>
              </a:rPr>
              <a:t>Objectives</a:t>
            </a:r>
            <a:endParaRPr lang="en-US" sz="2800" b="1">
              <a:solidFill>
                <a:srgbClr val="0FB7B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421082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774065" y="3080385"/>
            <a:ext cx="711073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44145" indent="-144145"/>
            <a:r>
              <a:rPr lang="en-US" sz="2400" b="0">
                <a:solidFill>
                  <a:srgbClr val="000000"/>
                </a:solidFill>
                <a:latin typeface="Calibri" panose="020F0502020204030204" charset="0"/>
              </a:rPr>
              <a:t>1. </a:t>
            </a:r>
            <a:r>
              <a:rPr lang="en-US" sz="2400" b="0">
                <a:solidFill>
                  <a:srgbClr val="000000"/>
                </a:solidFill>
                <a:latin typeface="Calibri" panose="020F0502020204030204" charset="0"/>
                <a:cs typeface="Times New Roman" panose="02020603050405020304" charset="0"/>
              </a:rPr>
              <a:t>Where do you think Khang’s neighbourhood is?</a:t>
            </a:r>
            <a:endParaRPr lang="en-US" sz="2400" b="0">
              <a:solidFill>
                <a:srgbClr val="000000"/>
              </a:solidFill>
              <a:latin typeface="Calibri" panose="020F0502020204030204" charset="0"/>
              <a:cs typeface="Times New Roman" panose="02020603050405020304" charset="0"/>
            </a:endParaRPr>
          </a:p>
          <a:p>
            <a:pPr marL="144145" indent="-144145"/>
            <a:endParaRPr lang="en-US" sz="2400" b="0">
              <a:solidFill>
                <a:srgbClr val="000000"/>
              </a:solidFill>
              <a:latin typeface="Calibri" panose="020F0502020204030204" charset="0"/>
              <a:cs typeface="Times New Roman" panose="02020603050405020304" charset="0"/>
            </a:endParaRPr>
          </a:p>
          <a:p>
            <a:pPr marL="144145" indent="-144145"/>
            <a:r>
              <a:rPr lang="en-US" sz="2400" b="0">
                <a:solidFill>
                  <a:srgbClr val="000000"/>
                </a:solidFill>
                <a:latin typeface="Calibri" panose="020F0502020204030204" charset="0"/>
              </a:rPr>
              <a:t>2. </a:t>
            </a:r>
            <a:r>
              <a:rPr lang="en-US" sz="2400" b="0">
                <a:solidFill>
                  <a:srgbClr val="000000"/>
                </a:solidFill>
                <a:latin typeface="Calibri" panose="020F0502020204030204" charset="0"/>
                <a:cs typeface="Times New Roman" panose="02020603050405020304" charset="0"/>
              </a:rPr>
              <a:t>What do you think about it?</a:t>
            </a:r>
            <a:endParaRPr lang="en-US" sz="2400" b="0">
              <a:solidFill>
                <a:srgbClr val="000000"/>
              </a:solidFill>
              <a:latin typeface="Calibri" panose="020F0502020204030204" charset="0"/>
              <a:cs typeface="Times New Roman" panose="02020603050405020304" charset="0"/>
            </a:endParaRPr>
          </a:p>
          <a:p>
            <a:pPr marL="144145" indent="-144145"/>
            <a:r>
              <a:rPr lang="en-US" sz="2400" b="0">
                <a:solidFill>
                  <a:srgbClr val="000000"/>
                </a:solidFill>
                <a:latin typeface="Calibri" panose="020F0502020204030204" charset="0"/>
                <a:cs typeface="Times New Roman" panose="02020603050405020304" charset="0"/>
              </a:rPr>
              <a:t> </a:t>
            </a:r>
            <a:endParaRPr lang="en-US" sz="2400" b="0">
              <a:solidFill>
                <a:srgbClr val="000000"/>
              </a:solidFill>
              <a:latin typeface="Calibri" panose="020F0502020204030204" charset="0"/>
              <a:cs typeface="Times New Roman" panose="02020603050405020304" charset="0"/>
            </a:endParaRPr>
          </a:p>
          <a:p>
            <a:pPr marL="144145" indent="-144145"/>
            <a:r>
              <a:rPr lang="en-US" sz="2400" b="0">
                <a:solidFill>
                  <a:srgbClr val="000000"/>
                </a:solidFill>
                <a:latin typeface="Calibri" panose="020F0502020204030204" charset="0"/>
                <a:cs typeface="Times New Roman" panose="02020603050405020304" charset="0"/>
              </a:rPr>
              <a:t>3. What are there in the neighbourhood?</a:t>
            </a:r>
            <a:endParaRPr lang="en-US" sz="2400" b="0">
              <a:solidFill>
                <a:srgbClr val="000000"/>
              </a:solidFill>
              <a:latin typeface="Calibri" panose="020F0502020204030204" charset="0"/>
              <a:cs typeface="Times New Roman" panose="02020603050405020304" charset="0"/>
            </a:endParaRPr>
          </a:p>
          <a:p>
            <a:pPr marL="144145" indent="-144145"/>
            <a:endParaRPr lang="en-US" sz="2400" b="0">
              <a:solidFill>
                <a:srgbClr val="000000"/>
              </a:solidFill>
              <a:latin typeface="Calibri" panose="020F0502020204030204" charset="0"/>
              <a:cs typeface="Times New Roman" panose="02020603050405020304" charset="0"/>
            </a:endParaRPr>
          </a:p>
          <a:p>
            <a:pPr marL="144145" indent="-144145"/>
            <a:r>
              <a:rPr lang="en-US" sz="2400" b="0">
                <a:solidFill>
                  <a:srgbClr val="000000"/>
                </a:solidFill>
                <a:latin typeface="Calibri" panose="020F0502020204030204" charset="0"/>
                <a:cs typeface="Times New Roman" panose="02020603050405020304" charset="0"/>
              </a:rPr>
              <a:t>4. Do you like living there? Why? / Why not? </a:t>
            </a:r>
            <a:endParaRPr lang="en-US" sz="2400" b="0">
              <a:solidFill>
                <a:srgbClr val="000000"/>
              </a:solidFill>
              <a:latin typeface="Calibri" panose="020F0502020204030204" charset="0"/>
              <a:cs typeface="Times New Roman" panose="02020603050405020304" charset="0"/>
            </a:endParaRPr>
          </a:p>
          <a:p>
            <a:pPr marL="144145" indent="-144145"/>
            <a:endParaRPr lang="en-US" sz="2400" b="0">
              <a:solidFill>
                <a:srgbClr val="000000"/>
              </a:solidFill>
              <a:latin typeface="Calibri" panose="020F0502020204030204" charset="0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426" y="2399967"/>
            <a:ext cx="19095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0FB7BD"/>
                </a:solidFill>
              </a:rPr>
              <a:t>Warm-up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035050" y="348678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44145" indent="-144145"/>
            <a:r>
              <a:rPr lang="en-US" sz="2000" b="0" i="1">
                <a:solidFill>
                  <a:srgbClr val="FF0000"/>
                </a:solidFill>
                <a:latin typeface="Calibri" panose="020F0502020204030204" charset="0"/>
                <a:cs typeface="Times New Roman" panose="02020603050405020304" charset="0"/>
              </a:rPr>
              <a:t>In the countryside.</a:t>
            </a:r>
            <a:endParaRPr lang="en-US" sz="2000" b="0" i="1">
              <a:solidFill>
                <a:srgbClr val="FF0000"/>
              </a:solidFill>
              <a:latin typeface="Calibri" panose="020F05020202040302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134110" y="4182110"/>
            <a:ext cx="64871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44145" indent="-144145"/>
            <a:r>
              <a:rPr lang="en-US" sz="2000" b="0" i="1">
                <a:solidFill>
                  <a:srgbClr val="FF0000"/>
                </a:solidFill>
                <a:latin typeface="Calibri" panose="020F0502020204030204" charset="0"/>
                <a:cs typeface="Times New Roman" panose="02020603050405020304" charset="0"/>
              </a:rPr>
              <a:t>I think Khang’s neighbourhood is very nice and peaceful.</a:t>
            </a:r>
            <a:endParaRPr lang="en-US" sz="2000" b="0" i="1">
              <a:solidFill>
                <a:srgbClr val="FF0000"/>
              </a:solidFill>
              <a:latin typeface="Calibri" panose="020F05020202040302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85850" y="4951095"/>
            <a:ext cx="64871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44145" indent="-144145"/>
            <a:r>
              <a:rPr lang="en-US" sz="2000" b="0" i="1">
                <a:solidFill>
                  <a:srgbClr val="FF0000"/>
                </a:solidFill>
                <a:latin typeface="Calibri" panose="020F0502020204030204" charset="0"/>
                <a:cs typeface="Times New Roman" panose="02020603050405020304" charset="0"/>
              </a:rPr>
              <a:t>There are a lot of trees, markets ...</a:t>
            </a:r>
            <a:endParaRPr lang="en-US" sz="2000" b="0" i="1">
              <a:solidFill>
                <a:srgbClr val="FF0000"/>
              </a:solidFill>
              <a:latin typeface="Calibri" panose="020F05020202040302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085850" y="5720080"/>
            <a:ext cx="64871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44145" indent="-144145"/>
            <a:r>
              <a:rPr lang="en-US" sz="2000" b="0" i="1">
                <a:solidFill>
                  <a:srgbClr val="FF0000"/>
                </a:solidFill>
                <a:latin typeface="Calibri" panose="020F0502020204030204" charset="0"/>
                <a:cs typeface="Times New Roman" panose="02020603050405020304" charset="0"/>
              </a:rPr>
              <a:t>Yes, I do. Because it is very peaceful.</a:t>
            </a:r>
            <a:endParaRPr lang="en-US" sz="2000" b="0" i="1">
              <a:solidFill>
                <a:srgbClr val="FF0000"/>
              </a:solidFill>
              <a:latin typeface="Calibri" panose="020F05020202040302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  <a:endParaRPr lang="en-US" sz="4000" b="1">
                <a:solidFill>
                  <a:srgbClr val="0084B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8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142" y="1597194"/>
            <a:ext cx="44269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suburb (N)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13"/>
          <p:cNvSpPr txBox="1"/>
          <p:nvPr/>
        </p:nvSpPr>
        <p:spPr>
          <a:xfrm>
            <a:off x="-129268" y="2653834"/>
            <a:ext cx="442694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>
                <a:solidFill>
                  <a:srgbClr val="0FB7BD"/>
                </a:solidFill>
              </a:rPr>
              <a:t>/ˈsʌbɜːb/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-129268" y="3768259"/>
            <a:ext cx="442694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/>
              <a:t>khu ngoại ô</a:t>
            </a:r>
            <a:endParaRPr lang="en-US" sz="4000" b="1" dirty="0"/>
          </a:p>
        </p:txBody>
      </p:sp>
      <p:sp>
        <p:nvSpPr>
          <p:cNvPr id="100" name="Text Box 99"/>
          <p:cNvSpPr txBox="1"/>
          <p:nvPr/>
        </p:nvSpPr>
        <p:spPr>
          <a:xfrm>
            <a:off x="792480" y="602170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400" b="0">
                <a:solidFill>
                  <a:srgbClr val="FF0000"/>
                </a:solidFill>
                <a:latin typeface="Calibri" panose="020F0502020204030204" charset="0"/>
                <a:cs typeface="Times New Roman" panose="02020603050405020304" charset="0"/>
              </a:rPr>
              <a:t> </a:t>
            </a:r>
            <a:r>
              <a:rPr lang="en-US" sz="2400" b="0" i="1">
                <a:solidFill>
                  <a:srgbClr val="FF0000"/>
                </a:solidFill>
                <a:latin typeface="Calibri" panose="020F0502020204030204" charset="0"/>
                <a:cs typeface="Times New Roman" panose="02020603050405020304" charset="0"/>
              </a:rPr>
              <a:t>(Synonym: countryside)</a:t>
            </a:r>
            <a:r>
              <a:rPr lang="en-US" sz="1200" b="0" i="1">
                <a:solidFill>
                  <a:srgbClr val="000000"/>
                </a:solidFill>
                <a:latin typeface="Calibri" panose="020F0502020204030204" charset="0"/>
                <a:cs typeface="Times New Roman" panose="02020603050405020304" charset="0"/>
              </a:rPr>
              <a:t> </a:t>
            </a:r>
            <a:endParaRPr lang="en-US"/>
          </a:p>
        </p:txBody>
      </p:sp>
      <p:pic>
        <p:nvPicPr>
          <p:cNvPr id="6" name="Content Placeholder 5"/>
          <p:cNvPicPr/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7680" y="1710055"/>
            <a:ext cx="4281170" cy="3438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8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605" y="1815465"/>
            <a:ext cx="5688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outdoor activity (N)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-129540" y="3768090"/>
            <a:ext cx="52755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/>
              <a:t> hoạt động ngoài trời</a:t>
            </a:r>
            <a:endParaRPr lang="en-US" sz="4000" b="1" dirty="0"/>
          </a:p>
        </p:txBody>
      </p:sp>
      <p:pic>
        <p:nvPicPr>
          <p:cNvPr id="101" name="Content Placeholder 100"/>
          <p:cNvPicPr/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8560" y="2996565"/>
            <a:ext cx="3930650" cy="2675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8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870" y="1597025"/>
            <a:ext cx="5069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backyard (n)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-362585" y="4077970"/>
            <a:ext cx="52755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/>
              <a:t> sân sau</a:t>
            </a:r>
            <a:endParaRPr lang="en-US" sz="4000" b="1" dirty="0"/>
          </a:p>
        </p:txBody>
      </p:sp>
      <p:pic>
        <p:nvPicPr>
          <p:cNvPr id="102" name="Content Placeholder 101"/>
          <p:cNvPicPr/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8445" y="2632075"/>
            <a:ext cx="4728210" cy="3270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3"/>
          <p:cNvSpPr txBox="1"/>
          <p:nvPr/>
        </p:nvSpPr>
        <p:spPr>
          <a:xfrm>
            <a:off x="-129268" y="2653834"/>
            <a:ext cx="442694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>
                <a:solidFill>
                  <a:srgbClr val="0FB7BD"/>
                </a:solidFill>
              </a:rPr>
              <a:t>/ˌbækˈjɑːd/</a:t>
            </a:r>
            <a:endParaRPr lang="en-US" sz="4000" b="1" dirty="0">
              <a:solidFill>
                <a:srgbClr val="0FB7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8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870" y="1597025"/>
            <a:ext cx="5069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dislike (v)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126365" y="3721735"/>
            <a:ext cx="52755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/>
              <a:t>không thích</a:t>
            </a:r>
            <a:endParaRPr lang="en-US" sz="4000" b="1" dirty="0"/>
          </a:p>
        </p:txBody>
      </p:sp>
      <p:sp>
        <p:nvSpPr>
          <p:cNvPr id="100" name="Text Box 99"/>
          <p:cNvSpPr txBox="1"/>
          <p:nvPr/>
        </p:nvSpPr>
        <p:spPr>
          <a:xfrm>
            <a:off x="699135" y="604012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44145" indent="-144145"/>
            <a:r>
              <a:rPr lang="en-US" sz="2800" b="0">
                <a:solidFill>
                  <a:srgbClr val="FF0000"/>
                </a:solidFill>
                <a:latin typeface="Calibri" panose="020F0502020204030204" charset="0"/>
                <a:cs typeface="Times New Roman" panose="02020603050405020304" charset="0"/>
              </a:rPr>
              <a:t>(</a:t>
            </a:r>
            <a:r>
              <a:rPr lang="en-US" sz="2800" b="0" i="1">
                <a:solidFill>
                  <a:srgbClr val="FF0000"/>
                </a:solidFill>
                <a:latin typeface="Calibri" panose="020F0502020204030204" charset="0"/>
                <a:cs typeface="Times New Roman" panose="02020603050405020304" charset="0"/>
              </a:rPr>
              <a:t>antonym: like, love…)</a:t>
            </a:r>
            <a:endParaRPr lang="en-US" sz="2800" b="0" i="1">
              <a:solidFill>
                <a:srgbClr val="FF0000"/>
              </a:solidFill>
              <a:latin typeface="Calibri" panose="020F0502020204030204" charset="0"/>
              <a:cs typeface="Times New Roman" panose="02020603050405020304" charset="0"/>
            </a:endParaRPr>
          </a:p>
        </p:txBody>
      </p:sp>
      <p:pic>
        <p:nvPicPr>
          <p:cNvPr id="103" name="Content Placeholder 102"/>
          <p:cNvPicPr/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0" y="2049145"/>
            <a:ext cx="3787140" cy="343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3"/>
          <p:cNvSpPr txBox="1"/>
          <p:nvPr/>
        </p:nvSpPr>
        <p:spPr>
          <a:xfrm>
            <a:off x="-129268" y="2653834"/>
            <a:ext cx="442694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>
                <a:solidFill>
                  <a:srgbClr val="0FB7BD"/>
                </a:solidFill>
              </a:rPr>
              <a:t>/dɪsˈlaɪk/</a:t>
            </a:r>
            <a:endParaRPr lang="en-US" sz="4000" b="1" dirty="0">
              <a:solidFill>
                <a:srgbClr val="0FB7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8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870" y="1597025"/>
            <a:ext cx="5069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incredibly (adv)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126365" y="3721735"/>
            <a:ext cx="52755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/>
              <a:t>cực kỳ, một cách đáng kinh ngạc</a:t>
            </a:r>
            <a:endParaRPr lang="en-US" sz="4000" b="1" dirty="0"/>
          </a:p>
        </p:txBody>
      </p:sp>
      <p:sp>
        <p:nvSpPr>
          <p:cNvPr id="100" name="Text Box 99"/>
          <p:cNvSpPr txBox="1"/>
          <p:nvPr/>
        </p:nvSpPr>
        <p:spPr>
          <a:xfrm>
            <a:off x="522605" y="596582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44145" indent="-144145"/>
            <a:r>
              <a:rPr lang="en-US" sz="2800" b="0" i="1">
                <a:solidFill>
                  <a:srgbClr val="FF0000"/>
                </a:solidFill>
                <a:latin typeface="Calibri" panose="020F0502020204030204" charset="0"/>
                <a:cs typeface="Times New Roman" panose="02020603050405020304" charset="0"/>
              </a:rPr>
              <a:t>(synonym: very, extremely)</a:t>
            </a:r>
            <a:endParaRPr lang="en-US" sz="2800" b="0" i="1">
              <a:solidFill>
                <a:srgbClr val="FF0000"/>
              </a:solidFill>
              <a:latin typeface="Calibri" panose="020F0502020204030204" charset="0"/>
              <a:cs typeface="Times New Roman" panose="02020603050405020304" charset="0"/>
            </a:endParaRPr>
          </a:p>
        </p:txBody>
      </p:sp>
      <p:pic>
        <p:nvPicPr>
          <p:cNvPr id="104" name="Content Placeholder 103"/>
          <p:cNvPicPr/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2605" y="1948180"/>
            <a:ext cx="2986405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3"/>
          <p:cNvSpPr txBox="1"/>
          <p:nvPr/>
        </p:nvSpPr>
        <p:spPr>
          <a:xfrm>
            <a:off x="550817" y="2702094"/>
            <a:ext cx="442694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>
                <a:solidFill>
                  <a:srgbClr val="0FB7BD"/>
                </a:solidFill>
              </a:rPr>
              <a:t>/ɪnˈkredəbli/</a:t>
            </a:r>
            <a:endParaRPr lang="en-US" sz="4000" b="1" dirty="0">
              <a:solidFill>
                <a:srgbClr val="0FB7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2888</Words>
  <Application>WPS Presentation</Application>
  <PresentationFormat>On-screen Show (4:3)</PresentationFormat>
  <Paragraphs>200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Times New Roman</vt:lpstr>
      <vt:lpstr>Calibri Light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google1599041373</cp:lastModifiedBy>
  <cp:revision>100</cp:revision>
  <dcterms:created xsi:type="dcterms:W3CDTF">2020-12-09T02:04:00Z</dcterms:created>
  <dcterms:modified xsi:type="dcterms:W3CDTF">2022-11-13T12:52:10Z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AE571A3E31BB43CE9F3770C71CA9D945</vt:lpwstr>
  </property>
  <property fmtid="{D5CDD505-2E9C-101B-9397-08002B2CF9AE}" pid="3" name="KSOProductBuildVer">
    <vt:lpwstr>1033-11.2.0.11380</vt:lpwstr>
  </property>
</Properties>
</file>