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  <p:sldId id="306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3" r:id="rId12"/>
    <p:sldId id="268" r:id="rId13"/>
    <p:sldId id="260" r:id="rId14"/>
    <p:sldId id="261" r:id="rId15"/>
    <p:sldId id="262" r:id="rId16"/>
    <p:sldId id="288" r:id="rId17"/>
    <p:sldId id="289" r:id="rId18"/>
    <p:sldId id="290" r:id="rId19"/>
    <p:sldId id="291" r:id="rId20"/>
    <p:sldId id="270" r:id="rId21"/>
    <p:sldId id="292" r:id="rId22"/>
    <p:sldId id="265" r:id="rId23"/>
    <p:sldId id="307" r:id="rId24"/>
    <p:sldId id="308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4462A6"/>
    <a:srgbClr val="9F5FCF"/>
    <a:srgbClr val="F1607D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image" Target="../media/image25.jpeg"/><Relationship Id="rId7" Type="http://schemas.openxmlformats.org/officeDocument/2006/relationships/image" Target="../media/image24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7.jpe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17.png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978835" y="3390056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2900" y="3390056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7266" y="3390056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8270" y="6238107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7883" y="6238107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  <a:endParaRPr lang="en-US" sz="25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/>
          <p:cNvGraphicFramePr>
            <a:graphicFrameLocks noGrp="1"/>
          </p:cNvGraphicFramePr>
          <p:nvPr/>
        </p:nvGraphicFramePr>
        <p:xfrm>
          <a:off x="100042" y="3044077"/>
          <a:ext cx="8943916" cy="30819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/>
                <a:gridCol w="2977928"/>
                <a:gridCol w="2977928"/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Two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or more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  <a:endParaRPr lang="en-US" sz="2800"/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  <a:endParaRPr lang="en-US" sz="2800"/>
          </a:p>
        </p:txBody>
      </p:sp>
      <p:sp>
        <p:nvSpPr>
          <p:cNvPr id="38" name="TextBox 37"/>
          <p:cNvSpPr txBox="1"/>
          <p:nvPr/>
        </p:nvSpPr>
        <p:spPr>
          <a:xfrm>
            <a:off x="233233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  <a:endParaRPr lang="en-US" sz="2800"/>
          </a:p>
        </p:txBody>
      </p:sp>
      <p:sp>
        <p:nvSpPr>
          <p:cNvPr id="39" name="TextBox 38"/>
          <p:cNvSpPr txBox="1"/>
          <p:nvPr/>
        </p:nvSpPr>
        <p:spPr>
          <a:xfrm>
            <a:off x="2332331" y="2044547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noisy</a:t>
            </a:r>
            <a:endParaRPr lang="en-US" sz="2800"/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large</a:t>
            </a:r>
            <a:endParaRPr lang="en-US" sz="2800"/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  <a:endParaRPr lang="en-US" sz="2800"/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>
            <a:off x="7348855" y="1598930"/>
            <a:ext cx="1442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1105115" y="4155484"/>
            <a:ext cx="7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fast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43976" y="4155484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heavy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902" y="4765357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hot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43973" y="4764489"/>
            <a:ext cx="165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noisy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826" y="5375230"/>
            <a:ext cx="157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large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343" y="5375230"/>
            <a:ext cx="157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quiet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21356" y="4155484"/>
            <a:ext cx="179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expensive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8022" y="5370113"/>
            <a:ext cx="14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beautiful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8925" y="4763770"/>
            <a:ext cx="1760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exciting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509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  <a:endParaRPr lang="en-US" sz="2800"/>
          </a:p>
        </p:txBody>
      </p:sp>
      <p:sp>
        <p:nvSpPr>
          <p:cNvPr id="30" name="TextBox 29"/>
          <p:cNvSpPr txBox="1"/>
          <p:nvPr/>
        </p:nvSpPr>
        <p:spPr>
          <a:xfrm>
            <a:off x="765094" y="204335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heavy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233233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  <a:endParaRPr lang="en-US" sz="2800"/>
          </a:p>
        </p:txBody>
      </p:sp>
      <p:sp>
        <p:nvSpPr>
          <p:cNvPr id="32" name="TextBox 31"/>
          <p:cNvSpPr txBox="1"/>
          <p:nvPr/>
        </p:nvSpPr>
        <p:spPr>
          <a:xfrm>
            <a:off x="2332334" y="2043353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899574" y="1599006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3899573" y="2043353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quiet</a:t>
            </a:r>
            <a:endParaRPr lang="en-US" sz="2800" dirty="0"/>
          </a:p>
        </p:txBody>
      </p:sp>
      <p:sp>
        <p:nvSpPr>
          <p:cNvPr id="47" name="TextBox 46"/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  <a:endParaRPr lang="en-US" sz="2800" dirty="0"/>
          </a:p>
        </p:txBody>
      </p:sp>
      <p:sp>
        <p:nvSpPr>
          <p:cNvPr id="48" name="TextBox 47"/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7341870" y="1601470"/>
            <a:ext cx="1795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15 0.37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2917 0.46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125 0.5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75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3819 0.372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8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5018 0.462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6025 0.308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15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19497 0.397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986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2153 0.485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428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4427 0.4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2421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1"/>
      <p:bldP spid="29" grpId="2"/>
      <p:bldP spid="29" grpId="3"/>
      <p:bldP spid="30" grpId="1"/>
      <p:bldP spid="30" grpId="2"/>
      <p:bldP spid="30" grpId="3"/>
      <p:bldP spid="31" grpId="1"/>
      <p:bldP spid="31" grpId="2"/>
      <p:bldP spid="31" grpId="3"/>
      <p:bldP spid="32" grpId="1"/>
      <p:bldP spid="32" grpId="2"/>
      <p:bldP spid="32" grpId="3"/>
      <p:bldP spid="33" grpId="1"/>
      <p:bldP spid="33" grpId="2"/>
      <p:bldP spid="33" grpId="3"/>
      <p:bldP spid="46" grpId="1"/>
      <p:bldP spid="46" grpId="2"/>
      <p:bldP spid="46" grpId="3"/>
      <p:bldP spid="47" grpId="1"/>
      <p:bldP spid="47" grpId="2"/>
      <p:bldP spid="47" grpId="3"/>
      <p:bldP spid="48" grpId="1"/>
      <p:bldP spid="48" grpId="2"/>
      <p:bldP spid="48" grpId="3"/>
      <p:bldP spid="49" grpId="1"/>
      <p:bldP spid="49" grpId="2"/>
      <p:bldP spid="49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9133" y="1235657"/>
          <a:ext cx="7605734" cy="5396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/>
                <a:gridCol w="4322934"/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fast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faster</a:t>
                      </a:r>
                      <a:endParaRPr lang="en-US" sz="28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beautiful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noisy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expensive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hot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exciting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quiet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heavy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large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20889" y="2363357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beautiful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1245" y="28812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noisier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7814" y="3410906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expensive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2886" y="3959937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hotter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2795" y="4498530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more exciting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2017" y="5021750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quieter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8164" y="5544970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heavier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93315" y="6086851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larger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63583" y="2600418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824258" y="2584053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22909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4633017" y="4515239"/>
            <a:ext cx="3804401" cy="2176506"/>
            <a:chOff x="5561503" y="2279133"/>
            <a:chExt cx="3645841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03" y="2588219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15" y="2279133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614443" y="1277490"/>
            <a:ext cx="7563202" cy="803998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  <a:endParaRPr lang="en-US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  <a:endParaRPr lang="en-US" sz="24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  <a:endParaRPr lang="en-US" sz="24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  <a:endParaRPr lang="en-US" sz="24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  <a:endParaRPr lang="en-US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  <a:endParaRPr lang="en-US" sz="28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  <a:endParaRPr lang="en-US" sz="2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1598052" y="5126730"/>
            <a:ext cx="5612469" cy="523220"/>
            <a:chOff x="1598052" y="5126730"/>
            <a:chExt cx="561246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523220"/>
              <a:chOff x="1511770" y="4794218"/>
              <a:chExt cx="5277042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This street is               than that one.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470627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1775209" y="5126730"/>
            <a:ext cx="559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This street is </a:t>
            </a:r>
            <a:r>
              <a:rPr lang="en-US" sz="2800" dirty="0">
                <a:solidFill>
                  <a:srgbClr val="00B050"/>
                </a:solidFill>
              </a:rPr>
              <a:t>noisier</a:t>
            </a:r>
            <a:r>
              <a:rPr lang="en-US" sz="2800" dirty="0"/>
              <a:t> than that one.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1265543" y="5157903"/>
            <a:ext cx="7088059" cy="523220"/>
            <a:chOff x="1265543" y="5157903"/>
            <a:chExt cx="708805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40374" y="5157903"/>
              <a:ext cx="6613228" cy="523220"/>
              <a:chOff x="1511770" y="4794218"/>
              <a:chExt cx="6613228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613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city house is              than a country house.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688838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577798" y="5157903"/>
            <a:ext cx="798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A city house is </a:t>
            </a:r>
            <a:r>
              <a:rPr lang="en-US" sz="2800" dirty="0">
                <a:solidFill>
                  <a:srgbClr val="00B050"/>
                </a:solidFill>
              </a:rPr>
              <a:t>more modern </a:t>
            </a:r>
            <a:r>
              <a:rPr lang="en-US" sz="2800" dirty="0"/>
              <a:t>than a country house.</a:t>
            </a:r>
            <a:endParaRPr lang="en-US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  <a:endParaRPr lang="en-US" sz="2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  <a:endParaRPr lang="en-US" sz="2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/>
          <p:cNvGrpSpPr/>
          <p:nvPr/>
        </p:nvGrpSpPr>
        <p:grpSpPr>
          <a:xfrm>
            <a:off x="850981" y="5157540"/>
            <a:ext cx="7442039" cy="954107"/>
            <a:chOff x="974597" y="5157540"/>
            <a:chExt cx="7442039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974597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9427" y="5157540"/>
              <a:ext cx="6967209" cy="954107"/>
              <a:chOff x="1511769" y="4794218"/>
              <a:chExt cx="6967209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69" y="4794218"/>
                <a:ext cx="6967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Things at a corner shop are               than things at a village market.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55920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  <a:endParaRPr lang="en-US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  <a:endParaRPr lang="en-US" sz="28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42106" y="5157540"/>
            <a:ext cx="865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 Things at a corner shop are </a:t>
            </a:r>
            <a:r>
              <a:rPr lang="en-US" sz="2800" dirty="0">
                <a:solidFill>
                  <a:srgbClr val="00B050"/>
                </a:solidFill>
              </a:rPr>
              <a:t>more expensive </a:t>
            </a:r>
            <a:r>
              <a:rPr lang="en-US" sz="2800" dirty="0"/>
              <a:t>than things</a:t>
            </a:r>
            <a:endParaRPr lang="en-US" sz="2800" dirty="0"/>
          </a:p>
          <a:p>
            <a:pPr marL="274320" indent="-457200"/>
            <a:r>
              <a:rPr lang="en-US" sz="2800" dirty="0"/>
              <a:t>     at a village market.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/>
          <p:cNvGrpSpPr/>
          <p:nvPr/>
        </p:nvGrpSpPr>
        <p:grpSpPr>
          <a:xfrm>
            <a:off x="1203199" y="5157540"/>
            <a:ext cx="6717235" cy="954107"/>
            <a:chOff x="1203199" y="5157540"/>
            <a:chExt cx="6717235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03199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8030" y="5157540"/>
              <a:ext cx="6242404" cy="954107"/>
              <a:chOff x="1511770" y="4794218"/>
              <a:chExt cx="6242404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2424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Life in the countryside is               than life in the city.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14356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  <a:endParaRPr lang="en-US" sz="2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  <a:endParaRPr lang="en-US" sz="2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  <a:endParaRPr lang="en-US" sz="2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  <a:endParaRPr lang="en-US" sz="28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73633" y="5157540"/>
            <a:ext cx="759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 Life in the countryside is </a:t>
            </a:r>
            <a:r>
              <a:rPr lang="en-US" sz="2800" dirty="0">
                <a:solidFill>
                  <a:srgbClr val="00B050"/>
                </a:solidFill>
              </a:rPr>
              <a:t>more peaceful </a:t>
            </a:r>
            <a:r>
              <a:rPr lang="en-US" sz="2800" dirty="0"/>
              <a:t>than life </a:t>
            </a:r>
            <a:endParaRPr lang="en-US" sz="2800" dirty="0"/>
          </a:p>
          <a:p>
            <a:r>
              <a:rPr lang="en-US" sz="2800" dirty="0"/>
              <a:t>      in the city.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38727"/>
            <a:ext cx="5649925" cy="1233916"/>
            <a:chOff x="2553645" y="1189153"/>
            <a:chExt cx="5649925" cy="1233916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neighbourhood. Write names of at least five places on your map.</a:t>
              </a:r>
              <a:endPara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189153"/>
              <a:ext cx="509049" cy="55310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2605" y="3885565"/>
            <a:ext cx="847217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some adjectives to describe places.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some words related to places.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comparative form of adjective.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3472441" y="2976547"/>
            <a:ext cx="190952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0FB7BD"/>
                </a:solidFill>
              </a:rPr>
              <a:t>Objectives</a:t>
            </a:r>
            <a:endParaRPr lang="en-US" sz="2800" b="1">
              <a:solidFill>
                <a:srgbClr val="0FB7BD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" y="2231390"/>
            <a:ext cx="3886200" cy="727075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0" y="2306955"/>
            <a:ext cx="3886200" cy="651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63026"/>
            <a:ext cx="5488918" cy="1209617"/>
            <a:chOff x="2553645" y="1213452"/>
            <a:chExt cx="5488918" cy="1209617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4925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Work in pairs. Take turns to ask for and give directions to the places on the map.</a:t>
              </a:r>
              <a:endPara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213452"/>
              <a:ext cx="509049" cy="50450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911497"/>
          <a:ext cx="9144000" cy="46692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/>
                <a:gridCol w="529923"/>
                <a:gridCol w="710323"/>
                <a:gridCol w="1003473"/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to name places in a neighbourhood.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/ɪ/ and /i:/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two people or things using comparative adjectives.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ask for and give directions.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neighbourhood.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a neighbourhood.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neighbourhood.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to describe a neighbourhood.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960453" y="1593817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1982" y="15641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98631" y="1593817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71909" y="1593817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8632" y="15670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1909" y="155445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59151" y="206858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937617" y="20050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93589" y="206179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73265" y="206179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509260" y="20027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7608" y="20031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55709" y="4686930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37238" y="46572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93887" y="4686930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267165" y="4686930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493888" y="466017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67165" y="464757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54407" y="516170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932873" y="509818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88845" y="515491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168521" y="515491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04516" y="50958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72864" y="509627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923509" y="3783736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905038" y="37540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461687" y="3783736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234965" y="3783736"/>
            <a:ext cx="758485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61688" y="37569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34965" y="37443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922207" y="425850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900673" y="419499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56645" y="425171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136321" y="425171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472316" y="419266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40664" y="41930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62484" y="334473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940950" y="328121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496922" y="333794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176598" y="333794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512593" y="3278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280941" y="32793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956998" y="2617739"/>
            <a:ext cx="453900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938527" y="25880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495176" y="2617739"/>
            <a:ext cx="562127" cy="365760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268455" y="2617738"/>
            <a:ext cx="697288" cy="545417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7495177" y="259098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68454" y="257838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6" grpId="3"/>
      <p:bldP spid="16" grpId="4"/>
      <p:bldP spid="19" grpId="0"/>
      <p:bldP spid="19" grpId="1"/>
      <p:bldP spid="19" grpId="2"/>
      <p:bldP spid="19" grpId="3"/>
      <p:bldP spid="19" grpId="4"/>
      <p:bldP spid="20" grpId="0"/>
      <p:bldP spid="20" grpId="1"/>
      <p:bldP spid="20" grpId="2"/>
      <p:bldP spid="20" grpId="3"/>
      <p:bldP spid="20" grpId="4"/>
      <p:bldP spid="22" grpId="0"/>
      <p:bldP spid="22" grpId="1"/>
      <p:bldP spid="22" grpId="2"/>
      <p:bldP spid="22" grpId="3"/>
      <p:bldP spid="22" grpId="4"/>
      <p:bldP spid="25" grpId="0"/>
      <p:bldP spid="25" grpId="1"/>
      <p:bldP spid="25" grpId="2"/>
      <p:bldP spid="25" grpId="3"/>
      <p:bldP spid="25" grpId="4"/>
      <p:bldP spid="26" grpId="0"/>
      <p:bldP spid="26" grpId="1"/>
      <p:bldP spid="26" grpId="2"/>
      <p:bldP spid="26" grpId="3"/>
      <p:bldP spid="26" grpId="4"/>
      <p:bldP spid="28" grpId="0"/>
      <p:bldP spid="28" grpId="1"/>
      <p:bldP spid="28" grpId="2"/>
      <p:bldP spid="28" grpId="3"/>
      <p:bldP spid="28" grpId="4"/>
      <p:bldP spid="31" grpId="0"/>
      <p:bldP spid="31" grpId="1"/>
      <p:bldP spid="31" grpId="2"/>
      <p:bldP spid="31" grpId="3"/>
      <p:bldP spid="31" grpId="4"/>
      <p:bldP spid="32" grpId="0"/>
      <p:bldP spid="32" grpId="1"/>
      <p:bldP spid="32" grpId="2"/>
      <p:bldP spid="32" grpId="3"/>
      <p:bldP spid="32" grpId="4"/>
      <p:bldP spid="34" grpId="0"/>
      <p:bldP spid="34" grpId="1"/>
      <p:bldP spid="34" grpId="2"/>
      <p:bldP spid="34" grpId="3"/>
      <p:bldP spid="34" grpId="4"/>
      <p:bldP spid="37" grpId="0"/>
      <p:bldP spid="37" grpId="1"/>
      <p:bldP spid="37" grpId="2"/>
      <p:bldP spid="37" grpId="3"/>
      <p:bldP spid="37" grpId="4"/>
      <p:bldP spid="38" grpId="0"/>
      <p:bldP spid="38" grpId="1"/>
      <p:bldP spid="38" grpId="2"/>
      <p:bldP spid="38" grpId="3"/>
      <p:bldP spid="38" grpId="4"/>
      <p:bldP spid="40" grpId="0"/>
      <p:bldP spid="40" grpId="1"/>
      <p:bldP spid="40" grpId="2"/>
      <p:bldP spid="40" grpId="3"/>
      <p:bldP spid="40" grpId="4"/>
      <p:bldP spid="43" grpId="0"/>
      <p:bldP spid="43" grpId="1"/>
      <p:bldP spid="43" grpId="2"/>
      <p:bldP spid="43" grpId="3"/>
      <p:bldP spid="43" grpId="4"/>
      <p:bldP spid="44" grpId="0"/>
      <p:bldP spid="44" grpId="1"/>
      <p:bldP spid="44" grpId="2"/>
      <p:bldP spid="44" grpId="3"/>
      <p:bldP spid="44" grpId="4"/>
      <p:bldP spid="46" grpId="0"/>
      <p:bldP spid="46" grpId="1"/>
      <p:bldP spid="46" grpId="2"/>
      <p:bldP spid="46" grpId="3"/>
      <p:bldP spid="46" grpId="4"/>
      <p:bldP spid="49" grpId="0"/>
      <p:bldP spid="49" grpId="1"/>
      <p:bldP spid="49" grpId="2"/>
      <p:bldP spid="49" grpId="3"/>
      <p:bldP spid="49" grpId="4"/>
      <p:bldP spid="50" grpId="0"/>
      <p:bldP spid="50" grpId="1"/>
      <p:bldP spid="50" grpId="2"/>
      <p:bldP spid="50" grpId="3"/>
      <p:bldP spid="50" grpId="4"/>
      <p:bldP spid="52" grpId="0"/>
      <p:bldP spid="52" grpId="1"/>
      <p:bldP spid="52" grpId="2"/>
      <p:bldP spid="52" grpId="3"/>
      <p:bldP spid="52" grpId="4"/>
      <p:bldP spid="55" grpId="0"/>
      <p:bldP spid="55" grpId="1"/>
      <p:bldP spid="55" grpId="2"/>
      <p:bldP spid="55" grpId="3"/>
      <p:bldP spid="55" grpId="4"/>
      <p:bldP spid="56" grpId="0"/>
      <p:bldP spid="56" grpId="1"/>
      <p:bldP spid="56" grpId="2"/>
      <p:bldP spid="56" grpId="3"/>
      <p:bldP spid="56" grpId="4"/>
      <p:bldP spid="58" grpId="0"/>
      <p:bldP spid="58" grpId="1"/>
      <p:bldP spid="58" grpId="2"/>
      <p:bldP spid="58" grpId="3"/>
      <p:bldP spid="58" grpId="4"/>
      <p:bldP spid="61" grpId="0"/>
      <p:bldP spid="61" grpId="1"/>
      <p:bldP spid="61" grpId="2"/>
      <p:bldP spid="61" grpId="3"/>
      <p:bldP spid="61" grpId="4"/>
      <p:bldP spid="62" grpId="0"/>
      <p:bldP spid="62" grpId="1"/>
      <p:bldP spid="62" grpId="2"/>
      <p:bldP spid="62" grpId="3"/>
      <p:bldP spid="62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1830" y="3507740"/>
            <a:ext cx="8472170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some adjectives to describe places.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some words related to places.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Revise comparative form of adjective.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825875" y="2465705"/>
            <a:ext cx="2142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>
                <a:solidFill>
                  <a:srgbClr val="0FB7BD"/>
                </a:solidFill>
              </a:rPr>
              <a:t>Wrap-up</a:t>
            </a:r>
            <a:endParaRPr lang="en-US" sz="3600" b="1">
              <a:solidFill>
                <a:srgbClr val="0FB7BD"/>
              </a:solidFill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10" y="2286000"/>
            <a:ext cx="1102995" cy="89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095" y="2674620"/>
            <a:ext cx="2915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FB7BD"/>
                </a:solidFill>
                <a:sym typeface="+mn-ea"/>
              </a:rPr>
              <a:t>HOMEWORK</a:t>
            </a:r>
            <a:endParaRPr lang="en-US" sz="36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095" y="3496945"/>
            <a:ext cx="7741920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65"/>
            <a:ext cx="7886700" cy="21564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2625" y="3488690"/>
            <a:ext cx="7832725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Do more exercises in workbook.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Prepare new lesson: Unit 5:Natural wonders of Viet Nam- Getting started.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  <a:endParaRPr lang="en-US" sz="4000" b="1">
                <a:solidFill>
                  <a:srgbClr val="0084B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1" y="612354"/>
            <a:ext cx="6716159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3139257" y="5618602"/>
            <a:ext cx="2865487" cy="523220"/>
            <a:chOff x="3139257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3139257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535864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786689" y="5618602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612354"/>
            <a:ext cx="5969918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236538" y="561860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0" y="863421"/>
            <a:ext cx="6545493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804771" y="5618602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3421"/>
            <a:ext cx="6530762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549990" y="561860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6150"/>
            <a:ext cx="6530762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  <a:endParaRPr lang="en-US" sz="2800" b="1">
                <a:solidFill>
                  <a:srgbClr val="0070C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16867" y="5618602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2287</Words>
  <Application>WPS Presentation</Application>
  <PresentationFormat>On-screen Show (4:3)</PresentationFormat>
  <Paragraphs>305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Wingdings 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google1599041373</cp:lastModifiedBy>
  <cp:revision>129</cp:revision>
  <dcterms:created xsi:type="dcterms:W3CDTF">2020-12-09T02:04:00Z</dcterms:created>
  <dcterms:modified xsi:type="dcterms:W3CDTF">2022-11-13T13:39:24Z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251227B0D5E24F8083BA4C6146177AF7</vt:lpwstr>
  </property>
  <property fmtid="{D5CDD505-2E9C-101B-9397-08002B2CF9AE}" pid="3" name="KSOProductBuildVer">
    <vt:lpwstr>1033-11.2.0.11380</vt:lpwstr>
  </property>
</Properties>
</file>