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64" r:id="rId3"/>
    <p:sldId id="276" r:id="rId4"/>
    <p:sldId id="286" r:id="rId5"/>
    <p:sldId id="257" r:id="rId6"/>
    <p:sldId id="287" r:id="rId7"/>
    <p:sldId id="288" r:id="rId9"/>
    <p:sldId id="289" r:id="rId10"/>
    <p:sldId id="290" r:id="rId11"/>
    <p:sldId id="291" r:id="rId12"/>
    <p:sldId id="292" r:id="rId13"/>
    <p:sldId id="293" r:id="rId14"/>
    <p:sldId id="258" r:id="rId15"/>
    <p:sldId id="272" r:id="rId16"/>
    <p:sldId id="261" r:id="rId17"/>
    <p:sldId id="270" r:id="rId18"/>
    <p:sldId id="262" r:id="rId19"/>
    <p:sldId id="275" r:id="rId20"/>
    <p:sldId id="294" r:id="rId21"/>
    <p:sldId id="295" r:id="rId22"/>
    <p:sldId id="26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EAF2FA"/>
    <a:srgbClr val="1D9EFF"/>
    <a:srgbClr val="9CDDE0"/>
    <a:srgbClr val="79D1D5"/>
    <a:srgbClr val="A3E7FF"/>
    <a:srgbClr val="0D9FA3"/>
    <a:srgbClr val="0FB7BD"/>
    <a:srgbClr val="53C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23.pn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media" Target="../media/audio3.wav"/><Relationship Id="rId3" Type="http://schemas.openxmlformats.org/officeDocument/2006/relationships/audio" Target="../media/audio3.wav"/><Relationship Id="rId2" Type="http://schemas.openxmlformats.org/officeDocument/2006/relationships/image" Target="../media/image27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media" Target="../media/audio4.wav"/><Relationship Id="rId3" Type="http://schemas.openxmlformats.org/officeDocument/2006/relationships/audio" Target="../media/audio4.wav"/><Relationship Id="rId2" Type="http://schemas.openxmlformats.org/officeDocument/2006/relationships/image" Target="../media/image28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  busy (adj)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/ˈbɪzi/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268" y="376825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bận rộn, sầm uất</a:t>
            </a:r>
            <a:endParaRPr lang="en-US" sz="4000" b="1" dirty="0"/>
          </a:p>
        </p:txBody>
      </p:sp>
      <p:pic>
        <p:nvPicPr>
          <p:cNvPr id="106" name="Content Placeholder 105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4040" y="1691005"/>
            <a:ext cx="4234180" cy="4034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870" y="1597025"/>
            <a:ext cx="4902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   crowded (adj)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/ˈkraʊdɪd/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141242" y="37587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đông đúc</a:t>
            </a:r>
            <a:endParaRPr lang="en-US" sz="4000" b="1" dirty="0"/>
          </a:p>
        </p:txBody>
      </p:sp>
      <p:pic>
        <p:nvPicPr>
          <p:cNvPr id="107" name="Content Placeholder 106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880" y="2803525"/>
            <a:ext cx="5046345" cy="3253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9" y="14645"/>
            <a:ext cx="755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802560" cy="1869436"/>
            <a:chOff x="98989" y="1241497"/>
            <a:chExt cx="3257150" cy="2172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57444" y="3858300"/>
            <a:ext cx="2474087" cy="2013332"/>
            <a:chOff x="98989" y="1241497"/>
            <a:chExt cx="2875396" cy="2339904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09325" y="3822753"/>
            <a:ext cx="2523918" cy="1760272"/>
            <a:chOff x="98989" y="1241497"/>
            <a:chExt cx="2933310" cy="20457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45711" y="1141688"/>
            <a:ext cx="2723951" cy="1912048"/>
            <a:chOff x="-131558" y="1197453"/>
            <a:chExt cx="3165790" cy="22221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4" y="3849808"/>
            <a:ext cx="2820735" cy="1745117"/>
            <a:chOff x="-2106" y="1241497"/>
            <a:chExt cx="3278271" cy="20281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596593" y="3267061"/>
            <a:ext cx="2317122" cy="430887"/>
            <a:chOff x="3233057" y="1679134"/>
            <a:chExt cx="231712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5. </a:t>
              </a:r>
              <a:r>
                <a:rPr lang="en-US" sz="2200"/>
                <a:t>railway station</a:t>
              </a:r>
              <a:endParaRPr lang="en-US" sz="220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9152" y="6343403"/>
            <a:ext cx="756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Name some other places in your </a:t>
            </a:r>
            <a:r>
              <a:rPr lang="en-US" sz="2400" b="1" dirty="0" err="1">
                <a:solidFill>
                  <a:srgbClr val="FF0000"/>
                </a:solidFill>
              </a:rPr>
              <a:t>neighbourhood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Bản sao của B1_2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1261" y="415593"/>
            <a:ext cx="487363" cy="48736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866405" y="5747771"/>
            <a:ext cx="1515805" cy="430887"/>
            <a:chOff x="3233057" y="1679133"/>
            <a:chExt cx="1515805" cy="430887"/>
          </a:xfrm>
        </p:grpSpPr>
        <p:sp>
          <p:nvSpPr>
            <p:cNvPr id="44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48832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  <a:endParaRPr lang="en-US" sz="22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905201" y="5734026"/>
            <a:ext cx="1785263" cy="430887"/>
            <a:chOff x="3233057" y="1679133"/>
            <a:chExt cx="1785263" cy="430887"/>
          </a:xfrm>
        </p:grpSpPr>
        <p:sp>
          <p:nvSpPr>
            <p:cNvPr id="62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  <a:endParaRPr lang="en-US" sz="22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908964" y="5751318"/>
            <a:ext cx="1813651" cy="430887"/>
            <a:chOff x="3233057" y="1679133"/>
            <a:chExt cx="1813651" cy="430887"/>
          </a:xfrm>
        </p:grpSpPr>
        <p:sp>
          <p:nvSpPr>
            <p:cNvPr id="65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99056" y="3273553"/>
            <a:ext cx="1344392" cy="430887"/>
            <a:chOff x="3233058" y="1679133"/>
            <a:chExt cx="1344392" cy="430887"/>
          </a:xfrm>
        </p:grpSpPr>
        <p:sp>
          <p:nvSpPr>
            <p:cNvPr id="68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  <a:endParaRPr lang="en-US" sz="22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556147" y="3212370"/>
            <a:ext cx="2317122" cy="430887"/>
            <a:chOff x="3233057" y="1679134"/>
            <a:chExt cx="2317122" cy="430887"/>
          </a:xfrm>
        </p:grpSpPr>
        <p:sp>
          <p:nvSpPr>
            <p:cNvPr id="71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railway station</a:t>
              </a:r>
              <a:endParaRPr lang="en-US" sz="22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903973" y="2494246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  <a:endParaRPr lang="en-US" sz="22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972304" y="2486720"/>
            <a:ext cx="1813651" cy="430887"/>
            <a:chOff x="3233057" y="1679133"/>
            <a:chExt cx="1813651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89464" y="1831876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  <a:endParaRPr lang="en-US" sz="22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61985" y="1231740"/>
            <a:ext cx="1515805" cy="430887"/>
            <a:chOff x="3233057" y="1679133"/>
            <a:chExt cx="1515805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  <a:endParaRPr lang="en-US" sz="2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43084" y="1215042"/>
            <a:ext cx="2802560" cy="2462943"/>
            <a:chOff x="-918762" y="1753858"/>
            <a:chExt cx="2802560" cy="2462943"/>
          </a:xfrm>
        </p:grpSpPr>
        <p:grpSp>
          <p:nvGrpSpPr>
            <p:cNvPr id="73" name="Group 72"/>
            <p:cNvGrpSpPr/>
            <p:nvPr/>
          </p:nvGrpSpPr>
          <p:grpSpPr>
            <a:xfrm>
              <a:off x="-918762" y="1753858"/>
              <a:ext cx="2802560" cy="1869436"/>
              <a:chOff x="98989" y="1241497"/>
              <a:chExt cx="3257150" cy="2172668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44" y="1302036"/>
                <a:ext cx="3168195" cy="2112129"/>
              </a:xfrm>
              <a:prstGeom prst="roundRect">
                <a:avLst/>
              </a:prstGeom>
            </p:spPr>
          </p:pic>
          <p:sp>
            <p:nvSpPr>
              <p:cNvPr id="75" name="Oval 74"/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-118696" y="3785914"/>
              <a:ext cx="1344392" cy="430887"/>
              <a:chOff x="3233058" y="1679133"/>
              <a:chExt cx="1344392" cy="430887"/>
            </a:xfrm>
          </p:grpSpPr>
          <p:sp>
            <p:nvSpPr>
              <p:cNvPr id="77" name="Rounded Rectangle 55"/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temple</a:t>
                </a:r>
                <a:endParaRPr lang="en-US" sz="2200" dirty="0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645940" y="1148815"/>
            <a:ext cx="2723951" cy="2501569"/>
            <a:chOff x="6272343" y="1557210"/>
            <a:chExt cx="2723951" cy="2501569"/>
          </a:xfrm>
        </p:grpSpPr>
        <p:grpSp>
          <p:nvGrpSpPr>
            <p:cNvPr id="79" name="Group 78"/>
            <p:cNvGrpSpPr/>
            <p:nvPr/>
          </p:nvGrpSpPr>
          <p:grpSpPr>
            <a:xfrm>
              <a:off x="6272343" y="1557210"/>
              <a:ext cx="2723951" cy="1912048"/>
              <a:chOff x="-131558" y="1197453"/>
              <a:chExt cx="3165790" cy="2222192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106" y="1352754"/>
                <a:ext cx="3100338" cy="2066891"/>
              </a:xfrm>
              <a:prstGeom prst="roundRect">
                <a:avLst/>
              </a:prstGeom>
            </p:spPr>
          </p:pic>
          <p:sp>
            <p:nvSpPr>
              <p:cNvPr id="81" name="Oval 80"/>
              <p:cNvSpPr/>
              <p:nvPr/>
            </p:nvSpPr>
            <p:spPr>
              <a:xfrm>
                <a:off x="-131558" y="1197453"/>
                <a:ext cx="414709" cy="4147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6582779" y="3627892"/>
              <a:ext cx="2317122" cy="430887"/>
              <a:chOff x="3233057" y="1679134"/>
              <a:chExt cx="2317122" cy="430887"/>
            </a:xfrm>
          </p:grpSpPr>
          <p:sp>
            <p:nvSpPr>
              <p:cNvPr id="83" name="Rounded Rectangle 58"/>
              <p:cNvSpPr/>
              <p:nvPr/>
            </p:nvSpPr>
            <p:spPr>
              <a:xfrm>
                <a:off x="3233057" y="1700906"/>
                <a:ext cx="2237833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303810" y="1679134"/>
                <a:ext cx="22463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railway station</a:t>
                </a:r>
                <a:endParaRPr lang="en-US" sz="22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39 L -0.31823 0.6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4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139 L 0.40712 0.5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10226 0.4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3802 0.1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1.11111E-6 L 0.3243 -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0.00231 L -0.17396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7 0.00231 L -0.17517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13 0.00555 L 0.1467 -0.00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4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1.11111E-6 L 0.14705 -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7287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  <a:endParaRPr lang="en-US" sz="2400" b="1" spc="-8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9889" y="1869757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86535" y="2694984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there a square in your neighbourhood?</a:t>
            </a:r>
            <a:endParaRPr lang="en-US" sz="2800"/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there is. / No, these isn’t.</a:t>
            </a:r>
            <a:endParaRPr lang="en-US"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190633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62397" y="1631373"/>
            <a:ext cx="7219207" cy="1101436"/>
            <a:chOff x="1184564" y="1631373"/>
            <a:chExt cx="7219207" cy="1101436"/>
          </a:xfrm>
        </p:grpSpPr>
        <p:sp>
          <p:nvSpPr>
            <p:cNvPr id="4" name="Rounded Rectangle 3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  <a:endParaRPr lang="en-US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8017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  <a:endParaRPr lang="en-US" sz="2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  <a:endParaRPr lang="en-US" sz="2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  <a:endParaRPr lang="en-US" sz="2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  <a:endParaRPr lang="en-US" sz="24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  <a:endParaRPr lang="en-US" sz="2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09736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beautiful</a:t>
              </a:r>
              <a:endParaRPr lang="en-US" sz="240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57394" y="3075250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34040" y="3900477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your neighbourhood quiet?</a:t>
            </a:r>
            <a:endParaRPr lang="en-US" sz="2800"/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 / No, it’s noisy.</a:t>
            </a:r>
            <a:endParaRPr lang="en-US"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  <a:endParaRPr lang="en-US" sz="3600" b="1">
                <a:solidFill>
                  <a:srgbClr val="0084B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/ɪ/ and /i:/</a:t>
              </a:r>
              <a:endParaRPr lang="en-US" sz="3200" b="1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4154"/>
            <a:ext cx="81538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/ɪ/ and /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  <a:endParaRPr lang="en-US" sz="25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523459" y="3547918"/>
          <a:ext cx="6083602" cy="3046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6967"/>
                <a:gridCol w="3036635"/>
              </a:tblGrid>
              <a:tr h="7044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/ɪ/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/i:/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34235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962396" y="1506682"/>
            <a:ext cx="7219207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19598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419597" y="2044547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  <a:endParaRPr lang="en-US" sz="2800"/>
          </a:p>
        </p:txBody>
      </p:sp>
      <p:sp>
        <p:nvSpPr>
          <p:cNvPr id="13" name="TextBox 12"/>
          <p:cNvSpPr txBox="1"/>
          <p:nvPr/>
        </p:nvSpPr>
        <p:spPr>
          <a:xfrm>
            <a:off x="3051490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986836" y="2044547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554077" y="1600200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  <a:endParaRPr lang="en-US" sz="2800"/>
          </a:p>
        </p:txBody>
      </p:sp>
      <p:sp>
        <p:nvSpPr>
          <p:cNvPr id="17" name="TextBox 16"/>
          <p:cNvSpPr txBox="1"/>
          <p:nvPr/>
        </p:nvSpPr>
        <p:spPr>
          <a:xfrm>
            <a:off x="4609492" y="2044547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195204" y="1600200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121315" y="2044547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807403" y="2818248"/>
            <a:ext cx="751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Now, in pairs put the words in the correct column.</a:t>
            </a:r>
            <a:endParaRPr lang="en-US" sz="2400" b="1" dirty="0"/>
          </a:p>
        </p:txBody>
      </p:sp>
      <p:pic>
        <p:nvPicPr>
          <p:cNvPr id="3" name="Bản sao của B1_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8186" y="529518"/>
            <a:ext cx="487363" cy="48736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19598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1419597" y="203957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  <a:endParaRPr lang="en-US" sz="2800"/>
          </a:p>
        </p:txBody>
      </p:sp>
      <p:sp>
        <p:nvSpPr>
          <p:cNvPr id="31" name="TextBox 30"/>
          <p:cNvSpPr txBox="1"/>
          <p:nvPr/>
        </p:nvSpPr>
        <p:spPr>
          <a:xfrm>
            <a:off x="3051490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2986836" y="2039570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4554077" y="1595223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  <a:endParaRPr lang="en-US" sz="2800"/>
          </a:p>
        </p:txBody>
      </p:sp>
      <p:sp>
        <p:nvSpPr>
          <p:cNvPr id="34" name="TextBox 33"/>
          <p:cNvSpPr txBox="1"/>
          <p:nvPr/>
        </p:nvSpPr>
        <p:spPr>
          <a:xfrm>
            <a:off x="4609492" y="2039570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6195204" y="1595223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6121315" y="2039570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2516226" y="4246152"/>
            <a:ext cx="941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noisy</a:t>
            </a:r>
            <a:endParaRPr lang="en-US" sz="2800" dirty="0">
              <a:solidFill>
                <a:srgbClr val="F16649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69753" y="4246152"/>
            <a:ext cx="1797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convenient</a:t>
            </a:r>
            <a:endParaRPr lang="en-US" sz="2800" dirty="0">
              <a:solidFill>
                <a:srgbClr val="F16649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36166" y="482243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cheap</a:t>
            </a:r>
            <a:endParaRPr lang="en-US" sz="2800" dirty="0">
              <a:solidFill>
                <a:srgbClr val="F16649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06183" y="5420457"/>
            <a:ext cx="1430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peaceful</a:t>
            </a:r>
            <a:endParaRPr lang="en-US" sz="2800" dirty="0">
              <a:solidFill>
                <a:srgbClr val="F16649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36599" y="6018484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clean</a:t>
            </a:r>
            <a:endParaRPr lang="en-US" sz="2800" dirty="0">
              <a:solidFill>
                <a:srgbClr val="F16649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37485" y="4822430"/>
            <a:ext cx="162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expensive</a:t>
            </a:r>
            <a:endParaRPr lang="en-US" sz="2800" dirty="0">
              <a:solidFill>
                <a:srgbClr val="F16649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37812" y="5446986"/>
            <a:ext cx="1298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exciting</a:t>
            </a:r>
            <a:endParaRPr lang="en-US" sz="2800" dirty="0">
              <a:solidFill>
                <a:srgbClr val="F16649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01312" y="6018484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friendly</a:t>
            </a:r>
            <a:endParaRPr lang="en-US" sz="2800" dirty="0">
              <a:solidFill>
                <a:srgbClr val="F1664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-1.85185E-6 L 0.11979 0.38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33333E-6 3.33333E-6 L -0.10348 0.3231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61111E-6 0.00139 L 0.27153 0.47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4 -1.85185E-6 L 0.09271 0.5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08 -1.85185E-6 L -0.4316 0.47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38889E-6 3.33333E-6 L 0.46215 0.580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3.33333E-6 L -0.07136 0.4969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7 L -0.24167 0.5805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" grpId="0"/>
      <p:bldP spid="29" grpId="0"/>
      <p:bldP spid="29" grpId="3"/>
      <p:bldP spid="29" grpId="4"/>
      <p:bldP spid="30" grpId="0"/>
      <p:bldP spid="30" grpId="3"/>
      <p:bldP spid="30" grpId="4"/>
      <p:bldP spid="31" grpId="0"/>
      <p:bldP spid="31" grpId="3"/>
      <p:bldP spid="31" grpId="4"/>
      <p:bldP spid="32" grpId="0"/>
      <p:bldP spid="32" grpId="3"/>
      <p:bldP spid="32" grpId="4"/>
      <p:bldP spid="33" grpId="0"/>
      <p:bldP spid="33" grpId="3"/>
      <p:bldP spid="33" grpId="4"/>
      <p:bldP spid="34" grpId="0"/>
      <p:bldP spid="34" grpId="3"/>
      <p:bldP spid="34" grpId="4"/>
      <p:bldP spid="35" grpId="0"/>
      <p:bldP spid="35" grpId="3"/>
      <p:bldP spid="35" grpId="4"/>
      <p:bldP spid="36" grpId="0"/>
      <p:bldP spid="36" grpId="3"/>
      <p:bldP spid="36" grpId="4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2513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6896" y="1298864"/>
            <a:ext cx="479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MY NEIGHBOURHOOD</a:t>
            </a:r>
            <a:endParaRPr lang="en-US" sz="3600" b="1"/>
          </a:p>
        </p:txBody>
      </p:sp>
      <p:sp>
        <p:nvSpPr>
          <p:cNvPr id="10" name="TextBox 9"/>
          <p:cNvSpPr txBox="1"/>
          <p:nvPr/>
        </p:nvSpPr>
        <p:spPr>
          <a:xfrm>
            <a:off x="883462" y="1962245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city is very noisy.</a:t>
            </a:r>
            <a:endParaRPr lang="en-US" sz="2800" dirty="0"/>
          </a:p>
          <a:p>
            <a:pPr>
              <a:lnSpc>
                <a:spcPct val="130000"/>
              </a:lnSpc>
            </a:pPr>
            <a:r>
              <a:rPr lang="en-US" sz="2800" dirty="0"/>
              <a:t>There are lots of trees growing.  The people here are busy. </a:t>
            </a:r>
            <a:endParaRPr lang="en-US" sz="2800" dirty="0"/>
          </a:p>
          <a:p>
            <a:pPr>
              <a:lnSpc>
                <a:spcPct val="130000"/>
              </a:lnSpc>
            </a:pPr>
            <a:r>
              <a:rPr lang="en-US" sz="2800" dirty="0"/>
              <a:t>It’s a lively place to live in.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226102" y="4313697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village is very pretty.</a:t>
            </a:r>
            <a:endParaRPr lang="en-US" sz="2800" dirty="0"/>
          </a:p>
          <a:p>
            <a:pPr>
              <a:lnSpc>
                <a:spcPct val="130000"/>
              </a:lnSpc>
            </a:pPr>
            <a:r>
              <a:rPr lang="en-US" sz="2800" dirty="0"/>
              <a:t>There are lots of places to see.</a:t>
            </a:r>
            <a:endParaRPr lang="en-US" sz="2800" dirty="0"/>
          </a:p>
          <a:p>
            <a:pPr>
              <a:lnSpc>
                <a:spcPct val="130000"/>
              </a:lnSpc>
            </a:pPr>
            <a:r>
              <a:rPr lang="en-US" sz="2800" dirty="0"/>
              <a:t>The people here are friendly. </a:t>
            </a:r>
            <a:endParaRPr lang="en-US" sz="2800" dirty="0"/>
          </a:p>
          <a:p>
            <a:pPr>
              <a:lnSpc>
                <a:spcPct val="130000"/>
              </a:lnSpc>
            </a:pPr>
            <a:r>
              <a:rPr lang="en-US" sz="2800" dirty="0"/>
              <a:t>It’s a fantastic place to be.</a:t>
            </a:r>
            <a:endParaRPr lang="en-US" sz="2800" dirty="0"/>
          </a:p>
        </p:txBody>
      </p:sp>
      <p:pic>
        <p:nvPicPr>
          <p:cNvPr id="2" name="Bản sao của B1_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5287" y="50849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7" y="2281089"/>
            <a:ext cx="961782" cy="7776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6765" y="3223895"/>
            <a:ext cx="78378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Recognize some adjectives to describe the places.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Identify how to pronounce sounds /</a:t>
            </a:r>
            <a:r>
              <a:rPr lang="en-US" sz="2400" b="1">
                <a:sym typeface="+mn-ea"/>
              </a:rPr>
              <a:t>ɪ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and /</a:t>
            </a:r>
            <a:r>
              <a:rPr lang="en-US" sz="2400" b="1">
                <a:sym typeface="+mn-ea"/>
              </a:rPr>
              <a:t>ɪ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:/ correctly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9565" y="2408384"/>
            <a:ext cx="3074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48DA4"/>
                </a:solidFill>
              </a:rPr>
              <a:t>Wrap-up</a:t>
            </a:r>
            <a:endParaRPr lang="en-US" sz="3600" b="1">
              <a:solidFill>
                <a:srgbClr val="048DA4"/>
              </a:solidFill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9380" cy="21158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7" y="2281089"/>
            <a:ext cx="961782" cy="7776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2625" y="3488690"/>
            <a:ext cx="7279640" cy="18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Write new words 2 lines.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Do more exercises in workbook.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Prepare new lesson: U4- A close look 2.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9565" y="2408384"/>
            <a:ext cx="3074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48DA4"/>
                </a:solidFill>
              </a:rPr>
              <a:t>Homework</a:t>
            </a:r>
            <a:endParaRPr lang="en-US" sz="3600" b="1">
              <a:solidFill>
                <a:srgbClr val="048DA4"/>
              </a:solidFill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9380" cy="21158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97255" y="3667125"/>
            <a:ext cx="73774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- Recognize some adjectives to describe the places.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- Identify how to pronounce sounds /</a:t>
            </a:r>
            <a:r>
              <a:rPr lang="en-US" sz="2000" b="1">
                <a:sym typeface="+mn-ea"/>
              </a:rPr>
              <a:t>ɪ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/ and /</a:t>
            </a:r>
            <a:r>
              <a:rPr lang="en-US" sz="2000" b="1">
                <a:sym typeface="+mn-ea"/>
              </a:rPr>
              <a:t>ɪ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:/ correctly.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5634355" y="2428069"/>
            <a:ext cx="3074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048DA4"/>
                </a:solidFill>
              </a:rPr>
              <a:t>Objectives</a:t>
            </a:r>
            <a:endParaRPr lang="en-US" sz="2800" b="1">
              <a:solidFill>
                <a:srgbClr val="048DA4"/>
              </a:solidFill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421255"/>
            <a:ext cx="4063365" cy="889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2" y="2421247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4668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4726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87337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972208"/>
            <a:ext cx="414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567" y="4935530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/>
              <a:t>/ɪ/ and /</a:t>
            </a:r>
            <a:r>
              <a:rPr lang="en-US" b="1">
                <a:sym typeface="+mn-ea"/>
              </a:rPr>
              <a:t>ɪ</a:t>
            </a:r>
            <a:r>
              <a:rPr lang="en-US" b="1"/>
              <a:t>:/</a:t>
            </a:r>
            <a:endParaRPr lang="en-US" b="1"/>
          </a:p>
          <a:p>
            <a:pPr algn="just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85900" cy="429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200" b="1"/>
              <a:t>/ɪ/ and /</a:t>
            </a:r>
            <a:r>
              <a:rPr lang="en-US" sz="2200" b="1">
                <a:sym typeface="+mn-ea"/>
              </a:rPr>
              <a:t>ɪ</a:t>
            </a:r>
            <a:r>
              <a:rPr lang="en-US" sz="2200" b="1"/>
              <a:t>:/</a:t>
            </a:r>
            <a:endParaRPr lang="en-US" sz="2200" b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468541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438782"/>
            <a:ext cx="388100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</a:t>
            </a:r>
            <a:r>
              <a:rPr lang="en-US" b="1">
                <a:sym typeface="+mn-ea"/>
              </a:rPr>
              <a:t>ɪ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9567" y="5752095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square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/skweə(r)/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268" y="376825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quảng trường</a:t>
            </a:r>
            <a:endParaRPr lang="en-US" sz="4000" b="1" dirty="0"/>
          </a:p>
        </p:txBody>
      </p:sp>
      <p:pic>
        <p:nvPicPr>
          <p:cNvPr id="5" name="Content Placeholder 4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9250" y="1462405"/>
            <a:ext cx="4831715" cy="3933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cathedral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/kəˈθiːdrəl/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268" y="376825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nhà thờ lớn</a:t>
            </a:r>
            <a:endParaRPr lang="en-US" sz="4000" b="1" dirty="0"/>
          </a:p>
        </p:txBody>
      </p:sp>
      <p:pic>
        <p:nvPicPr>
          <p:cNvPr id="101" name="Content Placeholder 100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7390" y="1527810"/>
            <a:ext cx="4486910" cy="32340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 art gallery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/ˈɑːt ɡæləri/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268" y="3768259"/>
            <a:ext cx="442694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triển lãm, các tác phẩm…</a:t>
            </a:r>
            <a:endParaRPr lang="en-US" sz="4000" b="1" dirty="0"/>
          </a:p>
        </p:txBody>
      </p:sp>
      <p:pic>
        <p:nvPicPr>
          <p:cNvPr id="102" name="Content Placeholder 101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7090" y="2284095"/>
            <a:ext cx="4075430" cy="28060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 railway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272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/ˈreɪlweɪ/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268" y="376825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xe lửa</a:t>
            </a:r>
            <a:endParaRPr lang="en-US" sz="4000" b="1" dirty="0"/>
          </a:p>
        </p:txBody>
      </p:sp>
      <p:pic>
        <p:nvPicPr>
          <p:cNvPr id="103" name="Content Placeholder 102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4655" y="1823720"/>
            <a:ext cx="4645025" cy="32105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  station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/ˈsteɪʃn/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268" y="376825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nhà ga</a:t>
            </a:r>
            <a:endParaRPr lang="en-US" sz="4000" b="1" dirty="0"/>
          </a:p>
        </p:txBody>
      </p:sp>
      <p:pic>
        <p:nvPicPr>
          <p:cNvPr id="104" name="Content Placeholder 103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875" y="1797685"/>
            <a:ext cx="4672330" cy="3596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2341</Words>
  <Application>WPS Presentation</Application>
  <PresentationFormat>On-screen Show (4:3)</PresentationFormat>
  <Paragraphs>235</Paragraphs>
  <Slides>20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63</cp:revision>
  <dcterms:created xsi:type="dcterms:W3CDTF">2020-12-09T02:04:00Z</dcterms:created>
  <dcterms:modified xsi:type="dcterms:W3CDTF">2022-11-24T08:25:29Z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83CC2DE12DF248BFA9DC5587DD7474C9</vt:lpwstr>
  </property>
  <property fmtid="{D5CDD505-2E9C-101B-9397-08002B2CF9AE}" pid="3" name="KSOProductBuildVer">
    <vt:lpwstr>1033-11.2.0.11380</vt:lpwstr>
  </property>
</Properties>
</file>