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6" r:id="rId4"/>
    <p:sldId id="275" r:id="rId5"/>
    <p:sldId id="302" r:id="rId6"/>
    <p:sldId id="345" r:id="rId7"/>
    <p:sldId id="346" r:id="rId8"/>
    <p:sldId id="347" r:id="rId10"/>
    <p:sldId id="281" r:id="rId11"/>
    <p:sldId id="315" r:id="rId12"/>
    <p:sldId id="316" r:id="rId13"/>
    <p:sldId id="365" r:id="rId14"/>
    <p:sldId id="366" r:id="rId15"/>
    <p:sldId id="367" r:id="rId16"/>
    <p:sldId id="368" r:id="rId17"/>
    <p:sldId id="369" r:id="rId18"/>
    <p:sldId id="370" r:id="rId19"/>
    <p:sldId id="276" r:id="rId20"/>
    <p:sldId id="348" r:id="rId21"/>
    <p:sldId id="326" r:id="rId22"/>
    <p:sldId id="298" r:id="rId23"/>
    <p:sldId id="327" r:id="rId24"/>
    <p:sldId id="331" r:id="rId25"/>
    <p:sldId id="349" r:id="rId26"/>
    <p:sldId id="313" r:id="rId27"/>
    <p:sldId id="350" r:id="rId28"/>
    <p:sldId id="314" r:id="rId29"/>
    <p:sldId id="351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7941E"/>
    <a:srgbClr val="048DA4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cxnId="{7F66552D-1C11-4D5F-9135-8A8635AC0836}" type="parTrans">
      <dgm:prSet/>
      <dgm:spPr/>
      <dgm:t>
        <a:bodyPr/>
        <a:lstStyle/>
        <a:p>
          <a:endParaRPr lang="en-US"/>
        </a:p>
      </dgm:t>
    </dgm:pt>
    <dgm:pt modelId="{10A80970-D021-4F8B-954E-4B49EE1CDE1D}" cxnId="{7F66552D-1C11-4D5F-9135-8A8635AC0836}" type="sibTrans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cxnId="{9D7B226F-F060-4C81-A130-8A3BCD9D231B}" type="parTrans">
      <dgm:prSet/>
      <dgm:spPr/>
      <dgm:t>
        <a:bodyPr/>
        <a:lstStyle/>
        <a:p>
          <a:endParaRPr lang="en-US"/>
        </a:p>
      </dgm:t>
    </dgm:pt>
    <dgm:pt modelId="{3236EDA7-D232-4A3C-B9FE-787F36C40C84}" cxnId="{9D7B226F-F060-4C81-A130-8A3BCD9D231B}" type="sibTrans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cxnId="{BB3C0FA3-C3DB-4E00-BBDB-FA07DC035DB4}" type="parTrans">
      <dgm:prSet/>
      <dgm:spPr/>
      <dgm:t>
        <a:bodyPr/>
        <a:lstStyle/>
        <a:p>
          <a:endParaRPr lang="en-US"/>
        </a:p>
      </dgm:t>
    </dgm:pt>
    <dgm:pt modelId="{03C441E1-2E66-4223-BDC5-7A7459FED054}" cxnId="{BB3C0FA3-C3DB-4E00-BBDB-FA07DC035DB4}" type="sibTrans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cxnId="{8EF0B0FD-B369-4C4B-902F-A2C3C5176AF4}" type="parTrans">
      <dgm:prSet/>
      <dgm:spPr/>
      <dgm:t>
        <a:bodyPr/>
        <a:lstStyle/>
        <a:p>
          <a:endParaRPr lang="en-US"/>
        </a:p>
      </dgm:t>
    </dgm:pt>
    <dgm:pt modelId="{261669B4-91E3-4539-BDF7-CC9329C53401}" cxnId="{8EF0B0FD-B369-4C4B-902F-A2C3C5176AF4}" type="sibTrans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cxnId="{ABD22CF5-0318-4A3D-8323-74021E22373D}" type="parTrans">
      <dgm:prSet/>
      <dgm:spPr/>
      <dgm:t>
        <a:bodyPr/>
        <a:lstStyle/>
        <a:p>
          <a:endParaRPr lang="en-US"/>
        </a:p>
      </dgm:t>
    </dgm:pt>
    <dgm:pt modelId="{6048DCAA-ECF9-4987-98AE-35B97655FD38}" cxnId="{ABD22CF5-0318-4A3D-8323-74021E22373D}" type="sibTrans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073207" cy="4060151"/>
        <a:chOff x="0" y="0"/>
        <a:chExt cx="7073207" cy="4060151"/>
      </a:xfrm>
    </dsp:grpSpPr>
    <dsp:sp modelId="{F88AC81A-2BC5-4E80-A859-27A859164080}">
      <dsp:nvSpPr>
        <dsp:cNvPr id="8" name="Rounded Rectangle 7"/>
        <dsp:cNvSpPr/>
      </dsp:nvSpPr>
      <dsp:spPr bwMode="white">
        <a:xfrm>
          <a:off x="0" y="217685"/>
          <a:ext cx="7073207" cy="167297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accent4">
            <a:tint val="40000"/>
          </a:schemeClr>
        </a:fillRef>
        <a:effectRef idx="1">
          <a:scrgbClr r="0" g="0" b="0"/>
        </a:effectRef>
        <a:fontRef idx="minor"/>
      </dsp:style>
      <dsp:txBody>
        <a:bodyPr lIns="206248" tIns="206248" rIns="206248" bIns="206248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Topic of the unit</a:t>
          </a:r>
          <a:endParaRPr>
            <a:solidFill>
              <a:schemeClr val="dk1"/>
            </a:solidFill>
          </a:endParaRPr>
        </a:p>
      </dsp:txBody>
      <dsp:txXfrm>
        <a:off x="0" y="217685"/>
        <a:ext cx="7073207" cy="1672976"/>
      </dsp:txXfrm>
    </dsp:sp>
    <dsp:sp modelId="{7F5F073C-3505-4AB4-B09A-54AF1D76ACDA}">
      <dsp:nvSpPr>
        <dsp:cNvPr id="9" name="Rounded Rectangle 8"/>
        <dsp:cNvSpPr/>
      </dsp:nvSpPr>
      <dsp:spPr bwMode="white">
        <a:xfrm>
          <a:off x="0" y="2169490"/>
          <a:ext cx="7073207" cy="167297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accent4">
            <a:tint val="40000"/>
          </a:schemeClr>
        </a:fillRef>
        <a:effectRef idx="1">
          <a:scrgbClr r="0" g="0" b="0"/>
        </a:effectRef>
        <a:fontRef idx="minor"/>
      </dsp:style>
      <dsp:txBody>
        <a:bodyPr lIns="206248" tIns="206248" rIns="206248" bIns="206248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Vocabulary</a:t>
          </a:r>
          <a:endParaRPr>
            <a:solidFill>
              <a:schemeClr val="dk1"/>
            </a:solidFill>
          </a:endParaRPr>
        </a:p>
      </dsp:txBody>
      <dsp:txXfrm>
        <a:off x="0" y="2169490"/>
        <a:ext cx="7073207" cy="1672976"/>
      </dsp:txXfrm>
    </dsp:sp>
    <dsp:sp modelId="{900A6C8C-2B7C-4F16-8523-B2C8E70FE539}">
      <dsp:nvSpPr>
        <dsp:cNvPr id="3" name="Rounded Rectangle 2"/>
        <dsp:cNvSpPr/>
      </dsp:nvSpPr>
      <dsp:spPr bwMode="white">
        <a:xfrm>
          <a:off x="3481248" y="357100"/>
          <a:ext cx="2091209" cy="139414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ENERGY SOURCES</a:t>
          </a:r>
        </a:p>
      </dsp:txBody>
      <dsp:txXfrm>
        <a:off x="3481248" y="357100"/>
        <a:ext cx="2091209" cy="1394146"/>
      </dsp:txXfrm>
    </dsp:sp>
    <dsp:sp modelId="{4F25D1CD-CD2D-4831-80B6-B15A0B4A4043}">
      <dsp:nvSpPr>
        <dsp:cNvPr id="4" name="Freeform 3"/>
        <dsp:cNvSpPr/>
      </dsp:nvSpPr>
      <dsp:spPr bwMode="white">
        <a:xfrm>
          <a:off x="3167567" y="1751246"/>
          <a:ext cx="1359286" cy="557659"/>
        </a:xfrm>
        <a:custGeom>
          <a:avLst/>
          <a:gdLst/>
          <a:ahLst/>
          <a:cxnLst/>
          <a:pathLst>
            <a:path w="2141" h="878">
              <a:moveTo>
                <a:pt x="2141" y="0"/>
              </a:moveTo>
              <a:lnTo>
                <a:pt x="2141" y="439"/>
              </a:lnTo>
              <a:lnTo>
                <a:pt x="0" y="439"/>
              </a:lnTo>
              <a:lnTo>
                <a:pt x="0" y="878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3167567" y="1751246"/>
        <a:ext cx="1359286" cy="557659"/>
      </dsp:txXfrm>
    </dsp:sp>
    <dsp:sp modelId="{93D99CBD-C526-4674-A621-3B6F96DC3EC0}">
      <dsp:nvSpPr>
        <dsp:cNvPr id="5" name="Rounded Rectangle 4"/>
        <dsp:cNvSpPr/>
      </dsp:nvSpPr>
      <dsp:spPr bwMode="white">
        <a:xfrm>
          <a:off x="2121962" y="2308905"/>
          <a:ext cx="2091209" cy="139414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TYPES OF ENERGY</a:t>
          </a:r>
        </a:p>
      </dsp:txBody>
      <dsp:txXfrm>
        <a:off x="2121962" y="2308905"/>
        <a:ext cx="2091209" cy="1394146"/>
      </dsp:txXfrm>
    </dsp:sp>
    <dsp:sp modelId="{4C2B9838-41FE-4EE2-9A9D-BC6DCDD3E863}">
      <dsp:nvSpPr>
        <dsp:cNvPr id="6" name="Freeform 5"/>
        <dsp:cNvSpPr/>
      </dsp:nvSpPr>
      <dsp:spPr bwMode="white">
        <a:xfrm>
          <a:off x="4526852" y="1751246"/>
          <a:ext cx="1359286" cy="557659"/>
        </a:xfrm>
        <a:custGeom>
          <a:avLst/>
          <a:gdLst/>
          <a:ahLst/>
          <a:cxnLst/>
          <a:pathLst>
            <a:path w="2141" h="878">
              <a:moveTo>
                <a:pt x="0" y="0"/>
              </a:moveTo>
              <a:lnTo>
                <a:pt x="0" y="439"/>
              </a:lnTo>
              <a:lnTo>
                <a:pt x="2141" y="439"/>
              </a:lnTo>
              <a:lnTo>
                <a:pt x="2141" y="878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4526852" y="1751246"/>
        <a:ext cx="1359286" cy="557659"/>
      </dsp:txXfrm>
    </dsp:sp>
    <dsp:sp modelId="{0DCA6F82-B375-4D77-8B4B-7D3A033CD767}">
      <dsp:nvSpPr>
        <dsp:cNvPr id="7" name="Rounded Rectangle 6"/>
        <dsp:cNvSpPr/>
      </dsp:nvSpPr>
      <dsp:spPr bwMode="white">
        <a:xfrm>
          <a:off x="4840534" y="2308905"/>
          <a:ext cx="2091209" cy="139414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SOURCES OF ENERGY</a:t>
          </a:r>
        </a:p>
      </dsp:txBody>
      <dsp:txXfrm>
        <a:off x="4840534" y="2308905"/>
        <a:ext cx="2091209" cy="139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90381" y="18725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renewable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499" y="484614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thể tái tạo 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8898" y="3430378"/>
            <a:ext cx="23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1957440"/>
            <a:ext cx="5267897" cy="3512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Google Shape;1881;p31"/>
          <p:cNvSpPr txBox="1"/>
          <p:nvPr/>
        </p:nvSpPr>
        <p:spPr>
          <a:xfrm>
            <a:off x="390525" y="1872615"/>
            <a:ext cx="575500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non-renewable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915" y="4846320"/>
            <a:ext cx="51752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không thể tái tạo 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22519" y="3430378"/>
            <a:ext cx="3180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/nɒn 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795" y="2438400"/>
            <a:ext cx="4606925" cy="2630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13404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run out (+of)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smtClean="0">
                <a:solidFill>
                  <a:srgbClr val="F7941E"/>
                </a:solidFill>
              </a:rPr>
              <a:t>phr. 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cạn kiệt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92975" y="3341301"/>
            <a:ext cx="1973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aʊt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5" y="2268808"/>
            <a:ext cx="4560849" cy="32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Google Shape;1881;p31"/>
          <p:cNvSpPr txBox="1"/>
          <p:nvPr/>
        </p:nvSpPr>
        <p:spPr>
          <a:xfrm>
            <a:off x="690239" y="18057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replace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thay thế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10139" y="3341301"/>
            <a:ext cx="19392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/rɪˈpleɪs/</a:t>
            </a:r>
            <a:endParaRPr lang="en-US" sz="3600" b="1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Content Placeholder 100"/>
          <p:cNvPicPr/>
          <p:nvPr>
            <p:ph idx="1"/>
          </p:nvPr>
        </p:nvPicPr>
        <p:blipFill>
          <a:blip r:embed="rId2"/>
          <a:srcRect l="21920" r="27446"/>
          <a:stretch>
            <a:fillRect/>
          </a:stretch>
        </p:blipFill>
        <p:spPr>
          <a:xfrm>
            <a:off x="6736715" y="2038350"/>
            <a:ext cx="3629025" cy="371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Google Shape;1881;p31"/>
          <p:cNvSpPr txBox="1"/>
          <p:nvPr/>
        </p:nvSpPr>
        <p:spPr>
          <a:xfrm>
            <a:off x="690245" y="1805940"/>
            <a:ext cx="552196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natural gas </a:t>
            </a:r>
            <a:r>
              <a:rPr lang="en-US" sz="4400" b="1">
                <a:solidFill>
                  <a:srgbClr val="F7941E"/>
                </a:solidFill>
              </a:rPr>
              <a:t>(n</a:t>
            </a:r>
            <a:r>
              <a:rPr lang="en-US" sz="4400" b="1" dirty="0">
                <a:solidFill>
                  <a:srgbClr val="F7941E"/>
                </a:solidFill>
              </a:rPr>
              <a:t>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Khí tự nhiên</a:t>
            </a:r>
            <a:endParaRPr lang="en-US" sz="3600" smtClean="0"/>
          </a:p>
        </p:txBody>
      </p:sp>
      <p:sp>
        <p:nvSpPr>
          <p:cNvPr id="2" name="Rectangle 1"/>
          <p:cNvSpPr/>
          <p:nvPr/>
        </p:nvSpPr>
        <p:spPr>
          <a:xfrm>
            <a:off x="1432289" y="3341301"/>
            <a:ext cx="30949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/ˌnætʃrəl ˈɡæs/</a:t>
            </a:r>
            <a:endParaRPr lang="en-US" sz="3600" b="1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833745" y="5139690"/>
            <a:ext cx="59366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>
                <a:solidFill>
                  <a:srgbClr val="00B050"/>
                </a:solidFill>
              </a:rPr>
              <a:t>gas that is found under the ground or the sea and that is used as a fuel</a:t>
            </a:r>
            <a:endParaRPr lang="en-US" sz="2800" b="1" i="1">
              <a:solidFill>
                <a:srgbClr val="00B050"/>
              </a:solidFill>
            </a:endParaRPr>
          </a:p>
        </p:txBody>
      </p:sp>
      <p:pic>
        <p:nvPicPr>
          <p:cNvPr id="103" name="Content Placeholder 102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685" y="1304290"/>
            <a:ext cx="4704715" cy="343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Content Placeholder 101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55" y="1472565"/>
            <a:ext cx="9624695" cy="4671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Google Shape;1881;p31"/>
          <p:cNvSpPr txBox="1"/>
          <p:nvPr/>
        </p:nvSpPr>
        <p:spPr>
          <a:xfrm>
            <a:off x="690245" y="1805940"/>
            <a:ext cx="5569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6000" b="1" dirty="0">
                <a:solidFill>
                  <a:srgbClr val="F7941E"/>
                </a:solidFill>
              </a:rPr>
              <a:t>do a project on ( +sth) 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9948" y="5139765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làm dự án về cái gì</a:t>
            </a:r>
            <a:endParaRPr lang="en-US" sz="360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Content Placeholder 103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0" y="2192655"/>
            <a:ext cx="4781550" cy="2947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4683" t="1917" r="5700"/>
          <a:stretch>
            <a:fillRect/>
          </a:stretch>
        </p:blipFill>
        <p:spPr>
          <a:xfrm>
            <a:off x="6997065" y="3197225"/>
            <a:ext cx="3798570" cy="3379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7169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9947" y="1108287"/>
            <a:ext cx="2717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930" y="1831975"/>
            <a:ext cx="6334125" cy="4523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i="1"/>
              <a:t>Lan: </a:t>
            </a:r>
            <a:r>
              <a:rPr lang="en-US"/>
              <a:t>Hi, Dad.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Lan, what are you </a:t>
            </a:r>
            <a:r>
              <a:rPr lang="en-US" smtClean="0"/>
              <a:t>doing? It’s </a:t>
            </a:r>
            <a:r>
              <a:rPr lang="en-US"/>
              <a:t>pretty late now.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I’m doing a project on </a:t>
            </a:r>
            <a:r>
              <a:rPr lang="en-US" smtClean="0"/>
              <a:t>energy sources</a:t>
            </a:r>
            <a:r>
              <a:rPr lang="en-US"/>
              <a:t>. But I don’t quite </a:t>
            </a:r>
            <a:r>
              <a:rPr lang="en-US" smtClean="0"/>
              <a:t>understand what </a:t>
            </a:r>
            <a:r>
              <a:rPr lang="en-US"/>
              <a:t>energy is.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Well, it’s power that we use </a:t>
            </a:r>
            <a:r>
              <a:rPr lang="en-US" smtClean="0"/>
              <a:t>to provide </a:t>
            </a:r>
            <a:r>
              <a:rPr lang="en-US"/>
              <a:t>us with light, heat or electricity.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Oh. Where does it come from?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It comes from many </a:t>
            </a:r>
            <a:r>
              <a:rPr lang="en-US" smtClean="0"/>
              <a:t>diﬀerent sources </a:t>
            </a:r>
            <a:r>
              <a:rPr lang="en-US"/>
              <a:t>like coal, oil, natural gas, </a:t>
            </a:r>
            <a:r>
              <a:rPr lang="en-US" smtClean="0"/>
              <a:t>… We </a:t>
            </a:r>
            <a:r>
              <a:rPr lang="en-US"/>
              <a:t>call them non-renewable sources.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Can it come from the sun, </a:t>
            </a:r>
            <a:r>
              <a:rPr lang="en-US" smtClean="0"/>
              <a:t>wind or </a:t>
            </a:r>
            <a:r>
              <a:rPr lang="en-US"/>
              <a:t>water too?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Yes, it can. We call those </a:t>
            </a:r>
            <a:r>
              <a:rPr lang="en-US" smtClean="0"/>
              <a:t>types of </a:t>
            </a:r>
            <a:r>
              <a:rPr lang="en-US"/>
              <a:t>energy renewable sources </a:t>
            </a:r>
            <a:r>
              <a:rPr lang="en-US" smtClean="0"/>
              <a:t>because we </a:t>
            </a:r>
            <a:r>
              <a:rPr lang="en-US"/>
              <a:t>cannot run out of them. Renewable means we can easily replace them. </a:t>
            </a:r>
            <a:br>
              <a:rPr lang="en-US" sz="2400"/>
            </a:br>
            <a:r>
              <a:rPr lang="en-US" b="1" i="1"/>
              <a:t>Lan: </a:t>
            </a:r>
            <a:r>
              <a:rPr lang="en-US"/>
              <a:t>I get it now.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You know, some types </a:t>
            </a:r>
            <a:r>
              <a:rPr lang="en-US" smtClean="0"/>
              <a:t>of energy </a:t>
            </a:r>
            <a:r>
              <a:rPr lang="en-US"/>
              <a:t>are cheap and easy to </a:t>
            </a:r>
            <a:r>
              <a:rPr lang="en-US" smtClean="0"/>
              <a:t>use, but </a:t>
            </a:r>
            <a:r>
              <a:rPr lang="en-US"/>
              <a:t>others are more expensive and harder to find …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41"/>
          <a:stretch>
            <a:fillRect/>
          </a:stretch>
        </p:blipFill>
        <p:spPr>
          <a:xfrm>
            <a:off x="8892540" y="1306830"/>
            <a:ext cx="2923540" cy="1807845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8190" y="1306576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6198" y="1064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55" y="962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ình Bầu dục 1"/>
          <p:cNvSpPr/>
          <p:nvPr/>
        </p:nvSpPr>
        <p:spPr>
          <a:xfrm>
            <a:off x="797785" y="3870697"/>
            <a:ext cx="468249" cy="47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90" y="1793875"/>
            <a:ext cx="3126740" cy="3014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975" y="1331912"/>
            <a:ext cx="7785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Lan and her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father talking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01" y="2408594"/>
            <a:ext cx="537546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rgbClr val="00A9A5"/>
                </a:solidFill>
              </a:rPr>
              <a:t>A. </a:t>
            </a:r>
            <a:r>
              <a:rPr lang="en-GB" sz="2800"/>
              <a:t>Energy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B. </a:t>
            </a:r>
            <a:r>
              <a:rPr lang="en-GB" sz="2800"/>
              <a:t>Sources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C. </a:t>
            </a:r>
            <a:r>
              <a:rPr lang="en-GB" sz="2800"/>
              <a:t>Energy sources 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87045" y="5765165"/>
            <a:ext cx="1093851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 i="1">
                <a:solidFill>
                  <a:srgbClr val="FF0000"/>
                </a:solidFill>
                <a:sym typeface="+mn-ea"/>
              </a:rPr>
              <a:t>Mr Tan: </a:t>
            </a:r>
            <a:r>
              <a:rPr lang="en-US" sz="2400" i="1">
                <a:solidFill>
                  <a:srgbClr val="FF0000"/>
                </a:solidFill>
                <a:sym typeface="+mn-ea"/>
              </a:rPr>
              <a:t>Lan, what are you </a:t>
            </a:r>
            <a:r>
              <a:rPr lang="en-US" sz="2400" i="1" smtClean="0">
                <a:solidFill>
                  <a:srgbClr val="FF0000"/>
                </a:solidFill>
                <a:sym typeface="+mn-ea"/>
              </a:rPr>
              <a:t>doing? It’s </a:t>
            </a:r>
            <a:r>
              <a:rPr lang="en-US" sz="2400" i="1">
                <a:solidFill>
                  <a:srgbClr val="FF0000"/>
                </a:solidFill>
                <a:sym typeface="+mn-ea"/>
              </a:rPr>
              <a:t>pretty late now.</a:t>
            </a:r>
            <a:br>
              <a:rPr lang="en-US" sz="2400" i="1">
                <a:solidFill>
                  <a:srgbClr val="FF0000"/>
                </a:solidFill>
                <a:sym typeface="+mn-ea"/>
              </a:rPr>
            </a:br>
            <a:r>
              <a:rPr lang="en-US" sz="2400" b="1" i="1">
                <a:solidFill>
                  <a:srgbClr val="FF0000"/>
                </a:solidFill>
                <a:sym typeface="+mn-ea"/>
              </a:rPr>
              <a:t>Lan: </a:t>
            </a:r>
            <a:r>
              <a:rPr lang="en-US" sz="2400" i="1" u="sng">
                <a:solidFill>
                  <a:srgbClr val="FF0000"/>
                </a:solidFill>
                <a:sym typeface="+mn-ea"/>
              </a:rPr>
              <a:t>I’m doing a project on </a:t>
            </a:r>
            <a:r>
              <a:rPr lang="en-US" sz="2400" i="1" u="sng" smtClean="0">
                <a:solidFill>
                  <a:srgbClr val="FF0000"/>
                </a:solidFill>
                <a:sym typeface="+mn-ea"/>
              </a:rPr>
              <a:t>energy sources</a:t>
            </a:r>
            <a:r>
              <a:rPr lang="en-US" sz="2400" i="1">
                <a:solidFill>
                  <a:srgbClr val="FF0000"/>
                </a:solidFill>
                <a:sym typeface="+mn-ea"/>
              </a:rPr>
              <a:t>. But I don’t quite </a:t>
            </a:r>
            <a:r>
              <a:rPr lang="en-US" sz="2400" i="1" smtClean="0">
                <a:solidFill>
                  <a:srgbClr val="FF0000"/>
                </a:solidFill>
                <a:sym typeface="+mn-ea"/>
              </a:rPr>
              <a:t>understand what </a:t>
            </a:r>
            <a:r>
              <a:rPr lang="en-US" sz="2400" i="1">
                <a:solidFill>
                  <a:srgbClr val="FF0000"/>
                </a:solidFill>
                <a:sym typeface="+mn-ea"/>
              </a:rPr>
              <a:t>energy is.</a:t>
            </a:r>
            <a:endParaRPr lang="en-US" sz="2400" i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0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7515" y="237490"/>
            <a:ext cx="1609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3334776" y="220866"/>
            <a:ext cx="761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2046605" y="299085"/>
            <a:ext cx="1159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71029"/>
            <a:ext cx="2458677" cy="2458677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39" y="3842037"/>
            <a:ext cx="2550619" cy="2458678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2" y="3678025"/>
            <a:ext cx="2622690" cy="262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628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again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Hộp Văn bản 19"/>
          <p:cNvSpPr txBox="1"/>
          <p:nvPr/>
        </p:nvSpPr>
        <p:spPr>
          <a:xfrm>
            <a:off x="634555" y="2103882"/>
            <a:ext cx="114422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is Lan doing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32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Where does energy come from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are renewable sources?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32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51" y="2673366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She’s doing a project on energy sources.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51" y="3688931"/>
            <a:ext cx="829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It’s power that we use to provide us with light, heat or electricity.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14" y="4627844"/>
            <a:ext cx="1050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F</a:t>
            </a:r>
            <a:r>
              <a:rPr lang="en-US" sz="2400" smtClean="0">
                <a:solidFill>
                  <a:srgbClr val="00A9A5"/>
                </a:solidFill>
              </a:rPr>
              <a:t>rom </a:t>
            </a:r>
            <a:r>
              <a:rPr lang="en-US" sz="2400">
                <a:solidFill>
                  <a:srgbClr val="00A9A5"/>
                </a:solidFill>
              </a:rPr>
              <a:t>many diﬀerent sources such as coal, oil, natural gas, water, wind, and the sun.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651" y="5648420"/>
            <a:ext cx="752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energy that comes from the sun, wind and water. </a:t>
            </a:r>
            <a:endParaRPr lang="en-GB" sz="240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81" r="52673" b="52949"/>
          <a:stretch>
            <a:fillRect/>
          </a:stretch>
        </p:blipFill>
        <p:spPr>
          <a:xfrm>
            <a:off x="628983" y="2021712"/>
            <a:ext cx="3106158" cy="1696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0898" t="1050" r="1613" b="52138"/>
          <a:stretch>
            <a:fillRect/>
          </a:stretch>
        </p:blipFill>
        <p:spPr>
          <a:xfrm>
            <a:off x="4416720" y="2021712"/>
            <a:ext cx="3116752" cy="173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1339" t="52927" r="1543" b="1635"/>
          <a:stretch>
            <a:fillRect/>
          </a:stretch>
        </p:blipFill>
        <p:spPr>
          <a:xfrm>
            <a:off x="4441054" y="4503928"/>
            <a:ext cx="3092418" cy="168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52568" r="52492"/>
          <a:stretch>
            <a:fillRect/>
          </a:stretch>
        </p:blipFill>
        <p:spPr>
          <a:xfrm>
            <a:off x="576198" y="4430471"/>
            <a:ext cx="3118001" cy="176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9885" t="9322" r="79863" b="53638"/>
          <a:stretch>
            <a:fillRect/>
          </a:stretch>
        </p:blipFill>
        <p:spPr>
          <a:xfrm>
            <a:off x="8980449" y="2235242"/>
            <a:ext cx="1632461" cy="4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497" t="8220" r="5997" b="52094"/>
          <a:stretch>
            <a:fillRect/>
          </a:stretch>
        </p:blipFill>
        <p:spPr>
          <a:xfrm>
            <a:off x="8865602" y="3431112"/>
            <a:ext cx="2419980" cy="4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6725" r="72479" b="7558"/>
          <a:stretch>
            <a:fillRect/>
          </a:stretch>
        </p:blipFill>
        <p:spPr>
          <a:xfrm>
            <a:off x="9327381" y="4659795"/>
            <a:ext cx="1496422" cy="442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9598" t="55622" r="10120" b="8661"/>
          <a:stretch>
            <a:fillRect/>
          </a:stretch>
        </p:blipFill>
        <p:spPr>
          <a:xfrm>
            <a:off x="9095296" y="5832981"/>
            <a:ext cx="2190286" cy="44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65443 0.58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4011 0.0594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14" y="13432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0627" y="1317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208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/>
          <p:cNvSpPr txBox="1"/>
          <p:nvPr/>
        </p:nvSpPr>
        <p:spPr>
          <a:xfrm>
            <a:off x="667963" y="1915038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is ______ that we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use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provide us with light, heat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or electricity.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______,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wind and water, we call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it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wind,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we call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cannot ______ out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renewable energy.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Some types of energy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and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easy to use.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20"/>
          <p:cNvSpPr txBox="1"/>
          <p:nvPr/>
        </p:nvSpPr>
        <p:spPr>
          <a:xfrm>
            <a:off x="2193815" y="2161646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power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4" name="Hộp Văn bản 20"/>
          <p:cNvSpPr txBox="1"/>
          <p:nvPr/>
        </p:nvSpPr>
        <p:spPr>
          <a:xfrm>
            <a:off x="4830524" y="291621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sun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5" name="Hộp Văn bản 20"/>
          <p:cNvSpPr txBox="1"/>
          <p:nvPr/>
        </p:nvSpPr>
        <p:spPr>
          <a:xfrm>
            <a:off x="6160493" y="3607009"/>
            <a:ext cx="2414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renewable/ 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Hộp Văn bản 20"/>
          <p:cNvSpPr txBox="1"/>
          <p:nvPr/>
        </p:nvSpPr>
        <p:spPr>
          <a:xfrm>
            <a:off x="2553415" y="4343568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Hộp Văn bản 20"/>
          <p:cNvSpPr txBox="1"/>
          <p:nvPr/>
        </p:nvSpPr>
        <p:spPr>
          <a:xfrm>
            <a:off x="4259553" y="510185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cheap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487067" y="1096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DISCUSSION</a:t>
            </a:r>
            <a:endParaRPr lang="vi-VN" sz="3200" u="sng" dirty="0"/>
          </a:p>
        </p:txBody>
      </p:sp>
      <p:sp>
        <p:nvSpPr>
          <p:cNvPr id="13" name="Hộp Văn bản 12"/>
          <p:cNvSpPr txBox="1"/>
          <p:nvPr/>
        </p:nvSpPr>
        <p:spPr>
          <a:xfrm>
            <a:off x="5057450" y="2410343"/>
            <a:ext cx="674054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9" y="1693543"/>
            <a:ext cx="4509429" cy="500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3882"/>
            <a:ext cx="955132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Write new words 2 lines and learn by heart. 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exercises </a:t>
            </a:r>
            <a:r>
              <a:rPr lang="en-US" sz="2800" dirty="0"/>
              <a:t>in your </a:t>
            </a:r>
            <a:r>
              <a:rPr lang="en-US" sz="2800" dirty="0" smtClean="0"/>
              <a:t>workbook</a:t>
            </a:r>
            <a:r>
              <a:rPr lang="en-US" sz="2800" dirty="0" smtClean="0">
                <a:highlight>
                  <a:srgbClr val="FFFF00"/>
                </a:highlight>
              </a:rPr>
              <a:t> </a:t>
            </a:r>
            <a:r>
              <a:rPr lang="en-US" sz="2800" b="1" dirty="0" smtClean="0">
                <a:highlight>
                  <a:srgbClr val="FFFF00"/>
                </a:highlight>
              </a:rPr>
              <a:t>(B-1)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</a:t>
            </a:r>
            <a:r>
              <a:rPr lang="en-US" sz="2800" b="1" dirty="0">
                <a:solidFill>
                  <a:srgbClr val="C00000"/>
                </a:solidFill>
              </a:rPr>
              <a:t> A closer look 1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15" y="1586865"/>
            <a:ext cx="2542540" cy="177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overview about the topic </a:t>
            </a:r>
            <a:r>
              <a:rPr lang="en-US" sz="2800" i="1" dirty="0" smtClean="0"/>
              <a:t>Energy sources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</a:t>
            </a:r>
            <a:r>
              <a:rPr lang="en-US" sz="2800" dirty="0" smtClean="0"/>
              <a:t>ocabulary </a:t>
            </a:r>
            <a:r>
              <a:rPr lang="en-US" sz="2800" dirty="0"/>
              <a:t>to talk about types of </a:t>
            </a:r>
            <a:r>
              <a:rPr lang="en-US" sz="2800" dirty="0" smtClean="0"/>
              <a:t>energy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89925" y="2692911"/>
            <a:ext cx="1039141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activate students’ knowledge on the topic of the unit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enhance students’ skills of cooperating </a:t>
            </a: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with </a:t>
            </a: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teammates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5237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48" y="1669948"/>
            <a:ext cx="6083804" cy="452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9861" l="9916" r="91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" y="2012064"/>
            <a:ext cx="4192797" cy="318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79989" y="17776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energy source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036" y="47847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nguồn năng lượng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7900" y="3482923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enədʒi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sɔːs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4" y="1534770"/>
            <a:ext cx="3809365" cy="389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942" y="46342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than đá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14899" y="3463965"/>
            <a:ext cx="1418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kəʊl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84960"/>
            <a:ext cx="4050892" cy="405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5098</Words>
  <Application>WPS Presentation</Application>
  <PresentationFormat>Widescreen</PresentationFormat>
  <Paragraphs>296</Paragraphs>
  <Slides>28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Myriad Pro</vt:lpstr>
      <vt:lpstr>Segoe Print</vt:lpstr>
      <vt:lpstr>Calibri</vt:lpstr>
      <vt:lpstr>Courier New</vt:lpstr>
      <vt:lpstr>Adobe Gothic Std B</vt:lpstr>
      <vt:lpstr>Yu Gothic UI Semibold</vt:lpstr>
      <vt:lpstr>Calibri (Body)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135</cp:revision>
  <dcterms:created xsi:type="dcterms:W3CDTF">2020-12-09T02:04:00Z</dcterms:created>
  <dcterms:modified xsi:type="dcterms:W3CDTF">2023-03-21T15:02:26Z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11807DDA8E7D42CBAB202917D28A6F8B</vt:lpwstr>
  </property>
  <property fmtid="{D5CDD505-2E9C-101B-9397-08002B2CF9AE}" pid="3" name="KSOProductBuildVer">
    <vt:lpwstr>1033-11.2.0.11486</vt:lpwstr>
  </property>
</Properties>
</file>