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1" r:id="rId3"/>
    <p:sldId id="288" r:id="rId4"/>
    <p:sldId id="282" r:id="rId5"/>
    <p:sldId id="283" r:id="rId6"/>
    <p:sldId id="284" r:id="rId7"/>
    <p:sldId id="285" r:id="rId8"/>
    <p:sldId id="286" r:id="rId9"/>
    <p:sldId id="287" r:id="rId10"/>
    <p:sldId id="258" r:id="rId11"/>
    <p:sldId id="259" r:id="rId13"/>
    <p:sldId id="260" r:id="rId14"/>
    <p:sldId id="261" r:id="rId15"/>
    <p:sldId id="264" r:id="rId16"/>
    <p:sldId id="273" r:id="rId17"/>
    <p:sldId id="263" r:id="rId18"/>
    <p:sldId id="289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DD2"/>
    <a:srgbClr val="0FB7BD"/>
    <a:srgbClr val="A6A6A6"/>
    <a:srgbClr val="C0E6EA"/>
    <a:srgbClr val="05A0B8"/>
    <a:srgbClr val="048DA4"/>
    <a:srgbClr val="008000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544452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Hi, Vy.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Vy: </a:t>
            </a:r>
            <a:r>
              <a:rPr lang="en-US" sz="2200"/>
              <a:t>Hi, Phong. Are you ready? 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Just a minute.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Vy: </a:t>
            </a:r>
            <a:r>
              <a:rPr lang="en-US" sz="2200"/>
              <a:t>Oh, this is Duy, my new friend.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Hi, Duy. Nice to meet you.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Duy: </a:t>
            </a:r>
            <a:r>
              <a:rPr lang="en-US" sz="2200"/>
              <a:t>Hi, Phong. I live near here, and we go to the same school!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Good. Hmm, your school bag looks heavy. 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Duy: </a:t>
            </a:r>
            <a:r>
              <a:rPr lang="en-US" sz="2200"/>
              <a:t>Yes! I have new books, and we have new subjects to study.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And a new uniform, Duy! You look smart!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Duy: </a:t>
            </a:r>
            <a:r>
              <a:rPr lang="en-US" sz="2200"/>
              <a:t>Thanks, Phong. We always look smart in our uniforms.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Phong: </a:t>
            </a:r>
            <a:r>
              <a:rPr lang="en-US" sz="2200"/>
              <a:t>Let me put on my uniform. Then we can go. </a:t>
            </a:r>
            <a:endParaRPr lang="en-US" sz="2200"/>
          </a:p>
        </p:txBody>
      </p:sp>
      <p:sp>
        <p:nvSpPr>
          <p:cNvPr id="14" name="TextBox 13"/>
          <p:cNvSpPr txBox="1"/>
          <p:nvPr/>
        </p:nvSpPr>
        <p:spPr>
          <a:xfrm>
            <a:off x="2983564" y="229953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special day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  <a:endParaRPr lang="en-US" sz="2400" i="1"/>
          </a:p>
        </p:txBody>
      </p:sp>
      <p:grpSp>
        <p:nvGrpSpPr>
          <p:cNvPr id="3" name="Group 2"/>
          <p:cNvGrpSpPr/>
          <p:nvPr/>
        </p:nvGrpSpPr>
        <p:grpSpPr>
          <a:xfrm>
            <a:off x="5692775" y="826770"/>
            <a:ext cx="2695575" cy="2353310"/>
            <a:chOff x="961466" y="-512529"/>
            <a:chExt cx="806902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>
              <a:fillRect/>
            </a:stretch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047964" y="1278211"/>
          <a:ext cx="7048072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578"/>
                <a:gridCol w="4510862"/>
                <a:gridCol w="817421"/>
                <a:gridCol w="8362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Duy is Phong’s friend.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Phong is wearing a school uniform.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79535" y="192704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5445" y="272345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628" y="345104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627" y="437563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5445" y="526515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Action Button: Return 1">
            <a:hlinkClick r:id="rId3" action="ppaction://hlinksldjump" highlightClick="1"/>
          </p:cNvPr>
          <p:cNvSpPr/>
          <p:nvPr/>
        </p:nvSpPr>
        <p:spPr>
          <a:xfrm>
            <a:off x="4257367" y="6351640"/>
            <a:ext cx="629265" cy="405086"/>
          </a:xfrm>
          <a:prstGeom prst="actionButtonReturn">
            <a:avLst/>
          </a:prstGeom>
          <a:solidFill>
            <a:srgbClr val="10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  <a:endParaRPr lang="en-US" sz="26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2113960" y="1157085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97719" y="3906613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3768" y="2377687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wear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7682" y="5683165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subjects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5403" y="4967753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uniforms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7963" y="3093108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  <a:endParaRPr lang="en-US" sz="2400"/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  <a:endParaRPr lang="en-US" sz="2400"/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  <a:endParaRPr lang="en-US" sz="2400"/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pencil sharpener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81183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compass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202050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school bag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8969" y="566275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calculator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8395" y="204299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rubber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83522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pencil case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26920" y="6617970"/>
            <a:ext cx="55448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200"/>
              <a:t>https://www.sachmem.vn/books/256/exercises/16052</a:t>
            </a:r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701" y="17131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1690099" y="2969231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90099" y="3881062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90099" y="483741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90099" y="574924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6395" cy="2167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602" y="2419429"/>
            <a:ext cx="811148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1500" y="2419350"/>
            <a:ext cx="475615" cy="37719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" y="2346325"/>
            <a:ext cx="387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05" y="353060"/>
            <a:ext cx="57270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312" y="3210515"/>
            <a:ext cx="7327670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What have we learnt in this lesson?</a:t>
            </a:r>
            <a:endParaRPr lang="en-US" sz="2100" dirty="0"/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2100" dirty="0">
                <a:sym typeface="+mn-ea"/>
              </a:rPr>
              <a:t>an overview about the topic </a:t>
            </a:r>
            <a:r>
              <a:rPr lang="en-US" sz="2100" i="1" dirty="0">
                <a:sym typeface="+mn-ea"/>
              </a:rPr>
              <a:t>My new schoo</a:t>
            </a:r>
            <a:r>
              <a:rPr lang="en-US" sz="2100" i="1" dirty="0">
                <a:sym typeface="+mn-ea"/>
              </a:rPr>
              <a:t>l</a:t>
            </a:r>
            <a:r>
              <a:rPr lang="en-US" sz="2100" dirty="0">
                <a:sym typeface="+mn-ea"/>
              </a:rPr>
              <a:t> </a:t>
            </a:r>
            <a:endParaRPr lang="en-US" sz="2100" dirty="0"/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2100" dirty="0">
                <a:sym typeface="+mn-ea"/>
              </a:rPr>
              <a:t>vocabulary to talk about school things</a:t>
            </a:r>
            <a:endParaRPr lang="en-US" sz="21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16" y="2419180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6395" cy="2167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602" y="2419429"/>
            <a:ext cx="811148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1500" y="2419350"/>
            <a:ext cx="475615" cy="37719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" y="2346325"/>
            <a:ext cx="387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05" y="353060"/>
            <a:ext cx="57270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312" y="3210515"/>
            <a:ext cx="7327670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ym typeface="+mn-ea"/>
              </a:rPr>
              <a:t>Practice reading the conversation on page 6. </a:t>
            </a:r>
            <a:endParaRPr lang="en-US" sz="21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ym typeface="+mn-ea"/>
              </a:rPr>
              <a:t>Do exercise in Workbook. </a:t>
            </a:r>
            <a:endParaRPr lang="en-US" sz="21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ym typeface="+mn-ea"/>
              </a:rPr>
              <a:t>Write new words 2 lines.</a:t>
            </a:r>
            <a:endParaRPr lang="en-US" sz="21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ym typeface="+mn-ea"/>
              </a:rPr>
              <a:t>Prepare the next lesson. </a:t>
            </a:r>
            <a:endParaRPr lang="en-US" sz="2100" dirty="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61" y="2532451"/>
            <a:ext cx="3187072" cy="2223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35732" y="2280770"/>
            <a:ext cx="3718962" cy="66343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118055" y="2359951"/>
            <a:ext cx="248653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27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320" y="2019237"/>
            <a:ext cx="1136499" cy="11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21740" y="3496945"/>
            <a:ext cx="7371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By the end of the lesson, students will be able to gain:</a:t>
            </a:r>
            <a:endParaRPr lang="en-US" sz="2400" dirty="0"/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ym typeface="+mn-ea"/>
              </a:rPr>
              <a:t>an overview about the topic </a:t>
            </a:r>
            <a:r>
              <a:rPr lang="en-US" sz="2400" i="1" dirty="0">
                <a:sym typeface="+mn-ea"/>
              </a:rPr>
              <a:t>My new schoo</a:t>
            </a:r>
            <a:r>
              <a:rPr lang="en-US" sz="2400" i="1" dirty="0">
                <a:sym typeface="+mn-ea"/>
              </a:rPr>
              <a:t>l</a:t>
            </a: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ym typeface="+mn-ea"/>
              </a:rPr>
              <a:t>vocabulary to talk about school things</a:t>
            </a:r>
            <a:endParaRPr lang="en-US" sz="2400" dirty="0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8837304" cy="228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14425" y="2823210"/>
            <a:ext cx="7240270" cy="2636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800" b="1"/>
              <a:t>1. New words</a:t>
            </a:r>
            <a:endParaRPr lang="en-US" sz="4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922020" y="2338070"/>
            <a:ext cx="3637280" cy="333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"/>
          <p:cNvSpPr/>
          <p:nvPr/>
        </p:nvSpPr>
        <p:spPr>
          <a:xfrm>
            <a:off x="5044051" y="3954531"/>
            <a:ext cx="329755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/ˈkælkjuleɪtə(r)/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4319" y="490834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máy tính 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calculator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6" name="calculator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" y="2218690"/>
            <a:ext cx="812165" cy="89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478391" y="3954531"/>
            <a:ext cx="242887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/ˈjuːnɪfɔːm/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4319" y="490834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đồng phục 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uniform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60095" y="2580005"/>
            <a:ext cx="4074160" cy="4065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uniform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290" y="2341880"/>
            <a:ext cx="932180" cy="88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868916" y="3954531"/>
            <a:ext cx="164782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/smɑːt/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4379" y="485246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thông minh 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smart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(adj)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rcRect b="9241"/>
          <a:stretch>
            <a:fillRect/>
          </a:stretch>
        </p:blipFill>
        <p:spPr>
          <a:xfrm>
            <a:off x="1090930" y="2849880"/>
            <a:ext cx="3421380" cy="361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smart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75" y="2280920"/>
            <a:ext cx="914400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783509" y="3954531"/>
            <a:ext cx="181864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/weə(r)/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4379" y="485246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/>
              <a:t>mang, mặc, đội 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wear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537335" y="2356485"/>
            <a:ext cx="2873375" cy="3682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wear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915" y="2293620"/>
            <a:ext cx="1035050" cy="83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5507990" y="3954780"/>
            <a:ext cx="236918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3600" b="1">
                <a:solidFill>
                  <a:srgbClr val="0FB7BD"/>
                </a:solidFill>
              </a:rPr>
              <a:t>/ˈkʌmpəs/</a:t>
            </a:r>
            <a:endParaRPr lang="en-US" sz="3600" b="1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4379" y="485246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/>
              <a:t>com-pa</a:t>
            </a:r>
            <a:endParaRPr lang="en-US" sz="3600" dirty="0"/>
          </a:p>
        </p:txBody>
      </p:sp>
      <p:sp>
        <p:nvSpPr>
          <p:cNvPr id="7" name="Google Shape;1881;p31"/>
          <p:cNvSpPr txBox="1"/>
          <p:nvPr/>
        </p:nvSpPr>
        <p:spPr>
          <a:xfrm>
            <a:off x="4077265" y="27890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compass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charset="0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996315" y="2637155"/>
            <a:ext cx="3963670" cy="328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mpass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430" y="2202815"/>
            <a:ext cx="793115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  <p:bldP spid="12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4648" y="-477037"/>
            <a:ext cx="8630302" cy="7335037"/>
            <a:chOff x="961466" y="-512529"/>
            <a:chExt cx="8069027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>
              <a:fillRect/>
            </a:stretch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15686" y="103414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special day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4981575" y="847090"/>
            <a:ext cx="4043045" cy="29070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400">
                <a:solidFill>
                  <a:schemeClr val="tx1"/>
                </a:solidFill>
              </a:rPr>
              <a:t>1. Where are they? </a:t>
            </a:r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>
                <a:solidFill>
                  <a:schemeClr val="tx1"/>
                </a:solidFill>
              </a:rPr>
              <a:t>2. Who are they? </a:t>
            </a:r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>
                <a:solidFill>
                  <a:schemeClr val="tx1"/>
                </a:solidFill>
              </a:rPr>
              <a:t>3. Why is it  a special day? 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2198</Words>
  <Application>WPS Presentation</Application>
  <PresentationFormat>On-screen Show (4:3)</PresentationFormat>
  <Paragraphs>222</Paragraphs>
  <Slides>17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Myriad Pro</vt:lpstr>
      <vt:lpstr>Segoe Print</vt:lpstr>
      <vt:lpstr>Courier New</vt:lpstr>
      <vt:lpstr>Calibri</vt:lpstr>
      <vt:lpstr>Wingdings 2</vt:lpstr>
      <vt:lpstr>Wingdings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44</cp:revision>
  <dcterms:created xsi:type="dcterms:W3CDTF">2020-12-09T02:04:00Z</dcterms:created>
  <dcterms:modified xsi:type="dcterms:W3CDTF">2022-09-11T04:00:01Z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46ED955613614558BF6FB5A54C371EC6</vt:lpwstr>
  </property>
  <property fmtid="{D5CDD505-2E9C-101B-9397-08002B2CF9AE}" pid="3" name="KSOProductBuildVer">
    <vt:lpwstr>1033-11.2.0.11306</vt:lpwstr>
  </property>
</Properties>
</file>