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6" r:id="rId3"/>
    <p:sldId id="280" r:id="rId4"/>
    <p:sldId id="257" r:id="rId5"/>
    <p:sldId id="282" r:id="rId6"/>
    <p:sldId id="283" r:id="rId7"/>
    <p:sldId id="284" r:id="rId8"/>
    <p:sldId id="264" r:id="rId9"/>
    <p:sldId id="281" r:id="rId10"/>
    <p:sldId id="258" r:id="rId11"/>
    <p:sldId id="260" r:id="rId13"/>
    <p:sldId id="269" r:id="rId14"/>
    <p:sldId id="261" r:id="rId15"/>
    <p:sldId id="272" r:id="rId16"/>
    <p:sldId id="262" r:id="rId17"/>
    <p:sldId id="263" r:id="rId18"/>
    <p:sldId id="285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AF140"/>
    <a:srgbClr val="338DCD"/>
    <a:srgbClr val="009E47"/>
    <a:srgbClr val="007635"/>
    <a:srgbClr val="00B0F0"/>
    <a:srgbClr val="B7ECFF"/>
    <a:srgbClr val="97E4FF"/>
    <a:srgbClr val="61D6FF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86" y="72"/>
      </p:cViewPr>
      <p:guideLst>
        <p:guide orient="horz" pos="2160"/>
        <p:guide pos="11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6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  <a:endParaRPr lang="en-US" sz="24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1" y="3680460"/>
            <a:ext cx="2041268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Miss Nguyet: </a:t>
            </a:r>
            <a:r>
              <a:rPr lang="en-US" sz="2200"/>
              <a:t>Tell us about your new school, Duy.</a:t>
            </a:r>
            <a:endParaRPr lang="en-US" sz="2200"/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  <a:endParaRPr lang="en-US" sz="2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you (2. have)           any new friends?</a:t>
            </a:r>
            <a:endParaRPr lang="en-US" sz="22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  <a:endParaRPr lang="en-US" sz="2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Vy (4. walk)           to school with you?</a:t>
            </a:r>
            <a:endParaRPr lang="en-US" sz="22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  <a:endParaRPr lang="en-US" sz="220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What time do you go home?</a:t>
            </a:r>
            <a:endParaRPr lang="en-US" sz="2200"/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  <a:endParaRPr lang="en-US" sz="220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Thank you!</a:t>
            </a:r>
            <a:endParaRPr lang="en-US" sz="2200"/>
          </a:p>
        </p:txBody>
      </p:sp>
      <p:sp>
        <p:nvSpPr>
          <p:cNvPr id="4" name="TextBox 3"/>
          <p:cNvSpPr txBox="1"/>
          <p:nvPr/>
        </p:nvSpPr>
        <p:spPr>
          <a:xfrm>
            <a:off x="3994598" y="2111770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has</a:t>
            </a:r>
            <a:endParaRPr lang="en-US" sz="2200" dirty="0">
              <a:solidFill>
                <a:srgbClr val="009E4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  <a:endParaRPr lang="en-US" sz="2200" dirty="0">
              <a:solidFill>
                <a:srgbClr val="009E4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1790" y="2604282"/>
            <a:ext cx="727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have</a:t>
            </a:r>
            <a:endParaRPr lang="en-US" sz="2200" dirty="0">
              <a:solidFill>
                <a:srgbClr val="009E4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2309" y="3118209"/>
            <a:ext cx="57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like</a:t>
            </a:r>
            <a:endParaRPr lang="en-US" sz="2200" dirty="0">
              <a:solidFill>
                <a:srgbClr val="009E4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9589" y="3958122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Does</a:t>
            </a:r>
            <a:endParaRPr lang="en-US" sz="2200" dirty="0">
              <a:solidFill>
                <a:srgbClr val="009E4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1484" y="3958121"/>
            <a:ext cx="710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walk</a:t>
            </a:r>
            <a:endParaRPr lang="en-US" sz="2200" dirty="0">
              <a:solidFill>
                <a:srgbClr val="009E4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5415" y="4456704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ride</a:t>
            </a:r>
            <a:endParaRPr lang="en-US" sz="2200" dirty="0">
              <a:solidFill>
                <a:srgbClr val="009E47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go</a:t>
            </a:r>
            <a:endParaRPr lang="en-US" sz="2200" dirty="0">
              <a:solidFill>
                <a:srgbClr val="009E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3678" y="457112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Adverbs of frequency</a:t>
            </a:r>
            <a:endParaRPr lang="en-US" sz="26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  <a:endParaRPr lang="en-US" sz="2800" dirty="0"/>
          </a:p>
          <a:p>
            <a:pPr algn="just"/>
            <a:r>
              <a:rPr lang="en-US" sz="2800" dirty="0"/>
              <a:t>We often use them with the present simple. </a:t>
            </a:r>
            <a:endParaRPr lang="en-US" sz="2800" dirty="0"/>
          </a:p>
          <a:p>
            <a:pPr algn="just"/>
            <a:r>
              <a:rPr lang="en-US" sz="2800" dirty="0"/>
              <a:t>We usually place the adverb of frequency before the main verb.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Tom </a:t>
            </a:r>
            <a:r>
              <a:rPr lang="en-US" sz="2800" b="1"/>
              <a:t>usually </a:t>
            </a:r>
            <a:r>
              <a:rPr lang="en-US" sz="2800"/>
              <a:t> takes the bus to school.</a:t>
            </a:r>
            <a:endParaRPr lang="en-US" sz="2800"/>
          </a:p>
          <a:p>
            <a:pPr marL="285750" indent="-285750">
              <a:buFontTx/>
              <a:buChar char="-"/>
            </a:pPr>
            <a:r>
              <a:rPr lang="en-US" sz="2800"/>
              <a:t>They don’t </a:t>
            </a:r>
            <a:r>
              <a:rPr lang="en-US" sz="2800" b="1"/>
              <a:t>often</a:t>
            </a:r>
            <a:r>
              <a:rPr lang="en-US" sz="2800"/>
              <a:t> go to the cinema.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/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/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/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/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always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rarely</a:t>
            </a:r>
            <a:endParaRPr lang="en-US" sz="2400" b="1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40530" y="2654228"/>
            <a:ext cx="128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usually</a:t>
            </a:r>
            <a:endParaRPr lang="en-US" sz="2400" b="1" dirty="0">
              <a:solidFill>
                <a:srgbClr val="F16649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1866" y="3646506"/>
            <a:ext cx="15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sometimes</a:t>
            </a:r>
            <a:endParaRPr lang="en-US" sz="2400" b="1" dirty="0">
              <a:solidFill>
                <a:srgbClr val="F16649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5696" y="5510557"/>
            <a:ext cx="100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never</a:t>
            </a:r>
            <a:endParaRPr lang="en-US" sz="2400" b="1" dirty="0">
              <a:solidFill>
                <a:srgbClr val="F16649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000427" y="2177216"/>
            <a:ext cx="5884542" cy="4555054"/>
            <a:chOff x="193701" y="1590291"/>
            <a:chExt cx="8653859" cy="5137079"/>
          </a:xfrm>
        </p:grpSpPr>
        <p:sp>
          <p:nvSpPr>
            <p:cNvPr id="37" name="Rounded Rectangle 3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  <a:endParaRPr lang="en-US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always</a:t>
            </a:r>
            <a:endParaRPr lang="en-US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  <a:endParaRPr lang="en-US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usually</a:t>
            </a:r>
            <a:endParaRPr lang="en-US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  <a:endParaRPr 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sometimes</a:t>
            </a:r>
            <a:endParaRPr lang="en-US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  <a:endParaRPr lang="en-US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  <a:endParaRPr lang="en-US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  <a:endParaRPr lang="en-US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never</a:t>
            </a:r>
            <a:endParaRPr lang="en-US" sz="2000" b="1"/>
          </a:p>
        </p:txBody>
      </p:sp>
      <p:sp>
        <p:nvSpPr>
          <p:cNvPr id="4" name="TextBox 3"/>
          <p:cNvSpPr txBox="1"/>
          <p:nvPr/>
        </p:nvSpPr>
        <p:spPr>
          <a:xfrm>
            <a:off x="3710625" y="2526189"/>
            <a:ext cx="450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a sentence with one of these adverbs.</a:t>
            </a:r>
            <a:endParaRPr lang="en-US" sz="2800" b="1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53525" y="396364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53525" y="45211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53525" y="50761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53525" y="56336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053525" y="61975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9215" y="349820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99215" y="41841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1180" y="468668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9215" y="529212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99215" y="586079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5.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3875" y="3451225"/>
            <a:ext cx="3296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He always gets up early. </a:t>
            </a:r>
            <a:endParaRPr lang="en-US" sz="2400" b="1" dirty="0">
              <a:solidFill>
                <a:srgbClr val="F16649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  <a:endParaRPr lang="en-US" sz="2400" dirty="0">
                <a:solidFill>
                  <a:srgbClr val="0088E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get up usually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  <a:endParaRPr lang="en-US" sz="24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  <a:endParaRPr lang="en-US" sz="2400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  <a:endParaRPr lang="en-US" sz="2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  <a:endParaRPr lang="en-US" sz="24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  <a:endParaRPr lang="en-US" sz="2400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  <a:endParaRPr lang="en-US" sz="24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  <a:endParaRPr lang="en-US" sz="24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  <a:endParaRPr lang="en-US" sz="2400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  <a:endParaRPr lang="en-US" sz="24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8281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  <a:endParaRPr lang="en-US" sz="240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  <a:endParaRPr lang="en-US" sz="2400"/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  <a:endParaRPr lang="en-US" sz="240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  <a:endParaRPr lang="en-US" sz="2400"/>
            </a:p>
          </p:txBody>
        </p:sp>
      </p:grpSp>
      <p:sp>
        <p:nvSpPr>
          <p:cNvPr id="69" name="Oval 68"/>
          <p:cNvSpPr/>
          <p:nvPr/>
        </p:nvSpPr>
        <p:spPr>
          <a:xfrm>
            <a:off x="4044761" y="17460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31885" y="279229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95742" y="38399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990394" y="49443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02485" y="605133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  <a:endParaRPr lang="en-US" sz="24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  <a:endParaRPr lang="en-US" sz="24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  <a:endParaRPr lang="en-US" sz="2400"/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42136" y="2012950"/>
            <a:ext cx="527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often ride your bicycle to school?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55744" y="3085819"/>
            <a:ext cx="59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sometimes study in the school library?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55744" y="4068454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like your new school?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55744" y="5069587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your friends always go to school with you?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57677" y="6071555"/>
            <a:ext cx="550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usually do homework after school?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" y="0"/>
            <a:ext cx="9144000" cy="1487170"/>
          </a:xfrm>
          <a:prstGeom prst="rect">
            <a:avLst/>
          </a:prstGeom>
        </p:spPr>
      </p:pic>
      <p:sp>
        <p:nvSpPr>
          <p:cNvPr id="3" name="Title 2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p>
            <a:pPr algn="ctr"/>
            <a:r>
              <a:rPr lang="en-US" sz="5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Wrap up</a:t>
            </a:r>
            <a:endParaRPr lang="en-US" sz="5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85" y="3389630"/>
            <a:ext cx="5522595" cy="95313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349875" y="1546225"/>
            <a:ext cx="3261360" cy="1528445"/>
          </a:xfrm>
          <a:prstGeom prst="wedgeRectCallout">
            <a:avLst>
              <a:gd name="adj1" fmla="val -38843"/>
              <a:gd name="adj2" fmla="val 710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/>
              <a:t>Present Simple </a:t>
            </a:r>
            <a:endParaRPr lang="en-US" sz="3200"/>
          </a:p>
        </p:txBody>
      </p:sp>
      <p:sp>
        <p:nvSpPr>
          <p:cNvPr id="9" name="Rectangular Callout 8"/>
          <p:cNvSpPr/>
          <p:nvPr/>
        </p:nvSpPr>
        <p:spPr>
          <a:xfrm>
            <a:off x="967105" y="4757420"/>
            <a:ext cx="3261360" cy="1528445"/>
          </a:xfrm>
          <a:prstGeom prst="wedgeRectCallout">
            <a:avLst>
              <a:gd name="adj1" fmla="val 37441"/>
              <a:gd name="adj2" fmla="val -770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/>
              <a:t>Adverbs of frequency</a:t>
            </a:r>
            <a:endParaRPr lang="en-US" sz="3200"/>
          </a:p>
        </p:txBody>
      </p:sp>
      <p:sp>
        <p:nvSpPr>
          <p:cNvPr id="10" name="Horizontal Scroll 9"/>
          <p:cNvSpPr/>
          <p:nvPr/>
        </p:nvSpPr>
        <p:spPr>
          <a:xfrm>
            <a:off x="4872355" y="4415790"/>
            <a:ext cx="1434465" cy="6527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/>
              <a:t>always</a:t>
            </a:r>
            <a:endParaRPr lang="en-US" sz="2400"/>
          </a:p>
        </p:txBody>
      </p:sp>
      <p:sp>
        <p:nvSpPr>
          <p:cNvPr id="11" name="Horizontal Scroll 10"/>
          <p:cNvSpPr/>
          <p:nvPr/>
        </p:nvSpPr>
        <p:spPr>
          <a:xfrm>
            <a:off x="4872355" y="5068570"/>
            <a:ext cx="1434465" cy="6527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/>
              <a:t>usually</a:t>
            </a:r>
            <a:endParaRPr lang="en-US" sz="2400"/>
          </a:p>
        </p:txBody>
      </p:sp>
      <p:sp>
        <p:nvSpPr>
          <p:cNvPr id="12" name="Horizontal Scroll 11"/>
          <p:cNvSpPr/>
          <p:nvPr/>
        </p:nvSpPr>
        <p:spPr>
          <a:xfrm>
            <a:off x="4813300" y="5721350"/>
            <a:ext cx="1492885" cy="6527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/>
              <a:t>often</a:t>
            </a:r>
            <a:endParaRPr lang="en-US" sz="2400"/>
          </a:p>
        </p:txBody>
      </p:sp>
      <p:sp>
        <p:nvSpPr>
          <p:cNvPr id="13" name="Horizontal Scroll 12"/>
          <p:cNvSpPr/>
          <p:nvPr/>
        </p:nvSpPr>
        <p:spPr>
          <a:xfrm>
            <a:off x="6784975" y="4415790"/>
            <a:ext cx="1492885" cy="6527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/>
              <a:t>rarely</a:t>
            </a:r>
            <a:endParaRPr lang="en-US" sz="2400"/>
          </a:p>
        </p:txBody>
      </p:sp>
      <p:sp>
        <p:nvSpPr>
          <p:cNvPr id="14" name="Horizontal Scroll 13"/>
          <p:cNvSpPr/>
          <p:nvPr/>
        </p:nvSpPr>
        <p:spPr>
          <a:xfrm>
            <a:off x="6784975" y="5068570"/>
            <a:ext cx="1492885" cy="6527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/>
              <a:t>never</a:t>
            </a:r>
            <a:endParaRPr lang="en-US" sz="2400"/>
          </a:p>
        </p:txBody>
      </p: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358140" y="1604010"/>
            <a:ext cx="1647190" cy="16687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ntent Placeholder 103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6080" y="3003550"/>
            <a:ext cx="4206240" cy="2937510"/>
          </a:xfrm>
        </p:spPr>
        <p:txBody>
          <a:bodyPr>
            <a:noAutofit/>
          </a:bodyPr>
          <a:p>
            <a:pPr>
              <a:lnSpc>
                <a:spcPct val="110000"/>
              </a:lnSpc>
            </a:pPr>
            <a:r>
              <a:rPr lang="en-US" sz="2800"/>
              <a:t>- Write new words 2 lines. </a:t>
            </a:r>
            <a:br>
              <a:rPr lang="en-US" sz="2800"/>
            </a:br>
            <a:r>
              <a:rPr lang="en-US" sz="2800"/>
              <a:t>- Do more exercises in workbook.</a:t>
            </a:r>
            <a:br>
              <a:rPr lang="en-US" sz="2800"/>
            </a:br>
            <a:r>
              <a:rPr lang="en-US" sz="2800"/>
              <a:t>- Make 5 sentences using adverbs of frequency and present simple.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present simple sentences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2754" y="1254843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0FB7BD"/>
                </a:solidFill>
              </a:rPr>
              <a:t>A special day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59765" y="2037080"/>
            <a:ext cx="6194425" cy="4407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en-US" sz="2400" b="1" i="1">
                <a:sym typeface="+mn-ea"/>
              </a:rPr>
              <a:t>Duy: </a:t>
            </a:r>
            <a:r>
              <a:rPr lang="en-US" sz="2400">
                <a:sym typeface="+mn-ea"/>
              </a:rPr>
              <a:t>Hi, Phong. I live near here, and we go to the same school!</a:t>
            </a:r>
            <a:endParaRPr lang="en-US" sz="2400"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 b="1" i="1">
                <a:sym typeface="+mn-ea"/>
              </a:rPr>
              <a:t>Phong: </a:t>
            </a:r>
            <a:r>
              <a:rPr lang="en-US" sz="2400">
                <a:sym typeface="+mn-ea"/>
              </a:rPr>
              <a:t>Good. Hmm, your school bag looks heavy. </a:t>
            </a:r>
            <a:endParaRPr lang="en-US" sz="2400"/>
          </a:p>
          <a:p>
            <a:pPr algn="l">
              <a:lnSpc>
                <a:spcPct val="130000"/>
              </a:lnSpc>
            </a:pPr>
            <a:r>
              <a:rPr lang="en-US" sz="2400" b="1" i="1">
                <a:sym typeface="+mn-ea"/>
              </a:rPr>
              <a:t>Phong: </a:t>
            </a:r>
            <a:r>
              <a:rPr lang="en-US" sz="2400">
                <a:sym typeface="+mn-ea"/>
              </a:rPr>
              <a:t>And a new uniform, Duy! You look smart!</a:t>
            </a:r>
            <a:endParaRPr lang="en-US" sz="2400"/>
          </a:p>
          <a:p>
            <a:pPr algn="l">
              <a:lnSpc>
                <a:spcPct val="130000"/>
              </a:lnSpc>
            </a:pPr>
            <a:r>
              <a:rPr lang="en-US" sz="2400" b="1" i="1">
                <a:sym typeface="+mn-ea"/>
              </a:rPr>
              <a:t>Duy: </a:t>
            </a:r>
            <a:r>
              <a:rPr lang="en-US" sz="2400">
                <a:sym typeface="+mn-ea"/>
              </a:rPr>
              <a:t>Thanks, Phong. We always look smart in our uniforms.</a:t>
            </a:r>
            <a:endParaRPr lang="en-US" sz="2400"/>
          </a:p>
          <a:p>
            <a:pPr>
              <a:lnSpc>
                <a:spcPct val="130000"/>
              </a:lnSpc>
            </a:pPr>
            <a:endParaRPr lang="en-US" sz="2400"/>
          </a:p>
        </p:txBody>
      </p:sp>
      <p:grpSp>
        <p:nvGrpSpPr>
          <p:cNvPr id="4" name="Group 3"/>
          <p:cNvGrpSpPr/>
          <p:nvPr/>
        </p:nvGrpSpPr>
        <p:grpSpPr>
          <a:xfrm>
            <a:off x="6574155" y="2037080"/>
            <a:ext cx="2230755" cy="1887855"/>
            <a:chOff x="961466" y="-512529"/>
            <a:chExt cx="8069027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1"/>
            <a:stretch>
              <a:fillRect/>
            </a:stretch>
          </p:blipFill>
          <p:spPr>
            <a:xfrm>
              <a:off x="961466" y="-512529"/>
              <a:ext cx="3026643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110" y="-512529"/>
              <a:ext cx="5042383" cy="6858000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V="1">
            <a:off x="2828925" y="2506345"/>
            <a:ext cx="1732915" cy="88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67325" y="2506345"/>
            <a:ext cx="112141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3270" y="2962910"/>
            <a:ext cx="2009775" cy="184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25190" y="3475355"/>
            <a:ext cx="2581275" cy="184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3270" y="3943350"/>
            <a:ext cx="742315" cy="16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4585" y="4406900"/>
            <a:ext cx="932180" cy="95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3270" y="4883785"/>
            <a:ext cx="705485" cy="254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25190" y="5365750"/>
            <a:ext cx="2842260" cy="12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63270" y="5822315"/>
            <a:ext cx="1618615" cy="1460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960" y="3333115"/>
            <a:ext cx="2142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FB7BD"/>
                </a:solidFill>
              </a:rPr>
              <a:t>Grammar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1745" y="4127500"/>
            <a:ext cx="39516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charset="0"/>
              <a:buChar char="v"/>
            </a:pPr>
            <a:r>
              <a:rPr lang="en-US" sz="3200" b="1"/>
              <a:t> The present simple</a:t>
            </a:r>
            <a:endParaRPr lang="en-US" sz="3200" b="1"/>
          </a:p>
        </p:txBody>
      </p:sp>
      <p:sp>
        <p:nvSpPr>
          <p:cNvPr id="20" name="Rectangle 19"/>
          <p:cNvSpPr/>
          <p:nvPr/>
        </p:nvSpPr>
        <p:spPr>
          <a:xfrm>
            <a:off x="2532015" y="4868653"/>
            <a:ext cx="42411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charset="0"/>
              <a:buChar char="v"/>
            </a:pPr>
            <a:r>
              <a:rPr lang="en-US" sz="3200" b="1"/>
              <a:t> Adverbs of frequency</a:t>
            </a:r>
            <a:endParaRPr lang="en-US" sz="32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5596819" y="3954531"/>
            <a:ext cx="219202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sz="3600" b="1">
                <a:solidFill>
                  <a:srgbClr val="0FB7BD"/>
                </a:solidFill>
              </a:rPr>
              <a:t>/ˈɪntəvjuː/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4319" y="490834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 phỏng vấn </a:t>
            </a:r>
            <a:endParaRPr lang="en-US" sz="3600" dirty="0"/>
          </a:p>
        </p:txBody>
      </p:sp>
      <p:sp>
        <p:nvSpPr>
          <p:cNvPr id="7" name="Google Shape;1881;p31"/>
          <p:cNvSpPr txBox="1"/>
          <p:nvPr/>
        </p:nvSpPr>
        <p:spPr>
          <a:xfrm>
            <a:off x="4077265" y="27890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 interview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charset="0"/>
              </a:rPr>
              <a:t>(N, V)</a:t>
            </a:r>
            <a:endParaRPr lang="en-US" sz="4800" b="1" dirty="0">
              <a:solidFill>
                <a:srgbClr val="F7941E"/>
              </a:solidFill>
              <a:cs typeface="Calibri" panose="020F0502020204030204" charset="0"/>
            </a:endParaRPr>
          </a:p>
        </p:txBody>
      </p:sp>
      <p:pic>
        <p:nvPicPr>
          <p:cNvPr id="3" name="_intervi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2463800"/>
            <a:ext cx="635000" cy="6819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61670" y="3328670"/>
            <a:ext cx="3888740" cy="242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  <p:bldP spid="12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5280271" y="3954531"/>
            <a:ext cx="282511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sz="3600" b="1">
                <a:solidFill>
                  <a:srgbClr val="0FB7BD"/>
                </a:solidFill>
              </a:rPr>
              <a:t>/ˈpleɪɡraʊnd/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4319" y="490834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 sân chơi</a:t>
            </a:r>
            <a:endParaRPr lang="en-US" sz="3600" dirty="0" err="1"/>
          </a:p>
        </p:txBody>
      </p:sp>
      <p:sp>
        <p:nvSpPr>
          <p:cNvPr id="7" name="Google Shape;1881;p31"/>
          <p:cNvSpPr txBox="1"/>
          <p:nvPr/>
        </p:nvSpPr>
        <p:spPr>
          <a:xfrm>
            <a:off x="4077265" y="27890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 playground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charset="0"/>
            </a:endParaRPr>
          </a:p>
        </p:txBody>
      </p:sp>
      <p:pic>
        <p:nvPicPr>
          <p:cNvPr id="6" name="_playgrou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965" y="2293620"/>
            <a:ext cx="662940" cy="69088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354965" y="3362325"/>
            <a:ext cx="3937635" cy="2329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  <p:bldP spid="12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9165" y="2694849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2219" y="99055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  <a:endParaRPr lang="en-US" sz="26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7" y="194019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We use the present simple to talk about actions or events that often happen, or are fixed.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  <a:endParaRPr lang="en-US" sz="2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We usually </a:t>
            </a:r>
            <a:r>
              <a:rPr lang="en-US" sz="2800" b="1"/>
              <a:t>go</a:t>
            </a:r>
            <a:r>
              <a:rPr lang="en-US" sz="2800"/>
              <a:t> to school by bus.</a:t>
            </a:r>
            <a:endParaRPr lang="en-US" sz="2800"/>
          </a:p>
          <a:p>
            <a:pPr marL="285750" indent="-285750">
              <a:buFontTx/>
              <a:buChar char="-"/>
            </a:pPr>
            <a:r>
              <a:rPr lang="en-US" sz="2800"/>
              <a:t>I </a:t>
            </a:r>
            <a:r>
              <a:rPr lang="en-US" sz="2800" b="1"/>
              <a:t>don’t like </a:t>
            </a:r>
            <a:r>
              <a:rPr lang="en-US" sz="2800"/>
              <a:t>school lunch very much.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8195" y="1661160"/>
            <a:ext cx="8027670" cy="486854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6339" y="96007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  <a:endParaRPr lang="en-US" sz="26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" y="1347470"/>
            <a:ext cx="3583305" cy="9169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6470" y="2832735"/>
            <a:ext cx="38227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(+) S + am/ is/ are + O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(-) S + am/ is/ are + not + O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(?) Am/ Is/ Are + s + O?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- Yes, S + am/ is/ are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- No, S + am/ is/ are + not. 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 i="1">
                <a:solidFill>
                  <a:srgbClr val="FF0000"/>
                </a:solidFill>
              </a:rPr>
              <a:t>( I + am; he/ she/ it + is; You/ we/ they + are) </a:t>
            </a:r>
            <a:endParaRPr lang="en-US" sz="2000" i="1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336339" y="2330403"/>
            <a:ext cx="534035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sz="2600" b="1"/>
              <a:t>Be</a:t>
            </a:r>
            <a:endParaRPr lang="en-US" sz="2600" b="1"/>
          </a:p>
        </p:txBody>
      </p:sp>
      <p:sp>
        <p:nvSpPr>
          <p:cNvPr id="13" name="Rectangle 6"/>
          <p:cNvSpPr/>
          <p:nvPr/>
        </p:nvSpPr>
        <p:spPr>
          <a:xfrm>
            <a:off x="6420024" y="2264363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sz="2600" b="1"/>
              <a:t>Verb</a:t>
            </a:r>
            <a:endParaRPr lang="en-US" sz="2600" b="1"/>
          </a:p>
        </p:txBody>
      </p:sp>
      <p:sp>
        <p:nvSpPr>
          <p:cNvPr id="14" name="Rectangle 9"/>
          <p:cNvSpPr/>
          <p:nvPr/>
        </p:nvSpPr>
        <p:spPr>
          <a:xfrm>
            <a:off x="5067935" y="2832735"/>
            <a:ext cx="3822700" cy="332295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sz="2000"/>
              <a:t>(+) S + V</a:t>
            </a:r>
            <a:r>
              <a:rPr lang="en-US" sz="2000" baseline="-25000"/>
              <a:t>inf/ s, es</a:t>
            </a:r>
            <a:r>
              <a:rPr lang="en-US" sz="2000"/>
              <a:t> + O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(-) S + don’t/ doesn’t +</a:t>
            </a:r>
            <a:r>
              <a:rPr lang="en-US" sz="2000">
                <a:sym typeface="+mn-ea"/>
              </a:rPr>
              <a:t> V</a:t>
            </a:r>
            <a:r>
              <a:rPr lang="en-US" sz="2000" baseline="-25000">
                <a:sym typeface="+mn-ea"/>
              </a:rPr>
              <a:t>inf</a:t>
            </a:r>
            <a:r>
              <a:rPr lang="en-US" sz="2000"/>
              <a:t> + O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(?) Do/ Does  + S + </a:t>
            </a:r>
            <a:r>
              <a:rPr lang="en-US" sz="2000">
                <a:sym typeface="+mn-ea"/>
              </a:rPr>
              <a:t> V</a:t>
            </a:r>
            <a:r>
              <a:rPr lang="en-US" sz="2000" baseline="-25000">
                <a:sym typeface="+mn-ea"/>
              </a:rPr>
              <a:t>inf</a:t>
            </a:r>
            <a:r>
              <a:rPr lang="en-US" sz="2000">
                <a:sym typeface="+mn-ea"/>
              </a:rPr>
              <a:t> </a:t>
            </a:r>
            <a:r>
              <a:rPr lang="en-US" sz="2000"/>
              <a:t> + O?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- Yes, S +do/ does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- No, S + don’t/ doesn’t. 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 i="1">
                <a:solidFill>
                  <a:srgbClr val="FF0000"/>
                </a:solidFill>
              </a:rPr>
              <a:t>( I / you/ we/ they + V</a:t>
            </a:r>
            <a:r>
              <a:rPr lang="en-US" sz="2000" i="1" baseline="-25000">
                <a:solidFill>
                  <a:srgbClr val="FF0000"/>
                </a:solidFill>
              </a:rPr>
              <a:t>inf</a:t>
            </a:r>
            <a:r>
              <a:rPr lang="en-US" sz="2000" i="1">
                <a:solidFill>
                  <a:srgbClr val="FF0000"/>
                </a:solidFill>
              </a:rPr>
              <a:t>; He/ She/ It + V</a:t>
            </a:r>
            <a:r>
              <a:rPr lang="en-US" sz="2000" i="1" baseline="-25000">
                <a:solidFill>
                  <a:srgbClr val="FF0000"/>
                </a:solidFill>
              </a:rPr>
              <a:t>s/es</a:t>
            </a:r>
            <a:r>
              <a:rPr lang="en-US" sz="2000" i="1">
                <a:solidFill>
                  <a:srgbClr val="FF0000"/>
                </a:solidFill>
              </a:rPr>
              <a:t>) </a:t>
            </a:r>
            <a:endParaRPr lang="en-US" sz="20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  <a:endParaRPr lang="en-US" sz="2400" dirty="0">
                <a:solidFill>
                  <a:srgbClr val="338DCD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  <a:endParaRPr lang="en-US" sz="2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  <a:endParaRPr lang="en-US" sz="240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  <a:endParaRPr lang="en-US" sz="24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  <a:endParaRPr lang="en-US" sz="240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  <a:endParaRPr lang="en-US" sz="24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  <a:endParaRPr lang="en-US" sz="24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  <a:endParaRPr lang="en-US" sz="240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  <a:endParaRPr lang="en-US" sz="2400"/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  <a:endParaRPr lang="en-US" sz="240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  <a:endParaRPr lang="en-US" sz="240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  <a:endParaRPr lang="en-US" sz="24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  <a:endParaRPr lang="en-US" sz="2400"/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  <a:endParaRPr lang="en-US" sz="240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  <a:endParaRPr lang="en-US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  <a:endParaRPr lang="en-US" sz="24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  <a:endParaRPr lang="en-US" sz="2400"/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  <a:endParaRPr lang="en-US" sz="240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  <a:endParaRPr lang="en-US" sz="240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  <a:endParaRPr lang="en-US" sz="2400"/>
            </a:p>
          </p:txBody>
        </p:sp>
      </p:grpSp>
      <p:sp>
        <p:nvSpPr>
          <p:cNvPr id="75" name="Oval 74"/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3540</Words>
  <Application>WPS Presentation</Application>
  <PresentationFormat>On-screen Show (4:3)</PresentationFormat>
  <Paragraphs>360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- Write new words 2 lines.  - Do more exercises in workbook. - Make 5 sentences using adverbs of frequency and present simple.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google1599041373</cp:lastModifiedBy>
  <cp:revision>62</cp:revision>
  <dcterms:created xsi:type="dcterms:W3CDTF">2020-12-09T02:04:00Z</dcterms:created>
  <dcterms:modified xsi:type="dcterms:W3CDTF">2022-09-11T04:25:37Z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AF76528F73404A6BA2CE0BFB52CB3650</vt:lpwstr>
  </property>
  <property fmtid="{D5CDD505-2E9C-101B-9397-08002B2CF9AE}" pid="3" name="KSOProductBuildVer">
    <vt:lpwstr>1033-11.2.0.11306</vt:lpwstr>
  </property>
</Properties>
</file>