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4" r:id="rId3"/>
    <p:sldId id="273" r:id="rId4"/>
    <p:sldId id="274" r:id="rId5"/>
    <p:sldId id="275" r:id="rId6"/>
    <p:sldId id="276" r:id="rId7"/>
    <p:sldId id="277" r:id="rId8"/>
    <p:sldId id="258" r:id="rId9"/>
    <p:sldId id="260" r:id="rId10"/>
    <p:sldId id="261" r:id="rId11"/>
    <p:sldId id="262" r:id="rId12"/>
    <p:sldId id="263" r:id="rId13"/>
    <p:sldId id="278" r:id="rId14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1D9EFF"/>
    <a:srgbClr val="F16649"/>
    <a:srgbClr val="0D9FA3"/>
    <a:srgbClr val="0FB7BD"/>
    <a:srgbClr val="53C3C9"/>
    <a:srgbClr val="79D1D5"/>
    <a:srgbClr val="62C8CE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6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  <a:endParaRPr lang="en-US" sz="2400" b="1"/>
          </a:p>
        </p:txBody>
      </p:sp>
      <p:sp>
        <p:nvSpPr>
          <p:cNvPr id="26" name="TextBox 25"/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  <a:endParaRPr lang="en-US" sz="2800"/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  <a:endParaRPr lang="en-US" sz="2800"/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2400" b="1">
              <a:solidFill>
                <a:srgbClr val="0070C0"/>
              </a:solidFill>
            </a:endParaRPr>
          </a:p>
        </p:txBody>
      </p:sp>
      <p:pic>
        <p:nvPicPr>
          <p:cNvPr id="2" name="Bản sao của B1_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  <a:endParaRPr lang="en-US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  <a:endParaRPr lang="en-US" sz="2600" dirty="0"/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  <a:endParaRPr lang="en-US" sz="2600" dirty="0"/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  <a:endParaRPr lang="en-US" sz="2600" dirty="0"/>
          </a:p>
        </p:txBody>
      </p:sp>
      <p:pic>
        <p:nvPicPr>
          <p:cNvPr id="2" name="Bản sao của B1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1492" y="1809576"/>
            <a:ext cx="633281" cy="505011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47389" y="1809576"/>
            <a:ext cx="633281" cy="505011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6372" y="6184127"/>
            <a:ext cx="633281" cy="505011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1066" y="6184127"/>
            <a:ext cx="633281" cy="505011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bldLvl="0" animBg="1"/>
      <p:bldP spid="25" grpId="0" animBg="1"/>
      <p:bldP spid="26" grpId="0" bldLvl="0" animBg="1"/>
      <p:bldP spid="27" grpId="0" animBg="1"/>
      <p:bldP spid="28" grpId="0" animBg="1"/>
      <p:bldP spid="29" grpId="0" animBg="1"/>
      <p:bldP spid="30" grpId="0" bldLvl="0" animBg="1"/>
      <p:bldP spid="3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6395" cy="21672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602" y="2419429"/>
            <a:ext cx="8111486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1500" y="2419350"/>
            <a:ext cx="475615" cy="37719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840" y="2346325"/>
            <a:ext cx="3873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305" y="353060"/>
            <a:ext cx="572706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8312" y="3210515"/>
            <a:ext cx="7327670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What have we learnt in this lesson?</a:t>
            </a:r>
            <a:endParaRPr lang="en-US" sz="2100" dirty="0"/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dirty="0">
                <a:sym typeface="+mn-ea"/>
              </a:rPr>
              <a:t>Distinguish two sounds /a:/ and /</a:t>
            </a:r>
            <a:r>
              <a:rPr lang="en-US" sz="2100">
                <a:sym typeface="+mn-ea"/>
              </a:rPr>
              <a:t>ʌ</a:t>
            </a:r>
            <a:r>
              <a:rPr lang="en-US" sz="2100" dirty="0">
                <a:sym typeface="+mn-ea"/>
              </a:rPr>
              <a:t>/ correctly.</a:t>
            </a:r>
            <a:endParaRPr lang="en-US" sz="2100" dirty="0"/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dirty="0">
                <a:sym typeface="+mn-ea"/>
              </a:rPr>
              <a:t>Identify the combination of 4 verbs and nouns: to play, to do, to have, to study + Noun</a:t>
            </a:r>
            <a:endParaRPr lang="en-US" sz="2100" dirty="0"/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dirty="0">
                <a:sym typeface="+mn-ea"/>
              </a:rPr>
              <a:t>Remember the names of some subjects in school.</a:t>
            </a:r>
            <a:endParaRPr lang="en-US" sz="21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16" y="2419180"/>
            <a:ext cx="2402957" cy="16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6395" cy="21672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602" y="2419429"/>
            <a:ext cx="8111486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1500" y="2419350"/>
            <a:ext cx="475615" cy="37719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840" y="2346325"/>
            <a:ext cx="3873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305" y="353060"/>
            <a:ext cx="572706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8312" y="3210515"/>
            <a:ext cx="7327670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100" dirty="0">
                <a:sym typeface="+mn-ea"/>
              </a:rPr>
              <a:t>Do exercise in Workbook. </a:t>
            </a:r>
            <a:endParaRPr lang="en-US" sz="21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100" dirty="0">
                <a:sym typeface="+mn-ea"/>
              </a:rPr>
              <a:t>Write new words 2 lines.</a:t>
            </a:r>
            <a:endParaRPr lang="en-US" sz="21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100" dirty="0"/>
              <a:t>Prepare the next lesson. </a:t>
            </a:r>
            <a:endParaRPr 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61" y="2532451"/>
            <a:ext cx="3187072" cy="2223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157702" y="2280770"/>
            <a:ext cx="3718962" cy="6634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872435" y="2359951"/>
            <a:ext cx="2486533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1"/>
                </a:solidFill>
                <a:latin typeface="Myriad Pro" pitchFamily="34" charset="0"/>
              </a:rPr>
              <a:t>OBJECTIVES</a:t>
            </a:r>
            <a:endParaRPr lang="en-US" sz="2700" b="1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2830" y="2018602"/>
            <a:ext cx="1136499" cy="11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0615" y="3380105"/>
            <a:ext cx="7548245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By the end of the lesson, students will be able to gain:</a:t>
            </a:r>
            <a:endParaRPr lang="en-US" sz="2100" dirty="0"/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dirty="0"/>
              <a:t>Distinguish two sounds /a:/ and /</a:t>
            </a:r>
            <a:r>
              <a:rPr lang="en-US" sz="2100">
                <a:sym typeface="+mn-ea"/>
              </a:rPr>
              <a:t>ʌ</a:t>
            </a:r>
            <a:r>
              <a:rPr lang="en-US" sz="2100" dirty="0"/>
              <a:t>/ correctly.</a:t>
            </a:r>
            <a:endParaRPr lang="en-US" sz="2100" dirty="0"/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dirty="0"/>
              <a:t>Identify the combination of 4 verbs and nouns: to play, to do, to have, to study + Noun</a:t>
            </a:r>
            <a:endParaRPr lang="en-US" sz="2100" dirty="0"/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dirty="0"/>
              <a:t>Remember the names of some subjects in school.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14425" y="2823210"/>
            <a:ext cx="7240270" cy="26365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800" b="1"/>
              <a:t>1. New words</a:t>
            </a:r>
            <a:endParaRPr lang="en-US" sz="48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5731756" y="3954531"/>
            <a:ext cx="1922145" cy="6451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sz="3600" b="1">
                <a:solidFill>
                  <a:srgbClr val="0FB7BD"/>
                </a:solidFill>
              </a:rPr>
              <a:t>/ˈsaɪəns/</a:t>
            </a:r>
            <a:endParaRPr lang="en-US" sz="3600" b="1">
              <a:solidFill>
                <a:srgbClr val="0FB7B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4319" y="4908342"/>
            <a:ext cx="4050892" cy="64516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600" dirty="0" err="1"/>
              <a:t>môn khoa học </a:t>
            </a:r>
            <a:endParaRPr lang="en-US" sz="3600" dirty="0"/>
          </a:p>
        </p:txBody>
      </p:sp>
      <p:sp>
        <p:nvSpPr>
          <p:cNvPr id="7" name="Google Shape;1881;p31"/>
          <p:cNvSpPr txBox="1"/>
          <p:nvPr/>
        </p:nvSpPr>
        <p:spPr>
          <a:xfrm>
            <a:off x="4077265" y="278905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science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charset="0"/>
              </a:rPr>
              <a:t>(n)</a:t>
            </a:r>
            <a:endParaRPr lang="en-US" sz="4800" b="1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152525" y="2788920"/>
            <a:ext cx="2832100" cy="346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science 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5540" y="5622290"/>
            <a:ext cx="727710" cy="90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12" grpId="0"/>
      <p:bldP spid="1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5836531" y="3954531"/>
            <a:ext cx="1712595" cy="6451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sz="3600" b="1">
                <a:solidFill>
                  <a:srgbClr val="0FB7BD"/>
                </a:solidFill>
              </a:rPr>
              <a:t>/ˈhɪstri/</a:t>
            </a:r>
            <a:endParaRPr lang="en-US" sz="3600" b="1">
              <a:solidFill>
                <a:srgbClr val="0FB7B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7064" y="4861352"/>
            <a:ext cx="4050892" cy="64516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600" dirty="0" err="1"/>
              <a:t>môn lịch sử </a:t>
            </a:r>
            <a:endParaRPr lang="en-US" sz="3600" dirty="0"/>
          </a:p>
        </p:txBody>
      </p:sp>
      <p:sp>
        <p:nvSpPr>
          <p:cNvPr id="7" name="Google Shape;1881;p31"/>
          <p:cNvSpPr txBox="1"/>
          <p:nvPr/>
        </p:nvSpPr>
        <p:spPr>
          <a:xfrm>
            <a:off x="4077265" y="278905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history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charset="0"/>
              </a:rPr>
              <a:t>(n)</a:t>
            </a:r>
            <a:endParaRPr lang="en-US" sz="4800" b="1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833120" y="2360295"/>
            <a:ext cx="3893820" cy="3993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histor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9045" y="5631815"/>
            <a:ext cx="727710" cy="839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12" grpId="0"/>
      <p:bldP spid="12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5540621" y="3954531"/>
            <a:ext cx="2304415" cy="6451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sz="3600" b="1">
                <a:solidFill>
                  <a:srgbClr val="0FB7BD"/>
                </a:solidFill>
              </a:rPr>
              <a:t>/ˈeksəsaɪz/</a:t>
            </a:r>
            <a:endParaRPr lang="en-US" sz="3600" b="1">
              <a:solidFill>
                <a:srgbClr val="0FB7B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7064" y="4861352"/>
            <a:ext cx="4050892" cy="64516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600" dirty="0" err="1"/>
              <a:t>bài tập </a:t>
            </a:r>
            <a:endParaRPr lang="en-US" sz="3600" dirty="0"/>
          </a:p>
        </p:txBody>
      </p:sp>
      <p:sp>
        <p:nvSpPr>
          <p:cNvPr id="7" name="Google Shape;1881;p31"/>
          <p:cNvSpPr txBox="1"/>
          <p:nvPr/>
        </p:nvSpPr>
        <p:spPr>
          <a:xfrm>
            <a:off x="4077265" y="278905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exercise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charset="0"/>
              </a:rPr>
              <a:t>(n)</a:t>
            </a:r>
            <a:endParaRPr lang="en-US" sz="4800" b="1" dirty="0">
              <a:solidFill>
                <a:srgbClr val="F7941E"/>
              </a:solidFill>
              <a:cs typeface="Calibri" panose="020F0502020204030204" charset="0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526415" y="2788920"/>
            <a:ext cx="4526915" cy="2665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exercis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910" y="5454650"/>
            <a:ext cx="1109980" cy="118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12" grpId="0"/>
      <p:bldP spid="12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  <a:endParaRPr lang="en-US" sz="2800" b="1">
              <a:solidFill>
                <a:srgbClr val="0D9FA3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shool lunch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44413" y="202626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  <a:endParaRPr lang="en-US" sz="2400"/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  <a:endParaRPr lang="en-US" sz="2400"/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  <a:endParaRPr lang="en-US" sz="2400"/>
          </a:p>
        </p:txBody>
      </p:sp>
      <p:sp>
        <p:nvSpPr>
          <p:cNvPr id="73" name="TextBox 72"/>
          <p:cNvSpPr txBox="1"/>
          <p:nvPr/>
        </p:nvSpPr>
        <p:spPr>
          <a:xfrm>
            <a:off x="7521924" y="20133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7532810" y="246987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7521923" y="2879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7521923" y="33106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  <a:endParaRPr lang="en-US" sz="2500" b="1" spc="-10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/>
                <a:gridCol w="2018146"/>
                <a:gridCol w="2018146"/>
                <a:gridCol w="20181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  <a:endParaRPr lang="en-US" sz="2400"/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  <a:endParaRPr lang="en-US" sz="2400"/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  <a:endParaRPr lang="en-US" sz="2400"/>
          </a:p>
        </p:txBody>
      </p:sp>
      <p:grpSp>
        <p:nvGrpSpPr>
          <p:cNvPr id="2" name="Group 1"/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  <a:endParaRPr lang="en-US" sz="3600" b="1">
                <a:solidFill>
                  <a:schemeClr val="bg1"/>
                </a:solidFill>
              </a:endParaRP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961995" y="1159563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3143" y="3427396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  <a:endParaRPr lang="en-US" sz="24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  <a:endParaRPr lang="en-US" sz="24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  <a:endParaRPr lang="en-US" sz="2400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1943</Words>
  <Application>WPS Presentation</Application>
  <PresentationFormat>On-screen Show (4:3)</PresentationFormat>
  <Paragraphs>249</Paragraphs>
  <Slides>13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Myriad Pro</vt:lpstr>
      <vt:lpstr>Segoe Print</vt:lpstr>
      <vt:lpstr>Courier New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51</cp:revision>
  <dcterms:created xsi:type="dcterms:W3CDTF">2020-12-09T02:04:00Z</dcterms:created>
  <dcterms:modified xsi:type="dcterms:W3CDTF">2022-11-24T08:03:44Z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57B0327434284569871C88270C2CA425</vt:lpwstr>
  </property>
  <property fmtid="{D5CDD505-2E9C-101B-9397-08002B2CF9AE}" pid="3" name="KSOProductBuildVer">
    <vt:lpwstr>1033-11.2.0.11380</vt:lpwstr>
  </property>
</Properties>
</file>