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82" r:id="rId18"/>
    <p:sldId id="295" r:id="rId19"/>
    <p:sldId id="294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12192000" cy="6858000"/>
  <p:notesSz cx="6858000" cy="9144000"/>
  <p:embeddedFontLst>
    <p:embeddedFont>
      <p:font typeface="Calibri" panose="020F0502020204030204"/>
      <p:regular r:id="rId35"/>
      <p:bold r:id="rId36"/>
      <p:italic r:id="rId37"/>
      <p:boldItalic r:id="rId38"/>
    </p:embeddedFont>
    <p:embeddedFont>
      <p:font typeface="Open Sans" panose="020B0606030504020204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F7F37CA-26AB-4D19-A051-5796F715E6EE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86" name="Google Shape;86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93" name="Google Shape;193;p1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4" name="Google Shape;204;p1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5" name="Google Shape;215;p1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6" name="Google Shape;226;p4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6" name="Google Shape;226;p4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6" name="Google Shape;226;p4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6" name="Google Shape;226;p4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4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6" name="Google Shape;226;p40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44" name="Google Shape;244;p4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60" name="Google Shape;260;p1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1" name="Google Shape;91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1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73" name="Google Shape;273;p17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90" name="Google Shape;290;p4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19" name="Google Shape;319;p2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32" name="Google Shape;332;p22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50" name="Google Shape;350;p23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66" name="Google Shape;366;p4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4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86" name="Google Shape;386;p44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4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06" name="Google Shape;406;p45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17" name="Google Shape;417;p2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08" name="Google Shape;108;p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16" name="Google Shape;116;p3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35" name="Google Shape;135;p3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7" name="Google Shape;147;p6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56" name="Google Shape;156;p3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71" name="Google Shape;171;p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2" name="Google Shape;182;p9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7" name="Google Shape;47;p31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9" name="Google Shape;49;p31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jpe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1.jpeg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slide" Target="slide19.xml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8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float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xe diễu hành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/fləʊt/ </a:t>
            </a:r>
            <a:endParaRPr sz="36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75357" y="178972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1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parade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diễu hành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/pəˈreɪd/ </a:t>
            </a:r>
            <a:endParaRPr sz="36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802309" y="1919881"/>
            <a:ext cx="5982312" cy="3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feast</a:t>
            </a:r>
            <a:r>
              <a:rPr lang="en-US" sz="48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bữa tiệc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/fiːst/</a:t>
            </a:r>
            <a:endParaRPr sz="36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689600" y="1466828"/>
            <a:ext cx="6057751" cy="40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fireworks display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36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màn bắn pháo hoa</a:t>
            </a:r>
            <a:endParaRPr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/ˈfɑɪəwɜ:rks dɪˈspleɪ/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00056" y="1710467"/>
            <a:ext cx="6580782" cy="442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hold </a:t>
            </a:r>
            <a:r>
              <a:rPr lang="en-US" sz="4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3600" b="1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486960" y="462140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tổ chức</a:t>
            </a:r>
            <a:endParaRPr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540566" y="332639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/həʊld/</a:t>
            </a:r>
            <a:endParaRPr lang="en-US" sz="32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229;p40"/>
          <p:cNvSpPr/>
          <p:nvPr/>
        </p:nvSpPr>
        <p:spPr>
          <a:xfrm>
            <a:off x="486960" y="613778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2400" b="0" i="1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* Past Simple: held</a:t>
            </a:r>
            <a:endParaRPr lang="en-US" sz="2400" b="0" i="1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Picture Placeholder 99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4834255" y="1345565"/>
            <a:ext cx="6685280" cy="4873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chase </a:t>
            </a:r>
            <a:r>
              <a:rPr lang="en-US" sz="4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(v)</a:t>
            </a:r>
            <a:endParaRPr sz="3600" b="1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Text Placeholder 3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229" name="Google Shape;229;p40"/>
          <p:cNvSpPr/>
          <p:nvPr/>
        </p:nvSpPr>
        <p:spPr>
          <a:xfrm>
            <a:off x="486960" y="462140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chạy, đuổi theo</a:t>
            </a:r>
            <a:endParaRPr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540566" y="332639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/tʃeɪs/</a:t>
            </a:r>
            <a:endParaRPr lang="en-US" sz="32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229;p40"/>
          <p:cNvSpPr/>
          <p:nvPr/>
        </p:nvSpPr>
        <p:spPr>
          <a:xfrm>
            <a:off x="486960" y="613778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2400" b="0" i="1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* Past Simple: chased</a:t>
            </a:r>
            <a:endParaRPr lang="en-US" sz="2400" b="0" i="1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1" name="Picture Placeholder 100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5115560" y="1461770"/>
            <a:ext cx="6675755" cy="4873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775047" y="187063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(the) Netherlands</a:t>
            </a:r>
            <a:endParaRPr sz="3600" b="1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1111165" y="462140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nước Hà Lan</a:t>
            </a:r>
            <a:endParaRPr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1111431" y="334417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/ˈneðələndz/</a:t>
            </a:r>
            <a:endParaRPr lang="en-US" sz="32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Placeholder 100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006465" y="1807845"/>
            <a:ext cx="5601970" cy="4061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ts val="5400"/>
              <a:buFont typeface="Arial" panose="020B0604020202020204"/>
              <a:buNone/>
            </a:pPr>
            <a:r>
              <a:rPr lang="en-US" sz="5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Dutch </a:t>
            </a:r>
            <a:r>
              <a:rPr lang="en-US" sz="4400" b="1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(adj, N)</a:t>
            </a:r>
            <a:endParaRPr sz="3600" b="1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487045" y="4621530"/>
            <a:ext cx="6071235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thuộc về Hà Lan, người Hà Lan</a:t>
            </a:r>
            <a:endParaRPr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540566" y="332639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/dʌtʃ/</a:t>
            </a:r>
            <a:endParaRPr lang="en-US" sz="32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Placeholder 99"/>
          <p:cNvPicPr/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7833995" y="1470025"/>
            <a:ext cx="2602865" cy="47872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252" name="Google Shape;252;p41"/>
          <p:cNvCxnSpPr>
            <a:stCxn id="246" idx="3"/>
            <a:endCxn id="247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253" name="Google Shape;253;p41"/>
          <p:cNvCxnSpPr>
            <a:stCxn id="247" idx="1"/>
            <a:endCxn id="248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254" name="Google Shape;254;p41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itle 0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262" name="Google Shape;262;p15"/>
          <p:cNvSpPr txBox="1"/>
          <p:nvPr/>
        </p:nvSpPr>
        <p:spPr>
          <a:xfrm>
            <a:off x="996738" y="1248139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Listen and read.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  <p:pic>
        <p:nvPicPr>
          <p:cNvPr id="263" name="Google Shape;263;p1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933723" y="1729568"/>
            <a:ext cx="4083261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237648" y="1709763"/>
            <a:ext cx="4046536" cy="398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6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7255" y="1124585"/>
            <a:ext cx="582295" cy="670560"/>
          </a:xfrm>
          <a:prstGeom prst="rect">
            <a:avLst/>
          </a:prstGeom>
        </p:spPr>
      </p:pic>
      <p:pic>
        <p:nvPicPr>
          <p:cNvPr id="105" name="Google Shape;105;p2"/>
          <p:cNvPicPr preferRelativeResize="0">
            <a:picLocks noChangeAspect="1"/>
          </p:cNvPicPr>
          <p:nvPr>
            <p:ph type="pic" idx="2"/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9043035" y="5494655"/>
            <a:ext cx="3148965" cy="136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 panose="020B0604020202020204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Unit</a:t>
              </a:r>
              <a:endParaRPr sz="1400" b="1" i="0" u="none" strike="noStrike" cap="none">
                <a:solidFill>
                  <a:srgbClr val="000000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709670" y="254747"/>
              <a:ext cx="865284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 panose="020B0604020202020204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FESTIVALS AROUND THE WORLD</a:t>
              </a:r>
              <a:endParaRPr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 panose="020B0604020202020204"/>
                <a:buNone/>
              </a:pPr>
              <a:r>
                <a:rPr lang="en-US" sz="4800" b="1" i="0" u="none" strike="noStrike" cap="none">
                  <a:solidFill>
                    <a:schemeClr val="lt1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9</a:t>
              </a:r>
              <a:endParaRPr sz="48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3371811" y="1598383"/>
            <a:ext cx="5200314" cy="1462322"/>
            <a:chOff x="7097851" y="1343323"/>
            <a:chExt cx="5200314" cy="1462322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7097851" y="1343323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 panose="020B0604020202020204"/>
                <a:buNone/>
              </a:pPr>
              <a:r>
                <a:rPr lang="en-US" sz="3200" b="1" i="0" u="none" strike="noStrike" cap="none">
                  <a:solidFill>
                    <a:srgbClr val="0FB7B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A Tulip Festival</a:t>
              </a:r>
              <a:endParaRPr sz="3200" b="1" i="0" u="none" strike="noStrike" cap="none">
                <a:solidFill>
                  <a:srgbClr val="0FB7B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LESSON 1: GETTING STARTED</a:t>
              </a:r>
              <a:endParaRPr sz="24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0819" y="3158256"/>
            <a:ext cx="6360951" cy="33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Read the conversation again. Who did the following activities? Tick (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 the correct column. Sometimes you need to tick both. 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graphicFrame>
        <p:nvGraphicFramePr>
          <p:cNvPr id="280" name="Google Shape;280;p17"/>
          <p:cNvGraphicFramePr/>
          <p:nvPr/>
        </p:nvGraphicFramePr>
        <p:xfrm>
          <a:off x="371061" y="2166612"/>
          <a:ext cx="11526900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933850"/>
                <a:gridCol w="1818050"/>
                <a:gridCol w="17750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Ms Hoa</a:t>
                      </a: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Mark</a:t>
                      </a: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went to the Tulip Festival in Australia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went to the Tulip Festival in the Netherlands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tried Dutch food and drinks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watched traditional Dutch dancing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saw tulip floats </a:t>
                      </a:r>
                      <a:endParaRPr sz="2400" u="none" strike="noStrike" cap="none"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81" name="Google Shape;281;p17"/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✓</a:t>
            </a:r>
            <a:endParaRPr sz="2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Action Button: End 1">
            <a:hlinkClick r:id="rId2" action="ppaction://hlinksldjump"/>
          </p:cNvPr>
          <p:cNvSpPr/>
          <p:nvPr/>
        </p:nvSpPr>
        <p:spPr>
          <a:xfrm>
            <a:off x="11035665" y="5993130"/>
            <a:ext cx="746125" cy="45529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749665" y="2235835"/>
            <a:ext cx="2030095" cy="130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2"/>
          <a:srcRect l="7654" t="6987" r="20606"/>
          <a:stretch>
            <a:fillRect/>
          </a:stretch>
        </p:blipFill>
        <p:spPr>
          <a:xfrm>
            <a:off x="5205095" y="2190115"/>
            <a:ext cx="1181100" cy="139001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985107" y="1195732"/>
            <a:ext cx="75216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Write a word or phrase from the box under each picture. 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297" name="Google Shape;297;p42"/>
          <p:cNvGraphicFramePr/>
          <p:nvPr/>
        </p:nvGraphicFramePr>
        <p:xfrm>
          <a:off x="730487" y="1769547"/>
          <a:ext cx="10815325" cy="3000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10815325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costumes           feast           float           fireworks display           parade          folk dance</a:t>
                      </a:r>
                      <a:endParaRPr lang="en-US"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98" name="Google Shape;298;p42"/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parade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658652" y="5998456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267389" y="6101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float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4068445" y="5998456"/>
            <a:ext cx="3625327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513176" y="611562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8665059" y="604396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A9A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6.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___________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024427" y="616007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folk dance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487067" y="117051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539852" y="106787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3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57885" y="2272030"/>
            <a:ext cx="20066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54380" y="4461510"/>
            <a:ext cx="2110105" cy="129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92345" y="4496435"/>
            <a:ext cx="2087245" cy="135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730615" y="4523105"/>
            <a:ext cx="2068195" cy="130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2" name="Google Shape;32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 panose="020B0604020202020204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25" name="Google Shape;325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 of the task:</a:t>
            </a:r>
            <a:endParaRPr sz="24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help Ss practise the words/phrases in 3.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b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4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335" name="Google Shape;335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Fill in each blank with a word or phrase from 3. You may have to change the form of the word or phrase. </a:t>
              </a:r>
              <a:endParaRPr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 panose="020B0604020202020204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338" name="Google Shape;338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886858" y="2142141"/>
            <a:ext cx="1093595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dancers performed ___________ at the Tulip Festival.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On New Year’s Eve, we went to Hoan Kiem Lake to watch the ______________.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 Tet, we usually prepare a ___________ with special food.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People hold flower ___________ in several countries to welcome the new season.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F7941C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___________ carried the dancers in special ___________.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4247840" y="2410415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folk dances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8820572" y="3143801"/>
            <a:ext cx="23731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fireworks display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5369441" y="389560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feast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899552" y="4600588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parades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22"/>
          <p:cNvSpPr txBox="1"/>
          <p:nvPr/>
        </p:nvSpPr>
        <p:spPr>
          <a:xfrm>
            <a:off x="2092261" y="533701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floats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7348898" y="5342069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costumes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festival is it? Match each description with a festival.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23"/>
          <p:cNvGraphicFramePr/>
          <p:nvPr/>
        </p:nvGraphicFramePr>
        <p:xfrm>
          <a:off x="628984" y="2103739"/>
          <a:ext cx="11182925" cy="3899000"/>
        </p:xfrm>
        <a:graphic>
          <a:graphicData uri="http://schemas.openxmlformats.org/drawingml/2006/table">
            <a:tbl>
              <a:tblPr firstRow="1" bandRow="1">
                <a:noFill/>
                <a:tableStyleId>{5F7F37CA-26AB-4D19-A051-5796F715E6EE}</a:tableStyleId>
              </a:tblPr>
              <a:tblGrid>
                <a:gridCol w="7062725"/>
                <a:gridCol w="935925"/>
                <a:gridCol w="3184275"/>
              </a:tblGrid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At this festival, people eat moon cakes.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a.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La Tomatina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At this festival, people throw tomatoes.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b.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Cheese rolling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People eat </a:t>
                      </a:r>
                      <a:r>
                        <a:rPr lang="en-US" sz="2400" b="0" i="1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banh chung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at this festival.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c.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Christmas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4. People decorate pine trees and give each other gifts.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d. Tet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5. People chase after a wheel of cheese.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 panose="020B0604020202020204"/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e. </a:t>
                      </a: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Mid-Autumn Festival </a:t>
                      </a:r>
                      <a:endParaRPr sz="24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58" name="Google Shape;358;p23"/>
          <p:cNvSpPr txBox="1"/>
          <p:nvPr/>
        </p:nvSpPr>
        <p:spPr>
          <a:xfrm>
            <a:off x="7855530" y="2251357"/>
            <a:ext cx="7984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e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855530" y="3023184"/>
            <a:ext cx="645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a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7855529" y="3764847"/>
            <a:ext cx="645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d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7855528" y="4536674"/>
            <a:ext cx="645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c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2" name="Google Shape;362;p23"/>
          <p:cNvSpPr txBox="1"/>
          <p:nvPr/>
        </p:nvSpPr>
        <p:spPr>
          <a:xfrm>
            <a:off x="7855527" y="5308501"/>
            <a:ext cx="6450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b</a:t>
            </a:r>
            <a:endParaRPr sz="2400" b="0" i="0" u="none" strike="noStrike" cap="none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PRACTICE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75" name="Google Shape;375;p43"/>
          <p:cNvCxnSpPr>
            <a:stCxn id="369" idx="3"/>
            <a:endCxn id="37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6" name="Google Shape;376;p43"/>
          <p:cNvCxnSpPr>
            <a:stCxn id="370" idx="1"/>
            <a:endCxn id="37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377" name="Google Shape;377;p43"/>
          <p:cNvCxnSpPr>
            <a:stCxn id="371" idx="3"/>
            <a:endCxn id="37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379" name="Google Shape;379;p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90" name="Google Shape;390;p44"/>
          <p:cNvGrpSpPr/>
          <p:nvPr/>
        </p:nvGrpSpPr>
        <p:grpSpPr>
          <a:xfrm>
            <a:off x="2768535" y="2001752"/>
            <a:ext cx="6202344" cy="4057837"/>
            <a:chOff x="435431" y="1156"/>
            <a:chExt cx="6202344" cy="4057837"/>
          </a:xfrm>
        </p:grpSpPr>
        <p:sp>
          <p:nvSpPr>
            <p:cNvPr id="391" name="Google Shape;391;p44"/>
            <p:cNvSpPr/>
            <p:nvPr/>
          </p:nvSpPr>
          <p:spPr>
            <a:xfrm>
              <a:off x="435431" y="2188865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4"/>
            <p:cNvSpPr txBox="1"/>
            <p:nvPr/>
          </p:nvSpPr>
          <p:spPr>
            <a:xfrm>
              <a:off x="435431" y="2188731"/>
              <a:ext cx="2257425" cy="1870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 panose="020B0604020202020204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Vocabulary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435431" y="1156"/>
              <a:ext cx="6202344" cy="1870128"/>
            </a:xfrm>
            <a:prstGeom prst="roundRect">
              <a:avLst>
                <a:gd name="adj" fmla="val 10000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4"/>
            <p:cNvSpPr txBox="1"/>
            <p:nvPr/>
          </p:nvSpPr>
          <p:spPr>
            <a:xfrm>
              <a:off x="435431" y="1156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84900" rIns="184900" bIns="184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 panose="020B0604020202020204"/>
                <a:buNone/>
              </a:pPr>
              <a:r>
                <a:rPr lang="en-US" sz="2600" b="0" i="0" u="none" strike="noStrike" cap="none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Topic of the unit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2766334" y="159946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4"/>
            <p:cNvSpPr txBox="1"/>
            <p:nvPr/>
          </p:nvSpPr>
          <p:spPr>
            <a:xfrm>
              <a:off x="2812842" y="206454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 panose="020B0604020202020204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Festivals around the world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4359211" y="1747850"/>
              <a:ext cx="91440" cy="63516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98" name="Google Shape;398;p44"/>
            <p:cNvSpPr/>
            <p:nvPr/>
          </p:nvSpPr>
          <p:spPr>
            <a:xfrm>
              <a:off x="2766334" y="2383011"/>
              <a:ext cx="3277194" cy="1587903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4"/>
            <p:cNvSpPr txBox="1"/>
            <p:nvPr/>
          </p:nvSpPr>
          <p:spPr>
            <a:xfrm>
              <a:off x="2812842" y="2429519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 panose="020B0604020202020204"/>
                <a:buNone/>
              </a:pPr>
              <a:r>
                <a:rPr lang="en-US" sz="3500" b="0" i="0" u="none" strike="noStrike" cap="none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Festivals</a:t>
              </a:r>
              <a:endParaRPr sz="35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0" name="Google Shape;400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sz="24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CONSOLIDATION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87045" y="2044065"/>
            <a:ext cx="8763635" cy="230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 panose="02070309020205020404"/>
              <a:buChar char="o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Write new words 2 lines and learn them by heart. </a:t>
            </a:r>
            <a:endParaRPr lang="en-US" sz="3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 panose="02070309020205020404"/>
              <a:buChar char="o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exercises in Workbook.</a:t>
            </a:r>
            <a:r>
              <a:rPr lang="en-US" sz="32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(B-1,2)</a:t>
            </a:r>
            <a:endParaRPr sz="32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 panose="020F0502020204030204"/>
              <a:buChar char="o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Prepare for </a:t>
            </a:r>
            <a:r>
              <a:rPr lang="en-US" sz="3200" b="1" i="0" u="none" strike="noStrike" cap="none">
                <a:solidFill>
                  <a:srgbClr val="00B05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9- A closer look 1. </a:t>
            </a:r>
            <a:endParaRPr lang="en-US" sz="3200" b="1" i="0" u="none" strike="noStrike" cap="none">
              <a:solidFill>
                <a:srgbClr val="00B05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682990" y="3296285"/>
            <a:ext cx="3364865" cy="245808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 txBox="1"/>
          <p:nvPr/>
        </p:nvSpPr>
        <p:spPr>
          <a:xfrm>
            <a:off x="1094859" y="1309879"/>
            <a:ext cx="20773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48DA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4"/>
          <p:cNvPicPr preferRelativeResize="0"/>
          <p:nvPr>
            <p:ph type="body"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Website: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sachmem.vn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Fanpage: </a:t>
            </a:r>
            <a:r>
              <a:rPr lang="en-US" sz="1400" b="1" i="1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facebook.com/sachmem.vn/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this lesson, Ss will be able to: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an overview about the topic </a:t>
            </a:r>
            <a:r>
              <a:rPr lang="en-US" sz="2400" b="0" i="1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Festivals around the world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 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 panose="02070309020205020404"/>
              <a:buChar char="o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gain vocabulary to talk about festivals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1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7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7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1" name="Google Shape;121;p37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PRACTICE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2" name="Google Shape;122;p37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3" name="Google Shape;123;p37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4" name="Google Shape;124;p37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1: Listen and read.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2: Read the conversation again and tick the correct column.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3: Write the correct word or phrase from the box under each picture.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4: Fill in each blank with a word from 3. 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Task 5: Quiz. What festival is it? Match each description with a festival.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25" name="Google Shape;125;p37"/>
          <p:cNvCxnSpPr>
            <a:stCxn id="119" idx="3"/>
            <a:endCxn id="12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6" name="Google Shape;126;p37"/>
          <p:cNvCxnSpPr>
            <a:stCxn id="120" idx="1"/>
            <a:endCxn id="12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cxnSp>
        <p:nvCxnSpPr>
          <p:cNvPr id="127" name="Google Shape;127;p37"/>
          <p:cNvCxnSpPr>
            <a:stCxn id="121" idx="3"/>
            <a:endCxn id="12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29" name="Google Shape;129;p37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0" name="Google Shape;130;p3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7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37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CONSOLIDATION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2" name="Google Shape;132;p37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Wrap-up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Homework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8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Google Shape;142;p38"/>
          <p:cNvSpPr/>
          <p:nvPr/>
        </p:nvSpPr>
        <p:spPr>
          <a:xfrm>
            <a:off x="5762460" y="3012830"/>
            <a:ext cx="5756878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Stage aim: </a:t>
            </a:r>
            <a:endParaRPr sz="32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introduce and lead in the topic</a:t>
            </a:r>
            <a:endParaRPr sz="18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3" name="Google Shape;143;p3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30367" y="2717979"/>
            <a:ext cx="3061148" cy="30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WARM-UP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279225" y="1083307"/>
            <a:ext cx="8986343" cy="154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can you see in the picture?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 you guess the name of the festival?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Char char="-"/>
            </a:pPr>
            <a:r>
              <a:rPr lang="en-US" sz="2400" b="0" i="1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Have you ever heard of this festival? What do you know about it?</a:t>
            </a: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2" name="Google Shape;152;p6" descr="Investigating Authentic Questions — Learning in Hand with Tony Vincent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6449" y="2936582"/>
            <a:ext cx="5803302" cy="386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3;p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57084" y="2988652"/>
            <a:ext cx="5803302" cy="38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254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PRESENTATION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Google Shape;160;p39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Chatting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1" name="Google Shape;161;p39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w="25400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162" name="Google Shape;162;p39"/>
          <p:cNvCxnSpPr>
            <a:stCxn id="158" idx="3"/>
            <a:endCxn id="159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</p:cxnSp>
      <p:sp>
        <p:nvSpPr>
          <p:cNvPr id="163" name="Google Shape;163;p39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9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LESSON 1: GETTING STARTED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9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Aims of the stage:</a:t>
            </a:r>
            <a:endParaRPr sz="28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help students use key language more appropriately before they read and listen.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7" name="Google Shape;167;p39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 panose="020B0604020202020204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folk dance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8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điệu nhảy/ múa dân gian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/ˈfəʊkdɑːns/ </a:t>
            </a:r>
            <a:endParaRPr sz="36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01610" y="1978135"/>
            <a:ext cx="5102711" cy="382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17733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 panose="020B0604020202020204"/>
              <a:buNone/>
            </a:pPr>
            <a:r>
              <a:rPr lang="en-US" sz="60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costume </a:t>
            </a:r>
            <a:r>
              <a:rPr lang="en-US" sz="4400" b="1" i="0" u="none" strike="noStrike" cap="none">
                <a:solidFill>
                  <a:srgbClr val="F7941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(n)</a:t>
            </a:r>
            <a:endParaRPr sz="4000" b="1" i="0" u="none" strike="noStrike" cap="none">
              <a:solidFill>
                <a:srgbClr val="F7941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5471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trang phục</a:t>
            </a:r>
            <a:endParaRPr sz="3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375623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rgbClr val="00B2A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/ˈkɒstjuːm/</a:t>
            </a:r>
            <a:endParaRPr sz="3600" b="1" i="0" u="none" strike="noStrike" cap="none">
              <a:solidFill>
                <a:srgbClr val="00B2A5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VOCABULARY</a:t>
            </a:r>
            <a:endParaRPr sz="3600" b="1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96000" y="1536709"/>
            <a:ext cx="5585369" cy="451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6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4262</Words>
  <Application>WPS Presentation</Application>
  <PresentationFormat/>
  <Paragraphs>361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SimSun</vt:lpstr>
      <vt:lpstr>Wingdings</vt:lpstr>
      <vt:lpstr>Arial</vt:lpstr>
      <vt:lpstr>Calibri</vt:lpstr>
      <vt:lpstr>Open Sans</vt:lpstr>
      <vt:lpstr>Courier New</vt:lpstr>
      <vt:lpstr>Noto Sans Symbols</vt:lpstr>
      <vt:lpstr>Noto Sans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google1599041373</cp:lastModifiedBy>
  <cp:revision>6</cp:revision>
  <dcterms:created xsi:type="dcterms:W3CDTF">2023-02-16T02:21:00Z</dcterms:created>
  <dcterms:modified xsi:type="dcterms:W3CDTF">2023-02-22T12:31:03Z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D4A748293C4844648B7B208AFF3C9541</vt:lpwstr>
  </property>
  <property fmtid="{D5CDD505-2E9C-101B-9397-08002B2CF9AE}" pid="3" name="KSOProductBuildVer">
    <vt:lpwstr>1033-11.2.0.11486</vt:lpwstr>
  </property>
</Properties>
</file>