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6" r:id="rId20"/>
    <p:sldId id="289" r:id="rId21"/>
    <p:sldId id="290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6858000" cy="9144000"/>
  <p:embeddedFontLs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Open Sans" panose="020B0606030504020204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4D659F-54AA-419B-A0D9-D4333C1777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3FCB4A38-A68B-4A86-A53A-E8185A95C4D5}" styleName="Table_2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2" name="Google Shape;192;p1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" name="Google Shape;214;p1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5" name="Google Shape;225;p1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6" name="Google Shape;236;p1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1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</a:p>
        </p:txBody>
      </p:sp>
      <p:sp>
        <p:nvSpPr>
          <p:cNvPr id="277" name="Google Shape;277;p1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 panose="020F0502020204030204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1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6" name="Google Shape;326;p2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2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2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2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0" name="Google Shape;390;p2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2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i="1"/>
              <a:t>Teacher says 1-15 words containing two-syllable words. Students stand up for the words having stress on the first syllable, sit down for the ones  having stress on the second syllable.</a:t>
            </a:r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2" name="Google Shape;432;p2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1" name="Google Shape;441;p2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5" name="Google Shape;465;p2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3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2" name="Google Shape;482;p3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3" name="Google Shape;493;p3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20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38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38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0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1.jpe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33579" y="1285545"/>
            <a:ext cx="8315648" cy="415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Tet</a:t>
            </a:r>
            <a:endParaRPr lang="en-US" sz="36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Write under each picture a festival name.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 Complete the table below with the phrases.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Fill in each blank with a word or phrase.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07" name="Google Shape;207;p11"/>
          <p:cNvCxnSpPr>
            <a:stCxn id="203" idx="3"/>
            <a:endCxn id="204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8" name="Google Shape;208;p1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180621" y="1676835"/>
            <a:ext cx="6592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 panose="020B0604020202020204"/>
              <a:buNone/>
            </a:pPr>
            <a:r>
              <a:rPr lang="en-US" sz="5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Cannes Film Festival</a:t>
            </a:r>
            <a:endParaRPr sz="5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920463" y="4723037"/>
            <a:ext cx="51130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Liên hoan phim Cannes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145835" y="3527116"/>
            <a:ext cx="41807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/kæn fɪlm festɪvl/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27029" y="1319732"/>
            <a:ext cx="4788049" cy="47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/>
          <p:nvPr/>
        </p:nvSpPr>
        <p:spPr>
          <a:xfrm>
            <a:off x="487067" y="171794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Thanksgiving</a:t>
            </a:r>
            <a:endParaRPr sz="6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634788" y="42923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Lễ Tạ ơn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437376" y="3160750"/>
            <a:ext cx="357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/ˌθæŋksˈɡɪvɪŋ/</a:t>
            </a:r>
            <a:endParaRPr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82018" y="2046666"/>
            <a:ext cx="5745032" cy="287251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/>
        </p:nvSpPr>
        <p:spPr>
          <a:xfrm>
            <a:off x="413743" y="17219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Easter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874086" y="4478570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Lễ Phục sinh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896168" y="3230321"/>
            <a:ext cx="16927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/ˈiːstər/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61081" y="1905682"/>
            <a:ext cx="5492007" cy="2916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/>
        </p:nvSpPr>
        <p:spPr>
          <a:xfrm>
            <a:off x="185144" y="15651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carve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648158" y="431226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chạm, khắc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1854351" y="3105825"/>
            <a:ext cx="1708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/kɑːv/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45615" y="1648838"/>
            <a:ext cx="5160353" cy="342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/>
        </p:nvSpPr>
        <p:spPr>
          <a:xfrm>
            <a:off x="589993" y="1606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perform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biểu diễn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893203" y="3113982"/>
            <a:ext cx="2040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/pəˈfɔːm/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95725" y="1315230"/>
            <a:ext cx="5203667" cy="38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itle 0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60" name="Google Shape;260;p16"/>
          <p:cNvSpPr txBox="1"/>
          <p:nvPr/>
        </p:nvSpPr>
        <p:spPr>
          <a:xfrm>
            <a:off x="589993" y="1606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lion dance</a:t>
            </a: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Text Placeholder 1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múa lân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893203" y="3113982"/>
            <a:ext cx="2040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/pəˈfɔːm/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" name="Picture Placeholder 101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798945" y="1509395"/>
            <a:ext cx="4547870" cy="4700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6861175" y="1916430"/>
            <a:ext cx="4631690" cy="3501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/>
        </p:nvSpPr>
        <p:spPr>
          <a:xfrm>
            <a:off x="71120" y="1899920"/>
            <a:ext cx="662432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Mid-Autumn Festival </a:t>
            </a:r>
            <a:endParaRPr lang="en-US" sz="48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Tết Trung thu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4" name="Picture Placeholder 103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454775" y="1794510"/>
            <a:ext cx="5559425" cy="3683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itle 0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60" name="Google Shape;260;p16"/>
          <p:cNvSpPr txBox="1"/>
          <p:nvPr/>
        </p:nvSpPr>
        <p:spPr>
          <a:xfrm>
            <a:off x="725248" y="155844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48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turkey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gà tây</a:t>
            </a:r>
            <a:endParaRPr lang="en-US"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893203" y="3113982"/>
            <a:ext cx="2040943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/ˈtɜːki/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5" name="Picture Placeholder 104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266815" y="1751330"/>
            <a:ext cx="4751070" cy="4022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Unit</a:t>
            </a:r>
            <a:endParaRPr lang="en-US"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HOBBIES</a:t>
            </a:r>
            <a:endParaRPr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47686"/>
            <a:ext cx="482316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3878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9</a:t>
            </a:r>
            <a:endParaRPr lang="en-US" sz="48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grpSp>
        <p:nvGrpSpPr>
          <p:cNvPr id="101" name="Google Shape;101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2" name="Google Shape;102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 panose="020F0502020204030204"/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 panose="020F0502020204030204"/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PRONUNCIATION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683711" y="254593"/>
            <a:ext cx="139114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Unit</a:t>
            </a:r>
            <a:endParaRPr sz="1400" b="1" i="0" u="none" strike="noStrike" cap="none">
              <a:solidFill>
                <a:srgbClr val="000000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3127359" y="254747"/>
            <a:ext cx="86528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 panose="020B0606030504020204"/>
              <a:buNone/>
            </a:pPr>
            <a:r>
              <a:rPr lang="en-US" sz="4000" b="1" u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FESTIVALS AROUND THE WORLD</a:t>
            </a:r>
            <a:endParaRPr sz="4000" b="1" u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" name="Google Shape;279;p18"/>
          <p:cNvGraphicFramePr/>
          <p:nvPr/>
        </p:nvGraphicFramePr>
        <p:xfrm>
          <a:off x="156845" y="1769745"/>
          <a:ext cx="11620500" cy="44577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620500"/>
              </a:tblGrid>
              <a:tr h="44577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Cannes Film Festival     Mid-Autumn Festival     Thanksgiving     Christmas     Halloween     Easter</a:t>
                      </a:r>
                      <a:endParaRPr lang="en-US" sz="2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80" name="Google Shape;280;p18"/>
          <p:cNvSpPr/>
          <p:nvPr/>
        </p:nvSpPr>
        <p:spPr>
          <a:xfrm>
            <a:off x="524160" y="3874184"/>
            <a:ext cx="22371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864569" y="3865154"/>
            <a:ext cx="1613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Halloween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5004053" y="3801017"/>
            <a:ext cx="18786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5327687" y="3865153"/>
            <a:ext cx="14762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Christmas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8639658" y="3800982"/>
            <a:ext cx="32220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8920475" y="3832326"/>
            <a:ext cx="285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Mid-Autumn Festival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517735" y="6294571"/>
            <a:ext cx="279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Cannes Film Festival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8" name="Google Shape;288;p18"/>
          <p:cNvSpPr/>
          <p:nvPr/>
        </p:nvSpPr>
        <p:spPr>
          <a:xfrm>
            <a:off x="5054699" y="6268928"/>
            <a:ext cx="1601740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9" name="Google Shape;289;p18"/>
          <p:cNvSpPr txBox="1"/>
          <p:nvPr/>
        </p:nvSpPr>
        <p:spPr>
          <a:xfrm>
            <a:off x="5378333" y="6320800"/>
            <a:ext cx="101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Easter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0" name="Google Shape;290;p18"/>
          <p:cNvSpPr/>
          <p:nvPr/>
        </p:nvSpPr>
        <p:spPr>
          <a:xfrm>
            <a:off x="8885465" y="6230580"/>
            <a:ext cx="2567104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6. 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_____________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9296105" y="6289974"/>
            <a:ext cx="194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Thanksgiving</a:t>
            </a:r>
            <a:endParaRPr lang="en-US"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2" name="Google Shape;292;p18"/>
          <p:cNvSpPr txBox="1"/>
          <p:nvPr/>
        </p:nvSpPr>
        <p:spPr>
          <a:xfrm>
            <a:off x="666816" y="1143104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Write under each picture a festival name from the box. 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3" name="Google Shape;293;p18"/>
          <p:cNvSpPr/>
          <p:nvPr/>
        </p:nvSpPr>
        <p:spPr>
          <a:xfrm>
            <a:off x="156743" y="111304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7" name="Google Shape;297;p1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90634" y="2627225"/>
            <a:ext cx="2128158" cy="132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910751" y="2627617"/>
            <a:ext cx="1947600" cy="120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259175" y="2662678"/>
            <a:ext cx="1947601" cy="120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71193" y="4859851"/>
            <a:ext cx="2282134" cy="1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849750" y="4796931"/>
            <a:ext cx="2282134" cy="140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987463" y="4796931"/>
            <a:ext cx="2282134" cy="14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988362" y="1388696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Complete the table below with the phrases from the box.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313" name="Google Shape;313;p19"/>
          <p:cNvGraphicFramePr/>
          <p:nvPr/>
        </p:nvGraphicFramePr>
        <p:xfrm>
          <a:off x="550047" y="1897055"/>
          <a:ext cx="11305125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305125"/>
              </a:tblGrid>
              <a:tr h="118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 panose="020F0502020204030204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having a feast     moon cakes          chocolate eggs                candy apples 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turkey            painting eggs           carving pumpkins           performing a lion dance 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4" name="Google Shape;314;p19"/>
          <p:cNvGraphicFramePr/>
          <p:nvPr/>
        </p:nvGraphicFramePr>
        <p:xfrm>
          <a:off x="1109472" y="3152522"/>
          <a:ext cx="10180325" cy="3559125"/>
        </p:xfrm>
        <a:graphic>
          <a:graphicData uri="http://schemas.openxmlformats.org/drawingml/2006/table">
            <a:tbl>
              <a:tblPr firstRow="1" bandRow="1">
                <a:noFill/>
                <a:tableStyleId>{3FCB4A38-A68B-4A86-A53A-E8185A95C4D5}</a:tableStyleId>
              </a:tblPr>
              <a:tblGrid>
                <a:gridCol w="2791975"/>
                <a:gridCol w="3681975"/>
                <a:gridCol w="3706375"/>
              </a:tblGrid>
              <a:tr h="71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Festival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Food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Activity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/>
                </a:tc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Easter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Halloween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Mid-Autumn Festival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Thanksgiving</a:t>
                      </a:r>
                      <a:endParaRPr lang="en-US"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</a:tr>
            </a:tbl>
          </a:graphicData>
        </a:graphic>
      </p:graphicFrame>
      <p:sp>
        <p:nvSpPr>
          <p:cNvPr id="315" name="Google Shape;315;p19"/>
          <p:cNvSpPr txBox="1"/>
          <p:nvPr/>
        </p:nvSpPr>
        <p:spPr>
          <a:xfrm>
            <a:off x="8533934" y="6038378"/>
            <a:ext cx="192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having a feast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6" name="Google Shape;316;p19"/>
          <p:cNvSpPr txBox="1"/>
          <p:nvPr/>
        </p:nvSpPr>
        <p:spPr>
          <a:xfrm>
            <a:off x="4821703" y="530811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moon cakes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7" name="Google Shape;317;p19"/>
          <p:cNvSpPr txBox="1"/>
          <p:nvPr/>
        </p:nvSpPr>
        <p:spPr>
          <a:xfrm>
            <a:off x="4718071" y="3941053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chocolate eggs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8" name="Google Shape;318;p19"/>
          <p:cNvSpPr txBox="1"/>
          <p:nvPr/>
        </p:nvSpPr>
        <p:spPr>
          <a:xfrm>
            <a:off x="4821703" y="4627967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candy apples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5059447" y="603837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turkey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0" name="Google Shape;320;p19"/>
          <p:cNvSpPr txBox="1"/>
          <p:nvPr/>
        </p:nvSpPr>
        <p:spPr>
          <a:xfrm>
            <a:off x="8533934" y="3941052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painting eggs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8314478" y="4548876"/>
            <a:ext cx="27558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carving pumpkins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2" name="Google Shape;322;p19"/>
          <p:cNvSpPr txBox="1"/>
          <p:nvPr/>
        </p:nvSpPr>
        <p:spPr>
          <a:xfrm>
            <a:off x="7979081" y="5282236"/>
            <a:ext cx="32198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performing a lion dance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/>
        </p:nvSpPr>
        <p:spPr>
          <a:xfrm>
            <a:off x="988362" y="1378864"/>
            <a:ext cx="6959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Fill in blank with a word/ phrase from the box.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9" name="Google Shape;329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0" name="Google Shape;330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3</a:t>
            </a:r>
            <a:endParaRPr lang="en-US"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31" name="Google Shape;331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0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087448" y="1943700"/>
          <a:ext cx="974485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9744850"/>
              </a:tblGrid>
              <a:tr h="8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 panose="020F0502020204030204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painting eggs              Christmas               Mid-Autumn Festival     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 panose="020F0502020204030204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candy apples                Cannes Film Festival               turkey</a:t>
                      </a:r>
                      <a:endParaRPr lang="en-US"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34" name="Google Shape;334;p20"/>
          <p:cNvSpPr/>
          <p:nvPr/>
        </p:nvSpPr>
        <p:spPr>
          <a:xfrm>
            <a:off x="988362" y="2953522"/>
            <a:ext cx="10037926" cy="335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______________, people give gifts to each other.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children love ______________ at Easter.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many ______________ do you need for the Halloween party?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the _________________, there are many interesting films.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Performing lion dances is one of the activities at the __________________.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Bill’s mum is cooking a ___________ for Thanksgiving.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5" name="Google Shape;335;p20"/>
          <p:cNvSpPr txBox="1"/>
          <p:nvPr/>
        </p:nvSpPr>
        <p:spPr>
          <a:xfrm>
            <a:off x="2096415" y="3160546"/>
            <a:ext cx="14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Christmas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3700036" y="3627112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painting eggs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7" name="Google Shape;337;p20"/>
          <p:cNvSpPr txBox="1"/>
          <p:nvPr/>
        </p:nvSpPr>
        <p:spPr>
          <a:xfrm>
            <a:off x="2922274" y="4218425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candy apples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8" name="Google Shape;338;p20"/>
          <p:cNvSpPr txBox="1"/>
          <p:nvPr/>
        </p:nvSpPr>
        <p:spPr>
          <a:xfrm>
            <a:off x="2235629" y="4746866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Cannes Film Festival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9" name="Google Shape;339;p20"/>
          <p:cNvSpPr txBox="1"/>
          <p:nvPr/>
        </p:nvSpPr>
        <p:spPr>
          <a:xfrm>
            <a:off x="7889523" y="5310808"/>
            <a:ext cx="279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Mid-Autumn Festival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0" name="Google Shape;340;p20"/>
          <p:cNvSpPr txBox="1"/>
          <p:nvPr/>
        </p:nvSpPr>
        <p:spPr>
          <a:xfrm>
            <a:off x="4516204" y="5771930"/>
            <a:ext cx="115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turkey</a:t>
            </a:r>
            <a:endParaRPr lang="en-US" sz="24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Write under each picture a festival name.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table below with the phrases.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Fill in each blank with a word or phrase.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repeat. Then underline the stressed syllable.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sentences. Underline the stressed syllables.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52" name="Google Shape;352;p21"/>
          <p:cNvCxnSpPr>
            <a:stCxn id="346" idx="3"/>
            <a:endCxn id="347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3" name="Google Shape;353;p21"/>
          <p:cNvCxnSpPr>
            <a:stCxn id="347" idx="1"/>
            <a:endCxn id="348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4" name="Google Shape;354;p2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55" name="Google Shape;355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64" name="Google Shape;364;p22" descr="Free photo School Education Teaching Students Classroom - Max Pixel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83195" y="2675182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2"/>
          <p:cNvSpPr/>
          <p:nvPr/>
        </p:nvSpPr>
        <p:spPr>
          <a:xfrm>
            <a:off x="5663821" y="2092511"/>
            <a:ext cx="6430643" cy="34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lang="en-US" sz="2800" b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let students identify how to pronounce two-syllable words with correct stress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let students practise pronouncing two-syllable words with correct stress in sentences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214279" y="1304464"/>
            <a:ext cx="61051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Stress in two-syllable words</a:t>
            </a:r>
            <a:endParaRPr lang="en-US" sz="40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23"/>
          <p:cNvSpPr txBox="1"/>
          <p:nvPr/>
        </p:nvSpPr>
        <p:spPr>
          <a:xfrm>
            <a:off x="994378" y="1384880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repeat. Then underline the stressed syllable in each word.</a:t>
            </a:r>
            <a:endParaRPr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6" name="Google Shape;376;p23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4</a:t>
            </a:r>
            <a:endParaRPr lang="en-US"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graphicFrame>
        <p:nvGraphicFramePr>
          <p:cNvPr id="377" name="Google Shape;377;p23"/>
          <p:cNvGraphicFramePr/>
          <p:nvPr/>
        </p:nvGraphicFramePr>
        <p:xfrm>
          <a:off x="1713816" y="2500432"/>
          <a:ext cx="8128000" cy="3000000"/>
        </p:xfrm>
        <a:graphic>
          <a:graphicData uri="http://schemas.openxmlformats.org/drawingml/2006/table">
            <a:tbl>
              <a:tblPr firstRow="1" bandRow="1">
                <a:noFill/>
                <a:tableStyleId>{3FCB4A38-A68B-4A86-A53A-E8185A95C4D5}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Nouns and Adjectives</a:t>
                      </a:r>
                      <a:endParaRPr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Verbs</a:t>
                      </a:r>
                      <a:endParaRPr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costume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fireworks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turkey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happy</a:t>
                      </a:r>
                      <a:endParaRPr lang="en-US"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enjoy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decide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discuss</a:t>
                      </a:r>
                      <a:endParaRPr lang="en-US" sz="280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prepare</a:t>
                      </a:r>
                      <a:endParaRPr lang="en-US"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cxnSp>
        <p:nvCxnSpPr>
          <p:cNvPr id="378" name="Google Shape;378;p23"/>
          <p:cNvCxnSpPr/>
          <p:nvPr/>
        </p:nvCxnSpPr>
        <p:spPr>
          <a:xfrm>
            <a:off x="3096787" y="3818045"/>
            <a:ext cx="438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23"/>
          <p:cNvCxnSpPr/>
          <p:nvPr/>
        </p:nvCxnSpPr>
        <p:spPr>
          <a:xfrm>
            <a:off x="3096774" y="4467176"/>
            <a:ext cx="376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23"/>
          <p:cNvCxnSpPr/>
          <p:nvPr/>
        </p:nvCxnSpPr>
        <p:spPr>
          <a:xfrm>
            <a:off x="3279360" y="5115879"/>
            <a:ext cx="322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1" name="Google Shape;381;p23"/>
          <p:cNvCxnSpPr/>
          <p:nvPr/>
        </p:nvCxnSpPr>
        <p:spPr>
          <a:xfrm>
            <a:off x="3279360" y="5789671"/>
            <a:ext cx="447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23"/>
          <p:cNvCxnSpPr/>
          <p:nvPr/>
        </p:nvCxnSpPr>
        <p:spPr>
          <a:xfrm>
            <a:off x="7822895" y="3876465"/>
            <a:ext cx="345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23"/>
          <p:cNvCxnSpPr/>
          <p:nvPr/>
        </p:nvCxnSpPr>
        <p:spPr>
          <a:xfrm>
            <a:off x="7723439" y="4496395"/>
            <a:ext cx="546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4" name="Google Shape;384;p23"/>
          <p:cNvCxnSpPr/>
          <p:nvPr/>
        </p:nvCxnSpPr>
        <p:spPr>
          <a:xfrm>
            <a:off x="7723439" y="5115879"/>
            <a:ext cx="546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3"/>
          <p:cNvCxnSpPr/>
          <p:nvPr/>
        </p:nvCxnSpPr>
        <p:spPr>
          <a:xfrm>
            <a:off x="7822895" y="5789671"/>
            <a:ext cx="538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" name="06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4105" y="1368425"/>
            <a:ext cx="678180" cy="775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5" dur="58166" fill="hold"/>
                                        <p:tgtEl>
                                          <p:spTgt spid="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/>
          <p:nvPr/>
        </p:nvSpPr>
        <p:spPr>
          <a:xfrm>
            <a:off x="1654829" y="2129067"/>
            <a:ext cx="8201891" cy="368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going to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attend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 Easter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party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at Nick’s house.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dancers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will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perform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traditional dances at the festival.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Christmas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people usually buy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presents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for their family.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Did you go to the Da Lat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Flower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Festival with your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parents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My aunt is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clever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and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patient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2" name="Google Shape;392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4" name="Google Shape;394;p24"/>
          <p:cNvSpPr txBox="1"/>
          <p:nvPr/>
        </p:nvSpPr>
        <p:spPr>
          <a:xfrm>
            <a:off x="1000893" y="1374101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repeat the sentences. Underline the stressed syllables in the bold words.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6" name="Google Shape;396;p2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5</a:t>
            </a:r>
            <a:endParaRPr lang="en-US"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cxnSp>
        <p:nvCxnSpPr>
          <p:cNvPr id="398" name="Google Shape;398;p24"/>
          <p:cNvCxnSpPr/>
          <p:nvPr/>
        </p:nvCxnSpPr>
        <p:spPr>
          <a:xfrm>
            <a:off x="4195128" y="2785676"/>
            <a:ext cx="549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9" name="Google Shape;399;p24"/>
          <p:cNvCxnSpPr/>
          <p:nvPr/>
        </p:nvCxnSpPr>
        <p:spPr>
          <a:xfrm>
            <a:off x="6191245" y="2785676"/>
            <a:ext cx="362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0" name="Google Shape;400;p24"/>
          <p:cNvCxnSpPr/>
          <p:nvPr/>
        </p:nvCxnSpPr>
        <p:spPr>
          <a:xfrm>
            <a:off x="2612137" y="3521658"/>
            <a:ext cx="438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1" name="Google Shape;401;p24"/>
          <p:cNvCxnSpPr/>
          <p:nvPr/>
        </p:nvCxnSpPr>
        <p:spPr>
          <a:xfrm>
            <a:off x="4619770" y="3531183"/>
            <a:ext cx="595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2" name="Google Shape;402;p24"/>
          <p:cNvCxnSpPr/>
          <p:nvPr/>
        </p:nvCxnSpPr>
        <p:spPr>
          <a:xfrm>
            <a:off x="2431930" y="4253208"/>
            <a:ext cx="619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4"/>
          <p:cNvCxnSpPr/>
          <p:nvPr/>
        </p:nvCxnSpPr>
        <p:spPr>
          <a:xfrm>
            <a:off x="6191198" y="4262733"/>
            <a:ext cx="365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4" name="Google Shape;404;p24"/>
          <p:cNvCxnSpPr/>
          <p:nvPr/>
        </p:nvCxnSpPr>
        <p:spPr>
          <a:xfrm rot="10800000" flipH="1">
            <a:off x="5078477" y="4986749"/>
            <a:ext cx="410400" cy="4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5" name="Google Shape;405;p24"/>
          <p:cNvCxnSpPr/>
          <p:nvPr/>
        </p:nvCxnSpPr>
        <p:spPr>
          <a:xfrm>
            <a:off x="8285779" y="4986449"/>
            <a:ext cx="297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6" name="Google Shape;406;p24"/>
          <p:cNvCxnSpPr/>
          <p:nvPr/>
        </p:nvCxnSpPr>
        <p:spPr>
          <a:xfrm>
            <a:off x="3407167" y="5681715"/>
            <a:ext cx="331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7" name="Google Shape;407;p24"/>
          <p:cNvCxnSpPr/>
          <p:nvPr/>
        </p:nvCxnSpPr>
        <p:spPr>
          <a:xfrm>
            <a:off x="4745297" y="5719594"/>
            <a:ext cx="344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" name="06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25" y="1962785"/>
            <a:ext cx="862330" cy="71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5" dur="70222" fill="hold"/>
                                        <p:tgtEl>
                                          <p:spTgt spid="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>
              <p:cMediaNode>
                <p:cTn id="5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5" name="Google Shape;415;p2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7" name="Google Shape;417;p25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0" name="Google Shape;420;p25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Write under each picture a festival name.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table below with the phrases.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Fill in each blank with a word or phrase.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1" name="Google Shape;421;p25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repeat. Then underline the stressed syllable.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sentences. Underline the stressed syllables.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2" name="Google Shape;422;p25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23" name="Google Shape;423;p25"/>
          <p:cNvCxnSpPr>
            <a:stCxn id="415" idx="3"/>
            <a:endCxn id="41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4" name="Google Shape;424;p25"/>
          <p:cNvCxnSpPr>
            <a:stCxn id="416" idx="1"/>
            <a:endCxn id="41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5" name="Google Shape;425;p25"/>
          <p:cNvCxnSpPr>
            <a:stCxn id="417" idx="3"/>
            <a:endCxn id="41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6" name="Google Shape;426;p2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27" name="Google Shape;427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6" name="Google Shape;436;p26" descr="130+ Funny Telephone Game Phrase Ideas - Meebily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73571" y="2250238"/>
            <a:ext cx="5114477" cy="314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/>
          <p:nvPr/>
        </p:nvSpPr>
        <p:spPr>
          <a:xfrm>
            <a:off x="903952" y="2569843"/>
            <a:ext cx="55190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lang="en-US" sz="2800" b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test students' quick reaction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8" name="Google Shape;438;p26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</a:t>
            </a:r>
            <a:r>
              <a:rPr lang="en-US" sz="3600" b="1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Up and down</a:t>
            </a:r>
            <a:endParaRPr lang="en-US" sz="3600" b="1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4" name="Google Shape;444;p28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6" name="Google Shape;446;p28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7" name="Google Shape;447;p28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8" name="Google Shape;448;p28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0" name="Google Shape;450;p28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Write under each picture a festival name.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table below with the phrases.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Fill in each blank with a word or phrase.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1" name="Google Shape;451;p28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repeat. Then underline the stressed syllable.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sentences. Underline the stressed syllables.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2" name="Google Shape;452;p28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53" name="Google Shape;453;p28"/>
          <p:cNvCxnSpPr>
            <a:stCxn id="445" idx="3"/>
            <a:endCxn id="44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4" name="Google Shape;454;p28"/>
          <p:cNvCxnSpPr>
            <a:stCxn id="446" idx="1"/>
            <a:endCxn id="44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5" name="Google Shape;455;p28"/>
          <p:cNvCxnSpPr>
            <a:stCxn id="447" idx="3"/>
            <a:endCxn id="44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6" name="Google Shape;456;p2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57" name="Google Shape;457;p2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8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59" name="Google Shape;459;p28"/>
          <p:cNvCxnSpPr>
            <a:stCxn id="448" idx="1"/>
            <a:endCxn id="458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0" name="Google Shape;460;p28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1" name="Google Shape;461;p28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OBJECTIVES</a:t>
            </a:r>
            <a:endParaRPr lang="en-US" sz="36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75518" y="2117852"/>
            <a:ext cx="10274531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the lesson, students will be able to gain: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Vocabulary: types of festivals and festival activities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Pronunciation: pronounce two-syllable words with correct stress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 txBox="1"/>
          <p:nvPr/>
        </p:nvSpPr>
        <p:spPr>
          <a:xfrm>
            <a:off x="1098428" y="1319034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8" name="Google Shape;468;p2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lang="en-US"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2" name="Google Shape;472;p29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73" name="Google Shape;473;p29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29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 panose="020F0502020204030204"/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29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 panose="020F0502020204030204"/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PRONUNCIATION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/>
          <p:nvPr/>
        </p:nvSpPr>
        <p:spPr>
          <a:xfrm>
            <a:off x="1098428" y="1306155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lang="en-US" sz="4000" b="1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487" name="Google Shape;487;p3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1098910" y="1990669"/>
            <a:ext cx="9994180" cy="202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Write new words 2 lines and learn by heart.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workbook</a:t>
            </a:r>
            <a:r>
              <a:rPr lang="en-US" sz="2800" b="1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(A-1,2; B-3)</a:t>
            </a:r>
            <a:endParaRPr lang="en-US" sz="2800" b="1">
              <a:solidFill>
                <a:schemeClr val="dk1"/>
              </a:solidFill>
              <a:highlight>
                <a:srgbClr val="FFFF00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Preapare </a:t>
            </a:r>
            <a:r>
              <a:rPr lang="en-US" sz="2800" b="1">
                <a:solidFill>
                  <a:srgbClr val="00B0F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9- A closer look 2</a:t>
            </a:r>
            <a:endParaRPr lang="en-US" sz="2800" b="1">
              <a:solidFill>
                <a:srgbClr val="00B0F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0" name="Google Shape;490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1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1"/>
          <p:cNvSpPr/>
          <p:nvPr/>
        </p:nvSpPr>
        <p:spPr>
          <a:xfrm>
            <a:off x="2951748" y="5993141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Website: </a:t>
            </a:r>
            <a:r>
              <a:rPr lang="en-US" sz="1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sachmem.vn</a:t>
            </a: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Fanpage: </a:t>
            </a:r>
            <a:r>
              <a:rPr lang="en-US" sz="14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facebook.com/sachmem.vn/</a:t>
            </a:r>
            <a:endParaRPr sz="1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Write under each picture a festival name.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table below with the phrases.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Fill in each blank with a word or phrase.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repeat. Then underline the stressed syllable.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sentences. Underline the stressed syllables.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Hot seat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0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931039" y="2486069"/>
            <a:ext cx="464927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sz="2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33508" y="2555337"/>
            <a:ext cx="4953000" cy="30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Tomatina</a:t>
            </a:r>
            <a:endParaRPr lang="en-US" sz="36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193472" y="1193426"/>
            <a:ext cx="7756264" cy="43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Christmas</a:t>
            </a:r>
            <a:endParaRPr lang="en-US" sz="36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71931" y="1285545"/>
            <a:ext cx="6848587" cy="45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Mid-Autumn Festival</a:t>
            </a:r>
            <a:endParaRPr lang="en-US" sz="36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12894" y="1388153"/>
            <a:ext cx="7640310" cy="42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3800217" y="5920564"/>
            <a:ext cx="459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Cheese Rolling</a:t>
            </a:r>
            <a:endParaRPr lang="en-US" sz="36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5045</Words>
  <Application>WPS Presentation</Application>
  <PresentationFormat/>
  <Paragraphs>385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SimSun</vt:lpstr>
      <vt:lpstr>Wingdings</vt:lpstr>
      <vt:lpstr>Arial</vt:lpstr>
      <vt:lpstr>Calibri</vt:lpstr>
      <vt:lpstr>Open Sans</vt:lpstr>
      <vt:lpstr>Noto Sans Symbols</vt:lpstr>
      <vt:lpstr>Noto Sans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TrangDTT</dc:creator>
  <cp:lastModifiedBy>DELL</cp:lastModifiedBy>
  <cp:revision>4</cp:revision>
  <dcterms:created xsi:type="dcterms:W3CDTF">2023-02-20T10:00:56Z</dcterms:created>
  <dcterms:modified xsi:type="dcterms:W3CDTF">2023-02-20T13:57:56Z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775FDEC5AE9F464DA483FFB8EAEE830D</vt:lpwstr>
  </property>
  <property fmtid="{D5CDD505-2E9C-101B-9397-08002B2CF9AE}" pid="3" name="KSOProductBuildVer">
    <vt:lpwstr>1033-11.2.0.11486</vt:lpwstr>
  </property>
</Properties>
</file>