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4" r:id="rId3"/>
    <p:sldId id="298" r:id="rId4"/>
    <p:sldId id="276" r:id="rId5"/>
    <p:sldId id="299" r:id="rId6"/>
    <p:sldId id="300" r:id="rId8"/>
    <p:sldId id="301" r:id="rId9"/>
    <p:sldId id="302" r:id="rId10"/>
    <p:sldId id="258" r:id="rId11"/>
    <p:sldId id="273" r:id="rId12"/>
    <p:sldId id="290" r:id="rId13"/>
    <p:sldId id="289" r:id="rId14"/>
    <p:sldId id="286" r:id="rId15"/>
    <p:sldId id="287" r:id="rId16"/>
    <p:sldId id="277" r:id="rId17"/>
    <p:sldId id="261" r:id="rId18"/>
    <p:sldId id="262" r:id="rId19"/>
    <p:sldId id="303" r:id="rId20"/>
    <p:sldId id="304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C0E6EA"/>
    <a:srgbClr val="62C8CE"/>
    <a:srgbClr val="5ABDD4"/>
    <a:srgbClr val="A6DBE8"/>
    <a:srgbClr val="2AE9EE"/>
    <a:srgbClr val="C8E9F1"/>
    <a:srgbClr val="97F5F7"/>
    <a:srgbClr val="0FB7BD"/>
    <a:srgbClr val="A6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6" Type="http://schemas.openxmlformats.org/officeDocument/2006/relationships/image" Target="../media/image11.png"/><Relationship Id="rId5" Type="http://schemas.microsoft.com/office/2007/relationships/media" Target="../media/audio3.wav"/><Relationship Id="rId4" Type="http://schemas.openxmlformats.org/officeDocument/2006/relationships/audio" Target="../media/audio3.wav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audio2.wav"/><Relationship Id="rId3" Type="http://schemas.openxmlformats.org/officeDocument/2006/relationships/audio" Target="NULL" TargetMode="External"/><Relationship Id="rId2" Type="http://schemas.openxmlformats.org/officeDocument/2006/relationships/slide" Target="slide10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audio2.wav"/><Relationship Id="rId3" Type="http://schemas.openxmlformats.org/officeDocument/2006/relationships/audio" Target="NULL" TargetMode="External"/><Relationship Id="rId2" Type="http://schemas.openxmlformats.org/officeDocument/2006/relationships/slide" Target="slide8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4128" y="1251524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/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28755" y="1248060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/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>
            <a:fillRect/>
          </a:stretch>
        </p:blipFill>
        <p:spPr>
          <a:xfrm>
            <a:off x="2601027" y="3804560"/>
            <a:ext cx="3941945" cy="305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98" y="1984664"/>
            <a:ext cx="35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many shops, restaurants, and     (1) _______  in her neighbourhood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3698" y="2571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(2) _______ streets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3698" y="3003337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helpful and (3) _______ people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78325" y="1979315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too (4) _______ school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78325" y="241120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dirty air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78325" y="2848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noisy and (5) _______ streets</a:t>
            </a:r>
            <a:endParaRPr lang="en-US"/>
          </a:p>
        </p:txBody>
      </p:sp>
      <p:pic>
        <p:nvPicPr>
          <p:cNvPr id="17" name="Bản sao của B1_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1773" y="197480"/>
            <a:ext cx="487363" cy="487363"/>
          </a:xfrm>
          <a:prstGeom prst="rect">
            <a:avLst/>
          </a:prstGeom>
        </p:spPr>
      </p:pic>
      <p:sp>
        <p:nvSpPr>
          <p:cNvPr id="19" name="Rounded Rectangle 3">
            <a:hlinkClick r:id="rId7" action="ppaction://hlinksldjump"/>
          </p:cNvPr>
          <p:cNvSpPr/>
          <p:nvPr/>
        </p:nvSpPr>
        <p:spPr>
          <a:xfrm>
            <a:off x="7462167" y="6354617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51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>
            <a:fillRect/>
          </a:stretch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88473" y="3973942"/>
          <a:ext cx="6660572" cy="278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572"/>
              </a:tblGrid>
              <a:tr h="690965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</a:tr>
              <a:tr h="2089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2783" y="4707082"/>
            <a:ext cx="639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many shops, restaurants, and (1)                        in her </a:t>
            </a:r>
            <a:r>
              <a:rPr lang="en-US" sz="2400" dirty="0" err="1"/>
              <a:t>neighbourhood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2784" y="5501684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(2)                streets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52784" y="6016703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helpful and (3)                 people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33807" y="60167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418" y="550302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wide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5109" y="4713361"/>
            <a:ext cx="164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art galleries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99921" y="5090393"/>
            <a:ext cx="1554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89933" y="588025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57600" y="6369710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>
            <a:fillRect/>
          </a:stretch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8864" y="3917373"/>
          <a:ext cx="6525491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491"/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220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6839" y="4888768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86839" y="5528479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dirty air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2386839" y="6080020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63384" y="4888768"/>
            <a:ext cx="116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faraway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3256" y="6090995"/>
            <a:ext cx="127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crowded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42739" y="526433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35032" y="645767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36072" y="1658394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/>
                <a:gridCol w="5400307"/>
                <a:gridCol w="1309255"/>
                <a:gridCol w="144235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endParaRPr lang="en-US" sz="2800" b="1" kern="12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  <a:endParaRPr lang="en-US" sz="2800" b="1" kern="12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  <a:endParaRPr lang="en-US" sz="2800" b="1" kern="12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" y="1620098"/>
            <a:ext cx="8840879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  <a:endParaRPr lang="en-US" sz="240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However, there are some / many / one thing(s) I dislike about it.</a:t>
            </a:r>
            <a:endParaRPr lang="en-US" sz="240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27" y="206709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666" y="2199942"/>
            <a:ext cx="19095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FB7BD"/>
                </a:solidFill>
              </a:rPr>
              <a:t>Wrap-up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3430" y="2940685"/>
            <a:ext cx="7741920" cy="33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Recognize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listening skill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for specific information of a conversation between Khang and Vy about directions to some places in a neighbourhood.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Revise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some words related to places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Use some words related to places and verb “like”, “dislike”, structure “There is”, “There are” to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a paragraph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 about 50 words about your neighbourhood.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65"/>
            <a:ext cx="8227695" cy="22498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095" y="2674620"/>
            <a:ext cx="2915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FB7BD"/>
                </a:solidFill>
                <a:sym typeface="+mn-ea"/>
              </a:rPr>
              <a:t>HOMEWORK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095" y="3496945"/>
            <a:ext cx="774192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65"/>
            <a:ext cx="7886700" cy="2156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2625" y="3488690"/>
            <a:ext cx="7832725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Write new words 2 lines.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Do more exercises in workbook.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Prepare new lesson: U4- Looking back &amp; Project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635" y="3498215"/>
            <a:ext cx="8472170" cy="260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Recognize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listening skill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for specific information of a conversation between Khang and Vy about directions to some places in a neighbourhood.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Revise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some words related to places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Use some words related to places and verb “like”, “dislike”, structure “There is”, “There are” to </a:t>
            </a:r>
            <a:r>
              <a:rPr lang="en-US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write a paragraph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about 50 words about your neighbourhood.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543176" y="2603802"/>
            <a:ext cx="19095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FB7BD"/>
                </a:solidFill>
              </a:rPr>
              <a:t>Objectives</a:t>
            </a:r>
            <a:endParaRPr lang="en-US" sz="2800" b="1">
              <a:solidFill>
                <a:srgbClr val="0FB7BD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 rot="0">
            <a:off x="368300" y="2494915"/>
            <a:ext cx="4954270" cy="777875"/>
            <a:chOff x="2100847" y="1826837"/>
            <a:chExt cx="4954515" cy="7776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262" y="1829932"/>
              <a:ext cx="4176100" cy="7329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822" y="169117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faraway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83734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/ˈfɑːrəweɪ/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72" y="3845729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xa xôi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23" name="Content Placeholder 122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9310" y="1817370"/>
            <a:ext cx="4158615" cy="3907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822" y="169117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narrow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83734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/ˈnærəʊ/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336822" y="386541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chật hẹp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24" name="Content Placeholder 123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885" y="1555115"/>
            <a:ext cx="3669665" cy="4486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550" y="1691005"/>
            <a:ext cx="48234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workshop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83734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/ˈwɜːkʃɒp/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336822" y="3865414"/>
            <a:ext cx="442694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phân xưởng (sản xuất, sửa chữa)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25" name="Content Placeholder 124"/>
          <p:cNvPicPr/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1825625"/>
            <a:ext cx="3886200" cy="435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Content Placeholder 126"/>
          <p:cNvPicPr/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19980" y="2077720"/>
            <a:ext cx="3914775" cy="3451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550" y="1691005"/>
            <a:ext cx="48234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sandy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837349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/ˈsændi/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336822" y="3865414"/>
            <a:ext cx="442694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có cát, phủ cát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28" name="Content Placeholder 12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825" y="2461260"/>
            <a:ext cx="3992245" cy="2656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013" y="5580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39157" y="2082800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/>
                <a:gridCol w="6523608"/>
                <a:gridCol w="746483"/>
                <a:gridCol w="69238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Bản sao của B1_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5016" y="460991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7110" y="262208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6101" y="316739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7110" y="368458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6101" y="418531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7110" y="485944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9" name="Rounded Rectangle 3">
            <a:hlinkClick r:id="rId6" action="ppaction://hlinksldjump"/>
          </p:cNvPr>
          <p:cNvSpPr/>
          <p:nvPr/>
        </p:nvSpPr>
        <p:spPr>
          <a:xfrm>
            <a:off x="3781884" y="6317673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  <a:endParaRPr lang="en-US" sz="2600" b="0" i="0" dirty="0">
                <a:solidFill>
                  <a:srgbClr val="333333"/>
                </a:solidFill>
                <a:effectLst/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Multiplication Sign 7">
            <a:hlinkClick r:id="rId2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51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0960" y="168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3579</Words>
  <Application>WPS Presentation</Application>
  <PresentationFormat>On-screen Show (4:3)</PresentationFormat>
  <Paragraphs>218</Paragraphs>
  <Slides>19</Slides>
  <Notes>0</Notes>
  <HiddenSlides>2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SimSun</vt:lpstr>
      <vt:lpstr>Wingdings</vt:lpstr>
      <vt:lpstr>Wingdings 2</vt:lpstr>
      <vt:lpstr>Calibri Light</vt:lpstr>
      <vt:lpstr>Calibri</vt:lpstr>
      <vt:lpstr>Microsoft YaHei</vt:lpstr>
      <vt:lpstr>Arial Unicode MS</vt:lpstr>
      <vt:lpstr>Office Theme</vt:lpstr>
      <vt:lpstr>gm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106</cp:revision>
  <dcterms:created xsi:type="dcterms:W3CDTF">2020-12-09T02:04:00Z</dcterms:created>
  <dcterms:modified xsi:type="dcterms:W3CDTF">2022-11-24T14:35:09Z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8B3094A601B34C15910362FD95C1B906</vt:lpwstr>
  </property>
  <property fmtid="{D5CDD505-2E9C-101B-9397-08002B2CF9AE}" pid="3" name="KSOProductBuildVer">
    <vt:lpwstr>1033-11.2.0.11417</vt:lpwstr>
  </property>
</Properties>
</file>