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tiff" ContentType="image/tif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6" r:id="rId3"/>
    <p:sldId id="257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264" r:id="rId18"/>
    <p:sldId id="303" r:id="rId19"/>
    <p:sldId id="333" r:id="rId20"/>
    <p:sldId id="258" r:id="rId21"/>
    <p:sldId id="287" r:id="rId23"/>
    <p:sldId id="288" r:id="rId24"/>
    <p:sldId id="289" r:id="rId25"/>
    <p:sldId id="290" r:id="rId26"/>
    <p:sldId id="291" r:id="rId27"/>
    <p:sldId id="260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292" r:id="rId36"/>
    <p:sldId id="261" r:id="rId37"/>
    <p:sldId id="341" r:id="rId38"/>
    <p:sldId id="262" r:id="rId39"/>
    <p:sldId id="301" r:id="rId40"/>
    <p:sldId id="302" r:id="rId41"/>
    <p:sldId id="27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F9B6AD"/>
    <a:srgbClr val="00A1DA"/>
    <a:srgbClr val="00B0F0"/>
    <a:srgbClr val="B7ECFF"/>
    <a:srgbClr val="97E4FF"/>
    <a:srgbClr val="61D6FF"/>
    <a:srgbClr val="1DC4FF"/>
    <a:srgbClr val="FFFF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8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image" Target="../media/image19.jpeg"/><Relationship Id="rId7" Type="http://schemas.openxmlformats.org/officeDocument/2006/relationships/image" Target="../media/image1.tiff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.jpeg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slide" Target="slide9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slide" Target="slide3.xml"/><Relationship Id="rId13" Type="http://schemas.openxmlformats.org/officeDocument/2006/relationships/slideLayout" Target="../slideLayouts/slideLayout2.xml"/><Relationship Id="rId12" Type="http://schemas.openxmlformats.org/officeDocument/2006/relationships/slide" Target="slide13.xml"/><Relationship Id="rId11" Type="http://schemas.openxmlformats.org/officeDocument/2006/relationships/slide" Target="slide12.xml"/><Relationship Id="rId10" Type="http://schemas.openxmlformats.org/officeDocument/2006/relationships/slide" Target="slide1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8.jpeg"/><Relationship Id="rId2" Type="http://schemas.openxmlformats.org/officeDocument/2006/relationships/image" Target="../media/image3.tiff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slide" Target="slide1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" Target="slide28.xml"/><Relationship Id="rId8" Type="http://schemas.microsoft.com/office/2007/relationships/media" Target="../media/audio5.wav"/><Relationship Id="rId7" Type="http://schemas.openxmlformats.org/officeDocument/2006/relationships/audio" Target="../media/audio5.wav"/><Relationship Id="rId6" Type="http://schemas.openxmlformats.org/officeDocument/2006/relationships/image" Target="../media/image41.png"/><Relationship Id="rId5" Type="http://schemas.microsoft.com/office/2007/relationships/media" Target="../media/audio4.wav"/><Relationship Id="rId4" Type="http://schemas.openxmlformats.org/officeDocument/2006/relationships/audio" Target="NULL" TargetMode="External"/><Relationship Id="rId3" Type="http://schemas.openxmlformats.org/officeDocument/2006/relationships/image" Target="../media/image44.png"/><Relationship Id="rId21" Type="http://schemas.openxmlformats.org/officeDocument/2006/relationships/slideLayout" Target="../slideLayouts/slideLayout1.xml"/><Relationship Id="rId20" Type="http://schemas.openxmlformats.org/officeDocument/2006/relationships/slide" Target="slide33.xml"/><Relationship Id="rId2" Type="http://schemas.openxmlformats.org/officeDocument/2006/relationships/image" Target="../media/image43.png"/><Relationship Id="rId19" Type="http://schemas.openxmlformats.org/officeDocument/2006/relationships/image" Target="../media/image48.png"/><Relationship Id="rId18" Type="http://schemas.openxmlformats.org/officeDocument/2006/relationships/slide" Target="slide31.xml"/><Relationship Id="rId17" Type="http://schemas.openxmlformats.org/officeDocument/2006/relationships/image" Target="../media/image38.GIF"/><Relationship Id="rId16" Type="http://schemas.openxmlformats.org/officeDocument/2006/relationships/slide" Target="slide1.xml"/><Relationship Id="rId15" Type="http://schemas.openxmlformats.org/officeDocument/2006/relationships/image" Target="../media/image47.GIF"/><Relationship Id="rId14" Type="http://schemas.openxmlformats.org/officeDocument/2006/relationships/slide" Target="slide30.xml"/><Relationship Id="rId13" Type="http://schemas.openxmlformats.org/officeDocument/2006/relationships/image" Target="../media/image46.png"/><Relationship Id="rId12" Type="http://schemas.openxmlformats.org/officeDocument/2006/relationships/slide" Target="slide32.xml"/><Relationship Id="rId11" Type="http://schemas.openxmlformats.org/officeDocument/2006/relationships/image" Target="../media/image45.png"/><Relationship Id="rId10" Type="http://schemas.openxmlformats.org/officeDocument/2006/relationships/slide" Target="slide29.xml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slide" Target="slide27.xml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slide" Target="slide27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slide" Target="slide27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slide" Target="slide27.xml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slide" Target="slide27.xml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54.png"/><Relationship Id="rId7" Type="http://schemas.openxmlformats.org/officeDocument/2006/relationships/tags" Target="../tags/tag1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inh-nen-dong-powerpoint-dep-cut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60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972821"/>
            <a:ext cx="7886700" cy="1325563"/>
          </a:xfrm>
        </p:spPr>
        <p:txBody>
          <a:bodyPr>
            <a:normAutofit fontScale="90000"/>
          </a:bodyPr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Welcome to our class today!</a:t>
            </a:r>
            <a:endParaRPr lang="en-US" sz="5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417830" y="310451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lass: 6A3</a:t>
            </a:r>
            <a:endParaRPr lang="en-US" sz="2800" b="1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sz="2800" b="1" i="1">
                <a:latin typeface="Times New Roman" panose="02020603050405020304" charset="0"/>
                <a:cs typeface="Times New Roman" panose="02020603050405020304" charset="0"/>
              </a:rPr>
              <a:t>Teacher: Vũ Thị Hoài Thu</a:t>
            </a:r>
            <a:endParaRPr lang="en-US" sz="2800" b="1" i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 i="1">
                <a:latin typeface="Times New Roman" panose="02020603050405020304" charset="0"/>
                <a:cs typeface="Times New Roman" panose="02020603050405020304" charset="0"/>
              </a:rPr>
              <a:t>School: Nguyễn Bỉnh Khiêm Secondary school</a:t>
            </a:r>
            <a:endParaRPr lang="en-US" sz="28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8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809625" y="17780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This lamp is _____. I don’t have much money.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expensive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convenient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67425" y="3409315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9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809625" y="17780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Living in the city is____.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You can buy a lot of things. 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expensive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convenient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48375" y="4491990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10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809625" y="17780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This isn’t an old school. 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It’s very____. 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modern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crowded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38850" y="3409315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5390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ounded Rectangle 15"/>
          <p:cNvSpPr/>
          <p:nvPr/>
        </p:nvSpPr>
        <p:spPr>
          <a:xfrm>
            <a:off x="619760" y="5390515"/>
            <a:ext cx="8095615" cy="12668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The yellow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pencil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is longer than the red pencil. 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rcRect l="14423" t="21587" r="15411" b="18450"/>
          <a:stretch>
            <a:fillRect/>
          </a:stretch>
        </p:blipFill>
        <p:spPr>
          <a:xfrm>
            <a:off x="1656715" y="1571625"/>
            <a:ext cx="3382645" cy="400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Cloud 17"/>
          <p:cNvSpPr/>
          <p:nvPr/>
        </p:nvSpPr>
        <p:spPr>
          <a:xfrm>
            <a:off x="5534025" y="2009140"/>
            <a:ext cx="3401060" cy="250571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Comparison </a:t>
            </a:r>
            <a:endParaRPr lang="en-US" sz="3200" b="1">
              <a:solidFill>
                <a:schemeClr val="tx1"/>
              </a:solidFill>
            </a:endParaRP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(So sánh hơn) </a:t>
            </a:r>
            <a:endParaRPr 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bldLvl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Content Placeholder 107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746251"/>
            <a:ext cx="7886700" cy="1325563"/>
          </a:xfrm>
        </p:spPr>
        <p:txBody>
          <a:bodyPr>
            <a:noAutofit/>
          </a:bodyPr>
          <a:p>
            <a:pPr algn="ctr"/>
            <a:r>
              <a:rPr lang="en-US" sz="4800" b="1"/>
              <a:t>Unit 4: My neighbourhood</a:t>
            </a:r>
            <a:br>
              <a:rPr lang="en-US" sz="4800" b="1"/>
            </a:b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Period 29: A closer look 2</a:t>
            </a:r>
            <a:endParaRPr lang="en-US" sz="40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250" y="327025"/>
            <a:ext cx="3742690" cy="6781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4800" b="1"/>
              <a:t>Objectives </a:t>
            </a:r>
            <a:endParaRPr lang="en-US" sz="40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942975" y="2076450"/>
            <a:ext cx="7600950" cy="8763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400"/>
              <a:t>Recognize the form of comparative adjectives.</a:t>
            </a:r>
            <a:endParaRPr lang="en-US" sz="2400"/>
          </a:p>
        </p:txBody>
      </p:sp>
      <p:sp>
        <p:nvSpPr>
          <p:cNvPr id="6" name="Flowchart: Alternate Process 5"/>
          <p:cNvSpPr/>
          <p:nvPr/>
        </p:nvSpPr>
        <p:spPr>
          <a:xfrm>
            <a:off x="942975" y="3098800"/>
            <a:ext cx="7600950" cy="8763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400"/>
              <a:t>Recognize the usage of comparative adjectives.</a:t>
            </a:r>
            <a:endParaRPr lang="en-US" sz="2400"/>
          </a:p>
        </p:txBody>
      </p:sp>
      <p:sp>
        <p:nvSpPr>
          <p:cNvPr id="7" name="Flowchart: Alternate Process 6"/>
          <p:cNvSpPr/>
          <p:nvPr/>
        </p:nvSpPr>
        <p:spPr>
          <a:xfrm>
            <a:off x="942975" y="4121150"/>
            <a:ext cx="7600950" cy="8763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400"/>
              <a:t>Make the correct comparative form of adjectives. </a:t>
            </a:r>
            <a:endParaRPr lang="en-US" sz="2400"/>
          </a:p>
        </p:txBody>
      </p:sp>
      <p:sp>
        <p:nvSpPr>
          <p:cNvPr id="8" name="Flowchart: Alternate Process 7"/>
          <p:cNvSpPr/>
          <p:nvPr/>
        </p:nvSpPr>
        <p:spPr>
          <a:xfrm>
            <a:off x="942975" y="5267325"/>
            <a:ext cx="7600950" cy="115252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400"/>
              <a:t>Apply comparative form of adjectives to make a short dialogue to compare some information between two given places.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546735" y="2005965"/>
            <a:ext cx="8244205" cy="1240155"/>
            <a:chOff x="891714" y="3195023"/>
            <a:chExt cx="8009450" cy="1630366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3616" y="3332765"/>
              <a:ext cx="7409189" cy="1253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We can use comparative adjectives to compare two people or things.</a:t>
              </a:r>
              <a:endParaRPr lang="en-US" sz="2800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91100" y="384175"/>
            <a:ext cx="3742690" cy="6781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1. Use:</a:t>
            </a:r>
            <a:r>
              <a:rPr lang="en-US" b="1"/>
              <a:t> </a:t>
            </a:r>
            <a:endParaRPr 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4189730"/>
            <a:ext cx="1309370" cy="1651635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312421" y="5924822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/>
              <a:t>Tom is </a:t>
            </a:r>
            <a:r>
              <a:rPr lang="en-US" sz="2800" b="1"/>
              <a:t>taller than </a:t>
            </a:r>
            <a:r>
              <a:rPr lang="en-US" sz="280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424776" y="3417374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3772535" y="3562350"/>
            <a:ext cx="5238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A house in a city is </a:t>
            </a:r>
            <a:r>
              <a:rPr lang="en-US" sz="2400" b="1"/>
              <a:t>more expensive than</a:t>
            </a:r>
            <a:r>
              <a:rPr lang="en-US" sz="2400"/>
              <a:t> a house in the countryside.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4544695" y="4589145"/>
            <a:ext cx="2065655" cy="1375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25" y="5248910"/>
            <a:ext cx="2132965" cy="129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4" grpId="0"/>
      <p:bldP spid="14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Content Placeholder 9"/>
          <p:cNvGraphicFramePr/>
          <p:nvPr>
            <p:ph idx="1"/>
          </p:nvPr>
        </p:nvGraphicFramePr>
        <p:xfrm>
          <a:off x="448945" y="2080895"/>
          <a:ext cx="8608060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5480"/>
                <a:gridCol w="1816100"/>
                <a:gridCol w="2053590"/>
                <a:gridCol w="2802890"/>
              </a:tblGrid>
              <a:tr h="43815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18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DD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Positive</a:t>
                      </a:r>
                      <a:endParaRPr lang="en-US" sz="20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DD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Comparative</a:t>
                      </a:r>
                      <a:endParaRPr lang="en-US" sz="20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DD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Rule</a:t>
                      </a:r>
                      <a:endParaRPr lang="en-US" sz="20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DDE"/>
                    </a:solidFill>
                  </a:tcPr>
                </a:tc>
              </a:tr>
              <a:tr h="437515">
                <a:tc rowSpan="3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one syllable</a:t>
                      </a:r>
                      <a:endParaRPr lang="en-US" sz="20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fast</a:t>
                      </a: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+ er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8785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larg</a:t>
                      </a:r>
                      <a:r>
                        <a:rPr lang="en-US" sz="2000" b="1" u="sng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e</a:t>
                      </a:r>
                      <a:endParaRPr lang="en-US" sz="2000" b="1" u="sng">
                        <a:solidFill>
                          <a:srgbClr val="FF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+ r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8795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b</a:t>
                      </a:r>
                      <a:r>
                        <a:rPr lang="en-US" sz="2000" b="1" u="sng">
                          <a:solidFill>
                            <a:srgbClr val="00B050"/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i</a:t>
                      </a:r>
                      <a:r>
                        <a:rPr lang="en-US" sz="2000" b="1" u="sng">
                          <a:solidFill>
                            <a:srgbClr val="FF0000"/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g</a:t>
                      </a:r>
                      <a:endParaRPr lang="en-US" sz="2000" b="1" u="sng">
                        <a:solidFill>
                          <a:srgbClr val="FF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double the consonant + er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31F2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8150">
                <a:tc rowSpan="3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two syllables</a:t>
                      </a:r>
                      <a:endParaRPr lang="en-US" sz="20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nois</a:t>
                      </a:r>
                      <a:r>
                        <a:rPr lang="en-US" sz="2000" b="1" u="sng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y</a:t>
                      </a:r>
                      <a:endParaRPr lang="en-US" sz="2000" b="1" u="sng">
                        <a:solidFill>
                          <a:srgbClr val="FF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y → ier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815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qui</a:t>
                      </a:r>
                      <a:r>
                        <a:rPr lang="en-US" sz="2000" b="1" u="sng">
                          <a:solidFill>
                            <a:srgbClr val="FF0000"/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et</a:t>
                      </a:r>
                      <a:endParaRPr lang="en-US" sz="2000" b="1" u="sng">
                        <a:solidFill>
                          <a:srgbClr val="FF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 +er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815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modern</a:t>
                      </a: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more + adj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66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three or more syllables</a:t>
                      </a:r>
                      <a:endParaRPr lang="en-US" sz="20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expensive</a:t>
                      </a: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20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more + adj</a:t>
                      </a:r>
                      <a:endParaRPr lang="en-US" sz="2000" b="1">
                        <a:solidFill>
                          <a:srgbClr val="C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62475" y="365125"/>
            <a:ext cx="3742690" cy="6781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2. Form:</a:t>
            </a:r>
            <a:r>
              <a:rPr lang="en-US" b="1"/>
              <a:t> </a:t>
            </a:r>
            <a:endParaRPr 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72940" y="2553335"/>
            <a:ext cx="1630680" cy="3822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faster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48810" y="3023235"/>
            <a:ext cx="1630680" cy="3822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larger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54195" y="3495040"/>
            <a:ext cx="1630680" cy="3822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bigger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72940" y="3966845"/>
            <a:ext cx="1630680" cy="3822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noisier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48810" y="4436745"/>
            <a:ext cx="1630680" cy="3822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quieter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54195" y="4819015"/>
            <a:ext cx="1868805" cy="3822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more modern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05300" y="5322570"/>
            <a:ext cx="1917700" cy="7118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40000"/>
              </a:lnSpc>
              <a:buNone/>
            </a:pPr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more expensive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1" grpId="0" bldLvl="0" animBg="1"/>
      <p:bldP spid="11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62475" y="365125"/>
            <a:ext cx="3742690" cy="6781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2. Form:</a:t>
            </a:r>
            <a:r>
              <a:rPr lang="en-US" b="1"/>
              <a:t> </a:t>
            </a:r>
            <a:endParaRPr 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/>
          <p:nvPr>
            <p:ph idx="1"/>
          </p:nvPr>
        </p:nvSpPr>
        <p:spPr>
          <a:xfrm>
            <a:off x="696595" y="1615440"/>
            <a:ext cx="7886700" cy="4351655"/>
          </a:xfrm>
        </p:spPr>
        <p:txBody>
          <a:bodyPr/>
          <a:p>
            <a:r>
              <a:rPr lang="en-US" u="sng">
                <a:highlight>
                  <a:srgbClr val="FFFF00"/>
                </a:highlight>
              </a:rPr>
              <a:t>Short adjectives</a:t>
            </a:r>
            <a:r>
              <a:rPr lang="en-US">
                <a:highlight>
                  <a:srgbClr val="FFFF00"/>
                </a:highlight>
              </a:rPr>
              <a:t> </a:t>
            </a:r>
            <a:endParaRPr lang="en-US">
              <a:highlight>
                <a:srgbClr val="FFFF00"/>
              </a:highlight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u="sng">
                <a:highlight>
                  <a:srgbClr val="FFFF00"/>
                </a:highlight>
              </a:rPr>
              <a:t>Long adjectives</a:t>
            </a:r>
            <a:endParaRPr lang="en-US" u="sng">
              <a:highlight>
                <a:srgbClr val="FFFF00"/>
              </a:highlight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913765" y="2293620"/>
            <a:ext cx="7738110" cy="97409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S</a:t>
            </a:r>
            <a:r>
              <a:rPr lang="en-US" sz="2800" b="1" baseline="-25000"/>
              <a:t>1</a:t>
            </a:r>
            <a:r>
              <a:rPr lang="en-US" sz="2800" b="1"/>
              <a:t> + be + adj-er + than + S</a:t>
            </a:r>
            <a:r>
              <a:rPr lang="en-US" sz="2800" b="1" baseline="-25000"/>
              <a:t>2</a:t>
            </a:r>
            <a:endParaRPr lang="en-US" sz="2800" b="1" baseline="-25000"/>
          </a:p>
        </p:txBody>
      </p:sp>
      <p:sp>
        <p:nvSpPr>
          <p:cNvPr id="4" name="Round Diagonal Corner Rectangle 3"/>
          <p:cNvSpPr/>
          <p:nvPr/>
        </p:nvSpPr>
        <p:spPr>
          <a:xfrm>
            <a:off x="913765" y="4740910"/>
            <a:ext cx="7738110" cy="97409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S</a:t>
            </a:r>
            <a:r>
              <a:rPr lang="en-US" sz="2800" b="1" baseline="-25000"/>
              <a:t>1</a:t>
            </a:r>
            <a:r>
              <a:rPr lang="en-US" sz="2800" b="1"/>
              <a:t> + be + “more”+ adj + than + S</a:t>
            </a:r>
            <a:r>
              <a:rPr lang="en-US" sz="2800" b="1" baseline="-25000"/>
              <a:t>2</a:t>
            </a:r>
            <a:endParaRPr lang="en-US" sz="2800" b="1" baseline="-25000"/>
          </a:p>
        </p:txBody>
      </p:sp>
      <p:sp>
        <p:nvSpPr>
          <p:cNvPr id="5" name="Round Diagonal Corner Rectangle 4"/>
          <p:cNvSpPr/>
          <p:nvPr/>
        </p:nvSpPr>
        <p:spPr>
          <a:xfrm>
            <a:off x="913765" y="3443605"/>
            <a:ext cx="773811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3200" b="1" i="1" baseline="-25000">
                <a:solidFill>
                  <a:schemeClr val="accent2">
                    <a:lumMod val="50000"/>
                  </a:schemeClr>
                </a:solidFill>
              </a:rPr>
              <a:t>E.g: This green ruler is longer than the blue ruler. </a:t>
            </a:r>
            <a:endParaRPr lang="en-US" sz="3200" b="1" i="1" baseline="-250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913765" y="5967095"/>
            <a:ext cx="773811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3200" b="1" i="1" baseline="-25000">
                <a:solidFill>
                  <a:schemeClr val="accent2">
                    <a:lumMod val="50000"/>
                  </a:schemeClr>
                </a:solidFill>
              </a:rPr>
              <a:t>E.g: My TV is more expensive than her TV. </a:t>
            </a:r>
            <a:endParaRPr lang="en-US" sz="3200" b="1" i="1" baseline="-250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3" grpId="0" animBg="1"/>
      <p:bldP spid="3" grpId="1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ntent Placeholder 11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41910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177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8840" y="146685"/>
            <a:ext cx="81870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800" b="1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906780" y="2428240"/>
            <a:ext cx="2013585" cy="1502410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538220" y="2378710"/>
            <a:ext cx="2219960" cy="1365250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>
              <a:fillRect/>
            </a:stretch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812165" y="4375785"/>
            <a:ext cx="3173095" cy="1204595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323965" y="2104390"/>
            <a:ext cx="2115185" cy="1851025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375785" y="4150360"/>
            <a:ext cx="3930015" cy="1405890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85736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Table 4"/>
          <p:cNvGraphicFramePr/>
          <p:nvPr/>
        </p:nvGraphicFramePr>
        <p:xfrm>
          <a:off x="4592955" y="1248410"/>
          <a:ext cx="30441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V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R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/>
          <p:nvPr/>
        </p:nvGraphicFramePr>
        <p:xfrm>
          <a:off x="4592955" y="1250315"/>
          <a:ext cx="30441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03225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/>
          <p:nvPr/>
        </p:nvGraphicFramePr>
        <p:xfrm>
          <a:off x="1736090" y="1718310"/>
          <a:ext cx="3845560" cy="479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"/>
                <a:gridCol w="480695"/>
                <a:gridCol w="480695"/>
                <a:gridCol w="480695"/>
                <a:gridCol w="480695"/>
                <a:gridCol w="480695"/>
                <a:gridCol w="480695"/>
                <a:gridCol w="480695"/>
              </a:tblGrid>
              <a:tr h="4794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U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-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T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O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1726565" y="1722755"/>
          <a:ext cx="3845560" cy="46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"/>
                <a:gridCol w="480695"/>
                <a:gridCol w="480695"/>
                <a:gridCol w="480695"/>
                <a:gridCol w="480695"/>
                <a:gridCol w="480695"/>
                <a:gridCol w="480695"/>
                <a:gridCol w="480695"/>
              </a:tblGrid>
              <a:tr h="467995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/>
          <p:nvPr/>
        </p:nvGraphicFramePr>
        <p:xfrm>
          <a:off x="3592830" y="2208530"/>
          <a:ext cx="3044190" cy="41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496570"/>
                <a:gridCol w="518160"/>
                <a:gridCol w="507365"/>
                <a:gridCol w="507365"/>
              </a:tblGrid>
              <a:tr h="414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T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M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/>
          <p:nvPr/>
        </p:nvGraphicFramePr>
        <p:xfrm>
          <a:off x="3594100" y="2202180"/>
          <a:ext cx="30441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/>
          <p:nvPr/>
        </p:nvGraphicFramePr>
        <p:xfrm>
          <a:off x="4614545" y="2661920"/>
          <a:ext cx="39827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40"/>
                <a:gridCol w="497840"/>
                <a:gridCol w="497840"/>
                <a:gridCol w="497840"/>
                <a:gridCol w="497840"/>
                <a:gridCol w="497840"/>
                <a:gridCol w="497840"/>
                <a:gridCol w="497840"/>
              </a:tblGrid>
              <a:tr h="446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F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U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/>
          <p:nvPr/>
        </p:nvGraphicFramePr>
        <p:xfrm>
          <a:off x="4600575" y="2670175"/>
          <a:ext cx="40335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1087120" y="3136265"/>
          <a:ext cx="453771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</a:tblGrid>
              <a:tr h="414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T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H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R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/>
          <p:nvPr/>
        </p:nvGraphicFramePr>
        <p:xfrm>
          <a:off x="1074420" y="3125470"/>
          <a:ext cx="4543425" cy="45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825"/>
                <a:gridCol w="504825"/>
                <a:gridCol w="504825"/>
                <a:gridCol w="504825"/>
                <a:gridCol w="504825"/>
                <a:gridCol w="504825"/>
                <a:gridCol w="504825"/>
                <a:gridCol w="504825"/>
                <a:gridCol w="504825"/>
              </a:tblGrid>
              <a:tr h="45974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/>
          <p:nvPr/>
        </p:nvGraphicFramePr>
        <p:xfrm>
          <a:off x="2582545" y="3599815"/>
          <a:ext cx="3044190" cy="41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14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Q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U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R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/>
          <p:nvPr/>
        </p:nvGraphicFramePr>
        <p:xfrm>
          <a:off x="2576830" y="3590290"/>
          <a:ext cx="30441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3603625" y="4064000"/>
          <a:ext cx="3044190" cy="41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</a:tblGrid>
              <a:tr h="414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O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Y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/>
          <p:nvPr/>
        </p:nvGraphicFramePr>
        <p:xfrm>
          <a:off x="3592830" y="4058285"/>
          <a:ext cx="30441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/>
          <p:nvPr/>
        </p:nvGraphicFramePr>
        <p:xfrm>
          <a:off x="2092325" y="4537710"/>
          <a:ext cx="453771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</a:tblGrid>
              <a:tr h="446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X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V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/>
          <p:nvPr/>
        </p:nvGraphicFramePr>
        <p:xfrm>
          <a:off x="2096770" y="4525010"/>
          <a:ext cx="453199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55"/>
                <a:gridCol w="503555"/>
                <a:gridCol w="503555"/>
                <a:gridCol w="503555"/>
                <a:gridCol w="503555"/>
                <a:gridCol w="503555"/>
                <a:gridCol w="503555"/>
                <a:gridCol w="503555"/>
                <a:gridCol w="50355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4112260" y="5005070"/>
          <a:ext cx="50101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O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V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T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/>
          <p:nvPr/>
        </p:nvGraphicFramePr>
        <p:xfrm>
          <a:off x="4110355" y="4999990"/>
          <a:ext cx="50101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  <a:gridCol w="50101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2083435" y="5464810"/>
          <a:ext cx="3044190" cy="41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14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M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O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R</a:t>
                      </a: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</a:t>
                      </a:r>
                      <a:endParaRPr lang="en-US" sz="2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/>
          <p:nvPr/>
        </p:nvGraphicFramePr>
        <p:xfrm>
          <a:off x="2080260" y="5459095"/>
          <a:ext cx="30441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7365"/>
                <a:gridCol w="507365"/>
                <a:gridCol w="507365"/>
                <a:gridCol w="507365"/>
                <a:gridCol w="50736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DE1D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6" name="Double Wave 25"/>
          <p:cNvSpPr/>
          <p:nvPr/>
        </p:nvSpPr>
        <p:spPr>
          <a:xfrm>
            <a:off x="1371600" y="99695"/>
            <a:ext cx="7150735" cy="1045210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GAME: CROSSWORD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sym typeface="+mn-ea"/>
            </a:endParaRPr>
          </a:p>
        </p:txBody>
      </p:sp>
      <p:sp>
        <p:nvSpPr>
          <p:cNvPr id="36" name="Oval 35">
            <a:hlinkClick r:id="rId2" action="ppaction://hlinksldjump"/>
          </p:cNvPr>
          <p:cNvSpPr/>
          <p:nvPr/>
        </p:nvSpPr>
        <p:spPr>
          <a:xfrm>
            <a:off x="614680" y="120269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7" name="Oval 36">
            <a:hlinkClick r:id="rId3" action="ppaction://hlinksldjump"/>
          </p:cNvPr>
          <p:cNvSpPr/>
          <p:nvPr/>
        </p:nvSpPr>
        <p:spPr>
          <a:xfrm>
            <a:off x="614680" y="170561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8" name="Oval 37">
            <a:hlinkClick r:id="rId4" action="ppaction://hlinksldjump"/>
          </p:cNvPr>
          <p:cNvSpPr/>
          <p:nvPr/>
        </p:nvSpPr>
        <p:spPr>
          <a:xfrm>
            <a:off x="614680" y="220853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9" name="Oval 38">
            <a:hlinkClick r:id="rId5" action="ppaction://hlinksldjump"/>
          </p:cNvPr>
          <p:cNvSpPr/>
          <p:nvPr/>
        </p:nvSpPr>
        <p:spPr>
          <a:xfrm>
            <a:off x="614680" y="266192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0" name="Oval 39">
            <a:hlinkClick r:id="rId6" action="ppaction://hlinksldjump"/>
          </p:cNvPr>
          <p:cNvSpPr/>
          <p:nvPr/>
        </p:nvSpPr>
        <p:spPr>
          <a:xfrm>
            <a:off x="614680" y="314452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5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1" name="Oval 40">
            <a:hlinkClick r:id="rId7" action="ppaction://hlinksldjump"/>
          </p:cNvPr>
          <p:cNvSpPr/>
          <p:nvPr/>
        </p:nvSpPr>
        <p:spPr>
          <a:xfrm>
            <a:off x="614680" y="369824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6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2" name="Oval 41">
            <a:hlinkClick r:id="rId8" action="ppaction://hlinksldjump"/>
          </p:cNvPr>
          <p:cNvSpPr/>
          <p:nvPr/>
        </p:nvSpPr>
        <p:spPr>
          <a:xfrm>
            <a:off x="614680" y="4172585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7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614680" y="4623435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8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614680" y="5086350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>
                <a:solidFill>
                  <a:schemeClr val="tx1"/>
                </a:solidFill>
              </a:rPr>
              <a:t>9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541655" y="5548630"/>
            <a:ext cx="527685" cy="49657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400" b="1">
                <a:solidFill>
                  <a:schemeClr val="tx1"/>
                </a:solidFill>
              </a:rPr>
              <a:t>10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200150" y="6134100"/>
            <a:ext cx="7191375" cy="5715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rgbClr val="C00000"/>
                </a:solidFill>
              </a:rPr>
              <a:t>COMPARISON 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47" name="Action Button: Forward or Next 46">
            <a:hlinkClick r:id="rId12" action="ppaction://hlinksldjump"/>
          </p:cNvPr>
          <p:cNvSpPr/>
          <p:nvPr/>
        </p:nvSpPr>
        <p:spPr>
          <a:xfrm>
            <a:off x="8773160" y="99695"/>
            <a:ext cx="337820" cy="351790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building is </a:t>
            </a:r>
            <a:r>
              <a:rPr lang="en-US" sz="2800" dirty="0">
                <a:solidFill>
                  <a:schemeClr val="tx1"/>
                </a:solidFill>
              </a:rPr>
              <a:t>________ </a:t>
            </a:r>
            <a:r>
              <a:rPr lang="en-US" sz="2800" dirty="0"/>
              <a:t>than 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4860" y="1791970"/>
            <a:ext cx="4854575" cy="3319780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Rounded Rectangle 1"/>
          <p:cNvSpPr/>
          <p:nvPr/>
        </p:nvSpPr>
        <p:spPr>
          <a:xfrm>
            <a:off x="3879850" y="5186045"/>
            <a:ext cx="1352550" cy="71437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dirty="0">
                <a:solidFill>
                  <a:srgbClr val="00B050"/>
                </a:solidFill>
                <a:sym typeface="+mn-ea"/>
              </a:rPr>
              <a:t>taller</a:t>
            </a:r>
            <a:endParaRPr lang="en-US" sz="2800" dirty="0">
              <a:solidFill>
                <a:srgbClr val="00B05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</a:t>
            </a:r>
            <a:r>
              <a:rPr lang="en-US" sz="2800" dirty="0" err="1"/>
              <a:t>neighbourhood</a:t>
            </a:r>
            <a:r>
              <a:rPr lang="en-US" sz="2800" dirty="0"/>
              <a:t> is               than your </a:t>
            </a:r>
            <a:r>
              <a:rPr lang="en-US" sz="2800" dirty="0" err="1"/>
              <a:t>neighbourhood</a:t>
            </a:r>
            <a:r>
              <a:rPr lang="en-US" sz="2800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2460" y="1530985"/>
            <a:ext cx="5258435" cy="3348990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>
              <a:fillRect/>
            </a:stretch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70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4954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square in Ha </a:t>
            </a:r>
            <a:r>
              <a:rPr lang="en-US" sz="2800" dirty="0" err="1"/>
              <a:t>Noi</a:t>
            </a:r>
            <a:r>
              <a:rPr lang="en-US" sz="2800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5478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22325" y="2390140"/>
            <a:ext cx="7548245" cy="2078990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/>
          <p:cNvSpPr txBox="1"/>
          <p:nvPr/>
        </p:nvSpPr>
        <p:spPr>
          <a:xfrm>
            <a:off x="4945478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bigger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2977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7807" y="5282591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  <a:endParaRPr lang="en-US" sz="2800" dirty="0"/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4916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901700" y="2394585"/>
            <a:ext cx="7442835" cy="2411730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/>
          <p:cNvSpPr txBox="1"/>
          <p:nvPr/>
        </p:nvSpPr>
        <p:spPr>
          <a:xfrm>
            <a:off x="5020253" y="5269486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more peaceful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2196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203465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416488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319" y="5282591"/>
            <a:ext cx="437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living in a city</a:t>
            </a:r>
            <a:endParaRPr lang="en-US" sz="2800" dirty="0"/>
          </a:p>
          <a:p>
            <a:r>
              <a:rPr lang="en-US" sz="2800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5792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328420" y="2390775"/>
            <a:ext cx="6936740" cy="2466340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/>
          <p:cNvSpPr txBox="1"/>
          <p:nvPr/>
        </p:nvSpPr>
        <p:spPr>
          <a:xfrm>
            <a:off x="5316818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288407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145181" y="5275582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more exciting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41910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9" y="45148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543" y="285441"/>
            <a:ext cx="812011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967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00B05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_______ and (3. old) _______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  <a:endParaRPr lang="en-US" sz="2400" dirty="0"/>
          </a:p>
          <a:p>
            <a:pPr algn="just"/>
            <a:r>
              <a:rPr lang="en-US" sz="2400" dirty="0"/>
              <a:t> The streets are (4. wide) _______ with less traffic. the seafood here is (5. delicious) _______ and (6. cheap) _______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  <a:endParaRPr lang="en-US" sz="2400" dirty="0"/>
          </a:p>
          <a:p>
            <a:pPr algn="just"/>
            <a:r>
              <a:rPr lang="en-US" sz="2400" dirty="0"/>
              <a:t>See you soon,</a:t>
            </a:r>
            <a:endParaRPr lang="en-US" sz="2400" dirty="0"/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36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78450" y="6337300"/>
            <a:ext cx="3679190" cy="4064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>
            <a:off x="5089341" y="4099436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4270375" y="1075055"/>
            <a:ext cx="4368800" cy="1807845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MINER </a:t>
            </a:r>
            <a:endParaRPr lang="en-US" sz="6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25" y="2882877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933" y="5322861"/>
            <a:ext cx="816345" cy="66214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473978" y="4103195"/>
            <a:ext cx="1292860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START</a:t>
            </a:r>
            <a:endParaRPr lang="en-US" sz="3600" b="1">
              <a:ln w="12700" cmpd="sng">
                <a:noFill/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32" y="3466076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1261649"/>
            <a:ext cx="2725148" cy="2203895"/>
          </a:xfrm>
          <a:prstGeom prst="rect">
            <a:avLst/>
          </a:prstGeom>
        </p:spPr>
      </p:pic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568" y="6312056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860"/>
            <a:ext cx="9142095" cy="68351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1565078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1855412" y="188614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347448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41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6757" y="626137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131" y="4514661"/>
            <a:ext cx="4572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2792457" y="191268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466725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1226889" y="2887568"/>
            <a:ext cx="11163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82130" y="1683434"/>
            <a:ext cx="11163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0" action="ppaction://hlinksldjump"/>
          </p:cNvPr>
          <p:cNvSpPr txBox="1"/>
          <p:nvPr/>
        </p:nvSpPr>
        <p:spPr>
          <a:xfrm>
            <a:off x="2152919" y="4217447"/>
            <a:ext cx="8839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2202" y="1683434"/>
            <a:ext cx="8839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432515" y="1912683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4542635"/>
            <a:ext cx="486911" cy="40125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</p:cNvPr>
          <p:cNvSpPr txBox="1"/>
          <p:nvPr/>
        </p:nvSpPr>
        <p:spPr>
          <a:xfrm>
            <a:off x="4155936" y="4181041"/>
            <a:ext cx="8832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32202" y="1683434"/>
            <a:ext cx="8832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425145" y="189504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4530824"/>
            <a:ext cx="1070382" cy="882074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997760" y="1683434"/>
            <a:ext cx="111696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4482581" y="1895045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340831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</p:cNvPr>
          <p:cNvSpPr txBox="1"/>
          <p:nvPr/>
        </p:nvSpPr>
        <p:spPr>
          <a:xfrm>
            <a:off x="6947314" y="2856679"/>
            <a:ext cx="8832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233401" y="1683434"/>
            <a:ext cx="8832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422525" y="568325"/>
            <a:ext cx="1050925" cy="1115060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2820" y="1154430"/>
            <a:ext cx="768350" cy="623570"/>
          </a:xfrm>
          <a:prstGeom prst="rect">
            <a:avLst/>
          </a:prstGeom>
        </p:spPr>
      </p:pic>
      <p:sp>
        <p:nvSpPr>
          <p:cNvPr id="72" name="TextBox 71">
            <a:hlinkClick r:id="rId18" action="ppaction://hlinksldjump"/>
          </p:cNvPr>
          <p:cNvSpPr txBox="1"/>
          <p:nvPr/>
        </p:nvSpPr>
        <p:spPr>
          <a:xfrm>
            <a:off x="6389180" y="4000985"/>
            <a:ext cx="111696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1078316"/>
            <a:ext cx="687800" cy="556242"/>
          </a:xfrm>
          <a:prstGeom prst="rect">
            <a:avLst/>
          </a:prstGeom>
        </p:spPr>
      </p:pic>
      <p:sp>
        <p:nvSpPr>
          <p:cNvPr id="6" name="Action Button: Forward or Next 5">
            <a:hlinkClick r:id="rId20" action="ppaction://hlinksldjump"/>
          </p:cNvPr>
          <p:cNvSpPr/>
          <p:nvPr/>
        </p:nvSpPr>
        <p:spPr>
          <a:xfrm>
            <a:off x="8602980" y="142875"/>
            <a:ext cx="409575" cy="35242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7575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7900" y="1344295"/>
            <a:ext cx="7536815" cy="163576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Question 1</a:t>
            </a:r>
            <a:endParaRPr lang="en-US" sz="3600"/>
          </a:p>
          <a:p>
            <a:pPr algn="ctr"/>
            <a:r>
              <a:rPr lang="en-US" sz="3200">
                <a:solidFill>
                  <a:schemeClr val="tx1"/>
                </a:solidFill>
              </a:rPr>
              <a:t>The houses and buildings are____ (small) than those in Ha Noi. </a:t>
            </a: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302996" y="3349470"/>
            <a:ext cx="3151886" cy="2694143"/>
          </a:xfrm>
          <a:prstGeom prst="rect">
            <a:avLst/>
          </a:prstGeom>
        </p:spPr>
      </p:pic>
      <p:sp>
        <p:nvSpPr>
          <p:cNvPr id="4" name="Rectangle 7"/>
          <p:cNvSpPr/>
          <p:nvPr/>
        </p:nvSpPr>
        <p:spPr>
          <a:xfrm>
            <a:off x="3581400" y="4527550"/>
            <a:ext cx="4279900" cy="7804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</a:rPr>
              <a:t>=&gt; smaller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757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9800" y="1344295"/>
            <a:ext cx="7497445" cy="184594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ym typeface="+mn-ea"/>
              </a:rPr>
              <a:t>Question</a:t>
            </a:r>
            <a:r>
              <a:rPr lang="en-US" sz="3600"/>
              <a:t> 2</a:t>
            </a:r>
            <a:endParaRPr lang="en-US" sz="3600"/>
          </a:p>
          <a:p>
            <a:pPr algn="ctr"/>
            <a:r>
              <a:rPr lang="en-US" sz="3200">
                <a:solidFill>
                  <a:schemeClr val="tx1"/>
                </a:solidFill>
              </a:rPr>
              <a:t>The houses and buildings are _____(old) than those in Ha Noi.</a:t>
            </a:r>
            <a:r>
              <a:rPr lang="en-US" sz="3600"/>
              <a:t> </a:t>
            </a:r>
            <a:endParaRPr lang="en-US" sz="360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312521" y="3339945"/>
            <a:ext cx="3151886" cy="2694143"/>
          </a:xfrm>
          <a:prstGeom prst="rect">
            <a:avLst/>
          </a:prstGeom>
        </p:spPr>
      </p:pic>
      <p:sp>
        <p:nvSpPr>
          <p:cNvPr id="3" name="Rectangle 7"/>
          <p:cNvSpPr/>
          <p:nvPr/>
        </p:nvSpPr>
        <p:spPr>
          <a:xfrm>
            <a:off x="3581400" y="4537075"/>
            <a:ext cx="4279900" cy="7804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</a:rPr>
              <a:t>=&gt; older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1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809625" y="17780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Mary is_____. She learns things quickly and easily.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clever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caring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38850" y="3409315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757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6450" y="1315720"/>
            <a:ext cx="7849870" cy="181737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ym typeface="+mn-ea"/>
              </a:rPr>
              <a:t>Question</a:t>
            </a:r>
            <a:r>
              <a:rPr lang="en-US" sz="4000"/>
              <a:t> 3</a:t>
            </a:r>
            <a:endParaRPr lang="en-US" sz="4000"/>
          </a:p>
          <a:p>
            <a:pPr algn="ctr"/>
            <a:r>
              <a:rPr lang="en-US" sz="3600">
                <a:solidFill>
                  <a:schemeClr val="tx1"/>
                </a:solidFill>
              </a:rPr>
              <a:t>The streets are________ ( wide) with le</a:t>
            </a:r>
            <a:r>
              <a:rPr lang="en-US" sz="3600">
                <a:solidFill>
                  <a:schemeClr val="tx1"/>
                </a:solidFill>
                <a:sym typeface="+mn-ea"/>
              </a:rPr>
              <a:t>ss traffic. </a:t>
            </a:r>
            <a:endParaRPr lang="en-US" sz="3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302996" y="3349470"/>
            <a:ext cx="3151886" cy="2694143"/>
          </a:xfrm>
          <a:prstGeom prst="rect">
            <a:avLst/>
          </a:prstGeom>
        </p:spPr>
      </p:pic>
      <p:sp>
        <p:nvSpPr>
          <p:cNvPr id="3" name="Rectangle 7"/>
          <p:cNvSpPr/>
          <p:nvPr/>
        </p:nvSpPr>
        <p:spPr>
          <a:xfrm>
            <a:off x="3581400" y="4537075"/>
            <a:ext cx="4279900" cy="7804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</a:rPr>
              <a:t>=&gt; wider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757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100" y="1344295"/>
            <a:ext cx="8040370" cy="180784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ym typeface="+mn-ea"/>
              </a:rPr>
              <a:t>Question </a:t>
            </a:r>
            <a:r>
              <a:rPr lang="en-US" sz="4000"/>
              <a:t>4</a:t>
            </a:r>
            <a:endParaRPr lang="en-US" sz="4000"/>
          </a:p>
          <a:p>
            <a:pPr algn="ctr"/>
            <a:r>
              <a:rPr lang="en-US" sz="3600">
                <a:solidFill>
                  <a:schemeClr val="tx1"/>
                </a:solidFill>
              </a:rPr>
              <a:t>The </a:t>
            </a:r>
            <a:r>
              <a:rPr lang="en-US" sz="3600">
                <a:solidFill>
                  <a:schemeClr val="tx1"/>
                </a:solidFill>
                <a:sym typeface="+mn-ea"/>
              </a:rPr>
              <a:t>seafood here is _____(delicious) than the seafood in Ha Noi. </a:t>
            </a:r>
            <a:endParaRPr lang="en-US" sz="3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302996" y="3349470"/>
            <a:ext cx="3151886" cy="2694143"/>
          </a:xfrm>
          <a:prstGeom prst="rect">
            <a:avLst/>
          </a:prstGeom>
        </p:spPr>
      </p:pic>
      <p:sp>
        <p:nvSpPr>
          <p:cNvPr id="3" name="Rectangle 7"/>
          <p:cNvSpPr/>
          <p:nvPr/>
        </p:nvSpPr>
        <p:spPr>
          <a:xfrm>
            <a:off x="3581400" y="4537075"/>
            <a:ext cx="4279900" cy="7804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</a:rPr>
              <a:t>=&gt; more delicious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757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8375" y="1325245"/>
            <a:ext cx="7630795" cy="158813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ym typeface="+mn-ea"/>
              </a:rPr>
              <a:t>Question</a:t>
            </a:r>
            <a:r>
              <a:rPr lang="en-US" sz="3600"/>
              <a:t> 5</a:t>
            </a:r>
            <a:endParaRPr lang="en-US" sz="3600"/>
          </a:p>
          <a:p>
            <a:pPr algn="ctr"/>
            <a:r>
              <a:rPr lang="en-US" sz="3200">
                <a:solidFill>
                  <a:schemeClr val="tx1"/>
                </a:solidFill>
              </a:rPr>
              <a:t>The seafood here is ______(cheap) than </a:t>
            </a:r>
            <a:r>
              <a:rPr lang="en-US" sz="3200">
                <a:solidFill>
                  <a:schemeClr val="tx1"/>
                </a:solidFill>
                <a:sym typeface="+mn-ea"/>
              </a:rPr>
              <a:t>the seafood in Ha Noi. </a:t>
            </a:r>
            <a:r>
              <a:rPr lang="en-US" sz="3200">
                <a:solidFill>
                  <a:schemeClr val="tx1"/>
                </a:solidFill>
              </a:rPr>
              <a:t> </a:t>
            </a: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302996" y="3349470"/>
            <a:ext cx="3151886" cy="2694143"/>
          </a:xfrm>
          <a:prstGeom prst="rect">
            <a:avLst/>
          </a:prstGeom>
        </p:spPr>
      </p:pic>
      <p:sp>
        <p:nvSpPr>
          <p:cNvPr id="3" name="Rectangle 7"/>
          <p:cNvSpPr/>
          <p:nvPr/>
        </p:nvSpPr>
        <p:spPr>
          <a:xfrm>
            <a:off x="3581400" y="4537075"/>
            <a:ext cx="4279900" cy="7804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</a:rPr>
              <a:t>=&gt; cheaper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41910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87350"/>
            <a:ext cx="683895" cy="678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118" y="320366"/>
            <a:ext cx="812011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F000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</a:t>
            </a:r>
            <a:r>
              <a:rPr lang="en-US" sz="2400" dirty="0">
                <a:solidFill>
                  <a:srgbClr val="FF0000"/>
                </a:solidFill>
              </a:rPr>
              <a:t>smaller</a:t>
            </a:r>
            <a:r>
              <a:rPr lang="en-US" sz="2400" dirty="0"/>
              <a:t> and (3. old) </a:t>
            </a:r>
            <a:r>
              <a:rPr lang="en-US" sz="2400" dirty="0">
                <a:solidFill>
                  <a:srgbClr val="FF0000"/>
                </a:solidFill>
              </a:rPr>
              <a:t>older </a:t>
            </a:r>
            <a:r>
              <a:rPr lang="en-US" sz="2400" dirty="0"/>
              <a:t>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  <a:endParaRPr lang="en-US" sz="2400" dirty="0"/>
          </a:p>
          <a:p>
            <a:pPr algn="just"/>
            <a:r>
              <a:rPr lang="en-US" sz="2400" dirty="0"/>
              <a:t> The streets are (4. wide) </a:t>
            </a:r>
            <a:r>
              <a:rPr lang="en-US" sz="2400" dirty="0">
                <a:solidFill>
                  <a:srgbClr val="FF0000"/>
                </a:solidFill>
              </a:rPr>
              <a:t>wider</a:t>
            </a:r>
            <a:r>
              <a:rPr lang="en-US" sz="2400" dirty="0"/>
              <a:t> with less traffic. The seafood here is (5. delicious) </a:t>
            </a:r>
            <a:r>
              <a:rPr lang="en-US" sz="2400" dirty="0">
                <a:solidFill>
                  <a:srgbClr val="FF0000"/>
                </a:solidFill>
              </a:rPr>
              <a:t>more delicious</a:t>
            </a:r>
            <a:r>
              <a:rPr lang="en-US" sz="2400" dirty="0"/>
              <a:t> and (6. cheap) </a:t>
            </a:r>
            <a:r>
              <a:rPr lang="en-US" sz="2400" dirty="0">
                <a:solidFill>
                  <a:srgbClr val="FF0000"/>
                </a:solidFill>
              </a:rPr>
              <a:t>cheaper</a:t>
            </a:r>
            <a:r>
              <a:rPr lang="en-US" sz="2400" dirty="0"/>
              <a:t>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  <a:endParaRPr lang="en-US" sz="2400" dirty="0"/>
          </a:p>
          <a:p>
            <a:pPr algn="just"/>
            <a:r>
              <a:rPr lang="en-US" sz="2400" dirty="0"/>
              <a:t>See you soon,</a:t>
            </a:r>
            <a:endParaRPr lang="en-US" sz="2400" dirty="0"/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ntent Placeholder 1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9" y="523244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0820"/>
            <a:ext cx="8336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04900" y="1612265"/>
            <a:ext cx="6934200" cy="949325"/>
            <a:chOff x="1184564" y="1631373"/>
            <a:chExt cx="7219207" cy="1101436"/>
          </a:xfrm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  <a:endParaRPr lang="en-US" sz="2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  <a:endParaRPr lang="en-US" sz="2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  <a:endParaRPr lang="en-US" sz="2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  <a:endParaRPr lang="en-US" sz="2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53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  <a:endParaRPr lang="en-US" sz="240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76913" y="27547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6897" y="2830620"/>
            <a:ext cx="4563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Binh Minh is noisier than Long Son.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" y="3408045"/>
            <a:ext cx="3220085" cy="2468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30" y="3408045"/>
            <a:ext cx="3049270" cy="23501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59180" y="5876290"/>
            <a:ext cx="3130550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/>
              <a:t>Binh Minh</a:t>
            </a:r>
            <a:endParaRPr lang="en-US" sz="2400" b="1"/>
          </a:p>
        </p:txBody>
      </p:sp>
      <p:sp>
        <p:nvSpPr>
          <p:cNvPr id="24" name="TextBox 23"/>
          <p:cNvSpPr txBox="1"/>
          <p:nvPr/>
        </p:nvSpPr>
        <p:spPr>
          <a:xfrm>
            <a:off x="4989830" y="5814695"/>
            <a:ext cx="3049270" cy="5219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Long Son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9" y="661674"/>
            <a:ext cx="587409" cy="6216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77570" y="497840"/>
            <a:ext cx="7275830" cy="949283"/>
            <a:chOff x="1184564" y="1631373"/>
            <a:chExt cx="7219207" cy="1101436"/>
          </a:xfrm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  <a:endParaRPr lang="en-US" sz="2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  <a:endParaRPr lang="en-US" sz="2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  <a:endParaRPr lang="en-US" sz="2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  <a:endParaRPr lang="en-US" sz="2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53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  <a:endParaRPr lang="en-US" sz="24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" y="2034540"/>
            <a:ext cx="4200525" cy="3220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20" y="2034540"/>
            <a:ext cx="4142740" cy="31934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7995" y="5424170"/>
            <a:ext cx="4053840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/>
              <a:t>Binh Minh</a:t>
            </a:r>
            <a:endParaRPr lang="en-US" sz="2400" b="1"/>
          </a:p>
        </p:txBody>
      </p:sp>
      <p:sp>
        <p:nvSpPr>
          <p:cNvPr id="24" name="TextBox 23"/>
          <p:cNvSpPr txBox="1"/>
          <p:nvPr/>
        </p:nvSpPr>
        <p:spPr>
          <a:xfrm>
            <a:off x="4751705" y="5424170"/>
            <a:ext cx="3982720" cy="5219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Long Son</a:t>
            </a:r>
            <a:endParaRPr lang="en-US" sz="2800" b="1"/>
          </a:p>
        </p:txBody>
      </p:sp>
      <p:pic>
        <p:nvPicPr>
          <p:cNvPr id="6" name="2 Minute Timer with Music for Kids! Countdown Videos HD!">
            <a:hlinkClick r:id="" action="ppaction://media"/>
          </p:cNvPr>
          <p:cNvPicPr>
            <a:picLocks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95515" y="0"/>
            <a:ext cx="1848485" cy="103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4" y="22898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795" y="229367"/>
            <a:ext cx="78964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84746" y="2102323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5835" y="2740032"/>
            <a:ext cx="7111714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Is </a:t>
            </a:r>
            <a:r>
              <a:rPr lang="en-US" sz="2400" dirty="0" err="1"/>
              <a:t>Binh</a:t>
            </a:r>
            <a:r>
              <a:rPr lang="en-US" sz="2400" dirty="0"/>
              <a:t> Minh noisier than Long Son?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Yes, it is.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Is Long Son more modern than </a:t>
            </a:r>
            <a:r>
              <a:rPr lang="en-US" sz="2400" dirty="0" err="1"/>
              <a:t>Binh</a:t>
            </a:r>
            <a:r>
              <a:rPr lang="en-US" sz="2400" dirty="0"/>
              <a:t> Minh?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No, it isn’t.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55" y="4297680"/>
            <a:ext cx="2458720" cy="1885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330065"/>
            <a:ext cx="2362835" cy="18218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4055" y="6183630"/>
            <a:ext cx="2458720" cy="3987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2000" b="1"/>
              <a:t>Binh Minh</a:t>
            </a:r>
            <a:endParaRPr lang="en-US" sz="2000" b="1"/>
          </a:p>
        </p:txBody>
      </p:sp>
      <p:sp>
        <p:nvSpPr>
          <p:cNvPr id="24" name="TextBox 23"/>
          <p:cNvSpPr txBox="1"/>
          <p:nvPr/>
        </p:nvSpPr>
        <p:spPr>
          <a:xfrm>
            <a:off x="5841365" y="6183630"/>
            <a:ext cx="2363470" cy="3987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2000" b="1"/>
              <a:t>Long Son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ontent Placeholder 11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2" y="169"/>
            <a:ext cx="961782" cy="777611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54755" y="0"/>
            <a:ext cx="3214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Wrap-up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3652520" y="2133600"/>
            <a:ext cx="2456180" cy="163893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rgbClr val="002060"/>
                </a:solidFill>
                <a:sym typeface="+mn-ea"/>
              </a:rPr>
              <a:t>A closer look 2</a:t>
            </a:r>
            <a:endParaRPr lang="en-US" sz="32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1345565" y="700405"/>
            <a:ext cx="3238500" cy="132461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>
                <a:solidFill>
                  <a:schemeClr val="tx1"/>
                </a:solidFill>
                <a:sym typeface="+mn-ea"/>
              </a:rPr>
              <a:t>Recognize the form of comparative adjectives.</a:t>
            </a:r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3214370" y="4251960"/>
            <a:ext cx="3332480" cy="124777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>
                <a:solidFill>
                  <a:schemeClr val="tx1"/>
                </a:solidFill>
                <a:sym typeface="+mn-ea"/>
              </a:rPr>
              <a:t>Recognize the usage of comparative adjectives.</a:t>
            </a:r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5766435" y="829945"/>
            <a:ext cx="2875915" cy="131000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>
                <a:sym typeface="+mn-ea"/>
              </a:rPr>
              <a:t>Make</a:t>
            </a:r>
            <a:r>
              <a:rPr lang="en-US">
                <a:solidFill>
                  <a:schemeClr val="tx1"/>
                </a:solidFill>
                <a:sym typeface="+mn-ea"/>
              </a:rPr>
              <a:t> the correct comparative form of adjectives. </a:t>
            </a:r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6270625" y="2681605"/>
            <a:ext cx="2953385" cy="149479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>
                <a:solidFill>
                  <a:schemeClr val="tx1"/>
                </a:solidFill>
                <a:sym typeface="+mn-ea"/>
              </a:rPr>
              <a:t>Apply comparative form of adjectives to make a short dialogue.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endParaRPr lang="en-US"/>
          </a:p>
        </p:txBody>
      </p:sp>
      <p:sp>
        <p:nvSpPr>
          <p:cNvPr id="25" name="Vertical Scroll 24"/>
          <p:cNvSpPr/>
          <p:nvPr/>
        </p:nvSpPr>
        <p:spPr>
          <a:xfrm>
            <a:off x="547370" y="2493645"/>
            <a:ext cx="1552575" cy="2009775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000">
                <a:solidFill>
                  <a:schemeClr val="tx1"/>
                </a:solidFill>
                <a:sym typeface="+mn-ea"/>
              </a:rPr>
              <a:t>S</a:t>
            </a:r>
            <a:r>
              <a:rPr lang="en-US" sz="2000" baseline="-25000">
                <a:solidFill>
                  <a:schemeClr val="tx1"/>
                </a:solidFill>
                <a:sym typeface="+mn-ea"/>
              </a:rPr>
              <a:t>1</a:t>
            </a:r>
            <a:r>
              <a:rPr lang="en-US" sz="2000">
                <a:solidFill>
                  <a:schemeClr val="tx1"/>
                </a:solidFill>
                <a:sym typeface="+mn-ea"/>
              </a:rPr>
              <a:t> + be +short adj-er + than + S</a:t>
            </a:r>
            <a:r>
              <a:rPr lang="en-US" sz="2000" baseline="-25000">
                <a:solidFill>
                  <a:schemeClr val="tx1"/>
                </a:solidFill>
                <a:sym typeface="+mn-ea"/>
              </a:rPr>
              <a:t>2 </a:t>
            </a:r>
            <a:r>
              <a:rPr lang="en-US" sz="2000">
                <a:solidFill>
                  <a:schemeClr val="tx1"/>
                </a:solidFill>
                <a:sym typeface="+mn-ea"/>
              </a:rPr>
              <a:t>.</a:t>
            </a:r>
            <a:endParaRPr 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Vertical Scroll 25"/>
          <p:cNvSpPr/>
          <p:nvPr/>
        </p:nvSpPr>
        <p:spPr>
          <a:xfrm>
            <a:off x="2099945" y="2493645"/>
            <a:ext cx="1552575" cy="2009775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000">
                <a:solidFill>
                  <a:schemeClr val="tx1"/>
                </a:solidFill>
                <a:sym typeface="+mn-ea"/>
              </a:rPr>
              <a:t>S</a:t>
            </a:r>
            <a:r>
              <a:rPr lang="en-US" sz="2000" baseline="-25000">
                <a:solidFill>
                  <a:schemeClr val="tx1"/>
                </a:solidFill>
                <a:sym typeface="+mn-ea"/>
              </a:rPr>
              <a:t>1</a:t>
            </a:r>
            <a:r>
              <a:rPr lang="en-US" sz="2000">
                <a:solidFill>
                  <a:schemeClr val="tx1"/>
                </a:solidFill>
                <a:sym typeface="+mn-ea"/>
              </a:rPr>
              <a:t> + be +  more + long adj + than + S</a:t>
            </a:r>
            <a:r>
              <a:rPr lang="en-US" sz="2000" baseline="-25000">
                <a:solidFill>
                  <a:schemeClr val="tx1"/>
                </a:solidFill>
                <a:sym typeface="+mn-ea"/>
              </a:rPr>
              <a:t>2 </a:t>
            </a:r>
            <a:r>
              <a:rPr lang="en-US" sz="2000">
                <a:solidFill>
                  <a:schemeClr val="tx1"/>
                </a:solidFill>
                <a:sym typeface="+mn-ea"/>
              </a:rPr>
              <a:t>.</a:t>
            </a:r>
            <a:endParaRPr 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2099945" y="5499735"/>
            <a:ext cx="1716405" cy="1267460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000">
                <a:solidFill>
                  <a:schemeClr val="tx1"/>
                </a:solidFill>
                <a:sym typeface="+mn-ea"/>
              </a:rPr>
              <a:t>to compare two people or things.</a:t>
            </a:r>
            <a:endParaRPr 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32" name="Left Arrow 31"/>
          <p:cNvSpPr/>
          <p:nvPr/>
        </p:nvSpPr>
        <p:spPr>
          <a:xfrm rot="2880000">
            <a:off x="3900805" y="1859280"/>
            <a:ext cx="429895" cy="31877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8100000">
            <a:off x="5815965" y="1986280"/>
            <a:ext cx="429895" cy="31877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1700000">
            <a:off x="6142355" y="2865755"/>
            <a:ext cx="429895" cy="31877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6020000">
            <a:off x="4655820" y="3829685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000">
            <a:off x="1548765" y="1970405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6020000">
            <a:off x="2566670" y="2071370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8480000">
            <a:off x="2863850" y="5020945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9" name="Left Arrow 38"/>
          <p:cNvSpPr/>
          <p:nvPr/>
        </p:nvSpPr>
        <p:spPr>
          <a:xfrm rot="15900000">
            <a:off x="7522845" y="4304030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0" name="Vertical Scroll 39"/>
          <p:cNvSpPr/>
          <p:nvPr/>
        </p:nvSpPr>
        <p:spPr>
          <a:xfrm>
            <a:off x="6870065" y="4718050"/>
            <a:ext cx="1753870" cy="1419225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2000">
                <a:solidFill>
                  <a:schemeClr val="tx1"/>
                </a:solidFill>
                <a:sym typeface="+mn-ea"/>
              </a:rPr>
              <a:t>Is A + more + adj/ adj- er + than B? </a:t>
            </a:r>
            <a:endParaRPr 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089525" y="5575300"/>
            <a:ext cx="1457325" cy="5340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solidFill>
                  <a:schemeClr val="tx1"/>
                </a:solidFill>
              </a:rPr>
              <a:t>Yes, it is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089525" y="6233160"/>
            <a:ext cx="1457325" cy="5340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solidFill>
                  <a:schemeClr val="tx1"/>
                </a:solidFill>
              </a:rPr>
              <a:t>No, it isn’t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Left Arrow 42"/>
          <p:cNvSpPr/>
          <p:nvPr/>
        </p:nvSpPr>
        <p:spPr>
          <a:xfrm rot="21300000">
            <a:off x="6562090" y="5645150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4" name="Left Arrow 43"/>
          <p:cNvSpPr/>
          <p:nvPr/>
        </p:nvSpPr>
        <p:spPr>
          <a:xfrm rot="20040000">
            <a:off x="6665595" y="6143625"/>
            <a:ext cx="449580" cy="37592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32" grpId="0" animBg="1"/>
      <p:bldP spid="32" grpId="1" animBg="1"/>
      <p:bldP spid="21" grpId="0" animBg="1"/>
      <p:bldP spid="21" grpId="1" animBg="1"/>
      <p:bldP spid="36" grpId="0" animBg="1"/>
      <p:bldP spid="36" grpId="1" animBg="1"/>
      <p:bldP spid="25" grpId="0" animBg="1"/>
      <p:bldP spid="25" grpId="1" animBg="1"/>
      <p:bldP spid="37" grpId="0" animBg="1"/>
      <p:bldP spid="37" grpId="1" animBg="1"/>
      <p:bldP spid="26" grpId="0" animBg="1"/>
      <p:bldP spid="26" grpId="1" animBg="1"/>
      <p:bldP spid="35" grpId="0" animBg="1"/>
      <p:bldP spid="35" grpId="1" animBg="1"/>
      <p:bldP spid="22" grpId="0" animBg="1"/>
      <p:bldP spid="22" grpId="1" animBg="1"/>
      <p:bldP spid="38" grpId="0" bldLvl="0" animBg="1"/>
      <p:bldP spid="38" grpId="1" animBg="1"/>
      <p:bldP spid="30" grpId="0" bldLvl="0" animBg="1"/>
      <p:bldP spid="30" grpId="1" animBg="1"/>
      <p:bldP spid="33" grpId="0" animBg="1"/>
      <p:bldP spid="33" grpId="1" animBg="1"/>
      <p:bldP spid="23" grpId="0" animBg="1"/>
      <p:bldP spid="23" grpId="1" animBg="1"/>
      <p:bldP spid="34" grpId="0" animBg="1"/>
      <p:bldP spid="34" grpId="1" animBg="1"/>
      <p:bldP spid="24" grpId="0" animBg="1"/>
      <p:bldP spid="24" grpId="1" animBg="1"/>
      <p:bldP spid="39" grpId="0" bldLvl="0" animBg="1"/>
      <p:bldP spid="39" grpId="1" animBg="1"/>
      <p:bldP spid="40" grpId="0" bldLvl="0" animBg="1"/>
      <p:bldP spid="40" grpId="1" animBg="1"/>
      <p:bldP spid="43" grpId="0" bldLvl="0" animBg="1"/>
      <p:bldP spid="43" grpId="1" animBg="1"/>
      <p:bldP spid="44" grpId="0" bldLvl="0" animBg="1"/>
      <p:bldP spid="44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ontent Placeholder 12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17" y="265599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4040" y="332105"/>
            <a:ext cx="3667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FB7BD"/>
                </a:solidFill>
                <a:sym typeface="+mn-ea"/>
              </a:rPr>
              <a:t>HOMEWORK</a:t>
            </a:r>
            <a:endParaRPr lang="en-US" sz="4400" b="1">
              <a:solidFill>
                <a:srgbClr val="0FB7BD"/>
              </a:solidFill>
              <a:sym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9470" y="2287270"/>
            <a:ext cx="774192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Revise comparative adjectives </a:t>
            </a:r>
            <a:endParaRPr lang="en-US" sz="280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Do exercises 3-6 in Workbook (p. 28-29).</a:t>
            </a:r>
            <a:endParaRPr lang="en-US" sz="280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Prepare new lesson: Unit 4 My neighbourhood- Communication</a:t>
            </a:r>
            <a:endParaRPr lang="en-US"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inh-nen-dong-powerpoint-dep-cute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1270"/>
            <a:ext cx="9144635" cy="6890385"/>
          </a:xfrm>
          <a:prstGeom prst="rect">
            <a:avLst/>
          </a:prstGeom>
        </p:spPr>
      </p:pic>
      <p:pic>
        <p:nvPicPr>
          <p:cNvPr id="122" name="Content Placeholder 121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175" y="1590675"/>
            <a:ext cx="6954520" cy="2919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2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809625" y="17494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You can wait for the bus at the______.  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7500" y="32143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stations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bus stop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5981700" y="4428490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27000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3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1047750" y="1778000"/>
            <a:ext cx="764857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On Tet holiday,we always go to the ______ .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temple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square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38850" y="3409315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4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beautiful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peaceful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5981065" y="4491990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9"/>
          <p:cNvSpPr>
            <a:spLocks noGrp="1"/>
          </p:cNvSpPr>
          <p:nvPr/>
        </p:nvSpPr>
        <p:spPr>
          <a:xfrm>
            <a:off x="1047750" y="1778000"/>
            <a:ext cx="764857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Life in the countryside is very____.</a:t>
            </a:r>
            <a:endParaRPr lang="en-US" sz="2800" b="1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It isn’t noisy. </a:t>
            </a:r>
            <a:r>
              <a:rPr lang="en-US" sz="20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000" b="1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5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1447165" y="1778000"/>
            <a:ext cx="4591685" cy="106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Where is this?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classroom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cathedral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38850" y="4491990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5829300" y="1685925"/>
            <a:ext cx="1800860" cy="149606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6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1529080" y="1776730"/>
            <a:ext cx="6447155" cy="127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Ba Dinh_____ is very famous in Ha Noi city. 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museum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square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5991225" y="4491990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9625" y="755651"/>
            <a:ext cx="7886700" cy="1325563"/>
          </a:xfrm>
        </p:spPr>
        <p:txBody>
          <a:bodyPr/>
          <a:p>
            <a:pPr algn="ctr"/>
            <a:r>
              <a:rPr lang="en-US" b="1">
                <a:latin typeface="Comic Sans MS" panose="030F0702030302020204" charset="0"/>
                <a:cs typeface="Comic Sans MS" panose="030F0702030302020204" charset="0"/>
              </a:rPr>
              <a:t>Question 7</a:t>
            </a:r>
            <a:endParaRPr lang="en-US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itle 9"/>
          <p:cNvSpPr>
            <a:spLocks noGrp="1"/>
          </p:cNvSpPr>
          <p:nvPr/>
        </p:nvSpPr>
        <p:spPr>
          <a:xfrm>
            <a:off x="990600" y="173037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My city is so_____.There are a lot of cars and people.</a:t>
            </a:r>
            <a:endParaRPr 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40" y="3261995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quiet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23540" y="4344670"/>
            <a:ext cx="3791585" cy="781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B. </a:t>
            </a:r>
            <a:r>
              <a:rPr 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noisy</a:t>
            </a:r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038850" y="4428490"/>
            <a:ext cx="534035" cy="486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Action Button: Back or Previous 13">
            <a:hlinkClick r:id="rId3" action="ppaction://hlinksldjump"/>
          </p:cNvPr>
          <p:cNvSpPr/>
          <p:nvPr/>
        </p:nvSpPr>
        <p:spPr>
          <a:xfrm>
            <a:off x="190500" y="136525"/>
            <a:ext cx="428625" cy="438150"/>
          </a:xfrm>
          <a:prstGeom prst="actionButtonBackPrevio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5022</Words>
  <Application>WPS Presentation</Application>
  <PresentationFormat>On-screen Show (4:3)</PresentationFormat>
  <Paragraphs>565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Comic Sans MS</vt:lpstr>
      <vt:lpstr>Calibri Light</vt:lpstr>
      <vt:lpstr>Microsoft YaHei</vt:lpstr>
      <vt:lpstr>Arial Unicode MS</vt:lpstr>
      <vt:lpstr>Calibri</vt:lpstr>
      <vt:lpstr>Tahoma</vt:lpstr>
      <vt:lpstr>Britannic Bold</vt:lpstr>
      <vt:lpstr>Champion Script</vt:lpstr>
      <vt:lpstr>Yu Gothic UI</vt:lpstr>
      <vt:lpstr>Office Theme</vt:lpstr>
      <vt:lpstr>Welcome to our class today!</vt:lpstr>
      <vt:lpstr>PowerPoint 演示文稿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PowerPoint 演示文稿</vt:lpstr>
      <vt:lpstr>Unit 4: My neighbourhood Period 29: A closer look 2</vt:lpstr>
      <vt:lpstr>Objectives </vt:lpstr>
      <vt:lpstr>1. Use: </vt:lpstr>
      <vt:lpstr>2. Form: </vt:lpstr>
      <vt:lpstr>2. Form: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97</cp:revision>
  <dcterms:created xsi:type="dcterms:W3CDTF">2020-12-09T02:04:00Z</dcterms:created>
  <dcterms:modified xsi:type="dcterms:W3CDTF">2022-11-15T15:56:35Z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D9F450D4BCEB4754A25391FB7F2D61E0</vt:lpwstr>
  </property>
  <property fmtid="{D5CDD505-2E9C-101B-9397-08002B2CF9AE}" pid="3" name="KSOProductBuildVer">
    <vt:lpwstr>1033-11.2.0.11380</vt:lpwstr>
  </property>
</Properties>
</file>