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59" r:id="rId6"/>
    <p:sldId id="264" r:id="rId7"/>
    <p:sldId id="269" r:id="rId8"/>
    <p:sldId id="271" r:id="rId9"/>
    <p:sldId id="272" r:id="rId10"/>
    <p:sldId id="270" r:id="rId11"/>
    <p:sldId id="266" r:id="rId12"/>
    <p:sldId id="265" r:id="rId13"/>
    <p:sldId id="263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D"/>
    <a:srgbClr val="FF33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8C6B-D094-97FA-4650-E87DC0C2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33DFA-AD13-D6DC-D108-6263CAC14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B4A52-90B9-D647-58A4-9AC799B4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9625-49A4-ABAB-57F1-43F05F63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2A243-0384-7DB3-5033-9766CB8D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DAD2-5B51-24C7-14E5-B4605174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739A0-1B6D-1577-E32F-EF9DCBCD4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C9962-011C-472C-B642-D7BD9142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FE3C1-F879-9D18-C2C7-54A95DC4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43FF9-B900-7A64-D7D4-A8B124FE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2AE85-2C64-D145-1413-8C32EE22A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3BCD-33C2-B68D-91FD-EE3AA6AEF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2D92-5103-F652-E594-CE42740A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78FB-7EC9-EE04-3654-4DA11C29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E4892-4489-0DF3-D487-67031F79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E9A5-363D-2839-12CD-CF1D609E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6369A-BE35-9302-4B09-01AFD8B15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6D7C9-F50E-5FC9-452D-01267549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710F-0460-3BA1-6AFB-65A7FF6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AF3D-DFDE-FF07-0B91-53A8B3C8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2F76580-2A21-C2FF-2912-409006CB80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 descr="Premium Vector | Math background">
            <a:extLst>
              <a:ext uri="{FF2B5EF4-FFF2-40B4-BE49-F238E27FC236}">
                <a16:creationId xmlns:a16="http://schemas.microsoft.com/office/drawing/2014/main" id="{64C43A95-C0F2-FB25-B4C8-57294A8596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9A8A36-9FA1-88D6-336E-365E7B19BAD9}"/>
              </a:ext>
            </a:extLst>
          </p:cNvPr>
          <p:cNvSpPr/>
          <p:nvPr userDrawn="1"/>
        </p:nvSpPr>
        <p:spPr>
          <a:xfrm>
            <a:off x="404740" y="277090"/>
            <a:ext cx="11382519" cy="6256337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43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6EF2-C719-1E22-2D12-5B4C5B5F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B2280-E98F-C49E-67BB-E5E735C8E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B32A-43B2-0482-B68F-F6D91B49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6BDB-AA57-73B0-6B5C-A3FBEA28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CA9CD-7F67-0AAA-AB23-B635EA3C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2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E237-22BD-8E23-5FF6-C3389277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061E-5FF0-19D1-2201-549FDAE0E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8F6BE-AD21-8EA6-EAF1-E5F67888C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D6ED2-B4E2-CD8B-8524-602F59A4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0C35-A76A-4A2B-AE60-9DFDE69D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1A202-98C9-FBE3-B1C8-2FAE8165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7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E46E-24EF-2976-1022-42140183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4E78F-E43A-9BFE-DF38-1A3BEC897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49CF2-8727-FB4B-8943-79C036EF5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EF12D-80F1-F711-CD97-E713955D3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9BB1A-6490-6902-FC69-A4A63CE0F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FC9F5-B90E-584B-4E4B-CF142B8E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958E9-7BCD-B0EA-2FBD-89BE0887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364B3-1ADE-6806-7AFB-B75DF473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2AB0-1751-F902-92B4-B86F4330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FF026-00FC-E0C4-6E87-3C376BDA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84CAB-C48F-D7D5-BF58-E8C043BA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128A7-EF0B-A050-E9D1-8355ABE4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C4F38-86F7-6EAE-85C9-7D40D47B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605A7-0104-A05B-0544-53B9F091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51373-A4E5-3FAC-DB55-1988687E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8E61-60FA-E798-06A8-0F6B23B5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E59E2-26BF-94AB-76F8-A3BEEF7E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5953-2FF3-2D52-19C4-FD8CB84AD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271CA-F713-7E2E-5599-AC6235CD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BB56D-8CDF-D41F-FE77-D66971CC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32BD4-E60C-663A-6E38-38D6A080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9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8838-B70F-5883-D67A-23BB5C5C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2A864-C0C8-D041-B324-140F068B0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8563D-C270-E63A-D1A0-0C4E708AE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E2F6-5CC2-E148-B62D-9BC3BF58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81ED6-8828-A2BC-A8A9-A089218D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D269-28DD-FF9F-B2B6-2C292580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5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8C70C-863F-A28B-5800-F718973A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81EE8-7FAC-CA3E-F2FC-5BE3BCD03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6E8E-70C0-5B1C-F0F0-93D7BB4FA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D0BE-3332-4950-A29D-23274E7B31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DF7BC-4B9B-0C57-A8CB-6FAB4E533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2B3B9-F73C-3D95-F43A-352AE470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B25E-B6A8-4982-AEC7-4CE9D8DE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A561-93CE-1D59-DAD3-3B0DB8ABA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A4273-E2C8-2A74-5983-F6DCF3B34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003306EA-4A15-9CE0-5864-A7771066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7041F-D1ED-D436-439F-A06AFA9DEA9E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D2120-058B-D234-1276-4614C1E5A134}"/>
              </a:ext>
            </a:extLst>
          </p:cNvPr>
          <p:cNvSpPr txBox="1"/>
          <p:nvPr/>
        </p:nvSpPr>
        <p:spPr>
          <a:xfrm>
            <a:off x="1138989" y="2351723"/>
            <a:ext cx="99140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ĐOÁN TỪ</a:t>
            </a:r>
            <a:endParaRPr lang="vi-VN" sz="9000" b="1" dirty="0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7BC22-045B-4BEC-4438-DA468D88701E}"/>
              </a:ext>
            </a:extLst>
          </p:cNvPr>
          <p:cNvCxnSpPr/>
          <p:nvPr/>
        </p:nvCxnSpPr>
        <p:spPr>
          <a:xfrm>
            <a:off x="3552825" y="3661999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275DF4-0729-28C4-E3B0-A6083ECD253E}"/>
              </a:ext>
            </a:extLst>
          </p:cNvPr>
          <p:cNvSpPr/>
          <p:nvPr/>
        </p:nvSpPr>
        <p:spPr>
          <a:xfrm>
            <a:off x="1138989" y="1113971"/>
            <a:ext cx="2847703" cy="8014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unito" pitchFamily="2" charset="0"/>
              </a:rPr>
              <a:t>TRÒ CHƠI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217C69-5D96-BB3F-3336-FF1917089DAB}"/>
              </a:ext>
            </a:extLst>
          </p:cNvPr>
          <p:cNvSpPr/>
          <p:nvPr/>
        </p:nvSpPr>
        <p:spPr>
          <a:xfrm>
            <a:off x="5689713" y="4243002"/>
            <a:ext cx="1098323" cy="1098323"/>
          </a:xfrm>
          <a:prstGeom prst="ellipse">
            <a:avLst/>
          </a:prstGeom>
          <a:solidFill>
            <a:srgbClr val="FF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805D82C-617A-4807-80DF-ECD5BB24C0A8}"/>
              </a:ext>
            </a:extLst>
          </p:cNvPr>
          <p:cNvSpPr/>
          <p:nvPr/>
        </p:nvSpPr>
        <p:spPr>
          <a:xfrm rot="5400000" flipH="1">
            <a:off x="6025659" y="4552471"/>
            <a:ext cx="577683" cy="5122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431-E893-C513-B082-8735EF3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6600"/>
                </a:solidFill>
                <a:latin typeface="Nunito" pitchFamily="2" charset="0"/>
              </a:rPr>
              <a:t>I. NHẬN BIẾT ĐIỂM, ĐƯỜNG THẲNG</a:t>
            </a:r>
            <a:endParaRPr lang="en-US" b="1" dirty="0">
              <a:solidFill>
                <a:srgbClr val="FF6600"/>
              </a:solidFill>
              <a:latin typeface="Nunit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A844-C3D3-1C46-1385-00E0C8BF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60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latin typeface="Nunito" pitchFamily="2" charset="0"/>
              </a:rPr>
              <a:t>1. </a:t>
            </a:r>
            <a:r>
              <a:rPr lang="vi-VN" sz="3200" dirty="0">
                <a:latin typeface="Nunito" pitchFamily="2" charset="0"/>
              </a:rPr>
              <a:t> </a:t>
            </a:r>
          </a:p>
          <a:p>
            <a:pPr marL="0" indent="0">
              <a:buNone/>
            </a:pPr>
            <a:r>
              <a:rPr lang="vi-VN" sz="2400" i="1" dirty="0">
                <a:latin typeface="Nunito" pitchFamily="2" charset="0"/>
              </a:rPr>
              <a:t>Nhận xét vị trí của:</a:t>
            </a:r>
          </a:p>
          <a:p>
            <a:pPr marL="514350" indent="-514350">
              <a:buAutoNum type="alphaLcParenR"/>
            </a:pPr>
            <a:r>
              <a:rPr lang="vi-VN" sz="2400" i="1" dirty="0">
                <a:latin typeface="Nunito" pitchFamily="2" charset="0"/>
              </a:rPr>
              <a:t>Điểm A và B        b)   Điểm A và C</a:t>
            </a:r>
          </a:p>
        </p:txBody>
      </p:sp>
      <p:pic>
        <p:nvPicPr>
          <p:cNvPr id="10" name="Picture 9" descr="A chalkboard with a red and white object on it&#10;&#10;Description automatically generated">
            <a:extLst>
              <a:ext uri="{FF2B5EF4-FFF2-40B4-BE49-F238E27FC236}">
                <a16:creationId xmlns:a16="http://schemas.microsoft.com/office/drawing/2014/main" id="{49B83BBB-0E56-5595-10B5-0EC60F91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77" y="1616685"/>
            <a:ext cx="4876190" cy="48761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36A404B-9CE9-2301-1806-76A187B38A64}"/>
              </a:ext>
            </a:extLst>
          </p:cNvPr>
          <p:cNvSpPr/>
          <p:nvPr/>
        </p:nvSpPr>
        <p:spPr>
          <a:xfrm>
            <a:off x="8321039" y="356621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F2C68-B4F2-9755-318E-AF41CECC87C1}"/>
              </a:ext>
            </a:extLst>
          </p:cNvPr>
          <p:cNvSpPr txBox="1"/>
          <p:nvPr/>
        </p:nvSpPr>
        <p:spPr>
          <a:xfrm>
            <a:off x="6346555" y="1676852"/>
            <a:ext cx="531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Nunito" pitchFamily="2" charset="0"/>
              </a:rPr>
              <a:t>VD</a:t>
            </a:r>
            <a:r>
              <a:rPr lang="vi-VN" sz="3200" dirty="0">
                <a:latin typeface="Nunito" pitchFamily="2" charset="0"/>
              </a:rPr>
              <a:t>: Điểm A, điểm B, điểm C</a:t>
            </a:r>
            <a:endParaRPr lang="en-US" sz="3200" dirty="0">
              <a:latin typeface="Nunito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7CEAF9-08A1-D48F-D6DD-52221E1DFB11}"/>
              </a:ext>
            </a:extLst>
          </p:cNvPr>
          <p:cNvSpPr/>
          <p:nvPr/>
        </p:nvSpPr>
        <p:spPr>
          <a:xfrm>
            <a:off x="9962604" y="388530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F9B32-3A5A-ACB9-5232-1FF16FB10752}"/>
              </a:ext>
            </a:extLst>
          </p:cNvPr>
          <p:cNvSpPr txBox="1"/>
          <p:nvPr/>
        </p:nvSpPr>
        <p:spPr>
          <a:xfrm>
            <a:off x="8138160" y="3040590"/>
            <a:ext cx="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A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DC2E5-82A3-3C65-1904-750A93143606}"/>
              </a:ext>
            </a:extLst>
          </p:cNvPr>
          <p:cNvSpPr txBox="1"/>
          <p:nvPr/>
        </p:nvSpPr>
        <p:spPr>
          <a:xfrm>
            <a:off x="9792787" y="3297479"/>
            <a:ext cx="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B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FF0FCE-3E2E-86A1-10B5-8221385C0064}"/>
              </a:ext>
            </a:extLst>
          </p:cNvPr>
          <p:cNvSpPr txBox="1"/>
          <p:nvPr/>
        </p:nvSpPr>
        <p:spPr>
          <a:xfrm>
            <a:off x="1371600" y="1771404"/>
            <a:ext cx="277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Nunito" pitchFamily="2" charset="0"/>
              </a:rPr>
              <a:t>Điểm</a:t>
            </a:r>
            <a:endParaRPr lang="en-US" sz="3200" b="1" dirty="0"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E4D29-E0AA-F602-1C3D-04CE3D706B25}"/>
              </a:ext>
            </a:extLst>
          </p:cNvPr>
          <p:cNvSpPr txBox="1"/>
          <p:nvPr/>
        </p:nvSpPr>
        <p:spPr>
          <a:xfrm>
            <a:off x="8105502" y="3762392"/>
            <a:ext cx="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70FD5-3CFC-72C1-FDE3-87C7FD021209}"/>
              </a:ext>
            </a:extLst>
          </p:cNvPr>
          <p:cNvSpPr txBox="1"/>
          <p:nvPr/>
        </p:nvSpPr>
        <p:spPr>
          <a:xfrm>
            <a:off x="380096" y="3758739"/>
            <a:ext cx="6792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Nunito" pitchFamily="2" charset="0"/>
              </a:rPr>
              <a:t>+ Điểm A và B là hai điểm....................</a:t>
            </a:r>
          </a:p>
          <a:p>
            <a:endParaRPr lang="vi-VN" sz="3000" dirty="0">
              <a:latin typeface="Nunito" pitchFamily="2" charset="0"/>
            </a:endParaRPr>
          </a:p>
          <a:p>
            <a:r>
              <a:rPr lang="vi-VN" sz="3000" dirty="0">
                <a:latin typeface="Nunito" pitchFamily="2" charset="0"/>
              </a:rPr>
              <a:t>+ Điểm A và C là hai điểm....................</a:t>
            </a:r>
            <a:endParaRPr lang="en-US" sz="3000" dirty="0">
              <a:latin typeface="Nunit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444E2-A14C-3DA8-52B4-99C8A1F63C76}"/>
              </a:ext>
            </a:extLst>
          </p:cNvPr>
          <p:cNvSpPr txBox="1"/>
          <p:nvPr/>
        </p:nvSpPr>
        <p:spPr>
          <a:xfrm>
            <a:off x="4903772" y="3669418"/>
            <a:ext cx="199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phân biệt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3CF9C-6CF5-78A9-D0CB-0365A3929C82}"/>
              </a:ext>
            </a:extLst>
          </p:cNvPr>
          <p:cNvSpPr txBox="1"/>
          <p:nvPr/>
        </p:nvSpPr>
        <p:spPr>
          <a:xfrm>
            <a:off x="4903771" y="4559432"/>
            <a:ext cx="226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trùng nhau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431-E893-C513-B082-8735EF3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6600"/>
                </a:solidFill>
                <a:latin typeface="Nunito" pitchFamily="2" charset="0"/>
              </a:rPr>
              <a:t>I. NHẬN BIẾT ĐIỂM, ĐƯỜNG THẲNG</a:t>
            </a:r>
            <a:endParaRPr lang="en-US" b="1" dirty="0">
              <a:solidFill>
                <a:srgbClr val="FF6600"/>
              </a:solidFill>
              <a:latin typeface="Nunit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A844-C3D3-1C46-1385-00E0C8BF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65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latin typeface="Nunito" pitchFamily="2" charset="0"/>
              </a:rPr>
              <a:t>2. </a:t>
            </a:r>
            <a:r>
              <a:rPr lang="vi-VN" sz="3200" dirty="0">
                <a:latin typeface="Nunito" pitchFamily="2" charset="0"/>
              </a:rPr>
              <a:t> </a:t>
            </a:r>
          </a:p>
          <a:p>
            <a:pPr marL="0" indent="0">
              <a:buNone/>
            </a:pPr>
            <a:r>
              <a:rPr lang="vi-VN" sz="3200" dirty="0">
                <a:latin typeface="Nunito" pitchFamily="2" charset="0"/>
              </a:rPr>
              <a:t>Dùng bút kẻ dọc theo mép thước ta được một </a:t>
            </a:r>
            <a:r>
              <a:rPr lang="vi-VN" sz="3200" dirty="0">
                <a:solidFill>
                  <a:srgbClr val="FF0000"/>
                </a:solidFill>
                <a:latin typeface="Nunito" pitchFamily="2" charset="0"/>
              </a:rPr>
              <a:t>..........................</a:t>
            </a:r>
          </a:p>
          <a:p>
            <a:pPr marL="0" indent="0">
              <a:buNone/>
            </a:pPr>
            <a:endParaRPr lang="vi-VN" sz="3200" dirty="0">
              <a:latin typeface="Nunito" pitchFamily="2" charset="0"/>
            </a:endParaRPr>
          </a:p>
          <a:p>
            <a:pPr marL="0" indent="0">
              <a:buNone/>
            </a:pPr>
            <a:r>
              <a:rPr lang="vi-VN" sz="3200" dirty="0">
                <a:latin typeface="Nunito" pitchFamily="2" charset="0"/>
              </a:rPr>
              <a:t>Dùng chữ </a:t>
            </a:r>
            <a:r>
              <a:rPr lang="vi-VN" sz="3200" dirty="0">
                <a:solidFill>
                  <a:srgbClr val="FF0000"/>
                </a:solidFill>
                <a:latin typeface="Nunito" pitchFamily="2" charset="0"/>
              </a:rPr>
              <a:t>...................... </a:t>
            </a:r>
            <a:r>
              <a:rPr lang="vi-VN" sz="3200" dirty="0">
                <a:latin typeface="Nunito" pitchFamily="2" charset="0"/>
              </a:rPr>
              <a:t>để đặt tên cho đường thẳng</a:t>
            </a:r>
          </a:p>
          <a:p>
            <a:pPr marL="0" indent="0">
              <a:buNone/>
            </a:pPr>
            <a:endParaRPr lang="vi-VN" sz="3200" dirty="0">
              <a:solidFill>
                <a:srgbClr val="FF0000"/>
              </a:solidFill>
              <a:latin typeface="Nunito" pitchFamily="2" charset="0"/>
            </a:endParaRPr>
          </a:p>
        </p:txBody>
      </p:sp>
      <p:pic>
        <p:nvPicPr>
          <p:cNvPr id="10" name="Picture 9" descr="A chalkboard with a red and white object on it&#10;&#10;Description automatically generated">
            <a:extLst>
              <a:ext uri="{FF2B5EF4-FFF2-40B4-BE49-F238E27FC236}">
                <a16:creationId xmlns:a16="http://schemas.microsoft.com/office/drawing/2014/main" id="{49B83BBB-0E56-5595-10B5-0EC60F91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77" y="1616685"/>
            <a:ext cx="4876190" cy="4876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341D14-3126-BC53-0241-5AB1936CC02C}"/>
              </a:ext>
            </a:extLst>
          </p:cNvPr>
          <p:cNvSpPr txBox="1"/>
          <p:nvPr/>
        </p:nvSpPr>
        <p:spPr>
          <a:xfrm>
            <a:off x="3108495" y="2712704"/>
            <a:ext cx="333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Nunito" pitchFamily="2" charset="0"/>
              </a:rPr>
              <a:t>đường thẳng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DD75A5-8F5A-4CEC-4BFC-A4A519AFDCC0}"/>
              </a:ext>
            </a:extLst>
          </p:cNvPr>
          <p:cNvSpPr txBox="1"/>
          <p:nvPr/>
        </p:nvSpPr>
        <p:spPr>
          <a:xfrm>
            <a:off x="2758892" y="3860058"/>
            <a:ext cx="234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Nunito" pitchFamily="2" charset="0"/>
              </a:rPr>
              <a:t>cái thường  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F2C68-B4F2-9755-318E-AF41CECC87C1}"/>
              </a:ext>
            </a:extLst>
          </p:cNvPr>
          <p:cNvSpPr txBox="1"/>
          <p:nvPr/>
        </p:nvSpPr>
        <p:spPr>
          <a:xfrm>
            <a:off x="6969033" y="1367410"/>
            <a:ext cx="3905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Nunito" pitchFamily="2" charset="0"/>
              </a:rPr>
              <a:t>VD</a:t>
            </a:r>
            <a:r>
              <a:rPr lang="vi-VN" sz="3200" dirty="0">
                <a:latin typeface="Nunito" pitchFamily="2" charset="0"/>
              </a:rPr>
              <a:t>: Đường thẳng d, đường thẳng xy</a:t>
            </a:r>
            <a:endParaRPr lang="en-US" sz="3200" dirty="0">
              <a:latin typeface="Nuni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FF0FCE-3E2E-86A1-10B5-8221385C0064}"/>
              </a:ext>
            </a:extLst>
          </p:cNvPr>
          <p:cNvSpPr txBox="1"/>
          <p:nvPr/>
        </p:nvSpPr>
        <p:spPr>
          <a:xfrm>
            <a:off x="1371600" y="1771404"/>
            <a:ext cx="277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Nunito" pitchFamily="2" charset="0"/>
              </a:rPr>
              <a:t>Đường thẳng</a:t>
            </a:r>
            <a:endParaRPr lang="en-US" sz="3200" b="1" dirty="0">
              <a:latin typeface="Nunito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2963C9-E838-CFD7-2CFC-034AB8EB8922}"/>
              </a:ext>
            </a:extLst>
          </p:cNvPr>
          <p:cNvCxnSpPr/>
          <p:nvPr/>
        </p:nvCxnSpPr>
        <p:spPr>
          <a:xfrm>
            <a:off x="7845288" y="3153933"/>
            <a:ext cx="29692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D27EF5F-DE15-9382-C02D-FFC43F686693}"/>
              </a:ext>
            </a:extLst>
          </p:cNvPr>
          <p:cNvSpPr txBox="1"/>
          <p:nvPr/>
        </p:nvSpPr>
        <p:spPr>
          <a:xfrm>
            <a:off x="10442713" y="2712704"/>
            <a:ext cx="21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d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BEFEE-4E27-E35A-4BB6-E8EDB83D7663}"/>
              </a:ext>
            </a:extLst>
          </p:cNvPr>
          <p:cNvCxnSpPr>
            <a:cxnSpLocks/>
          </p:cNvCxnSpPr>
          <p:nvPr/>
        </p:nvCxnSpPr>
        <p:spPr>
          <a:xfrm>
            <a:off x="7437307" y="3794089"/>
            <a:ext cx="3114735" cy="92093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9D8892-B349-1B20-4035-47DC78FA30B3}"/>
              </a:ext>
            </a:extLst>
          </p:cNvPr>
          <p:cNvSpPr txBox="1"/>
          <p:nvPr/>
        </p:nvSpPr>
        <p:spPr>
          <a:xfrm>
            <a:off x="7438066" y="3298486"/>
            <a:ext cx="21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5B9FC-95F8-8298-C865-9C856CDA1772}"/>
              </a:ext>
            </a:extLst>
          </p:cNvPr>
          <p:cNvSpPr txBox="1"/>
          <p:nvPr/>
        </p:nvSpPr>
        <p:spPr>
          <a:xfrm>
            <a:off x="10290317" y="4054780"/>
            <a:ext cx="21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y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431-E893-C513-B082-8735EF3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6600"/>
                </a:solidFill>
                <a:latin typeface="Nunito" pitchFamily="2" charset="0"/>
              </a:rPr>
              <a:t>II. ĐIỂM THUỘC ĐƯỜNG, ĐIỂM KHÔNG THUỘC ĐƯỜNG</a:t>
            </a:r>
            <a:endParaRPr lang="en-US" b="1" dirty="0">
              <a:solidFill>
                <a:srgbClr val="FF6600"/>
              </a:solidFill>
              <a:latin typeface="Nunit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A844-C3D3-1C46-1385-00E0C8BF4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Nunito" pitchFamily="2" charset="0"/>
              </a:rPr>
              <a:t>Thực hiện HĐ3 (SGK-Tr76)</a:t>
            </a:r>
          </a:p>
          <a:p>
            <a:pPr marL="0" indent="0">
              <a:buNone/>
            </a:pPr>
            <a:endParaRPr lang="vi-VN" sz="3200" dirty="0">
              <a:latin typeface="Nunito" pitchFamily="2" charset="0"/>
            </a:endParaRPr>
          </a:p>
          <a:p>
            <a:pPr marL="0" indent="0">
              <a:buNone/>
            </a:pPr>
            <a:r>
              <a:rPr lang="vi-VN" sz="3200" dirty="0">
                <a:latin typeface="Nunito" pitchFamily="2" charset="0"/>
              </a:rPr>
              <a:t>+ Điểm A .........................đường thẳng d. Ký hiệu: A .... d</a:t>
            </a:r>
          </a:p>
          <a:p>
            <a:pPr marL="0" indent="0">
              <a:buNone/>
            </a:pPr>
            <a:r>
              <a:rPr lang="vi-VN" sz="3200" dirty="0">
                <a:latin typeface="Nunito" pitchFamily="2" charset="0"/>
              </a:rPr>
              <a:t>+ Điểm B .........................đường thẳng d. Ký hiệu: B ....d</a:t>
            </a:r>
            <a:endParaRPr lang="en-US" sz="3200" dirty="0"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17473-BC10-59AE-DDFD-86C66A22A48A}"/>
              </a:ext>
            </a:extLst>
          </p:cNvPr>
          <p:cNvSpPr txBox="1"/>
          <p:nvPr/>
        </p:nvSpPr>
        <p:spPr>
          <a:xfrm>
            <a:off x="3134139" y="2844225"/>
            <a:ext cx="138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Nunito" pitchFamily="2" charset="0"/>
              </a:rPr>
              <a:t>thuộc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66727-CA6E-726C-9695-E1F85277C260}"/>
              </a:ext>
            </a:extLst>
          </p:cNvPr>
          <p:cNvSpPr txBox="1"/>
          <p:nvPr/>
        </p:nvSpPr>
        <p:spPr>
          <a:xfrm>
            <a:off x="2584173" y="3439710"/>
            <a:ext cx="275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Nunito" pitchFamily="2" charset="0"/>
              </a:rPr>
              <a:t>không thuộc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D68D3-DE7B-F34C-484E-3ABA6AFB6D74}"/>
                  </a:ext>
                </a:extLst>
              </p:cNvPr>
              <p:cNvSpPr txBox="1"/>
              <p:nvPr/>
            </p:nvSpPr>
            <p:spPr>
              <a:xfrm>
                <a:off x="9263269" y="2825980"/>
                <a:ext cx="13848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D68D3-DE7B-F34C-484E-3ABA6AFB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269" y="2825980"/>
                <a:ext cx="138485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17FD6B-9DD4-338E-CBE8-ED6E81ADBF5B}"/>
                  </a:ext>
                </a:extLst>
              </p:cNvPr>
              <p:cNvSpPr txBox="1"/>
              <p:nvPr/>
            </p:nvSpPr>
            <p:spPr>
              <a:xfrm>
                <a:off x="9263269" y="3416519"/>
                <a:ext cx="13848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17FD6B-9DD4-338E-CBE8-ED6E81AD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269" y="3416519"/>
                <a:ext cx="13848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993A53-F0A2-FE8B-FB19-DD5A79BF6F20}"/>
              </a:ext>
            </a:extLst>
          </p:cNvPr>
          <p:cNvCxnSpPr/>
          <p:nvPr/>
        </p:nvCxnSpPr>
        <p:spPr>
          <a:xfrm>
            <a:off x="9846365" y="3545692"/>
            <a:ext cx="212035" cy="323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431-E893-C513-B082-8735EF3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6600"/>
                </a:solidFill>
                <a:latin typeface="Nunito" pitchFamily="2" charset="0"/>
              </a:rPr>
              <a:t>TỔNG KẾT</a:t>
            </a:r>
            <a:endParaRPr lang="en-US" b="1" dirty="0">
              <a:solidFill>
                <a:srgbClr val="FF6600"/>
              </a:solidFill>
              <a:latin typeface="Nunito" pitchFamily="2" charset="0"/>
            </a:endParaRPr>
          </a:p>
        </p:txBody>
      </p:sp>
      <p:pic>
        <p:nvPicPr>
          <p:cNvPr id="5" name="2 Minute Kids Cleanup Countdown with Song! (HD)">
            <a:hlinkClick r:id="" action="ppaction://media"/>
            <a:extLst>
              <a:ext uri="{FF2B5EF4-FFF2-40B4-BE49-F238E27FC236}">
                <a16:creationId xmlns:a16="http://schemas.microsoft.com/office/drawing/2014/main" id="{124A32F2-FE2D-7EB5-1FFF-3B987AC381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7204" y="3973162"/>
            <a:ext cx="3577592" cy="21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C6E84D-796D-820E-C917-C2FB42EEFAE7}"/>
              </a:ext>
            </a:extLst>
          </p:cNvPr>
          <p:cNvSpPr/>
          <p:nvPr/>
        </p:nvSpPr>
        <p:spPr>
          <a:xfrm>
            <a:off x="1755731" y="5019508"/>
            <a:ext cx="8680537" cy="4634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854175-3687-66BD-8C07-DD1ED6A4C403}"/>
              </a:ext>
            </a:extLst>
          </p:cNvPr>
          <p:cNvCxnSpPr>
            <a:cxnSpLocks/>
          </p:cNvCxnSpPr>
          <p:nvPr/>
        </p:nvCxnSpPr>
        <p:spPr>
          <a:xfrm>
            <a:off x="2531822" y="3512080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A7642-58E8-6403-FCEF-5E413B655E55}"/>
              </a:ext>
            </a:extLst>
          </p:cNvPr>
          <p:cNvCxnSpPr>
            <a:cxnSpLocks/>
          </p:cNvCxnSpPr>
          <p:nvPr/>
        </p:nvCxnSpPr>
        <p:spPr>
          <a:xfrm>
            <a:off x="4350184" y="3524606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40298-7175-952A-CC79-D189691BF339}"/>
              </a:ext>
            </a:extLst>
          </p:cNvPr>
          <p:cNvCxnSpPr>
            <a:cxnSpLocks/>
          </p:cNvCxnSpPr>
          <p:nvPr/>
        </p:nvCxnSpPr>
        <p:spPr>
          <a:xfrm>
            <a:off x="6168546" y="3537132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2BD308-9078-9F0F-DD7C-D541628B7056}"/>
              </a:ext>
            </a:extLst>
          </p:cNvPr>
          <p:cNvSpPr txBox="1"/>
          <p:nvPr/>
        </p:nvSpPr>
        <p:spPr>
          <a:xfrm>
            <a:off x="2739544" y="2038909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Đ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9F74A-7B4B-9098-A568-8545DBEBB5BE}"/>
              </a:ext>
            </a:extLst>
          </p:cNvPr>
          <p:cNvSpPr txBox="1"/>
          <p:nvPr/>
        </p:nvSpPr>
        <p:spPr>
          <a:xfrm>
            <a:off x="4454045" y="2038909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I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C017E-5FDA-54D2-3CD9-B4C7B798550E}"/>
              </a:ext>
            </a:extLst>
          </p:cNvPr>
          <p:cNvSpPr txBox="1"/>
          <p:nvPr/>
        </p:nvSpPr>
        <p:spPr>
          <a:xfrm>
            <a:off x="6168546" y="2038909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Ể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D66E2-63AA-4D6A-1368-E2D4168D2C27}"/>
              </a:ext>
            </a:extLst>
          </p:cNvPr>
          <p:cNvSpPr/>
          <p:nvPr/>
        </p:nvSpPr>
        <p:spPr>
          <a:xfrm>
            <a:off x="1755731" y="5028604"/>
            <a:ext cx="8680537" cy="46346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80540A76-3ECB-7780-63A7-221EF1523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0035" y="61194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E753A-8E60-1688-42A5-8A6D0523E120}"/>
              </a:ext>
            </a:extLst>
          </p:cNvPr>
          <p:cNvSpPr txBox="1"/>
          <p:nvPr/>
        </p:nvSpPr>
        <p:spPr>
          <a:xfrm>
            <a:off x="7883046" y="2038909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M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70487E-2777-0822-D4EE-AFE0414871B1}"/>
              </a:ext>
            </a:extLst>
          </p:cNvPr>
          <p:cNvCxnSpPr>
            <a:cxnSpLocks/>
          </p:cNvCxnSpPr>
          <p:nvPr/>
        </p:nvCxnSpPr>
        <p:spPr>
          <a:xfrm>
            <a:off x="7967422" y="3549658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C6E84D-796D-820E-C917-C2FB42EEFAE7}"/>
              </a:ext>
            </a:extLst>
          </p:cNvPr>
          <p:cNvSpPr/>
          <p:nvPr/>
        </p:nvSpPr>
        <p:spPr>
          <a:xfrm>
            <a:off x="1755731" y="5019508"/>
            <a:ext cx="8680537" cy="4634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854175-3687-66BD-8C07-DD1ED6A4C403}"/>
              </a:ext>
            </a:extLst>
          </p:cNvPr>
          <p:cNvCxnSpPr>
            <a:cxnSpLocks/>
          </p:cNvCxnSpPr>
          <p:nvPr/>
        </p:nvCxnSpPr>
        <p:spPr>
          <a:xfrm>
            <a:off x="4541215" y="2103100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A7642-58E8-6403-FCEF-5E413B655E55}"/>
              </a:ext>
            </a:extLst>
          </p:cNvPr>
          <p:cNvCxnSpPr>
            <a:cxnSpLocks/>
          </p:cNvCxnSpPr>
          <p:nvPr/>
        </p:nvCxnSpPr>
        <p:spPr>
          <a:xfrm>
            <a:off x="6359577" y="2115626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40298-7175-952A-CC79-D189691BF339}"/>
              </a:ext>
            </a:extLst>
          </p:cNvPr>
          <p:cNvCxnSpPr>
            <a:cxnSpLocks/>
          </p:cNvCxnSpPr>
          <p:nvPr/>
        </p:nvCxnSpPr>
        <p:spPr>
          <a:xfrm>
            <a:off x="8177939" y="2128152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2BD308-9078-9F0F-DD7C-D541628B7056}"/>
              </a:ext>
            </a:extLst>
          </p:cNvPr>
          <p:cNvSpPr txBox="1"/>
          <p:nvPr/>
        </p:nvSpPr>
        <p:spPr>
          <a:xfrm>
            <a:off x="2924490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P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9F74A-7B4B-9098-A568-8545DBEBB5BE}"/>
              </a:ext>
            </a:extLst>
          </p:cNvPr>
          <p:cNvSpPr txBox="1"/>
          <p:nvPr/>
        </p:nvSpPr>
        <p:spPr>
          <a:xfrm>
            <a:off x="4638990" y="703086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H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C017E-5FDA-54D2-3CD9-B4C7B798550E}"/>
              </a:ext>
            </a:extLst>
          </p:cNvPr>
          <p:cNvSpPr txBox="1"/>
          <p:nvPr/>
        </p:nvSpPr>
        <p:spPr>
          <a:xfrm>
            <a:off x="6353491" y="703086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Â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D66E2-63AA-4D6A-1368-E2D4168D2C27}"/>
              </a:ext>
            </a:extLst>
          </p:cNvPr>
          <p:cNvSpPr/>
          <p:nvPr/>
        </p:nvSpPr>
        <p:spPr>
          <a:xfrm>
            <a:off x="1755731" y="5028604"/>
            <a:ext cx="8680537" cy="46346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46CD0F-33BC-13B5-D65D-9F51CF0B4465}"/>
              </a:ext>
            </a:extLst>
          </p:cNvPr>
          <p:cNvCxnSpPr>
            <a:cxnSpLocks/>
          </p:cNvCxnSpPr>
          <p:nvPr/>
        </p:nvCxnSpPr>
        <p:spPr>
          <a:xfrm>
            <a:off x="2515129" y="4406032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1F6CCD-6E7F-086F-F399-2435B223E038}"/>
              </a:ext>
            </a:extLst>
          </p:cNvPr>
          <p:cNvCxnSpPr>
            <a:cxnSpLocks/>
          </p:cNvCxnSpPr>
          <p:nvPr/>
        </p:nvCxnSpPr>
        <p:spPr>
          <a:xfrm>
            <a:off x="4333491" y="4418558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8DDF58-6961-9D4B-AB4A-1488B454625A}"/>
              </a:ext>
            </a:extLst>
          </p:cNvPr>
          <p:cNvCxnSpPr>
            <a:cxnSpLocks/>
          </p:cNvCxnSpPr>
          <p:nvPr/>
        </p:nvCxnSpPr>
        <p:spPr>
          <a:xfrm>
            <a:off x="6151853" y="443108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BC9D1E-8549-0A3A-7A8F-9783EF4E1001}"/>
              </a:ext>
            </a:extLst>
          </p:cNvPr>
          <p:cNvSpPr txBox="1"/>
          <p:nvPr/>
        </p:nvSpPr>
        <p:spPr>
          <a:xfrm>
            <a:off x="2722852" y="3028170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B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09A8B-28BB-D0A2-8578-29EFDC581DD7}"/>
              </a:ext>
            </a:extLst>
          </p:cNvPr>
          <p:cNvSpPr txBox="1"/>
          <p:nvPr/>
        </p:nvSpPr>
        <p:spPr>
          <a:xfrm>
            <a:off x="4437352" y="300311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I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29FF8-C054-175F-7E7B-191328F95395}"/>
              </a:ext>
            </a:extLst>
          </p:cNvPr>
          <p:cNvSpPr txBox="1"/>
          <p:nvPr/>
        </p:nvSpPr>
        <p:spPr>
          <a:xfrm>
            <a:off x="6151853" y="300311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Ệ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FF6CA-88DA-E4D9-9000-1EFDC2D536F2}"/>
              </a:ext>
            </a:extLst>
          </p:cNvPr>
          <p:cNvCxnSpPr>
            <a:cxnSpLocks/>
          </p:cNvCxnSpPr>
          <p:nvPr/>
        </p:nvCxnSpPr>
        <p:spPr>
          <a:xfrm>
            <a:off x="8025070" y="443108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EC88211-9BC6-BB75-01CB-8337781DC98C}"/>
              </a:ext>
            </a:extLst>
          </p:cNvPr>
          <p:cNvSpPr txBox="1"/>
          <p:nvPr/>
        </p:nvSpPr>
        <p:spPr>
          <a:xfrm>
            <a:off x="8232793" y="3053222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T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DCCF26A8-2149-8310-8A64-5F3C28C1F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8332" y="559377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12A178-160C-90D5-A688-5D50BCCD84D0}"/>
              </a:ext>
            </a:extLst>
          </p:cNvPr>
          <p:cNvSpPr txBox="1"/>
          <p:nvPr/>
        </p:nvSpPr>
        <p:spPr>
          <a:xfrm>
            <a:off x="8269378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N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A53A78-90AC-59E9-A333-0282DE934B15}"/>
              </a:ext>
            </a:extLst>
          </p:cNvPr>
          <p:cNvCxnSpPr>
            <a:cxnSpLocks/>
          </p:cNvCxnSpPr>
          <p:nvPr/>
        </p:nvCxnSpPr>
        <p:spPr>
          <a:xfrm>
            <a:off x="2708743" y="209057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5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  <p:bldP spid="7" grpId="0"/>
      <p:bldP spid="15" grpId="0"/>
      <p:bldP spid="16" grpId="0"/>
      <p:bldP spid="2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C6E84D-796D-820E-C917-C2FB42EEFAE7}"/>
              </a:ext>
            </a:extLst>
          </p:cNvPr>
          <p:cNvSpPr/>
          <p:nvPr/>
        </p:nvSpPr>
        <p:spPr>
          <a:xfrm>
            <a:off x="1755731" y="5019508"/>
            <a:ext cx="8680537" cy="4634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854175-3687-66BD-8C07-DD1ED6A4C403}"/>
              </a:ext>
            </a:extLst>
          </p:cNvPr>
          <p:cNvCxnSpPr>
            <a:cxnSpLocks/>
          </p:cNvCxnSpPr>
          <p:nvPr/>
        </p:nvCxnSpPr>
        <p:spPr>
          <a:xfrm>
            <a:off x="3600685" y="2103100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A7642-58E8-6403-FCEF-5E413B655E55}"/>
              </a:ext>
            </a:extLst>
          </p:cNvPr>
          <p:cNvCxnSpPr>
            <a:cxnSpLocks/>
          </p:cNvCxnSpPr>
          <p:nvPr/>
        </p:nvCxnSpPr>
        <p:spPr>
          <a:xfrm>
            <a:off x="5419047" y="2115626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40298-7175-952A-CC79-D189691BF339}"/>
              </a:ext>
            </a:extLst>
          </p:cNvPr>
          <p:cNvCxnSpPr>
            <a:cxnSpLocks/>
          </p:cNvCxnSpPr>
          <p:nvPr/>
        </p:nvCxnSpPr>
        <p:spPr>
          <a:xfrm>
            <a:off x="7237409" y="2128152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2BD308-9078-9F0F-DD7C-D541628B7056}"/>
              </a:ext>
            </a:extLst>
          </p:cNvPr>
          <p:cNvSpPr txBox="1"/>
          <p:nvPr/>
        </p:nvSpPr>
        <p:spPr>
          <a:xfrm>
            <a:off x="1983960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T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9F74A-7B4B-9098-A568-8545DBEBB5BE}"/>
              </a:ext>
            </a:extLst>
          </p:cNvPr>
          <p:cNvSpPr txBox="1"/>
          <p:nvPr/>
        </p:nvSpPr>
        <p:spPr>
          <a:xfrm>
            <a:off x="3698460" y="703086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R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C017E-5FDA-54D2-3CD9-B4C7B798550E}"/>
              </a:ext>
            </a:extLst>
          </p:cNvPr>
          <p:cNvSpPr txBox="1"/>
          <p:nvPr/>
        </p:nvSpPr>
        <p:spPr>
          <a:xfrm>
            <a:off x="5412961" y="703086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Ù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D66E2-63AA-4D6A-1368-E2D4168D2C27}"/>
              </a:ext>
            </a:extLst>
          </p:cNvPr>
          <p:cNvSpPr/>
          <p:nvPr/>
        </p:nvSpPr>
        <p:spPr>
          <a:xfrm>
            <a:off x="1755731" y="5028604"/>
            <a:ext cx="8680537" cy="46346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46CD0F-33BC-13B5-D65D-9F51CF0B4465}"/>
              </a:ext>
            </a:extLst>
          </p:cNvPr>
          <p:cNvCxnSpPr>
            <a:cxnSpLocks/>
          </p:cNvCxnSpPr>
          <p:nvPr/>
        </p:nvCxnSpPr>
        <p:spPr>
          <a:xfrm>
            <a:off x="2580441" y="4406032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1F6CCD-6E7F-086F-F399-2435B223E038}"/>
              </a:ext>
            </a:extLst>
          </p:cNvPr>
          <p:cNvCxnSpPr>
            <a:cxnSpLocks/>
          </p:cNvCxnSpPr>
          <p:nvPr/>
        </p:nvCxnSpPr>
        <p:spPr>
          <a:xfrm>
            <a:off x="4398803" y="4418558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8DDF58-6961-9D4B-AB4A-1488B454625A}"/>
              </a:ext>
            </a:extLst>
          </p:cNvPr>
          <p:cNvCxnSpPr>
            <a:cxnSpLocks/>
          </p:cNvCxnSpPr>
          <p:nvPr/>
        </p:nvCxnSpPr>
        <p:spPr>
          <a:xfrm>
            <a:off x="6217165" y="443108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BC9D1E-8549-0A3A-7A8F-9783EF4E1001}"/>
              </a:ext>
            </a:extLst>
          </p:cNvPr>
          <p:cNvSpPr txBox="1"/>
          <p:nvPr/>
        </p:nvSpPr>
        <p:spPr>
          <a:xfrm>
            <a:off x="2788164" y="3028170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N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09A8B-28BB-D0A2-8578-29EFDC581DD7}"/>
              </a:ext>
            </a:extLst>
          </p:cNvPr>
          <p:cNvSpPr txBox="1"/>
          <p:nvPr/>
        </p:nvSpPr>
        <p:spPr>
          <a:xfrm>
            <a:off x="4502664" y="300311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H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29FF8-C054-175F-7E7B-191328F95395}"/>
              </a:ext>
            </a:extLst>
          </p:cNvPr>
          <p:cNvSpPr txBox="1"/>
          <p:nvPr/>
        </p:nvSpPr>
        <p:spPr>
          <a:xfrm>
            <a:off x="6217165" y="300311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A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FF6CA-88DA-E4D9-9000-1EFDC2D536F2}"/>
              </a:ext>
            </a:extLst>
          </p:cNvPr>
          <p:cNvCxnSpPr>
            <a:cxnSpLocks/>
          </p:cNvCxnSpPr>
          <p:nvPr/>
        </p:nvCxnSpPr>
        <p:spPr>
          <a:xfrm>
            <a:off x="8090382" y="443108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EC88211-9BC6-BB75-01CB-8337781DC98C}"/>
              </a:ext>
            </a:extLst>
          </p:cNvPr>
          <p:cNvSpPr txBox="1"/>
          <p:nvPr/>
        </p:nvSpPr>
        <p:spPr>
          <a:xfrm>
            <a:off x="8298105" y="3053222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U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DCCF26A8-2149-8310-8A64-5F3C28C1F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8332" y="559377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12A178-160C-90D5-A688-5D50BCCD84D0}"/>
              </a:ext>
            </a:extLst>
          </p:cNvPr>
          <p:cNvSpPr txBox="1"/>
          <p:nvPr/>
        </p:nvSpPr>
        <p:spPr>
          <a:xfrm>
            <a:off x="7328848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N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05755-611F-210F-098F-340D23EEB963}"/>
              </a:ext>
            </a:extLst>
          </p:cNvPr>
          <p:cNvSpPr txBox="1"/>
          <p:nvPr/>
        </p:nvSpPr>
        <p:spPr>
          <a:xfrm>
            <a:off x="8902901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G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A53A78-90AC-59E9-A333-0282DE934B15}"/>
              </a:ext>
            </a:extLst>
          </p:cNvPr>
          <p:cNvCxnSpPr>
            <a:cxnSpLocks/>
          </p:cNvCxnSpPr>
          <p:nvPr/>
        </p:nvCxnSpPr>
        <p:spPr>
          <a:xfrm>
            <a:off x="1768213" y="209057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43260F-B765-DF0B-2B66-519AE07B537F}"/>
              </a:ext>
            </a:extLst>
          </p:cNvPr>
          <p:cNvCxnSpPr>
            <a:cxnSpLocks/>
          </p:cNvCxnSpPr>
          <p:nvPr/>
        </p:nvCxnSpPr>
        <p:spPr>
          <a:xfrm>
            <a:off x="9067870" y="2140678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  <p:bldP spid="7" grpId="0"/>
      <p:bldP spid="15" grpId="0"/>
      <p:bldP spid="16" grpId="0"/>
      <p:bldP spid="2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C6E84D-796D-820E-C917-C2FB42EEFAE7}"/>
              </a:ext>
            </a:extLst>
          </p:cNvPr>
          <p:cNvSpPr/>
          <p:nvPr/>
        </p:nvSpPr>
        <p:spPr>
          <a:xfrm>
            <a:off x="1755731" y="5019508"/>
            <a:ext cx="8680537" cy="4634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854175-3687-66BD-8C07-DD1ED6A4C403}"/>
              </a:ext>
            </a:extLst>
          </p:cNvPr>
          <p:cNvCxnSpPr>
            <a:cxnSpLocks/>
          </p:cNvCxnSpPr>
          <p:nvPr/>
        </p:nvCxnSpPr>
        <p:spPr>
          <a:xfrm>
            <a:off x="3600685" y="2103100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A7642-58E8-6403-FCEF-5E413B655E55}"/>
              </a:ext>
            </a:extLst>
          </p:cNvPr>
          <p:cNvCxnSpPr>
            <a:cxnSpLocks/>
          </p:cNvCxnSpPr>
          <p:nvPr/>
        </p:nvCxnSpPr>
        <p:spPr>
          <a:xfrm>
            <a:off x="5419047" y="2115626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40298-7175-952A-CC79-D189691BF339}"/>
              </a:ext>
            </a:extLst>
          </p:cNvPr>
          <p:cNvCxnSpPr>
            <a:cxnSpLocks/>
          </p:cNvCxnSpPr>
          <p:nvPr/>
        </p:nvCxnSpPr>
        <p:spPr>
          <a:xfrm>
            <a:off x="7237409" y="2128152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2BD308-9078-9F0F-DD7C-D541628B7056}"/>
              </a:ext>
            </a:extLst>
          </p:cNvPr>
          <p:cNvSpPr txBox="1"/>
          <p:nvPr/>
        </p:nvSpPr>
        <p:spPr>
          <a:xfrm>
            <a:off x="1983960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Đ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9F74A-7B4B-9098-A568-8545DBEBB5BE}"/>
              </a:ext>
            </a:extLst>
          </p:cNvPr>
          <p:cNvSpPr txBox="1"/>
          <p:nvPr/>
        </p:nvSpPr>
        <p:spPr>
          <a:xfrm>
            <a:off x="3698460" y="703086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Ư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C017E-5FDA-54D2-3CD9-B4C7B798550E}"/>
              </a:ext>
            </a:extLst>
          </p:cNvPr>
          <p:cNvSpPr txBox="1"/>
          <p:nvPr/>
        </p:nvSpPr>
        <p:spPr>
          <a:xfrm>
            <a:off x="5412961" y="703086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Ờ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D66E2-63AA-4D6A-1368-E2D4168D2C27}"/>
              </a:ext>
            </a:extLst>
          </p:cNvPr>
          <p:cNvSpPr/>
          <p:nvPr/>
        </p:nvSpPr>
        <p:spPr>
          <a:xfrm>
            <a:off x="1755731" y="5028604"/>
            <a:ext cx="8680537" cy="46346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46CD0F-33BC-13B5-D65D-9F51CF0B4465}"/>
              </a:ext>
            </a:extLst>
          </p:cNvPr>
          <p:cNvCxnSpPr>
            <a:cxnSpLocks/>
          </p:cNvCxnSpPr>
          <p:nvPr/>
        </p:nvCxnSpPr>
        <p:spPr>
          <a:xfrm>
            <a:off x="1574599" y="4406032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1F6CCD-6E7F-086F-F399-2435B223E038}"/>
              </a:ext>
            </a:extLst>
          </p:cNvPr>
          <p:cNvCxnSpPr>
            <a:cxnSpLocks/>
          </p:cNvCxnSpPr>
          <p:nvPr/>
        </p:nvCxnSpPr>
        <p:spPr>
          <a:xfrm>
            <a:off x="3392961" y="4418558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8DDF58-6961-9D4B-AB4A-1488B454625A}"/>
              </a:ext>
            </a:extLst>
          </p:cNvPr>
          <p:cNvCxnSpPr>
            <a:cxnSpLocks/>
          </p:cNvCxnSpPr>
          <p:nvPr/>
        </p:nvCxnSpPr>
        <p:spPr>
          <a:xfrm>
            <a:off x="5211323" y="443108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BC9D1E-8549-0A3A-7A8F-9783EF4E1001}"/>
              </a:ext>
            </a:extLst>
          </p:cNvPr>
          <p:cNvSpPr txBox="1"/>
          <p:nvPr/>
        </p:nvSpPr>
        <p:spPr>
          <a:xfrm>
            <a:off x="1782322" y="3028170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T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09A8B-28BB-D0A2-8578-29EFDC581DD7}"/>
              </a:ext>
            </a:extLst>
          </p:cNvPr>
          <p:cNvSpPr txBox="1"/>
          <p:nvPr/>
        </p:nvSpPr>
        <p:spPr>
          <a:xfrm>
            <a:off x="3496822" y="300311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H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29FF8-C054-175F-7E7B-191328F95395}"/>
              </a:ext>
            </a:extLst>
          </p:cNvPr>
          <p:cNvSpPr txBox="1"/>
          <p:nvPr/>
        </p:nvSpPr>
        <p:spPr>
          <a:xfrm>
            <a:off x="5211323" y="300311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Ẳ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FF6CA-88DA-E4D9-9000-1EFDC2D536F2}"/>
              </a:ext>
            </a:extLst>
          </p:cNvPr>
          <p:cNvCxnSpPr>
            <a:cxnSpLocks/>
          </p:cNvCxnSpPr>
          <p:nvPr/>
        </p:nvCxnSpPr>
        <p:spPr>
          <a:xfrm>
            <a:off x="7084540" y="443108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44B20A-B967-AF67-5158-8C8A55283A85}"/>
              </a:ext>
            </a:extLst>
          </p:cNvPr>
          <p:cNvCxnSpPr>
            <a:cxnSpLocks/>
          </p:cNvCxnSpPr>
          <p:nvPr/>
        </p:nvCxnSpPr>
        <p:spPr>
          <a:xfrm>
            <a:off x="8902902" y="4443610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EC88211-9BC6-BB75-01CB-8337781DC98C}"/>
              </a:ext>
            </a:extLst>
          </p:cNvPr>
          <p:cNvSpPr txBox="1"/>
          <p:nvPr/>
        </p:nvSpPr>
        <p:spPr>
          <a:xfrm>
            <a:off x="7292263" y="3053222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06DF0-6E6C-F584-DE78-1583937E6381}"/>
              </a:ext>
            </a:extLst>
          </p:cNvPr>
          <p:cNvSpPr txBox="1"/>
          <p:nvPr/>
        </p:nvSpPr>
        <p:spPr>
          <a:xfrm>
            <a:off x="9006763" y="3028170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G</a:t>
            </a: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DCCF26A8-2149-8310-8A64-5F3C28C1F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8332" y="559377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12A178-160C-90D5-A688-5D50BCCD84D0}"/>
              </a:ext>
            </a:extLst>
          </p:cNvPr>
          <p:cNvSpPr txBox="1"/>
          <p:nvPr/>
        </p:nvSpPr>
        <p:spPr>
          <a:xfrm>
            <a:off x="7328848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N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05755-611F-210F-098F-340D23EEB963}"/>
              </a:ext>
            </a:extLst>
          </p:cNvPr>
          <p:cNvSpPr txBox="1"/>
          <p:nvPr/>
        </p:nvSpPr>
        <p:spPr>
          <a:xfrm>
            <a:off x="8902901" y="728138"/>
            <a:ext cx="140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>
                <a:solidFill>
                  <a:schemeClr val="accent5">
                    <a:lumMod val="75000"/>
                  </a:schemeClr>
                </a:solidFill>
                <a:latin typeface="Nunito" pitchFamily="2" charset="0"/>
              </a:rPr>
              <a:t>G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Nunito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A53A78-90AC-59E9-A333-0282DE934B15}"/>
              </a:ext>
            </a:extLst>
          </p:cNvPr>
          <p:cNvCxnSpPr>
            <a:cxnSpLocks/>
          </p:cNvCxnSpPr>
          <p:nvPr/>
        </p:nvCxnSpPr>
        <p:spPr>
          <a:xfrm>
            <a:off x="1768213" y="2090574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43260F-B765-DF0B-2B66-519AE07B537F}"/>
              </a:ext>
            </a:extLst>
          </p:cNvPr>
          <p:cNvCxnSpPr>
            <a:cxnSpLocks/>
          </p:cNvCxnSpPr>
          <p:nvPr/>
        </p:nvCxnSpPr>
        <p:spPr>
          <a:xfrm>
            <a:off x="9067870" y="2140678"/>
            <a:ext cx="1402915" cy="1252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  <p:bldP spid="7" grpId="0"/>
      <p:bldP spid="15" grpId="0"/>
      <p:bldP spid="16" grpId="0"/>
      <p:bldP spid="25" grpId="0"/>
      <p:bldP spid="2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A561-93CE-1D59-DAD3-3B0DB8ABA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A4273-E2C8-2A74-5983-F6DCF3B34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003306EA-4A15-9CE0-5864-A7771066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7041F-D1ED-D436-439F-A06AFA9DEA9E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27A2D-0ABB-C854-29B5-70CCB508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SỐ HỌC 6 - CHƯƠNG </a:t>
            </a:r>
            <a:r>
              <a:rPr lang="vi-VN" altLang="vi-VN" sz="2400" b="1" dirty="0">
                <a:latin typeface="Nunito" pitchFamily="2" charset="-93"/>
                <a:cs typeface="Arial" panose="020B0604020202020204" pitchFamily="34" charset="0"/>
              </a:rPr>
              <a:t>V</a:t>
            </a:r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I: </a:t>
            </a:r>
            <a:r>
              <a:rPr lang="vi-VN" altLang="vi-VN" sz="2400" b="1" dirty="0">
                <a:latin typeface="Nunito" pitchFamily="2" charset="-93"/>
                <a:cs typeface="Arial" panose="020B0604020202020204" pitchFamily="34" charset="0"/>
              </a:rPr>
              <a:t>HÌNH HỌC PHẲNG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D2120-058B-D234-1276-4614C1E5A134}"/>
              </a:ext>
            </a:extLst>
          </p:cNvPr>
          <p:cNvSpPr txBox="1"/>
          <p:nvPr/>
        </p:nvSpPr>
        <p:spPr>
          <a:xfrm>
            <a:off x="1179095" y="2476500"/>
            <a:ext cx="99140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1: </a:t>
            </a:r>
            <a:r>
              <a:rPr lang="vi-VN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ĐIỂM</a:t>
            </a:r>
          </a:p>
          <a:p>
            <a:pPr algn="ctr">
              <a:defRPr/>
            </a:pPr>
            <a:r>
              <a:rPr lang="vi-VN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ĐƯỜNG THẲNG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7BC22-045B-4BEC-4438-DA468D88701E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C3EDCB-7B19-35F3-ECA2-37A22180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426004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431-E893-C513-B082-8735EF3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6600"/>
                </a:solidFill>
                <a:latin typeface="Nunito" pitchFamily="2" charset="0"/>
              </a:rPr>
              <a:t>TỪ KHÓA</a:t>
            </a:r>
            <a:endParaRPr lang="en-US" b="1" dirty="0">
              <a:solidFill>
                <a:srgbClr val="FF6600"/>
              </a:solidFill>
              <a:latin typeface="Nunit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62F425-4158-64BC-0625-72DB93649246}"/>
              </a:ext>
            </a:extLst>
          </p:cNvPr>
          <p:cNvSpPr/>
          <p:nvPr/>
        </p:nvSpPr>
        <p:spPr>
          <a:xfrm>
            <a:off x="1245704" y="1895061"/>
            <a:ext cx="2557670" cy="834887"/>
          </a:xfrm>
          <a:prstGeom prst="roundRect">
            <a:avLst>
              <a:gd name="adj" fmla="val 42064"/>
            </a:avLst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Nunito" pitchFamily="2" charset="0"/>
              </a:rPr>
              <a:t>ĐIỂM</a:t>
            </a:r>
            <a:endParaRPr lang="en-US" sz="40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5D61F2-F3C0-1805-1BD2-3DF38D81A57A}"/>
              </a:ext>
            </a:extLst>
          </p:cNvPr>
          <p:cNvSpPr/>
          <p:nvPr/>
        </p:nvSpPr>
        <p:spPr>
          <a:xfrm>
            <a:off x="2676939" y="3650974"/>
            <a:ext cx="4227444" cy="834887"/>
          </a:xfrm>
          <a:prstGeom prst="roundRect">
            <a:avLst>
              <a:gd name="adj" fmla="val 42064"/>
            </a:avLst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Nunito" pitchFamily="2" charset="0"/>
              </a:rPr>
              <a:t>ĐƯỜNG THẲNG</a:t>
            </a:r>
            <a:endParaRPr lang="en-US" sz="40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1E7F9C-D031-D89E-5074-33F755B55AEA}"/>
              </a:ext>
            </a:extLst>
          </p:cNvPr>
          <p:cNvSpPr/>
          <p:nvPr/>
        </p:nvSpPr>
        <p:spPr>
          <a:xfrm>
            <a:off x="5830958" y="2193752"/>
            <a:ext cx="3432312" cy="834887"/>
          </a:xfrm>
          <a:prstGeom prst="roundRect">
            <a:avLst>
              <a:gd name="adj" fmla="val 42064"/>
            </a:avLst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Nunito" pitchFamily="2" charset="0"/>
              </a:rPr>
              <a:t>PHÂN BIỆT</a:t>
            </a:r>
            <a:endParaRPr lang="en-US" sz="40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B90080-EDC7-33B3-0207-9C8710356A4E}"/>
              </a:ext>
            </a:extLst>
          </p:cNvPr>
          <p:cNvSpPr/>
          <p:nvPr/>
        </p:nvSpPr>
        <p:spPr>
          <a:xfrm>
            <a:off x="7547114" y="4837561"/>
            <a:ext cx="3806686" cy="834887"/>
          </a:xfrm>
          <a:prstGeom prst="roundRect">
            <a:avLst>
              <a:gd name="adj" fmla="val 42064"/>
            </a:avLst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Nunito" pitchFamily="2" charset="0"/>
              </a:rPr>
              <a:t>TRÙNG NHAU</a:t>
            </a:r>
            <a:endParaRPr lang="en-US" sz="4000" dirty="0">
              <a:solidFill>
                <a:schemeClr val="tx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7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431-E893-C513-B082-8735EF3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6600"/>
                </a:solidFill>
                <a:latin typeface="Nunito" pitchFamily="2" charset="0"/>
              </a:rPr>
              <a:t>I. NHẬN BIẾT ĐIỂM, ĐƯỜNG THẲNG</a:t>
            </a:r>
            <a:endParaRPr lang="en-US" b="1" dirty="0">
              <a:solidFill>
                <a:srgbClr val="FF6600"/>
              </a:solidFill>
              <a:latin typeface="Nunit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A844-C3D3-1C46-1385-00E0C8BF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latin typeface="Nunito" pitchFamily="2" charset="0"/>
              </a:rPr>
              <a:t>1. </a:t>
            </a:r>
            <a:r>
              <a:rPr lang="vi-VN" sz="3200" dirty="0">
                <a:latin typeface="Nunito" pitchFamily="2" charset="0"/>
              </a:rPr>
              <a:t> </a:t>
            </a:r>
          </a:p>
          <a:p>
            <a:pPr marL="0" indent="0">
              <a:buNone/>
            </a:pPr>
            <a:r>
              <a:rPr lang="vi-VN" sz="3200" dirty="0">
                <a:latin typeface="Nunito" pitchFamily="2" charset="0"/>
              </a:rPr>
              <a:t>+ Mỗi dấu chấm nhỏ trên tờ giấy, trên bảng,...cho ta hình ảnh của một </a:t>
            </a:r>
            <a:r>
              <a:rPr lang="vi-VN" sz="3200" dirty="0">
                <a:solidFill>
                  <a:srgbClr val="FF0000"/>
                </a:solidFill>
                <a:latin typeface="Nunito" pitchFamily="2" charset="0"/>
              </a:rPr>
              <a:t>............</a:t>
            </a:r>
          </a:p>
          <a:p>
            <a:pPr marL="0" indent="0">
              <a:buNone/>
            </a:pPr>
            <a:endParaRPr lang="vi-VN" sz="3200" dirty="0">
              <a:latin typeface="Nunito" pitchFamily="2" charset="0"/>
            </a:endParaRPr>
          </a:p>
          <a:p>
            <a:pPr marL="0" indent="0">
              <a:buNone/>
            </a:pPr>
            <a:r>
              <a:rPr lang="vi-VN" sz="3200" dirty="0">
                <a:solidFill>
                  <a:srgbClr val="FF0000"/>
                </a:solidFill>
                <a:latin typeface="Nunito" pitchFamily="2" charset="0"/>
              </a:rPr>
              <a:t>............ </a:t>
            </a:r>
            <a:r>
              <a:rPr lang="vi-VN" sz="3200" dirty="0">
                <a:latin typeface="Nunito" pitchFamily="2" charset="0"/>
              </a:rPr>
              <a:t>được ký hiệu bằng  chữ cái </a:t>
            </a:r>
            <a:r>
              <a:rPr lang="vi-VN" sz="3200" dirty="0">
                <a:solidFill>
                  <a:srgbClr val="FF0000"/>
                </a:solidFill>
                <a:latin typeface="Nunito" pitchFamily="2" charset="0"/>
              </a:rPr>
              <a:t>...............</a:t>
            </a:r>
          </a:p>
          <a:p>
            <a:pPr marL="0" indent="0">
              <a:buNone/>
            </a:pPr>
            <a:endParaRPr lang="vi-VN" sz="3200" dirty="0">
              <a:solidFill>
                <a:srgbClr val="FF0000"/>
              </a:solidFill>
              <a:latin typeface="Nunito" pitchFamily="2" charset="0"/>
            </a:endParaRPr>
          </a:p>
        </p:txBody>
      </p:sp>
      <p:pic>
        <p:nvPicPr>
          <p:cNvPr id="10" name="Picture 9" descr="A chalkboard with a red and white object on it&#10;&#10;Description automatically generated">
            <a:extLst>
              <a:ext uri="{FF2B5EF4-FFF2-40B4-BE49-F238E27FC236}">
                <a16:creationId xmlns:a16="http://schemas.microsoft.com/office/drawing/2014/main" id="{49B83BBB-0E56-5595-10B5-0EC60F91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77" y="1616685"/>
            <a:ext cx="4876190" cy="48761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36A404B-9CE9-2301-1806-76A187B38A64}"/>
              </a:ext>
            </a:extLst>
          </p:cNvPr>
          <p:cNvSpPr/>
          <p:nvPr/>
        </p:nvSpPr>
        <p:spPr>
          <a:xfrm>
            <a:off x="8321039" y="356621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341D14-3126-BC53-0241-5AB1936CC02C}"/>
              </a:ext>
            </a:extLst>
          </p:cNvPr>
          <p:cNvSpPr txBox="1"/>
          <p:nvPr/>
        </p:nvSpPr>
        <p:spPr>
          <a:xfrm>
            <a:off x="4181922" y="3124131"/>
            <a:ext cx="16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Nunito" pitchFamily="2" charset="0"/>
              </a:rPr>
              <a:t>điểm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DD75A5-8F5A-4CEC-4BFC-A4A519AFDCC0}"/>
              </a:ext>
            </a:extLst>
          </p:cNvPr>
          <p:cNvSpPr txBox="1"/>
          <p:nvPr/>
        </p:nvSpPr>
        <p:spPr>
          <a:xfrm>
            <a:off x="859973" y="4271167"/>
            <a:ext cx="16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Nunito" pitchFamily="2" charset="0"/>
              </a:rPr>
              <a:t>Điểm  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5E02E5-4FA4-4A72-AE1C-101A536BA275}"/>
              </a:ext>
            </a:extLst>
          </p:cNvPr>
          <p:cNvSpPr txBox="1"/>
          <p:nvPr/>
        </p:nvSpPr>
        <p:spPr>
          <a:xfrm>
            <a:off x="2334265" y="4715024"/>
            <a:ext cx="277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Nunito" pitchFamily="2" charset="0"/>
              </a:rPr>
              <a:t>in hoa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F2C68-B4F2-9755-318E-AF41CECC87C1}"/>
              </a:ext>
            </a:extLst>
          </p:cNvPr>
          <p:cNvSpPr txBox="1"/>
          <p:nvPr/>
        </p:nvSpPr>
        <p:spPr>
          <a:xfrm>
            <a:off x="6346555" y="1676852"/>
            <a:ext cx="531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Nunito" pitchFamily="2" charset="0"/>
              </a:rPr>
              <a:t>VD</a:t>
            </a:r>
            <a:r>
              <a:rPr lang="vi-VN" sz="3200" dirty="0">
                <a:latin typeface="Nunito" pitchFamily="2" charset="0"/>
              </a:rPr>
              <a:t>: Điểm A, điểm B, điểm C</a:t>
            </a:r>
            <a:endParaRPr lang="en-US" sz="3200" dirty="0">
              <a:latin typeface="Nunito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7CEAF9-08A1-D48F-D6DD-52221E1DFB11}"/>
              </a:ext>
            </a:extLst>
          </p:cNvPr>
          <p:cNvSpPr/>
          <p:nvPr/>
        </p:nvSpPr>
        <p:spPr>
          <a:xfrm>
            <a:off x="9962604" y="388530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F9B32-3A5A-ACB9-5232-1FF16FB10752}"/>
              </a:ext>
            </a:extLst>
          </p:cNvPr>
          <p:cNvSpPr txBox="1"/>
          <p:nvPr/>
        </p:nvSpPr>
        <p:spPr>
          <a:xfrm>
            <a:off x="8138160" y="3040590"/>
            <a:ext cx="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A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DC2E5-82A3-3C65-1904-750A93143606}"/>
              </a:ext>
            </a:extLst>
          </p:cNvPr>
          <p:cNvSpPr txBox="1"/>
          <p:nvPr/>
        </p:nvSpPr>
        <p:spPr>
          <a:xfrm>
            <a:off x="9792787" y="3297479"/>
            <a:ext cx="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B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FF0FCE-3E2E-86A1-10B5-8221385C0064}"/>
              </a:ext>
            </a:extLst>
          </p:cNvPr>
          <p:cNvSpPr txBox="1"/>
          <p:nvPr/>
        </p:nvSpPr>
        <p:spPr>
          <a:xfrm>
            <a:off x="1371600" y="1771404"/>
            <a:ext cx="277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Nunito" pitchFamily="2" charset="0"/>
              </a:rPr>
              <a:t>Điểm</a:t>
            </a:r>
            <a:endParaRPr lang="en-US" sz="3200" b="1" dirty="0"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E4D29-E0AA-F602-1C3D-04CE3D706B25}"/>
              </a:ext>
            </a:extLst>
          </p:cNvPr>
          <p:cNvSpPr txBox="1"/>
          <p:nvPr/>
        </p:nvSpPr>
        <p:spPr>
          <a:xfrm>
            <a:off x="8105502" y="3762392"/>
            <a:ext cx="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Nunito" pitchFamily="2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431-E893-C513-B082-8735EF3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6600"/>
                </a:solidFill>
                <a:latin typeface="Nunito" pitchFamily="2" charset="0"/>
              </a:rPr>
              <a:t>I. NHẬN BIẾT ĐIỂM, ĐƯỜNG THẲNG</a:t>
            </a:r>
            <a:endParaRPr lang="en-US" b="1" dirty="0">
              <a:solidFill>
                <a:srgbClr val="FF6600"/>
              </a:solidFill>
              <a:latin typeface="Nunit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A844-C3D3-1C46-1385-00E0C8BF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latin typeface="Nunito" pitchFamily="2" charset="0"/>
              </a:rPr>
              <a:t>1. </a:t>
            </a:r>
            <a:r>
              <a:rPr lang="vi-VN" sz="3200" dirty="0">
                <a:latin typeface="Nunito" pitchFamily="2" charset="0"/>
              </a:rPr>
              <a:t> </a:t>
            </a:r>
          </a:p>
          <a:p>
            <a:pPr marL="0" indent="0">
              <a:buNone/>
            </a:pPr>
            <a:r>
              <a:rPr lang="vi-VN" sz="3200" dirty="0">
                <a:latin typeface="Nunito" pitchFamily="2" charset="0"/>
              </a:rPr>
              <a:t>Hình ảnh của điểm</a:t>
            </a:r>
            <a:endParaRPr lang="vi-VN" sz="3200" dirty="0">
              <a:solidFill>
                <a:srgbClr val="FF0000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vi-VN" sz="32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FF0FCE-3E2E-86A1-10B5-8221385C0064}"/>
              </a:ext>
            </a:extLst>
          </p:cNvPr>
          <p:cNvSpPr txBox="1"/>
          <p:nvPr/>
        </p:nvSpPr>
        <p:spPr>
          <a:xfrm>
            <a:off x="1371600" y="1771404"/>
            <a:ext cx="277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Nunito" pitchFamily="2" charset="0"/>
              </a:rPr>
              <a:t>Điểm</a:t>
            </a:r>
            <a:endParaRPr lang="en-US" sz="3200" b="1" dirty="0">
              <a:latin typeface="Nunit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BA73A-4986-7F3F-98FC-0B9F60A4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1690688"/>
            <a:ext cx="5353050" cy="4391025"/>
          </a:xfrm>
          <a:prstGeom prst="rect">
            <a:avLst/>
          </a:prstGeom>
        </p:spPr>
      </p:pic>
      <p:pic>
        <p:nvPicPr>
          <p:cNvPr id="1026" name="Picture 2" descr="Book PNG, Book Transparent Background - FreeIconsPNG">
            <a:extLst>
              <a:ext uri="{FF2B5EF4-FFF2-40B4-BE49-F238E27FC236}">
                <a16:creationId xmlns:a16="http://schemas.microsoft.com/office/drawing/2014/main" id="{A4EDB4A0-8728-8AE8-ABFD-C3DCC7C5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3547"/>
            <a:ext cx="45148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8E8587-F24A-68CB-373F-254F37575F66}"/>
              </a:ext>
            </a:extLst>
          </p:cNvPr>
          <p:cNvSpPr/>
          <p:nvPr/>
        </p:nvSpPr>
        <p:spPr>
          <a:xfrm>
            <a:off x="3922643" y="4001294"/>
            <a:ext cx="120132" cy="1201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encil PNG, Pencil Transparent Background - FreeIconsPNG">
            <a:extLst>
              <a:ext uri="{FF2B5EF4-FFF2-40B4-BE49-F238E27FC236}">
                <a16:creationId xmlns:a16="http://schemas.microsoft.com/office/drawing/2014/main" id="{F609A3BC-F6AF-5DF0-7AAF-ABC84E02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85" y="2137023"/>
            <a:ext cx="1800909" cy="17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300</Words>
  <Application>Microsoft Office PowerPoint</Application>
  <PresentationFormat>Widescreen</PresentationFormat>
  <Paragraphs>95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Nunito</vt:lpstr>
      <vt:lpstr>Calibri</vt:lpstr>
      <vt:lpstr>Cambria Math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KHÓA</vt:lpstr>
      <vt:lpstr>I. NHẬN BIẾT ĐIỂM, ĐƯỜNG THẲNG</vt:lpstr>
      <vt:lpstr>I. NHẬN BIẾT ĐIỂM, ĐƯỜNG THẲNG</vt:lpstr>
      <vt:lpstr>I. NHẬN BIẾT ĐIỂM, ĐƯỜNG THẲNG</vt:lpstr>
      <vt:lpstr>I. NHẬN BIẾT ĐIỂM, ĐƯỜNG THẲNG</vt:lpstr>
      <vt:lpstr>II. ĐIỂM THUỘC ĐƯỜNG, ĐIỂM KHÔNG THUỘC ĐƯỜNG</vt:lpstr>
      <vt:lpstr>TỔNG KẾT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Tuan</dc:creator>
  <cp:lastModifiedBy>Nguyen Tuan</cp:lastModifiedBy>
  <cp:revision>6</cp:revision>
  <dcterms:created xsi:type="dcterms:W3CDTF">2023-10-25T15:53:11Z</dcterms:created>
  <dcterms:modified xsi:type="dcterms:W3CDTF">2024-01-14T23:45:25Z</dcterms:modified>
</cp:coreProperties>
</file>