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56" r:id="rId3"/>
    <p:sldId id="274" r:id="rId4"/>
    <p:sldId id="257" r:id="rId5"/>
    <p:sldId id="258" r:id="rId6"/>
    <p:sldId id="259" r:id="rId7"/>
    <p:sldId id="260" r:id="rId8"/>
    <p:sldId id="273" r:id="rId9"/>
    <p:sldId id="265" r:id="rId10"/>
    <p:sldId id="267" r:id="rId11"/>
    <p:sldId id="263" r:id="rId12"/>
    <p:sldId id="261" r:id="rId13"/>
    <p:sldId id="270" r:id="rId14"/>
    <p:sldId id="264" r:id="rId15"/>
    <p:sldId id="266" r:id="rId16"/>
    <p:sldId id="269" r:id="rId17"/>
    <p:sldId id="262" r:id="rId18"/>
    <p:sldId id="272" r:id="rId19"/>
    <p:sldId id="271" r:id="rId20"/>
    <p:sldId id="268" r:id="rId21"/>
    <p:sldId id="275" r:id="rId22"/>
    <p:sldId id="276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ollektif Bold" panose="020B0604020202020204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Paytone One" panose="020B0604020202020204" charset="0"/>
      <p:regular r:id="rId33"/>
    </p:embeddedFont>
    <p:embeddedFont>
      <p:font typeface="Prompt" panose="00000500000000000000" pitchFamily="2" charset="-34"/>
      <p:regular r:id="rId34"/>
      <p:bold r:id="rId35"/>
      <p:italic r:id="rId36"/>
      <p:boldItalic r:id="rId37"/>
    </p:embeddedFont>
    <p:embeddedFont>
      <p:font typeface="Prompt Bold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54A"/>
    <a:srgbClr val="504E8F"/>
    <a:srgbClr val="915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76.jpeg"/><Relationship Id="rId3" Type="http://schemas.openxmlformats.org/officeDocument/2006/relationships/image" Target="../media/image52.svg"/><Relationship Id="rId7" Type="http://schemas.openxmlformats.org/officeDocument/2006/relationships/image" Target="../media/image47.png"/><Relationship Id="rId12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74.jpeg"/><Relationship Id="rId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77.jpeg"/><Relationship Id="rId3" Type="http://schemas.openxmlformats.org/officeDocument/2006/relationships/image" Target="../media/image52.svg"/><Relationship Id="rId7" Type="http://schemas.openxmlformats.org/officeDocument/2006/relationships/image" Target="../media/image55.png"/><Relationship Id="rId12" Type="http://schemas.openxmlformats.org/officeDocument/2006/relationships/image" Target="../media/image5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54.svg"/><Relationship Id="rId10" Type="http://schemas.openxmlformats.org/officeDocument/2006/relationships/image" Target="../media/image48.svg"/><Relationship Id="rId4" Type="http://schemas.openxmlformats.org/officeDocument/2006/relationships/image" Target="../media/image53.png"/><Relationship Id="rId9" Type="http://schemas.openxmlformats.org/officeDocument/2006/relationships/image" Target="../media/image47.png"/><Relationship Id="rId1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9.png"/><Relationship Id="rId3" Type="http://schemas.openxmlformats.org/officeDocument/2006/relationships/image" Target="../media/image52.svg"/><Relationship Id="rId7" Type="http://schemas.openxmlformats.org/officeDocument/2006/relationships/image" Target="../media/image55.png"/><Relationship Id="rId12" Type="http://schemas.openxmlformats.org/officeDocument/2006/relationships/image" Target="../media/image58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54.svg"/><Relationship Id="rId10" Type="http://schemas.openxmlformats.org/officeDocument/2006/relationships/image" Target="../media/image48.svg"/><Relationship Id="rId4" Type="http://schemas.openxmlformats.org/officeDocument/2006/relationships/image" Target="../media/image53.png"/><Relationship Id="rId9" Type="http://schemas.openxmlformats.org/officeDocument/2006/relationships/image" Target="../media/image47.png"/><Relationship Id="rId1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62.svg"/><Relationship Id="rId15" Type="http://schemas.openxmlformats.org/officeDocument/2006/relationships/image" Target="../media/image69.sv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sv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svg"/><Relationship Id="rId7" Type="http://schemas.openxmlformats.org/officeDocument/2006/relationships/image" Target="../media/image7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4FF9-20AE-D4EE-3DD2-A7E0489D7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78436-0E21-3FDB-E735-FCB0A9A2D9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remium Vector | Math background">
            <a:extLst>
              <a:ext uri="{FF2B5EF4-FFF2-40B4-BE49-F238E27FC236}">
                <a16:creationId xmlns:a16="http://schemas.microsoft.com/office/drawing/2014/main" id="{CD28B57B-B2BF-CF9D-E120-8F2E8563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-3345657"/>
            <a:ext cx="18288000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68AF5B-34A2-8FA3-C1E9-BF3A33FD42C1}"/>
              </a:ext>
            </a:extLst>
          </p:cNvPr>
          <p:cNvSpPr/>
          <p:nvPr/>
        </p:nvSpPr>
        <p:spPr>
          <a:xfrm>
            <a:off x="1108710" y="1131572"/>
            <a:ext cx="16047720" cy="7711916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36100-F431-5564-117F-DFB81A7AD482}"/>
              </a:ext>
            </a:extLst>
          </p:cNvPr>
          <p:cNvSpPr txBox="1"/>
          <p:nvPr/>
        </p:nvSpPr>
        <p:spPr>
          <a:xfrm>
            <a:off x="3169539" y="1399450"/>
            <a:ext cx="1196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Nunito" pitchFamily="2" charset="-93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Nunito" pitchFamily="2" charset="-93"/>
                <a:cs typeface="Arial" panose="020B0604020202020204" pitchFamily="34" charset="0"/>
              </a:rPr>
              <a:t> HỌC 6 – CHƯƠ</a:t>
            </a:r>
            <a:r>
              <a:rPr lang="vi-VN" sz="3600" b="1" dirty="0">
                <a:latin typeface="Nunito" pitchFamily="2" charset="-93"/>
                <a:cs typeface="Arial" panose="020B0604020202020204" pitchFamily="34" charset="0"/>
              </a:rPr>
              <a:t>NG II: SỐ NGUYÊN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4CB52-CD86-9A06-4969-D104EFAB06C1}"/>
              </a:ext>
            </a:extLst>
          </p:cNvPr>
          <p:cNvSpPr txBox="1"/>
          <p:nvPr/>
        </p:nvSpPr>
        <p:spPr>
          <a:xfrm>
            <a:off x="3388995" y="3714275"/>
            <a:ext cx="11967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8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TẬP CHƯƠNG II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BAFCE3-89F1-DE59-65C8-BC9684ECCA57}"/>
              </a:ext>
            </a:extLst>
          </p:cNvPr>
          <p:cNvCxnSpPr/>
          <p:nvPr/>
        </p:nvCxnSpPr>
        <p:spPr>
          <a:xfrm>
            <a:off x="5189220" y="5383530"/>
            <a:ext cx="805815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EDB6E7-A694-9673-4BD5-0707EA1AC332}"/>
              </a:ext>
            </a:extLst>
          </p:cNvPr>
          <p:cNvSpPr txBox="1"/>
          <p:nvPr/>
        </p:nvSpPr>
        <p:spPr>
          <a:xfrm>
            <a:off x="3388995" y="7336859"/>
            <a:ext cx="119672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219878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7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Tính: (-79) + 55 + 79 + 45 </a:t>
            </a:r>
            <a:endParaRPr lang="en-US" sz="5000" b="1" dirty="0"/>
          </a:p>
          <a:p>
            <a:pPr lvl="0"/>
            <a:r>
              <a:rPr lang="en-US" sz="5000" i="1" dirty="0"/>
              <a:t>(*</a:t>
            </a:r>
            <a:r>
              <a:rPr lang="en-US" sz="5000" i="1" dirty="0" err="1"/>
              <a:t>Trình</a:t>
            </a:r>
            <a:r>
              <a:rPr lang="en-US" sz="5000" i="1" dirty="0"/>
              <a:t> </a:t>
            </a:r>
            <a:r>
              <a:rPr lang="en-US" sz="5000" i="1" dirty="0" err="1"/>
              <a:t>bày</a:t>
            </a:r>
            <a:r>
              <a:rPr lang="en-US" sz="5000" i="1" dirty="0"/>
              <a:t> </a:t>
            </a:r>
            <a:r>
              <a:rPr lang="en-US" sz="5000" i="1" dirty="0" err="1"/>
              <a:t>phép</a:t>
            </a:r>
            <a:r>
              <a:rPr lang="en-US" sz="5000" i="1" dirty="0"/>
              <a:t> </a:t>
            </a:r>
            <a:r>
              <a:rPr lang="en-US" sz="5000" i="1" dirty="0" err="1"/>
              <a:t>tính</a:t>
            </a:r>
            <a:r>
              <a:rPr lang="en-US" sz="5000" i="1" dirty="0"/>
              <a:t> chi </a:t>
            </a:r>
            <a:r>
              <a:rPr lang="en-US" sz="5000" i="1" dirty="0" err="1"/>
              <a:t>tiết</a:t>
            </a:r>
            <a:r>
              <a:rPr lang="en-US" sz="5000" i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00600" y="4895805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(-79) + 55 + 79 + 45</a:t>
            </a:r>
          </a:p>
          <a:p>
            <a:r>
              <a:rPr lang="vi-VN" sz="3600" dirty="0">
                <a:solidFill>
                  <a:schemeClr val="tx1"/>
                </a:solidFill>
              </a:rPr>
              <a:t>= [(-79) + 79] + (55 + 45)</a:t>
            </a:r>
          </a:p>
          <a:p>
            <a:r>
              <a:rPr lang="vi-VN" sz="3600" dirty="0">
                <a:solidFill>
                  <a:schemeClr val="tx1"/>
                </a:solidFill>
              </a:rPr>
              <a:t>= 0 + 100</a:t>
            </a:r>
          </a:p>
          <a:p>
            <a:r>
              <a:rPr lang="vi-VN" sz="3600" dirty="0">
                <a:solidFill>
                  <a:schemeClr val="tx1"/>
                </a:solidFill>
              </a:rPr>
              <a:t>= 100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A4D2F691-4AA8-CF0C-C08E-4A437CB64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1" y="7738223"/>
            <a:ext cx="4516999" cy="2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3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vi-VN" sz="5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Vẽ trục số và biểu diễn các số sau trên trục số: -5; 0; 3</a:t>
            </a:r>
            <a:endParaRPr lang="en-US" sz="5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953000" y="5143500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(Biểu diễn đúng)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3A2B3096-E588-5F53-4050-D72C57E83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1" y="7738223"/>
            <a:ext cx="4516999" cy="2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3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1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47513" y="1949741"/>
            <a:ext cx="14325600" cy="25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tiễn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(4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5638800" y="5143500"/>
            <a:ext cx="75438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- Nhiệt độ dưới 0 độ C</a:t>
            </a:r>
          </a:p>
          <a:p>
            <a:r>
              <a:rPr lang="vi-VN" sz="3600" dirty="0">
                <a:solidFill>
                  <a:schemeClr val="tx1"/>
                </a:solidFill>
              </a:rPr>
              <a:t>- Độ cao dưới mực nước biển</a:t>
            </a:r>
          </a:p>
          <a:p>
            <a:r>
              <a:rPr lang="vi-VN" sz="3600" dirty="0">
                <a:solidFill>
                  <a:schemeClr val="tx1"/>
                </a:solidFill>
              </a:rPr>
              <a:t>- Số tiền nợ/lỗ</a:t>
            </a:r>
          </a:p>
          <a:p>
            <a:r>
              <a:rPr lang="vi-VN" sz="3600" dirty="0">
                <a:solidFill>
                  <a:schemeClr val="tx1"/>
                </a:solidFill>
              </a:rPr>
              <a:t>- Thời gian TCN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9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DFFC20AA-D4A0-C757-2549-28DFE3663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10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419402" y="1796733"/>
            <a:ext cx="1432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/>
              <a:t>Một tủ cấp đông khi chưa bật thì nhiệt độ bằng 24 độ C. Khi bật tủ đông, nhiệt độ bên trong tủ giảm 2 độ C mỗi phút.</a:t>
            </a:r>
            <a:endParaRPr lang="en-US" sz="3600" b="1" dirty="0"/>
          </a:p>
          <a:p>
            <a:pPr lvl="0"/>
            <a:r>
              <a:rPr lang="vi-VN" sz="3600" b="1" dirty="0"/>
              <a:t>a) Sau khi bật tủ 12 phút thì nhiệt độ bên trong tủ là bao nhiêu?</a:t>
            </a:r>
            <a:endParaRPr lang="en-US" sz="3600" b="1" dirty="0"/>
          </a:p>
          <a:p>
            <a:pPr lvl="0"/>
            <a:r>
              <a:rPr lang="vi-VN" sz="3600" b="1" dirty="0"/>
              <a:t>b) Hỏi phải mất bao lâu để tủ đông đạt nhiệt độ</a:t>
            </a:r>
          </a:p>
          <a:p>
            <a:pPr lvl="0"/>
            <a:r>
              <a:rPr lang="vi-VN" sz="3600" b="1" dirty="0"/>
              <a:t> -10 độ C</a:t>
            </a:r>
            <a:r>
              <a:rPr lang="en-US" sz="3600" b="1" dirty="0"/>
              <a:t> </a:t>
            </a:r>
            <a:r>
              <a:rPr lang="en-US" sz="3600" i="1" dirty="0"/>
              <a:t>(</a:t>
            </a:r>
            <a:r>
              <a:rPr lang="en-US" sz="3600" i="1" dirty="0" err="1"/>
              <a:t>Chỉ</a:t>
            </a:r>
            <a:r>
              <a:rPr lang="en-US" sz="3600" i="1" dirty="0"/>
              <a:t> </a:t>
            </a:r>
            <a:r>
              <a:rPr lang="en-US" sz="3600" i="1" dirty="0" err="1"/>
              <a:t>trình</a:t>
            </a:r>
            <a:r>
              <a:rPr lang="en-US" sz="3600" i="1" dirty="0"/>
              <a:t> </a:t>
            </a:r>
            <a:r>
              <a:rPr lang="en-US" sz="3600" i="1" dirty="0" err="1"/>
              <a:t>bày</a:t>
            </a:r>
            <a:r>
              <a:rPr lang="en-US" sz="3600" i="1" dirty="0"/>
              <a:t> </a:t>
            </a:r>
            <a:r>
              <a:rPr lang="en-US" sz="3600" i="1" dirty="0" err="1"/>
              <a:t>đáp</a:t>
            </a:r>
            <a:r>
              <a:rPr lang="en-US" sz="3600" i="1" dirty="0"/>
              <a:t> </a:t>
            </a:r>
            <a:r>
              <a:rPr lang="en-US" sz="3600" i="1" dirty="0" err="1"/>
              <a:t>án</a:t>
            </a:r>
            <a:r>
              <a:rPr lang="en-US" sz="3600" i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3736977" y="4755945"/>
            <a:ext cx="11448998" cy="6895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arenR"/>
            </a:pPr>
            <a:r>
              <a:rPr lang="vi-VN" sz="3600" dirty="0">
                <a:solidFill>
                  <a:schemeClr val="tx1"/>
                </a:solidFill>
              </a:rPr>
              <a:t>Sau 12 phút nhiệt độ của tủ giảm đi số độ là: 12.2 = 24 (độ C)</a:t>
            </a:r>
          </a:p>
          <a:p>
            <a:r>
              <a:rPr lang="vi-VN" sz="3600" dirty="0">
                <a:solidFill>
                  <a:schemeClr val="tx1"/>
                </a:solidFill>
              </a:rPr>
              <a:t>      Sau 12 phút nhiệt độ của tủ là: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24 – 24 = </a:t>
            </a:r>
            <a:r>
              <a:rPr lang="vi-VN" sz="3600" dirty="0">
                <a:solidFill>
                  <a:srgbClr val="FF0000"/>
                </a:solidFill>
              </a:rPr>
              <a:t>0 (độ C)</a:t>
            </a:r>
          </a:p>
          <a:p>
            <a:r>
              <a:rPr lang="vi-VN" sz="3600" dirty="0">
                <a:solidFill>
                  <a:schemeClr val="tx1"/>
                </a:solidFill>
              </a:rPr>
              <a:t>b) Tủ đã giảm số độ so với ban đầu để đạt nhiệt độ -10 độ C là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24 – (-10) = 34 (độ C)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Thời gian để tủ đạt nhiệt độ -10 độ C là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34 : 2 = </a:t>
            </a:r>
            <a:r>
              <a:rPr lang="vi-VN" sz="3600" dirty="0">
                <a:solidFill>
                  <a:srgbClr val="FF0000"/>
                </a:solidFill>
              </a:rPr>
              <a:t>17 (phút)</a:t>
            </a:r>
          </a:p>
          <a:p>
            <a:pPr marL="742950" indent="-742950">
              <a:buAutoNum type="alphaLcParenR"/>
            </a:pPr>
            <a:endParaRPr lang="vi-VN" sz="3600" dirty="0">
              <a:solidFill>
                <a:schemeClr val="tx1"/>
              </a:solidFill>
            </a:endParaRPr>
          </a:p>
          <a:p>
            <a:pPr marL="742950" indent="-742950">
              <a:buAutoNum type="alphaLcParenR"/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1B2069BA-8B4F-B9AD-43FF-9D66DFFE6D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4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vi-VN" sz="5000" b="1" dirty="0">
                <a:effectLst/>
                <a:ea typeface="Calibri" panose="020F0502020204030204" pitchFamily="34" charset="0"/>
              </a:rPr>
              <a:t>So sánh các cặp số sau: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vi-VN" sz="5000" b="1" dirty="0">
                <a:ea typeface="Calibri" panose="020F0502020204030204" pitchFamily="34" charset="0"/>
              </a:rPr>
              <a:t>a) -5 và 2            b) -8 và -3            c) 0 và -7</a:t>
            </a:r>
            <a:r>
              <a:rPr lang="vi-VN" sz="5000" b="1" dirty="0">
                <a:effectLst/>
                <a:ea typeface="Calibri" panose="020F0502020204030204" pitchFamily="34" charset="0"/>
              </a:rPr>
              <a:t> </a:t>
            </a:r>
            <a:endParaRPr lang="en-US" sz="5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953000" y="5143500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arenR"/>
            </a:pPr>
            <a:r>
              <a:rPr lang="vi-VN" sz="3600" dirty="0">
                <a:solidFill>
                  <a:schemeClr val="tx1"/>
                </a:solidFill>
              </a:rPr>
              <a:t>-5 &lt; 2</a:t>
            </a:r>
          </a:p>
          <a:p>
            <a:pPr marL="742950" indent="-742950" algn="ctr">
              <a:buAutoNum type="alphaLcParenR"/>
            </a:pPr>
            <a:r>
              <a:rPr lang="vi-VN" sz="3600" dirty="0">
                <a:solidFill>
                  <a:schemeClr val="tx1"/>
                </a:solidFill>
              </a:rPr>
              <a:t>-8 &lt; -3</a:t>
            </a:r>
          </a:p>
          <a:p>
            <a:pPr marL="742950" indent="-742950" algn="ctr">
              <a:buAutoNum type="alphaLcParenR"/>
            </a:pPr>
            <a:r>
              <a:rPr lang="vi-VN" sz="3600" dirty="0">
                <a:solidFill>
                  <a:schemeClr val="tx1"/>
                </a:solidFill>
              </a:rPr>
              <a:t>0 &gt; -7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B7300609-0A2B-1BB9-FC74-CDEED5D92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6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So sánh: (-106) + 27  và   38 + (-126)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00600" y="4895805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(-106) + 27 = -79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38 + (-126) = -88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Vì  -79 &gt; -88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Nên (-106) + 27 &gt; 38 + (-126)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97ACA4F6-5392-D205-9986-2FE1F6CBE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9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8" y="2438445"/>
            <a:ext cx="145546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Kết quả kinh doanh của 1 công ty sau 3 tháng đầu năm như sau: Hai tháng đầu công ty lỗ 225 triệu đồng mỗi tháng, tháng thứ ba công ty lãi 362 triệu đồng. Hỏi sau 3 tháng đầu năm, công ty lỗ hay lãi bao nhiêu tiền?</a:t>
            </a:r>
            <a:r>
              <a:rPr lang="en-US" sz="5000" b="1" dirty="0"/>
              <a:t> </a:t>
            </a:r>
            <a:r>
              <a:rPr lang="en-US" sz="5000" i="1" dirty="0"/>
              <a:t>(</a:t>
            </a:r>
            <a:r>
              <a:rPr lang="en-US" sz="5000" i="1" dirty="0" err="1"/>
              <a:t>Trình</a:t>
            </a:r>
            <a:r>
              <a:rPr lang="en-US" sz="5000" i="1" dirty="0"/>
              <a:t> </a:t>
            </a:r>
            <a:r>
              <a:rPr lang="en-US" sz="5000" i="1" dirty="0" err="1"/>
              <a:t>bày</a:t>
            </a:r>
            <a:r>
              <a:rPr lang="en-US" sz="5000" i="1" dirty="0"/>
              <a:t> </a:t>
            </a:r>
            <a:r>
              <a:rPr lang="en-US" sz="5000" i="1" dirty="0" err="1"/>
              <a:t>lời</a:t>
            </a:r>
            <a:r>
              <a:rPr lang="en-US" sz="5000" i="1" dirty="0"/>
              <a:t> </a:t>
            </a:r>
            <a:r>
              <a:rPr lang="en-US" sz="5000" i="1" dirty="0" err="1"/>
              <a:t>giải</a:t>
            </a:r>
            <a:r>
              <a:rPr lang="en-US" sz="5000" i="1" dirty="0"/>
              <a:t> chi </a:t>
            </a:r>
            <a:r>
              <a:rPr lang="en-US" sz="5000" i="1" dirty="0" err="1"/>
              <a:t>tiết</a:t>
            </a:r>
            <a:r>
              <a:rPr lang="en-US" sz="5000" i="1" dirty="0"/>
              <a:t>)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76800" y="6362655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 Sau 3 tháng đầu năm thu được số tiền là: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2.(-225) + 362 = -88 (triệu đồng)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Vậy công ty lỗ 88 triệu đồng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C5B7BDD9-CC07-1352-4AD8-2CEAB3507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1" y="7738223"/>
            <a:ext cx="4516999" cy="2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2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85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</a:t>
            </a:r>
            <a:r>
              <a:rPr lang="vi-VN" sz="5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ồm những gì?</a:t>
            </a:r>
            <a:endParaRPr lang="en-US" sz="50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953000" y="5143500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Số nguyên âm, số 0 và số nguyên dương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D34806E7-95C4-333B-96C0-26D109A0A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12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Tìm số nguyên </a:t>
            </a:r>
            <a:r>
              <a:rPr lang="vi-VN" sz="5000" b="1" i="1" dirty="0"/>
              <a:t>a</a:t>
            </a:r>
            <a:r>
              <a:rPr lang="vi-VN" sz="5000" b="1" dirty="0"/>
              <a:t> biết: 15 chia hết cho </a:t>
            </a:r>
            <a:r>
              <a:rPr lang="vi-VN" sz="5000" b="1" i="1" dirty="0"/>
              <a:t>a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00600" y="4895805"/>
            <a:ext cx="8991600" cy="444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a thuộc {-1;-3;-5;-15;1;3;5;15}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07148360-D5A1-42A3-B55B-87AF289EB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11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Tìm x: 123 – 5(x+4) = 38</a:t>
            </a:r>
            <a:endParaRPr lang="en-US" sz="5000" b="1" dirty="0"/>
          </a:p>
          <a:p>
            <a:pPr lvl="0"/>
            <a:r>
              <a:rPr lang="en-US" sz="5000" i="1" dirty="0"/>
              <a:t>(*</a:t>
            </a:r>
            <a:r>
              <a:rPr lang="en-US" sz="5000" i="1" dirty="0" err="1"/>
              <a:t>Trình</a:t>
            </a:r>
            <a:r>
              <a:rPr lang="en-US" sz="5000" i="1" dirty="0"/>
              <a:t> </a:t>
            </a:r>
            <a:r>
              <a:rPr lang="en-US" sz="5000" i="1" dirty="0" err="1"/>
              <a:t>bày</a:t>
            </a:r>
            <a:r>
              <a:rPr lang="en-US" sz="5000" i="1" dirty="0"/>
              <a:t> </a:t>
            </a:r>
            <a:r>
              <a:rPr lang="en-US" sz="5000" i="1" dirty="0" err="1"/>
              <a:t>cách</a:t>
            </a:r>
            <a:r>
              <a:rPr lang="en-US" sz="5000" i="1" dirty="0"/>
              <a:t> </a:t>
            </a:r>
            <a:r>
              <a:rPr lang="en-US" sz="5000" i="1" dirty="0" err="1"/>
              <a:t>tính</a:t>
            </a:r>
            <a:r>
              <a:rPr lang="en-US" sz="5000" i="1" dirty="0"/>
              <a:t> chi </a:t>
            </a:r>
            <a:r>
              <a:rPr lang="en-US" sz="5000" i="1" dirty="0" err="1"/>
              <a:t>tiết</a:t>
            </a:r>
            <a:r>
              <a:rPr lang="en-US" sz="5000" i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00600" y="4895805"/>
            <a:ext cx="8991600" cy="444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123 – 5(x+4) = 38</a:t>
            </a:r>
          </a:p>
          <a:p>
            <a:r>
              <a:rPr lang="vi-VN" sz="3600" dirty="0">
                <a:solidFill>
                  <a:schemeClr val="tx1"/>
                </a:solidFill>
              </a:rPr>
              <a:t>5(x+4) = 123 – 38</a:t>
            </a:r>
          </a:p>
          <a:p>
            <a:r>
              <a:rPr lang="vi-VN" sz="3600" dirty="0">
                <a:solidFill>
                  <a:schemeClr val="tx1"/>
                </a:solidFill>
              </a:rPr>
              <a:t>5(x+4) = 85</a:t>
            </a:r>
          </a:p>
          <a:p>
            <a:r>
              <a:rPr lang="vi-VN" sz="3600" dirty="0">
                <a:solidFill>
                  <a:schemeClr val="tx1"/>
                </a:solidFill>
              </a:rPr>
              <a:t>x+4 = 85:5</a:t>
            </a:r>
          </a:p>
          <a:p>
            <a:r>
              <a:rPr lang="vi-VN" sz="3600" dirty="0">
                <a:solidFill>
                  <a:schemeClr val="tx1"/>
                </a:solidFill>
              </a:rPr>
              <a:t>x+4 = 17</a:t>
            </a:r>
          </a:p>
          <a:p>
            <a:r>
              <a:rPr lang="vi-VN" sz="3600" dirty="0">
                <a:solidFill>
                  <a:schemeClr val="tx1"/>
                </a:solidFill>
              </a:rPr>
              <a:t>x = 17 – 4</a:t>
            </a:r>
          </a:p>
          <a:p>
            <a:r>
              <a:rPr lang="vi-VN" sz="3600" dirty="0">
                <a:solidFill>
                  <a:schemeClr val="tx1"/>
                </a:solidFill>
              </a:rPr>
              <a:t>x = 13</a:t>
            </a:r>
          </a:p>
          <a:p>
            <a:r>
              <a:rPr lang="vi-VN" sz="3600" dirty="0">
                <a:solidFill>
                  <a:schemeClr val="tx1"/>
                </a:solidFill>
              </a:rPr>
              <a:t>Vậy x = 13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B0D4B45D-698B-E1CF-EBB2-DCBCFB862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1" y="7738223"/>
            <a:ext cx="4516999" cy="2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84279" y="-1616944"/>
            <a:ext cx="10262533" cy="6760444"/>
          </a:xfrm>
          <a:custGeom>
            <a:avLst/>
            <a:gdLst/>
            <a:ahLst/>
            <a:cxnLst/>
            <a:rect l="l" t="t" r="r" b="b"/>
            <a:pathLst>
              <a:path w="10262533" h="6760444">
                <a:moveTo>
                  <a:pt x="0" y="0"/>
                </a:moveTo>
                <a:lnTo>
                  <a:pt x="10262534" y="0"/>
                </a:lnTo>
                <a:lnTo>
                  <a:pt x="10262534" y="6760444"/>
                </a:lnTo>
                <a:lnTo>
                  <a:pt x="0" y="6760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13747">
            <a:off x="-498614" y="9261589"/>
            <a:ext cx="19548795" cy="1701284"/>
            <a:chOff x="0" y="0"/>
            <a:chExt cx="5148654" cy="448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448075"/>
            </a:xfrm>
            <a:custGeom>
              <a:avLst/>
              <a:gdLst/>
              <a:ahLst/>
              <a:cxnLst/>
              <a:rect l="l" t="t" r="r" b="b"/>
              <a:pathLst>
                <a:path w="5148654" h="448075">
                  <a:moveTo>
                    <a:pt x="0" y="0"/>
                  </a:moveTo>
                  <a:lnTo>
                    <a:pt x="5148654" y="0"/>
                  </a:lnTo>
                  <a:lnTo>
                    <a:pt x="5148654" y="448075"/>
                  </a:lnTo>
                  <a:lnTo>
                    <a:pt x="0" y="448075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486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68328">
            <a:off x="11152264" y="5626558"/>
            <a:ext cx="6325643" cy="6315441"/>
          </a:xfrm>
          <a:custGeom>
            <a:avLst/>
            <a:gdLst/>
            <a:ahLst/>
            <a:cxnLst/>
            <a:rect l="l" t="t" r="r" b="b"/>
            <a:pathLst>
              <a:path w="6325643" h="6315441">
                <a:moveTo>
                  <a:pt x="0" y="0"/>
                </a:moveTo>
                <a:lnTo>
                  <a:pt x="6325644" y="0"/>
                </a:lnTo>
                <a:lnTo>
                  <a:pt x="6325644" y="6315440"/>
                </a:lnTo>
                <a:lnTo>
                  <a:pt x="0" y="6315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33003" y="6307335"/>
            <a:ext cx="2766218" cy="2631365"/>
          </a:xfrm>
          <a:custGeom>
            <a:avLst/>
            <a:gdLst/>
            <a:ahLst/>
            <a:cxnLst/>
            <a:rect l="l" t="t" r="r" b="b"/>
            <a:pathLst>
              <a:path w="2766218" h="2631365">
                <a:moveTo>
                  <a:pt x="0" y="0"/>
                </a:moveTo>
                <a:lnTo>
                  <a:pt x="2766219" y="0"/>
                </a:lnTo>
                <a:lnTo>
                  <a:pt x="2766219" y="2631365"/>
                </a:lnTo>
                <a:lnTo>
                  <a:pt x="0" y="2631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061583"/>
            <a:ext cx="11204050" cy="341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23"/>
              </a:lnSpc>
            </a:pPr>
            <a:r>
              <a:rPr lang="en-US" sz="14156">
                <a:solidFill>
                  <a:srgbClr val="577137"/>
                </a:solidFill>
                <a:latin typeface="Paytone One"/>
              </a:rPr>
              <a:t>CUỘC ĐUA KỲ THÚ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2099" y="5643653"/>
            <a:ext cx="5498626" cy="107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6"/>
              </a:lnSpc>
            </a:pPr>
            <a:r>
              <a:rPr lang="en-US" sz="6211" b="1" spc="37" dirty="0" err="1">
                <a:solidFill>
                  <a:srgbClr val="5A3731"/>
                </a:solidFill>
                <a:latin typeface="Nunito" pitchFamily="2" charset="0"/>
              </a:rPr>
              <a:t>Trò</a:t>
            </a:r>
            <a:r>
              <a:rPr lang="en-US" sz="6211" b="1" spc="37" dirty="0">
                <a:solidFill>
                  <a:srgbClr val="5A3731"/>
                </a:solidFill>
                <a:latin typeface="Nunito" pitchFamily="2" charset="0"/>
              </a:rPr>
              <a:t> </a:t>
            </a:r>
            <a:r>
              <a:rPr lang="en-US" sz="6211" b="1" spc="37" dirty="0" err="1">
                <a:solidFill>
                  <a:srgbClr val="5A3731"/>
                </a:solidFill>
                <a:latin typeface="Nunito" pitchFamily="2" charset="0"/>
              </a:rPr>
              <a:t>chơi</a:t>
            </a:r>
            <a:endParaRPr lang="en-US" sz="6211" b="1" spc="37" dirty="0">
              <a:solidFill>
                <a:srgbClr val="5A3731"/>
              </a:solidFill>
              <a:latin typeface="Nunito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37623" y="7751177"/>
            <a:ext cx="3081978" cy="855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5"/>
              </a:lnSpc>
            </a:pPr>
            <a:r>
              <a:rPr lang="en-US" sz="4954" b="1" spc="29" dirty="0">
                <a:solidFill>
                  <a:srgbClr val="F6E7D4"/>
                </a:solidFill>
                <a:latin typeface="Nunito" pitchFamily="2" charset="0"/>
              </a:rPr>
              <a:t>BẮT ĐẦU</a:t>
            </a:r>
          </a:p>
        </p:txBody>
      </p:sp>
      <p:sp>
        <p:nvSpPr>
          <p:cNvPr id="11" name="Freeform 11"/>
          <p:cNvSpPr/>
          <p:nvPr/>
        </p:nvSpPr>
        <p:spPr>
          <a:xfrm rot="1384487">
            <a:off x="8220603" y="938453"/>
            <a:ext cx="3957238" cy="1221797"/>
          </a:xfrm>
          <a:custGeom>
            <a:avLst/>
            <a:gdLst/>
            <a:ahLst/>
            <a:cxnLst/>
            <a:rect l="l" t="t" r="r" b="b"/>
            <a:pathLst>
              <a:path w="3957238" h="1221797">
                <a:moveTo>
                  <a:pt x="0" y="0"/>
                </a:moveTo>
                <a:lnTo>
                  <a:pt x="3957238" y="0"/>
                </a:lnTo>
                <a:lnTo>
                  <a:pt x="3957238" y="1221797"/>
                </a:lnTo>
                <a:lnTo>
                  <a:pt x="0" y="1221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8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Tính giá trị biểu thức: Với </a:t>
            </a:r>
            <a:r>
              <a:rPr lang="vi-VN" sz="5000" b="1" i="1" dirty="0"/>
              <a:t>a = </a:t>
            </a:r>
            <a:r>
              <a:rPr lang="vi-VN" sz="5000" b="1" dirty="0"/>
              <a:t>13, </a:t>
            </a:r>
            <a:r>
              <a:rPr lang="vi-VN" sz="5000" b="1" i="1" dirty="0"/>
              <a:t>b = </a:t>
            </a:r>
            <a:r>
              <a:rPr lang="vi-VN" sz="5000" b="1" dirty="0"/>
              <a:t>48</a:t>
            </a:r>
          </a:p>
          <a:p>
            <a:pPr lvl="0" algn="ctr"/>
            <a:r>
              <a:rPr lang="vi-VN" sz="5000" b="1" dirty="0"/>
              <a:t>(-148) – (a – b) </a:t>
            </a:r>
            <a:endParaRPr lang="en-US" sz="5000" b="1" dirty="0"/>
          </a:p>
          <a:p>
            <a:pPr lvl="0" algn="ctr"/>
            <a:r>
              <a:rPr lang="en-US" sz="5000" i="1" dirty="0"/>
              <a:t>(*</a:t>
            </a:r>
            <a:r>
              <a:rPr lang="en-US" sz="5000" i="1" dirty="0" err="1"/>
              <a:t>Trình</a:t>
            </a:r>
            <a:r>
              <a:rPr lang="en-US" sz="5000" i="1" dirty="0"/>
              <a:t> </a:t>
            </a:r>
            <a:r>
              <a:rPr lang="en-US" sz="5000" i="1" dirty="0" err="1"/>
              <a:t>bày</a:t>
            </a:r>
            <a:r>
              <a:rPr lang="en-US" sz="5000" i="1" dirty="0"/>
              <a:t> </a:t>
            </a:r>
            <a:r>
              <a:rPr lang="en-US" sz="5000" i="1" dirty="0" err="1"/>
              <a:t>phép</a:t>
            </a:r>
            <a:r>
              <a:rPr lang="en-US" sz="5000" i="1" dirty="0"/>
              <a:t> </a:t>
            </a:r>
            <a:r>
              <a:rPr lang="en-US" sz="5000" i="1" dirty="0" err="1"/>
              <a:t>tính</a:t>
            </a:r>
            <a:r>
              <a:rPr lang="en-US" sz="5000" i="1" dirty="0"/>
              <a:t> chi </a:t>
            </a:r>
            <a:r>
              <a:rPr lang="en-US" sz="5000" i="1" dirty="0" err="1"/>
              <a:t>tiết</a:t>
            </a:r>
            <a:r>
              <a:rPr lang="en-US" sz="5000" i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800600" y="4895805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(-148) – (13 – 48) = (-148) - 13 + 48</a:t>
            </a:r>
          </a:p>
          <a:p>
            <a:r>
              <a:rPr lang="vi-VN" sz="3600" dirty="0">
                <a:solidFill>
                  <a:schemeClr val="tx1"/>
                </a:solidFill>
              </a:rPr>
              <a:t>                             = [(-148) + 48] – 13</a:t>
            </a:r>
          </a:p>
          <a:p>
            <a:r>
              <a:rPr lang="vi-VN" sz="3600" dirty="0">
                <a:solidFill>
                  <a:schemeClr val="tx1"/>
                </a:solidFill>
              </a:rPr>
              <a:t>                             = 100 -13</a:t>
            </a:r>
          </a:p>
          <a:p>
            <a:r>
              <a:rPr lang="vi-VN" sz="3600" dirty="0">
                <a:solidFill>
                  <a:schemeClr val="tx1"/>
                </a:solidFill>
              </a:rPr>
              <a:t>                             </a:t>
            </a:r>
            <a:r>
              <a:rPr lang="vi-VN" sz="3600">
                <a:solidFill>
                  <a:schemeClr val="tx1"/>
                </a:solidFill>
              </a:rPr>
              <a:t>= -113</a:t>
            </a:r>
            <a:endParaRPr lang="vi-VN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B097B5DB-805D-208A-1528-E73C1A88A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1" y="7738223"/>
            <a:ext cx="4516999" cy="2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9631" y="1219960"/>
            <a:ext cx="10121914" cy="7349797"/>
            <a:chOff x="0" y="0"/>
            <a:chExt cx="2417550" cy="1194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7550" cy="1194520"/>
            </a:xfrm>
            <a:custGeom>
              <a:avLst/>
              <a:gdLst/>
              <a:ahLst/>
              <a:cxnLst/>
              <a:rect l="l" t="t" r="r" b="b"/>
              <a:pathLst>
                <a:path w="2417550" h="1194520">
                  <a:moveTo>
                    <a:pt x="24459" y="0"/>
                  </a:moveTo>
                  <a:lnTo>
                    <a:pt x="2393091" y="0"/>
                  </a:lnTo>
                  <a:cubicBezTo>
                    <a:pt x="2399578" y="0"/>
                    <a:pt x="2405799" y="2577"/>
                    <a:pt x="2410386" y="7164"/>
                  </a:cubicBezTo>
                  <a:cubicBezTo>
                    <a:pt x="2414973" y="11751"/>
                    <a:pt x="2417550" y="17972"/>
                    <a:pt x="2417550" y="24459"/>
                  </a:cubicBezTo>
                  <a:lnTo>
                    <a:pt x="2417550" y="1170061"/>
                  </a:lnTo>
                  <a:cubicBezTo>
                    <a:pt x="2417550" y="1183569"/>
                    <a:pt x="2406599" y="1194520"/>
                    <a:pt x="2393091" y="1194520"/>
                  </a:cubicBezTo>
                  <a:lnTo>
                    <a:pt x="24459" y="1194520"/>
                  </a:lnTo>
                  <a:cubicBezTo>
                    <a:pt x="17972" y="1194520"/>
                    <a:pt x="11751" y="1191943"/>
                    <a:pt x="7164" y="1187356"/>
                  </a:cubicBezTo>
                  <a:cubicBezTo>
                    <a:pt x="2577" y="1182769"/>
                    <a:pt x="0" y="1176548"/>
                    <a:pt x="0" y="1170061"/>
                  </a:cubicBezTo>
                  <a:lnTo>
                    <a:pt x="0" y="24459"/>
                  </a:lnTo>
                  <a:cubicBezTo>
                    <a:pt x="0" y="17972"/>
                    <a:pt x="2577" y="11751"/>
                    <a:pt x="7164" y="7164"/>
                  </a:cubicBezTo>
                  <a:cubicBezTo>
                    <a:pt x="11751" y="2577"/>
                    <a:pt x="17972" y="0"/>
                    <a:pt x="24459" y="0"/>
                  </a:cubicBezTo>
                  <a:close/>
                </a:path>
              </a:pathLst>
            </a:custGeom>
            <a:solidFill>
              <a:srgbClr val="FFD3A0"/>
            </a:solidFill>
            <a:ln w="57150" cap="rnd">
              <a:solidFill>
                <a:srgbClr val="91573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2417550" cy="1156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31966" y="9631367"/>
            <a:ext cx="19548795" cy="1891836"/>
            <a:chOff x="0" y="0"/>
            <a:chExt cx="5148654" cy="4982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83347" y="7939314"/>
            <a:ext cx="5642719" cy="2637971"/>
          </a:xfrm>
          <a:custGeom>
            <a:avLst/>
            <a:gdLst/>
            <a:ahLst/>
            <a:cxnLst/>
            <a:rect l="l" t="t" r="r" b="b"/>
            <a:pathLst>
              <a:path w="5642719" h="2637971">
                <a:moveTo>
                  <a:pt x="0" y="0"/>
                </a:moveTo>
                <a:lnTo>
                  <a:pt x="5642719" y="0"/>
                </a:lnTo>
                <a:lnTo>
                  <a:pt x="5642719" y="2637972"/>
                </a:lnTo>
                <a:lnTo>
                  <a:pt x="0" y="26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8328">
            <a:off x="-665619" y="-1616890"/>
            <a:ext cx="4418281" cy="4411155"/>
          </a:xfrm>
          <a:custGeom>
            <a:avLst/>
            <a:gdLst/>
            <a:ahLst/>
            <a:cxnLst/>
            <a:rect l="l" t="t" r="r" b="b"/>
            <a:pathLst>
              <a:path w="4418281" h="4411155">
                <a:moveTo>
                  <a:pt x="0" y="0"/>
                </a:moveTo>
                <a:lnTo>
                  <a:pt x="4418281" y="0"/>
                </a:lnTo>
                <a:lnTo>
                  <a:pt x="4418281" y="4411155"/>
                </a:lnTo>
                <a:lnTo>
                  <a:pt x="0" y="4411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898599">
            <a:off x="16784421" y="-860629"/>
            <a:ext cx="1157288" cy="4114800"/>
          </a:xfrm>
          <a:custGeom>
            <a:avLst/>
            <a:gdLst/>
            <a:ahLst/>
            <a:cxnLst/>
            <a:rect l="l" t="t" r="r" b="b"/>
            <a:pathLst>
              <a:path w="1157288" h="4114800">
                <a:moveTo>
                  <a:pt x="0" y="0"/>
                </a:moveTo>
                <a:lnTo>
                  <a:pt x="1157288" y="0"/>
                </a:lnTo>
                <a:lnTo>
                  <a:pt x="1157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44017" y="935116"/>
            <a:ext cx="1391966" cy="1716550"/>
          </a:xfrm>
          <a:custGeom>
            <a:avLst/>
            <a:gdLst/>
            <a:ahLst/>
            <a:cxnLst/>
            <a:rect l="l" t="t" r="r" b="b"/>
            <a:pathLst>
              <a:path w="1391966" h="1716550">
                <a:moveTo>
                  <a:pt x="0" y="0"/>
                </a:moveTo>
                <a:lnTo>
                  <a:pt x="1391966" y="0"/>
                </a:lnTo>
                <a:lnTo>
                  <a:pt x="1391966" y="1716550"/>
                </a:lnTo>
                <a:lnTo>
                  <a:pt x="0" y="1716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354722" y="1028700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03888" y="2866543"/>
            <a:ext cx="6711181" cy="257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366" dirty="0">
                <a:solidFill>
                  <a:srgbClr val="577137"/>
                </a:solidFill>
                <a:latin typeface="Paytone One"/>
              </a:rPr>
              <a:t>BÀI HỌC TỪ </a:t>
            </a:r>
          </a:p>
          <a:p>
            <a:r>
              <a:rPr lang="en-US" sz="8366" dirty="0">
                <a:solidFill>
                  <a:srgbClr val="577137"/>
                </a:solidFill>
                <a:latin typeface="Paytone One"/>
              </a:rPr>
              <a:t>TRÒ CHƠI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517" y="5957991"/>
            <a:ext cx="5037582" cy="1095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799" dirty="0">
                <a:solidFill>
                  <a:srgbClr val="342D2A"/>
                </a:solidFill>
                <a:latin typeface="Prompt"/>
              </a:rPr>
              <a:t>Qua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trò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chơi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“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Cuộc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đua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kỳ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thú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”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vừa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rồi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,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em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rút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bài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học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gì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201C85-EF83-448C-0095-C5B3AA2D08C5}"/>
              </a:ext>
            </a:extLst>
          </p:cNvPr>
          <p:cNvCxnSpPr/>
          <p:nvPr/>
        </p:nvCxnSpPr>
        <p:spPr>
          <a:xfrm>
            <a:off x="12496800" y="2476500"/>
            <a:ext cx="0" cy="5105400"/>
          </a:xfrm>
          <a:prstGeom prst="line">
            <a:avLst/>
          </a:prstGeom>
          <a:ln w="57150">
            <a:solidFill>
              <a:srgbClr val="9157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CE8FB8-307D-D9BB-5440-6108D43EC604}"/>
              </a:ext>
            </a:extLst>
          </p:cNvPr>
          <p:cNvSpPr txBox="1"/>
          <p:nvPr/>
        </p:nvSpPr>
        <p:spPr>
          <a:xfrm>
            <a:off x="7570135" y="4991100"/>
            <a:ext cx="492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" pitchFamily="2" charset="0"/>
              </a:rPr>
              <a:t>Thêm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lượt</a:t>
            </a:r>
            <a:r>
              <a:rPr lang="en-US" sz="2800" b="1" dirty="0">
                <a:latin typeface="Nunito" pitchFamily="2" charset="0"/>
              </a:rPr>
              <a:t> /</a:t>
            </a:r>
            <a:r>
              <a:rPr lang="en-US" sz="2800" b="1" dirty="0" err="1">
                <a:latin typeface="Nunito" pitchFamily="2" charset="0"/>
              </a:rPr>
              <a:t>Tăng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bậc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A002FD-C977-6F14-514F-C1E763ADCA80}"/>
              </a:ext>
            </a:extLst>
          </p:cNvPr>
          <p:cNvSpPr txBox="1"/>
          <p:nvPr/>
        </p:nvSpPr>
        <p:spPr>
          <a:xfrm>
            <a:off x="14706600" y="2859607"/>
            <a:ext cx="277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May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mắn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>
                <a:latin typeface="Nunito" pitchFamily="2" charset="0"/>
              </a:rPr>
              <a:t>– </a:t>
            </a:r>
            <a:r>
              <a:rPr lang="en-US" sz="2600" b="1" dirty="0" err="1">
                <a:latin typeface="Nunito" pitchFamily="2" charset="0"/>
              </a:rPr>
              <a:t>Mỉm</a:t>
            </a:r>
            <a:r>
              <a:rPr lang="en-US" sz="2600" b="1" dirty="0">
                <a:latin typeface="Nunito" pitchFamily="2" charset="0"/>
              </a:rPr>
              <a:t> </a:t>
            </a:r>
            <a:r>
              <a:rPr lang="en-US" sz="2600" b="1" dirty="0" err="1">
                <a:latin typeface="Nunito" pitchFamily="2" charset="0"/>
              </a:rPr>
              <a:t>cười</a:t>
            </a:r>
            <a:r>
              <a:rPr lang="en-US" sz="2600" b="1" dirty="0">
                <a:latin typeface="Nunito" pitchFamily="2" charset="0"/>
              </a:rPr>
              <a:t> </a:t>
            </a:r>
            <a:r>
              <a:rPr lang="en-US" sz="2600" b="1" dirty="0" err="1">
                <a:latin typeface="Nunito" pitchFamily="2" charset="0"/>
              </a:rPr>
              <a:t>đón</a:t>
            </a:r>
            <a:r>
              <a:rPr lang="en-US" sz="2600" b="1" dirty="0">
                <a:latin typeface="Nunito" pitchFamily="2" charset="0"/>
              </a:rPr>
              <a:t> </a:t>
            </a:r>
            <a:r>
              <a:rPr lang="en-US" sz="2600" b="1" dirty="0" err="1">
                <a:latin typeface="Nunito" pitchFamily="2" charset="0"/>
              </a:rPr>
              <a:t>nhận</a:t>
            </a:r>
            <a:endParaRPr lang="en-US" sz="2600" b="1" dirty="0">
              <a:solidFill>
                <a:srgbClr val="504E8F"/>
              </a:solidFill>
              <a:latin typeface="Nunito" pitchFamily="2" charset="0"/>
            </a:endParaRPr>
          </a:p>
        </p:txBody>
      </p:sp>
      <p:pic>
        <p:nvPicPr>
          <p:cNvPr id="1030" name="Picture 6" descr="Financial arrows up and down. Vector graph with green and red arrows. Chart  with increase, decrease. Vector 10 EPS. Stock Vector | Adobe Stock">
            <a:extLst>
              <a:ext uri="{FF2B5EF4-FFF2-40B4-BE49-F238E27FC236}">
                <a16:creationId xmlns:a16="http://schemas.microsoft.com/office/drawing/2014/main" id="{F5A76CF1-5976-17F3-BAAD-9BD9336E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38" y="2118797"/>
            <a:ext cx="4604462" cy="25126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ctor Icon Of Lucky Four Leaf Clover, Clover, Lucky, Luck PNG and Vector  with Transparent Background for Free Download">
            <a:extLst>
              <a:ext uri="{FF2B5EF4-FFF2-40B4-BE49-F238E27FC236}">
                <a16:creationId xmlns:a16="http://schemas.microsoft.com/office/drawing/2014/main" id="{C04373D2-C950-2633-01BD-EA945FA0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0" y="1745779"/>
            <a:ext cx="3930642" cy="26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ự sự của một người trồng rau mầm và bài học thấm: Đừng vội nhìn vào">
            <a:extLst>
              <a:ext uri="{FF2B5EF4-FFF2-40B4-BE49-F238E27FC236}">
                <a16:creationId xmlns:a16="http://schemas.microsoft.com/office/drawing/2014/main" id="{37CDC348-29DC-36FB-BD38-8E7050EB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279" y="4368728"/>
            <a:ext cx="4161252" cy="26007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E4B107-3A53-0862-79AC-68F2F39F641C}"/>
              </a:ext>
            </a:extLst>
          </p:cNvPr>
          <p:cNvSpPr txBox="1"/>
          <p:nvPr/>
        </p:nvSpPr>
        <p:spPr>
          <a:xfrm>
            <a:off x="12725401" y="7133222"/>
            <a:ext cx="4926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" pitchFamily="2" charset="0"/>
              </a:rPr>
              <a:t>Sự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bất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như</a:t>
            </a:r>
            <a:r>
              <a:rPr lang="en-US" sz="2800" b="1" dirty="0">
                <a:latin typeface="Nunito" pitchFamily="2" charset="0"/>
              </a:rPr>
              <a:t> ý/</a:t>
            </a:r>
            <a:r>
              <a:rPr lang="en-US" sz="2800" b="1" dirty="0" err="1">
                <a:latin typeface="Nunito" pitchFamily="2" charset="0"/>
              </a:rPr>
              <a:t>cố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gắng</a:t>
            </a:r>
            <a:r>
              <a:rPr lang="en-US" sz="2800" b="1" dirty="0">
                <a:latin typeface="Nunito" pitchFamily="2" charset="0"/>
              </a:rPr>
              <a:t>/ </a:t>
            </a:r>
            <a:r>
              <a:rPr lang="en-US" sz="2800" b="1" dirty="0" err="1">
                <a:latin typeface="Nunito" pitchFamily="2" charset="0"/>
              </a:rPr>
              <a:t>mỉm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cười</a:t>
            </a:r>
            <a:r>
              <a:rPr lang="en-US" sz="2800" b="1" dirty="0">
                <a:latin typeface="Nunito" pitchFamily="2" charset="0"/>
              </a:rPr>
              <a:t>/ </a:t>
            </a:r>
            <a:r>
              <a:rPr lang="en-US" sz="2800" b="1" dirty="0" err="1">
                <a:latin typeface="Nunito" pitchFamily="2" charset="0"/>
              </a:rPr>
              <a:t>tiếp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tục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gieo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hạt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giống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tốt</a:t>
            </a:r>
            <a:endParaRPr lang="en-US" sz="2800" b="1" dirty="0">
              <a:solidFill>
                <a:srgbClr val="504E8F"/>
              </a:solidFill>
              <a:latin typeface="Nunit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891736-5C2D-D538-A9BF-7BF3D8099C46}"/>
              </a:ext>
            </a:extLst>
          </p:cNvPr>
          <p:cNvSpPr txBox="1"/>
          <p:nvPr/>
        </p:nvSpPr>
        <p:spPr>
          <a:xfrm>
            <a:off x="7570135" y="6184238"/>
            <a:ext cx="492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" pitchFamily="2" charset="0"/>
              </a:rPr>
              <a:t>Trả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lời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đúng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vẫn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bị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tụt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hạng</a:t>
            </a:r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7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9631" y="1219960"/>
            <a:ext cx="10121914" cy="7349797"/>
            <a:chOff x="0" y="0"/>
            <a:chExt cx="2417550" cy="1194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7550" cy="1194520"/>
            </a:xfrm>
            <a:custGeom>
              <a:avLst/>
              <a:gdLst/>
              <a:ahLst/>
              <a:cxnLst/>
              <a:rect l="l" t="t" r="r" b="b"/>
              <a:pathLst>
                <a:path w="2417550" h="1194520">
                  <a:moveTo>
                    <a:pt x="24459" y="0"/>
                  </a:moveTo>
                  <a:lnTo>
                    <a:pt x="2393091" y="0"/>
                  </a:lnTo>
                  <a:cubicBezTo>
                    <a:pt x="2399578" y="0"/>
                    <a:pt x="2405799" y="2577"/>
                    <a:pt x="2410386" y="7164"/>
                  </a:cubicBezTo>
                  <a:cubicBezTo>
                    <a:pt x="2414973" y="11751"/>
                    <a:pt x="2417550" y="17972"/>
                    <a:pt x="2417550" y="24459"/>
                  </a:cubicBezTo>
                  <a:lnTo>
                    <a:pt x="2417550" y="1170061"/>
                  </a:lnTo>
                  <a:cubicBezTo>
                    <a:pt x="2417550" y="1183569"/>
                    <a:pt x="2406599" y="1194520"/>
                    <a:pt x="2393091" y="1194520"/>
                  </a:cubicBezTo>
                  <a:lnTo>
                    <a:pt x="24459" y="1194520"/>
                  </a:lnTo>
                  <a:cubicBezTo>
                    <a:pt x="17972" y="1194520"/>
                    <a:pt x="11751" y="1191943"/>
                    <a:pt x="7164" y="1187356"/>
                  </a:cubicBezTo>
                  <a:cubicBezTo>
                    <a:pt x="2577" y="1182769"/>
                    <a:pt x="0" y="1176548"/>
                    <a:pt x="0" y="1170061"/>
                  </a:cubicBezTo>
                  <a:lnTo>
                    <a:pt x="0" y="24459"/>
                  </a:lnTo>
                  <a:cubicBezTo>
                    <a:pt x="0" y="17972"/>
                    <a:pt x="2577" y="11751"/>
                    <a:pt x="7164" y="7164"/>
                  </a:cubicBezTo>
                  <a:cubicBezTo>
                    <a:pt x="11751" y="2577"/>
                    <a:pt x="17972" y="0"/>
                    <a:pt x="24459" y="0"/>
                  </a:cubicBezTo>
                  <a:close/>
                </a:path>
              </a:pathLst>
            </a:custGeom>
            <a:solidFill>
              <a:srgbClr val="FFD3A0"/>
            </a:solidFill>
            <a:ln w="57150" cap="rnd">
              <a:solidFill>
                <a:srgbClr val="91573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2417550" cy="1156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31966" y="9631367"/>
            <a:ext cx="19548795" cy="1891836"/>
            <a:chOff x="0" y="0"/>
            <a:chExt cx="5148654" cy="4982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83347" y="7939314"/>
            <a:ext cx="5642719" cy="2637971"/>
          </a:xfrm>
          <a:custGeom>
            <a:avLst/>
            <a:gdLst/>
            <a:ahLst/>
            <a:cxnLst/>
            <a:rect l="l" t="t" r="r" b="b"/>
            <a:pathLst>
              <a:path w="5642719" h="2637971">
                <a:moveTo>
                  <a:pt x="0" y="0"/>
                </a:moveTo>
                <a:lnTo>
                  <a:pt x="5642719" y="0"/>
                </a:lnTo>
                <a:lnTo>
                  <a:pt x="5642719" y="2637972"/>
                </a:lnTo>
                <a:lnTo>
                  <a:pt x="0" y="26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960871" y="6807872"/>
            <a:ext cx="3540674" cy="3848558"/>
          </a:xfrm>
          <a:custGeom>
            <a:avLst/>
            <a:gdLst/>
            <a:ahLst/>
            <a:cxnLst/>
            <a:rect l="l" t="t" r="r" b="b"/>
            <a:pathLst>
              <a:path w="3540674" h="3848558">
                <a:moveTo>
                  <a:pt x="0" y="0"/>
                </a:moveTo>
                <a:lnTo>
                  <a:pt x="3540673" y="0"/>
                </a:lnTo>
                <a:lnTo>
                  <a:pt x="3540673" y="3848559"/>
                </a:lnTo>
                <a:lnTo>
                  <a:pt x="0" y="384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8328">
            <a:off x="-665619" y="-1616890"/>
            <a:ext cx="4418281" cy="4411155"/>
          </a:xfrm>
          <a:custGeom>
            <a:avLst/>
            <a:gdLst/>
            <a:ahLst/>
            <a:cxnLst/>
            <a:rect l="l" t="t" r="r" b="b"/>
            <a:pathLst>
              <a:path w="4418281" h="4411155">
                <a:moveTo>
                  <a:pt x="0" y="0"/>
                </a:moveTo>
                <a:lnTo>
                  <a:pt x="4418281" y="0"/>
                </a:lnTo>
                <a:lnTo>
                  <a:pt x="4418281" y="4411155"/>
                </a:lnTo>
                <a:lnTo>
                  <a:pt x="0" y="4411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898599">
            <a:off x="16784421" y="-860629"/>
            <a:ext cx="1157288" cy="4114800"/>
          </a:xfrm>
          <a:custGeom>
            <a:avLst/>
            <a:gdLst/>
            <a:ahLst/>
            <a:cxnLst/>
            <a:rect l="l" t="t" r="r" b="b"/>
            <a:pathLst>
              <a:path w="1157288" h="4114800">
                <a:moveTo>
                  <a:pt x="0" y="0"/>
                </a:moveTo>
                <a:lnTo>
                  <a:pt x="1157288" y="0"/>
                </a:lnTo>
                <a:lnTo>
                  <a:pt x="1157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44017" y="935116"/>
            <a:ext cx="1391966" cy="1716550"/>
          </a:xfrm>
          <a:custGeom>
            <a:avLst/>
            <a:gdLst/>
            <a:ahLst/>
            <a:cxnLst/>
            <a:rect l="l" t="t" r="r" b="b"/>
            <a:pathLst>
              <a:path w="1391966" h="1716550">
                <a:moveTo>
                  <a:pt x="0" y="0"/>
                </a:moveTo>
                <a:lnTo>
                  <a:pt x="1391966" y="0"/>
                </a:lnTo>
                <a:lnTo>
                  <a:pt x="1391966" y="1716550"/>
                </a:lnTo>
                <a:lnTo>
                  <a:pt x="0" y="1716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354722" y="1028700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1">
              <a:alphaModFix amt="5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03888" y="2866543"/>
            <a:ext cx="6711181" cy="257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366" dirty="0">
                <a:solidFill>
                  <a:srgbClr val="577137"/>
                </a:solidFill>
                <a:latin typeface="Paytone One"/>
              </a:rPr>
              <a:t>BÀI HỌC TỪ </a:t>
            </a:r>
          </a:p>
          <a:p>
            <a:r>
              <a:rPr lang="en-US" sz="8366" dirty="0">
                <a:solidFill>
                  <a:srgbClr val="577137"/>
                </a:solidFill>
                <a:latin typeface="Paytone One"/>
              </a:rPr>
              <a:t>TRÒ CHƠI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517" y="5957991"/>
            <a:ext cx="5037582" cy="1095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799" dirty="0">
                <a:solidFill>
                  <a:srgbClr val="342D2A"/>
                </a:solidFill>
                <a:latin typeface="Prompt"/>
              </a:rPr>
              <a:t>Qua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trò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chơi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“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Cuộc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đua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kỳ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thú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”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vừa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rồi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,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em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rút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ra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bài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học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9" dirty="0" err="1">
                <a:solidFill>
                  <a:srgbClr val="342D2A"/>
                </a:solidFill>
                <a:latin typeface="Prompt"/>
              </a:rPr>
              <a:t>gì</a:t>
            </a:r>
            <a:r>
              <a:rPr lang="en-US" sz="2799" dirty="0">
                <a:solidFill>
                  <a:srgbClr val="342D2A"/>
                </a:solidFill>
                <a:latin typeface="Prompt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201C85-EF83-448C-0095-C5B3AA2D08C5}"/>
              </a:ext>
            </a:extLst>
          </p:cNvPr>
          <p:cNvCxnSpPr/>
          <p:nvPr/>
        </p:nvCxnSpPr>
        <p:spPr>
          <a:xfrm>
            <a:off x="12496800" y="2476500"/>
            <a:ext cx="0" cy="5105400"/>
          </a:xfrm>
          <a:prstGeom prst="line">
            <a:avLst/>
          </a:prstGeom>
          <a:ln w="57150">
            <a:solidFill>
              <a:srgbClr val="9157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CE8FB8-307D-D9BB-5440-6108D43EC604}"/>
              </a:ext>
            </a:extLst>
          </p:cNvPr>
          <p:cNvSpPr txBox="1"/>
          <p:nvPr/>
        </p:nvSpPr>
        <p:spPr>
          <a:xfrm>
            <a:off x="7570135" y="4991100"/>
            <a:ext cx="4926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4 </a:t>
            </a:r>
            <a:r>
              <a:rPr lang="en-US" sz="2800" b="1" dirty="0" err="1">
                <a:latin typeface="Nunito" pitchFamily="2" charset="0"/>
              </a:rPr>
              <a:t>quân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cờ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xuất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phát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cùng</a:t>
            </a:r>
            <a:r>
              <a:rPr lang="en-US" sz="2800" b="1" dirty="0">
                <a:latin typeface="Nunito" pitchFamily="2" charset="0"/>
              </a:rPr>
              <a:t> 1 </a:t>
            </a:r>
            <a:r>
              <a:rPr lang="en-US" sz="2800" b="1" dirty="0" err="1">
                <a:latin typeface="Nunito" pitchFamily="2" charset="0"/>
              </a:rPr>
              <a:t>vị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trí</a:t>
            </a:r>
            <a:endParaRPr lang="en-US" sz="2800" b="1" dirty="0"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Đúng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/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Gieo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xúc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sắc</a:t>
            </a:r>
            <a:endParaRPr lang="en-US" sz="2800" b="1" dirty="0">
              <a:solidFill>
                <a:srgbClr val="504E8F"/>
              </a:solidFill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Sai/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Đứng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im</a:t>
            </a:r>
            <a:endParaRPr lang="en-US" sz="2800" b="1" dirty="0">
              <a:solidFill>
                <a:srgbClr val="504E8F"/>
              </a:solidFill>
              <a:latin typeface="Nunit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A002FD-C977-6F14-514F-C1E763ADCA80}"/>
              </a:ext>
            </a:extLst>
          </p:cNvPr>
          <p:cNvSpPr txBox="1"/>
          <p:nvPr/>
        </p:nvSpPr>
        <p:spPr>
          <a:xfrm>
            <a:off x="12594869" y="4991100"/>
            <a:ext cx="4926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" pitchFamily="2" charset="0"/>
              </a:rPr>
              <a:t>Xuất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phát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điểm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như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nhau</a:t>
            </a:r>
            <a:endParaRPr lang="en-US" sz="2800" b="1" dirty="0"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Có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trí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tuệ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,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chăm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chỉ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/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tiến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bước</a:t>
            </a:r>
            <a:endParaRPr lang="en-US" sz="2800" b="1" dirty="0">
              <a:solidFill>
                <a:srgbClr val="504E8F"/>
              </a:solidFill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Không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chịu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bồi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dưỡng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/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dậm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chân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tại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chỗ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/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tụt</a:t>
            </a:r>
            <a:r>
              <a:rPr lang="en-US" sz="2800" b="1" dirty="0">
                <a:solidFill>
                  <a:srgbClr val="504E8F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504E8F"/>
                </a:solidFill>
                <a:latin typeface="Nunito" pitchFamily="2" charset="0"/>
              </a:rPr>
              <a:t>lùi</a:t>
            </a:r>
            <a:endParaRPr lang="en-US" sz="2800" b="1" dirty="0">
              <a:solidFill>
                <a:srgbClr val="504E8F"/>
              </a:solidFill>
              <a:latin typeface="Nunito" pitchFamily="2" charset="0"/>
            </a:endParaRPr>
          </a:p>
        </p:txBody>
      </p:sp>
      <p:pic>
        <p:nvPicPr>
          <p:cNvPr id="1026" name="Picture 2" descr="7+ Best Board Games For Kids in 2021 - Fundemonium">
            <a:extLst>
              <a:ext uri="{FF2B5EF4-FFF2-40B4-BE49-F238E27FC236}">
                <a16:creationId xmlns:a16="http://schemas.microsoft.com/office/drawing/2014/main" id="{DE0E07B4-E681-5AC3-823F-8D1C76F7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16" y="1717243"/>
            <a:ext cx="4369181" cy="29142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nners at starting line on running track - Stock Photo - Dissolve">
            <a:extLst>
              <a:ext uri="{FF2B5EF4-FFF2-40B4-BE49-F238E27FC236}">
                <a16:creationId xmlns:a16="http://schemas.microsoft.com/office/drawing/2014/main" id="{1338274C-2B40-9C28-1055-A9DD66A0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204" y="1726372"/>
            <a:ext cx="4368594" cy="290511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rd game with a pirate theme&#10;&#10;Description automatically generated">
            <a:extLst>
              <a:ext uri="{FF2B5EF4-FFF2-40B4-BE49-F238E27FC236}">
                <a16:creationId xmlns:a16="http://schemas.microsoft.com/office/drawing/2014/main" id="{CD69CF9D-3842-6940-DA97-7DED7487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7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662036"/>
            <a:ext cx="322976" cy="383355"/>
          </a:xfrm>
          <a:custGeom>
            <a:avLst/>
            <a:gdLst/>
            <a:ahLst/>
            <a:cxnLst/>
            <a:rect l="l" t="t" r="r" b="b"/>
            <a:pathLst>
              <a:path w="322976" h="383355">
                <a:moveTo>
                  <a:pt x="0" y="0"/>
                </a:moveTo>
                <a:lnTo>
                  <a:pt x="322976" y="0"/>
                </a:lnTo>
                <a:lnTo>
                  <a:pt x="322976" y="383354"/>
                </a:lnTo>
                <a:lnTo>
                  <a:pt x="0" y="38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475" y="8502545"/>
            <a:ext cx="19548795" cy="1891836"/>
            <a:chOff x="0" y="0"/>
            <a:chExt cx="5148654" cy="4982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054342" y="-1902994"/>
            <a:ext cx="7662898" cy="6360205"/>
          </a:xfrm>
          <a:custGeom>
            <a:avLst/>
            <a:gdLst/>
            <a:ahLst/>
            <a:cxnLst/>
            <a:rect l="l" t="t" r="r" b="b"/>
            <a:pathLst>
              <a:path w="7662898" h="6360205">
                <a:moveTo>
                  <a:pt x="0" y="0"/>
                </a:moveTo>
                <a:lnTo>
                  <a:pt x="7662898" y="0"/>
                </a:lnTo>
                <a:lnTo>
                  <a:pt x="7662898" y="6360205"/>
                </a:lnTo>
                <a:lnTo>
                  <a:pt x="0" y="636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880979"/>
            <a:ext cx="8929494" cy="104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7"/>
              </a:lnSpc>
            </a:pPr>
            <a:r>
              <a:rPr lang="en-US" sz="8366">
                <a:solidFill>
                  <a:srgbClr val="577137"/>
                </a:solidFill>
                <a:latin typeface="Paytone One"/>
              </a:rPr>
              <a:t>LUẬT CHƠI</a:t>
            </a:r>
          </a:p>
        </p:txBody>
      </p:sp>
      <p:sp>
        <p:nvSpPr>
          <p:cNvPr id="8" name="Freeform 8"/>
          <p:cNvSpPr/>
          <p:nvPr/>
        </p:nvSpPr>
        <p:spPr>
          <a:xfrm>
            <a:off x="9331216" y="883788"/>
            <a:ext cx="2714054" cy="1282390"/>
          </a:xfrm>
          <a:custGeom>
            <a:avLst/>
            <a:gdLst/>
            <a:ahLst/>
            <a:cxnLst/>
            <a:rect l="l" t="t" r="r" b="b"/>
            <a:pathLst>
              <a:path w="2714054" h="1282390">
                <a:moveTo>
                  <a:pt x="0" y="0"/>
                </a:moveTo>
                <a:lnTo>
                  <a:pt x="2714053" y="0"/>
                </a:lnTo>
                <a:lnTo>
                  <a:pt x="2714053" y="1282391"/>
                </a:lnTo>
                <a:lnTo>
                  <a:pt x="0" y="1282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6325" y="2166179"/>
            <a:ext cx="8929494" cy="7426742"/>
          </a:xfrm>
          <a:custGeom>
            <a:avLst/>
            <a:gdLst/>
            <a:ahLst/>
            <a:cxnLst/>
            <a:rect l="l" t="t" r="r" b="b"/>
            <a:pathLst>
              <a:path w="8929494" h="7426742">
                <a:moveTo>
                  <a:pt x="0" y="0"/>
                </a:moveTo>
                <a:lnTo>
                  <a:pt x="8929494" y="0"/>
                </a:lnTo>
                <a:lnTo>
                  <a:pt x="8929494" y="7426742"/>
                </a:lnTo>
                <a:lnTo>
                  <a:pt x="0" y="742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326" t="-17790" r="-613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6245952"/>
            <a:ext cx="322976" cy="383355"/>
          </a:xfrm>
          <a:custGeom>
            <a:avLst/>
            <a:gdLst/>
            <a:ahLst/>
            <a:cxnLst/>
            <a:rect l="l" t="t" r="r" b="b"/>
            <a:pathLst>
              <a:path w="322976" h="383355">
                <a:moveTo>
                  <a:pt x="0" y="0"/>
                </a:moveTo>
                <a:lnTo>
                  <a:pt x="322976" y="0"/>
                </a:lnTo>
                <a:lnTo>
                  <a:pt x="322976" y="383355"/>
                </a:lnTo>
                <a:lnTo>
                  <a:pt x="0" y="38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4889291"/>
            <a:ext cx="322976" cy="383355"/>
          </a:xfrm>
          <a:custGeom>
            <a:avLst/>
            <a:gdLst/>
            <a:ahLst/>
            <a:cxnLst/>
            <a:rect l="l" t="t" r="r" b="b"/>
            <a:pathLst>
              <a:path w="322976" h="383355">
                <a:moveTo>
                  <a:pt x="0" y="0"/>
                </a:moveTo>
                <a:lnTo>
                  <a:pt x="322976" y="0"/>
                </a:lnTo>
                <a:lnTo>
                  <a:pt x="322976" y="383355"/>
                </a:lnTo>
                <a:lnTo>
                  <a:pt x="0" y="38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3528254"/>
            <a:ext cx="322976" cy="383355"/>
          </a:xfrm>
          <a:custGeom>
            <a:avLst/>
            <a:gdLst/>
            <a:ahLst/>
            <a:cxnLst/>
            <a:rect l="l" t="t" r="r" b="b"/>
            <a:pathLst>
              <a:path w="322976" h="383355">
                <a:moveTo>
                  <a:pt x="0" y="0"/>
                </a:moveTo>
                <a:lnTo>
                  <a:pt x="322976" y="0"/>
                </a:lnTo>
                <a:lnTo>
                  <a:pt x="322976" y="383354"/>
                </a:lnTo>
                <a:lnTo>
                  <a:pt x="0" y="38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44898" y="2544517"/>
            <a:ext cx="8083047" cy="217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6"/>
              </a:lnSpc>
            </a:pPr>
            <a:r>
              <a:rPr lang="en-US" sz="2796" dirty="0">
                <a:solidFill>
                  <a:srgbClr val="342D2A"/>
                </a:solidFill>
                <a:latin typeface="Prompt"/>
              </a:rPr>
              <a:t>+ </a:t>
            </a:r>
            <a:r>
              <a:rPr lang="en-US" sz="2796" dirty="0" err="1">
                <a:solidFill>
                  <a:srgbClr val="342D2A"/>
                </a:solidFill>
                <a:latin typeface="Prompt Bold"/>
              </a:rPr>
              <a:t>Chuẩn</a:t>
            </a:r>
            <a:r>
              <a:rPr lang="en-US" sz="2796" dirty="0">
                <a:solidFill>
                  <a:srgbClr val="342D2A"/>
                </a:solidFill>
                <a:latin typeface="Prompt Bold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 Bold"/>
              </a:rPr>
              <a:t>bị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: Trong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thời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gian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15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phút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,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giải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các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bài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tập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trong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bộ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/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bài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tập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phát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vào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trong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vở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ghi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.</a:t>
            </a:r>
          </a:p>
          <a:p>
            <a:pPr>
              <a:lnSpc>
                <a:spcPts val="2796"/>
              </a:lnSpc>
            </a:pPr>
            <a:r>
              <a:rPr lang="en-US" sz="2796" dirty="0">
                <a:solidFill>
                  <a:srgbClr val="504E8F"/>
                </a:solidFill>
                <a:latin typeface="Prompt"/>
              </a:rPr>
              <a:t>(Tips: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Nhóm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trưởng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phân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công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các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thành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giải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bài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504E8F"/>
                </a:solidFill>
                <a:latin typeface="Prompt"/>
              </a:rPr>
              <a:t>tập</a:t>
            </a:r>
            <a:r>
              <a:rPr lang="en-US" sz="2796" dirty="0">
                <a:solidFill>
                  <a:srgbClr val="504E8F"/>
                </a:solidFill>
                <a:latin typeface="Prompt"/>
              </a:rPr>
              <a:t>)</a:t>
            </a:r>
          </a:p>
          <a:p>
            <a:pPr>
              <a:lnSpc>
                <a:spcPts val="2796"/>
              </a:lnSpc>
            </a:pPr>
            <a:endParaRPr lang="en-US" sz="2796" dirty="0">
              <a:solidFill>
                <a:srgbClr val="504E8F"/>
              </a:solidFill>
              <a:latin typeface="Promp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44898" y="4579069"/>
            <a:ext cx="8083047" cy="5300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6"/>
              </a:lnSpc>
            </a:pPr>
            <a:r>
              <a:rPr lang="en-US" sz="2796" dirty="0">
                <a:solidFill>
                  <a:srgbClr val="342D2A"/>
                </a:solidFill>
                <a:latin typeface="Prompt Bold"/>
              </a:rPr>
              <a:t>+ </a:t>
            </a:r>
            <a:r>
              <a:rPr lang="en-US" sz="2796" dirty="0" err="1">
                <a:solidFill>
                  <a:srgbClr val="342D2A"/>
                </a:solidFill>
                <a:latin typeface="Prompt Bold"/>
              </a:rPr>
              <a:t>Bắt</a:t>
            </a:r>
            <a:r>
              <a:rPr lang="en-US" sz="2796" dirty="0">
                <a:solidFill>
                  <a:srgbClr val="342D2A"/>
                </a:solidFill>
                <a:latin typeface="Prompt Bold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 Bold"/>
              </a:rPr>
              <a:t>đầu</a:t>
            </a:r>
            <a:r>
              <a:rPr lang="en-US" sz="2796" dirty="0">
                <a:solidFill>
                  <a:srgbClr val="342D2A"/>
                </a:solidFill>
                <a:latin typeface="Prompt Bold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 Bold"/>
              </a:rPr>
              <a:t>chơi</a:t>
            </a:r>
            <a:r>
              <a:rPr lang="en-US" sz="2796" dirty="0">
                <a:solidFill>
                  <a:srgbClr val="342D2A"/>
                </a:solidFill>
                <a:latin typeface="Prompt Bold"/>
              </a:rPr>
              <a:t>: </a:t>
            </a:r>
          </a:p>
          <a:p>
            <a:pPr>
              <a:lnSpc>
                <a:spcPts val="2796"/>
              </a:lnSpc>
            </a:pPr>
            <a:r>
              <a:rPr lang="en-US" sz="2796" dirty="0">
                <a:solidFill>
                  <a:srgbClr val="342D2A"/>
                </a:solidFill>
                <a:latin typeface="Prompt"/>
              </a:rPr>
              <a:t>Ở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mỗi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lượt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, GV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chọn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ra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một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/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bài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tập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(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theo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STT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trong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PHT)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bất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kỳ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.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Nhóm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trưởng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các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nhóm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chọn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1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thành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lên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bảng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trả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lời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. </a:t>
            </a:r>
          </a:p>
          <a:p>
            <a:pPr>
              <a:lnSpc>
                <a:spcPts val="2796"/>
              </a:lnSpc>
            </a:pPr>
            <a:r>
              <a:rPr lang="en-US" sz="2796" dirty="0">
                <a:solidFill>
                  <a:srgbClr val="342D2A"/>
                </a:solidFill>
                <a:latin typeface="Prompt"/>
              </a:rPr>
              <a:t>Thành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trả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lời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đúng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tung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xúc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sắc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cho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đội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mình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và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di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chuyển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quân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cờ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của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đội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theo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số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bước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tương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ứng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với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số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chấm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trên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xúc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sắc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tung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. </a:t>
            </a:r>
          </a:p>
          <a:p>
            <a:pPr>
              <a:lnSpc>
                <a:spcPts val="2796"/>
              </a:lnSpc>
            </a:pPr>
            <a:r>
              <a:rPr lang="en-US" sz="2796" dirty="0" err="1">
                <a:solidFill>
                  <a:srgbClr val="342D2A"/>
                </a:solidFill>
                <a:latin typeface="Prompt"/>
              </a:rPr>
              <a:t>Quân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cờ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của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đội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nào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xa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nhất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thì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đội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đó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giành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chiến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thắng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.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Các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thành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đội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thắng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bốc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thăm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để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chọn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ra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2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thành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may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mắn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nhận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1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đặc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quyền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342D2A"/>
                </a:solidFill>
                <a:latin typeface="Prompt"/>
              </a:rPr>
              <a:t>từ</a:t>
            </a:r>
            <a:r>
              <a:rPr lang="en-US" sz="2796" dirty="0">
                <a:solidFill>
                  <a:srgbClr val="342D2A"/>
                </a:solidFill>
                <a:latin typeface="Prompt"/>
              </a:rPr>
              <a:t> GV.</a:t>
            </a:r>
          </a:p>
          <a:p>
            <a:pPr>
              <a:lnSpc>
                <a:spcPts val="2796"/>
              </a:lnSpc>
            </a:pPr>
            <a:endParaRPr lang="en-US" sz="2796" dirty="0">
              <a:solidFill>
                <a:srgbClr val="342D2A"/>
              </a:solidFill>
              <a:latin typeface="Prompt"/>
            </a:endParaRPr>
          </a:p>
          <a:p>
            <a:pPr>
              <a:lnSpc>
                <a:spcPts val="2796"/>
              </a:lnSpc>
            </a:pPr>
            <a:endParaRPr lang="en-US" sz="2796" dirty="0">
              <a:solidFill>
                <a:srgbClr val="342D2A"/>
              </a:solidFill>
              <a:latin typeface="Promp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94875" y="7431164"/>
            <a:ext cx="1667649" cy="2531536"/>
          </a:xfrm>
          <a:custGeom>
            <a:avLst/>
            <a:gdLst/>
            <a:ahLst/>
            <a:cxnLst/>
            <a:rect l="l" t="t" r="r" b="b"/>
            <a:pathLst>
              <a:path w="1667649" h="2531536">
                <a:moveTo>
                  <a:pt x="0" y="0"/>
                </a:moveTo>
                <a:lnTo>
                  <a:pt x="1667650" y="0"/>
                </a:lnTo>
                <a:lnTo>
                  <a:pt x="1667650" y="2531535"/>
                </a:lnTo>
                <a:lnTo>
                  <a:pt x="0" y="2531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104668" y="2036956"/>
            <a:ext cx="6223842" cy="289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6"/>
              </a:lnSpc>
            </a:pPr>
            <a:r>
              <a:rPr lang="en-US" sz="2796" dirty="0" err="1">
                <a:solidFill>
                  <a:srgbClr val="B81313"/>
                </a:solidFill>
                <a:latin typeface="Prompt Bold"/>
              </a:rPr>
              <a:t>Lưu</a:t>
            </a:r>
            <a:r>
              <a:rPr lang="en-US" sz="2796" dirty="0">
                <a:solidFill>
                  <a:srgbClr val="B81313"/>
                </a:solidFill>
                <a:latin typeface="Prompt Bold"/>
              </a:rPr>
              <a:t> ý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: Thành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đã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lên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trả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lời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ở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những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trước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không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lên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trả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lời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ở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những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sau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đó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. Sau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khi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công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bố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và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trong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quá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trình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thành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viên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lên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bảng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trả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lời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,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các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nhóm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không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được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nói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đáp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án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của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câu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hỏi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,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nhóm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nào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vi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phạm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sẽ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"/>
              </a:rPr>
              <a:t>bị</a:t>
            </a:r>
            <a:r>
              <a:rPr lang="en-US" sz="2796" dirty="0">
                <a:solidFill>
                  <a:srgbClr val="B81313"/>
                </a:solidFill>
                <a:latin typeface="Prompt"/>
              </a:rPr>
              <a:t> </a:t>
            </a:r>
            <a:r>
              <a:rPr lang="en-US" sz="2796" dirty="0" err="1">
                <a:solidFill>
                  <a:srgbClr val="B81313"/>
                </a:solidFill>
                <a:latin typeface="Prompt Bold"/>
              </a:rPr>
              <a:t>lùi</a:t>
            </a:r>
            <a:r>
              <a:rPr lang="en-US" sz="2796" dirty="0">
                <a:solidFill>
                  <a:srgbClr val="B81313"/>
                </a:solidFill>
                <a:latin typeface="Prompt Bold"/>
              </a:rPr>
              <a:t> 1 ô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58" y="10779341"/>
            <a:ext cx="19548795" cy="1891836"/>
            <a:chOff x="0" y="0"/>
            <a:chExt cx="5148654" cy="4982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09509" y="6461064"/>
            <a:ext cx="3280890" cy="5156605"/>
          </a:xfrm>
          <a:custGeom>
            <a:avLst/>
            <a:gdLst/>
            <a:ahLst/>
            <a:cxnLst/>
            <a:rect l="l" t="t" r="r" b="b"/>
            <a:pathLst>
              <a:path w="3280890" h="5156605">
                <a:moveTo>
                  <a:pt x="0" y="0"/>
                </a:moveTo>
                <a:lnTo>
                  <a:pt x="3280890" y="0"/>
                </a:lnTo>
                <a:lnTo>
                  <a:pt x="3280890" y="5156605"/>
                </a:lnTo>
                <a:lnTo>
                  <a:pt x="0" y="5156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1778080" y="4853118"/>
            <a:ext cx="4751297" cy="4810590"/>
            <a:chOff x="0" y="0"/>
            <a:chExt cx="1135097" cy="11492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35097" cy="1149263"/>
            </a:xfrm>
            <a:custGeom>
              <a:avLst/>
              <a:gdLst/>
              <a:ahLst/>
              <a:cxnLst/>
              <a:rect l="l" t="t" r="r" b="b"/>
              <a:pathLst>
                <a:path w="1135097" h="1149263">
                  <a:moveTo>
                    <a:pt x="40736" y="0"/>
                  </a:moveTo>
                  <a:lnTo>
                    <a:pt x="1094362" y="0"/>
                  </a:lnTo>
                  <a:cubicBezTo>
                    <a:pt x="1116859" y="0"/>
                    <a:pt x="1135097" y="18238"/>
                    <a:pt x="1135097" y="40736"/>
                  </a:cubicBezTo>
                  <a:lnTo>
                    <a:pt x="1135097" y="1108527"/>
                  </a:lnTo>
                  <a:cubicBezTo>
                    <a:pt x="1135097" y="1131025"/>
                    <a:pt x="1116859" y="1149263"/>
                    <a:pt x="1094362" y="1149263"/>
                  </a:cubicBezTo>
                  <a:lnTo>
                    <a:pt x="40736" y="1149263"/>
                  </a:lnTo>
                  <a:cubicBezTo>
                    <a:pt x="18238" y="1149263"/>
                    <a:pt x="0" y="1131025"/>
                    <a:pt x="0" y="1108527"/>
                  </a:cubicBezTo>
                  <a:lnTo>
                    <a:pt x="0" y="40736"/>
                  </a:lnTo>
                  <a:cubicBezTo>
                    <a:pt x="0" y="18238"/>
                    <a:pt x="18238" y="0"/>
                    <a:pt x="4073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35097" cy="1187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099361" y="5244271"/>
            <a:ext cx="4098155" cy="4098155"/>
          </a:xfrm>
          <a:custGeom>
            <a:avLst/>
            <a:gdLst/>
            <a:ahLst/>
            <a:cxnLst/>
            <a:rect l="l" t="t" r="r" b="b"/>
            <a:pathLst>
              <a:path w="4098155" h="4098155">
                <a:moveTo>
                  <a:pt x="0" y="0"/>
                </a:moveTo>
                <a:lnTo>
                  <a:pt x="4098155" y="0"/>
                </a:lnTo>
                <a:lnTo>
                  <a:pt x="4098155" y="4098156"/>
                </a:lnTo>
                <a:lnTo>
                  <a:pt x="0" y="4098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073090" y="6205972"/>
            <a:ext cx="363332" cy="539184"/>
          </a:xfrm>
          <a:custGeom>
            <a:avLst/>
            <a:gdLst/>
            <a:ahLst/>
            <a:cxnLst/>
            <a:rect l="l" t="t" r="r" b="b"/>
            <a:pathLst>
              <a:path w="363332" h="539184">
                <a:moveTo>
                  <a:pt x="0" y="0"/>
                </a:moveTo>
                <a:lnTo>
                  <a:pt x="363332" y="0"/>
                </a:lnTo>
                <a:lnTo>
                  <a:pt x="363332" y="539184"/>
                </a:lnTo>
                <a:lnTo>
                  <a:pt x="0" y="539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597546" y="6303537"/>
            <a:ext cx="304833" cy="344055"/>
          </a:xfrm>
          <a:custGeom>
            <a:avLst/>
            <a:gdLst/>
            <a:ahLst/>
            <a:cxnLst/>
            <a:rect l="l" t="t" r="r" b="b"/>
            <a:pathLst>
              <a:path w="304833" h="344055">
                <a:moveTo>
                  <a:pt x="0" y="0"/>
                </a:moveTo>
                <a:lnTo>
                  <a:pt x="304832" y="0"/>
                </a:lnTo>
                <a:lnTo>
                  <a:pt x="304832" y="344055"/>
                </a:lnTo>
                <a:lnTo>
                  <a:pt x="0" y="344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802608" y="6412204"/>
            <a:ext cx="433313" cy="226406"/>
          </a:xfrm>
          <a:custGeom>
            <a:avLst/>
            <a:gdLst/>
            <a:ahLst/>
            <a:cxnLst/>
            <a:rect l="l" t="t" r="r" b="b"/>
            <a:pathLst>
              <a:path w="433313" h="226406">
                <a:moveTo>
                  <a:pt x="0" y="0"/>
                </a:moveTo>
                <a:lnTo>
                  <a:pt x="433313" y="0"/>
                </a:lnTo>
                <a:lnTo>
                  <a:pt x="433313" y="226406"/>
                </a:lnTo>
                <a:lnTo>
                  <a:pt x="0" y="226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397492" y="6647592"/>
            <a:ext cx="153073" cy="222630"/>
          </a:xfrm>
          <a:custGeom>
            <a:avLst/>
            <a:gdLst/>
            <a:ahLst/>
            <a:cxnLst/>
            <a:rect l="l" t="t" r="r" b="b"/>
            <a:pathLst>
              <a:path w="153073" h="222630">
                <a:moveTo>
                  <a:pt x="0" y="0"/>
                </a:moveTo>
                <a:lnTo>
                  <a:pt x="153073" y="0"/>
                </a:lnTo>
                <a:lnTo>
                  <a:pt x="153073" y="222629"/>
                </a:lnTo>
                <a:lnTo>
                  <a:pt x="0" y="222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235921" y="7098408"/>
            <a:ext cx="459155" cy="390855"/>
          </a:xfrm>
          <a:custGeom>
            <a:avLst/>
            <a:gdLst/>
            <a:ahLst/>
            <a:cxnLst/>
            <a:rect l="l" t="t" r="r" b="b"/>
            <a:pathLst>
              <a:path w="459155" h="390855">
                <a:moveTo>
                  <a:pt x="0" y="0"/>
                </a:moveTo>
                <a:lnTo>
                  <a:pt x="459155" y="0"/>
                </a:lnTo>
                <a:lnTo>
                  <a:pt x="459155" y="390855"/>
                </a:lnTo>
                <a:lnTo>
                  <a:pt x="0" y="3908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4750291" y="6495287"/>
            <a:ext cx="718611" cy="733276"/>
          </a:xfrm>
          <a:custGeom>
            <a:avLst/>
            <a:gdLst/>
            <a:ahLst/>
            <a:cxnLst/>
            <a:rect l="l" t="t" r="r" b="b"/>
            <a:pathLst>
              <a:path w="718611" h="733276">
                <a:moveTo>
                  <a:pt x="0" y="0"/>
                </a:moveTo>
                <a:lnTo>
                  <a:pt x="718611" y="0"/>
                </a:lnTo>
                <a:lnTo>
                  <a:pt x="718611" y="733277"/>
                </a:lnTo>
                <a:lnTo>
                  <a:pt x="0" y="73327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3432569" y="7263915"/>
            <a:ext cx="469809" cy="430463"/>
          </a:xfrm>
          <a:custGeom>
            <a:avLst/>
            <a:gdLst/>
            <a:ahLst/>
            <a:cxnLst/>
            <a:rect l="l" t="t" r="r" b="b"/>
            <a:pathLst>
              <a:path w="469809" h="430463">
                <a:moveTo>
                  <a:pt x="0" y="0"/>
                </a:moveTo>
                <a:lnTo>
                  <a:pt x="469809" y="0"/>
                </a:lnTo>
                <a:lnTo>
                  <a:pt x="469809" y="430463"/>
                </a:lnTo>
                <a:lnTo>
                  <a:pt x="0" y="43046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969936" y="8050408"/>
            <a:ext cx="378598" cy="378598"/>
          </a:xfrm>
          <a:custGeom>
            <a:avLst/>
            <a:gdLst/>
            <a:ahLst/>
            <a:cxnLst/>
            <a:rect l="l" t="t" r="r" b="b"/>
            <a:pathLst>
              <a:path w="378598" h="378598">
                <a:moveTo>
                  <a:pt x="0" y="0"/>
                </a:moveTo>
                <a:lnTo>
                  <a:pt x="378599" y="0"/>
                </a:lnTo>
                <a:lnTo>
                  <a:pt x="378599" y="378598"/>
                </a:lnTo>
                <a:lnTo>
                  <a:pt x="0" y="37859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5856475" y="8267272"/>
            <a:ext cx="470690" cy="529406"/>
          </a:xfrm>
          <a:custGeom>
            <a:avLst/>
            <a:gdLst/>
            <a:ahLst/>
            <a:cxnLst/>
            <a:rect l="l" t="t" r="r" b="b"/>
            <a:pathLst>
              <a:path w="470690" h="529406">
                <a:moveTo>
                  <a:pt x="0" y="0"/>
                </a:moveTo>
                <a:lnTo>
                  <a:pt x="470690" y="0"/>
                </a:lnTo>
                <a:lnTo>
                  <a:pt x="470690" y="529406"/>
                </a:lnTo>
                <a:lnTo>
                  <a:pt x="0" y="52940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4879328" y="8238191"/>
            <a:ext cx="589574" cy="558487"/>
          </a:xfrm>
          <a:custGeom>
            <a:avLst/>
            <a:gdLst/>
            <a:ahLst/>
            <a:cxnLst/>
            <a:rect l="l" t="t" r="r" b="b"/>
            <a:pathLst>
              <a:path w="589574" h="558487">
                <a:moveTo>
                  <a:pt x="0" y="0"/>
                </a:moveTo>
                <a:lnTo>
                  <a:pt x="589574" y="0"/>
                </a:lnTo>
                <a:lnTo>
                  <a:pt x="589574" y="558487"/>
                </a:lnTo>
                <a:lnTo>
                  <a:pt x="0" y="55848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966" y="9366035"/>
            <a:ext cx="19548795" cy="1891836"/>
            <a:chOff x="0" y="0"/>
            <a:chExt cx="5148654" cy="4982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86885" y="7557249"/>
            <a:ext cx="3112661" cy="2595181"/>
          </a:xfrm>
          <a:custGeom>
            <a:avLst/>
            <a:gdLst/>
            <a:ahLst/>
            <a:cxnLst/>
            <a:rect l="l" t="t" r="r" b="b"/>
            <a:pathLst>
              <a:path w="3112661" h="2595181">
                <a:moveTo>
                  <a:pt x="0" y="0"/>
                </a:moveTo>
                <a:lnTo>
                  <a:pt x="3112661" y="0"/>
                </a:lnTo>
                <a:lnTo>
                  <a:pt x="3112661" y="2595181"/>
                </a:lnTo>
                <a:lnTo>
                  <a:pt x="0" y="2595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90731" y="8905468"/>
            <a:ext cx="1754541" cy="921134"/>
          </a:xfrm>
          <a:custGeom>
            <a:avLst/>
            <a:gdLst/>
            <a:ahLst/>
            <a:cxnLst/>
            <a:rect l="l" t="t" r="r" b="b"/>
            <a:pathLst>
              <a:path w="1754541" h="921134">
                <a:moveTo>
                  <a:pt x="0" y="0"/>
                </a:moveTo>
                <a:lnTo>
                  <a:pt x="1754542" y="0"/>
                </a:lnTo>
                <a:lnTo>
                  <a:pt x="1754542" y="921135"/>
                </a:lnTo>
                <a:lnTo>
                  <a:pt x="0" y="921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23663" y="7557249"/>
            <a:ext cx="3854319" cy="3988945"/>
          </a:xfrm>
          <a:custGeom>
            <a:avLst/>
            <a:gdLst/>
            <a:ahLst/>
            <a:cxnLst/>
            <a:rect l="l" t="t" r="r" b="b"/>
            <a:pathLst>
              <a:path w="3854319" h="3988945">
                <a:moveTo>
                  <a:pt x="0" y="0"/>
                </a:moveTo>
                <a:lnTo>
                  <a:pt x="3854319" y="0"/>
                </a:lnTo>
                <a:lnTo>
                  <a:pt x="3854319" y="3988945"/>
                </a:lnTo>
                <a:lnTo>
                  <a:pt x="0" y="3988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59211" y="1295400"/>
            <a:ext cx="12369577" cy="127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8"/>
              </a:lnSpc>
            </a:pPr>
            <a:r>
              <a:rPr lang="en-US" sz="10129">
                <a:solidFill>
                  <a:srgbClr val="577137"/>
                </a:solidFill>
                <a:latin typeface="Paytone One"/>
              </a:rPr>
              <a:t>CHUẨN BỊ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028700"/>
            <a:ext cx="1138537" cy="1404025"/>
          </a:xfrm>
          <a:custGeom>
            <a:avLst/>
            <a:gdLst/>
            <a:ahLst/>
            <a:cxnLst/>
            <a:rect l="l" t="t" r="r" b="b"/>
            <a:pathLst>
              <a:path w="1138537" h="1404025">
                <a:moveTo>
                  <a:pt x="0" y="0"/>
                </a:moveTo>
                <a:lnTo>
                  <a:pt x="1138537" y="0"/>
                </a:lnTo>
                <a:lnTo>
                  <a:pt x="1138537" y="1404025"/>
                </a:lnTo>
                <a:lnTo>
                  <a:pt x="0" y="1404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895223" y="625543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58D5B-F80C-5547-8520-6F870C5AD92A}"/>
              </a:ext>
            </a:extLst>
          </p:cNvPr>
          <p:cNvSpPr txBox="1"/>
          <p:nvPr/>
        </p:nvSpPr>
        <p:spPr>
          <a:xfrm>
            <a:off x="4353339" y="5589969"/>
            <a:ext cx="9780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https://www.youtube.com/watch?v=u_BcMXgws6Y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259" y="2721882"/>
            <a:ext cx="9179135" cy="4535443"/>
            <a:chOff x="0" y="0"/>
            <a:chExt cx="2417550" cy="1194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7550" cy="1194520"/>
            </a:xfrm>
            <a:custGeom>
              <a:avLst/>
              <a:gdLst/>
              <a:ahLst/>
              <a:cxnLst/>
              <a:rect l="l" t="t" r="r" b="b"/>
              <a:pathLst>
                <a:path w="2417550" h="1194520">
                  <a:moveTo>
                    <a:pt x="24459" y="0"/>
                  </a:moveTo>
                  <a:lnTo>
                    <a:pt x="2393091" y="0"/>
                  </a:lnTo>
                  <a:cubicBezTo>
                    <a:pt x="2399578" y="0"/>
                    <a:pt x="2405799" y="2577"/>
                    <a:pt x="2410386" y="7164"/>
                  </a:cubicBezTo>
                  <a:cubicBezTo>
                    <a:pt x="2414973" y="11751"/>
                    <a:pt x="2417550" y="17972"/>
                    <a:pt x="2417550" y="24459"/>
                  </a:cubicBezTo>
                  <a:lnTo>
                    <a:pt x="2417550" y="1170061"/>
                  </a:lnTo>
                  <a:cubicBezTo>
                    <a:pt x="2417550" y="1183569"/>
                    <a:pt x="2406599" y="1194520"/>
                    <a:pt x="2393091" y="1194520"/>
                  </a:cubicBezTo>
                  <a:lnTo>
                    <a:pt x="24459" y="1194520"/>
                  </a:lnTo>
                  <a:cubicBezTo>
                    <a:pt x="17972" y="1194520"/>
                    <a:pt x="11751" y="1191943"/>
                    <a:pt x="7164" y="1187356"/>
                  </a:cubicBezTo>
                  <a:cubicBezTo>
                    <a:pt x="2577" y="1182769"/>
                    <a:pt x="0" y="1176548"/>
                    <a:pt x="0" y="1170061"/>
                  </a:cubicBezTo>
                  <a:lnTo>
                    <a:pt x="0" y="24459"/>
                  </a:lnTo>
                  <a:cubicBezTo>
                    <a:pt x="0" y="17972"/>
                    <a:pt x="2577" y="11751"/>
                    <a:pt x="7164" y="7164"/>
                  </a:cubicBezTo>
                  <a:cubicBezTo>
                    <a:pt x="11751" y="2577"/>
                    <a:pt x="17972" y="0"/>
                    <a:pt x="24459" y="0"/>
                  </a:cubicBezTo>
                  <a:close/>
                </a:path>
              </a:pathLst>
            </a:custGeom>
            <a:solidFill>
              <a:srgbClr val="FFD3A0"/>
            </a:solidFill>
            <a:ln w="57150" cap="rnd">
              <a:solidFill>
                <a:srgbClr val="91573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2417550" cy="1156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79446" y="3681775"/>
            <a:ext cx="318558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577137"/>
                </a:solidFill>
                <a:latin typeface="Nunito" pitchFamily="2" charset="0"/>
              </a:rPr>
              <a:t>TỔ 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531966" y="9631367"/>
            <a:ext cx="19548795" cy="1891836"/>
            <a:chOff x="0" y="0"/>
            <a:chExt cx="5148654" cy="4982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8654" cy="498261"/>
            </a:xfrm>
            <a:custGeom>
              <a:avLst/>
              <a:gdLst/>
              <a:ahLst/>
              <a:cxnLst/>
              <a:rect l="l" t="t" r="r" b="b"/>
              <a:pathLst>
                <a:path w="5148654" h="498261">
                  <a:moveTo>
                    <a:pt x="0" y="0"/>
                  </a:moveTo>
                  <a:lnTo>
                    <a:pt x="5148654" y="0"/>
                  </a:lnTo>
                  <a:lnTo>
                    <a:pt x="5148654" y="498261"/>
                  </a:lnTo>
                  <a:lnTo>
                    <a:pt x="0" y="498261"/>
                  </a:lnTo>
                  <a:close/>
                </a:path>
              </a:pathLst>
            </a:custGeom>
            <a:solidFill>
              <a:srgbClr val="FFD3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48654" cy="53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83347" y="7939314"/>
            <a:ext cx="5642719" cy="2637971"/>
          </a:xfrm>
          <a:custGeom>
            <a:avLst/>
            <a:gdLst/>
            <a:ahLst/>
            <a:cxnLst/>
            <a:rect l="l" t="t" r="r" b="b"/>
            <a:pathLst>
              <a:path w="5642719" h="2637971">
                <a:moveTo>
                  <a:pt x="0" y="0"/>
                </a:moveTo>
                <a:lnTo>
                  <a:pt x="5642719" y="0"/>
                </a:lnTo>
                <a:lnTo>
                  <a:pt x="5642719" y="2637972"/>
                </a:lnTo>
                <a:lnTo>
                  <a:pt x="0" y="26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941821" y="6645478"/>
            <a:ext cx="3540674" cy="3848558"/>
          </a:xfrm>
          <a:custGeom>
            <a:avLst/>
            <a:gdLst/>
            <a:ahLst/>
            <a:cxnLst/>
            <a:rect l="l" t="t" r="r" b="b"/>
            <a:pathLst>
              <a:path w="3540674" h="3848558">
                <a:moveTo>
                  <a:pt x="0" y="0"/>
                </a:moveTo>
                <a:lnTo>
                  <a:pt x="3540673" y="0"/>
                </a:lnTo>
                <a:lnTo>
                  <a:pt x="3540673" y="3848559"/>
                </a:lnTo>
                <a:lnTo>
                  <a:pt x="0" y="384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8328">
            <a:off x="-665619" y="-1616890"/>
            <a:ext cx="4418281" cy="4411155"/>
          </a:xfrm>
          <a:custGeom>
            <a:avLst/>
            <a:gdLst/>
            <a:ahLst/>
            <a:cxnLst/>
            <a:rect l="l" t="t" r="r" b="b"/>
            <a:pathLst>
              <a:path w="4418281" h="4411155">
                <a:moveTo>
                  <a:pt x="0" y="0"/>
                </a:moveTo>
                <a:lnTo>
                  <a:pt x="4418281" y="0"/>
                </a:lnTo>
                <a:lnTo>
                  <a:pt x="4418281" y="4411155"/>
                </a:lnTo>
                <a:lnTo>
                  <a:pt x="0" y="4411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898599">
            <a:off x="16784421" y="-860629"/>
            <a:ext cx="1157288" cy="4114800"/>
          </a:xfrm>
          <a:custGeom>
            <a:avLst/>
            <a:gdLst/>
            <a:ahLst/>
            <a:cxnLst/>
            <a:rect l="l" t="t" r="r" b="b"/>
            <a:pathLst>
              <a:path w="1157288" h="4114800">
                <a:moveTo>
                  <a:pt x="0" y="0"/>
                </a:moveTo>
                <a:lnTo>
                  <a:pt x="1157288" y="0"/>
                </a:lnTo>
                <a:lnTo>
                  <a:pt x="1157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44017" y="935116"/>
            <a:ext cx="1391966" cy="1716550"/>
          </a:xfrm>
          <a:custGeom>
            <a:avLst/>
            <a:gdLst/>
            <a:ahLst/>
            <a:cxnLst/>
            <a:rect l="l" t="t" r="r" b="b"/>
            <a:pathLst>
              <a:path w="1391966" h="1716550">
                <a:moveTo>
                  <a:pt x="0" y="0"/>
                </a:moveTo>
                <a:lnTo>
                  <a:pt x="1391966" y="0"/>
                </a:lnTo>
                <a:lnTo>
                  <a:pt x="1391966" y="1716550"/>
                </a:lnTo>
                <a:lnTo>
                  <a:pt x="0" y="1716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21513" y="7754527"/>
            <a:ext cx="3790810" cy="2246916"/>
          </a:xfrm>
          <a:custGeom>
            <a:avLst/>
            <a:gdLst/>
            <a:ahLst/>
            <a:cxnLst/>
            <a:rect l="l" t="t" r="r" b="b"/>
            <a:pathLst>
              <a:path w="3790810" h="2246916">
                <a:moveTo>
                  <a:pt x="0" y="0"/>
                </a:moveTo>
                <a:lnTo>
                  <a:pt x="3790809" y="0"/>
                </a:lnTo>
                <a:lnTo>
                  <a:pt x="3790809" y="2246916"/>
                </a:lnTo>
                <a:lnTo>
                  <a:pt x="0" y="2246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354722" y="1028700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3">
              <a:alphaModFix amt="5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4371009" y="3681775"/>
            <a:ext cx="334114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577137"/>
                </a:solidFill>
                <a:latin typeface="Nunito" pitchFamily="2" charset="0"/>
              </a:rPr>
              <a:t>TỔ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9446" y="5626357"/>
            <a:ext cx="242161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577137"/>
                </a:solidFill>
                <a:latin typeface="Nunito" pitchFamily="2" charset="0"/>
              </a:rPr>
              <a:t>TỔ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27025" y="5669537"/>
            <a:ext cx="334114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577137"/>
                </a:solidFill>
                <a:latin typeface="Nunito" pitchFamily="2" charset="0"/>
              </a:rPr>
              <a:t>TỔ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4802" y="3232691"/>
            <a:ext cx="6711181" cy="104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7"/>
              </a:lnSpc>
            </a:pPr>
            <a:r>
              <a:rPr lang="en-US" sz="8366">
                <a:solidFill>
                  <a:srgbClr val="577137"/>
                </a:solidFill>
                <a:latin typeface="Paytone One"/>
              </a:rPr>
              <a:t>ĐỘI CHƠI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8013" y="5414902"/>
            <a:ext cx="4549662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799">
                <a:solidFill>
                  <a:srgbClr val="342D2A"/>
                </a:solidFill>
                <a:latin typeface="Prompt"/>
              </a:rPr>
              <a:t>4 đội chơi tương ứng với 4 tổ của lớp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3EBB41-4B92-EA49-B41B-1F23A69A24D4}"/>
              </a:ext>
            </a:extLst>
          </p:cNvPr>
          <p:cNvSpPr/>
          <p:nvPr/>
        </p:nvSpPr>
        <p:spPr>
          <a:xfrm>
            <a:off x="8810517" y="3514617"/>
            <a:ext cx="790683" cy="79068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3EC83E-A66F-0F07-EF34-B92941E8F700}"/>
              </a:ext>
            </a:extLst>
          </p:cNvPr>
          <p:cNvSpPr/>
          <p:nvPr/>
        </p:nvSpPr>
        <p:spPr>
          <a:xfrm>
            <a:off x="8847089" y="5457350"/>
            <a:ext cx="790683" cy="7906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2B1B45-E8A2-30BD-5837-3507B7C28AF1}"/>
              </a:ext>
            </a:extLst>
          </p:cNvPr>
          <p:cNvSpPr/>
          <p:nvPr/>
        </p:nvSpPr>
        <p:spPr>
          <a:xfrm>
            <a:off x="13238667" y="3526036"/>
            <a:ext cx="790683" cy="7906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72939-1BA7-D817-8A48-2D9C9D82479F}"/>
              </a:ext>
            </a:extLst>
          </p:cNvPr>
          <p:cNvSpPr/>
          <p:nvPr/>
        </p:nvSpPr>
        <p:spPr>
          <a:xfrm>
            <a:off x="13275239" y="5468769"/>
            <a:ext cx="790683" cy="7906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4685" y="3158590"/>
            <a:ext cx="13098629" cy="448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41"/>
              </a:lnSpc>
            </a:pPr>
            <a:r>
              <a:rPr lang="en-US" sz="18523">
                <a:solidFill>
                  <a:srgbClr val="FFF3E4"/>
                </a:solidFill>
                <a:latin typeface="Paytone One"/>
              </a:rPr>
              <a:t>BẮT ĐẦU CHƠI</a:t>
            </a:r>
          </a:p>
        </p:txBody>
      </p:sp>
      <p:grpSp>
        <p:nvGrpSpPr>
          <p:cNvPr id="3" name="Group 3"/>
          <p:cNvGrpSpPr/>
          <p:nvPr/>
        </p:nvGrpSpPr>
        <p:grpSpPr>
          <a:xfrm rot="-86087">
            <a:off x="-490194" y="9522301"/>
            <a:ext cx="19548795" cy="1440433"/>
            <a:chOff x="0" y="0"/>
            <a:chExt cx="5148654" cy="379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79373"/>
            </a:xfrm>
            <a:custGeom>
              <a:avLst/>
              <a:gdLst/>
              <a:ahLst/>
              <a:cxnLst/>
              <a:rect l="l" t="t" r="r" b="b"/>
              <a:pathLst>
                <a:path w="5148654" h="379373">
                  <a:moveTo>
                    <a:pt x="0" y="0"/>
                  </a:moveTo>
                  <a:lnTo>
                    <a:pt x="5148654" y="0"/>
                  </a:lnTo>
                  <a:lnTo>
                    <a:pt x="5148654" y="379373"/>
                  </a:lnTo>
                  <a:lnTo>
                    <a:pt x="0" y="379373"/>
                  </a:lnTo>
                  <a:close/>
                </a:path>
              </a:pathLst>
            </a:custGeom>
            <a:solidFill>
              <a:srgbClr val="4760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417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24833" y="3038028"/>
            <a:ext cx="7310230" cy="8575050"/>
          </a:xfrm>
          <a:custGeom>
            <a:avLst/>
            <a:gdLst/>
            <a:ahLst/>
            <a:cxnLst/>
            <a:rect l="l" t="t" r="r" b="b"/>
            <a:pathLst>
              <a:path w="7310230" h="8575050">
                <a:moveTo>
                  <a:pt x="0" y="0"/>
                </a:moveTo>
                <a:lnTo>
                  <a:pt x="7310230" y="0"/>
                </a:lnTo>
                <a:lnTo>
                  <a:pt x="7310230" y="8575049"/>
                </a:lnTo>
                <a:lnTo>
                  <a:pt x="0" y="8575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964107" y="3163499"/>
            <a:ext cx="5653319" cy="8920424"/>
          </a:xfrm>
          <a:custGeom>
            <a:avLst/>
            <a:gdLst/>
            <a:ahLst/>
            <a:cxnLst/>
            <a:rect l="l" t="t" r="r" b="b"/>
            <a:pathLst>
              <a:path w="5653319" h="8920424">
                <a:moveTo>
                  <a:pt x="5653318" y="0"/>
                </a:moveTo>
                <a:lnTo>
                  <a:pt x="0" y="0"/>
                </a:lnTo>
                <a:lnTo>
                  <a:pt x="0" y="8920423"/>
                </a:lnTo>
                <a:lnTo>
                  <a:pt x="5653318" y="8920423"/>
                </a:lnTo>
                <a:lnTo>
                  <a:pt x="56533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826311" y="-1432995"/>
            <a:ext cx="4647941" cy="3857791"/>
          </a:xfrm>
          <a:custGeom>
            <a:avLst/>
            <a:gdLst/>
            <a:ahLst/>
            <a:cxnLst/>
            <a:rect l="l" t="t" r="r" b="b"/>
            <a:pathLst>
              <a:path w="4647941" h="3857791">
                <a:moveTo>
                  <a:pt x="0" y="0"/>
                </a:moveTo>
                <a:lnTo>
                  <a:pt x="4647941" y="0"/>
                </a:lnTo>
                <a:lnTo>
                  <a:pt x="4647941" y="3857791"/>
                </a:lnTo>
                <a:lnTo>
                  <a:pt x="0" y="3857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80897">
            <a:off x="15089060" y="-283635"/>
            <a:ext cx="4045733" cy="2624669"/>
          </a:xfrm>
          <a:custGeom>
            <a:avLst/>
            <a:gdLst/>
            <a:ahLst/>
            <a:cxnLst/>
            <a:rect l="l" t="t" r="r" b="b"/>
            <a:pathLst>
              <a:path w="4045733" h="2624669">
                <a:moveTo>
                  <a:pt x="0" y="0"/>
                </a:moveTo>
                <a:lnTo>
                  <a:pt x="4045733" y="0"/>
                </a:lnTo>
                <a:lnTo>
                  <a:pt x="4045733" y="2624670"/>
                </a:lnTo>
                <a:lnTo>
                  <a:pt x="0" y="2624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89211" y="7623710"/>
            <a:ext cx="1546414" cy="2347498"/>
          </a:xfrm>
          <a:custGeom>
            <a:avLst/>
            <a:gdLst/>
            <a:ahLst/>
            <a:cxnLst/>
            <a:rect l="l" t="t" r="r" b="b"/>
            <a:pathLst>
              <a:path w="1546414" h="2347498">
                <a:moveTo>
                  <a:pt x="0" y="0"/>
                </a:moveTo>
                <a:lnTo>
                  <a:pt x="1546414" y="0"/>
                </a:lnTo>
                <a:lnTo>
                  <a:pt x="1546414" y="2347498"/>
                </a:lnTo>
                <a:lnTo>
                  <a:pt x="0" y="2347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509360" y="8638086"/>
            <a:ext cx="817132" cy="1240428"/>
          </a:xfrm>
          <a:custGeom>
            <a:avLst/>
            <a:gdLst/>
            <a:ahLst/>
            <a:cxnLst/>
            <a:rect l="l" t="t" r="r" b="b"/>
            <a:pathLst>
              <a:path w="817132" h="1240428">
                <a:moveTo>
                  <a:pt x="0" y="0"/>
                </a:moveTo>
                <a:lnTo>
                  <a:pt x="817132" y="0"/>
                </a:lnTo>
                <a:lnTo>
                  <a:pt x="817132" y="1240428"/>
                </a:lnTo>
                <a:lnTo>
                  <a:pt x="0" y="1240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57668" y="8657859"/>
            <a:ext cx="1134405" cy="1313349"/>
          </a:xfrm>
          <a:custGeom>
            <a:avLst/>
            <a:gdLst/>
            <a:ahLst/>
            <a:cxnLst/>
            <a:rect l="l" t="t" r="r" b="b"/>
            <a:pathLst>
              <a:path w="1134405" h="1313349">
                <a:moveTo>
                  <a:pt x="0" y="0"/>
                </a:moveTo>
                <a:lnTo>
                  <a:pt x="1134405" y="0"/>
                </a:lnTo>
                <a:lnTo>
                  <a:pt x="1134405" y="1313349"/>
                </a:lnTo>
                <a:lnTo>
                  <a:pt x="0" y="13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852912" y="8030954"/>
            <a:ext cx="3069099" cy="3176299"/>
          </a:xfrm>
          <a:custGeom>
            <a:avLst/>
            <a:gdLst/>
            <a:ahLst/>
            <a:cxnLst/>
            <a:rect l="l" t="t" r="r" b="b"/>
            <a:pathLst>
              <a:path w="3069099" h="3176299">
                <a:moveTo>
                  <a:pt x="3069099" y="0"/>
                </a:moveTo>
                <a:lnTo>
                  <a:pt x="0" y="0"/>
                </a:lnTo>
                <a:lnTo>
                  <a:pt x="0" y="3176299"/>
                </a:lnTo>
                <a:lnTo>
                  <a:pt x="3069099" y="3176299"/>
                </a:lnTo>
                <a:lnTo>
                  <a:pt x="30690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163322" y="11747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0" y="0"/>
                </a:moveTo>
                <a:lnTo>
                  <a:pt x="2072303" y="0"/>
                </a:lnTo>
                <a:lnTo>
                  <a:pt x="2072303" y="806314"/>
                </a:lnTo>
                <a:lnTo>
                  <a:pt x="0" y="80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6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541634" y="1577912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4">
              <a:alphaModFix amt="56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Link </a:t>
            </a:r>
            <a:r>
              <a:rPr lang="en-US" sz="4409" dirty="0" err="1">
                <a:solidFill>
                  <a:srgbClr val="577137"/>
                </a:solidFill>
                <a:latin typeface="Paytone One"/>
              </a:rPr>
              <a:t>Xúc</a:t>
            </a:r>
            <a:r>
              <a:rPr lang="en-US" sz="4409" dirty="0">
                <a:solidFill>
                  <a:srgbClr val="577137"/>
                </a:solidFill>
                <a:latin typeface="Paytone One"/>
              </a:rPr>
              <a:t> </a:t>
            </a:r>
            <a:r>
              <a:rPr lang="en-US" sz="4409" dirty="0" err="1">
                <a:solidFill>
                  <a:srgbClr val="577137"/>
                </a:solidFill>
                <a:latin typeface="Paytone One"/>
              </a:rPr>
              <a:t>sắc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B3CFD-325D-AB3A-BA3D-6EC6D9466A98}"/>
              </a:ext>
            </a:extLst>
          </p:cNvPr>
          <p:cNvSpPr txBox="1"/>
          <p:nvPr/>
        </p:nvSpPr>
        <p:spPr>
          <a:xfrm>
            <a:off x="4191000" y="4031311"/>
            <a:ext cx="10502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https://www.online-stopwatch.com/chance-games/roll-a-dice/</a:t>
            </a:r>
          </a:p>
        </p:txBody>
      </p:sp>
    </p:spTree>
    <p:extLst>
      <p:ext uri="{BB962C8B-B14F-4D97-AF65-F5344CB8AC3E}">
        <p14:creationId xmlns:p14="http://schemas.microsoft.com/office/powerpoint/2010/main" val="249672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9949" y="5744288"/>
            <a:ext cx="3071933" cy="4663276"/>
          </a:xfrm>
          <a:custGeom>
            <a:avLst/>
            <a:gdLst/>
            <a:ahLst/>
            <a:cxnLst/>
            <a:rect l="l" t="t" r="r" b="b"/>
            <a:pathLst>
              <a:path w="3071933" h="4663276">
                <a:moveTo>
                  <a:pt x="0" y="0"/>
                </a:moveTo>
                <a:lnTo>
                  <a:pt x="3071933" y="0"/>
                </a:lnTo>
                <a:lnTo>
                  <a:pt x="3071933" y="4663276"/>
                </a:lnTo>
                <a:lnTo>
                  <a:pt x="0" y="466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1991" y="9397709"/>
            <a:ext cx="890126" cy="467316"/>
          </a:xfrm>
          <a:custGeom>
            <a:avLst/>
            <a:gdLst/>
            <a:ahLst/>
            <a:cxnLst/>
            <a:rect l="l" t="t" r="r" b="b"/>
            <a:pathLst>
              <a:path w="890126" h="467316">
                <a:moveTo>
                  <a:pt x="0" y="0"/>
                </a:moveTo>
                <a:lnTo>
                  <a:pt x="890125" y="0"/>
                </a:lnTo>
                <a:lnTo>
                  <a:pt x="890125" y="467316"/>
                </a:lnTo>
                <a:lnTo>
                  <a:pt x="0" y="4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5038" y="3093429"/>
            <a:ext cx="1323291" cy="937882"/>
          </a:xfrm>
          <a:custGeom>
            <a:avLst/>
            <a:gdLst/>
            <a:ahLst/>
            <a:cxnLst/>
            <a:rect l="l" t="t" r="r" b="b"/>
            <a:pathLst>
              <a:path w="1323291" h="937882">
                <a:moveTo>
                  <a:pt x="1323291" y="0"/>
                </a:moveTo>
                <a:lnTo>
                  <a:pt x="0" y="0"/>
                </a:lnTo>
                <a:lnTo>
                  <a:pt x="0" y="937882"/>
                </a:lnTo>
                <a:lnTo>
                  <a:pt x="1323291" y="937882"/>
                </a:lnTo>
                <a:lnTo>
                  <a:pt x="13232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99524" y="1949741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4"/>
                </a:lnTo>
                <a:lnTo>
                  <a:pt x="2072303" y="806314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92297" y="2756055"/>
            <a:ext cx="2072303" cy="806314"/>
          </a:xfrm>
          <a:custGeom>
            <a:avLst/>
            <a:gdLst/>
            <a:ahLst/>
            <a:cxnLst/>
            <a:rect l="l" t="t" r="r" b="b"/>
            <a:pathLst>
              <a:path w="2072303" h="806314">
                <a:moveTo>
                  <a:pt x="2072303" y="0"/>
                </a:moveTo>
                <a:lnTo>
                  <a:pt x="0" y="0"/>
                </a:lnTo>
                <a:lnTo>
                  <a:pt x="0" y="806315"/>
                </a:lnTo>
                <a:lnTo>
                  <a:pt x="2072303" y="806315"/>
                </a:lnTo>
                <a:lnTo>
                  <a:pt x="2072303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3536707" cy="54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6"/>
              </a:lnSpc>
            </a:pPr>
            <a:r>
              <a:rPr lang="en-US" sz="4409" dirty="0">
                <a:solidFill>
                  <a:srgbClr val="577137"/>
                </a:solidFill>
                <a:latin typeface="Paytone One"/>
              </a:rPr>
              <a:t>CÂU HỎI</a:t>
            </a:r>
            <a:r>
              <a:rPr lang="vi-VN" sz="4409" dirty="0">
                <a:solidFill>
                  <a:srgbClr val="577137"/>
                </a:solidFill>
                <a:latin typeface="Paytone One"/>
              </a:rPr>
              <a:t> 5</a:t>
            </a:r>
            <a:endParaRPr lang="en-US" sz="4409" dirty="0">
              <a:solidFill>
                <a:srgbClr val="577137"/>
              </a:solidFill>
              <a:latin typeface="Paytone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72829" y="942975"/>
            <a:ext cx="3626292" cy="67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6"/>
              </a:lnSpc>
            </a:pPr>
            <a:r>
              <a:rPr lang="en-US" sz="3897" spc="23">
                <a:solidFill>
                  <a:srgbClr val="F6E7D4"/>
                </a:solidFill>
                <a:latin typeface="Kollektif Bold"/>
              </a:rPr>
              <a:t>     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1202C-EA6F-89F0-46F1-2F57CE2B95DD}"/>
              </a:ext>
            </a:extLst>
          </p:cNvPr>
          <p:cNvSpPr txBox="1"/>
          <p:nvPr/>
        </p:nvSpPr>
        <p:spPr>
          <a:xfrm>
            <a:off x="2528329" y="2438445"/>
            <a:ext cx="1432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000" b="1" dirty="0"/>
              <a:t>Nhà toán học Pytago sinh năm 570 trước Công nguyên và mất năm 495 trước Công nguyên. Tuổi thọ của nhà toán học Pytago là bao nhiêu? (* </a:t>
            </a:r>
            <a:r>
              <a:rPr lang="vi-VN" sz="5000" b="1" i="1" dirty="0"/>
              <a:t>Trình bày chi tiết phép tính</a:t>
            </a:r>
            <a:r>
              <a:rPr lang="vi-VN" sz="5000" b="1" dirty="0"/>
              <a:t>)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0B12F-2688-792D-EDED-D370C01CB484}"/>
              </a:ext>
            </a:extLst>
          </p:cNvPr>
          <p:cNvSpPr/>
          <p:nvPr/>
        </p:nvSpPr>
        <p:spPr>
          <a:xfrm>
            <a:off x="4953000" y="6097248"/>
            <a:ext cx="8991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Tuổi của Pytago là: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</a:rPr>
              <a:t>(-495) – (-570) = 75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B1B2548F-6219-8C4F-7F85-DA10B602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1002" y="7738224"/>
            <a:ext cx="4516997" cy="2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1200</Words>
  <Application>Microsoft Office PowerPoint</Application>
  <PresentationFormat>Custom</PresentationFormat>
  <Paragraphs>128</Paragraphs>
  <Slides>22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Prompt Bold</vt:lpstr>
      <vt:lpstr>Kollektif Bold</vt:lpstr>
      <vt:lpstr>Arial</vt:lpstr>
      <vt:lpstr>Prompt</vt:lpstr>
      <vt:lpstr>Paytone One</vt:lpstr>
      <vt:lpstr>Nunito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ĐUA KỲ THÚ</dc:title>
  <dc:creator>Nguyen Tuan</dc:creator>
  <cp:lastModifiedBy>Nguyen Tuan</cp:lastModifiedBy>
  <cp:revision>10</cp:revision>
  <dcterms:created xsi:type="dcterms:W3CDTF">2006-08-16T00:00:00Z</dcterms:created>
  <dcterms:modified xsi:type="dcterms:W3CDTF">2024-01-07T02:34:32Z</dcterms:modified>
  <dc:identifier>DAF4xgMkxn0</dc:identifier>
</cp:coreProperties>
</file>