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6" r:id="rId7"/>
    <p:sldId id="264" r:id="rId8"/>
    <p:sldId id="261" r:id="rId9"/>
    <p:sldId id="262" r:id="rId10"/>
    <p:sldId id="263" r:id="rId11"/>
    <p:sldId id="265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Nunito" pitchFamily="2" charset="-93"/>
      <p:regular r:id="rId19"/>
      <p:bold r:id="rId20"/>
      <p:italic r:id="rId21"/>
      <p:boldItalic r:id="rId22"/>
    </p:embeddedFont>
    <p:embeddedFont>
      <p:font typeface="Nunito Black" pitchFamily="2" charset="-93"/>
      <p:bold r:id="rId23"/>
      <p:boldItalic r:id="rId24"/>
    </p:embeddedFont>
    <p:embeddedFont>
      <p:font typeface="Pangolin" panose="00000500000000000000" pitchFamily="2" charset="-93"/>
      <p:regular r:id="rId25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F2F"/>
    <a:srgbClr val="E6EEB2"/>
    <a:srgbClr val="CDE370"/>
    <a:srgbClr val="E81657"/>
    <a:srgbClr val="F16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6A74-4508-447F-A1F4-93D751B04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8F3FC-702A-4EDE-A158-65D138C4D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3A311-C1B9-4741-97C8-4B105CCD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A222-3BC4-420E-9FEC-79FDC04DB1F7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0D8B7-8D63-428C-9AD9-D1321F05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FB711-5F64-498B-B97A-FC21F2AA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F61-3704-4349-A682-62898C2EE6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888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6E6F-6281-4808-A93D-B1286B53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59546-48EB-413B-AED7-4447CD356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155F7-FBEC-4CDE-9FA7-7B21A4987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A222-3BC4-420E-9FEC-79FDC04DB1F7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EB131-BCF5-4DFA-ABC4-1FCE66E3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6908-1118-4888-B2F6-09688759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F61-3704-4349-A682-62898C2EE6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585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C98BDE-6C8C-4A43-90EA-35B566FD3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DDAE7-31B8-4B39-9999-261AD5F6B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7955B-FAC6-42E2-AD0E-40231E79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A222-3BC4-420E-9FEC-79FDC04DB1F7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58C0A-EDC1-4DB8-89B3-21C1FD13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12275-611F-4B01-ADCE-0F8B1348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F61-3704-4349-A682-62898C2EE6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576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2297-EC39-4847-901F-B6B18461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81F8C-AE73-4BBA-99CA-92C71D4DF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0EB51-84D5-4EAD-9584-EB0B5845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A222-3BC4-420E-9FEC-79FDC04DB1F7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7761-50F6-4768-B3F7-E4C035F5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B7987-60A0-44D1-ABE6-129C87FA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F61-3704-4349-A682-62898C2EE6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27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66DB-416C-4C11-BC29-DBA5E57F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D2F97-733F-4457-B713-336627106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B34BF-6C48-4281-B3C4-D60E8EE2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A222-3BC4-420E-9FEC-79FDC04DB1F7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69200-AB10-4DC8-A414-5688F4AB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6598B-B9D7-48A9-BD19-C49EDCC0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F61-3704-4349-A682-62898C2EE6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264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F3A6-60D0-4307-939D-4C116936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C7894-7EA9-44C7-BB0C-EA70A8A70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B23CE-FC41-4206-B099-24633821F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65B16-2BB3-470B-8014-AEEC11A5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A222-3BC4-420E-9FEC-79FDC04DB1F7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4B4B7-08E5-4639-8085-D8576B2B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F6B8B-1028-4A7F-BB30-A6753596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F61-3704-4349-A682-62898C2EE6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788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AB861-4187-4266-BF6B-1717E28F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AB49D-D6A2-4C83-BD6E-1DA1FF7A5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2A9BF-501F-42CD-8951-27D5D003D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698DE-1F9C-4BD3-A2D3-30310D925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57E845-665C-45F2-A62A-B87E9158A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7DC10E-D9D1-46F3-B054-14001FF9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A222-3BC4-420E-9FEC-79FDC04DB1F7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8936B-8A12-4570-A22F-D0E241A7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C58FED-2EA6-4CC5-8A25-836F7BB2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F61-3704-4349-A682-62898C2EE6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835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C04F-E33F-4658-A160-BFDCB242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7CE03-2DCD-4733-B45A-91B3E92F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A222-3BC4-420E-9FEC-79FDC04DB1F7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B044F-2F32-4F30-8F7C-0F426D86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15744-2C8F-47B0-9DF7-3AA375FA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F61-3704-4349-A682-62898C2EE6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20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46B7E-812A-40B0-BEBE-83DF43C8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A222-3BC4-420E-9FEC-79FDC04DB1F7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BA3ED-2E0F-4EA8-B728-42CD671D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20483-9741-4E05-915B-20D3EFF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F61-3704-4349-A682-62898C2EE6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317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754C5-789F-4976-8EA2-2C0532A1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36E01-207E-4D3E-9A5A-D50160592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416A1-872F-4F57-B25E-CBDDB82A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E95EE-2AF0-4579-AA40-866A4C6A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A222-3BC4-420E-9FEC-79FDC04DB1F7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97301-ED87-499E-8769-0603A18A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84BED-F5C4-48EB-87E9-42B2FFE1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F61-3704-4349-A682-62898C2EE6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7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45B3C-C101-4119-AEA7-C2510AE46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72A4BB-F8B6-47B9-87C3-4AED4030E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94EFE-25CB-4099-9D95-515EDB554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EDAA-14EA-4705-B124-7185B328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A222-3BC4-420E-9FEC-79FDC04DB1F7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E4A80-D704-4BD7-BD7A-74DC2C435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34F12-E5A7-4383-AFBA-578EFCC0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F61-3704-4349-A682-62898C2EE6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741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836FA-EDC4-4D9F-AB25-DB985EE6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A0B13-C837-4419-8FCE-551196E9C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B0752-1D60-4F51-90B9-7ED486B92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2A222-3BC4-420E-9FEC-79FDC04DB1F7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78C87-AE30-43AC-B66B-5693FD386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7B71B-D3CA-48A3-B0A1-5B834E154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16F61-3704-4349-A682-62898C2EE6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04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ền Taj Mahal nổi tiếng ở Ấn Độ chuyển màu bí ẩn - Báo Công an Nhân dân  điện tử">
            <a:extLst>
              <a:ext uri="{FF2B5EF4-FFF2-40B4-BE49-F238E27FC236}">
                <a16:creationId xmlns:a16="http://schemas.microsoft.com/office/drawing/2014/main" id="{4CA65366-1452-48BE-A09B-551D3DDC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4" y="1783829"/>
            <a:ext cx="5659250" cy="388932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ỐI XỨNG HAY PHI ĐỐI XỨNG? — Comma Studio">
            <a:extLst>
              <a:ext uri="{FF2B5EF4-FFF2-40B4-BE49-F238E27FC236}">
                <a16:creationId xmlns:a16="http://schemas.microsoft.com/office/drawing/2014/main" id="{B7AF223B-A921-4122-BCA3-33C6C5706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07" y="1783829"/>
            <a:ext cx="5659250" cy="388932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36BF3-FA05-4C1A-8A87-76216A07D709}"/>
              </a:ext>
            </a:extLst>
          </p:cNvPr>
          <p:cNvSpPr txBox="1"/>
          <p:nvPr/>
        </p:nvSpPr>
        <p:spPr>
          <a:xfrm>
            <a:off x="329784" y="5906125"/>
            <a:ext cx="53514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</a:t>
            </a:r>
            <a:r>
              <a:rPr lang="en-US" sz="2300" b="1" i="1">
                <a:latin typeface="Arial" panose="020B0604020202020204" pitchFamily="34" charset="0"/>
                <a:cs typeface="Arial" panose="020B0604020202020204" pitchFamily="34" charset="0"/>
              </a:rPr>
              <a:t>. Đền Taj Mahal - Ấn độ</a:t>
            </a:r>
            <a:endParaRPr lang="vi-VN" sz="23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81744-F606-418C-8461-3D5F50284040}"/>
              </a:ext>
            </a:extLst>
          </p:cNvPr>
          <p:cNvSpPr txBox="1"/>
          <p:nvPr/>
        </p:nvSpPr>
        <p:spPr>
          <a:xfrm>
            <a:off x="6313207" y="5906125"/>
            <a:ext cx="53514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2</a:t>
            </a:r>
            <a:r>
              <a:rPr lang="en-US" sz="2300" b="1" i="1">
                <a:latin typeface="Arial" panose="020B0604020202020204" pitchFamily="34" charset="0"/>
                <a:cs typeface="Arial" panose="020B0604020202020204" pitchFamily="34" charset="0"/>
              </a:rPr>
              <a:t>. Một kiến trúc dinh thự trên Thế giới</a:t>
            </a:r>
            <a:endParaRPr lang="vi-VN" sz="23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8EAF2-8DAB-46BB-8768-614B1A15154E}"/>
              </a:ext>
            </a:extLst>
          </p:cNvPr>
          <p:cNvSpPr txBox="1"/>
          <p:nvPr/>
        </p:nvSpPr>
        <p:spPr>
          <a:xfrm>
            <a:off x="1380194" y="693534"/>
            <a:ext cx="98660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Hãy quan sát hai hình phía dưới và cho biết kiến trúc ở hình nào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ân xứng, hài hòa và kiến trúc ở hình nào chưa cân xứng hài hòa? </a:t>
            </a:r>
            <a:endParaRPr lang="vi-VN" sz="2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36B61033-D358-4E56-ADDC-C94C6BA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5" y="343577"/>
            <a:ext cx="1124262" cy="11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74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E74945-22EC-4B00-856C-3597086F7B91}"/>
              </a:ext>
            </a:extLst>
          </p:cNvPr>
          <p:cNvSpPr/>
          <p:nvPr/>
        </p:nvSpPr>
        <p:spPr>
          <a:xfrm>
            <a:off x="1165860" y="1203959"/>
            <a:ext cx="10218420" cy="53901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20FD3A-DFA7-49EB-98FF-3E9858D5509E}"/>
              </a:ext>
            </a:extLst>
          </p:cNvPr>
          <p:cNvSpPr/>
          <p:nvPr/>
        </p:nvSpPr>
        <p:spPr>
          <a:xfrm>
            <a:off x="960120" y="1028700"/>
            <a:ext cx="10218420" cy="539016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7E607D-B4CE-43C0-84CB-2ECE11F8E21C}"/>
              </a:ext>
            </a:extLst>
          </p:cNvPr>
          <p:cNvSpPr/>
          <p:nvPr/>
        </p:nvSpPr>
        <p:spPr>
          <a:xfrm>
            <a:off x="3943350" y="426720"/>
            <a:ext cx="4251960" cy="106200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tx1"/>
                </a:solidFill>
                <a:latin typeface="Nunito" pitchFamily="2" charset="-93"/>
              </a:rPr>
              <a:t>CÂU HỎI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9DA1D0-6FAD-450F-A810-5CD3CC3FF4BC}"/>
              </a:ext>
            </a:extLst>
          </p:cNvPr>
          <p:cNvSpPr txBox="1"/>
          <p:nvPr/>
        </p:nvSpPr>
        <p:spPr>
          <a:xfrm>
            <a:off x="1604010" y="1593224"/>
            <a:ext cx="8983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effectLst/>
                <a:latin typeface="Nunito" pitchFamily="2" charset="-93"/>
                <a:ea typeface="Arial" panose="020B0604020202020204" pitchFamily="34" charset="0"/>
              </a:rPr>
              <a:t>Cho M là tập hợp của 12 con giáp. Lựa chọn phương án đúng</a:t>
            </a:r>
            <a:endParaRPr lang="vi-VN" sz="3600" b="1">
              <a:solidFill>
                <a:schemeClr val="accent5">
                  <a:lumMod val="75000"/>
                </a:schemeClr>
              </a:solidFill>
              <a:latin typeface="Nunito" pitchFamily="2" charset="-93"/>
            </a:endParaRPr>
          </a:p>
        </p:txBody>
      </p:sp>
      <p:grpSp>
        <p:nvGrpSpPr>
          <p:cNvPr id="6" name="TL sai">
            <a:extLst>
              <a:ext uri="{FF2B5EF4-FFF2-40B4-BE49-F238E27FC236}">
                <a16:creationId xmlns:a16="http://schemas.microsoft.com/office/drawing/2014/main" id="{A26A70FC-6159-40D6-ABA1-69E1A76BB515}"/>
              </a:ext>
            </a:extLst>
          </p:cNvPr>
          <p:cNvGrpSpPr/>
          <p:nvPr/>
        </p:nvGrpSpPr>
        <p:grpSpPr>
          <a:xfrm>
            <a:off x="6092190" y="2854481"/>
            <a:ext cx="731520" cy="2219387"/>
            <a:chOff x="3267075" y="2773204"/>
            <a:chExt cx="731520" cy="221938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C9158C-78DF-4D36-A4EE-48C9BC72CC9D}"/>
                </a:ext>
              </a:extLst>
            </p:cNvPr>
            <p:cNvSpPr/>
            <p:nvPr/>
          </p:nvSpPr>
          <p:spPr>
            <a:xfrm>
              <a:off x="3267075" y="2773204"/>
              <a:ext cx="731520" cy="553433"/>
            </a:xfrm>
            <a:prstGeom prst="rect">
              <a:avLst/>
            </a:prstGeom>
            <a:solidFill>
              <a:srgbClr val="96A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latin typeface="Nunito" pitchFamily="2" charset="-93"/>
                </a:rPr>
                <a:t>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54C9E4-0186-4C7E-B12A-17D56940F863}"/>
                </a:ext>
              </a:extLst>
            </p:cNvPr>
            <p:cNvSpPr/>
            <p:nvPr/>
          </p:nvSpPr>
          <p:spPr>
            <a:xfrm>
              <a:off x="3267075" y="3606181"/>
              <a:ext cx="731520" cy="553433"/>
            </a:xfrm>
            <a:prstGeom prst="rect">
              <a:avLst/>
            </a:prstGeom>
            <a:solidFill>
              <a:srgbClr val="DC87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latin typeface="Nunito" pitchFamily="2" charset="-93"/>
                </a:rPr>
                <a:t>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78E1E-3998-4C1F-B033-CB519646C939}"/>
                </a:ext>
              </a:extLst>
            </p:cNvPr>
            <p:cNvSpPr/>
            <p:nvPr/>
          </p:nvSpPr>
          <p:spPr>
            <a:xfrm>
              <a:off x="3267075" y="4439158"/>
              <a:ext cx="731520" cy="553433"/>
            </a:xfrm>
            <a:prstGeom prst="rect">
              <a:avLst/>
            </a:prstGeom>
            <a:solidFill>
              <a:srgbClr val="55A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latin typeface="Nunito" pitchFamily="2" charset="-93"/>
                </a:rPr>
                <a:t>C</a:t>
              </a:r>
            </a:p>
          </p:txBody>
        </p:sp>
      </p:grpSp>
      <p:sp>
        <p:nvSpPr>
          <p:cNvPr id="10" name="TL đúng">
            <a:extLst>
              <a:ext uri="{FF2B5EF4-FFF2-40B4-BE49-F238E27FC236}">
                <a16:creationId xmlns:a16="http://schemas.microsoft.com/office/drawing/2014/main" id="{A2158CDD-A3D2-4E5A-9624-8823F7D2C67C}"/>
              </a:ext>
            </a:extLst>
          </p:cNvPr>
          <p:cNvSpPr/>
          <p:nvPr/>
        </p:nvSpPr>
        <p:spPr>
          <a:xfrm>
            <a:off x="6092190" y="5361461"/>
            <a:ext cx="731520" cy="553433"/>
          </a:xfrm>
          <a:prstGeom prst="rect">
            <a:avLst/>
          </a:prstGeom>
          <a:solidFill>
            <a:srgbClr val="C8B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latin typeface="Nunito" pitchFamily="2" charset="-93"/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A01978-09F6-424B-A2DD-C859AE5CC6D9}"/>
              </a:ext>
            </a:extLst>
          </p:cNvPr>
          <p:cNvSpPr txBox="1"/>
          <p:nvPr/>
        </p:nvSpPr>
        <p:spPr>
          <a:xfrm>
            <a:off x="7239000" y="2872313"/>
            <a:ext cx="669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/>
                <a:latin typeface="Nunito" pitchFamily="2" charset="-93"/>
                <a:ea typeface="Arial" panose="020B0604020202020204" pitchFamily="34" charset="0"/>
              </a:rPr>
              <a:t>0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B29740-5C76-4153-89C5-7CD5B78FAF14}"/>
              </a:ext>
            </a:extLst>
          </p:cNvPr>
          <p:cNvSpPr txBox="1"/>
          <p:nvPr/>
        </p:nvSpPr>
        <p:spPr>
          <a:xfrm>
            <a:off x="7193280" y="3735902"/>
            <a:ext cx="669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/>
                <a:latin typeface="Nunito" pitchFamily="2" charset="-93"/>
                <a:ea typeface="Arial" panose="020B0604020202020204" pitchFamily="34" charset="0"/>
              </a:rPr>
              <a:t>1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31136-9311-4172-9922-FE35B628AC88}"/>
              </a:ext>
            </a:extLst>
          </p:cNvPr>
          <p:cNvSpPr txBox="1"/>
          <p:nvPr/>
        </p:nvSpPr>
        <p:spPr>
          <a:xfrm>
            <a:off x="7193280" y="4599491"/>
            <a:ext cx="669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Nunito" pitchFamily="2" charset="-93"/>
              </a:rPr>
              <a:t>2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DC4E64-8A75-4957-A9A2-D14D00C2E78C}"/>
              </a:ext>
            </a:extLst>
          </p:cNvPr>
          <p:cNvSpPr txBox="1"/>
          <p:nvPr/>
        </p:nvSpPr>
        <p:spPr>
          <a:xfrm>
            <a:off x="7216140" y="5463081"/>
            <a:ext cx="669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Nunito" pitchFamily="2" charset="-93"/>
              </a:rPr>
              <a:t>3</a:t>
            </a:r>
            <a:endParaRPr lang="vi-VN" sz="2800" b="1">
              <a:latin typeface="Nunito" pitchFamily="2" charset="-93"/>
            </a:endParaRPr>
          </a:p>
        </p:txBody>
      </p:sp>
      <p:pic>
        <p:nvPicPr>
          <p:cNvPr id="19" name="Picture 4">
            <a:hlinkClick r:id="" action="ppaction://noaction"/>
            <a:extLst>
              <a:ext uri="{FF2B5EF4-FFF2-40B4-BE49-F238E27FC236}">
                <a16:creationId xmlns:a16="http://schemas.microsoft.com/office/drawing/2014/main" id="{7CC98C3C-5213-4D26-A2E2-09219593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650" y="4779680"/>
            <a:ext cx="1040130" cy="10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1A7B40A9-0306-4A5B-B315-B8A18D61E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140" y="3022432"/>
            <a:ext cx="1040130" cy="10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7CB5EDCA-A4A9-4030-8AA7-B6D8735FF94F}"/>
              </a:ext>
            </a:extLst>
          </p:cNvPr>
          <p:cNvSpPr/>
          <p:nvPr/>
        </p:nvSpPr>
        <p:spPr>
          <a:xfrm>
            <a:off x="440819" y="5121826"/>
            <a:ext cx="1440819" cy="1483004"/>
          </a:xfrm>
          <a:prstGeom prst="ellipse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A1438D-2DAD-4619-A458-364129839EA6}"/>
              </a:ext>
            </a:extLst>
          </p:cNvPr>
          <p:cNvSpPr/>
          <p:nvPr/>
        </p:nvSpPr>
        <p:spPr>
          <a:xfrm>
            <a:off x="570641" y="5265018"/>
            <a:ext cx="1198702" cy="11987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10">
            <a:extLst>
              <a:ext uri="{FF2B5EF4-FFF2-40B4-BE49-F238E27FC236}">
                <a16:creationId xmlns:a16="http://schemas.microsoft.com/office/drawing/2014/main" id="{94816E40-3397-47C5-99DB-4DC66280079B}"/>
              </a:ext>
            </a:extLst>
          </p:cNvPr>
          <p:cNvSpPr txBox="1"/>
          <p:nvPr/>
        </p:nvSpPr>
        <p:spPr>
          <a:xfrm>
            <a:off x="198514" y="5282776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10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5" name="9">
            <a:extLst>
              <a:ext uri="{FF2B5EF4-FFF2-40B4-BE49-F238E27FC236}">
                <a16:creationId xmlns:a16="http://schemas.microsoft.com/office/drawing/2014/main" id="{414479F3-895E-4AD8-A059-A011478A9724}"/>
              </a:ext>
            </a:extLst>
          </p:cNvPr>
          <p:cNvSpPr txBox="1"/>
          <p:nvPr/>
        </p:nvSpPr>
        <p:spPr>
          <a:xfrm>
            <a:off x="249415" y="5278680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9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6" name="8">
            <a:extLst>
              <a:ext uri="{FF2B5EF4-FFF2-40B4-BE49-F238E27FC236}">
                <a16:creationId xmlns:a16="http://schemas.microsoft.com/office/drawing/2014/main" id="{F3EAABFC-3E5B-4D94-B3FD-9537AE7E9332}"/>
              </a:ext>
            </a:extLst>
          </p:cNvPr>
          <p:cNvSpPr txBox="1"/>
          <p:nvPr/>
        </p:nvSpPr>
        <p:spPr>
          <a:xfrm>
            <a:off x="213434" y="5281653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8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7" name="7">
            <a:extLst>
              <a:ext uri="{FF2B5EF4-FFF2-40B4-BE49-F238E27FC236}">
                <a16:creationId xmlns:a16="http://schemas.microsoft.com/office/drawing/2014/main" id="{5A799539-5A92-4430-AF53-89060344B8AA}"/>
              </a:ext>
            </a:extLst>
          </p:cNvPr>
          <p:cNvSpPr txBox="1"/>
          <p:nvPr/>
        </p:nvSpPr>
        <p:spPr>
          <a:xfrm>
            <a:off x="211087" y="5282776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7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26D95D55-4310-423B-921F-6835E43FA49E}"/>
              </a:ext>
            </a:extLst>
          </p:cNvPr>
          <p:cNvSpPr txBox="1"/>
          <p:nvPr/>
        </p:nvSpPr>
        <p:spPr>
          <a:xfrm>
            <a:off x="165972" y="5292342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6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9" name="5">
            <a:extLst>
              <a:ext uri="{FF2B5EF4-FFF2-40B4-BE49-F238E27FC236}">
                <a16:creationId xmlns:a16="http://schemas.microsoft.com/office/drawing/2014/main" id="{42B5A0D1-8BC0-406F-9113-CC494C408FF5}"/>
              </a:ext>
            </a:extLst>
          </p:cNvPr>
          <p:cNvSpPr txBox="1"/>
          <p:nvPr/>
        </p:nvSpPr>
        <p:spPr>
          <a:xfrm>
            <a:off x="152904" y="5301908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5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30" name="4">
            <a:extLst>
              <a:ext uri="{FF2B5EF4-FFF2-40B4-BE49-F238E27FC236}">
                <a16:creationId xmlns:a16="http://schemas.microsoft.com/office/drawing/2014/main" id="{99E21BF3-1AFF-4CFB-9494-F64E07FC3660}"/>
              </a:ext>
            </a:extLst>
          </p:cNvPr>
          <p:cNvSpPr txBox="1"/>
          <p:nvPr/>
        </p:nvSpPr>
        <p:spPr>
          <a:xfrm>
            <a:off x="152904" y="5269543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4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31" name="3">
            <a:extLst>
              <a:ext uri="{FF2B5EF4-FFF2-40B4-BE49-F238E27FC236}">
                <a16:creationId xmlns:a16="http://schemas.microsoft.com/office/drawing/2014/main" id="{AD6C9A0C-B31C-4816-9F57-2EC4FF1C08C2}"/>
              </a:ext>
            </a:extLst>
          </p:cNvPr>
          <p:cNvSpPr txBox="1"/>
          <p:nvPr/>
        </p:nvSpPr>
        <p:spPr>
          <a:xfrm>
            <a:off x="152904" y="5292342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3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32" name="2">
            <a:extLst>
              <a:ext uri="{FF2B5EF4-FFF2-40B4-BE49-F238E27FC236}">
                <a16:creationId xmlns:a16="http://schemas.microsoft.com/office/drawing/2014/main" id="{0411E5F7-E22D-4790-B6EE-09CCA8C0A68E}"/>
              </a:ext>
            </a:extLst>
          </p:cNvPr>
          <p:cNvSpPr txBox="1"/>
          <p:nvPr/>
        </p:nvSpPr>
        <p:spPr>
          <a:xfrm>
            <a:off x="152904" y="5292342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2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33" name="1">
            <a:extLst>
              <a:ext uri="{FF2B5EF4-FFF2-40B4-BE49-F238E27FC236}">
                <a16:creationId xmlns:a16="http://schemas.microsoft.com/office/drawing/2014/main" id="{AD683B50-9BB7-4A20-82C9-F6B73EA2C930}"/>
              </a:ext>
            </a:extLst>
          </p:cNvPr>
          <p:cNvSpPr txBox="1"/>
          <p:nvPr/>
        </p:nvSpPr>
        <p:spPr>
          <a:xfrm>
            <a:off x="152904" y="5299745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1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34" name="Hết giờ">
            <a:extLst>
              <a:ext uri="{FF2B5EF4-FFF2-40B4-BE49-F238E27FC236}">
                <a16:creationId xmlns:a16="http://schemas.microsoft.com/office/drawing/2014/main" id="{1D7CAC79-82F8-4262-800A-60F056C121A1}"/>
              </a:ext>
            </a:extLst>
          </p:cNvPr>
          <p:cNvSpPr txBox="1"/>
          <p:nvPr/>
        </p:nvSpPr>
        <p:spPr>
          <a:xfrm>
            <a:off x="214771" y="5654041"/>
            <a:ext cx="1902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Hết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giờ</a:t>
            </a:r>
            <a:endParaRPr lang="vi-VN" sz="26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84E68293-EFBF-4986-A445-B603325AC0B7}"/>
              </a:ext>
            </a:extLst>
          </p:cNvPr>
          <p:cNvSpPr/>
          <p:nvPr/>
        </p:nvSpPr>
        <p:spPr>
          <a:xfrm>
            <a:off x="2373591" y="3207562"/>
            <a:ext cx="2445840" cy="2153899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81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C39D7-0806-4AA9-8F8E-CBD3803872BF}"/>
              </a:ext>
            </a:extLst>
          </p:cNvPr>
          <p:cNvSpPr txBox="1"/>
          <p:nvPr/>
        </p:nvSpPr>
        <p:spPr>
          <a:xfrm>
            <a:off x="1380194" y="693534"/>
            <a:ext cx="9866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Thế giới tự nhiên rất phong phú và đa dạng, nhiều hình ảnh trong chúng có trục đối xứng 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Bướm bay vào nhà nhớ đừng đuổi chúng nhé Đó là một điềm tốt">
            <a:extLst>
              <a:ext uri="{FF2B5EF4-FFF2-40B4-BE49-F238E27FC236}">
                <a16:creationId xmlns:a16="http://schemas.microsoft.com/office/drawing/2014/main" id="{1E049EDC-6BD8-477B-88FA-3928A3D6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" b="94654" l="5375" r="93875">
                        <a14:foregroundMark x1="24000" y1="17601" x2="16750" y2="11082"/>
                        <a14:foregroundMark x1="76375" y1="22164" x2="93750" y2="4694"/>
                        <a14:foregroundMark x1="93750" y1="4694" x2="93875" y2="4694"/>
                        <a14:foregroundMark x1="5375" y1="5737" x2="12000" y2="17992"/>
                        <a14:foregroundMark x1="25125" y1="91134" x2="25500" y2="89309"/>
                        <a14:foregroundMark x1="75625" y1="94654" x2="75625" y2="9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9" y="2214558"/>
            <a:ext cx="4119973" cy="39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ây Bồ Đề - Hình Ảnh, Các công Dụng Trị Bệnh Và Cách Dùng">
            <a:extLst>
              <a:ext uri="{FF2B5EF4-FFF2-40B4-BE49-F238E27FC236}">
                <a16:creationId xmlns:a16="http://schemas.microsoft.com/office/drawing/2014/main" id="{E4179F77-D7CD-4141-A9A3-5AA09320F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19684"/>
          <a:stretch/>
        </p:blipFill>
        <p:spPr bwMode="auto">
          <a:xfrm>
            <a:off x="4473076" y="2511868"/>
            <a:ext cx="3680262" cy="30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ận cảnh tuyệt tác vương miện Brave Heart–Trái tim dũng cảm từ Long Beach  Pearl">
            <a:extLst>
              <a:ext uri="{FF2B5EF4-FFF2-40B4-BE49-F238E27FC236}">
                <a16:creationId xmlns:a16="http://schemas.microsoft.com/office/drawing/2014/main" id="{2DD215D2-12C8-4A35-9909-5AC6AB251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9" t="18992" r="22896"/>
          <a:stretch/>
        </p:blipFill>
        <p:spPr bwMode="auto">
          <a:xfrm>
            <a:off x="8583351" y="2511868"/>
            <a:ext cx="3307829" cy="30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6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9B00-A15B-4E94-9A79-F2911DAB7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72A50-5E49-4428-B843-8357E40DAC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Premium Vector | Math background">
            <a:extLst>
              <a:ext uri="{FF2B5EF4-FFF2-40B4-BE49-F238E27FC236}">
                <a16:creationId xmlns:a16="http://schemas.microsoft.com/office/drawing/2014/main" id="{38D3CF5C-C2D6-4596-8CFF-9C3B9795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0438"/>
            <a:ext cx="12192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6D47C8-EA56-42E7-B466-5EF040D582C9}"/>
              </a:ext>
            </a:extLst>
          </p:cNvPr>
          <p:cNvSpPr/>
          <p:nvPr/>
        </p:nvSpPr>
        <p:spPr>
          <a:xfrm>
            <a:off x="754380" y="754380"/>
            <a:ext cx="10698480" cy="5141277"/>
          </a:xfrm>
          <a:prstGeom prst="roundRect">
            <a:avLst>
              <a:gd name="adj" fmla="val 74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03A02-9823-404D-A6C1-D387275F6861}"/>
              </a:ext>
            </a:extLst>
          </p:cNvPr>
          <p:cNvSpPr txBox="1"/>
          <p:nvPr/>
        </p:nvSpPr>
        <p:spPr>
          <a:xfrm>
            <a:off x="2274570" y="932965"/>
            <a:ext cx="777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Nunito" pitchFamily="2" charset="-93"/>
                <a:cs typeface="Arial" panose="020B0604020202020204" pitchFamily="34" charset="0"/>
              </a:rPr>
              <a:t>HÌNH HỌC 6 - CHƯƠNG 4: HÌNH HỌC TRỰC QUAN</a:t>
            </a:r>
            <a:endParaRPr lang="vi-VN" sz="2400" b="1">
              <a:latin typeface="Nunito" pitchFamily="2" charset="-93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B6170-A427-4521-A0AD-9BD6E0F08312}"/>
              </a:ext>
            </a:extLst>
          </p:cNvPr>
          <p:cNvSpPr txBox="1"/>
          <p:nvPr/>
        </p:nvSpPr>
        <p:spPr>
          <a:xfrm>
            <a:off x="2274570" y="2476183"/>
            <a:ext cx="79781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BÀI 5: HÌNH CÓ TRỤC ĐỐI XỨNG (T1)</a:t>
            </a:r>
            <a:endParaRPr lang="vi-VN" sz="5200" b="1">
              <a:solidFill>
                <a:schemeClr val="accent1">
                  <a:lumMod val="50000"/>
                </a:schemeClr>
              </a:solidFill>
              <a:latin typeface="Nunito" pitchFamily="2" charset="-93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E0E88-83C8-40A5-83A9-8880D7493E9F}"/>
              </a:ext>
            </a:extLst>
          </p:cNvPr>
          <p:cNvCxnSpPr/>
          <p:nvPr/>
        </p:nvCxnSpPr>
        <p:spPr>
          <a:xfrm>
            <a:off x="3554233" y="4168954"/>
            <a:ext cx="5372100" cy="0"/>
          </a:xfrm>
          <a:prstGeom prst="line">
            <a:avLst/>
          </a:prstGeom>
          <a:ln w="57150">
            <a:solidFill>
              <a:srgbClr val="FEAD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AAE2A42-9692-47B9-950F-8836C97D635E}"/>
              </a:ext>
            </a:extLst>
          </p:cNvPr>
          <p:cNvSpPr txBox="1"/>
          <p:nvPr/>
        </p:nvSpPr>
        <p:spPr>
          <a:xfrm>
            <a:off x="2274570" y="4891238"/>
            <a:ext cx="7978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Nunito" pitchFamily="2" charset="-93"/>
              </a:rPr>
              <a:t>GIÁO VIÊN GIẢNG DẠY: DƯƠNG HUYỀN TRANG</a:t>
            </a:r>
          </a:p>
        </p:txBody>
      </p:sp>
    </p:spTree>
    <p:extLst>
      <p:ext uri="{BB962C8B-B14F-4D97-AF65-F5344CB8AC3E}">
        <p14:creationId xmlns:p14="http://schemas.microsoft.com/office/powerpoint/2010/main" val="383120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E3C424-9BCE-48EB-B110-77BC35C6284D}"/>
              </a:ext>
            </a:extLst>
          </p:cNvPr>
          <p:cNvSpPr/>
          <p:nvPr/>
        </p:nvSpPr>
        <p:spPr>
          <a:xfrm>
            <a:off x="689548" y="659567"/>
            <a:ext cx="4572000" cy="23534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746CF5-5661-444C-8DBE-00834EBF4919}"/>
              </a:ext>
            </a:extLst>
          </p:cNvPr>
          <p:cNvCxnSpPr/>
          <p:nvPr/>
        </p:nvCxnSpPr>
        <p:spPr>
          <a:xfrm>
            <a:off x="2953062" y="179882"/>
            <a:ext cx="0" cy="3249118"/>
          </a:xfrm>
          <a:prstGeom prst="line">
            <a:avLst/>
          </a:prstGeom>
          <a:ln w="57150">
            <a:solidFill>
              <a:srgbClr val="F16B9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894710A-4659-44A1-ACBE-4D466D7D9BF7}"/>
              </a:ext>
            </a:extLst>
          </p:cNvPr>
          <p:cNvSpPr txBox="1"/>
          <p:nvPr/>
        </p:nvSpPr>
        <p:spPr>
          <a:xfrm>
            <a:off x="1528997" y="2638269"/>
            <a:ext cx="25183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vi-VN" sz="300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5A3B3D-A534-424B-89A2-BE665BF332E2}"/>
              </a:ext>
            </a:extLst>
          </p:cNvPr>
          <p:cNvCxnSpPr>
            <a:cxnSpLocks/>
          </p:cNvCxnSpPr>
          <p:nvPr/>
        </p:nvCxnSpPr>
        <p:spPr>
          <a:xfrm rot="16200000">
            <a:off x="2895597" y="3368200"/>
            <a:ext cx="0" cy="3249118"/>
          </a:xfrm>
          <a:prstGeom prst="line">
            <a:avLst/>
          </a:prstGeom>
          <a:ln w="57150">
            <a:solidFill>
              <a:srgbClr val="F16B9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5B13460-4E55-4FCB-81F0-9A82EC8C97B1}"/>
              </a:ext>
            </a:extLst>
          </p:cNvPr>
          <p:cNvSpPr/>
          <p:nvPr/>
        </p:nvSpPr>
        <p:spPr>
          <a:xfrm>
            <a:off x="9193966" y="653810"/>
            <a:ext cx="2308485" cy="23534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2BD525-C3A2-4B34-A360-6D914EB372AD}"/>
              </a:ext>
            </a:extLst>
          </p:cNvPr>
          <p:cNvCxnSpPr>
            <a:cxnSpLocks/>
          </p:cNvCxnSpPr>
          <p:nvPr/>
        </p:nvCxnSpPr>
        <p:spPr>
          <a:xfrm>
            <a:off x="9193966" y="174125"/>
            <a:ext cx="0" cy="3249118"/>
          </a:xfrm>
          <a:prstGeom prst="line">
            <a:avLst/>
          </a:prstGeom>
          <a:ln w="57150">
            <a:solidFill>
              <a:srgbClr val="F16B9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B7FD88-FE26-4E5C-A8D5-6A04B009E9E7}"/>
              </a:ext>
            </a:extLst>
          </p:cNvPr>
          <p:cNvSpPr txBox="1"/>
          <p:nvPr/>
        </p:nvSpPr>
        <p:spPr>
          <a:xfrm>
            <a:off x="8876681" y="2638269"/>
            <a:ext cx="25183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vi-VN" sz="300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CBB760-AF94-407A-AA5C-2E153CC8B309}"/>
              </a:ext>
            </a:extLst>
          </p:cNvPr>
          <p:cNvCxnSpPr>
            <a:cxnSpLocks/>
          </p:cNvCxnSpPr>
          <p:nvPr/>
        </p:nvCxnSpPr>
        <p:spPr>
          <a:xfrm rot="16200000">
            <a:off x="10243281" y="3368200"/>
            <a:ext cx="0" cy="3249118"/>
          </a:xfrm>
          <a:prstGeom prst="line">
            <a:avLst/>
          </a:prstGeom>
          <a:ln w="57150">
            <a:solidFill>
              <a:srgbClr val="F16B9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76647B5-E847-4CFB-9F83-7FD9F74E618C}"/>
              </a:ext>
            </a:extLst>
          </p:cNvPr>
          <p:cNvSpPr/>
          <p:nvPr/>
        </p:nvSpPr>
        <p:spPr>
          <a:xfrm>
            <a:off x="8908386" y="5005893"/>
            <a:ext cx="2879644" cy="1558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85AFC79-2AB3-4BB9-8F0E-1FD68106F473}"/>
              </a:ext>
            </a:extLst>
          </p:cNvPr>
          <p:cNvSpPr/>
          <p:nvPr/>
        </p:nvSpPr>
        <p:spPr>
          <a:xfrm>
            <a:off x="6387152" y="1610436"/>
            <a:ext cx="1665027" cy="259307"/>
          </a:xfrm>
          <a:prstGeom prst="rightArrow">
            <a:avLst/>
          </a:prstGeom>
          <a:solidFill>
            <a:srgbClr val="E81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04C6158-2DA4-40BE-8766-C414F4E2A228}"/>
              </a:ext>
            </a:extLst>
          </p:cNvPr>
          <p:cNvSpPr/>
          <p:nvPr/>
        </p:nvSpPr>
        <p:spPr>
          <a:xfrm>
            <a:off x="6389360" y="4858604"/>
            <a:ext cx="1665027" cy="259307"/>
          </a:xfrm>
          <a:prstGeom prst="rightArrow">
            <a:avLst/>
          </a:prstGeom>
          <a:solidFill>
            <a:srgbClr val="E81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6EDD39-8120-482F-9078-3332ECB4128D}"/>
              </a:ext>
            </a:extLst>
          </p:cNvPr>
          <p:cNvGrpSpPr/>
          <p:nvPr/>
        </p:nvGrpSpPr>
        <p:grpSpPr>
          <a:xfrm>
            <a:off x="5471403" y="1866089"/>
            <a:ext cx="6571229" cy="4021295"/>
            <a:chOff x="5471403" y="1866089"/>
            <a:chExt cx="6571229" cy="40212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15C45A9-B14C-46F6-9583-378A15B2DAF0}"/>
                </a:ext>
              </a:extLst>
            </p:cNvPr>
            <p:cNvGrpSpPr/>
            <p:nvPr/>
          </p:nvGrpSpPr>
          <p:grpSpPr>
            <a:xfrm>
              <a:off x="5471403" y="1866089"/>
              <a:ext cx="6571229" cy="4021295"/>
              <a:chOff x="917028" y="1036886"/>
              <a:chExt cx="6523125" cy="3137337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F0EB6047-B45A-46DE-8935-5B8353C2A6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92" t="29151" r="39416" b="17308"/>
              <a:stretch/>
            </p:blipFill>
            <p:spPr bwMode="auto">
              <a:xfrm>
                <a:off x="917028" y="1036886"/>
                <a:ext cx="6523124" cy="3137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E3BBEF-938D-4389-8237-615D90E70C04}"/>
                  </a:ext>
                </a:extLst>
              </p:cNvPr>
              <p:cNvSpPr/>
              <p:nvPr/>
            </p:nvSpPr>
            <p:spPr>
              <a:xfrm>
                <a:off x="1748589" y="1445165"/>
                <a:ext cx="5691564" cy="2729058"/>
              </a:xfrm>
              <a:prstGeom prst="rect">
                <a:avLst/>
              </a:prstGeom>
              <a:solidFill>
                <a:srgbClr val="E6EEB2"/>
              </a:solidFill>
              <a:ln>
                <a:solidFill>
                  <a:srgbClr val="E6EE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C4CC18-E032-4FAC-A66F-E262D5324ED8}"/>
                </a:ext>
              </a:extLst>
            </p:cNvPr>
            <p:cNvSpPr txBox="1"/>
            <p:nvPr/>
          </p:nvSpPr>
          <p:spPr>
            <a:xfrm>
              <a:off x="6127705" y="2812508"/>
              <a:ext cx="5406451" cy="2375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spcAft>
                  <a:spcPts val="1000"/>
                </a:spcAft>
                <a:buFontTx/>
                <a:buChar char="-"/>
              </a:pP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Hai hình bên là </a:t>
              </a:r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hình có trục đối xứng</a:t>
              </a:r>
            </a:p>
            <a:p>
              <a:pPr marL="285750" indent="-285750" algn="just">
                <a:spcAft>
                  <a:spcPts val="1000"/>
                </a:spcAft>
                <a:buFontTx/>
                <a:buChar char="-"/>
              </a:pP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Đường nét đứt ở mỗi hình bên được gọi là </a:t>
              </a:r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trục đối xứng 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của hình đó</a:t>
              </a:r>
              <a:endParaRPr 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2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/>
      <p:bldP spid="13" grpId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FFCED-D994-4151-8802-1FE8211B8CC4}"/>
              </a:ext>
            </a:extLst>
          </p:cNvPr>
          <p:cNvSpPr txBox="1"/>
          <p:nvPr/>
        </p:nvSpPr>
        <p:spPr>
          <a:xfrm>
            <a:off x="1380194" y="693534"/>
            <a:ext cx="9866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Các hình bên dưới là hình có trục đối xứng. Đường màu đỏ ở mỗi hình là trục đối xứng của hình đó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EA261B-CCFF-449E-80F8-8C2B87ACD633}"/>
              </a:ext>
            </a:extLst>
          </p:cNvPr>
          <p:cNvSpPr/>
          <p:nvPr/>
        </p:nvSpPr>
        <p:spPr>
          <a:xfrm>
            <a:off x="344208" y="2738318"/>
            <a:ext cx="2700000" cy="27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481214-FDEC-4381-A66A-5EF250EC71C3}"/>
              </a:ext>
            </a:extLst>
          </p:cNvPr>
          <p:cNvSpPr/>
          <p:nvPr/>
        </p:nvSpPr>
        <p:spPr>
          <a:xfrm>
            <a:off x="3245736" y="2738318"/>
            <a:ext cx="2700000" cy="27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F953E-2F4F-4AC9-85F0-CF54FB220445}"/>
              </a:ext>
            </a:extLst>
          </p:cNvPr>
          <p:cNvSpPr/>
          <p:nvPr/>
        </p:nvSpPr>
        <p:spPr>
          <a:xfrm>
            <a:off x="6147264" y="2738318"/>
            <a:ext cx="2700000" cy="27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B194EB-D52F-4457-8387-CDB6901B4C6D}"/>
              </a:ext>
            </a:extLst>
          </p:cNvPr>
          <p:cNvSpPr/>
          <p:nvPr/>
        </p:nvSpPr>
        <p:spPr>
          <a:xfrm>
            <a:off x="9048792" y="2738318"/>
            <a:ext cx="2700000" cy="27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5F724A7-CCFD-4E30-B48F-966B89A9C72B}"/>
              </a:ext>
            </a:extLst>
          </p:cNvPr>
          <p:cNvSpPr/>
          <p:nvPr/>
        </p:nvSpPr>
        <p:spPr>
          <a:xfrm flipH="1">
            <a:off x="731681" y="3429000"/>
            <a:ext cx="1925053" cy="1311442"/>
          </a:xfrm>
          <a:prstGeom prst="rightArrow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Moon 7">
            <a:extLst>
              <a:ext uri="{FF2B5EF4-FFF2-40B4-BE49-F238E27FC236}">
                <a16:creationId xmlns:a16="http://schemas.microsoft.com/office/drawing/2014/main" id="{CA6F5CC4-904D-403F-B5B5-982B31AB6F39}"/>
              </a:ext>
            </a:extLst>
          </p:cNvPr>
          <p:cNvSpPr/>
          <p:nvPr/>
        </p:nvSpPr>
        <p:spPr>
          <a:xfrm rot="5400000">
            <a:off x="3959632" y="3214785"/>
            <a:ext cx="1272209" cy="1779104"/>
          </a:xfrm>
          <a:prstGeom prst="moon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7E8402C-2E3A-4F0B-BA36-ABD71411F891}"/>
              </a:ext>
            </a:extLst>
          </p:cNvPr>
          <p:cNvSpPr/>
          <p:nvPr/>
        </p:nvSpPr>
        <p:spPr>
          <a:xfrm>
            <a:off x="6736137" y="3256197"/>
            <a:ext cx="1596038" cy="1607350"/>
          </a:xfrm>
          <a:custGeom>
            <a:avLst/>
            <a:gdLst>
              <a:gd name="connsiteX0" fmla="*/ 743495 w 1596038"/>
              <a:gd name="connsiteY0" fmla="*/ 0 h 1607350"/>
              <a:gd name="connsiteX1" fmla="*/ 1596038 w 1596038"/>
              <a:gd name="connsiteY1" fmla="*/ 0 h 1607350"/>
              <a:gd name="connsiteX2" fmla="*/ 1596038 w 1596038"/>
              <a:gd name="connsiteY2" fmla="*/ 964619 h 1607350"/>
              <a:gd name="connsiteX3" fmla="*/ 1285461 w 1596038"/>
              <a:gd name="connsiteY3" fmla="*/ 964619 h 1607350"/>
              <a:gd name="connsiteX4" fmla="*/ 1285461 w 1596038"/>
              <a:gd name="connsiteY4" fmla="*/ 1607350 h 1607350"/>
              <a:gd name="connsiteX5" fmla="*/ 0 w 1596038"/>
              <a:gd name="connsiteY5" fmla="*/ 1607350 h 1607350"/>
              <a:gd name="connsiteX6" fmla="*/ 0 w 1596038"/>
              <a:gd name="connsiteY6" fmla="*/ 321889 h 1607350"/>
              <a:gd name="connsiteX7" fmla="*/ 743495 w 1596038"/>
              <a:gd name="connsiteY7" fmla="*/ 321889 h 160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6038" h="1607350">
                <a:moveTo>
                  <a:pt x="743495" y="0"/>
                </a:moveTo>
                <a:lnTo>
                  <a:pt x="1596038" y="0"/>
                </a:lnTo>
                <a:lnTo>
                  <a:pt x="1596038" y="964619"/>
                </a:lnTo>
                <a:lnTo>
                  <a:pt x="1285461" y="964619"/>
                </a:lnTo>
                <a:lnTo>
                  <a:pt x="1285461" y="1607350"/>
                </a:lnTo>
                <a:lnTo>
                  <a:pt x="0" y="1607350"/>
                </a:lnTo>
                <a:lnTo>
                  <a:pt x="0" y="321889"/>
                </a:lnTo>
                <a:lnTo>
                  <a:pt x="743495" y="321889"/>
                </a:lnTo>
                <a:close/>
              </a:path>
            </a:pathLst>
          </a:cu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5D2C96E-C10E-4A5B-A171-F3E5FB52F1BF}"/>
              </a:ext>
            </a:extLst>
          </p:cNvPr>
          <p:cNvSpPr/>
          <p:nvPr/>
        </p:nvSpPr>
        <p:spPr>
          <a:xfrm rot="13461532">
            <a:off x="9416212" y="2742945"/>
            <a:ext cx="1859085" cy="2385438"/>
          </a:xfrm>
          <a:custGeom>
            <a:avLst/>
            <a:gdLst>
              <a:gd name="connsiteX0" fmla="*/ 1859085 w 1859085"/>
              <a:gd name="connsiteY0" fmla="*/ 1210019 h 2385438"/>
              <a:gd name="connsiteX1" fmla="*/ 1225725 w 1859085"/>
              <a:gd name="connsiteY1" fmla="*/ 1398817 h 2385438"/>
              <a:gd name="connsiteX2" fmla="*/ 1221283 w 1859085"/>
              <a:gd name="connsiteY2" fmla="*/ 1795752 h 2385438"/>
              <a:gd name="connsiteX3" fmla="*/ 618251 w 1859085"/>
              <a:gd name="connsiteY3" fmla="*/ 2385438 h 2385438"/>
              <a:gd name="connsiteX4" fmla="*/ 630780 w 1859085"/>
              <a:gd name="connsiteY4" fmla="*/ 1265777 h 2385438"/>
              <a:gd name="connsiteX5" fmla="*/ 371215 w 1859085"/>
              <a:gd name="connsiteY5" fmla="*/ 1599365 h 2385438"/>
              <a:gd name="connsiteX6" fmla="*/ 0 w 1859085"/>
              <a:gd name="connsiteY6" fmla="*/ 1599365 h 2385438"/>
              <a:gd name="connsiteX7" fmla="*/ 371215 w 1859085"/>
              <a:gd name="connsiteY7" fmla="*/ 1122287 h 2385438"/>
              <a:gd name="connsiteX8" fmla="*/ 0 w 1859085"/>
              <a:gd name="connsiteY8" fmla="*/ 645209 h 2385438"/>
              <a:gd name="connsiteX9" fmla="*/ 371215 w 1859085"/>
              <a:gd name="connsiteY9" fmla="*/ 645209 h 2385438"/>
              <a:gd name="connsiteX10" fmla="*/ 633946 w 1859085"/>
              <a:gd name="connsiteY10" fmla="*/ 982866 h 2385438"/>
              <a:gd name="connsiteX11" fmla="*/ 644944 w 1859085"/>
              <a:gd name="connsiteY11" fmla="*/ 0 h 2385438"/>
              <a:gd name="connsiteX12" fmla="*/ 1234630 w 1859085"/>
              <a:gd name="connsiteY12" fmla="*/ 603032 h 2385438"/>
              <a:gd name="connsiteX13" fmla="*/ 1230477 w 1859085"/>
              <a:gd name="connsiteY13" fmla="*/ 974120 h 2385438"/>
              <a:gd name="connsiteX14" fmla="*/ 1231482 w 1859085"/>
              <a:gd name="connsiteY14" fmla="*/ 953654 h 238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59085" h="2385438">
                <a:moveTo>
                  <a:pt x="1859085" y="1210019"/>
                </a:moveTo>
                <a:lnTo>
                  <a:pt x="1225725" y="1398817"/>
                </a:lnTo>
                <a:lnTo>
                  <a:pt x="1221283" y="1795752"/>
                </a:lnTo>
                <a:lnTo>
                  <a:pt x="618251" y="2385438"/>
                </a:lnTo>
                <a:lnTo>
                  <a:pt x="630780" y="1265777"/>
                </a:lnTo>
                <a:lnTo>
                  <a:pt x="371215" y="1599365"/>
                </a:lnTo>
                <a:lnTo>
                  <a:pt x="0" y="1599365"/>
                </a:lnTo>
                <a:lnTo>
                  <a:pt x="371215" y="1122287"/>
                </a:lnTo>
                <a:lnTo>
                  <a:pt x="0" y="645209"/>
                </a:lnTo>
                <a:lnTo>
                  <a:pt x="371215" y="645209"/>
                </a:lnTo>
                <a:lnTo>
                  <a:pt x="633946" y="982866"/>
                </a:lnTo>
                <a:lnTo>
                  <a:pt x="644944" y="0"/>
                </a:lnTo>
                <a:lnTo>
                  <a:pt x="1234630" y="603032"/>
                </a:lnTo>
                <a:lnTo>
                  <a:pt x="1230477" y="974120"/>
                </a:lnTo>
                <a:lnTo>
                  <a:pt x="1231482" y="95365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8016F2-F15B-4787-8D93-C7F9B4EDAAA7}"/>
              </a:ext>
            </a:extLst>
          </p:cNvPr>
          <p:cNvSpPr/>
          <p:nvPr/>
        </p:nvSpPr>
        <p:spPr>
          <a:xfrm>
            <a:off x="9992139" y="3657600"/>
            <a:ext cx="172278" cy="278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DF5CFD-8A9E-4603-B3BF-903CCEE1DA8F}"/>
              </a:ext>
            </a:extLst>
          </p:cNvPr>
          <p:cNvCxnSpPr/>
          <p:nvPr/>
        </p:nvCxnSpPr>
        <p:spPr>
          <a:xfrm>
            <a:off x="530087" y="4081670"/>
            <a:ext cx="23721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4C7D5C-C558-4F83-B08C-3E3C28DDF11F}"/>
              </a:ext>
            </a:extLst>
          </p:cNvPr>
          <p:cNvCxnSpPr>
            <a:cxnSpLocks/>
          </p:cNvCxnSpPr>
          <p:nvPr/>
        </p:nvCxnSpPr>
        <p:spPr>
          <a:xfrm rot="16200000">
            <a:off x="3396414" y="4081437"/>
            <a:ext cx="23721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0C52EF-3AD2-4047-A314-2C94490B57B5}"/>
              </a:ext>
            </a:extLst>
          </p:cNvPr>
          <p:cNvCxnSpPr>
            <a:cxnSpLocks/>
          </p:cNvCxnSpPr>
          <p:nvPr/>
        </p:nvCxnSpPr>
        <p:spPr>
          <a:xfrm flipV="1">
            <a:off x="6534609" y="2994989"/>
            <a:ext cx="1999095" cy="2040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EA9678-F103-4283-9CD9-6CCF444986E3}"/>
              </a:ext>
            </a:extLst>
          </p:cNvPr>
          <p:cNvCxnSpPr>
            <a:cxnSpLocks/>
          </p:cNvCxnSpPr>
          <p:nvPr/>
        </p:nvCxnSpPr>
        <p:spPr>
          <a:xfrm flipH="1" flipV="1">
            <a:off x="9435548" y="2994989"/>
            <a:ext cx="2024771" cy="21733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86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C94151-8732-4132-85B5-1D6299A4D1A7}"/>
              </a:ext>
            </a:extLst>
          </p:cNvPr>
          <p:cNvSpPr/>
          <p:nvPr/>
        </p:nvSpPr>
        <p:spPr>
          <a:xfrm>
            <a:off x="1828800" y="997041"/>
            <a:ext cx="8587409" cy="57514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41EBCC-8FA8-4ABD-A328-0229942D1BDD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>
            <a:off x="6122505" y="997041"/>
            <a:ext cx="0" cy="575144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460073-3CB7-41F6-8372-F4919E5F33B6}"/>
              </a:ext>
            </a:extLst>
          </p:cNvPr>
          <p:cNvCxnSpPr>
            <a:cxnSpLocks/>
            <a:stCxn id="2" idx="1"/>
            <a:endCxn id="2" idx="3"/>
          </p:cNvCxnSpPr>
          <p:nvPr/>
        </p:nvCxnSpPr>
        <p:spPr>
          <a:xfrm>
            <a:off x="1828800" y="3872763"/>
            <a:ext cx="8587409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3023A5-AE66-4E70-AAE0-2907B1296B8D}"/>
              </a:ext>
            </a:extLst>
          </p:cNvPr>
          <p:cNvGrpSpPr/>
          <p:nvPr/>
        </p:nvGrpSpPr>
        <p:grpSpPr>
          <a:xfrm>
            <a:off x="2538347" y="1156435"/>
            <a:ext cx="2874611" cy="2490802"/>
            <a:chOff x="2969589" y="1269440"/>
            <a:chExt cx="1987788" cy="1722385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B833FCAF-0855-4E58-BD19-68A17062D8AE}"/>
                </a:ext>
              </a:extLst>
            </p:cNvPr>
            <p:cNvSpPr/>
            <p:nvPr/>
          </p:nvSpPr>
          <p:spPr>
            <a:xfrm>
              <a:off x="3469542" y="2122674"/>
              <a:ext cx="993894" cy="856805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E39DAF7-4A42-43C2-A22B-6DABF3D94E9B}"/>
                </a:ext>
              </a:extLst>
            </p:cNvPr>
            <p:cNvSpPr/>
            <p:nvPr/>
          </p:nvSpPr>
          <p:spPr>
            <a:xfrm flipH="1" flipV="1">
              <a:off x="3956848" y="2119871"/>
              <a:ext cx="993894" cy="856805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6713258-ADC9-405C-943F-B409AA1A8A73}"/>
                </a:ext>
              </a:extLst>
            </p:cNvPr>
            <p:cNvSpPr/>
            <p:nvPr/>
          </p:nvSpPr>
          <p:spPr>
            <a:xfrm>
              <a:off x="3963483" y="1269440"/>
              <a:ext cx="993894" cy="856805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A0F4D3B-EE4E-47FE-BD21-D56B3C7A5B8A}"/>
                </a:ext>
              </a:extLst>
            </p:cNvPr>
            <p:cNvSpPr/>
            <p:nvPr/>
          </p:nvSpPr>
          <p:spPr>
            <a:xfrm flipH="1" flipV="1">
              <a:off x="2981759" y="2135020"/>
              <a:ext cx="993894" cy="856805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73471FD-B66C-4789-BE16-2638A891CC18}"/>
                </a:ext>
              </a:extLst>
            </p:cNvPr>
            <p:cNvSpPr/>
            <p:nvPr/>
          </p:nvSpPr>
          <p:spPr>
            <a:xfrm flipV="1">
              <a:off x="3466536" y="1269442"/>
              <a:ext cx="993894" cy="856805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17213808-0634-4795-B02B-5027C5E2A0D5}"/>
                </a:ext>
              </a:extLst>
            </p:cNvPr>
            <p:cNvSpPr/>
            <p:nvPr/>
          </p:nvSpPr>
          <p:spPr>
            <a:xfrm flipH="1">
              <a:off x="2969589" y="1269441"/>
              <a:ext cx="993894" cy="856805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2" name="Arrow: Left-Right 31">
            <a:extLst>
              <a:ext uri="{FF2B5EF4-FFF2-40B4-BE49-F238E27FC236}">
                <a16:creationId xmlns:a16="http://schemas.microsoft.com/office/drawing/2014/main" id="{4E99B17E-31BB-4A2A-BAF4-070E338318B6}"/>
              </a:ext>
            </a:extLst>
          </p:cNvPr>
          <p:cNvSpPr/>
          <p:nvPr/>
        </p:nvSpPr>
        <p:spPr>
          <a:xfrm>
            <a:off x="6985655" y="1762711"/>
            <a:ext cx="2650399" cy="14387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317E7EFF-7124-4A58-AAAC-071584D10EAF}"/>
              </a:ext>
            </a:extLst>
          </p:cNvPr>
          <p:cNvSpPr/>
          <p:nvPr/>
        </p:nvSpPr>
        <p:spPr>
          <a:xfrm>
            <a:off x="2594692" y="4352486"/>
            <a:ext cx="2742729" cy="187603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1A0B1118-B6CC-4C84-BD09-FE2F51C2FA51}"/>
              </a:ext>
            </a:extLst>
          </p:cNvPr>
          <p:cNvSpPr/>
          <p:nvPr/>
        </p:nvSpPr>
        <p:spPr>
          <a:xfrm>
            <a:off x="6987878" y="4138806"/>
            <a:ext cx="2643249" cy="230237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F3BAD3-4D3C-4557-A141-756450C12833}"/>
              </a:ext>
            </a:extLst>
          </p:cNvPr>
          <p:cNvSpPr txBox="1"/>
          <p:nvPr/>
        </p:nvSpPr>
        <p:spPr>
          <a:xfrm>
            <a:off x="2027052" y="278998"/>
            <a:ext cx="986602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Tìm một trục đối xứng của các hình sau (nếu có)</a:t>
            </a:r>
            <a:endParaRPr lang="vi-VN" sz="2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6">
            <a:extLst>
              <a:ext uri="{FF2B5EF4-FFF2-40B4-BE49-F238E27FC236}">
                <a16:creationId xmlns:a16="http://schemas.microsoft.com/office/drawing/2014/main" id="{B5D3DDE3-557E-4523-A8F9-302F71382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90" y="32173"/>
            <a:ext cx="1124262" cy="11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84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>
            <a:extLst>
              <a:ext uri="{FF2B5EF4-FFF2-40B4-BE49-F238E27FC236}">
                <a16:creationId xmlns:a16="http://schemas.microsoft.com/office/drawing/2014/main" id="{87A669B2-3173-4696-B4E7-C6DA03BF2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453593"/>
            <a:ext cx="4114800" cy="286226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0BD1C93-3CD7-49D5-ACFA-F10FE01E4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639080"/>
            <a:ext cx="36258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29F8032-5DC3-48D1-A916-24270538B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115205"/>
            <a:ext cx="2667000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4D0FE8-52E0-4655-8893-F15DFC86F654}"/>
              </a:ext>
            </a:extLst>
          </p:cNvPr>
          <p:cNvCxnSpPr/>
          <p:nvPr/>
        </p:nvCxnSpPr>
        <p:spPr>
          <a:xfrm>
            <a:off x="4076700" y="1191405"/>
            <a:ext cx="0" cy="5011738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4A89C0-5861-4E50-82D1-8804C5D48DB8}"/>
              </a:ext>
            </a:extLst>
          </p:cNvPr>
          <p:cNvCxnSpPr/>
          <p:nvPr/>
        </p:nvCxnSpPr>
        <p:spPr>
          <a:xfrm>
            <a:off x="8115300" y="1210455"/>
            <a:ext cx="0" cy="4916488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D3A9E5-F024-4885-8048-93CEADB19965}"/>
              </a:ext>
            </a:extLst>
          </p:cNvPr>
          <p:cNvCxnSpPr/>
          <p:nvPr/>
        </p:nvCxnSpPr>
        <p:spPr>
          <a:xfrm>
            <a:off x="2111375" y="1267605"/>
            <a:ext cx="0" cy="1676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667DDC-BE39-49E7-A0CF-FC4822044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1191405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D373F1-8D90-40EA-AFEA-DBEC6FBDE707}"/>
              </a:ext>
            </a:extLst>
          </p:cNvPr>
          <p:cNvCxnSpPr/>
          <p:nvPr/>
        </p:nvCxnSpPr>
        <p:spPr>
          <a:xfrm flipH="1">
            <a:off x="6096000" y="823105"/>
            <a:ext cx="19050" cy="31877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C2B40D-84DF-4FA7-8E31-2E9EFA845BF0}"/>
              </a:ext>
            </a:extLst>
          </p:cNvPr>
          <p:cNvCxnSpPr/>
          <p:nvPr/>
        </p:nvCxnSpPr>
        <p:spPr>
          <a:xfrm>
            <a:off x="4381500" y="2353455"/>
            <a:ext cx="3352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DF9FF9-EAF7-4686-AA97-6C34D28D7144}"/>
              </a:ext>
            </a:extLst>
          </p:cNvPr>
          <p:cNvCxnSpPr/>
          <p:nvPr/>
        </p:nvCxnSpPr>
        <p:spPr>
          <a:xfrm flipH="1">
            <a:off x="4857750" y="1058055"/>
            <a:ext cx="2590800" cy="24590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B2B4D5-F862-44EF-82C5-E02CA120FBAD}"/>
              </a:ext>
            </a:extLst>
          </p:cNvPr>
          <p:cNvCxnSpPr/>
          <p:nvPr/>
        </p:nvCxnSpPr>
        <p:spPr>
          <a:xfrm>
            <a:off x="4838700" y="1191405"/>
            <a:ext cx="2590800" cy="23828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F9CBA2-B45F-4A5F-9724-784B9C55B245}"/>
              </a:ext>
            </a:extLst>
          </p:cNvPr>
          <p:cNvCxnSpPr/>
          <p:nvPr/>
        </p:nvCxnSpPr>
        <p:spPr>
          <a:xfrm>
            <a:off x="1409700" y="2143905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E51424-A1FE-40B5-819F-3A8724428FF3}"/>
              </a:ext>
            </a:extLst>
          </p:cNvPr>
          <p:cNvCxnSpPr/>
          <p:nvPr/>
        </p:nvCxnSpPr>
        <p:spPr>
          <a:xfrm>
            <a:off x="2628900" y="2162955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3">
            <a:extLst>
              <a:ext uri="{FF2B5EF4-FFF2-40B4-BE49-F238E27FC236}">
                <a16:creationId xmlns:a16="http://schemas.microsoft.com/office/drawing/2014/main" id="{6C5E6449-0A35-4E83-AB98-4897763FB7CD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067705"/>
            <a:ext cx="152400" cy="152400"/>
            <a:chOff x="1008" y="2640"/>
            <a:chExt cx="96" cy="96"/>
          </a:xfrm>
        </p:grpSpPr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56FAB967-D402-4922-91B6-2A62F481B9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9F3A7F92-94B5-4E46-BBEA-FFABC19A20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D7A5E04-D3CB-46A4-A26B-15BF348B3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1878793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830E38EE-7863-4CAB-BCD3-ACA5F04C2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3991755"/>
            <a:ext cx="4038600" cy="24003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314606F-347B-4A25-8C83-664566186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296055"/>
            <a:ext cx="389572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9">
            <a:extLst>
              <a:ext uri="{FF2B5EF4-FFF2-40B4-BE49-F238E27FC236}">
                <a16:creationId xmlns:a16="http://schemas.microsoft.com/office/drawing/2014/main" id="{C48162ED-2A4E-4D6E-BA5F-846155B28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3436130"/>
            <a:ext cx="4013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Hình lục giác đều có 6 trục đối xứng. Trục đối xứng là: -Đường thẳng đi qua cặp đỉnh đối diện</a:t>
            </a:r>
          </a:p>
          <a:p>
            <a:pPr eaLnBrk="1" hangingPunct="1"/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-Đường thẳng đi qua trung điểm của cặp cạnh đối diện. </a:t>
            </a:r>
          </a:p>
        </p:txBody>
      </p:sp>
    </p:spTree>
    <p:extLst>
      <p:ext uri="{BB962C8B-B14F-4D97-AF65-F5344CB8AC3E}">
        <p14:creationId xmlns:p14="http://schemas.microsoft.com/office/powerpoint/2010/main" val="35000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1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remium Vector | Math background">
            <a:extLst>
              <a:ext uri="{FF2B5EF4-FFF2-40B4-BE49-F238E27FC236}">
                <a16:creationId xmlns:a16="http://schemas.microsoft.com/office/drawing/2014/main" id="{307231F7-4BB1-4E52-87DC-C129C628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17" y="-2787030"/>
            <a:ext cx="1268233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C432E2-0E8E-4D3A-9772-B578C1A56E61}"/>
              </a:ext>
            </a:extLst>
          </p:cNvPr>
          <p:cNvSpPr/>
          <p:nvPr/>
        </p:nvSpPr>
        <p:spPr>
          <a:xfrm>
            <a:off x="-344557" y="-145774"/>
            <a:ext cx="13702748" cy="7003774"/>
          </a:xfrm>
          <a:prstGeom prst="rect">
            <a:avLst/>
          </a:prstGeom>
          <a:solidFill>
            <a:schemeClr val="bg2">
              <a:lumMod val="2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9CCF77E-92F0-4C2D-9FEC-24E20D31D4E0}"/>
              </a:ext>
            </a:extLst>
          </p:cNvPr>
          <p:cNvSpPr/>
          <p:nvPr/>
        </p:nvSpPr>
        <p:spPr>
          <a:xfrm>
            <a:off x="1906444" y="1059417"/>
            <a:ext cx="8642285" cy="3550410"/>
          </a:xfrm>
          <a:custGeom>
            <a:avLst/>
            <a:gdLst>
              <a:gd name="connsiteX0" fmla="*/ 13033 w 8535794"/>
              <a:gd name="connsiteY0" fmla="*/ 747461 h 3184445"/>
              <a:gd name="connsiteX1" fmla="*/ 81272 w 8535794"/>
              <a:gd name="connsiteY1" fmla="*/ 460858 h 3184445"/>
              <a:gd name="connsiteX2" fmla="*/ 408818 w 8535794"/>
              <a:gd name="connsiteY2" fmla="*/ 351676 h 3184445"/>
              <a:gd name="connsiteX3" fmla="*/ 709069 w 8535794"/>
              <a:gd name="connsiteY3" fmla="*/ 365323 h 3184445"/>
              <a:gd name="connsiteX4" fmla="*/ 845546 w 8535794"/>
              <a:gd name="connsiteY4" fmla="*/ 133311 h 3184445"/>
              <a:gd name="connsiteX5" fmla="*/ 1104854 w 8535794"/>
              <a:gd name="connsiteY5" fmla="*/ 10482 h 3184445"/>
              <a:gd name="connsiteX6" fmla="*/ 1473343 w 8535794"/>
              <a:gd name="connsiteY6" fmla="*/ 51425 h 3184445"/>
              <a:gd name="connsiteX7" fmla="*/ 1746299 w 8535794"/>
              <a:gd name="connsiteY7" fmla="*/ 406267 h 3184445"/>
              <a:gd name="connsiteX8" fmla="*/ 2114788 w 8535794"/>
              <a:gd name="connsiteY8" fmla="*/ 610983 h 3184445"/>
              <a:gd name="connsiteX9" fmla="*/ 7492006 w 8535794"/>
              <a:gd name="connsiteY9" fmla="*/ 638279 h 3184445"/>
              <a:gd name="connsiteX10" fmla="*/ 8147099 w 8535794"/>
              <a:gd name="connsiteY10" fmla="*/ 2985694 h 3184445"/>
              <a:gd name="connsiteX11" fmla="*/ 2988245 w 8535794"/>
              <a:gd name="connsiteY11" fmla="*/ 3012989 h 3184445"/>
              <a:gd name="connsiteX12" fmla="*/ 2415039 w 8535794"/>
              <a:gd name="connsiteY12" fmla="*/ 3012989 h 3184445"/>
              <a:gd name="connsiteX13" fmla="*/ 1937367 w 8535794"/>
              <a:gd name="connsiteY13" fmla="*/ 3163114 h 3184445"/>
              <a:gd name="connsiteX14" fmla="*/ 1350514 w 8535794"/>
              <a:gd name="connsiteY14" fmla="*/ 3149467 h 3184445"/>
              <a:gd name="connsiteX15" fmla="*/ 982024 w 8535794"/>
              <a:gd name="connsiteY15" fmla="*/ 2849216 h 3184445"/>
              <a:gd name="connsiteX16" fmla="*/ 982024 w 8535794"/>
              <a:gd name="connsiteY16" fmla="*/ 1893873 h 3184445"/>
              <a:gd name="connsiteX17" fmla="*/ 422466 w 8535794"/>
              <a:gd name="connsiteY17" fmla="*/ 1825634 h 3184445"/>
              <a:gd name="connsiteX18" fmla="*/ 285988 w 8535794"/>
              <a:gd name="connsiteY18" fmla="*/ 1143246 h 3184445"/>
              <a:gd name="connsiteX19" fmla="*/ 13033 w 8535794"/>
              <a:gd name="connsiteY19" fmla="*/ 747461 h 318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35794" h="3184445">
                <a:moveTo>
                  <a:pt x="13033" y="747461"/>
                </a:moveTo>
                <a:cubicBezTo>
                  <a:pt x="-21086" y="633730"/>
                  <a:pt x="15308" y="526822"/>
                  <a:pt x="81272" y="460858"/>
                </a:cubicBezTo>
                <a:cubicBezTo>
                  <a:pt x="147236" y="394894"/>
                  <a:pt x="304185" y="367598"/>
                  <a:pt x="408818" y="351676"/>
                </a:cubicBezTo>
                <a:cubicBezTo>
                  <a:pt x="513451" y="335753"/>
                  <a:pt x="636281" y="401717"/>
                  <a:pt x="709069" y="365323"/>
                </a:cubicBezTo>
                <a:cubicBezTo>
                  <a:pt x="781857" y="328929"/>
                  <a:pt x="779582" y="192451"/>
                  <a:pt x="845546" y="133311"/>
                </a:cubicBezTo>
                <a:cubicBezTo>
                  <a:pt x="911510" y="74171"/>
                  <a:pt x="1000221" y="24130"/>
                  <a:pt x="1104854" y="10482"/>
                </a:cubicBezTo>
                <a:cubicBezTo>
                  <a:pt x="1209487" y="-3166"/>
                  <a:pt x="1366436" y="-14539"/>
                  <a:pt x="1473343" y="51425"/>
                </a:cubicBezTo>
                <a:cubicBezTo>
                  <a:pt x="1580250" y="117389"/>
                  <a:pt x="1639392" y="313007"/>
                  <a:pt x="1746299" y="406267"/>
                </a:cubicBezTo>
                <a:cubicBezTo>
                  <a:pt x="1853206" y="499527"/>
                  <a:pt x="1157170" y="572314"/>
                  <a:pt x="2114788" y="610983"/>
                </a:cubicBezTo>
                <a:cubicBezTo>
                  <a:pt x="3072406" y="649652"/>
                  <a:pt x="6486621" y="242494"/>
                  <a:pt x="7492006" y="638279"/>
                </a:cubicBezTo>
                <a:cubicBezTo>
                  <a:pt x="8497391" y="1034064"/>
                  <a:pt x="8897726" y="2589909"/>
                  <a:pt x="8147099" y="2985694"/>
                </a:cubicBezTo>
                <a:cubicBezTo>
                  <a:pt x="7396472" y="3381479"/>
                  <a:pt x="2988245" y="3012989"/>
                  <a:pt x="2988245" y="3012989"/>
                </a:cubicBezTo>
                <a:cubicBezTo>
                  <a:pt x="2032902" y="3017538"/>
                  <a:pt x="2590185" y="2987968"/>
                  <a:pt x="2415039" y="3012989"/>
                </a:cubicBezTo>
                <a:cubicBezTo>
                  <a:pt x="2239893" y="3038010"/>
                  <a:pt x="2114788" y="3140368"/>
                  <a:pt x="1937367" y="3163114"/>
                </a:cubicBezTo>
                <a:cubicBezTo>
                  <a:pt x="1759946" y="3185860"/>
                  <a:pt x="1509738" y="3201783"/>
                  <a:pt x="1350514" y="3149467"/>
                </a:cubicBezTo>
                <a:cubicBezTo>
                  <a:pt x="1191290" y="3097151"/>
                  <a:pt x="1043439" y="3058482"/>
                  <a:pt x="982024" y="2849216"/>
                </a:cubicBezTo>
                <a:cubicBezTo>
                  <a:pt x="920609" y="2639950"/>
                  <a:pt x="1075284" y="2064470"/>
                  <a:pt x="982024" y="1893873"/>
                </a:cubicBezTo>
                <a:cubicBezTo>
                  <a:pt x="888764" y="1723276"/>
                  <a:pt x="538472" y="1950738"/>
                  <a:pt x="422466" y="1825634"/>
                </a:cubicBezTo>
                <a:cubicBezTo>
                  <a:pt x="306460" y="1700530"/>
                  <a:pt x="351952" y="1318392"/>
                  <a:pt x="285988" y="1143246"/>
                </a:cubicBezTo>
                <a:cubicBezTo>
                  <a:pt x="220024" y="968100"/>
                  <a:pt x="47152" y="861192"/>
                  <a:pt x="13033" y="74746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60D6B49-8964-4A5D-9266-5CC15268A376}"/>
              </a:ext>
            </a:extLst>
          </p:cNvPr>
          <p:cNvSpPr/>
          <p:nvPr/>
        </p:nvSpPr>
        <p:spPr>
          <a:xfrm>
            <a:off x="3377769" y="1560722"/>
            <a:ext cx="468988" cy="317905"/>
          </a:xfrm>
          <a:custGeom>
            <a:avLst/>
            <a:gdLst>
              <a:gd name="connsiteX0" fmla="*/ 152992 w 468988"/>
              <a:gd name="connsiteY0" fmla="*/ 3024 h 317905"/>
              <a:gd name="connsiteX1" fmla="*/ 466890 w 468988"/>
              <a:gd name="connsiteY1" fmla="*/ 275979 h 317905"/>
              <a:gd name="connsiteX2" fmla="*/ 275822 w 468988"/>
              <a:gd name="connsiteY2" fmla="*/ 303275 h 317905"/>
              <a:gd name="connsiteX3" fmla="*/ 2866 w 468988"/>
              <a:gd name="connsiteY3" fmla="*/ 139502 h 317905"/>
              <a:gd name="connsiteX4" fmla="*/ 152992 w 468988"/>
              <a:gd name="connsiteY4" fmla="*/ 3024 h 31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8" h="317905">
                <a:moveTo>
                  <a:pt x="152992" y="3024"/>
                </a:moveTo>
                <a:cubicBezTo>
                  <a:pt x="230329" y="25770"/>
                  <a:pt x="446418" y="225937"/>
                  <a:pt x="466890" y="275979"/>
                </a:cubicBezTo>
                <a:cubicBezTo>
                  <a:pt x="487362" y="326021"/>
                  <a:pt x="353159" y="326021"/>
                  <a:pt x="275822" y="303275"/>
                </a:cubicBezTo>
                <a:cubicBezTo>
                  <a:pt x="198485" y="280529"/>
                  <a:pt x="23338" y="187269"/>
                  <a:pt x="2866" y="139502"/>
                </a:cubicBezTo>
                <a:cubicBezTo>
                  <a:pt x="-17606" y="91735"/>
                  <a:pt x="75655" y="-19722"/>
                  <a:pt x="152992" y="302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C8F03-6CF9-479A-B2F4-A609F013FC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533">
            <a:off x="8915021" y="2661022"/>
            <a:ext cx="1290004" cy="12900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98E16B-449D-44DD-A90B-6EA0C1456A03}"/>
              </a:ext>
            </a:extLst>
          </p:cNvPr>
          <p:cNvSpPr txBox="1"/>
          <p:nvPr/>
        </p:nvSpPr>
        <p:spPr>
          <a:xfrm>
            <a:off x="4041999" y="2084126"/>
            <a:ext cx="47924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angolin" panose="00000500000000000000" pitchFamily="2" charset="-93"/>
              </a:rPr>
              <a:t>TRÒ CHƠI</a:t>
            </a:r>
          </a:p>
          <a:p>
            <a:pPr algn="r"/>
            <a:r>
              <a:rPr lang="en-US" sz="7000" b="1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angolin" panose="00000500000000000000" pitchFamily="2" charset="-93"/>
              </a:rPr>
              <a:t>CỦNG CỐ</a:t>
            </a:r>
            <a:endParaRPr lang="vi-VN" sz="70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Pangolin" panose="00000500000000000000" pitchFamily="2" charset="-93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71A1D-C737-43E8-A621-4DF15BE6E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31" y="969833"/>
            <a:ext cx="3298383" cy="254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0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Rectangle: Rounded Corners 2523">
            <a:extLst>
              <a:ext uri="{FF2B5EF4-FFF2-40B4-BE49-F238E27FC236}">
                <a16:creationId xmlns:a16="http://schemas.microsoft.com/office/drawing/2014/main" id="{2CA3EEB4-2B14-42EC-939A-EB2301322B00}"/>
              </a:ext>
            </a:extLst>
          </p:cNvPr>
          <p:cNvSpPr/>
          <p:nvPr/>
        </p:nvSpPr>
        <p:spPr>
          <a:xfrm>
            <a:off x="1165860" y="1203959"/>
            <a:ext cx="10218420" cy="53901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latin typeface="Nunito" pitchFamily="2" charset="-93"/>
            </a:endParaRPr>
          </a:p>
        </p:txBody>
      </p:sp>
      <p:sp>
        <p:nvSpPr>
          <p:cNvPr id="2525" name="Rectangle: Rounded Corners 2524">
            <a:extLst>
              <a:ext uri="{FF2B5EF4-FFF2-40B4-BE49-F238E27FC236}">
                <a16:creationId xmlns:a16="http://schemas.microsoft.com/office/drawing/2014/main" id="{DE562458-A459-4084-981B-D2210A8824A4}"/>
              </a:ext>
            </a:extLst>
          </p:cNvPr>
          <p:cNvSpPr/>
          <p:nvPr/>
        </p:nvSpPr>
        <p:spPr>
          <a:xfrm>
            <a:off x="960120" y="1028700"/>
            <a:ext cx="10218420" cy="539016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latin typeface="Nunito" pitchFamily="2" charset="-93"/>
            </a:endParaRPr>
          </a:p>
        </p:txBody>
      </p:sp>
      <p:sp>
        <p:nvSpPr>
          <p:cNvPr id="2526" name="Rectangle: Rounded Corners 2525">
            <a:extLst>
              <a:ext uri="{FF2B5EF4-FFF2-40B4-BE49-F238E27FC236}">
                <a16:creationId xmlns:a16="http://schemas.microsoft.com/office/drawing/2014/main" id="{D86039F1-5C41-42A8-95DF-E40662995154}"/>
              </a:ext>
            </a:extLst>
          </p:cNvPr>
          <p:cNvSpPr/>
          <p:nvPr/>
        </p:nvSpPr>
        <p:spPr>
          <a:xfrm>
            <a:off x="3943350" y="426720"/>
            <a:ext cx="4251960" cy="106200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tx1"/>
                </a:solidFill>
                <a:latin typeface="Nunito" pitchFamily="2" charset="-93"/>
              </a:rPr>
              <a:t>CÂU HỎI 1</a:t>
            </a:r>
          </a:p>
        </p:txBody>
      </p:sp>
      <p:sp>
        <p:nvSpPr>
          <p:cNvPr id="2527" name="TextBox 2526">
            <a:extLst>
              <a:ext uri="{FF2B5EF4-FFF2-40B4-BE49-F238E27FC236}">
                <a16:creationId xmlns:a16="http://schemas.microsoft.com/office/drawing/2014/main" id="{0D9B598A-2FB4-4441-A859-64906C388B18}"/>
              </a:ext>
            </a:extLst>
          </p:cNvPr>
          <p:cNvSpPr txBox="1"/>
          <p:nvPr/>
        </p:nvSpPr>
        <p:spPr>
          <a:xfrm>
            <a:off x="1600200" y="1798320"/>
            <a:ext cx="898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chemeClr val="accent5">
                    <a:lumMod val="75000"/>
                  </a:schemeClr>
                </a:solidFill>
                <a:latin typeface="Nunito" pitchFamily="2" charset="-93"/>
              </a:rPr>
              <a:t>Hình sau có mấy trục đối xứng</a:t>
            </a:r>
          </a:p>
        </p:txBody>
      </p:sp>
      <p:grpSp>
        <p:nvGrpSpPr>
          <p:cNvPr id="2528" name="TL sai">
            <a:extLst>
              <a:ext uri="{FF2B5EF4-FFF2-40B4-BE49-F238E27FC236}">
                <a16:creationId xmlns:a16="http://schemas.microsoft.com/office/drawing/2014/main" id="{5ED29BFB-B6E9-425F-B7BE-8623E32DAF76}"/>
              </a:ext>
            </a:extLst>
          </p:cNvPr>
          <p:cNvGrpSpPr/>
          <p:nvPr/>
        </p:nvGrpSpPr>
        <p:grpSpPr>
          <a:xfrm>
            <a:off x="5751609" y="2736970"/>
            <a:ext cx="731520" cy="2219387"/>
            <a:chOff x="3074670" y="2665032"/>
            <a:chExt cx="731520" cy="2219387"/>
          </a:xfrm>
        </p:grpSpPr>
        <p:sp>
          <p:nvSpPr>
            <p:cNvPr id="2529" name="Rectangle 2528">
              <a:extLst>
                <a:ext uri="{FF2B5EF4-FFF2-40B4-BE49-F238E27FC236}">
                  <a16:creationId xmlns:a16="http://schemas.microsoft.com/office/drawing/2014/main" id="{0AAA2C34-A16F-4138-81A9-85DF57E2A297}"/>
                </a:ext>
              </a:extLst>
            </p:cNvPr>
            <p:cNvSpPr/>
            <p:nvPr/>
          </p:nvSpPr>
          <p:spPr>
            <a:xfrm>
              <a:off x="3074670" y="2665032"/>
              <a:ext cx="731520" cy="553433"/>
            </a:xfrm>
            <a:prstGeom prst="rect">
              <a:avLst/>
            </a:prstGeom>
            <a:solidFill>
              <a:srgbClr val="96A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latin typeface="Nunito" pitchFamily="2" charset="-93"/>
                </a:rPr>
                <a:t>A</a:t>
              </a:r>
            </a:p>
          </p:txBody>
        </p:sp>
        <p:sp>
          <p:nvSpPr>
            <p:cNvPr id="2530" name="Rectangle 2529">
              <a:extLst>
                <a:ext uri="{FF2B5EF4-FFF2-40B4-BE49-F238E27FC236}">
                  <a16:creationId xmlns:a16="http://schemas.microsoft.com/office/drawing/2014/main" id="{1FD8DC07-934E-4FD2-BCF7-B20E91727FCB}"/>
                </a:ext>
              </a:extLst>
            </p:cNvPr>
            <p:cNvSpPr/>
            <p:nvPr/>
          </p:nvSpPr>
          <p:spPr>
            <a:xfrm>
              <a:off x="3074670" y="3498009"/>
              <a:ext cx="731520" cy="553433"/>
            </a:xfrm>
            <a:prstGeom prst="rect">
              <a:avLst/>
            </a:prstGeom>
            <a:solidFill>
              <a:srgbClr val="DC87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latin typeface="Nunito" pitchFamily="2" charset="-93"/>
                </a:rPr>
                <a:t>B</a:t>
              </a:r>
            </a:p>
          </p:txBody>
        </p:sp>
        <p:sp>
          <p:nvSpPr>
            <p:cNvPr id="2531" name="Rectangle 2530">
              <a:extLst>
                <a:ext uri="{FF2B5EF4-FFF2-40B4-BE49-F238E27FC236}">
                  <a16:creationId xmlns:a16="http://schemas.microsoft.com/office/drawing/2014/main" id="{019EB2F9-9808-4958-88EB-8BD1D923174C}"/>
                </a:ext>
              </a:extLst>
            </p:cNvPr>
            <p:cNvSpPr/>
            <p:nvPr/>
          </p:nvSpPr>
          <p:spPr>
            <a:xfrm>
              <a:off x="3074670" y="4330986"/>
              <a:ext cx="731520" cy="553433"/>
            </a:xfrm>
            <a:prstGeom prst="rect">
              <a:avLst/>
            </a:prstGeom>
            <a:solidFill>
              <a:srgbClr val="55A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latin typeface="Nunito" pitchFamily="2" charset="-93"/>
                </a:rPr>
                <a:t>C</a:t>
              </a:r>
            </a:p>
          </p:txBody>
        </p:sp>
      </p:grpSp>
      <p:sp>
        <p:nvSpPr>
          <p:cNvPr id="2532" name="TL đúng">
            <a:extLst>
              <a:ext uri="{FF2B5EF4-FFF2-40B4-BE49-F238E27FC236}">
                <a16:creationId xmlns:a16="http://schemas.microsoft.com/office/drawing/2014/main" id="{D1C0EB3B-A7F4-4B24-B7DA-7CEFD7D1BE82}"/>
              </a:ext>
            </a:extLst>
          </p:cNvPr>
          <p:cNvSpPr/>
          <p:nvPr/>
        </p:nvSpPr>
        <p:spPr>
          <a:xfrm>
            <a:off x="5751609" y="5243950"/>
            <a:ext cx="731520" cy="553433"/>
          </a:xfrm>
          <a:prstGeom prst="rect">
            <a:avLst/>
          </a:prstGeom>
          <a:solidFill>
            <a:srgbClr val="C8B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latin typeface="Nunito" pitchFamily="2" charset="-93"/>
              </a:rPr>
              <a:t>D</a:t>
            </a:r>
          </a:p>
        </p:txBody>
      </p:sp>
      <p:sp>
        <p:nvSpPr>
          <p:cNvPr id="2533" name="TextBox 2532">
            <a:extLst>
              <a:ext uri="{FF2B5EF4-FFF2-40B4-BE49-F238E27FC236}">
                <a16:creationId xmlns:a16="http://schemas.microsoft.com/office/drawing/2014/main" id="{D5F7D903-B408-4652-8E02-3926A0377171}"/>
              </a:ext>
            </a:extLst>
          </p:cNvPr>
          <p:cNvSpPr txBox="1"/>
          <p:nvPr/>
        </p:nvSpPr>
        <p:spPr>
          <a:xfrm>
            <a:off x="6894609" y="2736970"/>
            <a:ext cx="669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/>
                <a:latin typeface="Nunito" pitchFamily="2" charset="-93"/>
                <a:ea typeface="Arial" panose="020B0604020202020204" pitchFamily="34" charset="0"/>
              </a:rPr>
              <a:t>1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2534" name="TextBox 2533">
            <a:extLst>
              <a:ext uri="{FF2B5EF4-FFF2-40B4-BE49-F238E27FC236}">
                <a16:creationId xmlns:a16="http://schemas.microsoft.com/office/drawing/2014/main" id="{27F9C020-BC53-4AD5-9430-467EE7BC51F7}"/>
              </a:ext>
            </a:extLst>
          </p:cNvPr>
          <p:cNvSpPr txBox="1"/>
          <p:nvPr/>
        </p:nvSpPr>
        <p:spPr>
          <a:xfrm>
            <a:off x="6848889" y="3600559"/>
            <a:ext cx="669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Nunito" pitchFamily="2" charset="-93"/>
              </a:rPr>
              <a:t>3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2535" name="TextBox 2534">
            <a:extLst>
              <a:ext uri="{FF2B5EF4-FFF2-40B4-BE49-F238E27FC236}">
                <a16:creationId xmlns:a16="http://schemas.microsoft.com/office/drawing/2014/main" id="{CEB45130-B4F9-4EC9-996C-8FBDA9AD7EC0}"/>
              </a:ext>
            </a:extLst>
          </p:cNvPr>
          <p:cNvSpPr txBox="1"/>
          <p:nvPr/>
        </p:nvSpPr>
        <p:spPr>
          <a:xfrm>
            <a:off x="6848889" y="4464148"/>
            <a:ext cx="669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/>
                <a:latin typeface="Nunito" pitchFamily="2" charset="-93"/>
                <a:ea typeface="Arial" panose="020B0604020202020204" pitchFamily="34" charset="0"/>
              </a:rPr>
              <a:t>4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2536" name="TextBox 2535">
            <a:extLst>
              <a:ext uri="{FF2B5EF4-FFF2-40B4-BE49-F238E27FC236}">
                <a16:creationId xmlns:a16="http://schemas.microsoft.com/office/drawing/2014/main" id="{E057936B-7AA6-42AC-9DD4-0A2C53376256}"/>
              </a:ext>
            </a:extLst>
          </p:cNvPr>
          <p:cNvSpPr txBox="1"/>
          <p:nvPr/>
        </p:nvSpPr>
        <p:spPr>
          <a:xfrm>
            <a:off x="6871749" y="5327738"/>
            <a:ext cx="669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/>
                <a:latin typeface="Nunito" pitchFamily="2" charset="-93"/>
                <a:ea typeface="Arial" panose="020B0604020202020204" pitchFamily="34" charset="0"/>
              </a:rPr>
              <a:t>2</a:t>
            </a:r>
            <a:endParaRPr lang="vi-VN" sz="2800" b="1">
              <a:latin typeface="Nunito" pitchFamily="2" charset="-93"/>
            </a:endParaRPr>
          </a:p>
        </p:txBody>
      </p:sp>
      <p:pic>
        <p:nvPicPr>
          <p:cNvPr id="2537" name="Picture 4">
            <a:hlinkClick r:id="" action="ppaction://noaction"/>
            <a:extLst>
              <a:ext uri="{FF2B5EF4-FFF2-40B4-BE49-F238E27FC236}">
                <a16:creationId xmlns:a16="http://schemas.microsoft.com/office/drawing/2014/main" id="{9C8F087F-9B3E-41A5-916D-9D8C1DB90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655" y="4772277"/>
            <a:ext cx="1040130" cy="10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8" name="Picture 6">
            <a:extLst>
              <a:ext uri="{FF2B5EF4-FFF2-40B4-BE49-F238E27FC236}">
                <a16:creationId xmlns:a16="http://schemas.microsoft.com/office/drawing/2014/main" id="{6BDA710B-C74D-4B56-97CF-89221E7BE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5" y="2687086"/>
            <a:ext cx="1040130" cy="10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0" name="Oval 2539">
            <a:extLst>
              <a:ext uri="{FF2B5EF4-FFF2-40B4-BE49-F238E27FC236}">
                <a16:creationId xmlns:a16="http://schemas.microsoft.com/office/drawing/2014/main" id="{BA242035-2CE8-4EC4-80B5-F7607658D887}"/>
              </a:ext>
            </a:extLst>
          </p:cNvPr>
          <p:cNvSpPr/>
          <p:nvPr/>
        </p:nvSpPr>
        <p:spPr>
          <a:xfrm>
            <a:off x="440819" y="5121826"/>
            <a:ext cx="1440819" cy="1483004"/>
          </a:xfrm>
          <a:prstGeom prst="ellipse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41" name="Oval 2540">
            <a:extLst>
              <a:ext uri="{FF2B5EF4-FFF2-40B4-BE49-F238E27FC236}">
                <a16:creationId xmlns:a16="http://schemas.microsoft.com/office/drawing/2014/main" id="{3DEA7A0C-AA7A-4B7A-9871-28249AA9B843}"/>
              </a:ext>
            </a:extLst>
          </p:cNvPr>
          <p:cNvSpPr/>
          <p:nvPr/>
        </p:nvSpPr>
        <p:spPr>
          <a:xfrm>
            <a:off x="570641" y="5265018"/>
            <a:ext cx="1198702" cy="11987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42" name="10">
            <a:extLst>
              <a:ext uri="{FF2B5EF4-FFF2-40B4-BE49-F238E27FC236}">
                <a16:creationId xmlns:a16="http://schemas.microsoft.com/office/drawing/2014/main" id="{2E03C105-69B1-497D-A8AD-1C61883DAEF7}"/>
              </a:ext>
            </a:extLst>
          </p:cNvPr>
          <p:cNvSpPr txBox="1"/>
          <p:nvPr/>
        </p:nvSpPr>
        <p:spPr>
          <a:xfrm>
            <a:off x="198514" y="5282776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10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543" name="9">
            <a:extLst>
              <a:ext uri="{FF2B5EF4-FFF2-40B4-BE49-F238E27FC236}">
                <a16:creationId xmlns:a16="http://schemas.microsoft.com/office/drawing/2014/main" id="{DDA9FAA5-0A2C-4ED1-94C8-5EA6ACB5597E}"/>
              </a:ext>
            </a:extLst>
          </p:cNvPr>
          <p:cNvSpPr txBox="1"/>
          <p:nvPr/>
        </p:nvSpPr>
        <p:spPr>
          <a:xfrm>
            <a:off x="249415" y="5278680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9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544" name="8">
            <a:extLst>
              <a:ext uri="{FF2B5EF4-FFF2-40B4-BE49-F238E27FC236}">
                <a16:creationId xmlns:a16="http://schemas.microsoft.com/office/drawing/2014/main" id="{DA7855C1-40E8-423E-B597-31668F686F7F}"/>
              </a:ext>
            </a:extLst>
          </p:cNvPr>
          <p:cNvSpPr txBox="1"/>
          <p:nvPr/>
        </p:nvSpPr>
        <p:spPr>
          <a:xfrm>
            <a:off x="213434" y="5281653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8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545" name="7">
            <a:extLst>
              <a:ext uri="{FF2B5EF4-FFF2-40B4-BE49-F238E27FC236}">
                <a16:creationId xmlns:a16="http://schemas.microsoft.com/office/drawing/2014/main" id="{10C0A56E-715A-4EC1-AF51-F3E1A3199BB6}"/>
              </a:ext>
            </a:extLst>
          </p:cNvPr>
          <p:cNvSpPr txBox="1"/>
          <p:nvPr/>
        </p:nvSpPr>
        <p:spPr>
          <a:xfrm>
            <a:off x="211087" y="5282776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7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546" name="6">
            <a:extLst>
              <a:ext uri="{FF2B5EF4-FFF2-40B4-BE49-F238E27FC236}">
                <a16:creationId xmlns:a16="http://schemas.microsoft.com/office/drawing/2014/main" id="{EEEB3D1E-73B7-4450-9CB6-120CE1FD1C26}"/>
              </a:ext>
            </a:extLst>
          </p:cNvPr>
          <p:cNvSpPr txBox="1"/>
          <p:nvPr/>
        </p:nvSpPr>
        <p:spPr>
          <a:xfrm>
            <a:off x="165972" y="5292342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6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547" name="5">
            <a:extLst>
              <a:ext uri="{FF2B5EF4-FFF2-40B4-BE49-F238E27FC236}">
                <a16:creationId xmlns:a16="http://schemas.microsoft.com/office/drawing/2014/main" id="{F496B35A-E102-48C9-8DED-21ACD286F267}"/>
              </a:ext>
            </a:extLst>
          </p:cNvPr>
          <p:cNvSpPr txBox="1"/>
          <p:nvPr/>
        </p:nvSpPr>
        <p:spPr>
          <a:xfrm>
            <a:off x="152904" y="5301908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5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548" name="4">
            <a:extLst>
              <a:ext uri="{FF2B5EF4-FFF2-40B4-BE49-F238E27FC236}">
                <a16:creationId xmlns:a16="http://schemas.microsoft.com/office/drawing/2014/main" id="{994682F4-F6EB-4083-A524-E7F4EABF40D9}"/>
              </a:ext>
            </a:extLst>
          </p:cNvPr>
          <p:cNvSpPr txBox="1"/>
          <p:nvPr/>
        </p:nvSpPr>
        <p:spPr>
          <a:xfrm>
            <a:off x="152904" y="5269543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4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549" name="3">
            <a:extLst>
              <a:ext uri="{FF2B5EF4-FFF2-40B4-BE49-F238E27FC236}">
                <a16:creationId xmlns:a16="http://schemas.microsoft.com/office/drawing/2014/main" id="{5741A60A-666B-48DD-A8AF-3E8BC031B343}"/>
              </a:ext>
            </a:extLst>
          </p:cNvPr>
          <p:cNvSpPr txBox="1"/>
          <p:nvPr/>
        </p:nvSpPr>
        <p:spPr>
          <a:xfrm>
            <a:off x="152904" y="5292342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3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550" name="2">
            <a:extLst>
              <a:ext uri="{FF2B5EF4-FFF2-40B4-BE49-F238E27FC236}">
                <a16:creationId xmlns:a16="http://schemas.microsoft.com/office/drawing/2014/main" id="{B382C463-93D0-43EE-8A69-DEFC4CD3C632}"/>
              </a:ext>
            </a:extLst>
          </p:cNvPr>
          <p:cNvSpPr txBox="1"/>
          <p:nvPr/>
        </p:nvSpPr>
        <p:spPr>
          <a:xfrm>
            <a:off x="152904" y="5292342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2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551" name="1">
            <a:extLst>
              <a:ext uri="{FF2B5EF4-FFF2-40B4-BE49-F238E27FC236}">
                <a16:creationId xmlns:a16="http://schemas.microsoft.com/office/drawing/2014/main" id="{0F0AF4FE-88FE-4D74-ABA4-2CF6CBD33697}"/>
              </a:ext>
            </a:extLst>
          </p:cNvPr>
          <p:cNvSpPr txBox="1"/>
          <p:nvPr/>
        </p:nvSpPr>
        <p:spPr>
          <a:xfrm>
            <a:off x="152904" y="5299745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1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552" name="Hết giờ">
            <a:extLst>
              <a:ext uri="{FF2B5EF4-FFF2-40B4-BE49-F238E27FC236}">
                <a16:creationId xmlns:a16="http://schemas.microsoft.com/office/drawing/2014/main" id="{941C6200-BA8C-42C6-9F41-6AFD80E9B6B0}"/>
              </a:ext>
            </a:extLst>
          </p:cNvPr>
          <p:cNvSpPr txBox="1"/>
          <p:nvPr/>
        </p:nvSpPr>
        <p:spPr>
          <a:xfrm>
            <a:off x="214771" y="5654041"/>
            <a:ext cx="1902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Hết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giờ</a:t>
            </a:r>
            <a:endParaRPr lang="vi-VN" sz="26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553" name="Oval 2552">
            <a:extLst>
              <a:ext uri="{FF2B5EF4-FFF2-40B4-BE49-F238E27FC236}">
                <a16:creationId xmlns:a16="http://schemas.microsoft.com/office/drawing/2014/main" id="{8CA14E90-41CA-4E0F-8AD6-623871C69F90}"/>
              </a:ext>
            </a:extLst>
          </p:cNvPr>
          <p:cNvSpPr/>
          <p:nvPr/>
        </p:nvSpPr>
        <p:spPr>
          <a:xfrm>
            <a:off x="1814408" y="2989819"/>
            <a:ext cx="3062392" cy="18738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462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2"/>
                  </p:tgtEl>
                </p:cond>
              </p:nextCondLst>
            </p:seq>
          </p:childTnLst>
        </p:cTn>
      </p:par>
    </p:tnLst>
    <p:bldLst>
      <p:bldP spid="2540" grpId="0" animBg="1"/>
      <p:bldP spid="2541" grpId="0" animBg="1"/>
      <p:bldP spid="2542" grpId="0"/>
      <p:bldP spid="2542" grpId="1"/>
      <p:bldP spid="2543" grpId="0"/>
      <p:bldP spid="2543" grpId="1"/>
      <p:bldP spid="2544" grpId="0"/>
      <p:bldP spid="2544" grpId="1"/>
      <p:bldP spid="2545" grpId="0"/>
      <p:bldP spid="2545" grpId="1"/>
      <p:bldP spid="2546" grpId="0"/>
      <p:bldP spid="2546" grpId="1"/>
      <p:bldP spid="2547" grpId="0"/>
      <p:bldP spid="2547" grpId="1"/>
      <p:bldP spid="2548" grpId="0"/>
      <p:bldP spid="2548" grpId="1"/>
      <p:bldP spid="2549" grpId="0"/>
      <p:bldP spid="2549" grpId="1"/>
      <p:bldP spid="2550" grpId="0"/>
      <p:bldP spid="2550" grpId="1"/>
      <p:bldP spid="2551" grpId="0"/>
      <p:bldP spid="2551" grpId="1"/>
      <p:bldP spid="25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616BC9-57E2-4B23-A94D-F034078EE2C3}"/>
              </a:ext>
            </a:extLst>
          </p:cNvPr>
          <p:cNvSpPr/>
          <p:nvPr/>
        </p:nvSpPr>
        <p:spPr>
          <a:xfrm>
            <a:off x="1165860" y="1203959"/>
            <a:ext cx="10218420" cy="53901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latin typeface="Nunito" pitchFamily="2" charset="-93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C23DFC-32B9-435F-BBBB-46FAB433F0DA}"/>
              </a:ext>
            </a:extLst>
          </p:cNvPr>
          <p:cNvSpPr/>
          <p:nvPr/>
        </p:nvSpPr>
        <p:spPr>
          <a:xfrm>
            <a:off x="960120" y="1028700"/>
            <a:ext cx="10218420" cy="539016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latin typeface="Nunito" pitchFamily="2" charset="-93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EE9F5B-4E16-421C-9B45-BB1E1FFD76CE}"/>
              </a:ext>
            </a:extLst>
          </p:cNvPr>
          <p:cNvSpPr/>
          <p:nvPr/>
        </p:nvSpPr>
        <p:spPr>
          <a:xfrm>
            <a:off x="3943350" y="426720"/>
            <a:ext cx="4251960" cy="106200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tx1"/>
                </a:solidFill>
                <a:latin typeface="Nunito" pitchFamily="2" charset="-93"/>
              </a:rPr>
              <a:t>CÂU HỎI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001DA-579C-4DD7-80E5-C0ED6D2ED989}"/>
              </a:ext>
            </a:extLst>
          </p:cNvPr>
          <p:cNvSpPr txBox="1"/>
          <p:nvPr/>
        </p:nvSpPr>
        <p:spPr>
          <a:xfrm>
            <a:off x="1600199" y="1798320"/>
            <a:ext cx="929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Nunito" pitchFamily="2" charset="-93"/>
              </a:rPr>
              <a:t>Hình sau có bao nhiêu trục đối xứng</a:t>
            </a:r>
            <a:endParaRPr lang="vi-VN" sz="3600" b="1">
              <a:solidFill>
                <a:schemeClr val="accent5">
                  <a:lumMod val="75000"/>
                </a:schemeClr>
              </a:solidFill>
              <a:latin typeface="Nunito" pitchFamily="2" charset="-93"/>
            </a:endParaRPr>
          </a:p>
        </p:txBody>
      </p:sp>
      <p:sp>
        <p:nvSpPr>
          <p:cNvPr id="6" name="TL đúng">
            <a:extLst>
              <a:ext uri="{FF2B5EF4-FFF2-40B4-BE49-F238E27FC236}">
                <a16:creationId xmlns:a16="http://schemas.microsoft.com/office/drawing/2014/main" id="{FFA72AE9-F049-4BE9-A10B-CCE818C431BC}"/>
              </a:ext>
            </a:extLst>
          </p:cNvPr>
          <p:cNvSpPr/>
          <p:nvPr/>
        </p:nvSpPr>
        <p:spPr>
          <a:xfrm>
            <a:off x="5633988" y="4363434"/>
            <a:ext cx="731520" cy="553433"/>
          </a:xfrm>
          <a:prstGeom prst="rect">
            <a:avLst/>
          </a:prstGeom>
          <a:solidFill>
            <a:srgbClr val="55A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latin typeface="Nunito" pitchFamily="2" charset="-93"/>
              </a:rPr>
              <a:t>C</a:t>
            </a:r>
          </a:p>
        </p:txBody>
      </p:sp>
      <p:grpSp>
        <p:nvGrpSpPr>
          <p:cNvPr id="7" name="TL sai">
            <a:extLst>
              <a:ext uri="{FF2B5EF4-FFF2-40B4-BE49-F238E27FC236}">
                <a16:creationId xmlns:a16="http://schemas.microsoft.com/office/drawing/2014/main" id="{1FFE170F-F963-4813-8DFA-94633CD5CF13}"/>
              </a:ext>
            </a:extLst>
          </p:cNvPr>
          <p:cNvGrpSpPr/>
          <p:nvPr/>
        </p:nvGrpSpPr>
        <p:grpSpPr>
          <a:xfrm>
            <a:off x="5633988" y="2697480"/>
            <a:ext cx="731520" cy="3060413"/>
            <a:chOff x="1600200" y="2692687"/>
            <a:chExt cx="731520" cy="30604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60AC4E-0AE6-4A66-9680-36D74D4F6665}"/>
                </a:ext>
              </a:extLst>
            </p:cNvPr>
            <p:cNvSpPr/>
            <p:nvPr/>
          </p:nvSpPr>
          <p:spPr>
            <a:xfrm>
              <a:off x="1600200" y="2692687"/>
              <a:ext cx="731520" cy="553433"/>
            </a:xfrm>
            <a:prstGeom prst="rect">
              <a:avLst/>
            </a:prstGeom>
            <a:solidFill>
              <a:srgbClr val="96A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latin typeface="Nunito" pitchFamily="2" charset="-93"/>
                </a:rPr>
                <a:t>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F24E61-2952-456D-972B-53B597447EEC}"/>
                </a:ext>
              </a:extLst>
            </p:cNvPr>
            <p:cNvSpPr/>
            <p:nvPr/>
          </p:nvSpPr>
          <p:spPr>
            <a:xfrm>
              <a:off x="1600200" y="3525664"/>
              <a:ext cx="731520" cy="553433"/>
            </a:xfrm>
            <a:prstGeom prst="rect">
              <a:avLst/>
            </a:prstGeom>
            <a:solidFill>
              <a:srgbClr val="DC87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latin typeface="Nunito" pitchFamily="2" charset="-93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E9829A-C56D-45C6-B962-E067D530808C}"/>
                </a:ext>
              </a:extLst>
            </p:cNvPr>
            <p:cNvSpPr/>
            <p:nvPr/>
          </p:nvSpPr>
          <p:spPr>
            <a:xfrm>
              <a:off x="1600200" y="5199667"/>
              <a:ext cx="731520" cy="553433"/>
            </a:xfrm>
            <a:prstGeom prst="rect">
              <a:avLst/>
            </a:prstGeom>
            <a:solidFill>
              <a:srgbClr val="C8B6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latin typeface="Nunito" pitchFamily="2" charset="-93"/>
                </a:rPr>
                <a:t>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1A0D91-8D15-459B-A82C-4A72C7434596}"/>
              </a:ext>
            </a:extLst>
          </p:cNvPr>
          <p:cNvSpPr txBox="1"/>
          <p:nvPr/>
        </p:nvSpPr>
        <p:spPr>
          <a:xfrm>
            <a:off x="6780798" y="2715312"/>
            <a:ext cx="669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Nunito" pitchFamily="2" charset="-93"/>
              </a:rPr>
              <a:t>1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1BF9B4-C7B7-4AA7-809D-F2F3E8145C96}"/>
              </a:ext>
            </a:extLst>
          </p:cNvPr>
          <p:cNvSpPr txBox="1"/>
          <p:nvPr/>
        </p:nvSpPr>
        <p:spPr>
          <a:xfrm>
            <a:off x="6735078" y="3578901"/>
            <a:ext cx="669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/>
                <a:latin typeface="Nunito" pitchFamily="2" charset="-93"/>
                <a:ea typeface="Arial" panose="020B0604020202020204" pitchFamily="34" charset="0"/>
              </a:rPr>
              <a:t>2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162AB7-4CCD-4694-A21E-8084C49EF065}"/>
              </a:ext>
            </a:extLst>
          </p:cNvPr>
          <p:cNvSpPr txBox="1"/>
          <p:nvPr/>
        </p:nvSpPr>
        <p:spPr>
          <a:xfrm>
            <a:off x="6735078" y="4442490"/>
            <a:ext cx="669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/>
                <a:latin typeface="Nunito" pitchFamily="2" charset="-93"/>
                <a:ea typeface="Arial" panose="020B0604020202020204" pitchFamily="34" charset="0"/>
              </a:rPr>
              <a:t>4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48C5D3-094F-44FA-803E-EE566BB9F15C}"/>
              </a:ext>
            </a:extLst>
          </p:cNvPr>
          <p:cNvSpPr txBox="1"/>
          <p:nvPr/>
        </p:nvSpPr>
        <p:spPr>
          <a:xfrm>
            <a:off x="6757938" y="5306080"/>
            <a:ext cx="669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/>
                <a:latin typeface="Nunito" pitchFamily="2" charset="-93"/>
                <a:ea typeface="Arial" panose="020B0604020202020204" pitchFamily="34" charset="0"/>
              </a:rPr>
              <a:t>8</a:t>
            </a:r>
            <a:endParaRPr lang="vi-VN" sz="2800" b="1">
              <a:latin typeface="Nunito" pitchFamily="2" charset="-93"/>
            </a:endParaRPr>
          </a:p>
        </p:txBody>
      </p:sp>
      <p:pic>
        <p:nvPicPr>
          <p:cNvPr id="15" name="Picture 4">
            <a:hlinkClick r:id="" action="ppaction://noaction"/>
            <a:extLst>
              <a:ext uri="{FF2B5EF4-FFF2-40B4-BE49-F238E27FC236}">
                <a16:creationId xmlns:a16="http://schemas.microsoft.com/office/drawing/2014/main" id="{53CA36C3-BECA-4FAE-827B-07A6AE85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75" y="4622806"/>
            <a:ext cx="1040130" cy="10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341347A5-F4F1-4745-809A-D90FD6B4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365" y="2865558"/>
            <a:ext cx="1040130" cy="10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tar: 4 Points 16">
            <a:extLst>
              <a:ext uri="{FF2B5EF4-FFF2-40B4-BE49-F238E27FC236}">
                <a16:creationId xmlns:a16="http://schemas.microsoft.com/office/drawing/2014/main" id="{E9C39A9A-4F79-42AE-A904-4C147942EF58}"/>
              </a:ext>
            </a:extLst>
          </p:cNvPr>
          <p:cNvSpPr/>
          <p:nvPr/>
        </p:nvSpPr>
        <p:spPr>
          <a:xfrm>
            <a:off x="1891596" y="2865558"/>
            <a:ext cx="2999427" cy="2671306"/>
          </a:xfrm>
          <a:prstGeom prst="star4">
            <a:avLst/>
          </a:prstGeom>
          <a:solidFill>
            <a:schemeClr val="bg1"/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1D0E0D-426C-43BA-8833-2875C77E57B7}"/>
              </a:ext>
            </a:extLst>
          </p:cNvPr>
          <p:cNvSpPr/>
          <p:nvPr/>
        </p:nvSpPr>
        <p:spPr>
          <a:xfrm>
            <a:off x="440819" y="5121826"/>
            <a:ext cx="1440819" cy="1483004"/>
          </a:xfrm>
          <a:prstGeom prst="ellipse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8CD8AE-A84E-4EDD-8688-1AB88E045A74}"/>
              </a:ext>
            </a:extLst>
          </p:cNvPr>
          <p:cNvSpPr/>
          <p:nvPr/>
        </p:nvSpPr>
        <p:spPr>
          <a:xfrm>
            <a:off x="570641" y="5265018"/>
            <a:ext cx="1198702" cy="11987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10">
            <a:extLst>
              <a:ext uri="{FF2B5EF4-FFF2-40B4-BE49-F238E27FC236}">
                <a16:creationId xmlns:a16="http://schemas.microsoft.com/office/drawing/2014/main" id="{0319D4BE-93E9-4F5E-B501-FE749D8C749A}"/>
              </a:ext>
            </a:extLst>
          </p:cNvPr>
          <p:cNvSpPr txBox="1"/>
          <p:nvPr/>
        </p:nvSpPr>
        <p:spPr>
          <a:xfrm>
            <a:off x="198514" y="5282776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10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1" name="9">
            <a:extLst>
              <a:ext uri="{FF2B5EF4-FFF2-40B4-BE49-F238E27FC236}">
                <a16:creationId xmlns:a16="http://schemas.microsoft.com/office/drawing/2014/main" id="{093C242C-4B0F-4BC4-BEB8-A24CC68C776F}"/>
              </a:ext>
            </a:extLst>
          </p:cNvPr>
          <p:cNvSpPr txBox="1"/>
          <p:nvPr/>
        </p:nvSpPr>
        <p:spPr>
          <a:xfrm>
            <a:off x="249415" y="5278680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9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2" name="8">
            <a:extLst>
              <a:ext uri="{FF2B5EF4-FFF2-40B4-BE49-F238E27FC236}">
                <a16:creationId xmlns:a16="http://schemas.microsoft.com/office/drawing/2014/main" id="{4AD0F704-2FA2-49F3-8432-0E997931D40E}"/>
              </a:ext>
            </a:extLst>
          </p:cNvPr>
          <p:cNvSpPr txBox="1"/>
          <p:nvPr/>
        </p:nvSpPr>
        <p:spPr>
          <a:xfrm>
            <a:off x="213434" y="5281653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8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3" name="7">
            <a:extLst>
              <a:ext uri="{FF2B5EF4-FFF2-40B4-BE49-F238E27FC236}">
                <a16:creationId xmlns:a16="http://schemas.microsoft.com/office/drawing/2014/main" id="{5673B346-91B3-4359-89DF-5F84E934DF39}"/>
              </a:ext>
            </a:extLst>
          </p:cNvPr>
          <p:cNvSpPr txBox="1"/>
          <p:nvPr/>
        </p:nvSpPr>
        <p:spPr>
          <a:xfrm>
            <a:off x="211087" y="5282776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7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4" name="6">
            <a:extLst>
              <a:ext uri="{FF2B5EF4-FFF2-40B4-BE49-F238E27FC236}">
                <a16:creationId xmlns:a16="http://schemas.microsoft.com/office/drawing/2014/main" id="{273E84BD-2577-41B8-9047-E3580497EB89}"/>
              </a:ext>
            </a:extLst>
          </p:cNvPr>
          <p:cNvSpPr txBox="1"/>
          <p:nvPr/>
        </p:nvSpPr>
        <p:spPr>
          <a:xfrm>
            <a:off x="165972" y="5292342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6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5" name="5">
            <a:extLst>
              <a:ext uri="{FF2B5EF4-FFF2-40B4-BE49-F238E27FC236}">
                <a16:creationId xmlns:a16="http://schemas.microsoft.com/office/drawing/2014/main" id="{78CF0496-C10C-4977-A9F6-3B5F0309CA37}"/>
              </a:ext>
            </a:extLst>
          </p:cNvPr>
          <p:cNvSpPr txBox="1"/>
          <p:nvPr/>
        </p:nvSpPr>
        <p:spPr>
          <a:xfrm>
            <a:off x="152904" y="5301908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5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309FFB83-3CA3-4DE9-BEF3-98892CF5F0C4}"/>
              </a:ext>
            </a:extLst>
          </p:cNvPr>
          <p:cNvSpPr txBox="1"/>
          <p:nvPr/>
        </p:nvSpPr>
        <p:spPr>
          <a:xfrm>
            <a:off x="152904" y="5269543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4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66724C95-5E34-4D6A-A76F-C66CF9030786}"/>
              </a:ext>
            </a:extLst>
          </p:cNvPr>
          <p:cNvSpPr txBox="1"/>
          <p:nvPr/>
        </p:nvSpPr>
        <p:spPr>
          <a:xfrm>
            <a:off x="152904" y="5292342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3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C552A38A-A772-4B0E-B90E-DDB9F9AC587F}"/>
              </a:ext>
            </a:extLst>
          </p:cNvPr>
          <p:cNvSpPr txBox="1"/>
          <p:nvPr/>
        </p:nvSpPr>
        <p:spPr>
          <a:xfrm>
            <a:off x="152904" y="5292342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2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84746FB8-3050-489E-B905-ADA37F0D3013}"/>
              </a:ext>
            </a:extLst>
          </p:cNvPr>
          <p:cNvSpPr txBox="1"/>
          <p:nvPr/>
        </p:nvSpPr>
        <p:spPr>
          <a:xfrm>
            <a:off x="152904" y="5299745"/>
            <a:ext cx="1902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1</a:t>
            </a:r>
            <a:endParaRPr lang="vi-VN" sz="80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  <p:sp>
        <p:nvSpPr>
          <p:cNvPr id="30" name="Hết giờ">
            <a:extLst>
              <a:ext uri="{FF2B5EF4-FFF2-40B4-BE49-F238E27FC236}">
                <a16:creationId xmlns:a16="http://schemas.microsoft.com/office/drawing/2014/main" id="{A31BCC4E-CED9-4454-A936-B338A7847188}"/>
              </a:ext>
            </a:extLst>
          </p:cNvPr>
          <p:cNvSpPr txBox="1"/>
          <p:nvPr/>
        </p:nvSpPr>
        <p:spPr>
          <a:xfrm>
            <a:off x="214771" y="5654041"/>
            <a:ext cx="1902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Hết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Nunito Black" pitchFamily="2" charset="-93"/>
              </a:rPr>
              <a:t>giờ</a:t>
            </a:r>
            <a:endParaRPr lang="vi-VN" sz="2600" dirty="0">
              <a:solidFill>
                <a:schemeClr val="accent2">
                  <a:lumMod val="50000"/>
                </a:schemeClr>
              </a:solidFill>
              <a:latin typeface="Nunito Black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7475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361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Nunito</vt:lpstr>
      <vt:lpstr>Pangolin</vt:lpstr>
      <vt:lpstr>Nunito Black</vt:lpstr>
      <vt:lpstr>Calibri Light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2022-12-05T14:47:02Z</dcterms:created>
  <dcterms:modified xsi:type="dcterms:W3CDTF">2022-12-05T17:03:43Z</dcterms:modified>
</cp:coreProperties>
</file>