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Nunito" pitchFamily="2" charset="-93"/>
      <p:regular r:id="rId18"/>
      <p:bold r:id="rId19"/>
      <p:italic r:id="rId20"/>
      <p:boldItalic r:id="rId2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53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7984-57E6-46A2-9FA2-C24A329B1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56220-3007-488A-B763-94466F56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B7037-86C9-4108-9694-D0B3745C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B915-C6BD-4125-AADF-21EACBEB2BD0}" type="datetimeFigureOut">
              <a:rPr lang="vi-VN" smtClean="0"/>
              <a:t>07/09/2022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1D4F9-5D15-43AB-B299-B6AAAB26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BE0F3-186D-4F65-BFFF-ECA2ABA6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812A-8E1E-4F58-96A8-E1062D0DDA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43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6831-9057-4F6A-8EAA-C89B867B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D0437-E179-410B-B7CC-B568C532B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D8069-0D5F-4ADA-A1A3-5422E9D5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B915-C6BD-4125-AADF-21EACBEB2BD0}" type="datetimeFigureOut">
              <a:rPr lang="vi-VN" smtClean="0"/>
              <a:t>07/09/2022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F6B96-0FB6-4B1C-863E-C6EBBF3C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00F3B-A921-4611-8850-0C132F33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812A-8E1E-4F58-96A8-E1062D0DDA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990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3D11-0A25-484B-B9C7-3288DDF4C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DDE24-2C6B-480A-8BFE-2986CCFF2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EBDD2-D4FC-4094-9F42-BAE4632B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B915-C6BD-4125-AADF-21EACBEB2BD0}" type="datetimeFigureOut">
              <a:rPr lang="vi-VN" smtClean="0"/>
              <a:t>07/09/2022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195AA-313B-4F0C-A579-CC69CE58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991FB-FFC4-4A99-9941-F968617C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812A-8E1E-4F58-96A8-E1062D0DDA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78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F2B4-1B34-4147-954C-EF6451C4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9AC69-CED5-45CA-B2E3-7AAD9FD1C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695E5-552F-42CF-9C49-A1DDE9CD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B915-C6BD-4125-AADF-21EACBEB2BD0}" type="datetimeFigureOut">
              <a:rPr lang="vi-VN" smtClean="0"/>
              <a:t>07/09/2022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649F-A1E9-49C0-9B3D-98E96CD2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0957E-A216-49FA-ABD0-8954C27A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812A-8E1E-4F58-96A8-E1062D0DDA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78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2FBE-CC1A-4CA5-BF88-9830F23CE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3FB85-4E92-4FF3-943F-89B114711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C70A0-451F-4C1D-8CF6-4A902F1E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B915-C6BD-4125-AADF-21EACBEB2BD0}" type="datetimeFigureOut">
              <a:rPr lang="vi-VN" smtClean="0"/>
              <a:t>07/09/2022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CCF9D-5782-405E-A311-CA908258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E0572-0510-4E92-8B45-F10D85CC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812A-8E1E-4F58-96A8-E1062D0DDA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671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09D3-570B-46E4-BABF-02497C31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D9BA-0091-4ED8-98D4-749A40B3D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3AFEC-EE65-4791-A8DD-8CF176C98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00884-CBFA-43DD-AA8C-A43B986F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B915-C6BD-4125-AADF-21EACBEB2BD0}" type="datetimeFigureOut">
              <a:rPr lang="vi-VN" smtClean="0"/>
              <a:t>07/09/2022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9DCAB-675D-41FB-9BD8-A93C43EB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DCED0-9DE3-4475-8182-006ADC93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812A-8E1E-4F58-96A8-E1062D0DDA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685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C1AC-E90E-48BF-AD3E-C48B03EC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ECC97-E8A2-4A74-9C98-A63650CE7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6AA10-698B-4764-89F9-BBC7854AA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5C82B-B61F-4DD7-94E7-770CD2D09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303D3-BD8E-4AFE-A8EE-8CB62EE46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C5AB3-D644-4146-986B-6F055912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B915-C6BD-4125-AADF-21EACBEB2BD0}" type="datetimeFigureOut">
              <a:rPr lang="vi-VN" smtClean="0"/>
              <a:t>07/09/2022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97E3F-7123-4635-BE9B-E0A43221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16FEC-3D8B-4F0B-9218-FC846F08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812A-8E1E-4F58-96A8-E1062D0DDA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28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4018-B482-44C3-B82C-8C4D4990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00239-5F55-40BD-839A-A58D1E77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B915-C6BD-4125-AADF-21EACBEB2BD0}" type="datetimeFigureOut">
              <a:rPr lang="vi-VN" smtClean="0"/>
              <a:t>07/09/2022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40AB2-9C92-454B-AAE8-499FE30C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1D4E3-73D4-4C82-A784-F99A3E51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812A-8E1E-4F58-96A8-E1062D0DDA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695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12C91-A83A-4446-B661-6C40594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B915-C6BD-4125-AADF-21EACBEB2BD0}" type="datetimeFigureOut">
              <a:rPr lang="vi-VN" smtClean="0"/>
              <a:t>07/09/2022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FF41B-1565-4ABB-A4A1-C625D55C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EF21C-B317-4837-A6E7-5A02A21B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812A-8E1E-4F58-96A8-E1062D0DDA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572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0E9E-BAC8-4B5D-9B22-1FAE98D5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B077-FB1F-4BBA-81D4-17DD4C12B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12094-CA25-4272-A7D3-CDBCBD15F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A88F3-D7DC-4389-B415-07622C1F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B915-C6BD-4125-AADF-21EACBEB2BD0}" type="datetimeFigureOut">
              <a:rPr lang="vi-VN" smtClean="0"/>
              <a:t>07/09/2022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8E812-C02E-4316-9A22-41EC61A6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537A7-23EE-4CE3-B41D-690DD538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812A-8E1E-4F58-96A8-E1062D0DDA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037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AF77-0823-4B46-B975-AAE65945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E2C93-DA10-41B8-8CB1-6793960CF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A8FDC-EB1B-4D6F-880E-17ED6CFCB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B93CB-D32D-47E1-9DC1-7683E038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B915-C6BD-4125-AADF-21EACBEB2BD0}" type="datetimeFigureOut">
              <a:rPr lang="vi-VN" smtClean="0"/>
              <a:t>07/09/2022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42355-E839-4710-9267-F094E02E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EF9E1-E3D4-4EF7-BC00-AE940C20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812A-8E1E-4F58-96A8-E1062D0DDA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861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D15811-AA5F-45B8-8ED2-55A1A95A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09D99-4AF4-4BF3-BE74-752C4C272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26A6-D9C1-4C84-A37D-A4BA3771C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B915-C6BD-4125-AADF-21EACBEB2BD0}" type="datetimeFigureOut">
              <a:rPr lang="vi-VN" smtClean="0"/>
              <a:t>07/09/2022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E0F10-7B5F-4B9C-BE32-0238FC89F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22F79-CF51-46E8-B6B6-2F8688D48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812A-8E1E-4F58-96A8-E1062D0DDA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773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96C9-B2D0-4F09-93CB-07F211C34F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6E8E6-91C2-4EBD-B79E-CBB8FF48C5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Premium Vector | Math background">
            <a:extLst>
              <a:ext uri="{FF2B5EF4-FFF2-40B4-BE49-F238E27FC236}">
                <a16:creationId xmlns:a16="http://schemas.microsoft.com/office/drawing/2014/main" id="{C479DC0C-C0AE-4E6C-A395-EE572142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438"/>
            <a:ext cx="12192000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08355A-3EA1-4C53-A94E-5164E46F97DE}"/>
              </a:ext>
            </a:extLst>
          </p:cNvPr>
          <p:cNvSpPr/>
          <p:nvPr/>
        </p:nvSpPr>
        <p:spPr>
          <a:xfrm>
            <a:off x="754063" y="754063"/>
            <a:ext cx="10698162" cy="5141912"/>
          </a:xfrm>
          <a:prstGeom prst="roundRect">
            <a:avLst>
              <a:gd name="adj" fmla="val 74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AB960-A68A-4095-9EDB-E0D845554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242" y="933450"/>
            <a:ext cx="8254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b="1">
                <a:latin typeface="Nunito" pitchFamily="2" charset="-93"/>
                <a:cs typeface="Arial" panose="020B0604020202020204" pitchFamily="34" charset="0"/>
              </a:rPr>
              <a:t>SỐ HỌC 6 - CHƯƠNG 3: HÌNH HỌC TRỰC QUAN</a:t>
            </a:r>
            <a:endParaRPr lang="vi-VN" altLang="vi-VN" sz="2400" b="1">
              <a:latin typeface="Nunito" pitchFamily="2" charset="-93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687A3-19A9-47BA-A49E-DD8E1E5712DD}"/>
              </a:ext>
            </a:extLst>
          </p:cNvPr>
          <p:cNvSpPr txBox="1"/>
          <p:nvPr/>
        </p:nvSpPr>
        <p:spPr>
          <a:xfrm>
            <a:off x="1179095" y="2476500"/>
            <a:ext cx="991402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200" b="1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TIẾT 1: TAM GIÁC ĐỀU. HÌNH VUÔNG, LỤC GIÁC ĐỀU</a:t>
            </a:r>
            <a:endParaRPr lang="vi-VN" sz="5200" b="1">
              <a:solidFill>
                <a:schemeClr val="accent1">
                  <a:lumMod val="50000"/>
                </a:schemeClr>
              </a:solidFill>
              <a:latin typeface="Nunito" pitchFamily="2" charset="-93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50421-F412-4288-937E-4B7CD22F13FB}"/>
              </a:ext>
            </a:extLst>
          </p:cNvPr>
          <p:cNvCxnSpPr/>
          <p:nvPr/>
        </p:nvCxnSpPr>
        <p:spPr>
          <a:xfrm>
            <a:off x="3552825" y="4132263"/>
            <a:ext cx="5372100" cy="0"/>
          </a:xfrm>
          <a:prstGeom prst="line">
            <a:avLst/>
          </a:prstGeom>
          <a:ln w="57150">
            <a:solidFill>
              <a:srgbClr val="FEAD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4EA2D8-7B1B-4BE1-9069-E58865FCA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4891088"/>
            <a:ext cx="7977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600" b="1">
                <a:latin typeface="Nunito" pitchFamily="2" charset="-93"/>
              </a:rPr>
              <a:t>GIÁO VIÊN GIẢNG DẠY: DƯƠNG HUYỀN TRANG</a:t>
            </a:r>
          </a:p>
        </p:txBody>
      </p:sp>
    </p:spTree>
    <p:extLst>
      <p:ext uri="{BB962C8B-B14F-4D97-AF65-F5344CB8AC3E}">
        <p14:creationId xmlns:p14="http://schemas.microsoft.com/office/powerpoint/2010/main" val="266695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6894-B40B-46AE-B70A-6CCD4B15ED75}"/>
              </a:ext>
            </a:extLst>
          </p:cNvPr>
          <p:cNvSpPr/>
          <p:nvPr/>
        </p:nvSpPr>
        <p:spPr>
          <a:xfrm>
            <a:off x="668389" y="1681612"/>
            <a:ext cx="10855222" cy="3037116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042F55-9028-4E41-9F78-D3F6230EF6FA}"/>
              </a:ext>
            </a:extLst>
          </p:cNvPr>
          <p:cNvSpPr txBox="1"/>
          <p:nvPr/>
        </p:nvSpPr>
        <p:spPr>
          <a:xfrm>
            <a:off x="796834" y="1861342"/>
            <a:ext cx="10580915" cy="267765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Nunito" pitchFamily="2" charset="-93"/>
              </a:rPr>
              <a:t>BTVN:</a:t>
            </a:r>
          </a:p>
          <a:p>
            <a:pPr marL="342900" indent="-342900" algn="just">
              <a:buAutoNum type="arabicPeriod"/>
            </a:pPr>
            <a:r>
              <a:rPr lang="en-US" sz="2800">
                <a:latin typeface="Nunito" pitchFamily="2" charset="-93"/>
              </a:rPr>
              <a:t>Hãy vẽ hình tam giác đều ABC có độ dài cạnh là 5 cm</a:t>
            </a:r>
          </a:p>
          <a:p>
            <a:pPr marL="342900" indent="-342900" algn="just">
              <a:buAutoNum type="arabicPeriod"/>
            </a:pPr>
            <a:r>
              <a:rPr lang="en-US" sz="2800">
                <a:latin typeface="Nunito" pitchFamily="2" charset="-93"/>
              </a:rPr>
              <a:t>Hãy vẽ hình vuông ABCD có độ dài cạnh là 7cm. Tính chu vi và diện tích của hình vuông ABCD.</a:t>
            </a:r>
          </a:p>
          <a:p>
            <a:pPr marL="342900" indent="-342900" algn="just">
              <a:buAutoNum type="arabicPeriod"/>
            </a:pPr>
            <a:r>
              <a:rPr lang="en-US" sz="2800">
                <a:latin typeface="Nunito" pitchFamily="2" charset="-93"/>
              </a:rPr>
              <a:t>Một tấm bìa hình vuông có chu vi là 36 cm. Tính diện tích tấm bìa đó?</a:t>
            </a:r>
            <a:endParaRPr lang="vi-VN" sz="2800">
              <a:latin typeface="Nunito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0165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3E15E2C-B278-4617-8B0A-33143F476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575"/>
          <a:stretch/>
        </p:blipFill>
        <p:spPr>
          <a:xfrm>
            <a:off x="379342" y="1858856"/>
            <a:ext cx="11414073" cy="4678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550D5B-D6C1-4EA9-961A-29975F319DAA}"/>
              </a:ext>
            </a:extLst>
          </p:cNvPr>
          <p:cNvSpPr txBox="1"/>
          <p:nvPr/>
        </p:nvSpPr>
        <p:spPr>
          <a:xfrm>
            <a:off x="529389" y="320842"/>
            <a:ext cx="676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1. TAM GIÁC ĐỀU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95F946-E6C8-453D-948C-EAECB5ECB257}"/>
              </a:ext>
            </a:extLst>
          </p:cNvPr>
          <p:cNvCxnSpPr>
            <a:cxnSpLocks/>
          </p:cNvCxnSpPr>
          <p:nvPr/>
        </p:nvCxnSpPr>
        <p:spPr>
          <a:xfrm>
            <a:off x="668415" y="812530"/>
            <a:ext cx="3037311" cy="0"/>
          </a:xfrm>
          <a:prstGeom prst="line">
            <a:avLst/>
          </a:prstGeom>
          <a:ln w="57150">
            <a:solidFill>
              <a:srgbClr val="29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4763B7-0A8B-4B41-B21F-F11DC51194D9}"/>
              </a:ext>
            </a:extLst>
          </p:cNvPr>
          <p:cNvCxnSpPr>
            <a:cxnSpLocks/>
          </p:cNvCxnSpPr>
          <p:nvPr/>
        </p:nvCxnSpPr>
        <p:spPr>
          <a:xfrm flipH="1">
            <a:off x="3705726" y="5904410"/>
            <a:ext cx="399882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EB51672-EB4B-4378-9121-0022294177C1}"/>
              </a:ext>
            </a:extLst>
          </p:cNvPr>
          <p:cNvSpPr txBox="1"/>
          <p:nvPr/>
        </p:nvSpPr>
        <p:spPr>
          <a:xfrm>
            <a:off x="668415" y="1205948"/>
            <a:ext cx="453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" pitchFamily="2" charset="-93"/>
              </a:rPr>
              <a:t>Cách vẽ </a:t>
            </a:r>
            <a:r>
              <a:rPr lang="en-US" sz="2800" b="1">
                <a:solidFill>
                  <a:srgbClr val="FF0000"/>
                </a:solidFill>
                <a:latin typeface="Nunito" pitchFamily="2" charset="-93"/>
              </a:rPr>
              <a:t>tam giác đều</a:t>
            </a:r>
            <a:endParaRPr lang="vi-VN" sz="2800" b="1">
              <a:solidFill>
                <a:srgbClr val="FF0000"/>
              </a:solidFill>
              <a:latin typeface="Nunito" pitchFamily="2" charset="-93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00C538-A160-444F-B917-3B9E874234B6}"/>
              </a:ext>
            </a:extLst>
          </p:cNvPr>
          <p:cNvCxnSpPr/>
          <p:nvPr/>
        </p:nvCxnSpPr>
        <p:spPr>
          <a:xfrm>
            <a:off x="5718998" y="5829965"/>
            <a:ext cx="0" cy="169817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880563-014A-4933-A7F2-DE02436B9286}"/>
              </a:ext>
            </a:extLst>
          </p:cNvPr>
          <p:cNvCxnSpPr/>
          <p:nvPr/>
        </p:nvCxnSpPr>
        <p:spPr>
          <a:xfrm>
            <a:off x="5718998" y="1653778"/>
            <a:ext cx="0" cy="405861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84B494-1907-4319-BA7E-BAE3118B65B7}"/>
              </a:ext>
            </a:extLst>
          </p:cNvPr>
          <p:cNvCxnSpPr>
            <a:cxnSpLocks/>
          </p:cNvCxnSpPr>
          <p:nvPr/>
        </p:nvCxnSpPr>
        <p:spPr>
          <a:xfrm flipH="1">
            <a:off x="3726966" y="2500821"/>
            <a:ext cx="1988794" cy="34140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FDC2BB-C8CF-4944-A32F-2D68E5ECC4EA}"/>
              </a:ext>
            </a:extLst>
          </p:cNvPr>
          <p:cNvCxnSpPr>
            <a:cxnSpLocks/>
          </p:cNvCxnSpPr>
          <p:nvPr/>
        </p:nvCxnSpPr>
        <p:spPr>
          <a:xfrm flipH="1" flipV="1">
            <a:off x="5722237" y="2500821"/>
            <a:ext cx="1975733" cy="3414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66">
            <a:extLst>
              <a:ext uri="{FF2B5EF4-FFF2-40B4-BE49-F238E27FC236}">
                <a16:creationId xmlns:a16="http://schemas.microsoft.com/office/drawing/2014/main" id="{B89AE5DF-E9F6-4BBD-B5A8-1F922579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16" y="5955778"/>
            <a:ext cx="7331378" cy="1247668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A17C6D2-74B7-48CE-BD31-EB2CC2D0C657}"/>
              </a:ext>
            </a:extLst>
          </p:cNvPr>
          <p:cNvCxnSpPr/>
          <p:nvPr/>
        </p:nvCxnSpPr>
        <p:spPr>
          <a:xfrm>
            <a:off x="7704552" y="5904410"/>
            <a:ext cx="0" cy="407550"/>
          </a:xfrm>
          <a:prstGeom prst="line">
            <a:avLst/>
          </a:prstGeom>
          <a:ln w="57150">
            <a:solidFill>
              <a:srgbClr val="00B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166">
            <a:extLst>
              <a:ext uri="{FF2B5EF4-FFF2-40B4-BE49-F238E27FC236}">
                <a16:creationId xmlns:a16="http://schemas.microsoft.com/office/drawing/2014/main" id="{546144FC-B611-4026-9161-CF631FE5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4133" y="1620119"/>
            <a:ext cx="7331378" cy="1247668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66">
            <a:extLst>
              <a:ext uri="{FF2B5EF4-FFF2-40B4-BE49-F238E27FC236}">
                <a16:creationId xmlns:a16="http://schemas.microsoft.com/office/drawing/2014/main" id="{5A20A8B9-3FA7-4321-936E-C9940B0B1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3159">
            <a:off x="-210193" y="4465810"/>
            <a:ext cx="7331378" cy="1247668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291352-4E9F-4180-9283-CD3E3A43D525}"/>
              </a:ext>
            </a:extLst>
          </p:cNvPr>
          <p:cNvCxnSpPr/>
          <p:nvPr/>
        </p:nvCxnSpPr>
        <p:spPr>
          <a:xfrm rot="7183159">
            <a:off x="3491709" y="5621002"/>
            <a:ext cx="0" cy="407550"/>
          </a:xfrm>
          <a:prstGeom prst="line">
            <a:avLst/>
          </a:prstGeom>
          <a:ln w="57150">
            <a:solidFill>
              <a:srgbClr val="00B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166">
            <a:extLst>
              <a:ext uri="{FF2B5EF4-FFF2-40B4-BE49-F238E27FC236}">
                <a16:creationId xmlns:a16="http://schemas.microsoft.com/office/drawing/2014/main" id="{983E2AE8-77A9-47F2-8579-548300A7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75506">
            <a:off x="2892087" y="2013688"/>
            <a:ext cx="7331378" cy="1247668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C937F69-9B9A-47C5-B062-BD7F675C1955}"/>
              </a:ext>
            </a:extLst>
          </p:cNvPr>
          <p:cNvCxnSpPr/>
          <p:nvPr/>
        </p:nvCxnSpPr>
        <p:spPr>
          <a:xfrm rot="14375506">
            <a:off x="5910635" y="2134988"/>
            <a:ext cx="0" cy="407550"/>
          </a:xfrm>
          <a:prstGeom prst="line">
            <a:avLst/>
          </a:prstGeom>
          <a:ln w="57150">
            <a:solidFill>
              <a:srgbClr val="00B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6EA8A65-9BBB-48E9-827D-1B078B34D289}"/>
              </a:ext>
            </a:extLst>
          </p:cNvPr>
          <p:cNvSpPr txBox="1"/>
          <p:nvPr/>
        </p:nvSpPr>
        <p:spPr>
          <a:xfrm>
            <a:off x="5490368" y="1921182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A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E29C9E-EDAE-421E-B999-245B594BFB12}"/>
              </a:ext>
            </a:extLst>
          </p:cNvPr>
          <p:cNvSpPr txBox="1"/>
          <p:nvPr/>
        </p:nvSpPr>
        <p:spPr>
          <a:xfrm>
            <a:off x="3306455" y="5904410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B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5F10141-EB4D-4E0A-B82F-1BB1B5D02324}"/>
              </a:ext>
            </a:extLst>
          </p:cNvPr>
          <p:cNvSpPr txBox="1"/>
          <p:nvPr/>
        </p:nvSpPr>
        <p:spPr>
          <a:xfrm>
            <a:off x="7675726" y="5904410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C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13C879-58E2-4ADA-AD9D-FBB40941D89F}"/>
              </a:ext>
            </a:extLst>
          </p:cNvPr>
          <p:cNvSpPr txBox="1"/>
          <p:nvPr/>
        </p:nvSpPr>
        <p:spPr>
          <a:xfrm>
            <a:off x="7901013" y="2076994"/>
            <a:ext cx="3764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Nunito" pitchFamily="2" charset="-93"/>
              </a:rPr>
              <a:t>Tam giác đều ABC có cạnh 6 cm</a:t>
            </a:r>
          </a:p>
          <a:p>
            <a:r>
              <a:rPr lang="en-US" sz="2800" b="1">
                <a:latin typeface="Nunito" pitchFamily="2" charset="-93"/>
              </a:rPr>
              <a:t>AB = BC = CA = 6 cm</a:t>
            </a:r>
            <a:endParaRPr lang="vi-VN" sz="2800" b="1">
              <a:latin typeface="Nunito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225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4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95107A-CFDC-4091-9985-4F205A97095E}"/>
              </a:ext>
            </a:extLst>
          </p:cNvPr>
          <p:cNvSpPr txBox="1"/>
          <p:nvPr/>
        </p:nvSpPr>
        <p:spPr>
          <a:xfrm>
            <a:off x="685275" y="2005855"/>
            <a:ext cx="6861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Nunito" pitchFamily="2" charset="-93"/>
              </a:rPr>
              <a:t>Tam giác đều ABC có: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Nunito" pitchFamily="2" charset="-93"/>
              </a:rPr>
              <a:t>3 cạnh bằng nhau: AB = BC = 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Nunito" pitchFamily="2" charset="-93"/>
              </a:rPr>
              <a:t>3 góc ở các đỉnh A, B, C bằng nhau</a:t>
            </a:r>
            <a:endParaRPr lang="vi-VN" sz="3200">
              <a:latin typeface="Nunito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DC1FA-E0E6-4491-AF22-EAD3552664EB}"/>
              </a:ext>
            </a:extLst>
          </p:cNvPr>
          <p:cNvSpPr txBox="1"/>
          <p:nvPr/>
        </p:nvSpPr>
        <p:spPr>
          <a:xfrm>
            <a:off x="9382539" y="1482635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A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56927-8482-4B54-A30C-2A7B01383435}"/>
              </a:ext>
            </a:extLst>
          </p:cNvPr>
          <p:cNvSpPr txBox="1"/>
          <p:nvPr/>
        </p:nvSpPr>
        <p:spPr>
          <a:xfrm>
            <a:off x="7712765" y="4472528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B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811F5-A63C-44BE-9DAB-64AE82F4B2DE}"/>
              </a:ext>
            </a:extLst>
          </p:cNvPr>
          <p:cNvSpPr txBox="1"/>
          <p:nvPr/>
        </p:nvSpPr>
        <p:spPr>
          <a:xfrm>
            <a:off x="11099490" y="4472528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C</a:t>
            </a:r>
            <a:endParaRPr lang="vi-VN" sz="2800" b="1">
              <a:latin typeface="Nunito" pitchFamily="2" charset="-93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5551EB-EEA0-4A0A-8867-4A9BC4966877}"/>
              </a:ext>
            </a:extLst>
          </p:cNvPr>
          <p:cNvCxnSpPr>
            <a:cxnSpLocks/>
          </p:cNvCxnSpPr>
          <p:nvPr/>
        </p:nvCxnSpPr>
        <p:spPr>
          <a:xfrm flipH="1">
            <a:off x="8163339" y="2016799"/>
            <a:ext cx="1468076" cy="25311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A9F525-7CE4-4D19-A3D1-22A5421C8FC3}"/>
              </a:ext>
            </a:extLst>
          </p:cNvPr>
          <p:cNvCxnSpPr>
            <a:cxnSpLocks/>
          </p:cNvCxnSpPr>
          <p:nvPr/>
        </p:nvCxnSpPr>
        <p:spPr>
          <a:xfrm flipH="1" flipV="1">
            <a:off x="9631414" y="2005855"/>
            <a:ext cx="1468076" cy="25311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C89469-132A-4B06-AD80-4ABFA399039A}"/>
              </a:ext>
            </a:extLst>
          </p:cNvPr>
          <p:cNvCxnSpPr>
            <a:cxnSpLocks/>
          </p:cNvCxnSpPr>
          <p:nvPr/>
        </p:nvCxnSpPr>
        <p:spPr>
          <a:xfrm flipH="1" flipV="1">
            <a:off x="8163339" y="4537021"/>
            <a:ext cx="2936150" cy="109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268801-3D2B-4635-B809-2D28A0EBEA24}"/>
              </a:ext>
            </a:extLst>
          </p:cNvPr>
          <p:cNvCxnSpPr/>
          <p:nvPr/>
        </p:nvCxnSpPr>
        <p:spPr>
          <a:xfrm>
            <a:off x="8827074" y="3169886"/>
            <a:ext cx="140605" cy="20310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E055DA-E87F-46C9-B765-87BCEA379F36}"/>
              </a:ext>
            </a:extLst>
          </p:cNvPr>
          <p:cNvCxnSpPr>
            <a:cxnSpLocks/>
          </p:cNvCxnSpPr>
          <p:nvPr/>
        </p:nvCxnSpPr>
        <p:spPr>
          <a:xfrm flipV="1">
            <a:off x="10296275" y="3167578"/>
            <a:ext cx="140605" cy="20310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A59C39-A99B-434A-BEF6-88A5F6FB8C6C}"/>
              </a:ext>
            </a:extLst>
          </p:cNvPr>
          <p:cNvCxnSpPr>
            <a:cxnSpLocks/>
          </p:cNvCxnSpPr>
          <p:nvPr/>
        </p:nvCxnSpPr>
        <p:spPr>
          <a:xfrm flipV="1">
            <a:off x="9691842" y="4432773"/>
            <a:ext cx="0" cy="26160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0E050629-3216-4B30-A483-81369C3D5C22}"/>
              </a:ext>
            </a:extLst>
          </p:cNvPr>
          <p:cNvSpPr/>
          <p:nvPr/>
        </p:nvSpPr>
        <p:spPr>
          <a:xfrm rot="8746339">
            <a:off x="9479670" y="1959648"/>
            <a:ext cx="394185" cy="418171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14A387A-4188-4641-B37B-78336657CA56}"/>
              </a:ext>
            </a:extLst>
          </p:cNvPr>
          <p:cNvSpPr/>
          <p:nvPr/>
        </p:nvSpPr>
        <p:spPr>
          <a:xfrm rot="481419">
            <a:off x="8129204" y="4290503"/>
            <a:ext cx="394185" cy="418171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8EC79600-84B4-43AA-A94D-AB89810F5C19}"/>
              </a:ext>
            </a:extLst>
          </p:cNvPr>
          <p:cNvSpPr/>
          <p:nvPr/>
        </p:nvSpPr>
        <p:spPr>
          <a:xfrm rot="14606346">
            <a:off x="10841971" y="4237387"/>
            <a:ext cx="394185" cy="418171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BDCEB7-01FA-46B8-9152-1D9F5F94B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40" r="25575"/>
          <a:stretch/>
        </p:blipFill>
        <p:spPr>
          <a:xfrm>
            <a:off x="379342" y="2571821"/>
            <a:ext cx="11414073" cy="3965336"/>
          </a:xfrm>
          <a:prstGeom prst="rect">
            <a:avLst/>
          </a:prstGeom>
        </p:spPr>
      </p:pic>
      <p:grpSp>
        <p:nvGrpSpPr>
          <p:cNvPr id="3" name="Group 1">
            <a:extLst>
              <a:ext uri="{FF2B5EF4-FFF2-40B4-BE49-F238E27FC236}">
                <a16:creationId xmlns:a16="http://schemas.microsoft.com/office/drawing/2014/main" id="{DB6E7C81-8303-41CB-ACA1-3A4C02D45B64}"/>
              </a:ext>
            </a:extLst>
          </p:cNvPr>
          <p:cNvGrpSpPr>
            <a:grpSpLocks/>
          </p:cNvGrpSpPr>
          <p:nvPr/>
        </p:nvGrpSpPr>
        <p:grpSpPr bwMode="auto">
          <a:xfrm>
            <a:off x="945375" y="144030"/>
            <a:ext cx="8325324" cy="1709022"/>
            <a:chOff x="-10597" y="2332890"/>
            <a:chExt cx="7860582" cy="88626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3C8DF4-D869-4BC1-A191-271FA1E17AAB}"/>
                </a:ext>
              </a:extLst>
            </p:cNvPr>
            <p:cNvSpPr/>
            <p:nvPr/>
          </p:nvSpPr>
          <p:spPr>
            <a:xfrm>
              <a:off x="699625" y="2524168"/>
              <a:ext cx="7150360" cy="69498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7C40444-1D5F-4B5A-8021-9C1AD0EFB14C}"/>
                </a:ext>
              </a:extLst>
            </p:cNvPr>
            <p:cNvSpPr/>
            <p:nvPr/>
          </p:nvSpPr>
          <p:spPr>
            <a:xfrm>
              <a:off x="620247" y="2412049"/>
              <a:ext cx="7150360" cy="6949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284B70E4-02CD-4A77-92E5-AB2261C41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477" y="2438003"/>
              <a:ext cx="6794129" cy="71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800" b="1">
                  <a:latin typeface="Nunito" pitchFamily="2" charset="-93"/>
                  <a:cs typeface="Arial" panose="020B0604020202020204" pitchFamily="34" charset="0"/>
                </a:rPr>
                <a:t>Vẽ tam giác đều MNP cạnh 4cm và cho biết các đặc điểm về cạnh và góc của tam giác đó ?</a:t>
              </a:r>
              <a:endParaRPr lang="vi-VN" altLang="vi-VN" sz="2800" b="1">
                <a:latin typeface="Nunito" pitchFamily="2" charset="-93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1A6788-E94F-447E-8951-2FCC1D893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97" y="2332890"/>
              <a:ext cx="1102931" cy="65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FA5AB5-AB34-429A-A5BF-C5B22B1DE81C}"/>
              </a:ext>
            </a:extLst>
          </p:cNvPr>
          <p:cNvCxnSpPr>
            <a:cxnSpLocks/>
          </p:cNvCxnSpPr>
          <p:nvPr/>
        </p:nvCxnSpPr>
        <p:spPr>
          <a:xfrm flipH="1">
            <a:off x="3042698" y="5868473"/>
            <a:ext cx="265270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94C26-3407-4951-A292-2EB37739B940}"/>
              </a:ext>
            </a:extLst>
          </p:cNvPr>
          <p:cNvCxnSpPr/>
          <p:nvPr/>
        </p:nvCxnSpPr>
        <p:spPr>
          <a:xfrm>
            <a:off x="4373519" y="5789817"/>
            <a:ext cx="0" cy="169817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300C1B-670F-4065-AC1B-DC1F7B09B9FE}"/>
              </a:ext>
            </a:extLst>
          </p:cNvPr>
          <p:cNvCxnSpPr/>
          <p:nvPr/>
        </p:nvCxnSpPr>
        <p:spPr>
          <a:xfrm>
            <a:off x="4369051" y="2464517"/>
            <a:ext cx="0" cy="405861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A1930E-BDAC-4C78-A4C6-894A52AF088F}"/>
              </a:ext>
            </a:extLst>
          </p:cNvPr>
          <p:cNvCxnSpPr>
            <a:cxnSpLocks/>
          </p:cNvCxnSpPr>
          <p:nvPr/>
        </p:nvCxnSpPr>
        <p:spPr>
          <a:xfrm flipH="1">
            <a:off x="3042699" y="3526012"/>
            <a:ext cx="1326352" cy="23424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66">
            <a:extLst>
              <a:ext uri="{FF2B5EF4-FFF2-40B4-BE49-F238E27FC236}">
                <a16:creationId xmlns:a16="http://schemas.microsoft.com/office/drawing/2014/main" id="{50DBC780-A720-4990-AC74-854FAD26D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3159">
            <a:off x="-1587937" y="5535644"/>
            <a:ext cx="7331378" cy="1247668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AB814D-80B5-40C8-9878-5CF112E3EB4C}"/>
              </a:ext>
            </a:extLst>
          </p:cNvPr>
          <p:cNvCxnSpPr>
            <a:cxnSpLocks/>
          </p:cNvCxnSpPr>
          <p:nvPr/>
        </p:nvCxnSpPr>
        <p:spPr>
          <a:xfrm flipH="1" flipV="1">
            <a:off x="4369054" y="3539559"/>
            <a:ext cx="1326352" cy="23424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66">
            <a:extLst>
              <a:ext uri="{FF2B5EF4-FFF2-40B4-BE49-F238E27FC236}">
                <a16:creationId xmlns:a16="http://schemas.microsoft.com/office/drawing/2014/main" id="{7B27704C-4BC9-4D80-A2D2-821706514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8418">
            <a:off x="945873" y="1987176"/>
            <a:ext cx="7331378" cy="1247668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DA24A8-62BB-40ED-A54B-383A0BEA2B41}"/>
              </a:ext>
            </a:extLst>
          </p:cNvPr>
          <p:cNvSpPr txBox="1"/>
          <p:nvPr/>
        </p:nvSpPr>
        <p:spPr>
          <a:xfrm>
            <a:off x="4198192" y="2998024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M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0A2EBE-F888-456A-9EB7-D4A8326A6E99}"/>
              </a:ext>
            </a:extLst>
          </p:cNvPr>
          <p:cNvSpPr txBox="1"/>
          <p:nvPr/>
        </p:nvSpPr>
        <p:spPr>
          <a:xfrm>
            <a:off x="2528418" y="5659217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N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3E2ABF-5583-41E9-A010-42F9EF9172BF}"/>
              </a:ext>
            </a:extLst>
          </p:cNvPr>
          <p:cNvSpPr txBox="1"/>
          <p:nvPr/>
        </p:nvSpPr>
        <p:spPr>
          <a:xfrm>
            <a:off x="5780878" y="5659217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P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A66B5A-68CE-48D0-A7A7-25508C0432FF}"/>
              </a:ext>
            </a:extLst>
          </p:cNvPr>
          <p:cNvSpPr txBox="1"/>
          <p:nvPr/>
        </p:nvSpPr>
        <p:spPr>
          <a:xfrm>
            <a:off x="7053069" y="2971987"/>
            <a:ext cx="4732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unito" pitchFamily="2" charset="-93"/>
              </a:rPr>
              <a:t>Tam giác đều MNP có: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Nunito" pitchFamily="2" charset="-93"/>
              </a:rPr>
              <a:t>3 cạnh bằng nhau: </a:t>
            </a:r>
          </a:p>
          <a:p>
            <a:r>
              <a:rPr lang="en-US" sz="3200">
                <a:latin typeface="Nunito" pitchFamily="2" charset="-93"/>
              </a:rPr>
              <a:t>    MN = NP = PM = 4cm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Nunito" pitchFamily="2" charset="-93"/>
              </a:rPr>
              <a:t>3 góc ở các đỉnh M, N, P bằng nhau</a:t>
            </a:r>
            <a:endParaRPr lang="vi-VN" sz="3200">
              <a:latin typeface="Nunito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7216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3E15E2C-B278-4617-8B0A-33143F476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575"/>
          <a:stretch/>
        </p:blipFill>
        <p:spPr>
          <a:xfrm>
            <a:off x="379342" y="1858856"/>
            <a:ext cx="11414073" cy="4678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550D5B-D6C1-4EA9-961A-29975F319DAA}"/>
              </a:ext>
            </a:extLst>
          </p:cNvPr>
          <p:cNvSpPr txBox="1"/>
          <p:nvPr/>
        </p:nvSpPr>
        <p:spPr>
          <a:xfrm>
            <a:off x="529389" y="320842"/>
            <a:ext cx="676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2. HÌNH VUÔNG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95F946-E6C8-453D-948C-EAECB5ECB257}"/>
              </a:ext>
            </a:extLst>
          </p:cNvPr>
          <p:cNvCxnSpPr>
            <a:cxnSpLocks/>
          </p:cNvCxnSpPr>
          <p:nvPr/>
        </p:nvCxnSpPr>
        <p:spPr>
          <a:xfrm>
            <a:off x="668415" y="812530"/>
            <a:ext cx="3037311" cy="0"/>
          </a:xfrm>
          <a:prstGeom prst="line">
            <a:avLst/>
          </a:prstGeom>
          <a:ln w="57150">
            <a:solidFill>
              <a:srgbClr val="29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EB51672-EB4B-4378-9121-0022294177C1}"/>
              </a:ext>
            </a:extLst>
          </p:cNvPr>
          <p:cNvSpPr txBox="1"/>
          <p:nvPr/>
        </p:nvSpPr>
        <p:spPr>
          <a:xfrm>
            <a:off x="668415" y="1205948"/>
            <a:ext cx="453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" pitchFamily="2" charset="-93"/>
              </a:rPr>
              <a:t>Cách vẽ </a:t>
            </a:r>
            <a:r>
              <a:rPr lang="en-US" sz="2800" b="1">
                <a:solidFill>
                  <a:srgbClr val="FF0000"/>
                </a:solidFill>
                <a:latin typeface="Nunito" pitchFamily="2" charset="-93"/>
              </a:rPr>
              <a:t>hình vuông</a:t>
            </a:r>
            <a:endParaRPr lang="vi-VN" sz="2800" b="1">
              <a:solidFill>
                <a:srgbClr val="FF0000"/>
              </a:solidFill>
              <a:latin typeface="Nunito" pitchFamily="2" charset="-93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13C879-58E2-4ADA-AD9D-FBB40941D89F}"/>
              </a:ext>
            </a:extLst>
          </p:cNvPr>
          <p:cNvSpPr txBox="1"/>
          <p:nvPr/>
        </p:nvSpPr>
        <p:spPr>
          <a:xfrm>
            <a:off x="7901013" y="2076994"/>
            <a:ext cx="3764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Nunito" pitchFamily="2" charset="-93"/>
              </a:rPr>
              <a:t>Hình vuông ABCD có cạnh 5cm</a:t>
            </a:r>
            <a:endParaRPr lang="vi-VN" sz="2800" b="1">
              <a:latin typeface="Nunito" pitchFamily="2" charset="-93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E90739-CD7D-4A49-9DED-6CADD5824252}"/>
              </a:ext>
            </a:extLst>
          </p:cNvPr>
          <p:cNvCxnSpPr>
            <a:cxnSpLocks/>
          </p:cNvCxnSpPr>
          <p:nvPr/>
        </p:nvCxnSpPr>
        <p:spPr>
          <a:xfrm flipH="1">
            <a:off x="3705726" y="5904411"/>
            <a:ext cx="33743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6">
            <a:extLst>
              <a:ext uri="{FF2B5EF4-FFF2-40B4-BE49-F238E27FC236}">
                <a16:creationId xmlns:a16="http://schemas.microsoft.com/office/drawing/2014/main" id="{108CC45A-71BB-4195-907F-765358626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06" y="5965575"/>
            <a:ext cx="7331378" cy="1247668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052574-4A1C-4D6D-A2E8-FE855B1B1D25}"/>
              </a:ext>
            </a:extLst>
          </p:cNvPr>
          <p:cNvCxnSpPr/>
          <p:nvPr/>
        </p:nvCxnSpPr>
        <p:spPr>
          <a:xfrm>
            <a:off x="7070931" y="5831278"/>
            <a:ext cx="0" cy="407550"/>
          </a:xfrm>
          <a:prstGeom prst="line">
            <a:avLst/>
          </a:prstGeom>
          <a:ln w="76200">
            <a:solidFill>
              <a:srgbClr val="00B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35E8DE-98D6-4866-A0E0-A056DD5DC371}"/>
              </a:ext>
            </a:extLst>
          </p:cNvPr>
          <p:cNvCxnSpPr>
            <a:cxnSpLocks/>
          </p:cNvCxnSpPr>
          <p:nvPr/>
        </p:nvCxnSpPr>
        <p:spPr>
          <a:xfrm rot="5400000" flipH="1">
            <a:off x="2018554" y="4217239"/>
            <a:ext cx="33743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66">
            <a:extLst>
              <a:ext uri="{FF2B5EF4-FFF2-40B4-BE49-F238E27FC236}">
                <a16:creationId xmlns:a16="http://schemas.microsoft.com/office/drawing/2014/main" id="{8236D5F0-FF12-44F2-9C31-86453F7E7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196" y="1906233"/>
            <a:ext cx="7331378" cy="1247668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88C0F96-0E4E-4424-8953-421CDF8E6735}"/>
              </a:ext>
            </a:extLst>
          </p:cNvPr>
          <p:cNvCxnSpPr>
            <a:cxnSpLocks/>
          </p:cNvCxnSpPr>
          <p:nvPr/>
        </p:nvCxnSpPr>
        <p:spPr>
          <a:xfrm flipH="1">
            <a:off x="3773050" y="2561189"/>
            <a:ext cx="451076" cy="0"/>
          </a:xfrm>
          <a:prstGeom prst="line">
            <a:avLst/>
          </a:prstGeom>
          <a:ln w="76200">
            <a:solidFill>
              <a:srgbClr val="00B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66">
            <a:extLst>
              <a:ext uri="{FF2B5EF4-FFF2-40B4-BE49-F238E27FC236}">
                <a16:creationId xmlns:a16="http://schemas.microsoft.com/office/drawing/2014/main" id="{0034DC80-1470-455F-8815-30ED51243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19939" y="1906233"/>
            <a:ext cx="7331378" cy="1247668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34D469-7986-4E2E-B406-D0C8053D97BD}"/>
              </a:ext>
            </a:extLst>
          </p:cNvPr>
          <p:cNvCxnSpPr>
            <a:cxnSpLocks/>
          </p:cNvCxnSpPr>
          <p:nvPr/>
        </p:nvCxnSpPr>
        <p:spPr>
          <a:xfrm rot="5400000" flipH="1">
            <a:off x="5358001" y="4232800"/>
            <a:ext cx="33743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F94673-BD8C-46F1-8466-48B77505C65E}"/>
              </a:ext>
            </a:extLst>
          </p:cNvPr>
          <p:cNvCxnSpPr>
            <a:cxnSpLocks/>
          </p:cNvCxnSpPr>
          <p:nvPr/>
        </p:nvCxnSpPr>
        <p:spPr>
          <a:xfrm flipH="1">
            <a:off x="7032109" y="2561189"/>
            <a:ext cx="451076" cy="0"/>
          </a:xfrm>
          <a:prstGeom prst="line">
            <a:avLst/>
          </a:prstGeom>
          <a:ln w="76200">
            <a:solidFill>
              <a:srgbClr val="00B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66">
            <a:extLst>
              <a:ext uri="{FF2B5EF4-FFF2-40B4-BE49-F238E27FC236}">
                <a16:creationId xmlns:a16="http://schemas.microsoft.com/office/drawing/2014/main" id="{99C55156-26CC-4CC5-A03D-0C211F852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43" y="2633966"/>
            <a:ext cx="7331378" cy="1247668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BEF14E-36B0-4C40-ABBB-F935B2A551D6}"/>
              </a:ext>
            </a:extLst>
          </p:cNvPr>
          <p:cNvCxnSpPr/>
          <p:nvPr/>
        </p:nvCxnSpPr>
        <p:spPr>
          <a:xfrm>
            <a:off x="7057868" y="2499669"/>
            <a:ext cx="0" cy="407550"/>
          </a:xfrm>
          <a:prstGeom prst="line">
            <a:avLst/>
          </a:prstGeom>
          <a:ln w="76200">
            <a:solidFill>
              <a:srgbClr val="00B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F89463F-2310-42C2-A2CE-6CE1C2652C12}"/>
              </a:ext>
            </a:extLst>
          </p:cNvPr>
          <p:cNvCxnSpPr>
            <a:cxnSpLocks/>
          </p:cNvCxnSpPr>
          <p:nvPr/>
        </p:nvCxnSpPr>
        <p:spPr>
          <a:xfrm flipH="1">
            <a:off x="3683525" y="2561189"/>
            <a:ext cx="33743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9FD3336-D18E-420A-B7EE-FBB07145AD06}"/>
              </a:ext>
            </a:extLst>
          </p:cNvPr>
          <p:cNvSpPr txBox="1"/>
          <p:nvPr/>
        </p:nvSpPr>
        <p:spPr>
          <a:xfrm>
            <a:off x="3354025" y="2138939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A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E2CF45-E51A-48D5-A1EA-AE08183C4898}"/>
              </a:ext>
            </a:extLst>
          </p:cNvPr>
          <p:cNvSpPr txBox="1"/>
          <p:nvPr/>
        </p:nvSpPr>
        <p:spPr>
          <a:xfrm>
            <a:off x="7025122" y="2110746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B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8923D8-2056-47CC-A797-BABB9AE6CE87}"/>
              </a:ext>
            </a:extLst>
          </p:cNvPr>
          <p:cNvSpPr txBox="1"/>
          <p:nvPr/>
        </p:nvSpPr>
        <p:spPr>
          <a:xfrm>
            <a:off x="3209056" y="5690408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C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A6460E4-C1F5-4951-B7E0-1BB425218C6B}"/>
              </a:ext>
            </a:extLst>
          </p:cNvPr>
          <p:cNvSpPr txBox="1"/>
          <p:nvPr/>
        </p:nvSpPr>
        <p:spPr>
          <a:xfrm>
            <a:off x="7097058" y="5727295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D</a:t>
            </a:r>
            <a:endParaRPr lang="vi-VN" sz="2800" b="1">
              <a:latin typeface="Nunito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36479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41777-EFF9-4EDC-A164-B8BC73A82CDD}"/>
              </a:ext>
            </a:extLst>
          </p:cNvPr>
          <p:cNvSpPr txBox="1"/>
          <p:nvPr/>
        </p:nvSpPr>
        <p:spPr>
          <a:xfrm>
            <a:off x="606898" y="908575"/>
            <a:ext cx="68616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Nunito" pitchFamily="2" charset="-93"/>
              </a:rPr>
              <a:t>Hình vuông ABCD có: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Nunito" pitchFamily="2" charset="-93"/>
              </a:rPr>
              <a:t>4 cạnh bằng nhau</a:t>
            </a:r>
          </a:p>
          <a:p>
            <a:r>
              <a:rPr lang="en-US" sz="3200">
                <a:latin typeface="Nunito" pitchFamily="2" charset="-93"/>
              </a:rPr>
              <a:t>   AB = BC = CD = 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Nunito" pitchFamily="2" charset="-93"/>
              </a:rPr>
              <a:t>2 cạnh đối </a:t>
            </a:r>
          </a:p>
          <a:p>
            <a:r>
              <a:rPr lang="en-US" sz="3200">
                <a:latin typeface="Nunito" pitchFamily="2" charset="-93"/>
              </a:rPr>
              <a:t>   AB và CD song song </a:t>
            </a:r>
          </a:p>
          <a:p>
            <a:r>
              <a:rPr lang="en-US" sz="3200">
                <a:latin typeface="Nunito" pitchFamily="2" charset="-93"/>
              </a:rPr>
              <a:t>   AD và BC song song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Nunito" pitchFamily="2" charset="-93"/>
              </a:rPr>
              <a:t>4 góc ở các đỉnh A, B, C, D là góc vuông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Nunito" pitchFamily="2" charset="-93"/>
              </a:rPr>
              <a:t>2 đường chéo bằng nhau</a:t>
            </a:r>
          </a:p>
          <a:p>
            <a:r>
              <a:rPr lang="en-US" sz="3200">
                <a:latin typeface="Nunito" pitchFamily="2" charset="-93"/>
              </a:rPr>
              <a:t>   AC = 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vi-VN" sz="3200">
              <a:latin typeface="Nunito" pitchFamily="2" charset="-93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94D331-52BF-4882-A7A0-3AD4D3DC421B}"/>
              </a:ext>
            </a:extLst>
          </p:cNvPr>
          <p:cNvSpPr/>
          <p:nvPr/>
        </p:nvSpPr>
        <p:spPr>
          <a:xfrm>
            <a:off x="8046720" y="1672046"/>
            <a:ext cx="222069" cy="235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E02DD9-6076-4822-BBA2-26C265E18509}"/>
              </a:ext>
            </a:extLst>
          </p:cNvPr>
          <p:cNvSpPr/>
          <p:nvPr/>
        </p:nvSpPr>
        <p:spPr>
          <a:xfrm>
            <a:off x="11064239" y="1672045"/>
            <a:ext cx="222069" cy="235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98C24-5AB9-4B1F-8B07-B66D57C7A06B}"/>
              </a:ext>
            </a:extLst>
          </p:cNvPr>
          <p:cNvSpPr/>
          <p:nvPr/>
        </p:nvSpPr>
        <p:spPr>
          <a:xfrm>
            <a:off x="11064239" y="4676503"/>
            <a:ext cx="222069" cy="235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F4D243-CE96-4A38-9132-D54CFF4B39B4}"/>
              </a:ext>
            </a:extLst>
          </p:cNvPr>
          <p:cNvSpPr/>
          <p:nvPr/>
        </p:nvSpPr>
        <p:spPr>
          <a:xfrm>
            <a:off x="8046719" y="4676502"/>
            <a:ext cx="222069" cy="235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817DCC-E38A-4603-8C9F-BDB57998F1CE}"/>
              </a:ext>
            </a:extLst>
          </p:cNvPr>
          <p:cNvCxnSpPr>
            <a:cxnSpLocks/>
          </p:cNvCxnSpPr>
          <p:nvPr/>
        </p:nvCxnSpPr>
        <p:spPr>
          <a:xfrm>
            <a:off x="9663097" y="1542488"/>
            <a:ext cx="0" cy="25911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7D99C3-0A63-46FA-8C70-F2E5B91F21CE}"/>
              </a:ext>
            </a:extLst>
          </p:cNvPr>
          <p:cNvCxnSpPr>
            <a:cxnSpLocks/>
          </p:cNvCxnSpPr>
          <p:nvPr/>
        </p:nvCxnSpPr>
        <p:spPr>
          <a:xfrm>
            <a:off x="9694514" y="4782076"/>
            <a:ext cx="0" cy="25911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8E1A88-29C4-46F8-8D5D-55803BAA59E4}"/>
              </a:ext>
            </a:extLst>
          </p:cNvPr>
          <p:cNvCxnSpPr>
            <a:cxnSpLocks/>
          </p:cNvCxnSpPr>
          <p:nvPr/>
        </p:nvCxnSpPr>
        <p:spPr>
          <a:xfrm>
            <a:off x="7952799" y="3169886"/>
            <a:ext cx="211487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460F45-67DA-4AB8-AC66-00BC5E5CCAC1}"/>
              </a:ext>
            </a:extLst>
          </p:cNvPr>
          <p:cNvCxnSpPr>
            <a:cxnSpLocks/>
          </p:cNvCxnSpPr>
          <p:nvPr/>
        </p:nvCxnSpPr>
        <p:spPr>
          <a:xfrm>
            <a:off x="11188033" y="3169886"/>
            <a:ext cx="211487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E00775-C6B9-46F0-8763-BEA3F603FEE1}"/>
              </a:ext>
            </a:extLst>
          </p:cNvPr>
          <p:cNvCxnSpPr>
            <a:cxnSpLocks/>
          </p:cNvCxnSpPr>
          <p:nvPr/>
        </p:nvCxnSpPr>
        <p:spPr>
          <a:xfrm>
            <a:off x="8046718" y="1698171"/>
            <a:ext cx="32395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35905A-EAB6-4D0D-BFF4-292158968253}"/>
              </a:ext>
            </a:extLst>
          </p:cNvPr>
          <p:cNvCxnSpPr>
            <a:cxnSpLocks/>
          </p:cNvCxnSpPr>
          <p:nvPr/>
        </p:nvCxnSpPr>
        <p:spPr>
          <a:xfrm>
            <a:off x="8033655" y="4924696"/>
            <a:ext cx="32414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361C27-FCF3-44AE-B32F-E3F0C9AB9F7A}"/>
              </a:ext>
            </a:extLst>
          </p:cNvPr>
          <p:cNvCxnSpPr>
            <a:cxnSpLocks/>
          </p:cNvCxnSpPr>
          <p:nvPr/>
        </p:nvCxnSpPr>
        <p:spPr>
          <a:xfrm rot="5400000">
            <a:off x="6426924" y="3291839"/>
            <a:ext cx="32395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97A3E2-96B2-455C-ACC5-7B19E51C16EE}"/>
              </a:ext>
            </a:extLst>
          </p:cNvPr>
          <p:cNvCxnSpPr>
            <a:cxnSpLocks/>
          </p:cNvCxnSpPr>
          <p:nvPr/>
        </p:nvCxnSpPr>
        <p:spPr>
          <a:xfrm>
            <a:off x="11286308" y="1685108"/>
            <a:ext cx="0" cy="32657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60F87E-81F5-491E-A4B0-34E071C9F1BE}"/>
              </a:ext>
            </a:extLst>
          </p:cNvPr>
          <p:cNvCxnSpPr>
            <a:cxnSpLocks/>
          </p:cNvCxnSpPr>
          <p:nvPr/>
        </p:nvCxnSpPr>
        <p:spPr>
          <a:xfrm>
            <a:off x="8033655" y="1672044"/>
            <a:ext cx="3252652" cy="32526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912421-4F0F-4D4D-92EA-9AEC4F19B263}"/>
              </a:ext>
            </a:extLst>
          </p:cNvPr>
          <p:cNvCxnSpPr>
            <a:cxnSpLocks/>
          </p:cNvCxnSpPr>
          <p:nvPr/>
        </p:nvCxnSpPr>
        <p:spPr>
          <a:xfrm rot="16200000">
            <a:off x="8028061" y="1684036"/>
            <a:ext cx="3252652" cy="32526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68FE3BB-9D23-485A-B851-770FCA3142FC}"/>
              </a:ext>
            </a:extLst>
          </p:cNvPr>
          <p:cNvSpPr txBox="1"/>
          <p:nvPr/>
        </p:nvSpPr>
        <p:spPr>
          <a:xfrm>
            <a:off x="7543274" y="1309863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A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68647C-451A-4E2C-B533-ECA1A8477E73}"/>
              </a:ext>
            </a:extLst>
          </p:cNvPr>
          <p:cNvSpPr txBox="1"/>
          <p:nvPr/>
        </p:nvSpPr>
        <p:spPr>
          <a:xfrm>
            <a:off x="11214371" y="1281670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B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1B29C3-DA72-4B9F-A95B-FB8F8171FAE8}"/>
              </a:ext>
            </a:extLst>
          </p:cNvPr>
          <p:cNvSpPr txBox="1"/>
          <p:nvPr/>
        </p:nvSpPr>
        <p:spPr>
          <a:xfrm>
            <a:off x="7398305" y="4861332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C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E07337-C541-4C34-B492-9467BA3FA3D9}"/>
              </a:ext>
            </a:extLst>
          </p:cNvPr>
          <p:cNvSpPr txBox="1"/>
          <p:nvPr/>
        </p:nvSpPr>
        <p:spPr>
          <a:xfrm>
            <a:off x="11286307" y="4898219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D</a:t>
            </a:r>
            <a:endParaRPr lang="vi-VN" sz="2800" b="1">
              <a:latin typeface="Nunito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523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6B4C4B-DECB-45AC-82B6-B79C0F799328}"/>
              </a:ext>
            </a:extLst>
          </p:cNvPr>
          <p:cNvGrpSpPr>
            <a:grpSpLocks/>
          </p:cNvGrpSpPr>
          <p:nvPr/>
        </p:nvGrpSpPr>
        <p:grpSpPr bwMode="auto">
          <a:xfrm>
            <a:off x="945375" y="144030"/>
            <a:ext cx="8325324" cy="1709022"/>
            <a:chOff x="-10597" y="2332890"/>
            <a:chExt cx="7860582" cy="88626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83249D5-FCBC-42F0-B003-B2D5CC2BF642}"/>
                </a:ext>
              </a:extLst>
            </p:cNvPr>
            <p:cNvSpPr/>
            <p:nvPr/>
          </p:nvSpPr>
          <p:spPr>
            <a:xfrm>
              <a:off x="699625" y="2524168"/>
              <a:ext cx="7150360" cy="69498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628A550-764C-4076-A701-630E9D89AC71}"/>
                </a:ext>
              </a:extLst>
            </p:cNvPr>
            <p:cNvSpPr/>
            <p:nvPr/>
          </p:nvSpPr>
          <p:spPr>
            <a:xfrm>
              <a:off x="620247" y="2412049"/>
              <a:ext cx="7150360" cy="6949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8DE31A-4971-4C0E-93F8-A97F6EBD1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477" y="2438003"/>
              <a:ext cx="6794129" cy="71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800" b="1">
                  <a:latin typeface="Nunito" pitchFamily="2" charset="-93"/>
                  <a:cs typeface="Arial" panose="020B0604020202020204" pitchFamily="34" charset="0"/>
                </a:rPr>
                <a:t>Vẽ hình vuông EGHI có cạnh 4cm và cho biết các đặc điểm về cạnh, góc, đường chéo của hình vuông đó?</a:t>
              </a:r>
              <a:endParaRPr lang="vi-VN" altLang="vi-VN" sz="2800" b="1">
                <a:latin typeface="Nunito" pitchFamily="2" charset="-93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4F56A7-6064-49F6-A0E5-2F4FFAE27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97" y="2332890"/>
              <a:ext cx="1102931" cy="65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86A8751-B676-4E20-B1BC-CE8CBE789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575"/>
          <a:stretch/>
        </p:blipFill>
        <p:spPr>
          <a:xfrm>
            <a:off x="379342" y="1858856"/>
            <a:ext cx="11414073" cy="46783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A63988-724D-4863-A63E-7BEC5476AC8A}"/>
              </a:ext>
            </a:extLst>
          </p:cNvPr>
          <p:cNvSpPr/>
          <p:nvPr/>
        </p:nvSpPr>
        <p:spPr>
          <a:xfrm>
            <a:off x="2363327" y="3224264"/>
            <a:ext cx="222069" cy="235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4C9C23-6166-4392-A057-7C2F2843C50B}"/>
              </a:ext>
            </a:extLst>
          </p:cNvPr>
          <p:cNvSpPr/>
          <p:nvPr/>
        </p:nvSpPr>
        <p:spPr>
          <a:xfrm>
            <a:off x="4849332" y="3209609"/>
            <a:ext cx="222069" cy="235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0B6EA-F820-402F-B88D-0C96D6E09759}"/>
              </a:ext>
            </a:extLst>
          </p:cNvPr>
          <p:cNvSpPr/>
          <p:nvPr/>
        </p:nvSpPr>
        <p:spPr>
          <a:xfrm>
            <a:off x="4834501" y="5625996"/>
            <a:ext cx="222069" cy="235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BAED58-3464-4C01-838D-A4C182FC30CE}"/>
              </a:ext>
            </a:extLst>
          </p:cNvPr>
          <p:cNvSpPr/>
          <p:nvPr/>
        </p:nvSpPr>
        <p:spPr>
          <a:xfrm>
            <a:off x="2405838" y="5600184"/>
            <a:ext cx="222069" cy="235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DE08BA-1ACD-4BE7-BE74-AB6F215DF1F3}"/>
              </a:ext>
            </a:extLst>
          </p:cNvPr>
          <p:cNvCxnSpPr>
            <a:cxnSpLocks/>
          </p:cNvCxnSpPr>
          <p:nvPr/>
        </p:nvCxnSpPr>
        <p:spPr>
          <a:xfrm>
            <a:off x="3724050" y="3091676"/>
            <a:ext cx="0" cy="25911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0DD4F7-4487-44B5-A301-FF1BBD5AA82E}"/>
              </a:ext>
            </a:extLst>
          </p:cNvPr>
          <p:cNvCxnSpPr>
            <a:cxnSpLocks/>
          </p:cNvCxnSpPr>
          <p:nvPr/>
        </p:nvCxnSpPr>
        <p:spPr>
          <a:xfrm>
            <a:off x="4053633" y="5705758"/>
            <a:ext cx="0" cy="25911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AC043B-7D12-4750-AA29-7B935CC026E3}"/>
              </a:ext>
            </a:extLst>
          </p:cNvPr>
          <p:cNvCxnSpPr>
            <a:cxnSpLocks/>
          </p:cNvCxnSpPr>
          <p:nvPr/>
        </p:nvCxnSpPr>
        <p:spPr>
          <a:xfrm>
            <a:off x="2306817" y="4494924"/>
            <a:ext cx="211487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4DBBB3-C6CA-45F3-861D-E9B6BCC63931}"/>
              </a:ext>
            </a:extLst>
          </p:cNvPr>
          <p:cNvCxnSpPr>
            <a:cxnSpLocks/>
          </p:cNvCxnSpPr>
          <p:nvPr/>
        </p:nvCxnSpPr>
        <p:spPr>
          <a:xfrm>
            <a:off x="4965657" y="4524390"/>
            <a:ext cx="211487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813C3B-93F8-4835-82C7-CCD5A0C335BA}"/>
              </a:ext>
            </a:extLst>
          </p:cNvPr>
          <p:cNvCxnSpPr>
            <a:cxnSpLocks/>
          </p:cNvCxnSpPr>
          <p:nvPr/>
        </p:nvCxnSpPr>
        <p:spPr>
          <a:xfrm>
            <a:off x="2352967" y="3222748"/>
            <a:ext cx="27023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DB5D90-0B1B-41D2-8FBE-0595800F50AF}"/>
              </a:ext>
            </a:extLst>
          </p:cNvPr>
          <p:cNvCxnSpPr>
            <a:cxnSpLocks/>
          </p:cNvCxnSpPr>
          <p:nvPr/>
        </p:nvCxnSpPr>
        <p:spPr>
          <a:xfrm>
            <a:off x="2392774" y="5848378"/>
            <a:ext cx="2662552" cy="119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8BD6E8-1E32-48DC-B819-EF164A36F65C}"/>
              </a:ext>
            </a:extLst>
          </p:cNvPr>
          <p:cNvCxnSpPr>
            <a:cxnSpLocks/>
          </p:cNvCxnSpPr>
          <p:nvPr/>
        </p:nvCxnSpPr>
        <p:spPr>
          <a:xfrm>
            <a:off x="2378781" y="3238899"/>
            <a:ext cx="26436" cy="26218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56AD74-A2EE-49A6-958B-E6DCCA555B96}"/>
              </a:ext>
            </a:extLst>
          </p:cNvPr>
          <p:cNvCxnSpPr>
            <a:cxnSpLocks/>
          </p:cNvCxnSpPr>
          <p:nvPr/>
        </p:nvCxnSpPr>
        <p:spPr>
          <a:xfrm>
            <a:off x="5055326" y="3213466"/>
            <a:ext cx="0" cy="26610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99D39A-36C6-48C8-A137-D93A0B2E7F92}"/>
              </a:ext>
            </a:extLst>
          </p:cNvPr>
          <p:cNvCxnSpPr>
            <a:cxnSpLocks/>
          </p:cNvCxnSpPr>
          <p:nvPr/>
        </p:nvCxnSpPr>
        <p:spPr>
          <a:xfrm>
            <a:off x="2379402" y="3208616"/>
            <a:ext cx="2675924" cy="26658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BD5D31-B9FE-4639-9E3F-78EB3013679B}"/>
              </a:ext>
            </a:extLst>
          </p:cNvPr>
          <p:cNvCxnSpPr>
            <a:cxnSpLocks/>
          </p:cNvCxnSpPr>
          <p:nvPr/>
        </p:nvCxnSpPr>
        <p:spPr>
          <a:xfrm flipV="1">
            <a:off x="2387180" y="3221233"/>
            <a:ext cx="2657541" cy="263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3719638-8ABA-4C7E-B41E-033FD4FBD5FF}"/>
              </a:ext>
            </a:extLst>
          </p:cNvPr>
          <p:cNvSpPr txBox="1"/>
          <p:nvPr/>
        </p:nvSpPr>
        <p:spPr>
          <a:xfrm>
            <a:off x="1942200" y="2742284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E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371545-0F40-45D0-87FD-A47F397A943D}"/>
              </a:ext>
            </a:extLst>
          </p:cNvPr>
          <p:cNvSpPr txBox="1"/>
          <p:nvPr/>
        </p:nvSpPr>
        <p:spPr>
          <a:xfrm>
            <a:off x="5025879" y="2803954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G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BC6B3D-1E46-4278-9F74-C10D110F052F}"/>
              </a:ext>
            </a:extLst>
          </p:cNvPr>
          <p:cNvSpPr txBox="1"/>
          <p:nvPr/>
        </p:nvSpPr>
        <p:spPr>
          <a:xfrm>
            <a:off x="1966053" y="5785859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I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2D8316-7FC7-4A9B-935B-F84B827E43E7}"/>
              </a:ext>
            </a:extLst>
          </p:cNvPr>
          <p:cNvSpPr txBox="1"/>
          <p:nvPr/>
        </p:nvSpPr>
        <p:spPr>
          <a:xfrm>
            <a:off x="5081761" y="5703262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H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D552D7-5AF0-42AD-AA71-AE15B80520A7}"/>
              </a:ext>
            </a:extLst>
          </p:cNvPr>
          <p:cNvSpPr txBox="1"/>
          <p:nvPr/>
        </p:nvSpPr>
        <p:spPr>
          <a:xfrm>
            <a:off x="5997376" y="1995278"/>
            <a:ext cx="54979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Nunito" pitchFamily="2" charset="-93"/>
              </a:rPr>
              <a:t>Hình vuông EGHI có: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Nunito" pitchFamily="2" charset="-93"/>
              </a:rPr>
              <a:t>4 cạnh bằng nhau</a:t>
            </a:r>
          </a:p>
          <a:p>
            <a:r>
              <a:rPr lang="en-US" sz="2800">
                <a:latin typeface="Nunito" pitchFamily="2" charset="-93"/>
              </a:rPr>
              <a:t>   EG = GH = HI = IE = 4cm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Nunito" pitchFamily="2" charset="-93"/>
              </a:rPr>
              <a:t>2 cạnh đối </a:t>
            </a:r>
          </a:p>
          <a:p>
            <a:r>
              <a:rPr lang="en-US" sz="2800">
                <a:latin typeface="Nunito" pitchFamily="2" charset="-93"/>
              </a:rPr>
              <a:t>   EG và IH song song </a:t>
            </a:r>
          </a:p>
          <a:p>
            <a:r>
              <a:rPr lang="en-US" sz="2800">
                <a:latin typeface="Nunito" pitchFamily="2" charset="-93"/>
              </a:rPr>
              <a:t>   EI và GH song song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Nunito" pitchFamily="2" charset="-93"/>
              </a:rPr>
              <a:t>4 góc ở các đỉnh E, G, H, I là góc vuông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Nunito" pitchFamily="2" charset="-93"/>
              </a:rPr>
              <a:t>2 đường chéo bằng nhau</a:t>
            </a:r>
          </a:p>
          <a:p>
            <a:r>
              <a:rPr lang="en-US" sz="2800">
                <a:latin typeface="Nunito" pitchFamily="2" charset="-93"/>
              </a:rPr>
              <a:t>   EH = GI</a:t>
            </a:r>
          </a:p>
        </p:txBody>
      </p:sp>
    </p:spTree>
    <p:extLst>
      <p:ext uri="{BB962C8B-B14F-4D97-AF65-F5344CB8AC3E}">
        <p14:creationId xmlns:p14="http://schemas.microsoft.com/office/powerpoint/2010/main" val="22156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F126EC-E428-49B5-A359-07297EEC94DB}"/>
              </a:ext>
            </a:extLst>
          </p:cNvPr>
          <p:cNvCxnSpPr>
            <a:cxnSpLocks/>
          </p:cNvCxnSpPr>
          <p:nvPr/>
        </p:nvCxnSpPr>
        <p:spPr>
          <a:xfrm>
            <a:off x="7930807" y="1942588"/>
            <a:ext cx="27023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8F9DBF-3012-45DF-A5F5-06B84243A951}"/>
              </a:ext>
            </a:extLst>
          </p:cNvPr>
          <p:cNvCxnSpPr>
            <a:cxnSpLocks/>
          </p:cNvCxnSpPr>
          <p:nvPr/>
        </p:nvCxnSpPr>
        <p:spPr>
          <a:xfrm>
            <a:off x="7970614" y="4568218"/>
            <a:ext cx="2662552" cy="119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88E62C-8A57-4D1C-BB39-40A6F19124DB}"/>
              </a:ext>
            </a:extLst>
          </p:cNvPr>
          <p:cNvCxnSpPr>
            <a:cxnSpLocks/>
          </p:cNvCxnSpPr>
          <p:nvPr/>
        </p:nvCxnSpPr>
        <p:spPr>
          <a:xfrm>
            <a:off x="7956621" y="1958739"/>
            <a:ext cx="26436" cy="26218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586161-CD87-4B69-8641-E1A0FA61AA9C}"/>
              </a:ext>
            </a:extLst>
          </p:cNvPr>
          <p:cNvCxnSpPr>
            <a:cxnSpLocks/>
          </p:cNvCxnSpPr>
          <p:nvPr/>
        </p:nvCxnSpPr>
        <p:spPr>
          <a:xfrm>
            <a:off x="10633166" y="1933306"/>
            <a:ext cx="0" cy="26610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14296FB-D36C-448E-8EC5-98BB26944F78}"/>
              </a:ext>
            </a:extLst>
          </p:cNvPr>
          <p:cNvSpPr txBox="1"/>
          <p:nvPr/>
        </p:nvSpPr>
        <p:spPr>
          <a:xfrm>
            <a:off x="7520040" y="1462124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A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BEDF7-E0A3-46BD-8825-1B23DFF2D6A1}"/>
              </a:ext>
            </a:extLst>
          </p:cNvPr>
          <p:cNvSpPr txBox="1"/>
          <p:nvPr/>
        </p:nvSpPr>
        <p:spPr>
          <a:xfrm>
            <a:off x="10603719" y="1523794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B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F9E7A5-0700-49D9-938D-003A85672A30}"/>
              </a:ext>
            </a:extLst>
          </p:cNvPr>
          <p:cNvSpPr txBox="1"/>
          <p:nvPr/>
        </p:nvSpPr>
        <p:spPr>
          <a:xfrm>
            <a:off x="7543893" y="4505699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D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B9856B-8F0C-49C9-98FC-F76DBD6AE772}"/>
              </a:ext>
            </a:extLst>
          </p:cNvPr>
          <p:cNvSpPr txBox="1"/>
          <p:nvPr/>
        </p:nvSpPr>
        <p:spPr>
          <a:xfrm>
            <a:off x="10659601" y="4423102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Nunito" pitchFamily="2" charset="-93"/>
              </a:rPr>
              <a:t>C</a:t>
            </a:r>
            <a:endParaRPr lang="vi-VN" sz="2800" b="1">
              <a:latin typeface="Nunito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F2FDFB-2D5C-4B5B-A567-4BA805D67AB7}"/>
              </a:ext>
            </a:extLst>
          </p:cNvPr>
          <p:cNvSpPr txBox="1"/>
          <p:nvPr/>
        </p:nvSpPr>
        <p:spPr>
          <a:xfrm>
            <a:off x="9170280" y="4513908"/>
            <a:ext cx="31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unito" pitchFamily="2" charset="-93"/>
              </a:rPr>
              <a:t>a</a:t>
            </a:r>
            <a:endParaRPr lang="vi-VN" sz="3200">
              <a:latin typeface="Nunito" pitchFamily="2" charset="-93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DBCA1F-83EE-4037-B878-B6FF13D344FB}"/>
              </a:ext>
            </a:extLst>
          </p:cNvPr>
          <p:cNvSpPr txBox="1"/>
          <p:nvPr/>
        </p:nvSpPr>
        <p:spPr>
          <a:xfrm>
            <a:off x="7520040" y="2852434"/>
            <a:ext cx="31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unito" pitchFamily="2" charset="-93"/>
              </a:rPr>
              <a:t>a</a:t>
            </a:r>
            <a:endParaRPr lang="vi-VN" sz="3200">
              <a:latin typeface="Nunito" pitchFamily="2" charset="-93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6A08FE-02AD-451E-B2D0-9256F45229B0}"/>
              </a:ext>
            </a:extLst>
          </p:cNvPr>
          <p:cNvSpPr txBox="1"/>
          <p:nvPr/>
        </p:nvSpPr>
        <p:spPr>
          <a:xfrm>
            <a:off x="1132832" y="2652379"/>
            <a:ext cx="6861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Nunito" pitchFamily="2" charset="-93"/>
              </a:rPr>
              <a:t>Chu vi hình vuông </a:t>
            </a:r>
            <a:r>
              <a:rPr lang="en-US" sz="3200" b="1">
                <a:solidFill>
                  <a:srgbClr val="FF0000"/>
                </a:solidFill>
                <a:latin typeface="Nunito" pitchFamily="2" charset="-93"/>
              </a:rPr>
              <a:t>C = 4a</a:t>
            </a:r>
          </a:p>
          <a:p>
            <a:r>
              <a:rPr lang="en-US" sz="3200" b="1">
                <a:latin typeface="Nunito" pitchFamily="2" charset="-93"/>
              </a:rPr>
              <a:t>Diện tích hình vuông </a:t>
            </a:r>
            <a:r>
              <a:rPr lang="en-US" sz="3200" b="1">
                <a:solidFill>
                  <a:srgbClr val="FF0000"/>
                </a:solidFill>
                <a:latin typeface="Nunito" pitchFamily="2" charset="-93"/>
              </a:rPr>
              <a:t>S = a x a</a:t>
            </a:r>
          </a:p>
          <a:p>
            <a:r>
              <a:rPr lang="en-US" sz="3200">
                <a:latin typeface="Nunito" pitchFamily="2" charset="-93"/>
              </a:rPr>
              <a:t> </a:t>
            </a:r>
            <a:endParaRPr lang="vi-VN" sz="3200">
              <a:latin typeface="Nunito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3740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181E76-AE52-4DB7-AE0E-2EA707E88B80}"/>
              </a:ext>
            </a:extLst>
          </p:cNvPr>
          <p:cNvSpPr/>
          <p:nvPr/>
        </p:nvSpPr>
        <p:spPr>
          <a:xfrm>
            <a:off x="222080" y="1273627"/>
            <a:ext cx="7184572" cy="4310743"/>
          </a:xfrm>
          <a:prstGeom prst="roundRect">
            <a:avLst>
              <a:gd name="adj" fmla="val 848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9FD8C7-B866-45B1-B646-9F3BBBAC7608}"/>
              </a:ext>
            </a:extLst>
          </p:cNvPr>
          <p:cNvSpPr txBox="1"/>
          <p:nvPr/>
        </p:nvSpPr>
        <p:spPr>
          <a:xfrm>
            <a:off x="372303" y="718456"/>
            <a:ext cx="688412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Nunito" pitchFamily="2" charset="-93"/>
              </a:rPr>
              <a:t>BÀI TẬP</a:t>
            </a:r>
          </a:p>
          <a:p>
            <a:endParaRPr lang="en-US" sz="2800" b="1">
              <a:latin typeface="Nunito" pitchFamily="2" charset="-93"/>
            </a:endParaRPr>
          </a:p>
          <a:p>
            <a:pPr algn="just"/>
            <a:r>
              <a:rPr lang="en-US" sz="2400" b="1" u="sng">
                <a:solidFill>
                  <a:srgbClr val="FF0000"/>
                </a:solidFill>
                <a:latin typeface="Nunito" pitchFamily="2" charset="-93"/>
              </a:rPr>
              <a:t>Bài 2</a:t>
            </a:r>
            <a:r>
              <a:rPr lang="en-US" sz="2400">
                <a:solidFill>
                  <a:srgbClr val="FF0000"/>
                </a:solidFill>
                <a:latin typeface="Nunito" pitchFamily="2" charset="-93"/>
              </a:rPr>
              <a:t> </a:t>
            </a:r>
            <a:r>
              <a:rPr lang="en-US" sz="2400">
                <a:latin typeface="Nunito" pitchFamily="2" charset="-93"/>
              </a:rPr>
              <a:t>(SGK trang 97) </a:t>
            </a:r>
          </a:p>
          <a:p>
            <a:pPr algn="just"/>
            <a:r>
              <a:rPr lang="en-US" sz="2400">
                <a:latin typeface="Nunito" pitchFamily="2" charset="-93"/>
              </a:rPr>
              <a:t>Một mảnh vườn có dạng hình vuông với chiều dài cạnh bằng 25 m. Người ta để một phần của mảnh vườn làm lối đi rộng 2 m như Hình 10, phần còn lại để trồng rau</a:t>
            </a:r>
          </a:p>
          <a:p>
            <a:pPr marL="514350" indent="-514350" algn="just">
              <a:buAutoNum type="alphaLcParenR"/>
            </a:pPr>
            <a:r>
              <a:rPr lang="en-US" sz="2400">
                <a:latin typeface="Nunito" pitchFamily="2" charset="-93"/>
              </a:rPr>
              <a:t>Tính diện tích phần vườn trồng rau</a:t>
            </a:r>
          </a:p>
          <a:p>
            <a:pPr marL="514350" indent="-514350" algn="just">
              <a:buAutoNum type="alphaLcParenR"/>
            </a:pPr>
            <a:r>
              <a:rPr lang="en-US" sz="2400">
                <a:latin typeface="Nunito" pitchFamily="2" charset="-93"/>
              </a:rPr>
              <a:t>Người ta làm hang rào xung quanh phần vườn trồng rau và một góc vườn rau có để cửa ra vào rộng 2 m, Tính độ dài của hàng rào đó?</a:t>
            </a:r>
            <a:endParaRPr lang="vi-VN" sz="2400">
              <a:latin typeface="Nunito" pitchFamily="2" charset="-93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07192D-A969-4FAE-9AA2-3F247AC11F15}"/>
              </a:ext>
            </a:extLst>
          </p:cNvPr>
          <p:cNvSpPr/>
          <p:nvPr/>
        </p:nvSpPr>
        <p:spPr>
          <a:xfrm>
            <a:off x="8216537" y="1828800"/>
            <a:ext cx="3108960" cy="310896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09900-A0AD-418F-BCB0-4B89CAF3E893}"/>
              </a:ext>
            </a:extLst>
          </p:cNvPr>
          <p:cNvSpPr/>
          <p:nvPr/>
        </p:nvSpPr>
        <p:spPr>
          <a:xfrm>
            <a:off x="8216537" y="1828799"/>
            <a:ext cx="3585754" cy="353708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031A0D-C739-4248-AE38-B31282AB2295}"/>
              </a:ext>
            </a:extLst>
          </p:cNvPr>
          <p:cNvCxnSpPr/>
          <p:nvPr/>
        </p:nvCxnSpPr>
        <p:spPr>
          <a:xfrm>
            <a:off x="8033657" y="4937760"/>
            <a:ext cx="0" cy="428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058F14-D615-49CE-B412-3827791968EC}"/>
              </a:ext>
            </a:extLst>
          </p:cNvPr>
          <p:cNvCxnSpPr/>
          <p:nvPr/>
        </p:nvCxnSpPr>
        <p:spPr>
          <a:xfrm>
            <a:off x="8216537" y="5721531"/>
            <a:ext cx="35857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3DBA59-3C37-430B-8840-180DB48258A4}"/>
              </a:ext>
            </a:extLst>
          </p:cNvPr>
          <p:cNvCxnSpPr/>
          <p:nvPr/>
        </p:nvCxnSpPr>
        <p:spPr>
          <a:xfrm>
            <a:off x="11325497" y="1645920"/>
            <a:ext cx="47679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EE9C96-33AC-435D-9105-7D2A6794B6DD}"/>
              </a:ext>
            </a:extLst>
          </p:cNvPr>
          <p:cNvSpPr txBox="1"/>
          <p:nvPr/>
        </p:nvSpPr>
        <p:spPr>
          <a:xfrm>
            <a:off x="7498086" y="4983488"/>
            <a:ext cx="62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m</a:t>
            </a:r>
            <a:endParaRPr lang="vi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24632-D0A6-4823-9F62-B32ECC0D4F25}"/>
              </a:ext>
            </a:extLst>
          </p:cNvPr>
          <p:cNvSpPr txBox="1"/>
          <p:nvPr/>
        </p:nvSpPr>
        <p:spPr>
          <a:xfrm>
            <a:off x="9771017" y="53997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25 m</a:t>
            </a:r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3BCE7F-25CC-403D-8D75-7B0C743D516E}"/>
              </a:ext>
            </a:extLst>
          </p:cNvPr>
          <p:cNvSpPr txBox="1"/>
          <p:nvPr/>
        </p:nvSpPr>
        <p:spPr>
          <a:xfrm>
            <a:off x="9771017" y="497765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Lối đi</a:t>
            </a:r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30A004-9E4A-4693-97A0-684B7AA50185}"/>
              </a:ext>
            </a:extLst>
          </p:cNvPr>
          <p:cNvSpPr txBox="1"/>
          <p:nvPr/>
        </p:nvSpPr>
        <p:spPr>
          <a:xfrm>
            <a:off x="11250388" y="1269748"/>
            <a:ext cx="62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m</a:t>
            </a:r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78A281-848B-4530-B82D-81DA8DDBB275}"/>
              </a:ext>
            </a:extLst>
          </p:cNvPr>
          <p:cNvSpPr txBox="1"/>
          <p:nvPr/>
        </p:nvSpPr>
        <p:spPr>
          <a:xfrm rot="16200000">
            <a:off x="11106694" y="32280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Lối đi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1917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492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Nunito</vt:lpstr>
      <vt:lpstr>Calibri Light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2022-09-07T14:43:23Z</dcterms:created>
  <dcterms:modified xsi:type="dcterms:W3CDTF">2022-09-07T16:48:31Z</dcterms:modified>
</cp:coreProperties>
</file>