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1" r:id="rId2"/>
    <p:sldId id="283" r:id="rId3"/>
    <p:sldId id="284" r:id="rId4"/>
    <p:sldId id="285" r:id="rId5"/>
    <p:sldId id="288" r:id="rId6"/>
    <p:sldId id="289" r:id="rId7"/>
    <p:sldId id="293" r:id="rId8"/>
    <p:sldId id="294" r:id="rId9"/>
    <p:sldId id="295" r:id="rId10"/>
    <p:sldId id="296" r:id="rId11"/>
    <p:sldId id="291" r:id="rId12"/>
    <p:sldId id="280" r:id="rId13"/>
    <p:sldId id="292" r:id="rId14"/>
  </p:sldIdLst>
  <p:sldSz cx="12192000" cy="6858000"/>
  <p:notesSz cx="6858000" cy="9144000"/>
  <p:embeddedFontLst>
    <p:embeddedFont>
      <p:font typeface="Cambria Math" panose="02040503050406030204" pitchFamily="18" charset="0"/>
      <p:regular r:id="rId15"/>
    </p:embeddedFont>
    <p:embeddedFont>
      <p:font typeface="Nunito" pitchFamily="2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0000FF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104DE-1D0F-438F-81ED-5FD53A392502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767B4A-7704-4111-AF77-75EBACCCBADE}">
      <dgm:prSet phldrT="[Text]" custT="1"/>
      <dgm:spPr>
        <a:solidFill>
          <a:schemeClr val="bg1"/>
        </a:solidFill>
        <a:ln w="38100">
          <a:solidFill>
            <a:srgbClr val="FF7707"/>
          </a:solidFill>
        </a:ln>
      </dgm:spPr>
      <dgm:t>
        <a:bodyPr/>
        <a:lstStyle/>
        <a:p>
          <a:r>
            <a:rPr lang="en-US" sz="2800" b="1" kern="1200" dirty="0">
              <a:solidFill>
                <a:srgbClr val="FF7707"/>
              </a:solidFill>
              <a:latin typeface="UTM Avo"/>
              <a:ea typeface="+mn-ea"/>
              <a:cs typeface="+mn-cs"/>
            </a:rPr>
            <a:t>HƯỚNG DẪN VỀ NHÀ</a:t>
          </a:r>
        </a:p>
      </dgm:t>
    </dgm:pt>
    <dgm:pt modelId="{44E19E24-1420-42E1-BFC3-3DDFBF921E74}" type="parTrans" cxnId="{4CC70DBD-D333-446B-85F9-07525F43707C}">
      <dgm:prSet/>
      <dgm:spPr/>
      <dgm:t>
        <a:bodyPr/>
        <a:lstStyle/>
        <a:p>
          <a:endParaRPr lang="en-US"/>
        </a:p>
      </dgm:t>
    </dgm:pt>
    <dgm:pt modelId="{4D2C37D0-64C8-495A-9873-4D611529768C}" type="sibTrans" cxnId="{4CC70DBD-D333-446B-85F9-07525F43707C}">
      <dgm:prSet/>
      <dgm:spPr/>
      <dgm:t>
        <a:bodyPr/>
        <a:lstStyle/>
        <a:p>
          <a:endParaRPr lang="en-US"/>
        </a:p>
      </dgm:t>
    </dgm:pt>
    <dgm:pt modelId="{FFC293F2-E40D-4DA0-BF85-0114B078ED20}">
      <dgm:prSet phldrT="[Text]" custT="1"/>
      <dgm:spPr/>
      <dgm:t>
        <a:bodyPr/>
        <a:lstStyle/>
        <a:p>
          <a:pPr algn="r"/>
          <a:r>
            <a:rPr lang="en-US" sz="2800" b="1" dirty="0" err="1">
              <a:solidFill>
                <a:srgbClr val="FF7707"/>
              </a:solidFill>
            </a:rPr>
            <a:t>Xem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lại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bài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đã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học</a:t>
          </a:r>
          <a:endParaRPr lang="en-US" sz="2800" b="1" dirty="0">
            <a:solidFill>
              <a:srgbClr val="FF7707"/>
            </a:solidFill>
          </a:endParaRPr>
        </a:p>
      </dgm:t>
    </dgm:pt>
    <dgm:pt modelId="{EBF90091-53EA-40EF-8B0D-FE5A89CB0C43}" type="parTrans" cxnId="{82956921-A1E5-43ED-9F41-2599302200C7}">
      <dgm:prSet/>
      <dgm:spPr/>
      <dgm:t>
        <a:bodyPr/>
        <a:lstStyle/>
        <a:p>
          <a:endParaRPr lang="en-US"/>
        </a:p>
      </dgm:t>
    </dgm:pt>
    <dgm:pt modelId="{F664C588-99FA-41F9-A717-55B7AB6F260D}" type="sibTrans" cxnId="{82956921-A1E5-43ED-9F41-2599302200C7}">
      <dgm:prSet/>
      <dgm:spPr/>
      <dgm:t>
        <a:bodyPr/>
        <a:lstStyle/>
        <a:p>
          <a:endParaRPr lang="en-US"/>
        </a:p>
      </dgm:t>
    </dgm:pt>
    <dgm:pt modelId="{7D4CE009-F923-4BA5-84FD-014BEDE92697}">
      <dgm:prSet phldrT="[Text]" custT="1"/>
      <dgm:spPr/>
      <dgm:t>
        <a:bodyPr/>
        <a:lstStyle/>
        <a:p>
          <a:pPr algn="r"/>
          <a:r>
            <a:rPr lang="en-US" sz="2800" b="1" dirty="0" err="1">
              <a:solidFill>
                <a:srgbClr val="FF7707"/>
              </a:solidFill>
            </a:rPr>
            <a:t>Làm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các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bài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tập</a:t>
          </a:r>
          <a:endParaRPr lang="en-US" sz="2800" b="1" dirty="0"/>
        </a:p>
      </dgm:t>
    </dgm:pt>
    <dgm:pt modelId="{53C14566-9A96-48F9-B2BA-CFE4A5176EDA}" type="parTrans" cxnId="{C8CB50A5-F544-40AB-B67E-E4FD1CC42A8E}">
      <dgm:prSet/>
      <dgm:spPr/>
      <dgm:t>
        <a:bodyPr/>
        <a:lstStyle/>
        <a:p>
          <a:endParaRPr lang="en-US"/>
        </a:p>
      </dgm:t>
    </dgm:pt>
    <dgm:pt modelId="{7FE3F476-F69C-4B61-8C30-9FE6574EAA56}" type="sibTrans" cxnId="{C8CB50A5-F544-40AB-B67E-E4FD1CC42A8E}">
      <dgm:prSet/>
      <dgm:spPr/>
      <dgm:t>
        <a:bodyPr/>
        <a:lstStyle/>
        <a:p>
          <a:endParaRPr lang="en-US"/>
        </a:p>
      </dgm:t>
    </dgm:pt>
    <dgm:pt modelId="{DBEF7B42-39D4-432B-9A41-22D6B2069A99}">
      <dgm:prSet phldrT="[Text]" custT="1"/>
      <dgm:spPr>
        <a:noFill/>
        <a:ln>
          <a:noFill/>
        </a:ln>
        <a:effectLst/>
      </dgm:spPr>
      <dgm:t>
        <a:bodyPr spcFirstLastPara="0" vert="horz" wrap="square" lIns="35560" tIns="35560" rIns="35560" bIns="3556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>
              <a:solidFill>
                <a:srgbClr val="FF7707"/>
              </a:solidFill>
              <a:latin typeface="UTM Avo"/>
              <a:ea typeface="+mn-ea"/>
              <a:cs typeface="+mn-cs"/>
            </a:rPr>
            <a:t>Chuẩn bị bài: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>
              <a:solidFill>
                <a:srgbClr val="FF7707"/>
              </a:solidFill>
              <a:latin typeface="UTM Avo"/>
              <a:ea typeface="+mn-ea"/>
              <a:cs typeface="+mn-cs"/>
            </a:rPr>
            <a:t>”Phép nhân các số nguyên</a:t>
          </a:r>
        </a:p>
      </dgm:t>
    </dgm:pt>
    <dgm:pt modelId="{D1CC0918-D9F2-4406-8CFA-16E28C900A07}" type="parTrans" cxnId="{0F8DC27C-AE68-44DD-B7F6-A4030F984DEB}">
      <dgm:prSet/>
      <dgm:spPr/>
      <dgm:t>
        <a:bodyPr/>
        <a:lstStyle/>
        <a:p>
          <a:endParaRPr lang="en-US"/>
        </a:p>
      </dgm:t>
    </dgm:pt>
    <dgm:pt modelId="{87D739BA-694E-45F2-8005-D725DB485A0D}" type="sibTrans" cxnId="{0F8DC27C-AE68-44DD-B7F6-A4030F984DEB}">
      <dgm:prSet/>
      <dgm:spPr/>
      <dgm:t>
        <a:bodyPr/>
        <a:lstStyle/>
        <a:p>
          <a:endParaRPr lang="en-US"/>
        </a:p>
      </dgm:t>
    </dgm:pt>
    <dgm:pt modelId="{2D8BFA74-CFD5-4B9C-81C2-77702C8CA134}" type="pres">
      <dgm:prSet presAssocID="{DC0104DE-1D0F-438F-81ED-5FD53A39250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F1B35C2D-D873-4B83-8759-DD570249B827}" type="pres">
      <dgm:prSet presAssocID="{68767B4A-7704-4111-AF77-75EBACCCBADE}" presName="Parent" presStyleLbl="node1" presStyleIdx="0" presStyleCnt="2" custScaleX="136005" custScaleY="123209" custLinFactNeighborX="-1970" custLinFactNeighborY="-536">
        <dgm:presLayoutVars>
          <dgm:chMax val="4"/>
          <dgm:chPref val="3"/>
        </dgm:presLayoutVars>
      </dgm:prSet>
      <dgm:spPr/>
    </dgm:pt>
    <dgm:pt modelId="{4F8168D5-4ADC-43DE-9D88-CF931386FF80}" type="pres">
      <dgm:prSet presAssocID="{FFC293F2-E40D-4DA0-BF85-0114B078ED20}" presName="Accent" presStyleLbl="node1" presStyleIdx="1" presStyleCnt="2"/>
      <dgm:spPr/>
    </dgm:pt>
    <dgm:pt modelId="{E66B0D2A-5C4B-48FE-9451-2FDC23043181}" type="pres">
      <dgm:prSet presAssocID="{FFC293F2-E40D-4DA0-BF85-0114B078ED20}" presName="Image1" presStyleLbl="fgImgPlace1" presStyleIdx="0" presStyleCnt="3" custScaleX="43012" custScaleY="517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7670736A-DE0A-4E92-92EA-E9E3A427F629}" type="pres">
      <dgm:prSet presAssocID="{FFC293F2-E40D-4DA0-BF85-0114B078ED20}" presName="Child1" presStyleLbl="revTx" presStyleIdx="0" presStyleCnt="3" custScaleX="270274">
        <dgm:presLayoutVars>
          <dgm:chMax val="0"/>
          <dgm:chPref val="0"/>
          <dgm:bulletEnabled val="1"/>
        </dgm:presLayoutVars>
      </dgm:prSet>
      <dgm:spPr/>
    </dgm:pt>
    <dgm:pt modelId="{1274120E-D3B3-4388-9E85-C1A065E0E0B2}" type="pres">
      <dgm:prSet presAssocID="{7D4CE009-F923-4BA5-84FD-014BEDE92697}" presName="Image2" presStyleCnt="0"/>
      <dgm:spPr/>
    </dgm:pt>
    <dgm:pt modelId="{F39ED406-0A03-4B26-851F-4019222A04F7}" type="pres">
      <dgm:prSet presAssocID="{7D4CE009-F923-4BA5-84FD-014BEDE92697}" presName="Image" presStyleLbl="fgImgPlace1" presStyleIdx="1" presStyleCnt="3" custScaleX="39261" custScaleY="477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65B8900-4B71-4CEC-8366-C036EF96F77B}" type="pres">
      <dgm:prSet presAssocID="{7D4CE009-F923-4BA5-84FD-014BEDE92697}" presName="Child2" presStyleLbl="revTx" presStyleIdx="1" presStyleCnt="3" custScaleX="224061">
        <dgm:presLayoutVars>
          <dgm:chMax val="0"/>
          <dgm:chPref val="0"/>
          <dgm:bulletEnabled val="1"/>
        </dgm:presLayoutVars>
      </dgm:prSet>
      <dgm:spPr/>
    </dgm:pt>
    <dgm:pt modelId="{E9637DF4-122A-4884-965B-B63678BA9267}" type="pres">
      <dgm:prSet presAssocID="{DBEF7B42-39D4-432B-9A41-22D6B2069A99}" presName="Image3" presStyleCnt="0"/>
      <dgm:spPr/>
    </dgm:pt>
    <dgm:pt modelId="{557D4375-04E4-4CB9-B492-6A4660ED8D21}" type="pres">
      <dgm:prSet presAssocID="{DBEF7B42-39D4-432B-9A41-22D6B2069A99}" presName="Image" presStyleLbl="fgImgPlace1" presStyleIdx="2" presStyleCnt="3" custScaleX="51837" custScaleY="5232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069A311-D99B-4FA0-89A6-BB7C95DCE6CC}" type="pres">
      <dgm:prSet presAssocID="{DBEF7B42-39D4-432B-9A41-22D6B2069A99}" presName="Child3" presStyleLbl="revTx" presStyleIdx="2" presStyleCnt="3" custScaleX="330667" custLinFactNeighborX="80773" custLinFactNeighborY="760">
        <dgm:presLayoutVars>
          <dgm:chMax val="0"/>
          <dgm:chPref val="0"/>
          <dgm:bulletEnabled val="1"/>
        </dgm:presLayoutVars>
      </dgm:prSet>
      <dgm:spPr>
        <a:xfrm>
          <a:off x="7324379" y="3651097"/>
          <a:ext cx="1849022" cy="1337327"/>
        </a:xfrm>
        <a:prstGeom prst="rect">
          <a:avLst/>
        </a:prstGeom>
      </dgm:spPr>
    </dgm:pt>
  </dgm:ptLst>
  <dgm:cxnLst>
    <dgm:cxn modelId="{82956921-A1E5-43ED-9F41-2599302200C7}" srcId="{68767B4A-7704-4111-AF77-75EBACCCBADE}" destId="{FFC293F2-E40D-4DA0-BF85-0114B078ED20}" srcOrd="0" destOrd="0" parTransId="{EBF90091-53EA-40EF-8B0D-FE5A89CB0C43}" sibTransId="{F664C588-99FA-41F9-A717-55B7AB6F260D}"/>
    <dgm:cxn modelId="{909FD05D-3021-43AB-833A-762A51214B9C}" type="presOf" srcId="{DBEF7B42-39D4-432B-9A41-22D6B2069A99}" destId="{7069A311-D99B-4FA0-89A6-BB7C95DCE6CC}" srcOrd="0" destOrd="0" presId="urn:microsoft.com/office/officeart/2011/layout/RadialPictureList"/>
    <dgm:cxn modelId="{6F23A16E-8748-4092-A914-AB5BF6AB56E1}" type="presOf" srcId="{FFC293F2-E40D-4DA0-BF85-0114B078ED20}" destId="{7670736A-DE0A-4E92-92EA-E9E3A427F629}" srcOrd="0" destOrd="0" presId="urn:microsoft.com/office/officeart/2011/layout/RadialPictureList"/>
    <dgm:cxn modelId="{71BE4D70-2CC9-4B62-A79E-F4232AE11E92}" type="presOf" srcId="{DC0104DE-1D0F-438F-81ED-5FD53A392502}" destId="{2D8BFA74-CFD5-4B9C-81C2-77702C8CA134}" srcOrd="0" destOrd="0" presId="urn:microsoft.com/office/officeart/2011/layout/RadialPictureList"/>
    <dgm:cxn modelId="{0F8DC27C-AE68-44DD-B7F6-A4030F984DEB}" srcId="{68767B4A-7704-4111-AF77-75EBACCCBADE}" destId="{DBEF7B42-39D4-432B-9A41-22D6B2069A99}" srcOrd="2" destOrd="0" parTransId="{D1CC0918-D9F2-4406-8CFA-16E28C900A07}" sibTransId="{87D739BA-694E-45F2-8005-D725DB485A0D}"/>
    <dgm:cxn modelId="{1423FDA3-2063-4B21-B1BE-48B8EE56D4A4}" type="presOf" srcId="{68767B4A-7704-4111-AF77-75EBACCCBADE}" destId="{F1B35C2D-D873-4B83-8759-DD570249B827}" srcOrd="0" destOrd="0" presId="urn:microsoft.com/office/officeart/2011/layout/RadialPictureList"/>
    <dgm:cxn modelId="{C8CB50A5-F544-40AB-B67E-E4FD1CC42A8E}" srcId="{68767B4A-7704-4111-AF77-75EBACCCBADE}" destId="{7D4CE009-F923-4BA5-84FD-014BEDE92697}" srcOrd="1" destOrd="0" parTransId="{53C14566-9A96-48F9-B2BA-CFE4A5176EDA}" sibTransId="{7FE3F476-F69C-4B61-8C30-9FE6574EAA56}"/>
    <dgm:cxn modelId="{4CC70DBD-D333-446B-85F9-07525F43707C}" srcId="{DC0104DE-1D0F-438F-81ED-5FD53A392502}" destId="{68767B4A-7704-4111-AF77-75EBACCCBADE}" srcOrd="0" destOrd="0" parTransId="{44E19E24-1420-42E1-BFC3-3DDFBF921E74}" sibTransId="{4D2C37D0-64C8-495A-9873-4D611529768C}"/>
    <dgm:cxn modelId="{F33348C4-5085-45FF-8ECD-81B6D0710922}" type="presOf" srcId="{7D4CE009-F923-4BA5-84FD-014BEDE92697}" destId="{D65B8900-4B71-4CEC-8366-C036EF96F77B}" srcOrd="0" destOrd="0" presId="urn:microsoft.com/office/officeart/2011/layout/RadialPictureList"/>
    <dgm:cxn modelId="{59D69CC6-4AE8-42CC-8035-E8B0FD4CB181}" type="presParOf" srcId="{2D8BFA74-CFD5-4B9C-81C2-77702C8CA134}" destId="{F1B35C2D-D873-4B83-8759-DD570249B827}" srcOrd="0" destOrd="0" presId="urn:microsoft.com/office/officeart/2011/layout/RadialPictureList"/>
    <dgm:cxn modelId="{4C4353A1-1E01-4EF8-980E-FDB3E8AF2C6C}" type="presParOf" srcId="{2D8BFA74-CFD5-4B9C-81C2-77702C8CA134}" destId="{4F8168D5-4ADC-43DE-9D88-CF931386FF80}" srcOrd="1" destOrd="0" presId="urn:microsoft.com/office/officeart/2011/layout/RadialPictureList"/>
    <dgm:cxn modelId="{D9AB2676-5FAB-4BA5-B322-A18CEE482F05}" type="presParOf" srcId="{2D8BFA74-CFD5-4B9C-81C2-77702C8CA134}" destId="{E66B0D2A-5C4B-48FE-9451-2FDC23043181}" srcOrd="2" destOrd="0" presId="urn:microsoft.com/office/officeart/2011/layout/RadialPictureList"/>
    <dgm:cxn modelId="{3BF42EDF-A6E8-412F-84A4-7A48F2BA0C7A}" type="presParOf" srcId="{2D8BFA74-CFD5-4B9C-81C2-77702C8CA134}" destId="{7670736A-DE0A-4E92-92EA-E9E3A427F629}" srcOrd="3" destOrd="0" presId="urn:microsoft.com/office/officeart/2011/layout/RadialPictureList"/>
    <dgm:cxn modelId="{B3EFBEC9-ABFB-4114-9FDF-B1260426775B}" type="presParOf" srcId="{2D8BFA74-CFD5-4B9C-81C2-77702C8CA134}" destId="{1274120E-D3B3-4388-9E85-C1A065E0E0B2}" srcOrd="4" destOrd="0" presId="urn:microsoft.com/office/officeart/2011/layout/RadialPictureList"/>
    <dgm:cxn modelId="{4BD3DA30-14DA-4997-ABDB-C8EFAE4F8801}" type="presParOf" srcId="{1274120E-D3B3-4388-9E85-C1A065E0E0B2}" destId="{F39ED406-0A03-4B26-851F-4019222A04F7}" srcOrd="0" destOrd="0" presId="urn:microsoft.com/office/officeart/2011/layout/RadialPictureList"/>
    <dgm:cxn modelId="{5C547A0A-CB0A-4ABC-B42F-E351C4A9E27D}" type="presParOf" srcId="{2D8BFA74-CFD5-4B9C-81C2-77702C8CA134}" destId="{D65B8900-4B71-4CEC-8366-C036EF96F77B}" srcOrd="5" destOrd="0" presId="urn:microsoft.com/office/officeart/2011/layout/RadialPictureList"/>
    <dgm:cxn modelId="{B2A03214-7A37-4352-87AF-3639E1281A02}" type="presParOf" srcId="{2D8BFA74-CFD5-4B9C-81C2-77702C8CA134}" destId="{E9637DF4-122A-4884-965B-B63678BA9267}" srcOrd="6" destOrd="0" presId="urn:microsoft.com/office/officeart/2011/layout/RadialPictureList"/>
    <dgm:cxn modelId="{ADB88A03-2EE4-4538-A0C2-4ACCBB43A9F2}" type="presParOf" srcId="{E9637DF4-122A-4884-965B-B63678BA9267}" destId="{557D4375-04E4-4CB9-B492-6A4660ED8D21}" srcOrd="0" destOrd="0" presId="urn:microsoft.com/office/officeart/2011/layout/RadialPictureList"/>
    <dgm:cxn modelId="{ED1CEC11-448E-495B-9D3C-652973E3CD41}" type="presParOf" srcId="{2D8BFA74-CFD5-4B9C-81C2-77702C8CA134}" destId="{7069A311-D99B-4FA0-89A6-BB7C95DCE6CC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35C2D-D873-4B83-8759-DD570249B827}">
      <dsp:nvSpPr>
        <dsp:cNvPr id="0" name=""/>
        <dsp:cNvSpPr/>
      </dsp:nvSpPr>
      <dsp:spPr>
        <a:xfrm>
          <a:off x="2603504" y="1120706"/>
          <a:ext cx="3507046" cy="3177244"/>
        </a:xfrm>
        <a:prstGeom prst="ellipse">
          <a:avLst/>
        </a:prstGeom>
        <a:solidFill>
          <a:schemeClr val="bg1"/>
        </a:solidFill>
        <a:ln w="38100" cap="flat" cmpd="sng" algn="ctr">
          <a:solidFill>
            <a:srgbClr val="FF770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7707"/>
              </a:solidFill>
              <a:latin typeface="UTM Avo"/>
              <a:ea typeface="+mn-ea"/>
              <a:cs typeface="+mn-cs"/>
            </a:rPr>
            <a:t>HƯỚNG DẪN VỀ NHÀ</a:t>
          </a:r>
        </a:p>
      </dsp:txBody>
      <dsp:txXfrm>
        <a:off x="3117099" y="1586003"/>
        <a:ext cx="2479856" cy="2246650"/>
      </dsp:txXfrm>
    </dsp:sp>
    <dsp:sp modelId="{4F8168D5-4ADC-43DE-9D88-CF931386FF80}">
      <dsp:nvSpPr>
        <dsp:cNvPr id="0" name=""/>
        <dsp:cNvSpPr/>
      </dsp:nvSpPr>
      <dsp:spPr>
        <a:xfrm>
          <a:off x="1788763" y="0"/>
          <a:ext cx="5198064" cy="541866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B0D2A-5C4B-48FE-9451-2FDC23043181}">
      <dsp:nvSpPr>
        <dsp:cNvPr id="0" name=""/>
        <dsp:cNvSpPr/>
      </dsp:nvSpPr>
      <dsp:spPr>
        <a:xfrm>
          <a:off x="6009848" y="789970"/>
          <a:ext cx="594156" cy="71540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0736A-DE0A-4E92-92EA-E9E3A427F629}">
      <dsp:nvSpPr>
        <dsp:cNvPr id="0" name=""/>
        <dsp:cNvSpPr/>
      </dsp:nvSpPr>
      <dsp:spPr>
        <a:xfrm>
          <a:off x="5528189" y="479010"/>
          <a:ext cx="4997427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 dirty="0" err="1">
              <a:solidFill>
                <a:srgbClr val="FF7707"/>
              </a:solidFill>
            </a:rPr>
            <a:t>Xem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lại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bài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đã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học</a:t>
          </a:r>
          <a:endParaRPr lang="en-US" sz="2800" b="1" kern="1200" dirty="0">
            <a:solidFill>
              <a:srgbClr val="FF7707"/>
            </a:solidFill>
          </a:endParaRPr>
        </a:p>
      </dsp:txBody>
      <dsp:txXfrm>
        <a:off x="5528189" y="479010"/>
        <a:ext cx="4997427" cy="1337327"/>
      </dsp:txXfrm>
    </dsp:sp>
    <dsp:sp modelId="{F39ED406-0A03-4B26-851F-4019222A04F7}">
      <dsp:nvSpPr>
        <dsp:cNvPr id="0" name=""/>
        <dsp:cNvSpPr/>
      </dsp:nvSpPr>
      <dsp:spPr>
        <a:xfrm>
          <a:off x="6569661" y="2389561"/>
          <a:ext cx="542341" cy="66013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B8900-4B71-4CEC-8366-C036EF96F77B}">
      <dsp:nvSpPr>
        <dsp:cNvPr id="0" name=""/>
        <dsp:cNvSpPr/>
      </dsp:nvSpPr>
      <dsp:spPr>
        <a:xfrm>
          <a:off x="6497043" y="2048256"/>
          <a:ext cx="4142938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 dirty="0" err="1">
              <a:solidFill>
                <a:srgbClr val="FF7707"/>
              </a:solidFill>
            </a:rPr>
            <a:t>Làm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các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bài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tập</a:t>
          </a:r>
          <a:endParaRPr lang="en-US" sz="2800" b="1" kern="1200" dirty="0"/>
        </a:p>
      </dsp:txBody>
      <dsp:txXfrm>
        <a:off x="6497043" y="2048256"/>
        <a:ext cx="4142938" cy="1337327"/>
      </dsp:txXfrm>
    </dsp:sp>
    <dsp:sp modelId="{557D4375-04E4-4CB9-B492-6A4660ED8D21}">
      <dsp:nvSpPr>
        <dsp:cNvPr id="0" name=""/>
        <dsp:cNvSpPr/>
      </dsp:nvSpPr>
      <dsp:spPr>
        <a:xfrm>
          <a:off x="5948895" y="3952304"/>
          <a:ext cx="716062" cy="72299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9A311-D99B-4FA0-89A6-BB7C95DCE6CC}">
      <dsp:nvSpPr>
        <dsp:cNvPr id="0" name=""/>
        <dsp:cNvSpPr/>
      </dsp:nvSpPr>
      <dsp:spPr>
        <a:xfrm>
          <a:off x="6463360" y="3661261"/>
          <a:ext cx="6114107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>
              <a:solidFill>
                <a:srgbClr val="FF7707"/>
              </a:solidFill>
              <a:latin typeface="UTM Avo"/>
              <a:ea typeface="+mn-ea"/>
              <a:cs typeface="+mn-cs"/>
            </a:rPr>
            <a:t>Chuẩn bị bài: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>
              <a:solidFill>
                <a:srgbClr val="FF7707"/>
              </a:solidFill>
              <a:latin typeface="UTM Avo"/>
              <a:ea typeface="+mn-ea"/>
              <a:cs typeface="+mn-cs"/>
            </a:rPr>
            <a:t>”Phép nhân các số nguyên</a:t>
          </a:r>
        </a:p>
      </dsp:txBody>
      <dsp:txXfrm>
        <a:off x="6463360" y="3661261"/>
        <a:ext cx="6114107" cy="1337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48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41E4A-920D-107A-C071-D85DE4500B53}"/>
              </a:ext>
            </a:extLst>
          </p:cNvPr>
          <p:cNvSpPr/>
          <p:nvPr userDrawn="1"/>
        </p:nvSpPr>
        <p:spPr>
          <a:xfrm>
            <a:off x="-443345" y="0"/>
            <a:ext cx="13951527" cy="192578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8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5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18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5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49" r:id="rId7"/>
    <p:sldLayoutId id="2147483650" r:id="rId8"/>
    <p:sldLayoutId id="2147483652" r:id="rId9"/>
    <p:sldLayoutId id="2147483654" r:id="rId10"/>
    <p:sldLayoutId id="214748365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png"/><Relationship Id="rId1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61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7.png"/><Relationship Id="rId5" Type="http://schemas.openxmlformats.org/officeDocument/2006/relationships/audio" Target="../media/media4.mp3"/><Relationship Id="rId15" Type="http://schemas.openxmlformats.org/officeDocument/2006/relationships/image" Target="../media/image50.png"/><Relationship Id="rId10" Type="http://schemas.openxmlformats.org/officeDocument/2006/relationships/image" Target="../media/image26.png"/><Relationship Id="rId19" Type="http://schemas.openxmlformats.org/officeDocument/2006/relationships/image" Target="../media/image15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430.png"/><Relationship Id="rId10" Type="http://schemas.openxmlformats.org/officeDocument/2006/relationships/image" Target="../media/image13.png"/><Relationship Id="rId4" Type="http://schemas.openxmlformats.org/officeDocument/2006/relationships/image" Target="../media/image420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79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7.png"/><Relationship Id="rId5" Type="http://schemas.openxmlformats.org/officeDocument/2006/relationships/audio" Target="../media/media4.mp3"/><Relationship Id="rId15" Type="http://schemas.openxmlformats.org/officeDocument/2006/relationships/image" Target="../media/image50.png"/><Relationship Id="rId10" Type="http://schemas.openxmlformats.org/officeDocument/2006/relationships/image" Target="../media/image26.png"/><Relationship Id="rId19" Type="http://schemas.openxmlformats.org/officeDocument/2006/relationships/image" Target="../media/image15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png"/><Relationship Id="rId18" Type="http://schemas.openxmlformats.org/officeDocument/2006/relationships/image" Target="../media/image83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7.png"/><Relationship Id="rId5" Type="http://schemas.openxmlformats.org/officeDocument/2006/relationships/audio" Target="../media/media4.mp3"/><Relationship Id="rId15" Type="http://schemas.openxmlformats.org/officeDocument/2006/relationships/image" Target="../media/image50.png"/><Relationship Id="rId10" Type="http://schemas.openxmlformats.org/officeDocument/2006/relationships/image" Target="../media/image26.png"/><Relationship Id="rId19" Type="http://schemas.openxmlformats.org/officeDocument/2006/relationships/image" Target="../media/image15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706190"/>
            <a:ext cx="9142810" cy="1155849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20092" y="2862039"/>
            <a:ext cx="13410604" cy="1655762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tắc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ngoặc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F77E34-39DB-4B75-C2C3-C267B7CAF3A2}"/>
              </a:ext>
            </a:extLst>
          </p:cNvPr>
          <p:cNvSpPr txBox="1">
            <a:spLocks/>
          </p:cNvSpPr>
          <p:nvPr/>
        </p:nvSpPr>
        <p:spPr>
          <a:xfrm>
            <a:off x="1524595" y="1706190"/>
            <a:ext cx="9142810" cy="11558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5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 14</a:t>
            </a:r>
            <a:endParaRPr lang="en-US"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636A728-B9FD-2B4C-4AFF-E3D1400D40C8}"/>
              </a:ext>
            </a:extLst>
          </p:cNvPr>
          <p:cNvSpPr txBox="1">
            <a:spLocks/>
          </p:cNvSpPr>
          <p:nvPr/>
        </p:nvSpPr>
        <p:spPr>
          <a:xfrm>
            <a:off x="-520092" y="2862039"/>
            <a:ext cx="13410604" cy="1655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 4: Phép trừ số nguyên.</a:t>
            </a:r>
          </a:p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Quy tắc dấu ngoặc – Tiết 1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F57E4-4276-F058-50BF-90DB56EFA2B2}"/>
              </a:ext>
            </a:extLst>
          </p:cNvPr>
          <p:cNvSpPr/>
          <p:nvPr/>
        </p:nvSpPr>
        <p:spPr>
          <a:xfrm>
            <a:off x="9717255" y="113698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370531-C66B-2B4E-95A7-DC24729DD907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0" name="Picture 2" descr="Premium Vector | Math background">
            <a:extLst>
              <a:ext uri="{FF2B5EF4-FFF2-40B4-BE49-F238E27FC236}">
                <a16:creationId xmlns:a16="http://schemas.microsoft.com/office/drawing/2014/main" id="{7A41516A-AACF-3D4F-BC2F-FCF3CEB51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E8C48B-B7B2-DB50-7CD1-2F849D668D79}"/>
              </a:ext>
            </a:extLst>
          </p:cNvPr>
          <p:cNvSpPr/>
          <p:nvPr/>
        </p:nvSpPr>
        <p:spPr>
          <a:xfrm>
            <a:off x="754063" y="754063"/>
            <a:ext cx="10698162" cy="5141912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C27B5-587D-0E07-934C-3DDD0622B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42" y="933450"/>
            <a:ext cx="8254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b="1" dirty="0">
                <a:latin typeface="Nunito" pitchFamily="2" charset="-93"/>
                <a:cs typeface="Arial" panose="020B0604020202020204" pitchFamily="34" charset="0"/>
              </a:rPr>
              <a:t>SỐ HỌC 6 - CHƯƠNG II: SỐ NGUY</a:t>
            </a:r>
            <a:r>
              <a:rPr lang="vi-VN" altLang="vi-VN" sz="2400" b="1" dirty="0">
                <a:latin typeface="Nunito" pitchFamily="2" charset="-93"/>
                <a:cs typeface="Arial" panose="020B0604020202020204" pitchFamily="34" charset="0"/>
              </a:rPr>
              <a:t>ÊN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BAFC2-7199-5A12-C393-C67142E60F47}"/>
              </a:ext>
            </a:extLst>
          </p:cNvPr>
          <p:cNvSpPr txBox="1"/>
          <p:nvPr/>
        </p:nvSpPr>
        <p:spPr>
          <a:xfrm>
            <a:off x="1179095" y="2476500"/>
            <a:ext cx="991402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4: PHÉP </a:t>
            </a:r>
            <a:r>
              <a:rPr lang="vi-VN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TRỪ SỐ NGUYÊN – QUY TẮC DẤU NGOẶC (T2)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6160A4-9476-7E38-B0B3-EA6A5CC6D676}"/>
              </a:ext>
            </a:extLst>
          </p:cNvPr>
          <p:cNvCxnSpPr/>
          <p:nvPr/>
        </p:nvCxnSpPr>
        <p:spPr>
          <a:xfrm>
            <a:off x="3552825" y="4132263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1E5DD6-E002-3A66-C67B-FAE4892C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4891088"/>
            <a:ext cx="79771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387771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41048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3300"/>
                    </a:solidFill>
                  </a:rPr>
                  <a:t>Câu 3: Kết quả của phép tính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32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3200" b="1">
                    <a:solidFill>
                      <a:srgbClr val="993300"/>
                    </a:solidFill>
                  </a:rPr>
                  <a:t> 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677053" y="5547516"/>
                  <a:ext cx="12234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7053" y="5547516"/>
                  <a:ext cx="1223412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496619" y="5522354"/>
                  <a:ext cx="87876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6619" y="5522354"/>
                  <a:ext cx="878766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0724DA9A-3F9B-4FC9-8697-3E474F5DD0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7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8594 -0.3393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69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2292 -0.081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407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DAE94A-11D1-434D-871D-E451A9AED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8"/>
          <a:stretch/>
        </p:blipFill>
        <p:spPr>
          <a:xfrm>
            <a:off x="0" y="428624"/>
            <a:ext cx="12192000" cy="64294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450AA3-ED74-4FCD-96C0-299C9421220E}"/>
              </a:ext>
            </a:extLst>
          </p:cNvPr>
          <p:cNvSpPr/>
          <p:nvPr/>
        </p:nvSpPr>
        <p:spPr>
          <a:xfrm>
            <a:off x="4442694" y="744489"/>
            <a:ext cx="3978357" cy="76067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BFF362-E88F-40FB-A058-705B9127EE13}"/>
              </a:ext>
            </a:extLst>
          </p:cNvPr>
          <p:cNvSpPr txBox="1"/>
          <p:nvPr/>
        </p:nvSpPr>
        <p:spPr>
          <a:xfrm>
            <a:off x="8014651" y="2088687"/>
            <a:ext cx="1523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Giải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DAEF00-7593-4CC7-9C89-C6BBC2F310B5}"/>
                  </a:ext>
                </a:extLst>
              </p:cNvPr>
              <p:cNvSpPr txBox="1"/>
              <p:nvPr/>
            </p:nvSpPr>
            <p:spPr>
              <a:xfrm>
                <a:off x="6431872" y="2637483"/>
                <a:ext cx="689507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B050"/>
                    </a:solidFill>
                  </a:rPr>
                  <a:t>Ta </a:t>
                </a:r>
                <a:r>
                  <a:rPr lang="en-US" sz="2800" b="0" dirty="0" err="1">
                    <a:solidFill>
                      <a:srgbClr val="00B050"/>
                    </a:solidFill>
                  </a:rPr>
                  <a:t>có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6=5+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</m:oMath>
                </a14:m>
                <a:endParaRPr lang="en-US" sz="2800" b="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6−5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DAEF00-7593-4CC7-9C89-C6BBC2F31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872" y="2637483"/>
                <a:ext cx="6895071" cy="954107"/>
              </a:xfrm>
              <a:prstGeom prst="rect">
                <a:avLst/>
              </a:prstGeom>
              <a:blipFill>
                <a:blip r:embed="rId3"/>
                <a:stretch>
                  <a:fillRect l="-1768" t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AEADC1-B075-4FB5-BA32-1EBEDC9BE3C6}"/>
                  </a:ext>
                </a:extLst>
              </p:cNvPr>
              <p:cNvSpPr txBox="1"/>
              <p:nvPr/>
            </p:nvSpPr>
            <p:spPr>
              <a:xfrm>
                <a:off x="6388243" y="3617166"/>
                <a:ext cx="56772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rgbClr val="00B050"/>
                    </a:solidFill>
                  </a:rPr>
                  <a:t>Vậy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nhiệt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độ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lúc</a:t>
                </a:r>
                <a:r>
                  <a:rPr lang="en-US" sz="2800" dirty="0">
                    <a:solidFill>
                      <a:srgbClr val="00B050"/>
                    </a:solidFill>
                  </a:rPr>
                  <a:t> 21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giờ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là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AEADC1-B075-4FB5-BA32-1EBEDC9BE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243" y="3617166"/>
                <a:ext cx="5677267" cy="523220"/>
              </a:xfrm>
              <a:prstGeom prst="rect">
                <a:avLst/>
              </a:prstGeom>
              <a:blipFill>
                <a:blip r:embed="rId4"/>
                <a:stretch>
                  <a:fillRect l="-2256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0E1045E-B047-4C98-8489-974309E7A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4" y="1590932"/>
            <a:ext cx="5814296" cy="30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5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64E03D-8D4B-4169-8790-27231171D8DF}"/>
              </a:ext>
            </a:extLst>
          </p:cNvPr>
          <p:cNvSpPr/>
          <p:nvPr/>
        </p:nvSpPr>
        <p:spPr>
          <a:xfrm>
            <a:off x="272213" y="719666"/>
            <a:ext cx="10818574" cy="541866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C23FEE40-6D45-418E-AFD6-E675D0EE461C}"/>
              </a:ext>
            </a:extLst>
          </p:cNvPr>
          <p:cNvSpPr/>
          <p:nvPr/>
        </p:nvSpPr>
        <p:spPr>
          <a:xfrm>
            <a:off x="-589939" y="719666"/>
            <a:ext cx="4732351" cy="5418667"/>
          </a:xfrm>
          <a:prstGeom prst="blockArc">
            <a:avLst>
              <a:gd name="adj1" fmla="val 17747832"/>
              <a:gd name="adj2" fmla="val 3872736"/>
              <a:gd name="adj3" fmla="val 55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5368D5-68CC-4CD2-B81F-EDCBE6B6741D}"/>
              </a:ext>
            </a:extLst>
          </p:cNvPr>
          <p:cNvSpPr/>
          <p:nvPr/>
        </p:nvSpPr>
        <p:spPr>
          <a:xfrm>
            <a:off x="2641404" y="751244"/>
            <a:ext cx="1178274" cy="114856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BB2ECF-FE94-4AA2-AAB7-07F1707DCBBA}"/>
              </a:ext>
            </a:extLst>
          </p:cNvPr>
          <p:cNvSpPr/>
          <p:nvPr/>
        </p:nvSpPr>
        <p:spPr>
          <a:xfrm>
            <a:off x="3912150" y="719666"/>
            <a:ext cx="4922194" cy="789785"/>
          </a:xfrm>
          <a:custGeom>
            <a:avLst/>
            <a:gdLst>
              <a:gd name="connsiteX0" fmla="*/ 0 w 4922194"/>
              <a:gd name="connsiteY0" fmla="*/ 0 h 789785"/>
              <a:gd name="connsiteX1" fmla="*/ 4922194 w 4922194"/>
              <a:gd name="connsiteY1" fmla="*/ 0 h 789785"/>
              <a:gd name="connsiteX2" fmla="*/ 4922194 w 4922194"/>
              <a:gd name="connsiteY2" fmla="*/ 789785 h 789785"/>
              <a:gd name="connsiteX3" fmla="*/ 0 w 4922194"/>
              <a:gd name="connsiteY3" fmla="*/ 789785 h 789785"/>
              <a:gd name="connsiteX4" fmla="*/ 0 w 4922194"/>
              <a:gd name="connsiteY4" fmla="*/ 0 h 7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2194" h="789785">
                <a:moveTo>
                  <a:pt x="0" y="0"/>
                </a:moveTo>
                <a:lnTo>
                  <a:pt x="4922194" y="0"/>
                </a:lnTo>
                <a:lnTo>
                  <a:pt x="4922194" y="789785"/>
                </a:lnTo>
                <a:lnTo>
                  <a:pt x="0" y="7897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600" kern="1200">
                <a:solidFill>
                  <a:srgbClr val="FF7707"/>
                </a:solidFill>
                <a:latin typeface="+mj-lt"/>
                <a:ea typeface="+mn-ea"/>
                <a:cs typeface="+mn-cs"/>
              </a:rPr>
              <a:t>PHÉP TRỪ SỐ NGUYÊN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16C7E-9DFC-4403-83E6-5217EE674053}"/>
              </a:ext>
            </a:extLst>
          </p:cNvPr>
          <p:cNvSpPr/>
          <p:nvPr/>
        </p:nvSpPr>
        <p:spPr>
          <a:xfrm>
            <a:off x="3232406" y="2808231"/>
            <a:ext cx="1077791" cy="1132338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8426D6-6D7F-4F85-8FB9-40407AE84E43}"/>
              </a:ext>
            </a:extLst>
          </p:cNvPr>
          <p:cNvSpPr/>
          <p:nvPr/>
        </p:nvSpPr>
        <p:spPr>
          <a:xfrm>
            <a:off x="4233901" y="2957046"/>
            <a:ext cx="5357859" cy="712728"/>
          </a:xfrm>
          <a:custGeom>
            <a:avLst/>
            <a:gdLst>
              <a:gd name="connsiteX0" fmla="*/ 0 w 5357859"/>
              <a:gd name="connsiteY0" fmla="*/ 0 h 712728"/>
              <a:gd name="connsiteX1" fmla="*/ 5357859 w 5357859"/>
              <a:gd name="connsiteY1" fmla="*/ 0 h 712728"/>
              <a:gd name="connsiteX2" fmla="*/ 5357859 w 5357859"/>
              <a:gd name="connsiteY2" fmla="*/ 712728 h 712728"/>
              <a:gd name="connsiteX3" fmla="*/ 0 w 5357859"/>
              <a:gd name="connsiteY3" fmla="*/ 712728 h 712728"/>
              <a:gd name="connsiteX4" fmla="*/ 0 w 5357859"/>
              <a:gd name="connsiteY4" fmla="*/ 0 h 71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7859" h="712728">
                <a:moveTo>
                  <a:pt x="0" y="0"/>
                </a:moveTo>
                <a:lnTo>
                  <a:pt x="5357859" y="0"/>
                </a:lnTo>
                <a:lnTo>
                  <a:pt x="5357859" y="712728"/>
                </a:lnTo>
                <a:lnTo>
                  <a:pt x="0" y="7127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600" kern="1200">
                <a:solidFill>
                  <a:srgbClr val="FF7707"/>
                </a:solidFill>
                <a:latin typeface="+mj-lt"/>
                <a:ea typeface="+mn-ea"/>
                <a:cs typeface="+mn-cs"/>
              </a:rPr>
              <a:t>QUY TẮC DẤU NGOẶC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8BEEE-3E57-411B-AE0C-704AC016B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730" y="1331867"/>
            <a:ext cx="6207962" cy="162518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D3636FC-02DA-4E11-BA04-F48FB6F99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10979" r="4696" b="8968"/>
          <a:stretch/>
        </p:blipFill>
        <p:spPr>
          <a:xfrm>
            <a:off x="4243730" y="3569252"/>
            <a:ext cx="7895110" cy="298886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2DD805-73B9-4EA7-8EDF-37AA91A84A51}"/>
              </a:ext>
            </a:extLst>
          </p:cNvPr>
          <p:cNvSpPr/>
          <p:nvPr/>
        </p:nvSpPr>
        <p:spPr>
          <a:xfrm>
            <a:off x="99939" y="2139627"/>
            <a:ext cx="3274030" cy="2578743"/>
          </a:xfrm>
          <a:custGeom>
            <a:avLst/>
            <a:gdLst>
              <a:gd name="connsiteX0" fmla="*/ 0 w 2578703"/>
              <a:gd name="connsiteY0" fmla="*/ 1289372 h 2578743"/>
              <a:gd name="connsiteX1" fmla="*/ 1289352 w 2578703"/>
              <a:gd name="connsiteY1" fmla="*/ 0 h 2578743"/>
              <a:gd name="connsiteX2" fmla="*/ 2578704 w 2578703"/>
              <a:gd name="connsiteY2" fmla="*/ 1289372 h 2578743"/>
              <a:gd name="connsiteX3" fmla="*/ 1289352 w 2578703"/>
              <a:gd name="connsiteY3" fmla="*/ 2578744 h 2578743"/>
              <a:gd name="connsiteX4" fmla="*/ 0 w 2578703"/>
              <a:gd name="connsiteY4" fmla="*/ 1289372 h 25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703" h="2578743">
                <a:moveTo>
                  <a:pt x="0" y="1289372"/>
                </a:moveTo>
                <a:cubicBezTo>
                  <a:pt x="0" y="577272"/>
                  <a:pt x="577263" y="0"/>
                  <a:pt x="1289352" y="0"/>
                </a:cubicBezTo>
                <a:cubicBezTo>
                  <a:pt x="2001441" y="0"/>
                  <a:pt x="2578704" y="577272"/>
                  <a:pt x="2578704" y="1289372"/>
                </a:cubicBezTo>
                <a:cubicBezTo>
                  <a:pt x="2578704" y="2001472"/>
                  <a:pt x="2001441" y="2578744"/>
                  <a:pt x="1289352" y="2578744"/>
                </a:cubicBezTo>
                <a:cubicBezTo>
                  <a:pt x="577263" y="2578744"/>
                  <a:pt x="0" y="2001472"/>
                  <a:pt x="0" y="1289372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423362" tIns="423368" rIns="423362" bIns="423368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600" b="1" kern="1200">
                <a:solidFill>
                  <a:srgbClr val="FF7707"/>
                </a:solidFill>
                <a:latin typeface="UTM Avo"/>
                <a:ea typeface="+mn-ea"/>
                <a:cs typeface="+mn-cs"/>
              </a:rPr>
              <a:t>NỘI DUNG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600" b="1" kern="1200">
                <a:solidFill>
                  <a:srgbClr val="FF7707"/>
                </a:solidFill>
                <a:latin typeface="UTM Avo"/>
                <a:ea typeface="+mn-ea"/>
                <a:cs typeface="+mn-cs"/>
              </a:rPr>
              <a:t>ĐÃ HỌC</a:t>
            </a:r>
          </a:p>
        </p:txBody>
      </p:sp>
    </p:spTree>
    <p:extLst>
      <p:ext uri="{BB962C8B-B14F-4D97-AF65-F5344CB8AC3E}">
        <p14:creationId xmlns:p14="http://schemas.microsoft.com/office/powerpoint/2010/main" val="255953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AD55206-07EF-4791-B047-22DBD15C6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364890"/>
              </p:ext>
            </p:extLst>
          </p:nvPr>
        </p:nvGraphicFramePr>
        <p:xfrm>
          <a:off x="-1524000" y="719666"/>
          <a:ext cx="128727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74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6BA2D9-9ECA-4227-BB50-7D36BBA8FA21}"/>
              </a:ext>
            </a:extLst>
          </p:cNvPr>
          <p:cNvSpPr/>
          <p:nvPr/>
        </p:nvSpPr>
        <p:spPr>
          <a:xfrm>
            <a:off x="34833" y="415108"/>
            <a:ext cx="12113624" cy="560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</a:rPr>
              <a:t>Bài 4: Phép trừ số nguyên. Quy tắc dấu ngoặc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68018-0555-4D4D-B3EC-518486C730E5}"/>
              </a:ext>
            </a:extLst>
          </p:cNvPr>
          <p:cNvSpPr txBox="1"/>
          <p:nvPr/>
        </p:nvSpPr>
        <p:spPr>
          <a:xfrm>
            <a:off x="242437" y="1098152"/>
            <a:ext cx="421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7707"/>
                </a:solidFill>
                <a:latin typeface="+mj-lt"/>
              </a:rPr>
              <a:t>2. </a:t>
            </a:r>
            <a:r>
              <a:rPr lang="en-US" sz="2400" b="1" dirty="0" err="1">
                <a:solidFill>
                  <a:srgbClr val="FF7707"/>
                </a:solidFill>
                <a:latin typeface="+mj-lt"/>
              </a:rPr>
              <a:t>Quy</a:t>
            </a:r>
            <a:r>
              <a:rPr lang="en-US" sz="24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707"/>
                </a:solidFill>
                <a:latin typeface="+mj-lt"/>
              </a:rPr>
              <a:t>tắc</a:t>
            </a:r>
            <a:r>
              <a:rPr lang="en-US" sz="24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707"/>
                </a:solidFill>
                <a:latin typeface="+mj-lt"/>
              </a:rPr>
              <a:t>dấu</a:t>
            </a:r>
            <a:r>
              <a:rPr lang="en-US" sz="24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707"/>
                </a:solidFill>
                <a:latin typeface="+mj-lt"/>
              </a:rPr>
              <a:t>ngoặc</a:t>
            </a:r>
            <a:r>
              <a:rPr lang="en-US" sz="2400" b="1" dirty="0">
                <a:solidFill>
                  <a:srgbClr val="FF7707"/>
                </a:solidFill>
                <a:latin typeface="+mj-lt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EC9938-E857-438E-BA8D-85875ADF9769}"/>
                  </a:ext>
                </a:extLst>
              </p:cNvPr>
              <p:cNvSpPr txBox="1"/>
              <p:nvPr/>
            </p:nvSpPr>
            <p:spPr>
              <a:xfrm>
                <a:off x="1332411" y="1607271"/>
                <a:ext cx="10200828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Tính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và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so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sánh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kết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quả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trong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mỗi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trường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hợp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sau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tabLst>
                    <a:tab pos="5033963" algn="l"/>
                  </a:tabLst>
                </a:pP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5+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8+3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và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5+8+3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	b)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8+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10−5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8+10−5</m:t>
                    </m:r>
                  </m:oMath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EC9938-E857-438E-BA8D-85875ADF9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1" y="1607271"/>
                <a:ext cx="10200828" cy="984885"/>
              </a:xfrm>
              <a:prstGeom prst="rect">
                <a:avLst/>
              </a:prstGeom>
              <a:blipFill>
                <a:blip r:embed="rId2"/>
                <a:stretch>
                  <a:fillRect l="-956" t="-4969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524320EB-7CDF-449F-AA13-92EDE2F3E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1607271"/>
            <a:ext cx="809896" cy="406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89CC7C-69CD-4217-83A7-116182D824CE}"/>
                  </a:ext>
                </a:extLst>
              </p:cNvPr>
              <p:cNvSpPr txBox="1"/>
              <p:nvPr/>
            </p:nvSpPr>
            <p:spPr>
              <a:xfrm>
                <a:off x="6434656" y="2967335"/>
                <a:ext cx="422976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:r>
                  <a:rPr lang="en-US">
                    <a:solidFill>
                      <a:srgbClr val="00B050"/>
                    </a:solidFill>
                  </a:rPr>
                  <a:t>b)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8+</m:t>
                    </m:r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10−5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8+10−5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89CC7C-69CD-4217-83A7-116182D8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56" y="2967335"/>
                <a:ext cx="4229768" cy="461665"/>
              </a:xfrm>
              <a:prstGeom prst="rect">
                <a:avLst/>
              </a:prstGeom>
              <a:blipFill>
                <a:blip r:embed="rId4"/>
                <a:stretch>
                  <a:fillRect l="-230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8D3657-D1E8-4EB1-85FB-6DE99F5C9387}"/>
                  </a:ext>
                </a:extLst>
              </p:cNvPr>
              <p:cNvSpPr txBox="1"/>
              <p:nvPr/>
            </p:nvSpPr>
            <p:spPr>
              <a:xfrm>
                <a:off x="1332410" y="2967336"/>
                <a:ext cx="39525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>
                    <a:solidFill>
                      <a:srgbClr val="00B050"/>
                    </a:solidFill>
                    <a:latin typeface="+mj-lt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5+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8+3</m:t>
                        </m:r>
                      </m:e>
                    </m:d>
                  </m:oMath>
                </a14:m>
                <a:r>
                  <a:rPr lang="en-US" sz="2400">
                    <a:solidFill>
                      <a:srgbClr val="00B050"/>
                    </a:solidFill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5+8+3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8D3657-D1E8-4EB1-85FB-6DE99F5C9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0" y="2967336"/>
                <a:ext cx="3952569" cy="461665"/>
              </a:xfrm>
              <a:prstGeom prst="rect">
                <a:avLst/>
              </a:prstGeom>
              <a:blipFill>
                <a:blip r:embed="rId5"/>
                <a:stretch>
                  <a:fillRect l="-246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74CDE6E-6924-4B91-972C-013E1E9CA0A3}"/>
                  </a:ext>
                </a:extLst>
              </p:cNvPr>
              <p:cNvSpPr txBox="1"/>
              <p:nvPr/>
            </p:nvSpPr>
            <p:spPr>
              <a:xfrm>
                <a:off x="1702393" y="3414900"/>
                <a:ext cx="3952569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5+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8+3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5+11=16</m:t>
                      </m:r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74CDE6E-6924-4B91-972C-013E1E9CA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393" y="3414900"/>
                <a:ext cx="3952569" cy="5386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20">
                <a:extLst>
                  <a:ext uri="{FF2B5EF4-FFF2-40B4-BE49-F238E27FC236}">
                    <a16:creationId xmlns:a16="http://schemas.microsoft.com/office/drawing/2014/main" id="{F0703EAC-5155-49C9-9853-C9DE3651D90C}"/>
                  </a:ext>
                </a:extLst>
              </p:cNvPr>
              <p:cNvSpPr txBox="1"/>
              <p:nvPr/>
            </p:nvSpPr>
            <p:spPr>
              <a:xfrm>
                <a:off x="1658129" y="3798331"/>
                <a:ext cx="3583719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5+8+3=13+3=16 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0" name="Hộp Văn bản 20">
                <a:extLst>
                  <a:ext uri="{FF2B5EF4-FFF2-40B4-BE49-F238E27FC236}">
                    <a16:creationId xmlns:a16="http://schemas.microsoft.com/office/drawing/2014/main" id="{F0703EAC-5155-49C9-9853-C9DE3651D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129" y="3798331"/>
                <a:ext cx="3583719" cy="5386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21">
                <a:extLst>
                  <a:ext uri="{FF2B5EF4-FFF2-40B4-BE49-F238E27FC236}">
                    <a16:creationId xmlns:a16="http://schemas.microsoft.com/office/drawing/2014/main" id="{88C88FEF-3CF0-479C-9A96-57B54ED74C58}"/>
                  </a:ext>
                </a:extLst>
              </p:cNvPr>
              <p:cNvSpPr txBox="1"/>
              <p:nvPr/>
            </p:nvSpPr>
            <p:spPr>
              <a:xfrm>
                <a:off x="927462" y="4412945"/>
                <a:ext cx="4314386" cy="369332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Suy</m:t>
                      </m:r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 5+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8+3</m:t>
                          </m:r>
                        </m:e>
                      </m:d>
                      <m:r>
                        <a:rPr lang="en-US" sz="24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 5+8+3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Hộp Văn bản 21">
                <a:extLst>
                  <a:ext uri="{FF2B5EF4-FFF2-40B4-BE49-F238E27FC236}">
                    <a16:creationId xmlns:a16="http://schemas.microsoft.com/office/drawing/2014/main" id="{88C88FEF-3CF0-479C-9A96-57B54ED74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62" y="4412945"/>
                <a:ext cx="4314386" cy="369332"/>
              </a:xfrm>
              <a:prstGeom prst="rect">
                <a:avLst/>
              </a:prstGeom>
              <a:blipFill>
                <a:blip r:embed="rId8"/>
                <a:stretch>
                  <a:fillRect l="-1836" r="-1130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22">
                <a:extLst>
                  <a:ext uri="{FF2B5EF4-FFF2-40B4-BE49-F238E27FC236}">
                    <a16:creationId xmlns:a16="http://schemas.microsoft.com/office/drawing/2014/main" id="{D2815FAF-6495-492C-A96C-0C6455B376E7}"/>
                  </a:ext>
                </a:extLst>
              </p:cNvPr>
              <p:cNvSpPr txBox="1"/>
              <p:nvPr/>
            </p:nvSpPr>
            <p:spPr>
              <a:xfrm>
                <a:off x="6845939" y="3411577"/>
                <a:ext cx="4465794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8+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10−5</m:t>
                          </m:r>
                        </m:e>
                      </m:d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=8+5=13 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Hộp Văn bản 22">
                <a:extLst>
                  <a:ext uri="{FF2B5EF4-FFF2-40B4-BE49-F238E27FC236}">
                    <a16:creationId xmlns:a16="http://schemas.microsoft.com/office/drawing/2014/main" id="{D2815FAF-6495-492C-A96C-0C6455B37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939" y="3411577"/>
                <a:ext cx="4465794" cy="5386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23">
                <a:extLst>
                  <a:ext uri="{FF2B5EF4-FFF2-40B4-BE49-F238E27FC236}">
                    <a16:creationId xmlns:a16="http://schemas.microsoft.com/office/drawing/2014/main" id="{61AF2852-B975-4CC5-825B-9AC3A1340CFE}"/>
                  </a:ext>
                </a:extLst>
              </p:cNvPr>
              <p:cNvSpPr txBox="1"/>
              <p:nvPr/>
            </p:nvSpPr>
            <p:spPr>
              <a:xfrm>
                <a:off x="6845939" y="3798331"/>
                <a:ext cx="4304304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8+10−5=18−5=13 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3" name="Hộp Văn bản 23">
                <a:extLst>
                  <a:ext uri="{FF2B5EF4-FFF2-40B4-BE49-F238E27FC236}">
                    <a16:creationId xmlns:a16="http://schemas.microsoft.com/office/drawing/2014/main" id="{61AF2852-B975-4CC5-825B-9AC3A1340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939" y="3798331"/>
                <a:ext cx="4304304" cy="5386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24">
                <a:extLst>
                  <a:ext uri="{FF2B5EF4-FFF2-40B4-BE49-F238E27FC236}">
                    <a16:creationId xmlns:a16="http://schemas.microsoft.com/office/drawing/2014/main" id="{5D5946F0-1463-43A2-9CC2-228BA837390B}"/>
                  </a:ext>
                </a:extLst>
              </p:cNvPr>
              <p:cNvSpPr txBox="1"/>
              <p:nvPr/>
            </p:nvSpPr>
            <p:spPr>
              <a:xfrm>
                <a:off x="6432825" y="4337617"/>
                <a:ext cx="4804970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Suy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 8+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10−5</m:t>
                          </m:r>
                        </m:e>
                      </m:d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=8+10−5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4" name="Hộp Văn bản 24">
                <a:extLst>
                  <a:ext uri="{FF2B5EF4-FFF2-40B4-BE49-F238E27FC236}">
                    <a16:creationId xmlns:a16="http://schemas.microsoft.com/office/drawing/2014/main" id="{5D5946F0-1463-43A2-9CC2-228BA8373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825" y="4337617"/>
                <a:ext cx="4804970" cy="5386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C93BB20-510D-499E-BF29-64F44B0166B8}"/>
              </a:ext>
            </a:extLst>
          </p:cNvPr>
          <p:cNvGrpSpPr/>
          <p:nvPr/>
        </p:nvGrpSpPr>
        <p:grpSpPr>
          <a:xfrm>
            <a:off x="2593042" y="4788176"/>
            <a:ext cx="2648806" cy="190685"/>
            <a:chOff x="2593042" y="5354708"/>
            <a:chExt cx="2648806" cy="190685"/>
          </a:xfrm>
        </p:grpSpPr>
        <p:sp>
          <p:nvSpPr>
            <p:cNvPr id="49" name="Arrow: Curved Up 48">
              <a:extLst>
                <a:ext uri="{FF2B5EF4-FFF2-40B4-BE49-F238E27FC236}">
                  <a16:creationId xmlns:a16="http://schemas.microsoft.com/office/drawing/2014/main" id="{83D11092-FBAE-464C-83A0-DB8CA868458D}"/>
                </a:ext>
              </a:extLst>
            </p:cNvPr>
            <p:cNvSpPr/>
            <p:nvPr/>
          </p:nvSpPr>
          <p:spPr>
            <a:xfrm>
              <a:off x="2978058" y="5374372"/>
              <a:ext cx="1849582" cy="17102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C042ED-6757-4004-85D9-5D91CBC47EC3}"/>
                </a:ext>
              </a:extLst>
            </p:cNvPr>
            <p:cNvCxnSpPr/>
            <p:nvPr/>
          </p:nvCxnSpPr>
          <p:spPr>
            <a:xfrm>
              <a:off x="2593042" y="5354708"/>
              <a:ext cx="86523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26A63A3-37F1-45AF-AECF-D3ABDFBD95BC}"/>
                </a:ext>
              </a:extLst>
            </p:cNvPr>
            <p:cNvCxnSpPr/>
            <p:nvPr/>
          </p:nvCxnSpPr>
          <p:spPr>
            <a:xfrm>
              <a:off x="4376609" y="5354708"/>
              <a:ext cx="86523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4235F6-21A9-4649-9A3F-EC0ACDA38445}"/>
              </a:ext>
            </a:extLst>
          </p:cNvPr>
          <p:cNvGrpSpPr/>
          <p:nvPr/>
        </p:nvGrpSpPr>
        <p:grpSpPr>
          <a:xfrm>
            <a:off x="8230719" y="4788982"/>
            <a:ext cx="2774885" cy="190685"/>
            <a:chOff x="2593042" y="5354708"/>
            <a:chExt cx="2774885" cy="190685"/>
          </a:xfrm>
        </p:grpSpPr>
        <p:sp>
          <p:nvSpPr>
            <p:cNvPr id="52" name="Arrow: Curved Up 51">
              <a:extLst>
                <a:ext uri="{FF2B5EF4-FFF2-40B4-BE49-F238E27FC236}">
                  <a16:creationId xmlns:a16="http://schemas.microsoft.com/office/drawing/2014/main" id="{59558231-C77E-4926-85E1-0EB33CA5C0C4}"/>
                </a:ext>
              </a:extLst>
            </p:cNvPr>
            <p:cNvSpPr/>
            <p:nvPr/>
          </p:nvSpPr>
          <p:spPr>
            <a:xfrm>
              <a:off x="2978058" y="5374373"/>
              <a:ext cx="2049316" cy="17102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4BDB245-FE65-4213-BB6D-33D96996F4BC}"/>
                </a:ext>
              </a:extLst>
            </p:cNvPr>
            <p:cNvCxnSpPr/>
            <p:nvPr/>
          </p:nvCxnSpPr>
          <p:spPr>
            <a:xfrm>
              <a:off x="2593042" y="5354708"/>
              <a:ext cx="86523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3083799-5A28-44F0-8763-E7852B46A80B}"/>
                </a:ext>
              </a:extLst>
            </p:cNvPr>
            <p:cNvCxnSpPr/>
            <p:nvPr/>
          </p:nvCxnSpPr>
          <p:spPr>
            <a:xfrm>
              <a:off x="4502688" y="5354708"/>
              <a:ext cx="86523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F56A8B4-E165-489A-94B9-BBC9EEAE3FF3}"/>
              </a:ext>
            </a:extLst>
          </p:cNvPr>
          <p:cNvGrpSpPr/>
          <p:nvPr/>
        </p:nvGrpSpPr>
        <p:grpSpPr>
          <a:xfrm>
            <a:off x="-3812" y="5233643"/>
            <a:ext cx="12195813" cy="1624358"/>
            <a:chOff x="-3812" y="5407193"/>
            <a:chExt cx="12195813" cy="14508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E83BCF-5A80-4F33-A46B-0F1C02501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812" y="5446955"/>
              <a:ext cx="1444376" cy="1411045"/>
            </a:xfrm>
            <a:prstGeom prst="rect">
              <a:avLst/>
            </a:prstGeom>
          </p:spPr>
        </p:pic>
        <p:sp>
          <p:nvSpPr>
            <p:cNvPr id="56" name="Thought Bubble: Cloud 55">
              <a:extLst>
                <a:ext uri="{FF2B5EF4-FFF2-40B4-BE49-F238E27FC236}">
                  <a16:creationId xmlns:a16="http://schemas.microsoft.com/office/drawing/2014/main" id="{CD125365-EAF6-4038-8E46-4CD87F3E3293}"/>
                </a:ext>
              </a:extLst>
            </p:cNvPr>
            <p:cNvSpPr/>
            <p:nvPr/>
          </p:nvSpPr>
          <p:spPr>
            <a:xfrm>
              <a:off x="2349911" y="5407193"/>
              <a:ext cx="9842090" cy="1450807"/>
            </a:xfrm>
            <a:prstGeom prst="cloudCallout">
              <a:avLst>
                <a:gd name="adj1" fmla="val -60321"/>
                <a:gd name="adj2" fmla="val -4658"/>
              </a:avLst>
            </a:prstGeom>
            <a:noFill/>
            <a:ln w="28575">
              <a:solidFill>
                <a:srgbClr val="FF7707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Bỏ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dấu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ngoặc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có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dấu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“+”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đằng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trước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thì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giữ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nguyên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dấu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của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các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số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hạng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trong</a:t>
              </a:r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+mj-lt"/>
                </a:rPr>
                <a:t>ngoặc</a:t>
              </a:r>
              <a:endPara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F21E1BF-0A44-4292-B1C1-AE4EF2198F83}"/>
              </a:ext>
            </a:extLst>
          </p:cNvPr>
          <p:cNvSpPr txBox="1"/>
          <p:nvPr/>
        </p:nvSpPr>
        <p:spPr>
          <a:xfrm>
            <a:off x="5622929" y="2558823"/>
            <a:ext cx="809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414234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7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6BA2D9-9ECA-4227-BB50-7D36BBA8FA21}"/>
              </a:ext>
            </a:extLst>
          </p:cNvPr>
          <p:cNvSpPr/>
          <p:nvPr/>
        </p:nvSpPr>
        <p:spPr>
          <a:xfrm>
            <a:off x="34833" y="415108"/>
            <a:ext cx="12113624" cy="560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</a:rPr>
              <a:t>Bài 4: Phép trừ số nguyên. Quy tắc dấu ngoặc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68018-0555-4D4D-B3EC-518486C730E5}"/>
              </a:ext>
            </a:extLst>
          </p:cNvPr>
          <p:cNvSpPr txBox="1"/>
          <p:nvPr/>
        </p:nvSpPr>
        <p:spPr>
          <a:xfrm>
            <a:off x="259010" y="1131460"/>
            <a:ext cx="421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7707"/>
                </a:solidFill>
                <a:latin typeface="+mj-lt"/>
              </a:rPr>
              <a:t>2. Quy tắc dấu ngoặc:</a:t>
            </a:r>
            <a:endParaRPr lang="en-US" sz="2400" b="1" dirty="0">
              <a:solidFill>
                <a:srgbClr val="FF7707"/>
              </a:solidFill>
              <a:latin typeface="+mj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4320EB-7CDF-449F-AA13-92EDE2F3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1607271"/>
            <a:ext cx="809896" cy="406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89CC7C-69CD-4217-83A7-116182D824CE}"/>
                  </a:ext>
                </a:extLst>
              </p:cNvPr>
              <p:cNvSpPr txBox="1"/>
              <p:nvPr/>
            </p:nvSpPr>
            <p:spPr>
              <a:xfrm>
                <a:off x="6432825" y="2925013"/>
                <a:ext cx="54525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:r>
                  <a:rPr lang="en-US" dirty="0">
                    <a:solidFill>
                      <a:srgbClr val="00B050"/>
                    </a:solidFill>
                  </a:rPr>
                  <a:t>d)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18−</m:t>
                    </m:r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5−15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18−5+15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89CC7C-69CD-4217-83A7-116182D8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825" y="2925013"/>
                <a:ext cx="5452544" cy="461665"/>
              </a:xfrm>
              <a:prstGeom prst="rect">
                <a:avLst/>
              </a:prstGeom>
              <a:blipFill>
                <a:blip r:embed="rId3"/>
                <a:stretch>
                  <a:fillRect l="-167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8D3657-D1E8-4EB1-85FB-6DE99F5C9387}"/>
                  </a:ext>
                </a:extLst>
              </p:cNvPr>
              <p:cNvSpPr txBox="1"/>
              <p:nvPr/>
            </p:nvSpPr>
            <p:spPr>
              <a:xfrm>
                <a:off x="1332410" y="2894573"/>
                <a:ext cx="456694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c)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12−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2+16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và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12−2−16</m:t>
                    </m:r>
                  </m:oMath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8D3657-D1E8-4EB1-85FB-6DE99F5C9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0" y="2894573"/>
                <a:ext cx="4566945" cy="461665"/>
              </a:xfrm>
              <a:prstGeom prst="rect">
                <a:avLst/>
              </a:prstGeom>
              <a:blipFill>
                <a:blip r:embed="rId4"/>
                <a:stretch>
                  <a:fillRect l="-213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74CDE6E-6924-4B91-972C-013E1E9CA0A3}"/>
                  </a:ext>
                </a:extLst>
              </p:cNvPr>
              <p:cNvSpPr txBox="1"/>
              <p:nvPr/>
            </p:nvSpPr>
            <p:spPr>
              <a:xfrm>
                <a:off x="1555627" y="3389766"/>
                <a:ext cx="4566945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12−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2+16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12−18=−6</m:t>
                      </m:r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74CDE6E-6924-4B91-972C-013E1E9CA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627" y="3389766"/>
                <a:ext cx="4566945" cy="5386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20">
                <a:extLst>
                  <a:ext uri="{FF2B5EF4-FFF2-40B4-BE49-F238E27FC236}">
                    <a16:creationId xmlns:a16="http://schemas.microsoft.com/office/drawing/2014/main" id="{F0703EAC-5155-49C9-9853-C9DE3651D90C}"/>
                  </a:ext>
                </a:extLst>
              </p:cNvPr>
              <p:cNvSpPr txBox="1"/>
              <p:nvPr/>
            </p:nvSpPr>
            <p:spPr>
              <a:xfrm>
                <a:off x="1495289" y="3855655"/>
                <a:ext cx="4085164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12−2−16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10−16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0" name="Hộp Văn bản 20">
                <a:extLst>
                  <a:ext uri="{FF2B5EF4-FFF2-40B4-BE49-F238E27FC236}">
                    <a16:creationId xmlns:a16="http://schemas.microsoft.com/office/drawing/2014/main" id="{F0703EAC-5155-49C9-9853-C9DE3651D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289" y="3855655"/>
                <a:ext cx="4085164" cy="5386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21">
                <a:extLst>
                  <a:ext uri="{FF2B5EF4-FFF2-40B4-BE49-F238E27FC236}">
                    <a16:creationId xmlns:a16="http://schemas.microsoft.com/office/drawing/2014/main" id="{88C88FEF-3CF0-479C-9A96-57B54ED74C58}"/>
                  </a:ext>
                </a:extLst>
              </p:cNvPr>
              <p:cNvSpPr txBox="1"/>
              <p:nvPr/>
            </p:nvSpPr>
            <p:spPr>
              <a:xfrm>
                <a:off x="932202" y="4338385"/>
                <a:ext cx="4859407" cy="369332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Suy</m:t>
                      </m:r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:12−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2+16</m:t>
                          </m:r>
                        </m:e>
                      </m:d>
                      <m:r>
                        <a:rPr lang="en-US" sz="24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=12−2−16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Hộp Văn bản 21">
                <a:extLst>
                  <a:ext uri="{FF2B5EF4-FFF2-40B4-BE49-F238E27FC236}">
                    <a16:creationId xmlns:a16="http://schemas.microsoft.com/office/drawing/2014/main" id="{88C88FEF-3CF0-479C-9A96-57B54ED74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02" y="4338385"/>
                <a:ext cx="4859407" cy="369332"/>
              </a:xfrm>
              <a:prstGeom prst="rect">
                <a:avLst/>
              </a:prstGeom>
              <a:blipFill>
                <a:blip r:embed="rId7"/>
                <a:stretch>
                  <a:fillRect l="-1506" r="-1004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22">
                <a:extLst>
                  <a:ext uri="{FF2B5EF4-FFF2-40B4-BE49-F238E27FC236}">
                    <a16:creationId xmlns:a16="http://schemas.microsoft.com/office/drawing/2014/main" id="{D2815FAF-6495-492C-A96C-0C6455B376E7}"/>
                  </a:ext>
                </a:extLst>
              </p:cNvPr>
              <p:cNvSpPr txBox="1"/>
              <p:nvPr/>
            </p:nvSpPr>
            <p:spPr>
              <a:xfrm>
                <a:off x="6806969" y="3366036"/>
                <a:ext cx="5287227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18−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5−15</m:t>
                          </m:r>
                        </m:e>
                      </m:d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−(−10)=28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Hộp Văn bản 22">
                <a:extLst>
                  <a:ext uri="{FF2B5EF4-FFF2-40B4-BE49-F238E27FC236}">
                    <a16:creationId xmlns:a16="http://schemas.microsoft.com/office/drawing/2014/main" id="{D2815FAF-6495-492C-A96C-0C6455B37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969" y="3366036"/>
                <a:ext cx="5287227" cy="5386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23">
                <a:extLst>
                  <a:ext uri="{FF2B5EF4-FFF2-40B4-BE49-F238E27FC236}">
                    <a16:creationId xmlns:a16="http://schemas.microsoft.com/office/drawing/2014/main" id="{61AF2852-B975-4CC5-825B-9AC3A1340CFE}"/>
                  </a:ext>
                </a:extLst>
              </p:cNvPr>
              <p:cNvSpPr txBox="1"/>
              <p:nvPr/>
            </p:nvSpPr>
            <p:spPr>
              <a:xfrm>
                <a:off x="6806969" y="3875542"/>
                <a:ext cx="5208569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18−5+15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=13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+15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3" name="Hộp Văn bản 23">
                <a:extLst>
                  <a:ext uri="{FF2B5EF4-FFF2-40B4-BE49-F238E27FC236}">
                    <a16:creationId xmlns:a16="http://schemas.microsoft.com/office/drawing/2014/main" id="{61AF2852-B975-4CC5-825B-9AC3A1340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969" y="3875542"/>
                <a:ext cx="5208569" cy="5386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24">
                <a:extLst>
                  <a:ext uri="{FF2B5EF4-FFF2-40B4-BE49-F238E27FC236}">
                    <a16:creationId xmlns:a16="http://schemas.microsoft.com/office/drawing/2014/main" id="{5D5946F0-1463-43A2-9CC2-228BA837390B}"/>
                  </a:ext>
                </a:extLst>
              </p:cNvPr>
              <p:cNvSpPr txBox="1"/>
              <p:nvPr/>
            </p:nvSpPr>
            <p:spPr>
              <a:xfrm>
                <a:off x="6432825" y="4334294"/>
                <a:ext cx="5628406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600"/>
                  </a:spcBef>
                  <a:spcAft>
                    <a:spcPts val="600"/>
                  </a:spcAft>
                  <a:defRPr sz="2400">
                    <a:solidFill>
                      <a:srgbClr val="FF7707"/>
                    </a:solidFill>
                    <a:latin typeface="+mj-lt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Suy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:18−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5−15</m:t>
                          </m:r>
                        </m:e>
                      </m:d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=18−5+15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4" name="Hộp Văn bản 24">
                <a:extLst>
                  <a:ext uri="{FF2B5EF4-FFF2-40B4-BE49-F238E27FC236}">
                    <a16:creationId xmlns:a16="http://schemas.microsoft.com/office/drawing/2014/main" id="{5D5946F0-1463-43A2-9CC2-228BA8373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825" y="4334294"/>
                <a:ext cx="5628406" cy="5386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C93BB20-510D-499E-BF29-64F44B0166B8}"/>
              </a:ext>
            </a:extLst>
          </p:cNvPr>
          <p:cNvGrpSpPr/>
          <p:nvPr/>
        </p:nvGrpSpPr>
        <p:grpSpPr>
          <a:xfrm>
            <a:off x="2656776" y="4693419"/>
            <a:ext cx="3034661" cy="210883"/>
            <a:chOff x="2652036" y="5334511"/>
            <a:chExt cx="3034661" cy="210883"/>
          </a:xfrm>
        </p:grpSpPr>
        <p:sp>
          <p:nvSpPr>
            <p:cNvPr id="49" name="Arrow: Curved Up 48">
              <a:extLst>
                <a:ext uri="{FF2B5EF4-FFF2-40B4-BE49-F238E27FC236}">
                  <a16:creationId xmlns:a16="http://schemas.microsoft.com/office/drawing/2014/main" id="{83D11092-FBAE-464C-83A0-DB8CA868458D}"/>
                </a:ext>
              </a:extLst>
            </p:cNvPr>
            <p:cNvSpPr/>
            <p:nvPr/>
          </p:nvSpPr>
          <p:spPr>
            <a:xfrm>
              <a:off x="3073288" y="5355946"/>
              <a:ext cx="2049317" cy="18944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C042ED-6757-4004-85D9-5D91CBC47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2036" y="5334511"/>
              <a:ext cx="1084223" cy="977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26A63A3-37F1-45AF-AECF-D3ABDFBD95BC}"/>
                </a:ext>
              </a:extLst>
            </p:cNvPr>
            <p:cNvCxnSpPr>
              <a:cxnSpLocks/>
            </p:cNvCxnSpPr>
            <p:nvPr/>
          </p:nvCxnSpPr>
          <p:spPr>
            <a:xfrm>
              <a:off x="4552335" y="5344938"/>
              <a:ext cx="11343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F56A8B4-E165-489A-94B9-BBC9EEAE3FF3}"/>
              </a:ext>
            </a:extLst>
          </p:cNvPr>
          <p:cNvGrpSpPr/>
          <p:nvPr/>
        </p:nvGrpSpPr>
        <p:grpSpPr>
          <a:xfrm>
            <a:off x="47894" y="4847981"/>
            <a:ext cx="13030994" cy="1999186"/>
            <a:chOff x="47894" y="4848877"/>
            <a:chExt cx="13030994" cy="18337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E83BCF-5A80-4F33-A46B-0F1C02501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894" y="5218299"/>
              <a:ext cx="4128455" cy="8161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hought Bubble: Cloud 55">
                  <a:extLst>
                    <a:ext uri="{FF2B5EF4-FFF2-40B4-BE49-F238E27FC236}">
                      <a16:creationId xmlns:a16="http://schemas.microsoft.com/office/drawing/2014/main" id="{CD125365-EAF6-4038-8E46-4CD87F3E3293}"/>
                    </a:ext>
                  </a:extLst>
                </p:cNvPr>
                <p:cNvSpPr/>
                <p:nvPr/>
              </p:nvSpPr>
              <p:spPr>
                <a:xfrm>
                  <a:off x="3403599" y="4848877"/>
                  <a:ext cx="9675289" cy="1833757"/>
                </a:xfrm>
                <a:prstGeom prst="cloudCallout">
                  <a:avLst>
                    <a:gd name="adj1" fmla="val -58693"/>
                    <a:gd name="adj2" fmla="val 7525"/>
                  </a:avLst>
                </a:prstGeom>
                <a:noFill/>
                <a:ln w="28575">
                  <a:solidFill>
                    <a:srgbClr val="FF7707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Bỏ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dấu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ngoặc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có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dấu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“</a:t>
                  </a:r>
                  <a14:m>
                    <m:oMath xmlns:m="http://schemas.openxmlformats.org/officeDocument/2006/math">
                      <m:r>
                        <a:rPr lang="en-US" sz="24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”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đằng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trước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, ta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phải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đổi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dấu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của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các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số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hạng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trong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ngoặc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: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dấu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“+”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thành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</a:rPr>
                    <a:t>dấu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 “</a:t>
                  </a:r>
                  <a14:m>
                    <m:oMath xmlns:m="http://schemas.openxmlformats.org/officeDocument/2006/math">
                      <m:r>
                        <a:rPr lang="en-US" sz="24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”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dấu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“</a:t>
                  </a:r>
                  <a14:m>
                    <m:oMath xmlns:m="http://schemas.openxmlformats.org/officeDocument/2006/math">
                      <m:r>
                        <a:rPr lang="en-US" sz="24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”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thành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dấu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“+”</a:t>
                  </a:r>
                </a:p>
              </p:txBody>
            </p:sp>
          </mc:Choice>
          <mc:Fallback xmlns="">
            <p:sp>
              <p:nvSpPr>
                <p:cNvPr id="56" name="Thought Bubble: Cloud 55">
                  <a:extLst>
                    <a:ext uri="{FF2B5EF4-FFF2-40B4-BE49-F238E27FC236}">
                      <a16:creationId xmlns:a16="http://schemas.microsoft.com/office/drawing/2014/main" id="{CD125365-EAF6-4038-8E46-4CD87F3E3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599" y="4848877"/>
                  <a:ext cx="9675289" cy="1833757"/>
                </a:xfrm>
                <a:prstGeom prst="cloudCallout">
                  <a:avLst>
                    <a:gd name="adj1" fmla="val -58693"/>
                    <a:gd name="adj2" fmla="val 7525"/>
                  </a:avLst>
                </a:prstGeom>
                <a:blipFill>
                  <a:blip r:embed="rId12"/>
                  <a:stretch>
                    <a:fillRect/>
                  </a:stretch>
                </a:blipFill>
                <a:ln w="28575">
                  <a:solidFill>
                    <a:srgbClr val="FF7707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47383E-170C-4A5E-B29D-C024B378F35D}"/>
              </a:ext>
            </a:extLst>
          </p:cNvPr>
          <p:cNvGrpSpPr/>
          <p:nvPr/>
        </p:nvGrpSpPr>
        <p:grpSpPr>
          <a:xfrm>
            <a:off x="8235591" y="4746225"/>
            <a:ext cx="3034661" cy="210883"/>
            <a:chOff x="2652036" y="5334511"/>
            <a:chExt cx="3034661" cy="210883"/>
          </a:xfrm>
        </p:grpSpPr>
        <p:sp>
          <p:nvSpPr>
            <p:cNvPr id="30" name="Arrow: Curved Up 29">
              <a:extLst>
                <a:ext uri="{FF2B5EF4-FFF2-40B4-BE49-F238E27FC236}">
                  <a16:creationId xmlns:a16="http://schemas.microsoft.com/office/drawing/2014/main" id="{B9518CD6-D811-45F7-AC91-7832A83F1241}"/>
                </a:ext>
              </a:extLst>
            </p:cNvPr>
            <p:cNvSpPr/>
            <p:nvPr/>
          </p:nvSpPr>
          <p:spPr>
            <a:xfrm>
              <a:off x="3073288" y="5355946"/>
              <a:ext cx="2049317" cy="18944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B1247A-21C8-4F77-BA19-FC7D78C24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2036" y="5334511"/>
              <a:ext cx="1084223" cy="977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28A0102-8935-4784-ACD9-E2D08F6C2F6C}"/>
                </a:ext>
              </a:extLst>
            </p:cNvPr>
            <p:cNvCxnSpPr>
              <a:cxnSpLocks/>
            </p:cNvCxnSpPr>
            <p:nvPr/>
          </p:nvCxnSpPr>
          <p:spPr>
            <a:xfrm>
              <a:off x="4552335" y="5344938"/>
              <a:ext cx="11343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DB05E6-1912-4593-B5BE-7F77DF2DB9B1}"/>
                  </a:ext>
                </a:extLst>
              </p:cNvPr>
              <p:cNvSpPr txBox="1"/>
              <p:nvPr/>
            </p:nvSpPr>
            <p:spPr>
              <a:xfrm>
                <a:off x="1332411" y="1607271"/>
                <a:ext cx="10200828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>
                    <a:solidFill>
                      <a:srgbClr val="00B050"/>
                    </a:solidFill>
                    <a:latin typeface="+mj-lt"/>
                  </a:rPr>
                  <a:t>Tính và so sánh kết quả trong mỗi trường hợp sau: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tabLst>
                    <a:tab pos="5033963" algn="l"/>
                  </a:tabLst>
                </a:pPr>
                <a:r>
                  <a:rPr lang="en-US" sz="2400">
                    <a:solidFill>
                      <a:srgbClr val="00B050"/>
                    </a:solidFill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12−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2+16</m:t>
                        </m:r>
                      </m:e>
                    </m:d>
                  </m:oMath>
                </a14:m>
                <a:r>
                  <a:rPr lang="en-US" sz="2400">
                    <a:solidFill>
                      <a:srgbClr val="00B05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12−2−16</m:t>
                    </m:r>
                  </m:oMath>
                </a14:m>
                <a:r>
                  <a:rPr lang="en-US" sz="2400">
                    <a:solidFill>
                      <a:srgbClr val="00B050"/>
                    </a:solidFill>
                  </a:rPr>
                  <a:t>	d)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18−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5−15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18−5+15</m:t>
                    </m:r>
                  </m:oMath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DB05E6-1912-4593-B5BE-7F77DF2DB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1" y="1607271"/>
                <a:ext cx="10200828" cy="984885"/>
              </a:xfrm>
              <a:prstGeom prst="rect">
                <a:avLst/>
              </a:prstGeom>
              <a:blipFill>
                <a:blip r:embed="rId13"/>
                <a:stretch>
                  <a:fillRect l="-956" t="-4969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1CFA6800-7F32-473E-892D-BC9AFE95AFE6}"/>
              </a:ext>
            </a:extLst>
          </p:cNvPr>
          <p:cNvSpPr txBox="1"/>
          <p:nvPr/>
        </p:nvSpPr>
        <p:spPr>
          <a:xfrm>
            <a:off x="5686697" y="2598004"/>
            <a:ext cx="809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383705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26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6BA2D9-9ECA-4227-BB50-7D36BBA8FA21}"/>
              </a:ext>
            </a:extLst>
          </p:cNvPr>
          <p:cNvSpPr/>
          <p:nvPr/>
        </p:nvSpPr>
        <p:spPr>
          <a:xfrm>
            <a:off x="34833" y="415108"/>
            <a:ext cx="12113624" cy="560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</a:rPr>
              <a:t>Bài 4: Phép trừ số nguyên. Quy tắc dấu ngoặc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68018-0555-4D4D-B3EC-518486C730E5}"/>
              </a:ext>
            </a:extLst>
          </p:cNvPr>
          <p:cNvSpPr txBox="1"/>
          <p:nvPr/>
        </p:nvSpPr>
        <p:spPr>
          <a:xfrm>
            <a:off x="259010" y="1131460"/>
            <a:ext cx="421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7707"/>
                </a:solidFill>
                <a:latin typeface="+mj-lt"/>
              </a:rPr>
              <a:t>2. Quy tắc dấu ngoặc:</a:t>
            </a:r>
            <a:endParaRPr lang="en-US" sz="2400" b="1" dirty="0">
              <a:solidFill>
                <a:srgbClr val="FF7707"/>
              </a:solidFill>
              <a:latin typeface="+mj-lt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B6B387E-27D1-4FD5-9140-F72404ED4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10979" r="4696" b="8968"/>
          <a:stretch/>
        </p:blipFill>
        <p:spPr>
          <a:xfrm>
            <a:off x="605245" y="1837509"/>
            <a:ext cx="10972800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71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450AA3-ED74-4FCD-96C0-299C9421220E}"/>
              </a:ext>
            </a:extLst>
          </p:cNvPr>
          <p:cNvSpPr/>
          <p:nvPr/>
        </p:nvSpPr>
        <p:spPr>
          <a:xfrm>
            <a:off x="4164447" y="450670"/>
            <a:ext cx="3863106" cy="831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36868-0B07-46DC-B0EC-20FE7D9DD3D3}"/>
              </a:ext>
            </a:extLst>
          </p:cNvPr>
          <p:cNvSpPr txBox="1"/>
          <p:nvPr/>
        </p:nvSpPr>
        <p:spPr>
          <a:xfrm>
            <a:off x="256955" y="1507907"/>
            <a:ext cx="10299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+mj-lt"/>
              </a:rPr>
              <a:t>Ví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j-lt"/>
              </a:rPr>
              <a:t>dụ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 3: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Áp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dụng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quy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tắc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dấu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ngoặc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tính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: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BFF362-E88F-40FB-A058-705B9127EE13}"/>
              </a:ext>
            </a:extLst>
          </p:cNvPr>
          <p:cNvSpPr txBox="1"/>
          <p:nvPr/>
        </p:nvSpPr>
        <p:spPr>
          <a:xfrm>
            <a:off x="5089332" y="2565417"/>
            <a:ext cx="1349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Giải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E77D9-37C3-441C-8C97-4ACD2DACE8FF}"/>
                  </a:ext>
                </a:extLst>
              </p:cNvPr>
              <p:cNvSpPr txBox="1"/>
              <p:nvPr/>
            </p:nvSpPr>
            <p:spPr>
              <a:xfrm>
                <a:off x="256955" y="2078447"/>
                <a:ext cx="475954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B050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1945+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−1945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−17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E77D9-37C3-441C-8C97-4ACD2DACE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55" y="2078447"/>
                <a:ext cx="4759545" cy="523220"/>
              </a:xfrm>
              <a:prstGeom prst="rect">
                <a:avLst/>
              </a:prstGeom>
              <a:blipFill>
                <a:blip r:embed="rId2"/>
                <a:stretch>
                  <a:fillRect l="-2561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96AA-8A30-4D67-B12C-0DEBA0F91FC5}"/>
                  </a:ext>
                </a:extLst>
              </p:cNvPr>
              <p:cNvSpPr txBox="1"/>
              <p:nvPr/>
            </p:nvSpPr>
            <p:spPr>
              <a:xfrm>
                <a:off x="6106159" y="2078319"/>
                <a:ext cx="537114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b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−2020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−2020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−11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96AA-8A30-4D67-B12C-0DEBA0F91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159" y="2078319"/>
                <a:ext cx="5371142" cy="523220"/>
              </a:xfrm>
              <a:prstGeom prst="rect">
                <a:avLst/>
              </a:prstGeom>
              <a:blipFill>
                <a:blip r:embed="rId3"/>
                <a:stretch>
                  <a:fillRect l="-2384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DAEF00-7593-4CC7-9C89-C6BBC2F310B5}"/>
                  </a:ext>
                </a:extLst>
              </p:cNvPr>
              <p:cNvSpPr txBox="1"/>
              <p:nvPr/>
            </p:nvSpPr>
            <p:spPr>
              <a:xfrm>
                <a:off x="256955" y="3048713"/>
                <a:ext cx="475954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>
                    <a:solidFill>
                      <a:srgbClr val="00B050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1945+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−1945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−17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DAEF00-7593-4CC7-9C89-C6BBC2F31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55" y="3048713"/>
                <a:ext cx="4759545" cy="523220"/>
              </a:xfrm>
              <a:prstGeom prst="rect">
                <a:avLst/>
              </a:prstGeom>
              <a:blipFill>
                <a:blip r:embed="rId4"/>
                <a:stretch>
                  <a:fillRect l="-2561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AEADC1-B075-4FB5-BA32-1EBEDC9BE3C6}"/>
                  </a:ext>
                </a:extLst>
              </p:cNvPr>
              <p:cNvSpPr txBox="1"/>
              <p:nvPr/>
            </p:nvSpPr>
            <p:spPr>
              <a:xfrm>
                <a:off x="256955" y="4723833"/>
                <a:ext cx="53010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b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−2020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−2020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−11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AEADC1-B075-4FB5-BA32-1EBEDC9BE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55" y="4723833"/>
                <a:ext cx="5301081" cy="523220"/>
              </a:xfrm>
              <a:prstGeom prst="rect">
                <a:avLst/>
              </a:prstGeom>
              <a:blipFill>
                <a:blip r:embed="rId5"/>
                <a:stretch>
                  <a:fillRect l="-2299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857C19-5A07-45BB-95F1-0A41AB627F2F}"/>
                  </a:ext>
                </a:extLst>
              </p:cNvPr>
              <p:cNvSpPr txBox="1"/>
              <p:nvPr/>
            </p:nvSpPr>
            <p:spPr>
              <a:xfrm>
                <a:off x="4497112" y="3535811"/>
                <a:ext cx="304089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8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−17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857C19-5A07-45BB-95F1-0A41AB627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12" y="3535811"/>
                <a:ext cx="304089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CD2C45-8642-4E36-8DA6-D4816B54465F}"/>
                  </a:ext>
                </a:extLst>
              </p:cNvPr>
              <p:cNvSpPr txBox="1"/>
              <p:nvPr/>
            </p:nvSpPr>
            <p:spPr>
              <a:xfrm>
                <a:off x="5016500" y="4723833"/>
                <a:ext cx="44334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−2020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+2020+11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CD2C45-8642-4E36-8DA6-D4816B544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500" y="4723833"/>
                <a:ext cx="443341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A76A37-6D86-4459-A9B3-C27B5A52379C}"/>
                  </a:ext>
                </a:extLst>
              </p:cNvPr>
              <p:cNvSpPr txBox="1"/>
              <p:nvPr/>
            </p:nvSpPr>
            <p:spPr>
              <a:xfrm>
                <a:off x="5016500" y="5256178"/>
                <a:ext cx="27784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=0+11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A76A37-6D86-4459-A9B3-C27B5A523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500" y="5256178"/>
                <a:ext cx="277840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E748F-11AA-451A-8402-7801D40E4813}"/>
                  </a:ext>
                </a:extLst>
              </p:cNvPr>
              <p:cNvSpPr txBox="1"/>
              <p:nvPr/>
            </p:nvSpPr>
            <p:spPr>
              <a:xfrm>
                <a:off x="4222230" y="3052515"/>
                <a:ext cx="44334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=1945+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−1945</m:t>
                          </m:r>
                        </m:e>
                      </m:d>
                      <m:r>
                        <a:rPr lang="en-US" sz="28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−17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E748F-11AA-451A-8402-7801D40E4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230" y="3052515"/>
                <a:ext cx="443341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BB0FB7-EE6B-45E4-A5E5-2F1D378E7167}"/>
                  </a:ext>
                </a:extLst>
              </p:cNvPr>
              <p:cNvSpPr txBox="1"/>
              <p:nvPr/>
            </p:nvSpPr>
            <p:spPr>
              <a:xfrm>
                <a:off x="4497112" y="4018979"/>
                <a:ext cx="304089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=−17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BB0FB7-EE6B-45E4-A5E5-2F1D378E7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12" y="4018979"/>
                <a:ext cx="304089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9328DC-88A2-47C4-AA4D-E5A52B25F530}"/>
                  </a:ext>
                </a:extLst>
              </p:cNvPr>
              <p:cNvSpPr txBox="1"/>
              <p:nvPr/>
            </p:nvSpPr>
            <p:spPr>
              <a:xfrm>
                <a:off x="5016499" y="5698029"/>
                <a:ext cx="27784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9328DC-88A2-47C4-AA4D-E5A52B25F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499" y="5698029"/>
                <a:ext cx="277840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5609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4" grpId="0"/>
      <p:bldP spid="25" grpId="0"/>
      <p:bldP spid="27" grpId="0"/>
      <p:bldP spid="28" grpId="0"/>
      <p:bldP spid="29" grpId="0"/>
      <p:bldP spid="13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450AA3-ED74-4FCD-96C0-299C9421220E}"/>
              </a:ext>
            </a:extLst>
          </p:cNvPr>
          <p:cNvSpPr/>
          <p:nvPr/>
        </p:nvSpPr>
        <p:spPr>
          <a:xfrm>
            <a:off x="4175994" y="450951"/>
            <a:ext cx="3964706" cy="75923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36868-0B07-46DC-B0EC-20FE7D9DD3D3}"/>
              </a:ext>
            </a:extLst>
          </p:cNvPr>
          <p:cNvSpPr txBox="1"/>
          <p:nvPr/>
        </p:nvSpPr>
        <p:spPr>
          <a:xfrm>
            <a:off x="320455" y="1284862"/>
            <a:ext cx="10299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+mj-lt"/>
              </a:rPr>
              <a:t>Ví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j-lt"/>
              </a:rPr>
              <a:t>dụ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 4: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Tính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hợp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lí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: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BFF362-E88F-40FB-A058-705B9127EE13}"/>
              </a:ext>
            </a:extLst>
          </p:cNvPr>
          <p:cNvSpPr txBox="1"/>
          <p:nvPr/>
        </p:nvSpPr>
        <p:spPr>
          <a:xfrm>
            <a:off x="5470098" y="2277102"/>
            <a:ext cx="1189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Giải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E77D9-37C3-441C-8C97-4ACD2DACE8FF}"/>
                  </a:ext>
                </a:extLst>
              </p:cNvPr>
              <p:cNvSpPr txBox="1"/>
              <p:nvPr/>
            </p:nvSpPr>
            <p:spPr>
              <a:xfrm>
                <a:off x="719795" y="1750080"/>
                <a:ext cx="385553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B050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1000−121−79</m:t>
                    </m:r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E77D9-37C3-441C-8C97-4ACD2DACE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95" y="1750080"/>
                <a:ext cx="3855538" cy="523220"/>
              </a:xfrm>
              <a:prstGeom prst="rect">
                <a:avLst/>
              </a:prstGeom>
              <a:blipFill>
                <a:blip r:embed="rId2"/>
                <a:stretch>
                  <a:fillRect l="-3160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96AA-8A30-4D67-B12C-0DEBA0F91FC5}"/>
                  </a:ext>
                </a:extLst>
              </p:cNvPr>
              <p:cNvSpPr txBox="1"/>
              <p:nvPr/>
            </p:nvSpPr>
            <p:spPr>
              <a:xfrm>
                <a:off x="6169659" y="1750080"/>
                <a:ext cx="52095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b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−400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−131+31</m:t>
                    </m:r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96AA-8A30-4D67-B12C-0DEBA0F91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659" y="1750080"/>
                <a:ext cx="5209541" cy="523220"/>
              </a:xfrm>
              <a:prstGeom prst="rect">
                <a:avLst/>
              </a:prstGeom>
              <a:blipFill>
                <a:blip r:embed="rId3"/>
                <a:stretch>
                  <a:fillRect l="-2339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DAEF00-7593-4CC7-9C89-C6BBC2F310B5}"/>
                  </a:ext>
                </a:extLst>
              </p:cNvPr>
              <p:cNvSpPr txBox="1"/>
              <p:nvPr/>
            </p:nvSpPr>
            <p:spPr>
              <a:xfrm>
                <a:off x="777904" y="2982067"/>
                <a:ext cx="37974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B050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1000−121−79</m:t>
                    </m:r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DAEF00-7593-4CC7-9C89-C6BBC2F31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04" y="2982067"/>
                <a:ext cx="3797429" cy="523220"/>
              </a:xfrm>
              <a:prstGeom prst="rect">
                <a:avLst/>
              </a:prstGeom>
              <a:blipFill>
                <a:blip r:embed="rId4"/>
                <a:stretch>
                  <a:fillRect l="-3371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AEADC1-B075-4FB5-BA32-1EBEDC9BE3C6}"/>
                  </a:ext>
                </a:extLst>
              </p:cNvPr>
              <p:cNvSpPr txBox="1"/>
              <p:nvPr/>
            </p:nvSpPr>
            <p:spPr>
              <a:xfrm>
                <a:off x="639488" y="4763203"/>
                <a:ext cx="40234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b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−400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−131+31</m:t>
                    </m:r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AEADC1-B075-4FB5-BA32-1EBEDC9BE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88" y="4763203"/>
                <a:ext cx="4023447" cy="523220"/>
              </a:xfrm>
              <a:prstGeom prst="rect">
                <a:avLst/>
              </a:prstGeom>
              <a:blipFill>
                <a:blip r:embed="rId5"/>
                <a:stretch>
                  <a:fillRect l="-3182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C1CAF3-DD18-41BE-BABA-A571E5A4D4F1}"/>
                  </a:ext>
                </a:extLst>
              </p:cNvPr>
              <p:cNvSpPr txBox="1"/>
              <p:nvPr/>
            </p:nvSpPr>
            <p:spPr>
              <a:xfrm>
                <a:off x="3824921" y="2976052"/>
                <a:ext cx="40234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=1000−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121+79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C1CAF3-DD18-41BE-BABA-A571E5A4D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921" y="2976052"/>
                <a:ext cx="402344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857C19-5A07-45BB-95F1-0A41AB627F2F}"/>
                  </a:ext>
                </a:extLst>
              </p:cNvPr>
              <p:cNvSpPr txBox="1"/>
              <p:nvPr/>
            </p:nvSpPr>
            <p:spPr>
              <a:xfrm>
                <a:off x="4166310" y="3488026"/>
                <a:ext cx="37974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=1000</m:t>
                      </m:r>
                      <m:r>
                        <a:rPr lang="en-US" sz="28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200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857C19-5A07-45BB-95F1-0A41AB627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310" y="3488026"/>
                <a:ext cx="379742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CD2C45-8642-4E36-8DA6-D4816B54465F}"/>
                  </a:ext>
                </a:extLst>
              </p:cNvPr>
              <p:cNvSpPr txBox="1"/>
              <p:nvPr/>
            </p:nvSpPr>
            <p:spPr>
              <a:xfrm>
                <a:off x="4166310" y="4757188"/>
                <a:ext cx="41511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−400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−(131−31)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CD2C45-8642-4E36-8DA6-D4816B544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310" y="4757188"/>
                <a:ext cx="415114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A76A37-6D86-4459-A9B3-C27B5A52379C}"/>
                  </a:ext>
                </a:extLst>
              </p:cNvPr>
              <p:cNvSpPr txBox="1"/>
              <p:nvPr/>
            </p:nvSpPr>
            <p:spPr>
              <a:xfrm>
                <a:off x="4166310" y="5269162"/>
                <a:ext cx="41511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−400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−100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A76A37-6D86-4459-A9B3-C27B5A523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310" y="5269162"/>
                <a:ext cx="415114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37D668-74E1-413D-ADFC-5798F9C863EB}"/>
                  </a:ext>
                </a:extLst>
              </p:cNvPr>
              <p:cNvSpPr txBox="1"/>
              <p:nvPr/>
            </p:nvSpPr>
            <p:spPr>
              <a:xfrm>
                <a:off x="4197285" y="3952444"/>
                <a:ext cx="37974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=800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37D668-74E1-413D-ADFC-5798F9C86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85" y="3952444"/>
                <a:ext cx="3797429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417947-6C79-425C-8BCC-46CADB4C4383}"/>
                  </a:ext>
                </a:extLst>
              </p:cNvPr>
              <p:cNvSpPr txBox="1"/>
              <p:nvPr/>
            </p:nvSpPr>
            <p:spPr>
              <a:xfrm>
                <a:off x="4197285" y="5721550"/>
                <a:ext cx="41511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=−500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417947-6C79-425C-8BCC-46CADB4C4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85" y="5721550"/>
                <a:ext cx="415114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356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26950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3300"/>
                    </a:solidFill>
                  </a:rPr>
                  <a:t>Câu 1: Kết quả của phép 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e>
                    </m:d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</m:d>
                  </m:oMath>
                </a14:m>
                <a:r>
                  <a:rPr lang="en-US" sz="3200" b="1">
                    <a:solidFill>
                      <a:srgbClr val="0000FF"/>
                    </a:solidFill>
                  </a:rPr>
                  <a:t> </a:t>
                </a:r>
                <a:r>
                  <a:rPr lang="en-US" sz="3200" b="1">
                    <a:solidFill>
                      <a:srgbClr val="993300"/>
                    </a:solidFill>
                  </a:rPr>
                  <a:t>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blipFill>
                <a:blip r:embed="rId14"/>
                <a:stretch>
                  <a:fillRect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755787" y="5547516"/>
                  <a:ext cx="60305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5787" y="5547516"/>
                  <a:ext cx="603050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344996" y="5543763"/>
                  <a:ext cx="12234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996" y="5543763"/>
                  <a:ext cx="1223412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EA6863C6-F1E5-4C0E-B475-C97F13DF8C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9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8594 -0.341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708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2708 -0.0849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42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3300"/>
                    </a:solidFill>
                  </a:rPr>
                  <a:t>Câu 2: Kết quả của phép tính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d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3200" b="1">
                    <a:solidFill>
                      <a:srgbClr val="993300"/>
                    </a:solidFill>
                  </a:rPr>
                  <a:t> 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608413" y="5575952"/>
                  <a:ext cx="8787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8413" y="5575952"/>
                  <a:ext cx="878767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8787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𝟓𝟖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878767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BC92E979-589C-4358-A4AC-FA2E980CBF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8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8594 -0.33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69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2057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611</Words>
  <Application>Microsoft Office PowerPoint</Application>
  <PresentationFormat>Widescreen</PresentationFormat>
  <Paragraphs>93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UTM Avo</vt:lpstr>
      <vt:lpstr>Tahoma</vt:lpstr>
      <vt:lpstr>Cambria Math</vt:lpstr>
      <vt:lpstr>Nunito</vt:lpstr>
      <vt:lpstr>Arial</vt:lpstr>
      <vt:lpstr>Office Theme</vt:lpstr>
      <vt:lpstr>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Tuan</cp:lastModifiedBy>
  <cp:revision>70</cp:revision>
  <dcterms:created xsi:type="dcterms:W3CDTF">2021-11-01T08:16:43Z</dcterms:created>
  <dcterms:modified xsi:type="dcterms:W3CDTF">2023-12-20T09:16:29Z</dcterms:modified>
</cp:coreProperties>
</file>