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278" r:id="rId3"/>
    <p:sldId id="281" r:id="rId4"/>
    <p:sldId id="282" r:id="rId5"/>
    <p:sldId id="286" r:id="rId6"/>
    <p:sldId id="287" r:id="rId7"/>
    <p:sldId id="257" r:id="rId8"/>
    <p:sldId id="256" r:id="rId9"/>
    <p:sldId id="258" r:id="rId10"/>
    <p:sldId id="263" r:id="rId11"/>
    <p:sldId id="259" r:id="rId12"/>
    <p:sldId id="290" r:id="rId13"/>
    <p:sldId id="280" r:id="rId14"/>
    <p:sldId id="292" r:id="rId15"/>
  </p:sldIdLst>
  <p:sldSz cx="12192000" cy="6858000"/>
  <p:notesSz cx="6858000" cy="9144000"/>
  <p:embeddedFontLst>
    <p:embeddedFont>
      <p:font typeface="Cambria Math" panose="02040503050406030204" pitchFamily="18" charset="0"/>
      <p:regular r:id="rId16"/>
    </p:embeddedFont>
    <p:embeddedFont>
      <p:font typeface="HP001 4 hàng" panose="020B0604020202020204" charset="0"/>
      <p:regular r:id="rId17"/>
      <p:bold r:id="rId18"/>
    </p:embeddedFont>
    <p:embeddedFont>
      <p:font typeface="Nunito" pitchFamily="2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104DE-1D0F-438F-81ED-5FD53A392502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767B4A-7704-4111-AF77-75EBACCCBADE}">
      <dgm:prSet phldrT="[Text]" custT="1"/>
      <dgm:spPr>
        <a:solidFill>
          <a:schemeClr val="bg1"/>
        </a:solidFill>
        <a:ln w="38100">
          <a:solidFill>
            <a:srgbClr val="FF7707"/>
          </a:solidFill>
        </a:ln>
      </dgm:spPr>
      <dgm:t>
        <a:bodyPr/>
        <a:lstStyle/>
        <a:p>
          <a:r>
            <a:rPr lang="en-US" sz="4000" b="1" kern="1200" dirty="0">
              <a:solidFill>
                <a:srgbClr val="FF7707"/>
              </a:solidFill>
              <a:latin typeface="UTM Avo"/>
              <a:ea typeface="+mn-ea"/>
              <a:cs typeface="+mn-cs"/>
            </a:rPr>
            <a:t>HƯỚNG DẪN VỀ NHÀ</a:t>
          </a:r>
        </a:p>
      </dgm:t>
    </dgm:pt>
    <dgm:pt modelId="{44E19E24-1420-42E1-BFC3-3DDFBF921E74}" type="parTrans" cxnId="{4CC70DBD-D333-446B-85F9-07525F43707C}">
      <dgm:prSet/>
      <dgm:spPr/>
      <dgm:t>
        <a:bodyPr/>
        <a:lstStyle/>
        <a:p>
          <a:endParaRPr lang="en-US"/>
        </a:p>
      </dgm:t>
    </dgm:pt>
    <dgm:pt modelId="{4D2C37D0-64C8-495A-9873-4D611529768C}" type="sibTrans" cxnId="{4CC70DBD-D333-446B-85F9-07525F43707C}">
      <dgm:prSet/>
      <dgm:spPr/>
      <dgm:t>
        <a:bodyPr/>
        <a:lstStyle/>
        <a:p>
          <a:endParaRPr lang="en-US"/>
        </a:p>
      </dgm:t>
    </dgm:pt>
    <dgm:pt modelId="{FFC293F2-E40D-4DA0-BF85-0114B078ED20}">
      <dgm:prSet phldrT="[Text]" custT="1"/>
      <dgm:spPr/>
      <dgm:t>
        <a:bodyPr/>
        <a:lstStyle/>
        <a:p>
          <a:pPr algn="r"/>
          <a:r>
            <a:rPr lang="en-US" sz="2800" b="1" dirty="0" err="1">
              <a:solidFill>
                <a:srgbClr val="FF7707"/>
              </a:solidFill>
            </a:rPr>
            <a:t>Xem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lại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bài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đã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học</a:t>
          </a:r>
          <a:endParaRPr lang="en-US" sz="2800" b="1" dirty="0">
            <a:solidFill>
              <a:srgbClr val="FF7707"/>
            </a:solidFill>
          </a:endParaRPr>
        </a:p>
      </dgm:t>
    </dgm:pt>
    <dgm:pt modelId="{EBF90091-53EA-40EF-8B0D-FE5A89CB0C43}" type="parTrans" cxnId="{82956921-A1E5-43ED-9F41-2599302200C7}">
      <dgm:prSet/>
      <dgm:spPr/>
      <dgm:t>
        <a:bodyPr/>
        <a:lstStyle/>
        <a:p>
          <a:endParaRPr lang="en-US"/>
        </a:p>
      </dgm:t>
    </dgm:pt>
    <dgm:pt modelId="{F664C588-99FA-41F9-A717-55B7AB6F260D}" type="sibTrans" cxnId="{82956921-A1E5-43ED-9F41-2599302200C7}">
      <dgm:prSet/>
      <dgm:spPr/>
      <dgm:t>
        <a:bodyPr/>
        <a:lstStyle/>
        <a:p>
          <a:endParaRPr lang="en-US"/>
        </a:p>
      </dgm:t>
    </dgm:pt>
    <dgm:pt modelId="{7D4CE009-F923-4BA5-84FD-014BEDE92697}">
      <dgm:prSet phldrT="[Text]" custT="1"/>
      <dgm:spPr/>
      <dgm:t>
        <a:bodyPr/>
        <a:lstStyle/>
        <a:p>
          <a:pPr algn="r"/>
          <a:r>
            <a:rPr lang="en-US" sz="2800" b="1" dirty="0" err="1">
              <a:solidFill>
                <a:srgbClr val="FF7707"/>
              </a:solidFill>
            </a:rPr>
            <a:t>Làm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các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bài</a:t>
          </a:r>
          <a:r>
            <a:rPr lang="en-US" sz="2800" b="1" dirty="0">
              <a:solidFill>
                <a:srgbClr val="FF7707"/>
              </a:solidFill>
            </a:rPr>
            <a:t> </a:t>
          </a:r>
          <a:r>
            <a:rPr lang="en-US" sz="2800" b="1" dirty="0" err="1">
              <a:solidFill>
                <a:srgbClr val="FF7707"/>
              </a:solidFill>
            </a:rPr>
            <a:t>tập</a:t>
          </a:r>
          <a:endParaRPr lang="en-US" sz="2800" b="1" dirty="0"/>
        </a:p>
      </dgm:t>
    </dgm:pt>
    <dgm:pt modelId="{53C14566-9A96-48F9-B2BA-CFE4A5176EDA}" type="parTrans" cxnId="{C8CB50A5-F544-40AB-B67E-E4FD1CC42A8E}">
      <dgm:prSet/>
      <dgm:spPr/>
      <dgm:t>
        <a:bodyPr/>
        <a:lstStyle/>
        <a:p>
          <a:endParaRPr lang="en-US"/>
        </a:p>
      </dgm:t>
    </dgm:pt>
    <dgm:pt modelId="{7FE3F476-F69C-4B61-8C30-9FE6574EAA56}" type="sibTrans" cxnId="{C8CB50A5-F544-40AB-B67E-E4FD1CC42A8E}">
      <dgm:prSet/>
      <dgm:spPr/>
      <dgm:t>
        <a:bodyPr/>
        <a:lstStyle/>
        <a:p>
          <a:endParaRPr lang="en-US"/>
        </a:p>
      </dgm:t>
    </dgm:pt>
    <dgm:pt modelId="{2D8BFA74-CFD5-4B9C-81C2-77702C8CA134}" type="pres">
      <dgm:prSet presAssocID="{DC0104DE-1D0F-438F-81ED-5FD53A39250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F1B35C2D-D873-4B83-8759-DD570249B827}" type="pres">
      <dgm:prSet presAssocID="{68767B4A-7704-4111-AF77-75EBACCCBADE}" presName="Parent" presStyleLbl="node1" presStyleIdx="0" presStyleCnt="2" custScaleX="184649" custScaleY="132971" custLinFactNeighborX="-15070" custLinFactNeighborY="-536">
        <dgm:presLayoutVars>
          <dgm:chMax val="4"/>
          <dgm:chPref val="3"/>
        </dgm:presLayoutVars>
      </dgm:prSet>
      <dgm:spPr/>
    </dgm:pt>
    <dgm:pt modelId="{4F8168D5-4ADC-43DE-9D88-CF931386FF80}" type="pres">
      <dgm:prSet presAssocID="{FFC293F2-E40D-4DA0-BF85-0114B078ED20}" presName="Accent" presStyleLbl="node1" presStyleIdx="1" presStyleCnt="2"/>
      <dgm:spPr/>
    </dgm:pt>
    <dgm:pt modelId="{E66B0D2A-5C4B-48FE-9451-2FDC23043181}" type="pres">
      <dgm:prSet presAssocID="{FFC293F2-E40D-4DA0-BF85-0114B078ED20}" presName="Image1" presStyleLbl="fgImgPlace1" presStyleIdx="0" presStyleCnt="2" custScaleX="67675" custScaleY="588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7670736A-DE0A-4E92-92EA-E9E3A427F629}" type="pres">
      <dgm:prSet presAssocID="{FFC293F2-E40D-4DA0-BF85-0114B078ED20}" presName="Child1" presStyleLbl="revTx" presStyleIdx="0" presStyleCnt="2" custScaleX="270274" custLinFactNeighborX="618" custLinFactNeighborY="-1710">
        <dgm:presLayoutVars>
          <dgm:chMax val="0"/>
          <dgm:chPref val="0"/>
          <dgm:bulletEnabled val="1"/>
        </dgm:presLayoutVars>
      </dgm:prSet>
      <dgm:spPr/>
    </dgm:pt>
    <dgm:pt modelId="{1274120E-D3B3-4388-9E85-C1A065E0E0B2}" type="pres">
      <dgm:prSet presAssocID="{7D4CE009-F923-4BA5-84FD-014BEDE92697}" presName="Image2" presStyleCnt="0"/>
      <dgm:spPr/>
    </dgm:pt>
    <dgm:pt modelId="{F39ED406-0A03-4B26-851F-4019222A04F7}" type="pres">
      <dgm:prSet presAssocID="{7D4CE009-F923-4BA5-84FD-014BEDE92697}" presName="Image" presStyleLbl="fgImgPlace1" presStyleIdx="1" presStyleCnt="2" custScaleX="62710" custScaleY="5464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65B8900-4B71-4CEC-8366-C036EF96F77B}" type="pres">
      <dgm:prSet presAssocID="{7D4CE009-F923-4BA5-84FD-014BEDE92697}" presName="Child2" presStyleLbl="revTx" presStyleIdx="1" presStyleCnt="2" custScaleX="224061">
        <dgm:presLayoutVars>
          <dgm:chMax val="0"/>
          <dgm:chPref val="0"/>
          <dgm:bulletEnabled val="1"/>
        </dgm:presLayoutVars>
      </dgm:prSet>
      <dgm:spPr/>
    </dgm:pt>
  </dgm:ptLst>
  <dgm:cxnLst>
    <dgm:cxn modelId="{82956921-A1E5-43ED-9F41-2599302200C7}" srcId="{68767B4A-7704-4111-AF77-75EBACCCBADE}" destId="{FFC293F2-E40D-4DA0-BF85-0114B078ED20}" srcOrd="0" destOrd="0" parTransId="{EBF90091-53EA-40EF-8B0D-FE5A89CB0C43}" sibTransId="{F664C588-99FA-41F9-A717-55B7AB6F260D}"/>
    <dgm:cxn modelId="{6F23A16E-8748-4092-A914-AB5BF6AB56E1}" type="presOf" srcId="{FFC293F2-E40D-4DA0-BF85-0114B078ED20}" destId="{7670736A-DE0A-4E92-92EA-E9E3A427F629}" srcOrd="0" destOrd="0" presId="urn:microsoft.com/office/officeart/2011/layout/RadialPictureList"/>
    <dgm:cxn modelId="{71BE4D70-2CC9-4B62-A79E-F4232AE11E92}" type="presOf" srcId="{DC0104DE-1D0F-438F-81ED-5FD53A392502}" destId="{2D8BFA74-CFD5-4B9C-81C2-77702C8CA134}" srcOrd="0" destOrd="0" presId="urn:microsoft.com/office/officeart/2011/layout/RadialPictureList"/>
    <dgm:cxn modelId="{1423FDA3-2063-4B21-B1BE-48B8EE56D4A4}" type="presOf" srcId="{68767B4A-7704-4111-AF77-75EBACCCBADE}" destId="{F1B35C2D-D873-4B83-8759-DD570249B827}" srcOrd="0" destOrd="0" presId="urn:microsoft.com/office/officeart/2011/layout/RadialPictureList"/>
    <dgm:cxn modelId="{C8CB50A5-F544-40AB-B67E-E4FD1CC42A8E}" srcId="{68767B4A-7704-4111-AF77-75EBACCCBADE}" destId="{7D4CE009-F923-4BA5-84FD-014BEDE92697}" srcOrd="1" destOrd="0" parTransId="{53C14566-9A96-48F9-B2BA-CFE4A5176EDA}" sibTransId="{7FE3F476-F69C-4B61-8C30-9FE6574EAA56}"/>
    <dgm:cxn modelId="{4CC70DBD-D333-446B-85F9-07525F43707C}" srcId="{DC0104DE-1D0F-438F-81ED-5FD53A392502}" destId="{68767B4A-7704-4111-AF77-75EBACCCBADE}" srcOrd="0" destOrd="0" parTransId="{44E19E24-1420-42E1-BFC3-3DDFBF921E74}" sibTransId="{4D2C37D0-64C8-495A-9873-4D611529768C}"/>
    <dgm:cxn modelId="{F33348C4-5085-45FF-8ECD-81B6D0710922}" type="presOf" srcId="{7D4CE009-F923-4BA5-84FD-014BEDE92697}" destId="{D65B8900-4B71-4CEC-8366-C036EF96F77B}" srcOrd="0" destOrd="0" presId="urn:microsoft.com/office/officeart/2011/layout/RadialPictureList"/>
    <dgm:cxn modelId="{59D69CC6-4AE8-42CC-8035-E8B0FD4CB181}" type="presParOf" srcId="{2D8BFA74-CFD5-4B9C-81C2-77702C8CA134}" destId="{F1B35C2D-D873-4B83-8759-DD570249B827}" srcOrd="0" destOrd="0" presId="urn:microsoft.com/office/officeart/2011/layout/RadialPictureList"/>
    <dgm:cxn modelId="{4C4353A1-1E01-4EF8-980E-FDB3E8AF2C6C}" type="presParOf" srcId="{2D8BFA74-CFD5-4B9C-81C2-77702C8CA134}" destId="{4F8168D5-4ADC-43DE-9D88-CF931386FF80}" srcOrd="1" destOrd="0" presId="urn:microsoft.com/office/officeart/2011/layout/RadialPictureList"/>
    <dgm:cxn modelId="{D9AB2676-5FAB-4BA5-B322-A18CEE482F05}" type="presParOf" srcId="{2D8BFA74-CFD5-4B9C-81C2-77702C8CA134}" destId="{E66B0D2A-5C4B-48FE-9451-2FDC23043181}" srcOrd="2" destOrd="0" presId="urn:microsoft.com/office/officeart/2011/layout/RadialPictureList"/>
    <dgm:cxn modelId="{3BF42EDF-A6E8-412F-84A4-7A48F2BA0C7A}" type="presParOf" srcId="{2D8BFA74-CFD5-4B9C-81C2-77702C8CA134}" destId="{7670736A-DE0A-4E92-92EA-E9E3A427F629}" srcOrd="3" destOrd="0" presId="urn:microsoft.com/office/officeart/2011/layout/RadialPictureList"/>
    <dgm:cxn modelId="{B3EFBEC9-ABFB-4114-9FDF-B1260426775B}" type="presParOf" srcId="{2D8BFA74-CFD5-4B9C-81C2-77702C8CA134}" destId="{1274120E-D3B3-4388-9E85-C1A065E0E0B2}" srcOrd="4" destOrd="0" presId="urn:microsoft.com/office/officeart/2011/layout/RadialPictureList"/>
    <dgm:cxn modelId="{4BD3DA30-14DA-4997-ABDB-C8EFAE4F8801}" type="presParOf" srcId="{1274120E-D3B3-4388-9E85-C1A065E0E0B2}" destId="{F39ED406-0A03-4B26-851F-4019222A04F7}" srcOrd="0" destOrd="0" presId="urn:microsoft.com/office/officeart/2011/layout/RadialPictureList"/>
    <dgm:cxn modelId="{5C547A0A-CB0A-4ABC-B42F-E351C4A9E27D}" type="presParOf" srcId="{2D8BFA74-CFD5-4B9C-81C2-77702C8CA134}" destId="{D65B8900-4B71-4CEC-8366-C036EF96F77B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35C2D-D873-4B83-8759-DD570249B827}">
      <dsp:nvSpPr>
        <dsp:cNvPr id="0" name=""/>
        <dsp:cNvSpPr/>
      </dsp:nvSpPr>
      <dsp:spPr>
        <a:xfrm>
          <a:off x="1757365" y="994838"/>
          <a:ext cx="4761550" cy="3428981"/>
        </a:xfrm>
        <a:prstGeom prst="ellipse">
          <a:avLst/>
        </a:prstGeom>
        <a:solidFill>
          <a:schemeClr val="bg1"/>
        </a:solidFill>
        <a:ln w="38100" cap="flat" cmpd="sng" algn="ctr">
          <a:solidFill>
            <a:srgbClr val="FF770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7707"/>
              </a:solidFill>
              <a:latin typeface="UTM Avo"/>
              <a:ea typeface="+mn-ea"/>
              <a:cs typeface="+mn-cs"/>
            </a:rPr>
            <a:t>HƯỚNG DẪN VỀ NHÀ</a:t>
          </a:r>
        </a:p>
      </dsp:txBody>
      <dsp:txXfrm>
        <a:off x="2454678" y="1497001"/>
        <a:ext cx="3366924" cy="2424655"/>
      </dsp:txXfrm>
    </dsp:sp>
    <dsp:sp modelId="{4F8168D5-4ADC-43DE-9D88-CF931386FF80}">
      <dsp:nvSpPr>
        <dsp:cNvPr id="0" name=""/>
        <dsp:cNvSpPr/>
      </dsp:nvSpPr>
      <dsp:spPr>
        <a:xfrm>
          <a:off x="1907639" y="0"/>
          <a:ext cx="5197816" cy="54186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B0D2A-5C4B-48FE-9451-2FDC23043181}">
      <dsp:nvSpPr>
        <dsp:cNvPr id="0" name=""/>
        <dsp:cNvSpPr/>
      </dsp:nvSpPr>
      <dsp:spPr>
        <a:xfrm>
          <a:off x="6269853" y="1143425"/>
          <a:ext cx="934858" cy="81262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0736A-DE0A-4E92-92EA-E9E3A427F629}">
      <dsp:nvSpPr>
        <dsp:cNvPr id="0" name=""/>
        <dsp:cNvSpPr/>
      </dsp:nvSpPr>
      <dsp:spPr>
        <a:xfrm>
          <a:off x="5978889" y="853872"/>
          <a:ext cx="4997619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 dirty="0" err="1">
              <a:solidFill>
                <a:srgbClr val="FF7707"/>
              </a:solidFill>
            </a:rPr>
            <a:t>Xem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lại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bài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đã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học</a:t>
          </a:r>
          <a:endParaRPr lang="en-US" sz="2800" b="1" kern="1200" dirty="0">
            <a:solidFill>
              <a:srgbClr val="FF7707"/>
            </a:solidFill>
          </a:endParaRPr>
        </a:p>
      </dsp:txBody>
      <dsp:txXfrm>
        <a:off x="5978889" y="853872"/>
        <a:ext cx="4997619" cy="1337327"/>
      </dsp:txXfrm>
    </dsp:sp>
    <dsp:sp modelId="{F39ED406-0A03-4B26-851F-4019222A04F7}">
      <dsp:nvSpPr>
        <dsp:cNvPr id="0" name=""/>
        <dsp:cNvSpPr/>
      </dsp:nvSpPr>
      <dsp:spPr>
        <a:xfrm>
          <a:off x="6304146" y="3360841"/>
          <a:ext cx="866272" cy="75499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B8900-4B71-4CEC-8366-C036EF96F77B}">
      <dsp:nvSpPr>
        <dsp:cNvPr id="0" name=""/>
        <dsp:cNvSpPr/>
      </dsp:nvSpPr>
      <dsp:spPr>
        <a:xfrm>
          <a:off x="6394722" y="3065339"/>
          <a:ext cx="4143097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b="1" kern="1200" dirty="0" err="1">
              <a:solidFill>
                <a:srgbClr val="FF7707"/>
              </a:solidFill>
            </a:rPr>
            <a:t>Làm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các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bài</a:t>
          </a:r>
          <a:r>
            <a:rPr lang="en-US" sz="2800" b="1" kern="1200" dirty="0">
              <a:solidFill>
                <a:srgbClr val="FF7707"/>
              </a:solidFill>
            </a:rPr>
            <a:t> </a:t>
          </a:r>
          <a:r>
            <a:rPr lang="en-US" sz="2800" b="1" kern="1200" dirty="0" err="1">
              <a:solidFill>
                <a:srgbClr val="FF7707"/>
              </a:solidFill>
            </a:rPr>
            <a:t>tập</a:t>
          </a:r>
          <a:endParaRPr lang="en-US" sz="2800" b="1" kern="1200" dirty="0"/>
        </a:p>
      </dsp:txBody>
      <dsp:txXfrm>
        <a:off x="6394722" y="3065339"/>
        <a:ext cx="4143097" cy="133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65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1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23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18" Type="http://schemas.openxmlformats.org/officeDocument/2006/relationships/image" Target="../media/image520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510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37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5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1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37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37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4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37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06190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20092" y="2862039"/>
            <a:ext cx="13410604" cy="1655762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tắc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ngoặc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2" descr="Premium Vector | Math background">
            <a:extLst>
              <a:ext uri="{FF2B5EF4-FFF2-40B4-BE49-F238E27FC236}">
                <a16:creationId xmlns:a16="http://schemas.microsoft.com/office/drawing/2014/main" id="{DBA1AD7A-03DB-F29B-B1B5-D6AACC13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705447-7174-71E9-1BE8-57C802E35C0E}"/>
              </a:ext>
            </a:extLst>
          </p:cNvPr>
          <p:cNvSpPr/>
          <p:nvPr/>
        </p:nvSpPr>
        <p:spPr>
          <a:xfrm>
            <a:off x="754063" y="754063"/>
            <a:ext cx="10698162" cy="5141912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18348-16C9-4A03-1288-B9030CE23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42" y="933450"/>
            <a:ext cx="8254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 dirty="0">
                <a:latin typeface="Nunito" pitchFamily="2" charset="-93"/>
                <a:cs typeface="Arial" panose="020B0604020202020204" pitchFamily="34" charset="0"/>
              </a:rPr>
              <a:t>SỐ HỌC 6 - CHƯƠNG II: SỐ NGUY</a:t>
            </a:r>
            <a:r>
              <a:rPr lang="vi-VN" altLang="vi-VN" sz="2400" b="1" dirty="0">
                <a:latin typeface="Nunito" pitchFamily="2" charset="-93"/>
                <a:cs typeface="Arial" panose="020B0604020202020204" pitchFamily="34" charset="0"/>
              </a:rPr>
              <a:t>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463F1-C755-A9D0-F63B-3AF84200F01E}"/>
              </a:ext>
            </a:extLst>
          </p:cNvPr>
          <p:cNvSpPr txBox="1"/>
          <p:nvPr/>
        </p:nvSpPr>
        <p:spPr>
          <a:xfrm>
            <a:off x="1179095" y="2476500"/>
            <a:ext cx="991402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4: PHÉP </a:t>
            </a:r>
            <a:r>
              <a:rPr lang="vi-VN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TRỪ SỐ NGUYÊN – QUY TẮC DẤU NGOẶC (T1)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D6C95-C43E-D755-F05F-0E6585E3DD03}"/>
              </a:ext>
            </a:extLst>
          </p:cNvPr>
          <p:cNvCxnSpPr/>
          <p:nvPr/>
        </p:nvCxnSpPr>
        <p:spPr>
          <a:xfrm>
            <a:off x="3552825" y="4132263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87D7CD-A529-CA14-1828-296C48E3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4891088"/>
            <a:ext cx="7977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387771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4104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993300"/>
                    </a:solidFill>
                  </a:rPr>
                  <a:t>Câu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3: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giá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trị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của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biểu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thức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với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là</a:t>
                </a:r>
                <a:endParaRPr lang="en-US" sz="3200" b="1" dirty="0">
                  <a:solidFill>
                    <a:srgbClr val="993300"/>
                  </a:solidFill>
                </a:endParaRPr>
              </a:p>
              <a:p>
                <a:pPr algn="ctr"/>
                <a:endParaRPr lang="en-US" sz="3200" b="1" dirty="0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569660"/>
              </a:xfrm>
              <a:prstGeom prst="rect">
                <a:avLst/>
              </a:prstGeom>
              <a:blipFill>
                <a:blip r:embed="rId14"/>
                <a:stretch>
                  <a:fillRect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661219" y="5509968"/>
                  <a:ext cx="87876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219" y="5509968"/>
                  <a:ext cx="878766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414495" y="5581976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4495" y="5581976"/>
                  <a:ext cx="1223412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8594 -0.339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69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263 -0.084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423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993300"/>
                    </a:solidFill>
                  </a:rPr>
                  <a:t>Câu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4: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giá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trị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của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biểu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thức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e>
                    </m:d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với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𝟐𝟖</m:t>
                    </m:r>
                  </m:oMath>
                </a14:m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là</a:t>
                </a:r>
                <a:endParaRPr lang="en-US" sz="3200" b="1" dirty="0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548941" y="5581975"/>
                  <a:ext cx="8787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8941" y="5581975"/>
                  <a:ext cx="878767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255389" y="5557924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5389" y="5557924"/>
                  <a:ext cx="1223412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8594 -0.3326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664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2591 -0.070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354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7FCE5-EC9C-49E5-AA87-EF7E3A3BF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94" y="1783389"/>
            <a:ext cx="987955" cy="1625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594A3-1744-4B70-86CE-B8647DCD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91" y="1817525"/>
            <a:ext cx="3356670" cy="2521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5381D7-FD77-457E-B506-17A87AD86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639" y="1817525"/>
            <a:ext cx="3473436" cy="252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5">
                <a:extLst>
                  <a:ext uri="{FF2B5EF4-FFF2-40B4-BE49-F238E27FC236}">
                    <a16:creationId xmlns:a16="http://schemas.microsoft.com/office/drawing/2014/main" id="{4EC8AA65-17B7-46E3-9E79-0409574161E3}"/>
                  </a:ext>
                </a:extLst>
              </p:cNvPr>
              <p:cNvSpPr txBox="1"/>
              <p:nvPr/>
            </p:nvSpPr>
            <p:spPr>
              <a:xfrm>
                <a:off x="9666963" y="2236603"/>
                <a:ext cx="1260788" cy="584775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F8F8F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8F8F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solidFill>
                                <a:srgbClr val="F8F8F8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8F8F8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8F8F8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3200" dirty="0">
                  <a:solidFill>
                    <a:srgbClr val="F8F8F8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5">
                <a:extLst>
                  <a:ext uri="{FF2B5EF4-FFF2-40B4-BE49-F238E27FC236}">
                    <a16:creationId xmlns:a16="http://schemas.microsoft.com/office/drawing/2014/main" id="{4EC8AA65-17B7-46E3-9E79-04095741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963" y="2236603"/>
                <a:ext cx="126078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6">
                <a:extLst>
                  <a:ext uri="{FF2B5EF4-FFF2-40B4-BE49-F238E27FC236}">
                    <a16:creationId xmlns:a16="http://schemas.microsoft.com/office/drawing/2014/main" id="{CF8DAAF5-8E48-4020-9939-719F8901EA1C}"/>
                  </a:ext>
                </a:extLst>
              </p:cNvPr>
              <p:cNvSpPr txBox="1"/>
              <p:nvPr/>
            </p:nvSpPr>
            <p:spPr>
              <a:xfrm>
                <a:off x="6308336" y="2338590"/>
                <a:ext cx="1123300" cy="584775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3200">
                    <a:solidFill>
                      <a:srgbClr val="F8F8F8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6">
                <a:extLst>
                  <a:ext uri="{FF2B5EF4-FFF2-40B4-BE49-F238E27FC236}">
                    <a16:creationId xmlns:a16="http://schemas.microsoft.com/office/drawing/2014/main" id="{CF8DAAF5-8E48-4020-9939-719F8901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336" y="2338590"/>
                <a:ext cx="11233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4A1B5351-E0C1-4665-839C-F75D4B4AC104}"/>
              </a:ext>
            </a:extLst>
          </p:cNvPr>
          <p:cNvSpPr/>
          <p:nvPr/>
        </p:nvSpPr>
        <p:spPr>
          <a:xfrm>
            <a:off x="1565421" y="1322216"/>
            <a:ext cx="3637081" cy="2390959"/>
          </a:xfrm>
          <a:prstGeom prst="cloudCallout">
            <a:avLst>
              <a:gd name="adj1" fmla="val -62811"/>
              <a:gd name="adj2" fmla="val -7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bg1"/>
                </a:solidFill>
              </a:rPr>
              <a:t>Chênh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lệch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giữa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nhiệt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nhiệt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thấp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trên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trái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bao </a:t>
            </a:r>
            <a:r>
              <a:rPr lang="en-US" dirty="0" err="1">
                <a:solidFill>
                  <a:schemeClr val="bg1"/>
                </a:solidFill>
              </a:rPr>
              <a:t>nhiêu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</a:t>
            </a:r>
            <a:r>
              <a:rPr lang="en-US" dirty="0">
                <a:solidFill>
                  <a:schemeClr val="bg1"/>
                </a:solidFill>
              </a:rPr>
              <a:t> C?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C89ED9-E98D-45FA-A08C-6A10C5B85433}"/>
              </a:ext>
            </a:extLst>
          </p:cNvPr>
          <p:cNvSpPr/>
          <p:nvPr/>
        </p:nvSpPr>
        <p:spPr>
          <a:xfrm>
            <a:off x="4149206" y="453304"/>
            <a:ext cx="3893586" cy="76201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8451C-7A70-4D1E-987C-136E23BA8A13}"/>
              </a:ext>
            </a:extLst>
          </p:cNvPr>
          <p:cNvSpPr txBox="1"/>
          <p:nvPr/>
        </p:nvSpPr>
        <p:spPr>
          <a:xfrm>
            <a:off x="5469697" y="4498490"/>
            <a:ext cx="902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508098-AA0B-495D-BE8D-0BC80BD8FC7C}"/>
                  </a:ext>
                </a:extLst>
              </p:cNvPr>
              <p:cNvSpPr txBox="1"/>
              <p:nvPr/>
            </p:nvSpPr>
            <p:spPr>
              <a:xfrm>
                <a:off x="440652" y="5783158"/>
                <a:ext cx="1121101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 err="1">
                    <a:solidFill>
                      <a:srgbClr val="00B050"/>
                    </a:solidFill>
                  </a:rPr>
                  <a:t>Vậy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chênh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lệch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giữa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nhiệt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độ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cao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nhất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và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nhiệt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độ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thấp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nhất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là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155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400" b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508098-AA0B-495D-BE8D-0BC80BD8F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52" y="5783158"/>
                <a:ext cx="11211016" cy="461665"/>
              </a:xfrm>
              <a:prstGeom prst="rect">
                <a:avLst/>
              </a:prstGeom>
              <a:blipFill>
                <a:blip r:embed="rId7"/>
                <a:stretch>
                  <a:fillRect l="-816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B81E51-22F3-42DD-B610-342C4717AD07}"/>
                  </a:ext>
                </a:extLst>
              </p:cNvPr>
              <p:cNvSpPr txBox="1"/>
              <p:nvPr/>
            </p:nvSpPr>
            <p:spPr>
              <a:xfrm>
                <a:off x="440652" y="5162255"/>
                <a:ext cx="28927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00B050"/>
                    </a:solidFill>
                  </a:rPr>
                  <a:t>Ta </a:t>
                </a:r>
                <a:r>
                  <a:rPr lang="en-US" sz="2400" b="0" dirty="0" err="1">
                    <a:solidFill>
                      <a:srgbClr val="00B050"/>
                    </a:solidFill>
                  </a:rPr>
                  <a:t>có</a:t>
                </a:r>
                <a:r>
                  <a:rPr lang="en-US" sz="2400" b="0" dirty="0">
                    <a:solidFill>
                      <a:srgbClr val="00B05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57−(−98)</m:t>
                    </m:r>
                  </m:oMath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B81E51-22F3-42DD-B610-342C4717A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52" y="5162255"/>
                <a:ext cx="2892734" cy="461665"/>
              </a:xfrm>
              <a:prstGeom prst="rect">
                <a:avLst/>
              </a:prstGeom>
              <a:blipFill>
                <a:blip r:embed="rId8"/>
                <a:stretch>
                  <a:fillRect l="-3158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30F035-C74B-4D0D-B388-4820091028CA}"/>
                  </a:ext>
                </a:extLst>
              </p:cNvPr>
              <p:cNvSpPr txBox="1"/>
              <p:nvPr/>
            </p:nvSpPr>
            <p:spPr>
              <a:xfrm>
                <a:off x="3080057" y="5162255"/>
                <a:ext cx="15616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=57+98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30F035-C74B-4D0D-B388-482009102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057" y="5162255"/>
                <a:ext cx="156161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13F451-C5F9-4420-A67E-18FA52F43EAD}"/>
                  </a:ext>
                </a:extLst>
              </p:cNvPr>
              <p:cNvSpPr txBox="1"/>
              <p:nvPr/>
            </p:nvSpPr>
            <p:spPr>
              <a:xfrm>
                <a:off x="4534388" y="5162255"/>
                <a:ext cx="15616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=155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13F451-C5F9-4420-A67E-18FA52F43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388" y="5162255"/>
                <a:ext cx="156161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B41B969-3E1E-4A2A-B469-672DA07A0A97}"/>
              </a:ext>
            </a:extLst>
          </p:cNvPr>
          <p:cNvSpPr txBox="1"/>
          <p:nvPr/>
        </p:nvSpPr>
        <p:spPr>
          <a:xfrm>
            <a:off x="5202991" y="1355861"/>
            <a:ext cx="3356670" cy="461665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latin typeface="Cambria Math" panose="02040503050406030204" pitchFamily="18" charset="0"/>
              </a:defRPr>
            </a:lvl1pPr>
          </a:lstStyle>
          <a:p>
            <a:pPr algn="ctr"/>
            <a:r>
              <a:rPr lang="en-US" sz="2400"/>
              <a:t>Nhiệt độ cao nhất</a:t>
            </a:r>
            <a:endParaRPr lang="en-US" sz="2400" dirty="0"/>
          </a:p>
        </p:txBody>
      </p:sp>
      <p:sp>
        <p:nvSpPr>
          <p:cNvPr id="18" name="Hộp Văn bản 16">
            <a:extLst>
              <a:ext uri="{FF2B5EF4-FFF2-40B4-BE49-F238E27FC236}">
                <a16:creationId xmlns:a16="http://schemas.microsoft.com/office/drawing/2014/main" id="{4FB00918-D614-4B6F-8B8E-425C405C9147}"/>
              </a:ext>
            </a:extLst>
          </p:cNvPr>
          <p:cNvSpPr txBox="1"/>
          <p:nvPr/>
        </p:nvSpPr>
        <p:spPr>
          <a:xfrm>
            <a:off x="8560639" y="1355860"/>
            <a:ext cx="3473436" cy="461665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latin typeface="Cambria Math" panose="02040503050406030204" pitchFamily="18" charset="0"/>
              </a:defRPr>
            </a:lvl1pPr>
          </a:lstStyle>
          <a:p>
            <a:pPr algn="ctr"/>
            <a:r>
              <a:rPr lang="en-US" sz="2400"/>
              <a:t>Nhiệt độ thấp nhất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4040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64E03D-8D4B-4169-8790-27231171D8DF}"/>
              </a:ext>
            </a:extLst>
          </p:cNvPr>
          <p:cNvSpPr/>
          <p:nvPr/>
        </p:nvSpPr>
        <p:spPr>
          <a:xfrm>
            <a:off x="1045032" y="719666"/>
            <a:ext cx="10818574" cy="541866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2DD805-73B9-4EA7-8EDF-37AA91A84A51}"/>
              </a:ext>
            </a:extLst>
          </p:cNvPr>
          <p:cNvSpPr/>
          <p:nvPr/>
        </p:nvSpPr>
        <p:spPr>
          <a:xfrm>
            <a:off x="442125" y="2139622"/>
            <a:ext cx="3294832" cy="2578743"/>
          </a:xfrm>
          <a:custGeom>
            <a:avLst/>
            <a:gdLst>
              <a:gd name="connsiteX0" fmla="*/ 0 w 2578703"/>
              <a:gd name="connsiteY0" fmla="*/ 1289372 h 2578743"/>
              <a:gd name="connsiteX1" fmla="*/ 1289352 w 2578703"/>
              <a:gd name="connsiteY1" fmla="*/ 0 h 2578743"/>
              <a:gd name="connsiteX2" fmla="*/ 2578704 w 2578703"/>
              <a:gd name="connsiteY2" fmla="*/ 1289372 h 2578743"/>
              <a:gd name="connsiteX3" fmla="*/ 1289352 w 2578703"/>
              <a:gd name="connsiteY3" fmla="*/ 2578744 h 2578743"/>
              <a:gd name="connsiteX4" fmla="*/ 0 w 2578703"/>
              <a:gd name="connsiteY4" fmla="*/ 1289372 h 25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703" h="2578743">
                <a:moveTo>
                  <a:pt x="0" y="1289372"/>
                </a:moveTo>
                <a:cubicBezTo>
                  <a:pt x="0" y="577272"/>
                  <a:pt x="577263" y="0"/>
                  <a:pt x="1289352" y="0"/>
                </a:cubicBezTo>
                <a:cubicBezTo>
                  <a:pt x="2001441" y="0"/>
                  <a:pt x="2578704" y="577272"/>
                  <a:pt x="2578704" y="1289372"/>
                </a:cubicBezTo>
                <a:cubicBezTo>
                  <a:pt x="2578704" y="2001472"/>
                  <a:pt x="2001441" y="2578744"/>
                  <a:pt x="1289352" y="2578744"/>
                </a:cubicBezTo>
                <a:cubicBezTo>
                  <a:pt x="577263" y="2578744"/>
                  <a:pt x="0" y="2001472"/>
                  <a:pt x="0" y="1289372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423362" tIns="423368" rIns="423362" bIns="42336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rgbClr val="FF7707"/>
                </a:solidFill>
                <a:latin typeface="UTM Avo"/>
                <a:ea typeface="+mn-ea"/>
                <a:cs typeface="+mn-cs"/>
              </a:rPr>
              <a:t>NỘI DUNG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rgbClr val="FF7707"/>
                </a:solidFill>
                <a:latin typeface="UTM Avo"/>
                <a:ea typeface="+mn-ea"/>
                <a:cs typeface="+mn-cs"/>
              </a:rPr>
              <a:t>ĐÃ HỌC</a:t>
            </a: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C23FEE40-6D45-418E-AFD6-E675D0EE461C}"/>
              </a:ext>
            </a:extLst>
          </p:cNvPr>
          <p:cNvSpPr/>
          <p:nvPr/>
        </p:nvSpPr>
        <p:spPr>
          <a:xfrm>
            <a:off x="-276635" y="719666"/>
            <a:ext cx="4732351" cy="5418667"/>
          </a:xfrm>
          <a:prstGeom prst="blockArc">
            <a:avLst>
              <a:gd name="adj1" fmla="val 17747832"/>
              <a:gd name="adj2" fmla="val 3872736"/>
              <a:gd name="adj3" fmla="val 55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5368D5-68CC-4CD2-B81F-EDCBE6B6741D}"/>
              </a:ext>
            </a:extLst>
          </p:cNvPr>
          <p:cNvSpPr/>
          <p:nvPr/>
        </p:nvSpPr>
        <p:spPr>
          <a:xfrm>
            <a:off x="3866579" y="2972112"/>
            <a:ext cx="1178274" cy="114856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BB2ECF-FE94-4AA2-AAB7-07F1707DCBBA}"/>
              </a:ext>
            </a:extLst>
          </p:cNvPr>
          <p:cNvSpPr/>
          <p:nvPr/>
        </p:nvSpPr>
        <p:spPr>
          <a:xfrm>
            <a:off x="5464874" y="2438400"/>
            <a:ext cx="5405055" cy="789785"/>
          </a:xfrm>
          <a:custGeom>
            <a:avLst/>
            <a:gdLst>
              <a:gd name="connsiteX0" fmla="*/ 0 w 4922194"/>
              <a:gd name="connsiteY0" fmla="*/ 0 h 789785"/>
              <a:gd name="connsiteX1" fmla="*/ 4922194 w 4922194"/>
              <a:gd name="connsiteY1" fmla="*/ 0 h 789785"/>
              <a:gd name="connsiteX2" fmla="*/ 4922194 w 4922194"/>
              <a:gd name="connsiteY2" fmla="*/ 789785 h 789785"/>
              <a:gd name="connsiteX3" fmla="*/ 0 w 4922194"/>
              <a:gd name="connsiteY3" fmla="*/ 789785 h 789785"/>
              <a:gd name="connsiteX4" fmla="*/ 0 w 4922194"/>
              <a:gd name="connsiteY4" fmla="*/ 0 h 7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2194" h="789785">
                <a:moveTo>
                  <a:pt x="0" y="0"/>
                </a:moveTo>
                <a:lnTo>
                  <a:pt x="4922194" y="0"/>
                </a:lnTo>
                <a:lnTo>
                  <a:pt x="4922194" y="789785"/>
                </a:lnTo>
                <a:lnTo>
                  <a:pt x="0" y="7897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600" b="1" kern="1200" dirty="0">
                <a:solidFill>
                  <a:srgbClr val="FF7707"/>
                </a:solidFill>
                <a:latin typeface="+mj-lt"/>
                <a:ea typeface="+mn-ea"/>
                <a:cs typeface="+mn-cs"/>
              </a:rPr>
              <a:t>PHÉP TRỪ SỐ NGUYÊN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8BEEE-3E57-411B-AE0C-704AC016B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875" y="3428994"/>
            <a:ext cx="6207962" cy="16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3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AD55206-07EF-4791-B047-22DBD15C6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494903"/>
              </p:ext>
            </p:extLst>
          </p:nvPr>
        </p:nvGraphicFramePr>
        <p:xfrm>
          <a:off x="-1524000" y="719666"/>
          <a:ext cx="128727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74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7594A3-1744-4B70-86CE-B8647DCD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22" y="1147805"/>
            <a:ext cx="5058689" cy="3800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5381D7-FD77-457E-B506-17A87AD86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581" y="1154161"/>
            <a:ext cx="5313679" cy="3794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5">
                <a:extLst>
                  <a:ext uri="{FF2B5EF4-FFF2-40B4-BE49-F238E27FC236}">
                    <a16:creationId xmlns:a16="http://schemas.microsoft.com/office/drawing/2014/main" id="{4EC8AA65-17B7-46E3-9E79-0409574161E3}"/>
                  </a:ext>
                </a:extLst>
              </p:cNvPr>
              <p:cNvSpPr txBox="1"/>
              <p:nvPr/>
            </p:nvSpPr>
            <p:spPr>
              <a:xfrm>
                <a:off x="8522315" y="2463468"/>
                <a:ext cx="1260788" cy="584775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F8F8F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8F8F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solidFill>
                                <a:srgbClr val="F8F8F8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8F8F8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8F8F8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3200" dirty="0">
                  <a:solidFill>
                    <a:srgbClr val="F8F8F8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5">
                <a:extLst>
                  <a:ext uri="{FF2B5EF4-FFF2-40B4-BE49-F238E27FC236}">
                    <a16:creationId xmlns:a16="http://schemas.microsoft.com/office/drawing/2014/main" id="{4EC8AA65-17B7-46E3-9E79-04095741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2315" y="2463468"/>
                <a:ext cx="126078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6">
                <a:extLst>
                  <a:ext uri="{FF2B5EF4-FFF2-40B4-BE49-F238E27FC236}">
                    <a16:creationId xmlns:a16="http://schemas.microsoft.com/office/drawing/2014/main" id="{CF8DAAF5-8E48-4020-9939-719F8901EA1C}"/>
                  </a:ext>
                </a:extLst>
              </p:cNvPr>
              <p:cNvSpPr txBox="1"/>
              <p:nvPr/>
            </p:nvSpPr>
            <p:spPr>
              <a:xfrm>
                <a:off x="2578514" y="2463468"/>
                <a:ext cx="1123300" cy="584775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3200">
                    <a:solidFill>
                      <a:srgbClr val="F8F8F8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6">
                <a:extLst>
                  <a:ext uri="{FF2B5EF4-FFF2-40B4-BE49-F238E27FC236}">
                    <a16:creationId xmlns:a16="http://schemas.microsoft.com/office/drawing/2014/main" id="{CF8DAAF5-8E48-4020-9939-719F8901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514" y="2463468"/>
                <a:ext cx="11233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88A6C19-1675-4C57-9044-8BA2E0DD4816}"/>
              </a:ext>
            </a:extLst>
          </p:cNvPr>
          <p:cNvGrpSpPr/>
          <p:nvPr/>
        </p:nvGrpSpPr>
        <p:grpSpPr>
          <a:xfrm>
            <a:off x="2051336" y="4948189"/>
            <a:ext cx="7101373" cy="1909811"/>
            <a:chOff x="2051336" y="4948189"/>
            <a:chExt cx="7101373" cy="19098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C7FCE5-EC9C-49E5-AA87-EF7E3A3B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1336" y="5232364"/>
              <a:ext cx="987955" cy="1625636"/>
            </a:xfrm>
            <a:prstGeom prst="rect">
              <a:avLst/>
            </a:prstGeom>
          </p:spPr>
        </p:pic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4A1B5351-E0C1-4665-839C-F75D4B4AC104}"/>
                </a:ext>
              </a:extLst>
            </p:cNvPr>
            <p:cNvSpPr/>
            <p:nvPr/>
          </p:nvSpPr>
          <p:spPr>
            <a:xfrm>
              <a:off x="3568223" y="4948189"/>
              <a:ext cx="5584486" cy="1333941"/>
            </a:xfrm>
            <a:prstGeom prst="cloudCallout">
              <a:avLst>
                <a:gd name="adj1" fmla="val -60849"/>
                <a:gd name="adj2" fmla="val 456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Chênh lệch giữa nhiệt độ cao nhất và nhiệt độ thấp nhất trên trái đất là bao nhiêu độ C?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C89ED9-E98D-45FA-A08C-6A10C5B85433}"/>
              </a:ext>
            </a:extLst>
          </p:cNvPr>
          <p:cNvSpPr/>
          <p:nvPr/>
        </p:nvSpPr>
        <p:spPr>
          <a:xfrm>
            <a:off x="4175994" y="450951"/>
            <a:ext cx="3840011" cy="67072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  <p:sp>
        <p:nvSpPr>
          <p:cNvPr id="16" name="Hộp Văn bản 16">
            <a:extLst>
              <a:ext uri="{FF2B5EF4-FFF2-40B4-BE49-F238E27FC236}">
                <a16:creationId xmlns:a16="http://schemas.microsoft.com/office/drawing/2014/main" id="{B73B71D4-0F46-4CE7-B783-56D6B7BBF37C}"/>
              </a:ext>
            </a:extLst>
          </p:cNvPr>
          <p:cNvSpPr txBox="1"/>
          <p:nvPr/>
        </p:nvSpPr>
        <p:spPr>
          <a:xfrm>
            <a:off x="845722" y="1147805"/>
            <a:ext cx="3239681" cy="584775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latin typeface="Cambria Math" panose="02040503050406030204" pitchFamily="18" charset="0"/>
              </a:defRPr>
            </a:lvl1pPr>
          </a:lstStyle>
          <a:p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CC30B56-270F-4402-8B09-9799E94E6AA6}"/>
              </a:ext>
            </a:extLst>
          </p:cNvPr>
          <p:cNvSpPr txBox="1"/>
          <p:nvPr/>
        </p:nvSpPr>
        <p:spPr>
          <a:xfrm>
            <a:off x="6297581" y="1154161"/>
            <a:ext cx="3511316" cy="584775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latin typeface="Cambria Math" panose="02040503050406030204" pitchFamily="18" charset="0"/>
              </a:defRPr>
            </a:lvl1pPr>
          </a:lstStyle>
          <a:p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thấp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7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5A04D71-96C4-44FB-B477-6EF70BAA6BAF}"/>
              </a:ext>
            </a:extLst>
          </p:cNvPr>
          <p:cNvGrpSpPr/>
          <p:nvPr/>
        </p:nvGrpSpPr>
        <p:grpSpPr>
          <a:xfrm>
            <a:off x="3292816" y="2844360"/>
            <a:ext cx="1838447" cy="596328"/>
            <a:chOff x="2734016" y="2873280"/>
            <a:chExt cx="1838447" cy="596328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E789534A-6379-4590-B371-B7ECA2F86E84}"/>
                </a:ext>
              </a:extLst>
            </p:cNvPr>
            <p:cNvSpPr/>
            <p:nvPr/>
          </p:nvSpPr>
          <p:spPr>
            <a:xfrm>
              <a:off x="4206703" y="2883356"/>
              <a:ext cx="365760" cy="36576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9FABB58C-270B-483C-B2A8-899A6A74EC2C}"/>
                </a:ext>
              </a:extLst>
            </p:cNvPr>
            <p:cNvSpPr/>
            <p:nvPr/>
          </p:nvSpPr>
          <p:spPr>
            <a:xfrm>
              <a:off x="2734016" y="2873280"/>
              <a:ext cx="365760" cy="36576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Curved Up 29">
              <a:extLst>
                <a:ext uri="{FF2B5EF4-FFF2-40B4-BE49-F238E27FC236}">
                  <a16:creationId xmlns:a16="http://schemas.microsoft.com/office/drawing/2014/main" id="{92F2CABF-CEB6-4AC3-88E1-E30435608255}"/>
                </a:ext>
              </a:extLst>
            </p:cNvPr>
            <p:cNvSpPr/>
            <p:nvPr/>
          </p:nvSpPr>
          <p:spPr>
            <a:xfrm>
              <a:off x="2885061" y="3219261"/>
              <a:ext cx="1514168" cy="250347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082F29-CCEF-4844-AB27-BC5FC4ACA9F8}"/>
              </a:ext>
            </a:extLst>
          </p:cNvPr>
          <p:cNvGrpSpPr/>
          <p:nvPr/>
        </p:nvGrpSpPr>
        <p:grpSpPr>
          <a:xfrm>
            <a:off x="3648912" y="2580362"/>
            <a:ext cx="2815388" cy="794318"/>
            <a:chOff x="3032495" y="2662280"/>
            <a:chExt cx="2749995" cy="750810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68021DCC-3530-4E04-A5F6-3503AE37C6B1}"/>
                </a:ext>
              </a:extLst>
            </p:cNvPr>
            <p:cNvSpPr/>
            <p:nvPr/>
          </p:nvSpPr>
          <p:spPr>
            <a:xfrm>
              <a:off x="4529413" y="2828316"/>
              <a:ext cx="1253077" cy="584774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4944612C-1794-41AC-992A-30AA7D2A52C6}"/>
                </a:ext>
              </a:extLst>
            </p:cNvPr>
            <p:cNvSpPr/>
            <p:nvPr/>
          </p:nvSpPr>
          <p:spPr>
            <a:xfrm>
              <a:off x="3032495" y="2893431"/>
              <a:ext cx="755493" cy="461665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6B217A9-53D6-4821-88DD-F9EE43E13238}"/>
                </a:ext>
              </a:extLst>
            </p:cNvPr>
            <p:cNvSpPr/>
            <p:nvPr/>
          </p:nvSpPr>
          <p:spPr>
            <a:xfrm>
              <a:off x="3350925" y="2662280"/>
              <a:ext cx="2016078" cy="210067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6BA2D9-9ECA-4227-BB50-7D36BBA8FA21}"/>
              </a:ext>
            </a:extLst>
          </p:cNvPr>
          <p:cNvSpPr/>
          <p:nvPr/>
        </p:nvSpPr>
        <p:spPr>
          <a:xfrm>
            <a:off x="34833" y="415108"/>
            <a:ext cx="12113624" cy="560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</a:rPr>
              <a:t>Bài 4: Phép trừ số nguyên. Quy tắc dấu ngoặc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68018-0555-4D4D-B3EC-518486C730E5}"/>
              </a:ext>
            </a:extLst>
          </p:cNvPr>
          <p:cNvSpPr txBox="1"/>
          <p:nvPr/>
        </p:nvSpPr>
        <p:spPr>
          <a:xfrm>
            <a:off x="233175" y="1039008"/>
            <a:ext cx="4214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7707"/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Phép</a:t>
            </a:r>
            <a:r>
              <a:rPr lang="en-US" sz="28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trừ</a:t>
            </a:r>
            <a:r>
              <a:rPr lang="en-US" sz="28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nguyên</a:t>
            </a:r>
            <a:endParaRPr lang="en-US" sz="2800" b="1" dirty="0">
              <a:solidFill>
                <a:srgbClr val="FF7707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9263C-E9F2-47F1-9E12-DA70D270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9" y="1631028"/>
            <a:ext cx="951411" cy="475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EC9938-E857-438E-BA8D-85875ADF9769}"/>
                  </a:ext>
                </a:extLst>
              </p:cNvPr>
              <p:cNvSpPr txBox="1"/>
              <p:nvPr/>
            </p:nvSpPr>
            <p:spPr>
              <a:xfrm>
                <a:off x="1213030" y="1594667"/>
                <a:ext cx="770998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Tính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và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so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sánh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kết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quả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7−2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EC9938-E857-438E-BA8D-85875ADF9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30" y="1594667"/>
                <a:ext cx="7709989" cy="523220"/>
              </a:xfrm>
              <a:prstGeom prst="rect">
                <a:avLst/>
              </a:prstGeom>
              <a:blipFill>
                <a:blip r:embed="rId3"/>
                <a:stretch>
                  <a:fillRect l="-1660"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51A1EE-0A25-40CE-8F5A-464DC0B933FA}"/>
                  </a:ext>
                </a:extLst>
              </p:cNvPr>
              <p:cNvSpPr txBox="1"/>
              <p:nvPr/>
            </p:nvSpPr>
            <p:spPr>
              <a:xfrm>
                <a:off x="1213030" y="2093503"/>
                <a:ext cx="71149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Ta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có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7−2=5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=7−2=5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51A1EE-0A25-40CE-8F5A-464DC0B93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30" y="2093503"/>
                <a:ext cx="7114903" cy="523220"/>
              </a:xfrm>
              <a:prstGeom prst="rect">
                <a:avLst/>
              </a:prstGeom>
              <a:blipFill>
                <a:blip r:embed="rId4"/>
                <a:stretch>
                  <a:fillRect l="-1799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6456B-DC0B-42EA-B457-F7E6911D9B9C}"/>
                  </a:ext>
                </a:extLst>
              </p:cNvPr>
              <p:cNvSpPr txBox="1"/>
              <p:nvPr/>
            </p:nvSpPr>
            <p:spPr>
              <a:xfrm>
                <a:off x="1891211" y="2730643"/>
                <a:ext cx="63367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solidFill>
                      <a:srgbClr val="00B050"/>
                    </a:solidFill>
                    <a:latin typeface="+mj-lt"/>
                  </a:rPr>
                  <a:t>Suy</a:t>
                </a:r>
                <a:r>
                  <a:rPr lang="en-US" sz="3200" dirty="0">
                    <a:solidFill>
                      <a:srgbClr val="00B050"/>
                    </a:solidFill>
                    <a:latin typeface="+mj-lt"/>
                  </a:rPr>
                  <a:t> ra: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6456B-DC0B-42EA-B457-F7E6911D9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211" y="2730643"/>
                <a:ext cx="6336750" cy="584775"/>
              </a:xfrm>
              <a:prstGeom prst="rect">
                <a:avLst/>
              </a:prstGeom>
              <a:blipFill>
                <a:blip r:embed="rId5"/>
                <a:stretch>
                  <a:fillRect l="-240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656A1D-73D8-45D8-9D90-00F6626A18BE}"/>
                  </a:ext>
                </a:extLst>
              </p:cNvPr>
              <p:cNvSpPr txBox="1"/>
              <p:nvPr/>
            </p:nvSpPr>
            <p:spPr>
              <a:xfrm>
                <a:off x="1891210" y="3508647"/>
                <a:ext cx="29696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Số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giữ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nguyên</a:t>
                </a:r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656A1D-73D8-45D8-9D90-00F6626A1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210" y="3508647"/>
                <a:ext cx="2969622" cy="523220"/>
              </a:xfrm>
              <a:prstGeom prst="rect">
                <a:avLst/>
              </a:prstGeom>
              <a:blipFill>
                <a:blip r:embed="rId6"/>
                <a:stretch>
                  <a:fillRect l="-4107" t="-14118" r="-2259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5414C2-5D8A-49BB-9847-A62AB6A16743}"/>
                  </a:ext>
                </a:extLst>
              </p:cNvPr>
              <p:cNvSpPr txBox="1"/>
              <p:nvPr/>
            </p:nvSpPr>
            <p:spPr>
              <a:xfrm>
                <a:off x="1891210" y="4139549"/>
                <a:ext cx="42149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đổi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+mj-lt"/>
                  </a:rPr>
                  <a:t>thành</a:t>
                </a:r>
                <a:r>
                  <a:rPr lang="en-US" sz="28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+(−2)</m:t>
                    </m:r>
                  </m:oMath>
                </a14:m>
                <a:endParaRPr lang="en-US" sz="2800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5414C2-5D8A-49BB-9847-A62AB6A16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210" y="4139549"/>
                <a:ext cx="4214949" cy="523220"/>
              </a:xfrm>
              <a:prstGeom prst="rect">
                <a:avLst/>
              </a:prstGeom>
              <a:blipFill>
                <a:blip r:embed="rId7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DFB486-DF76-46BC-8AC9-B7209643A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939" y="4825656"/>
            <a:ext cx="10607411" cy="18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5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6BA2D9-9ECA-4227-BB50-7D36BBA8FA21}"/>
              </a:ext>
            </a:extLst>
          </p:cNvPr>
          <p:cNvSpPr/>
          <p:nvPr/>
        </p:nvSpPr>
        <p:spPr>
          <a:xfrm>
            <a:off x="34833" y="415108"/>
            <a:ext cx="12113624" cy="560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</a:rPr>
              <a:t>Bài 4: Phép trừ số nguyên. Quy tắc dấu ngoặc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68018-0555-4D4D-B3EC-518486C730E5}"/>
              </a:ext>
            </a:extLst>
          </p:cNvPr>
          <p:cNvSpPr txBox="1"/>
          <p:nvPr/>
        </p:nvSpPr>
        <p:spPr>
          <a:xfrm>
            <a:off x="278673" y="1080672"/>
            <a:ext cx="4214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7707"/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Phép</a:t>
            </a:r>
            <a:r>
              <a:rPr lang="en-US" sz="28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trừ</a:t>
            </a:r>
            <a:r>
              <a:rPr lang="en-US" sz="28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FF7707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7707"/>
                </a:solidFill>
                <a:latin typeface="+mj-lt"/>
              </a:rPr>
              <a:t>nguyên</a:t>
            </a:r>
            <a:endParaRPr lang="en-US" sz="2800" b="1" dirty="0">
              <a:solidFill>
                <a:srgbClr val="FF7707"/>
              </a:solidFill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3EBFB15-0077-463C-B34F-EAF1A05F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643" y="3806194"/>
            <a:ext cx="5723957" cy="2797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75443-67E5-400E-8CE9-465C65DB3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643" y="1709204"/>
            <a:ext cx="7652770" cy="20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6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04508-0289-4E01-9DAE-6FD898349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"/>
          <a:stretch/>
        </p:blipFill>
        <p:spPr>
          <a:xfrm>
            <a:off x="0" y="450951"/>
            <a:ext cx="12192000" cy="640704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450AA3-ED74-4FCD-96C0-299C9421220E}"/>
              </a:ext>
            </a:extLst>
          </p:cNvPr>
          <p:cNvSpPr/>
          <p:nvPr/>
        </p:nvSpPr>
        <p:spPr>
          <a:xfrm>
            <a:off x="4175994" y="875934"/>
            <a:ext cx="3901206" cy="72194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88A7EC-4A55-4814-864A-3956B47F6C03}"/>
                  </a:ext>
                </a:extLst>
              </p:cNvPr>
              <p:cNvSpPr txBox="1"/>
              <p:nvPr/>
            </p:nvSpPr>
            <p:spPr>
              <a:xfrm>
                <a:off x="970694" y="1756894"/>
                <a:ext cx="6789006" cy="647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Ví </a:t>
                </a:r>
                <a:r>
                  <a:rPr lang="en-US" sz="3200" b="1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dụ</a:t>
                </a:r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1: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Tìm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số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thích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hợp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ở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32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32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88A7EC-4A55-4814-864A-3956B47F6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94" y="1756894"/>
                <a:ext cx="6789006" cy="647678"/>
              </a:xfrm>
              <a:prstGeom prst="rect">
                <a:avLst/>
              </a:prstGeom>
              <a:blipFill>
                <a:blip r:embed="rId3"/>
                <a:stretch>
                  <a:fillRect l="-2244" t="-9434" b="-2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1932426-2C88-41D8-8E63-5E87C855B204}"/>
              </a:ext>
            </a:extLst>
          </p:cNvPr>
          <p:cNvSpPr txBox="1"/>
          <p:nvPr/>
        </p:nvSpPr>
        <p:spPr>
          <a:xfrm>
            <a:off x="5375059" y="3276521"/>
            <a:ext cx="1441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Giải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80358F-9824-4981-9826-C899D121927D}"/>
                  </a:ext>
                </a:extLst>
              </p:cNvPr>
              <p:cNvSpPr txBox="1"/>
              <p:nvPr/>
            </p:nvSpPr>
            <p:spPr>
              <a:xfrm>
                <a:off x="1197225" y="2406895"/>
                <a:ext cx="5691550" cy="578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−41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−26=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−41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280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8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80358F-9824-4981-9826-C899D1219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225" y="2406895"/>
                <a:ext cx="5691550" cy="578172"/>
              </a:xfrm>
              <a:prstGeom prst="rect">
                <a:avLst/>
              </a:prstGeom>
              <a:blipFill>
                <a:blip r:embed="rId4"/>
                <a:stretch>
                  <a:fillRect l="-2141" t="-8421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849BB5-0106-496C-8EDE-27DA06CFFF1E}"/>
                  </a:ext>
                </a:extLst>
              </p:cNvPr>
              <p:cNvSpPr txBox="1"/>
              <p:nvPr/>
            </p:nvSpPr>
            <p:spPr>
              <a:xfrm>
                <a:off x="6268425" y="2406895"/>
                <a:ext cx="5440975" cy="578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−(−13)=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280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n-US" sz="28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? </m:t>
                        </m:r>
                      </m:e>
                    </m:borderBox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849BB5-0106-496C-8EDE-27DA06C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425" y="2406895"/>
                <a:ext cx="5440975" cy="578172"/>
              </a:xfrm>
              <a:prstGeom prst="rect">
                <a:avLst/>
              </a:prstGeom>
              <a:blipFill>
                <a:blip r:embed="rId5"/>
                <a:stretch>
                  <a:fillRect l="-2240" t="-8421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57105E-02E0-4C02-8DDD-A87963322696}"/>
                  </a:ext>
                </a:extLst>
              </p:cNvPr>
              <p:cNvSpPr txBox="1"/>
              <p:nvPr/>
            </p:nvSpPr>
            <p:spPr>
              <a:xfrm>
                <a:off x="970694" y="3984407"/>
                <a:ext cx="53056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−41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−26=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−41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−26)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57105E-02E0-4C02-8DDD-A87963322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94" y="3984407"/>
                <a:ext cx="5305611" cy="523220"/>
              </a:xfrm>
              <a:prstGeom prst="rect">
                <a:avLst/>
              </a:prstGeom>
              <a:blipFill>
                <a:blip r:embed="rId6"/>
                <a:stretch>
                  <a:fillRect l="-2296"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36414D-7389-4002-BC70-2679B13ACEBC}"/>
                  </a:ext>
                </a:extLst>
              </p:cNvPr>
              <p:cNvSpPr txBox="1"/>
              <p:nvPr/>
            </p:nvSpPr>
            <p:spPr>
              <a:xfrm>
                <a:off x="6395544" y="3984407"/>
                <a:ext cx="53138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−(−13)=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36414D-7389-4002-BC70-2679B13AC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544" y="3984407"/>
                <a:ext cx="5313856" cy="523220"/>
              </a:xfrm>
              <a:prstGeom prst="rect">
                <a:avLst/>
              </a:prstGeom>
              <a:blipFill>
                <a:blip r:embed="rId7"/>
                <a:stretch>
                  <a:fillRect l="-2294"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47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7808CC-A6FC-4FD4-BDBA-CC446ADE5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"/>
          <a:stretch/>
        </p:blipFill>
        <p:spPr>
          <a:xfrm>
            <a:off x="-1" y="419465"/>
            <a:ext cx="12192000" cy="640704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450AA3-ED74-4FCD-96C0-299C9421220E}"/>
              </a:ext>
            </a:extLst>
          </p:cNvPr>
          <p:cNvSpPr/>
          <p:nvPr/>
        </p:nvSpPr>
        <p:spPr>
          <a:xfrm>
            <a:off x="4175994" y="763451"/>
            <a:ext cx="3905016" cy="81370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36868-0B07-46DC-B0EC-20FE7D9DD3D3}"/>
              </a:ext>
            </a:extLst>
          </p:cNvPr>
          <p:cNvSpPr txBox="1"/>
          <p:nvPr/>
        </p:nvSpPr>
        <p:spPr>
          <a:xfrm>
            <a:off x="1371400" y="1451376"/>
            <a:ext cx="4724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2: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FF362-E88F-40FB-A058-705B9127EE13}"/>
              </a:ext>
            </a:extLst>
          </p:cNvPr>
          <p:cNvSpPr txBox="1"/>
          <p:nvPr/>
        </p:nvSpPr>
        <p:spPr>
          <a:xfrm>
            <a:off x="5303518" y="3166153"/>
            <a:ext cx="1584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Giải</a:t>
            </a:r>
            <a:endParaRPr lang="en-US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E77D9-37C3-441C-8C97-4ACD2DACE8FF}"/>
                  </a:ext>
                </a:extLst>
              </p:cNvPr>
              <p:cNvSpPr txBox="1"/>
              <p:nvPr/>
            </p:nvSpPr>
            <p:spPr>
              <a:xfrm>
                <a:off x="1371400" y="2124858"/>
                <a:ext cx="26798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E77D9-37C3-441C-8C97-4ACD2DACE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400" y="2124858"/>
                <a:ext cx="2679898" cy="523220"/>
              </a:xfrm>
              <a:prstGeom prst="rect">
                <a:avLst/>
              </a:prstGeom>
              <a:blipFill>
                <a:blip r:embed="rId3"/>
                <a:stretch>
                  <a:fillRect l="-4773"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96AA-8A30-4D67-B12C-0DEBA0F91FC5}"/>
                  </a:ext>
                </a:extLst>
              </p:cNvPr>
              <p:cNvSpPr txBox="1"/>
              <p:nvPr/>
            </p:nvSpPr>
            <p:spPr>
              <a:xfrm>
                <a:off x="7263173" y="2124858"/>
                <a:ext cx="19245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8−15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96AA-8A30-4D67-B12C-0DEBA0F91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173" y="2124858"/>
                <a:ext cx="1924595" cy="523220"/>
              </a:xfrm>
              <a:prstGeom prst="rect">
                <a:avLst/>
              </a:prstGeom>
              <a:blipFill>
                <a:blip r:embed="rId4"/>
                <a:stretch>
                  <a:fillRect l="-6329"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EE6370-6FE1-4B6D-95AB-9282C5932F87}"/>
                  </a:ext>
                </a:extLst>
              </p:cNvPr>
              <p:cNvSpPr txBox="1"/>
              <p:nvPr/>
            </p:nvSpPr>
            <p:spPr>
              <a:xfrm>
                <a:off x="1371400" y="3812484"/>
                <a:ext cx="87758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10+5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=−15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EE6370-6FE1-4B6D-95AB-9282C5932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400" y="3812484"/>
                <a:ext cx="8775898" cy="523220"/>
              </a:xfrm>
              <a:prstGeom prst="rect">
                <a:avLst/>
              </a:prstGeom>
              <a:blipFill>
                <a:blip r:embed="rId5"/>
                <a:stretch>
                  <a:fillRect l="-1458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89B3A7-79DA-4073-B0AE-4631D623C24F}"/>
                  </a:ext>
                </a:extLst>
              </p:cNvPr>
              <p:cNvSpPr txBox="1"/>
              <p:nvPr/>
            </p:nvSpPr>
            <p:spPr>
              <a:xfrm>
                <a:off x="1371401" y="4344330"/>
                <a:ext cx="877589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8−15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=8+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15−8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=−7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89B3A7-79DA-4073-B0AE-4631D623C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401" y="4344330"/>
                <a:ext cx="8775897" cy="523220"/>
              </a:xfrm>
              <a:prstGeom prst="rect">
                <a:avLst/>
              </a:prstGeom>
              <a:blipFill>
                <a:blip r:embed="rId6"/>
                <a:stretch>
                  <a:fillRect l="-1458"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6FAB9E-F937-4DA8-B3B8-6CE9F13A78A4}"/>
                  </a:ext>
                </a:extLst>
              </p:cNvPr>
              <p:cNvSpPr txBox="1"/>
              <p:nvPr/>
            </p:nvSpPr>
            <p:spPr>
              <a:xfrm>
                <a:off x="1371400" y="2670155"/>
                <a:ext cx="30267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c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−(−5)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6FAB9E-F937-4DA8-B3B8-6CE9F13A7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400" y="2670155"/>
                <a:ext cx="3026757" cy="523220"/>
              </a:xfrm>
              <a:prstGeom prst="rect">
                <a:avLst/>
              </a:prstGeom>
              <a:blipFill>
                <a:blip r:embed="rId7"/>
                <a:stretch>
                  <a:fillRect l="-4234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34DB38-FA9A-4D99-A99D-B667A7FCFE20}"/>
                  </a:ext>
                </a:extLst>
              </p:cNvPr>
              <p:cNvSpPr txBox="1"/>
              <p:nvPr/>
            </p:nvSpPr>
            <p:spPr>
              <a:xfrm>
                <a:off x="7220943" y="2670155"/>
                <a:ext cx="15849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d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8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34DB38-FA9A-4D99-A99D-B667A7FCF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43" y="2670155"/>
                <a:ext cx="1584961" cy="523220"/>
              </a:xfrm>
              <a:prstGeom prst="rect">
                <a:avLst/>
              </a:prstGeom>
              <a:blipFill>
                <a:blip r:embed="rId8"/>
                <a:stretch>
                  <a:fillRect l="-8077" t="-12791" r="-192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05E7E8-6DC3-40B9-850B-72E86C7F0CAA}"/>
                  </a:ext>
                </a:extLst>
              </p:cNvPr>
              <p:cNvSpPr txBox="1"/>
              <p:nvPr/>
            </p:nvSpPr>
            <p:spPr>
              <a:xfrm>
                <a:off x="1371400" y="4883404"/>
                <a:ext cx="861079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c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+5=−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13−5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05E7E8-6DC3-40B9-850B-72E86C7F0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400" y="4883404"/>
                <a:ext cx="8610799" cy="523220"/>
              </a:xfrm>
              <a:prstGeom prst="rect">
                <a:avLst/>
              </a:prstGeom>
              <a:blipFill>
                <a:blip r:embed="rId9"/>
                <a:stretch>
                  <a:fillRect l="-1487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770570-7365-4251-AB4C-77F153E5AD4C}"/>
                  </a:ext>
                </a:extLst>
              </p:cNvPr>
              <p:cNvSpPr txBox="1"/>
              <p:nvPr/>
            </p:nvSpPr>
            <p:spPr>
              <a:xfrm>
                <a:off x="1405369" y="5431104"/>
                <a:ext cx="52918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d</a:t>
                </a:r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−8=0+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770570-7365-4251-AB4C-77F153E5A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369" y="5431104"/>
                <a:ext cx="5291858" cy="523220"/>
              </a:xfrm>
              <a:prstGeom prst="rect">
                <a:avLst/>
              </a:prstGeom>
              <a:blipFill>
                <a:blip r:embed="rId10"/>
                <a:stretch>
                  <a:fillRect l="-2419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566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993300"/>
                    </a:solidFill>
                  </a:rPr>
                  <a:t>Câu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1: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Kết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quả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của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phép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tính</a:t>
                </a:r>
                <a:r>
                  <a:rPr lang="en-US" sz="3200" b="1" dirty="0">
                    <a:solidFill>
                      <a:srgbClr val="9933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d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993300"/>
                    </a:solidFill>
                  </a:rPr>
                  <a:t>là</a:t>
                </a:r>
                <a:endParaRPr lang="en-US" sz="3200" b="1" dirty="0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713609" cy="1077218"/>
              </a:xfrm>
              <a:prstGeom prst="rect">
                <a:avLst/>
              </a:prstGeom>
              <a:blipFill>
                <a:blip r:embed="rId14"/>
                <a:stretch>
                  <a:fillRect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372152" y="5546495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2152" y="5546495"/>
                  <a:ext cx="1223412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255389" y="5565219"/>
                  <a:ext cx="12234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5389" y="5565219"/>
                  <a:ext cx="1223412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4.44444E-6 L 0.11875 -0.08403 L 0.24375 4.44444E-6 L 0.11875 0.08402 L -0.00625 4.44444E-6 Z " pathEditMode="relative" rAng="0" ptsTypes="AAAAA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3281 -0.0858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430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3300"/>
                    </a:solidFill>
                  </a:rPr>
                  <a:t>Câu 2: Kết quả của phép tính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e>
                    </m:d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2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>
                    <a:solidFill>
                      <a:srgbClr val="993300"/>
                    </a:solidFill>
                  </a:rPr>
                  <a:t> là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7128792" cy="1077218"/>
              </a:xfrm>
              <a:prstGeom prst="rect">
                <a:avLst/>
              </a:prstGeom>
              <a:blipFill>
                <a:blip r:embed="rId14"/>
                <a:stretch>
                  <a:fillRect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700293" y="5586112"/>
                  <a:ext cx="8787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0293" y="5586112"/>
                  <a:ext cx="878767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814306" y="5410214"/>
            <a:ext cx="3464497" cy="989856"/>
            <a:chOff x="5290306" y="5410214"/>
            <a:chExt cx="3464497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0306" y="5410214"/>
              <a:ext cx="3464497" cy="9898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534769" y="5581976"/>
                  <a:ext cx="94769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769" y="5581976"/>
                  <a:ext cx="947695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8594 -0.3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2617 -0.080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405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489</Words>
  <Application>Microsoft Office PowerPoint</Application>
  <PresentationFormat>Widescreen</PresentationFormat>
  <Paragraphs>73</Paragraphs>
  <Slides>14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UTM Avo</vt:lpstr>
      <vt:lpstr>Tahoma</vt:lpstr>
      <vt:lpstr>Cambria Math</vt:lpstr>
      <vt:lpstr>HP001 4 hàng</vt:lpstr>
      <vt:lpstr>Nunito</vt:lpstr>
      <vt:lpstr>Arial</vt:lpstr>
      <vt:lpstr>Office Theme</vt:lpstr>
      <vt:lpstr>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Tuan</cp:lastModifiedBy>
  <cp:revision>75</cp:revision>
  <dcterms:created xsi:type="dcterms:W3CDTF">2021-11-01T08:16:43Z</dcterms:created>
  <dcterms:modified xsi:type="dcterms:W3CDTF">2023-12-20T09:14:11Z</dcterms:modified>
</cp:coreProperties>
</file>