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67" r:id="rId2"/>
    <p:sldId id="275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1" r:id="rId11"/>
    <p:sldId id="302" r:id="rId12"/>
    <p:sldId id="303" r:id="rId13"/>
  </p:sldIdLst>
  <p:sldSz cx="12192000" cy="6858000"/>
  <p:notesSz cx="6858000" cy="9144000"/>
  <p:embeddedFontLst>
    <p:embeddedFont>
      <p:font typeface="Nunito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000099"/>
    <a:srgbClr val="FF7707"/>
    <a:srgbClr val="6600FF"/>
    <a:srgbClr val="CC66FF"/>
    <a:srgbClr val="FF8119"/>
    <a:srgbClr val="FFAF6C"/>
    <a:srgbClr val="FFFFFF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7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0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49" r:id="rId5"/>
    <p:sldLayoutId id="2147483650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5.w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811240" y="0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50378" y="1415772"/>
            <a:ext cx="1289275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</a:rPr>
              <a:t>Tuần</a:t>
            </a:r>
            <a:r>
              <a:rPr lang="en-US" sz="5200" b="1" dirty="0">
                <a:solidFill>
                  <a:srgbClr val="002060"/>
                </a:solidFill>
              </a:rPr>
              <a:t> 12</a:t>
            </a:r>
            <a:br>
              <a:rPr lang="en-US" sz="6200" b="1" dirty="0">
                <a:solidFill>
                  <a:srgbClr val="002060"/>
                </a:solidFill>
              </a:rPr>
            </a:br>
            <a:r>
              <a:rPr lang="en-US" sz="4600" b="1" dirty="0" err="1">
                <a:solidFill>
                  <a:srgbClr val="FF0000"/>
                </a:solidFill>
              </a:rPr>
              <a:t>Bài</a:t>
            </a:r>
            <a:r>
              <a:rPr lang="en-US" sz="4600" b="1" dirty="0">
                <a:solidFill>
                  <a:srgbClr val="FF0000"/>
                </a:solidFill>
              </a:rPr>
              <a:t> 2: </a:t>
            </a:r>
            <a:r>
              <a:rPr lang="en-US" sz="4600" b="1" dirty="0" err="1">
                <a:solidFill>
                  <a:srgbClr val="FF0000"/>
                </a:solidFill>
              </a:rPr>
              <a:t>Tập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hợp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các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số</a:t>
            </a:r>
            <a:r>
              <a:rPr lang="en-US" sz="4600" b="1" dirty="0">
                <a:solidFill>
                  <a:srgbClr val="FF0000"/>
                </a:solidFill>
              </a:rPr>
              <a:t> </a:t>
            </a:r>
            <a:r>
              <a:rPr lang="en-US" sz="4600" b="1" dirty="0" err="1">
                <a:solidFill>
                  <a:srgbClr val="FF0000"/>
                </a:solidFill>
              </a:rPr>
              <a:t>nguyên</a:t>
            </a:r>
            <a:r>
              <a:rPr lang="en-US" sz="4600" b="1" dirty="0">
                <a:solidFill>
                  <a:srgbClr val="FF0000"/>
                </a:solidFill>
              </a:rPr>
              <a:t> – </a:t>
            </a:r>
            <a:r>
              <a:rPr lang="en-US" sz="4600" b="1" dirty="0" err="1">
                <a:solidFill>
                  <a:srgbClr val="FF0000"/>
                </a:solidFill>
              </a:rPr>
              <a:t>Tiết</a:t>
            </a:r>
            <a:r>
              <a:rPr lang="en-US" sz="4600" b="1" dirty="0">
                <a:solidFill>
                  <a:srgbClr val="FF0000"/>
                </a:solidFill>
              </a:rPr>
              <a:t> 1 </a:t>
            </a:r>
            <a:endParaRPr sz="46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2552E-E0CC-49FB-9363-BCBA9A783E5F}"/>
              </a:ext>
            </a:extLst>
          </p:cNvPr>
          <p:cNvSpPr/>
          <p:nvPr/>
        </p:nvSpPr>
        <p:spPr>
          <a:xfrm>
            <a:off x="10828505" y="70788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+mj-lt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1</a:t>
            </a:r>
          </a:p>
        </p:txBody>
      </p:sp>
      <p:pic>
        <p:nvPicPr>
          <p:cNvPr id="2" name="Picture 2" descr="Premium Vector | Math background">
            <a:extLst>
              <a:ext uri="{FF2B5EF4-FFF2-40B4-BE49-F238E27FC236}">
                <a16:creationId xmlns:a16="http://schemas.microsoft.com/office/drawing/2014/main" id="{FBF982E7-5E5D-B633-826F-704FBBB2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0438"/>
            <a:ext cx="12192000" cy="121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521FCC-2362-6A46-6889-8230944A386E}"/>
              </a:ext>
            </a:extLst>
          </p:cNvPr>
          <p:cNvSpPr/>
          <p:nvPr/>
        </p:nvSpPr>
        <p:spPr>
          <a:xfrm>
            <a:off x="754063" y="754063"/>
            <a:ext cx="10698162" cy="5141912"/>
          </a:xfrm>
          <a:prstGeom prst="roundRect">
            <a:avLst>
              <a:gd name="adj" fmla="val 742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4DDD9-822F-3715-D6B5-E5D8A7C2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242" y="933450"/>
            <a:ext cx="825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>
                <a:latin typeface="Nunito" pitchFamily="2" charset="-93"/>
                <a:cs typeface="Arial" panose="020B0604020202020204" pitchFamily="34" charset="0"/>
              </a:rPr>
              <a:t>SỐ HỌC 6 - CHƯƠNG II: SỐ NGUYÊN</a:t>
            </a:r>
            <a:endParaRPr lang="vi-VN" altLang="vi-VN" sz="2400" b="1" dirty="0">
              <a:latin typeface="Nunito" pitchFamily="2" charset="-93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8A7B4-BE07-85FB-FD31-AA401FEC99DC}"/>
              </a:ext>
            </a:extLst>
          </p:cNvPr>
          <p:cNvSpPr txBox="1"/>
          <p:nvPr/>
        </p:nvSpPr>
        <p:spPr>
          <a:xfrm>
            <a:off x="1179095" y="2476500"/>
            <a:ext cx="99140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200" b="1" dirty="0">
                <a:solidFill>
                  <a:schemeClr val="accent1">
                    <a:lumMod val="50000"/>
                  </a:schemeClr>
                </a:solidFill>
                <a:latin typeface="Nunito" pitchFamily="2" charset="-93"/>
                <a:cs typeface="Arial" panose="020B0604020202020204" pitchFamily="34" charset="0"/>
              </a:rPr>
              <a:t>BÀI 2: TẬP HỢP SỐ NGUYÊN</a:t>
            </a:r>
            <a:endParaRPr lang="vi-VN" sz="5200" b="1" dirty="0">
              <a:solidFill>
                <a:schemeClr val="accent1">
                  <a:lumMod val="50000"/>
                </a:schemeClr>
              </a:solidFill>
              <a:latin typeface="Nunito" pitchFamily="2" charset="-93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890BCF-0D98-98A0-FC84-4246EFA8ED39}"/>
              </a:ext>
            </a:extLst>
          </p:cNvPr>
          <p:cNvCxnSpPr/>
          <p:nvPr/>
        </p:nvCxnSpPr>
        <p:spPr>
          <a:xfrm>
            <a:off x="3552825" y="4132263"/>
            <a:ext cx="5372100" cy="0"/>
          </a:xfrm>
          <a:prstGeom prst="line">
            <a:avLst/>
          </a:prstGeom>
          <a:ln w="57150">
            <a:solidFill>
              <a:srgbClr val="FEAD5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01A542-44AD-EA49-3B4E-8EC7E67F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888" y="4891088"/>
            <a:ext cx="7977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600" b="1">
                <a:latin typeface="Nunito" pitchFamily="2" charset="-93"/>
              </a:rPr>
              <a:t>GIÁO VIÊN GIẢNG DẠY: DƯƠNG HUYỀN TRANG</a:t>
            </a:r>
          </a:p>
        </p:txBody>
      </p:sp>
    </p:spTree>
    <p:extLst>
      <p:ext uri="{BB962C8B-B14F-4D97-AF65-F5344CB8AC3E}">
        <p14:creationId xmlns:p14="http://schemas.microsoft.com/office/powerpoint/2010/main" val="230281576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25763"/>
            <a:ext cx="12192000" cy="2112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8414" r="6719" b="11846"/>
          <a:stretch/>
        </p:blipFill>
        <p:spPr>
          <a:xfrm>
            <a:off x="142875" y="511113"/>
            <a:ext cx="10472738" cy="2914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27438" r="4375" b="39013"/>
          <a:stretch/>
        </p:blipFill>
        <p:spPr>
          <a:xfrm>
            <a:off x="142875" y="3631629"/>
            <a:ext cx="10772776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9244" y="1936626"/>
            <a:ext cx="13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1819" y="2322388"/>
            <a:ext cx="13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7969" y="2839133"/>
            <a:ext cx="134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BF03ED-C81E-4C3E-B80F-570379624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98" y="4305548"/>
            <a:ext cx="495238" cy="514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0014E-0384-47ED-AABB-3B3367A35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564" y="4315141"/>
            <a:ext cx="495238" cy="514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C6B0FE-D3A3-4CEC-978A-64C07AB9C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95" y="4305548"/>
            <a:ext cx="495238" cy="523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C5CB35-9F6E-4E2D-AE67-29505F156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9003" y="4310379"/>
            <a:ext cx="495238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0" y="1507333"/>
            <a:ext cx="12130088" cy="671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0" y="2575550"/>
            <a:ext cx="12130088" cy="833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9740" r="72460" b="70716"/>
          <a:stretch/>
        </p:blipFill>
        <p:spPr>
          <a:xfrm>
            <a:off x="0" y="471488"/>
            <a:ext cx="2414588" cy="71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34438" r="2878" b="50161"/>
          <a:stretch/>
        </p:blipFill>
        <p:spPr>
          <a:xfrm>
            <a:off x="0" y="1507333"/>
            <a:ext cx="12130088" cy="671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t="47337" r="7115" b="37590"/>
          <a:stretch/>
        </p:blipFill>
        <p:spPr>
          <a:xfrm>
            <a:off x="1471612" y="2575550"/>
            <a:ext cx="9715501" cy="65722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514593" y="1952625"/>
            <a:ext cx="542928" cy="1456673"/>
            <a:chOff x="2514593" y="1952625"/>
            <a:chExt cx="542928" cy="1456673"/>
          </a:xfrm>
        </p:grpSpPr>
        <p:sp>
          <p:nvSpPr>
            <p:cNvPr id="7" name="Oval 6"/>
            <p:cNvSpPr/>
            <p:nvPr/>
          </p:nvSpPr>
          <p:spPr>
            <a:xfrm>
              <a:off x="2771777" y="2786066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828925" y="1952625"/>
              <a:ext cx="0" cy="79057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514593" y="2886078"/>
              <a:ext cx="542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-7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50400" y="1990721"/>
            <a:ext cx="576266" cy="1397941"/>
            <a:chOff x="3250400" y="1990721"/>
            <a:chExt cx="576266" cy="1397941"/>
          </a:xfrm>
        </p:grpSpPr>
        <p:sp>
          <p:nvSpPr>
            <p:cNvPr id="19" name="Oval 18"/>
            <p:cNvSpPr/>
            <p:nvPr/>
          </p:nvSpPr>
          <p:spPr>
            <a:xfrm>
              <a:off x="3467097" y="2781299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429000" y="1990721"/>
              <a:ext cx="109533" cy="790578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250400" y="2865442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-6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62478" y="1990721"/>
            <a:ext cx="645331" cy="1391460"/>
            <a:chOff x="4562478" y="1990721"/>
            <a:chExt cx="645331" cy="1391460"/>
          </a:xfrm>
        </p:grpSpPr>
        <p:sp>
          <p:nvSpPr>
            <p:cNvPr id="23" name="Oval 22"/>
            <p:cNvSpPr/>
            <p:nvPr/>
          </p:nvSpPr>
          <p:spPr>
            <a:xfrm>
              <a:off x="4852995" y="2781298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562478" y="1990721"/>
              <a:ext cx="361953" cy="74771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31543" y="2858961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86212" y="1990721"/>
            <a:ext cx="576266" cy="1384611"/>
            <a:chOff x="3986212" y="1990721"/>
            <a:chExt cx="576266" cy="1384611"/>
          </a:xfrm>
        </p:grpSpPr>
        <p:sp>
          <p:nvSpPr>
            <p:cNvPr id="21" name="Oval 20"/>
            <p:cNvSpPr/>
            <p:nvPr/>
          </p:nvSpPr>
          <p:spPr>
            <a:xfrm>
              <a:off x="4167195" y="2781298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3986212" y="1990721"/>
              <a:ext cx="223843" cy="79057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86212" y="2852112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-5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953007" y="1990721"/>
            <a:ext cx="1009657" cy="1368571"/>
            <a:chOff x="4953007" y="1990721"/>
            <a:chExt cx="1009657" cy="1368571"/>
          </a:xfrm>
        </p:grpSpPr>
        <p:sp>
          <p:nvSpPr>
            <p:cNvPr id="25" name="Oval 24"/>
            <p:cNvSpPr/>
            <p:nvPr/>
          </p:nvSpPr>
          <p:spPr>
            <a:xfrm>
              <a:off x="5576897" y="2776530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953007" y="1990721"/>
              <a:ext cx="681038" cy="74294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386398" y="2836072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76897" y="1990721"/>
            <a:ext cx="1038248" cy="1359035"/>
            <a:chOff x="5576897" y="1990721"/>
            <a:chExt cx="1038248" cy="1359035"/>
          </a:xfrm>
        </p:grpSpPr>
        <p:sp>
          <p:nvSpPr>
            <p:cNvPr id="27" name="Oval 26"/>
            <p:cNvSpPr/>
            <p:nvPr/>
          </p:nvSpPr>
          <p:spPr>
            <a:xfrm>
              <a:off x="6262706" y="2790822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76897" y="1990721"/>
              <a:ext cx="742957" cy="757237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038879" y="2826536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60490" y="1981201"/>
            <a:ext cx="1278516" cy="1374610"/>
            <a:chOff x="6065044" y="1990721"/>
            <a:chExt cx="1278516" cy="1374610"/>
          </a:xfrm>
        </p:grpSpPr>
        <p:sp>
          <p:nvSpPr>
            <p:cNvPr id="29" name="Oval 28"/>
            <p:cNvSpPr/>
            <p:nvPr/>
          </p:nvSpPr>
          <p:spPr>
            <a:xfrm>
              <a:off x="6962790" y="2790820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065044" y="1990721"/>
              <a:ext cx="926318" cy="75723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67294" y="2842111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677478" y="1990721"/>
            <a:ext cx="2156733" cy="1351889"/>
            <a:chOff x="6677478" y="1990721"/>
            <a:chExt cx="2156733" cy="1351889"/>
          </a:xfrm>
        </p:grpSpPr>
        <p:sp>
          <p:nvSpPr>
            <p:cNvPr id="31" name="Oval 30"/>
            <p:cNvSpPr/>
            <p:nvPr/>
          </p:nvSpPr>
          <p:spPr>
            <a:xfrm>
              <a:off x="8339112" y="2805106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677478" y="1990721"/>
              <a:ext cx="1718782" cy="78580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241736" y="2819390"/>
              <a:ext cx="5924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38866" y="1990721"/>
            <a:ext cx="2488291" cy="1349662"/>
            <a:chOff x="7038866" y="1990721"/>
            <a:chExt cx="2488291" cy="1349662"/>
          </a:xfrm>
        </p:grpSpPr>
        <p:sp>
          <p:nvSpPr>
            <p:cNvPr id="47" name="TextBox 46"/>
            <p:cNvSpPr txBox="1"/>
            <p:nvPr/>
          </p:nvSpPr>
          <p:spPr>
            <a:xfrm>
              <a:off x="8950891" y="2817163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9063016" y="2786050"/>
              <a:ext cx="100012" cy="100012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7038866" y="1990721"/>
              <a:ext cx="2081298" cy="838193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362718" y="1990721"/>
            <a:ext cx="1748050" cy="1348596"/>
            <a:chOff x="6362718" y="1990721"/>
            <a:chExt cx="1748050" cy="1348596"/>
          </a:xfrm>
        </p:grpSpPr>
        <p:sp>
          <p:nvSpPr>
            <p:cNvPr id="45" name="TextBox 44"/>
            <p:cNvSpPr txBox="1"/>
            <p:nvPr/>
          </p:nvSpPr>
          <p:spPr>
            <a:xfrm>
              <a:off x="7534502" y="2816097"/>
              <a:ext cx="576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7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6362718" y="1990721"/>
              <a:ext cx="1395160" cy="880432"/>
              <a:chOff x="6362718" y="1990721"/>
              <a:chExt cx="1395160" cy="88043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7657866" y="2771141"/>
                <a:ext cx="100012" cy="100012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>
                <a:off x="6362718" y="1990721"/>
                <a:ext cx="1352296" cy="751844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95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1CE235-6E08-4FE6-B784-E25C59DD5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49" y="2646303"/>
            <a:ext cx="3414403" cy="2107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FB4134-9F50-44B8-8187-B850BB987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41" y="741626"/>
            <a:ext cx="5845745" cy="2888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D156A1-DB05-43FC-8646-305840737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63" y="2101296"/>
            <a:ext cx="9174806" cy="52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2325" y="609292"/>
            <a:ext cx="553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TẬP HỢP Z CÁC SỐ NGUYÊN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058091" y="1031964"/>
            <a:ext cx="8519161" cy="95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120" t="74421" r="56591" b="18173"/>
          <a:stretch/>
        </p:blipFill>
        <p:spPr>
          <a:xfrm>
            <a:off x="806825" y="5741893"/>
            <a:ext cx="4101352" cy="4706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428" t="13839" r="7097" b="25644"/>
          <a:stretch/>
        </p:blipFill>
        <p:spPr>
          <a:xfrm>
            <a:off x="806825" y="1132512"/>
            <a:ext cx="9660430" cy="384541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415517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95836"/>
              </p:ext>
            </p:extLst>
          </p:nvPr>
        </p:nvGraphicFramePr>
        <p:xfrm>
          <a:off x="1156832" y="5050984"/>
          <a:ext cx="3159674" cy="54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60160" imgH="253800" progId="Equation.DSMT4">
                  <p:embed/>
                </p:oleObj>
              </mc:Choice>
              <mc:Fallback>
                <p:oleObj name="Equation" r:id="rId5" imgW="1460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6832" y="5050984"/>
                        <a:ext cx="3159674" cy="549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096000" y="6110287"/>
            <a:ext cx="3330388" cy="444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 1, 2, 6, 11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5364398"/>
            <a:ext cx="3330388" cy="4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- 2, -5</a:t>
            </a:r>
          </a:p>
        </p:txBody>
      </p:sp>
      <p:cxnSp>
        <p:nvCxnSpPr>
          <p:cNvPr id="20" name="Straight Arrow Connector 19"/>
          <p:cNvCxnSpPr>
            <a:stCxn id="13" idx="3"/>
          </p:cNvCxnSpPr>
          <p:nvPr/>
        </p:nvCxnSpPr>
        <p:spPr>
          <a:xfrm flipV="1">
            <a:off x="4908177" y="5600492"/>
            <a:ext cx="1130673" cy="376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</p:cNvCxnSpPr>
          <p:nvPr/>
        </p:nvCxnSpPr>
        <p:spPr>
          <a:xfrm>
            <a:off x="4908177" y="5977217"/>
            <a:ext cx="1071282" cy="3765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011886" y="6118618"/>
            <a:ext cx="1414502" cy="4704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ular Callout 26"/>
          <p:cNvSpPr/>
          <p:nvPr/>
        </p:nvSpPr>
        <p:spPr>
          <a:xfrm>
            <a:off x="9909308" y="5482548"/>
            <a:ext cx="1966046" cy="989336"/>
          </a:xfrm>
          <a:prstGeom prst="wedgeRoundRectCallout">
            <a:avLst>
              <a:gd name="adj1" fmla="val -74971"/>
              <a:gd name="adj2" fmla="val 346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C00000"/>
                </a:solidFill>
              </a:rPr>
              <a:t>Số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nguyên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dương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6825" y="4557486"/>
            <a:ext cx="7912312" cy="4934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6" grpId="0" animBg="1"/>
      <p:bldP spid="27" grpId="0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F4551CB-3F7B-4B7C-B806-89EAEDD4C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66862"/>
              </p:ext>
            </p:extLst>
          </p:nvPr>
        </p:nvGraphicFramePr>
        <p:xfrm>
          <a:off x="781164" y="5104548"/>
          <a:ext cx="10427390" cy="145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5733000" imgH="767880" progId="Photoshop.Image.13">
                  <p:embed/>
                </p:oleObj>
              </mc:Choice>
              <mc:Fallback>
                <p:oleObj name="Image" r:id="rId2" imgW="5733000" imgH="7678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1164" y="5104548"/>
                        <a:ext cx="10427390" cy="1459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2325" y="499816"/>
            <a:ext cx="553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TẬP HỢP Z CÁC SỐ NGUYÊN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663901"/>
              </p:ext>
            </p:extLst>
          </p:nvPr>
        </p:nvGraphicFramePr>
        <p:xfrm>
          <a:off x="8207287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7287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>
            <a:cxnSpLocks/>
          </p:cNvCxnSpPr>
          <p:nvPr/>
        </p:nvCxnSpPr>
        <p:spPr>
          <a:xfrm>
            <a:off x="1665836" y="6054465"/>
            <a:ext cx="30503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5464546" y="6048646"/>
            <a:ext cx="349741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38396" t="23828" r="16912" b="44141"/>
          <a:stretch/>
        </p:blipFill>
        <p:spPr>
          <a:xfrm>
            <a:off x="2743867" y="2976334"/>
            <a:ext cx="6201001" cy="257167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C9EDA12-6BA2-487D-A826-B4FA1A3B2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35978"/>
              </p:ext>
            </p:extLst>
          </p:nvPr>
        </p:nvGraphicFramePr>
        <p:xfrm>
          <a:off x="622304" y="1032019"/>
          <a:ext cx="10947392" cy="1935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5894640" imgH="984240" progId="Photoshop.Image.13">
                  <p:embed/>
                </p:oleObj>
              </mc:Choice>
              <mc:Fallback>
                <p:oleObj name="Image" r:id="rId7" imgW="5894640" imgH="984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304" y="1032019"/>
                        <a:ext cx="10947392" cy="1935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41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8513" y="2696458"/>
            <a:ext cx="381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- 6; 0; 8;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8513" y="3374220"/>
            <a:ext cx="503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62048"/>
              </p:ext>
            </p:extLst>
          </p:nvPr>
        </p:nvGraphicFramePr>
        <p:xfrm>
          <a:off x="4799554" y="3219678"/>
          <a:ext cx="1112434" cy="905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444240" progId="Equation.DSMT4">
                  <p:embed/>
                </p:oleObj>
              </mc:Choice>
              <mc:Fallback>
                <p:oleObj name="Equation" r:id="rId2" imgW="545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99554" y="3219678"/>
                        <a:ext cx="1112434" cy="905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t="20783" r="17738" b="41314"/>
          <a:stretch/>
        </p:blipFill>
        <p:spPr>
          <a:xfrm>
            <a:off x="532926" y="4406687"/>
            <a:ext cx="8320001" cy="1761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1927" y="5026179"/>
            <a:ext cx="6160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1, 2, 3…)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4605" y="5607314"/>
            <a:ext cx="50747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F4A58AC-0CAA-4F50-983D-4FA97DEAA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02329"/>
              </p:ext>
            </p:extLst>
          </p:nvPr>
        </p:nvGraphicFramePr>
        <p:xfrm>
          <a:off x="572712" y="892686"/>
          <a:ext cx="11046575" cy="134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5096160" imgH="621720" progId="Photoshop.Image.13">
                  <p:embed/>
                </p:oleObj>
              </mc:Choice>
              <mc:Fallback>
                <p:oleObj name="Image" r:id="rId5" imgW="5096160" imgH="6217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712" y="892686"/>
                        <a:ext cx="11046575" cy="134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53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324" y="452129"/>
            <a:ext cx="553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TẬP HỢP Z CÁC SỐ NGUYÊN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2324" y="971556"/>
            <a:ext cx="871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CÁC SỐ NGUYÊN TRÊN TRỤC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4425" y="1928813"/>
            <a:ext cx="901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425" y="2390478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07421" y="4386263"/>
            <a:ext cx="0" cy="4226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277218" y="4624628"/>
            <a:ext cx="2821705" cy="461665"/>
            <a:chOff x="2448674" y="4996113"/>
            <a:chExt cx="2821705" cy="46166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2448674" y="5004377"/>
              <a:ext cx="2821705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46493" y="4996113"/>
              <a:ext cx="1829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1693070" y="2994297"/>
            <a:ext cx="1511209" cy="457200"/>
          </a:xfrm>
          <a:prstGeom prst="wedgeRoundRectCallout">
            <a:avLst>
              <a:gd name="adj1" fmla="val -18038"/>
              <a:gd name="adj2" fmla="val 110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8012" y="2916130"/>
            <a:ext cx="3171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65519" t="46876" r="28991" b="16754"/>
          <a:stretch/>
        </p:blipFill>
        <p:spPr>
          <a:xfrm>
            <a:off x="8372475" y="3425882"/>
            <a:ext cx="714375" cy="2660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0944" t="39062" r="52929" b="52148"/>
          <a:stretch/>
        </p:blipFill>
        <p:spPr>
          <a:xfrm>
            <a:off x="666813" y="3747845"/>
            <a:ext cx="4700587" cy="642938"/>
          </a:xfrm>
          <a:prstGeom prst="rect">
            <a:avLst/>
          </a:prstGeom>
        </p:spPr>
      </p:pic>
      <p:sp>
        <p:nvSpPr>
          <p:cNvPr id="27" name="Rounded Rectangular Callout 26"/>
          <p:cNvSpPr/>
          <p:nvPr/>
        </p:nvSpPr>
        <p:spPr>
          <a:xfrm>
            <a:off x="6315075" y="5308871"/>
            <a:ext cx="1604079" cy="620441"/>
          </a:xfrm>
          <a:prstGeom prst="wedgeRoundRectCallout">
            <a:avLst>
              <a:gd name="adj1" fmla="val 89564"/>
              <a:gd name="adj2" fmla="val -63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6200000" flipV="1">
            <a:off x="9160332" y="4977188"/>
            <a:ext cx="0" cy="42260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9160332" y="3752621"/>
            <a:ext cx="0" cy="130973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19527" y="4176655"/>
            <a:ext cx="197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8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 animBg="1"/>
      <p:bldP spid="19" grpId="0"/>
      <p:bldP spid="27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036" y="645958"/>
            <a:ext cx="871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CÁC SỐ NGUYÊN TRÊN TRỤC SỐ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55" t="27930" r="8565" b="39453"/>
          <a:stretch/>
        </p:blipFill>
        <p:spPr>
          <a:xfrm>
            <a:off x="139147" y="1179626"/>
            <a:ext cx="11241329" cy="256462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  <a:endCxn id="21" idx="2"/>
          </p:cNvCxnSpPr>
          <p:nvPr/>
        </p:nvCxnSpPr>
        <p:spPr>
          <a:xfrm flipH="1">
            <a:off x="2428876" y="2157413"/>
            <a:ext cx="4143374" cy="87153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428876" y="2971800"/>
            <a:ext cx="114300" cy="1143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106997" y="2150269"/>
            <a:ext cx="4143374" cy="87153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071815" y="2971801"/>
            <a:ext cx="114300" cy="1143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8" idx="2"/>
          </p:cNvCxnSpPr>
          <p:nvPr/>
        </p:nvCxnSpPr>
        <p:spPr>
          <a:xfrm flipH="1">
            <a:off x="4357691" y="2157413"/>
            <a:ext cx="3300411" cy="87153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357694" y="2971800"/>
            <a:ext cx="91046" cy="1143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636135" y="2265303"/>
            <a:ext cx="385762" cy="792221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578984" y="2971800"/>
            <a:ext cx="114300" cy="1143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386758" y="2157413"/>
            <a:ext cx="485314" cy="89635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H="1">
            <a:off x="8800208" y="2982898"/>
            <a:ext cx="108587" cy="10320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43013" y="4186238"/>
            <a:ext cx="70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43013" y="4889840"/>
            <a:ext cx="7015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80573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8" grpId="0" animBg="1"/>
      <p:bldP spid="33" grpId="0" animBg="1"/>
      <p:bldP spid="40" grpId="0" animBg="1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886" t="29688" r="14824" b="6248"/>
          <a:stretch/>
        </p:blipFill>
        <p:spPr>
          <a:xfrm>
            <a:off x="1049956" y="842963"/>
            <a:ext cx="10994406" cy="5715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86238" y="4371975"/>
            <a:ext cx="490061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6886" y="4201597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-1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00738" y="4686300"/>
            <a:ext cx="318611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01173" y="4515922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-2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86676" y="3143251"/>
            <a:ext cx="1400174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86888" y="2958585"/>
            <a:ext cx="4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199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9" t="25577" r="8607" b="28307"/>
          <a:stretch/>
        </p:blipFill>
        <p:spPr>
          <a:xfrm>
            <a:off x="0" y="418012"/>
            <a:ext cx="12192000" cy="237892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3069747"/>
            <a:ext cx="6094929" cy="2016546"/>
            <a:chOff x="0" y="3069747"/>
            <a:chExt cx="6094929" cy="2016546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4600691"/>
              <a:ext cx="6094929" cy="485602"/>
              <a:chOff x="-442499" y="4972176"/>
              <a:chExt cx="6094929" cy="48560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2448674" y="5004377"/>
                <a:ext cx="2821705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448674" y="4996113"/>
                <a:ext cx="3203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442499" y="4972176"/>
                <a:ext cx="3203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26209" y="3069747"/>
              <a:ext cx="5055146" cy="1739117"/>
              <a:chOff x="926209" y="3069747"/>
              <a:chExt cx="5055146" cy="1739117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2821376" y="4386263"/>
                <a:ext cx="0" cy="42260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/>
              <a:srcRect l="10944" t="39062" r="52929" b="52148"/>
              <a:stretch/>
            </p:blipFill>
            <p:spPr>
              <a:xfrm>
                <a:off x="1280768" y="3747845"/>
                <a:ext cx="4700587" cy="642938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114425" y="3069747"/>
                <a:ext cx="3171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H="1">
                <a:off x="926209" y="4619310"/>
                <a:ext cx="1694470" cy="14032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7458069" y="3069747"/>
            <a:ext cx="3770281" cy="3099335"/>
            <a:chOff x="7458069" y="3069747"/>
            <a:chExt cx="3770281" cy="30993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5519" t="46876" r="28881" b="15625"/>
            <a:stretch/>
          </p:blipFill>
          <p:spPr>
            <a:xfrm>
              <a:off x="7458069" y="3425882"/>
              <a:ext cx="728663" cy="27432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rot="16200000" flipV="1">
              <a:off x="8245928" y="4951062"/>
              <a:ext cx="0" cy="42260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8245928" y="3752621"/>
              <a:ext cx="0" cy="130973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305122" y="4176655"/>
              <a:ext cx="2876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33614" y="3069747"/>
              <a:ext cx="3171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226338" y="5261250"/>
              <a:ext cx="0" cy="86496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351671" y="5556372"/>
              <a:ext cx="2876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BD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endPara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" y="1750423"/>
            <a:ext cx="12070080" cy="1065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7621" y="432077"/>
            <a:ext cx="11272459" cy="1318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" t="1320" r="10857" b="36568"/>
          <a:stretch/>
        </p:blipFill>
        <p:spPr>
          <a:xfrm>
            <a:off x="0" y="538177"/>
            <a:ext cx="12192000" cy="44098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1195" y="1201784"/>
            <a:ext cx="507817" cy="841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3438" y="3200400"/>
            <a:ext cx="90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1095" y="1201784"/>
            <a:ext cx="507817" cy="841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72025" y="3782504"/>
            <a:ext cx="90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64933" y="1201784"/>
            <a:ext cx="507817" cy="841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72025" y="4363274"/>
            <a:ext cx="90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661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/>
      <p:bldP spid="11" grpId="0" animBg="1"/>
      <p:bldP spid="11" grpId="1" animBg="1"/>
      <p:bldP spid="11" grpId="2" animBg="1"/>
      <p:bldP spid="16" grpId="0"/>
      <p:bldP spid="17" grpId="0" animBg="1"/>
      <p:bldP spid="17" grpId="1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262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UTM Avo</vt:lpstr>
      <vt:lpstr>Arial</vt:lpstr>
      <vt:lpstr>Nunito</vt:lpstr>
      <vt:lpstr>Office Theme</vt:lpstr>
      <vt:lpstr>Equation</vt:lpstr>
      <vt:lpstr>Image</vt:lpstr>
      <vt:lpstr>Tuần 12 Bài 2: Tập hợp các số nguyên –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Tuan</cp:lastModifiedBy>
  <cp:revision>144</cp:revision>
  <dcterms:created xsi:type="dcterms:W3CDTF">2021-11-01T08:16:43Z</dcterms:created>
  <dcterms:modified xsi:type="dcterms:W3CDTF">2023-11-21T23:21:31Z</dcterms:modified>
</cp:coreProperties>
</file>