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68" r:id="rId3"/>
    <p:sldId id="258" r:id="rId4"/>
    <p:sldId id="259" r:id="rId5"/>
    <p:sldId id="260" r:id="rId6"/>
    <p:sldId id="256" r:id="rId7"/>
    <p:sldId id="257" r:id="rId8"/>
    <p:sldId id="261" r:id="rId9"/>
    <p:sldId id="263" r:id="rId10"/>
    <p:sldId id="264" r:id="rId11"/>
    <p:sldId id="265" r:id="rId12"/>
    <p:sldId id="266" r:id="rId13"/>
    <p:sldId id="267"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Nunito"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C72"/>
    <a:srgbClr val="1D6957"/>
    <a:srgbClr val="4FCFB2"/>
    <a:srgbClr val="FDADE0"/>
    <a:srgbClr val="FC692F"/>
    <a:srgbClr val="3C2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3" d="100"/>
          <a:sy n="73"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E0CA-A9F3-2ED6-02AC-C19A20A33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C1AE5-25AB-8B05-2B7D-0D330DF57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B7CA3-3867-8AD4-5005-FC865FD40C03}"/>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26860052-E8F7-5ADF-AB79-D83B75130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82A31-18CB-98D6-D66A-7A5B20555279}"/>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310307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71C0-363E-13A5-CBBE-0FD17F235F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F66D4-ACAE-3B25-A852-684049336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F4990-0799-97CF-E2A4-50B06044FA61}"/>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ABAD1B9E-922B-72E8-489D-AEEBE9F92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7A101-C9C8-D126-06DD-382529F44C06}"/>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64146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38587-A3A4-49E6-8EC8-F84255DDB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052EA-C328-094B-CB3E-3F49FEBB59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C5CBE-2E07-FDBC-E238-04417A8C42CC}"/>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916ADC33-3F6B-B450-609C-B14BBE3B5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2218D-91FD-1A0F-7820-EF99BE4C446C}"/>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19483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1CE9-9833-00C9-2DDD-B11805326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6C2D6-815D-2A18-D858-FEBB6BF9A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99C59-E038-D6D5-A728-C907A6F9F597}"/>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4C017712-B16C-42D0-F437-2AB3458C9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D1E8A-FFEC-D200-280D-FEF9FA07749B}"/>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2283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09E5-1C93-A3D1-6AD7-2838A56DD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3393E-994F-DCDD-8590-AA0C0C2DFA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80EA47-2C08-DE87-C38C-94BA0BA358E8}"/>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496E36F8-E0A5-ECA5-9A04-005DC2412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D1327-66BC-3EAD-7DA5-AF84151BEC3E}"/>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358940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23B7-CF94-7278-A432-ADC21C0EE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7C930-D1B7-DE8C-387E-229E74B68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DBFF44-1548-FF43-2886-091FF572A5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5EAF9-0114-6086-F713-542A1507E2B7}"/>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6" name="Footer Placeholder 5">
            <a:extLst>
              <a:ext uri="{FF2B5EF4-FFF2-40B4-BE49-F238E27FC236}">
                <a16:creationId xmlns:a16="http://schemas.microsoft.com/office/drawing/2014/main" id="{A0899434-5F68-745D-51A8-2267DAC04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06AA1-5372-E5BD-F139-C64AE56349B7}"/>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389918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639F-76D0-21E9-5BB1-5DC3F72C47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47155-270B-3B04-20B4-BFA2232F4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949AB-DEF3-3913-BD87-903788597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27505-4C36-E318-230F-DC7856C3B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E4ED3-CF9A-6B95-2D39-23140F45B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3C7778-AE7D-B52D-4825-10AE595F12CE}"/>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8" name="Footer Placeholder 7">
            <a:extLst>
              <a:ext uri="{FF2B5EF4-FFF2-40B4-BE49-F238E27FC236}">
                <a16:creationId xmlns:a16="http://schemas.microsoft.com/office/drawing/2014/main" id="{81F29899-C520-3AA3-B60E-A9ADF123F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98540F-7B70-EE48-F012-69FC09112DC5}"/>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180580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8940-5651-62C6-3F9E-89ECB9035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1DB6AB-933C-17F2-3D76-696C1D45D5EC}"/>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4" name="Footer Placeholder 3">
            <a:extLst>
              <a:ext uri="{FF2B5EF4-FFF2-40B4-BE49-F238E27FC236}">
                <a16:creationId xmlns:a16="http://schemas.microsoft.com/office/drawing/2014/main" id="{07B810A6-9885-AD49-D695-2588DC907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8F327B-1210-4141-4EFA-C0B6903149DF}"/>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50594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D31A1-27E6-4B57-8056-04994DA0B2B7}"/>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3" name="Footer Placeholder 2">
            <a:extLst>
              <a:ext uri="{FF2B5EF4-FFF2-40B4-BE49-F238E27FC236}">
                <a16:creationId xmlns:a16="http://schemas.microsoft.com/office/drawing/2014/main" id="{AE98CECD-23A5-7DBB-4464-30797835B9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F954C-695F-5583-D29D-22C93E780300}"/>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114161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D501-BE41-7C67-F986-20E5C8D4E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E7DEAF-4AF0-87C9-D3B1-E99E485E5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FB0D2-F850-CC7A-A68F-FE4455744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3C49C-C4B1-AC72-74F7-8F574A185391}"/>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6" name="Footer Placeholder 5">
            <a:extLst>
              <a:ext uri="{FF2B5EF4-FFF2-40B4-BE49-F238E27FC236}">
                <a16:creationId xmlns:a16="http://schemas.microsoft.com/office/drawing/2014/main" id="{9AABBBA2-DB18-93F8-3165-738FFA13A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E5D14-BEAB-69EF-8165-573DF5517F27}"/>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265536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4BBF-BE1A-5A20-1352-A841A4BFF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D27AA-970A-1B92-902D-4598BA2AC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90DCD-41CB-5B88-7045-213A9114F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4123B-CBE6-2182-4354-68FD70C34331}"/>
              </a:ext>
            </a:extLst>
          </p:cNvPr>
          <p:cNvSpPr>
            <a:spLocks noGrp="1"/>
          </p:cNvSpPr>
          <p:nvPr>
            <p:ph type="dt" sz="half" idx="10"/>
          </p:nvPr>
        </p:nvSpPr>
        <p:spPr/>
        <p:txBody>
          <a:bodyPr/>
          <a:lstStyle/>
          <a:p>
            <a:fld id="{021017FA-3CE7-4434-A0B7-5C1D0F6092AA}" type="datetimeFigureOut">
              <a:rPr lang="en-US" smtClean="0"/>
              <a:t>10/18/2023</a:t>
            </a:fld>
            <a:endParaRPr lang="en-US"/>
          </a:p>
        </p:txBody>
      </p:sp>
      <p:sp>
        <p:nvSpPr>
          <p:cNvPr id="6" name="Footer Placeholder 5">
            <a:extLst>
              <a:ext uri="{FF2B5EF4-FFF2-40B4-BE49-F238E27FC236}">
                <a16:creationId xmlns:a16="http://schemas.microsoft.com/office/drawing/2014/main" id="{AA7B6A48-FD99-4726-AB93-E1BBBC496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FB0C3-5DA4-86F7-43B9-F1E9DBAF517E}"/>
              </a:ext>
            </a:extLst>
          </p:cNvPr>
          <p:cNvSpPr>
            <a:spLocks noGrp="1"/>
          </p:cNvSpPr>
          <p:nvPr>
            <p:ph type="sldNum" sz="quarter" idx="12"/>
          </p:nvPr>
        </p:nvSpPr>
        <p:spPr/>
        <p:txBody>
          <a:bodyPr/>
          <a:lstStyle/>
          <a:p>
            <a:fld id="{95814C83-A284-4384-813E-3425CBB9FE34}" type="slidenum">
              <a:rPr lang="en-US" smtClean="0"/>
              <a:t>‹#›</a:t>
            </a:fld>
            <a:endParaRPr lang="en-US"/>
          </a:p>
        </p:txBody>
      </p:sp>
    </p:spTree>
    <p:extLst>
      <p:ext uri="{BB962C8B-B14F-4D97-AF65-F5344CB8AC3E}">
        <p14:creationId xmlns:p14="http://schemas.microsoft.com/office/powerpoint/2010/main" val="142008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18D21-E0E8-7C75-7805-E0D33E402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BA15D-4EE2-C9A6-5C2C-8028E6DB0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D3008-6907-2ED6-51BA-6CD57A48B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017FA-3CE7-4434-A0B7-5C1D0F6092AA}" type="datetimeFigureOut">
              <a:rPr lang="en-US" smtClean="0"/>
              <a:t>10/18/2023</a:t>
            </a:fld>
            <a:endParaRPr lang="en-US"/>
          </a:p>
        </p:txBody>
      </p:sp>
      <p:sp>
        <p:nvSpPr>
          <p:cNvPr id="5" name="Footer Placeholder 4">
            <a:extLst>
              <a:ext uri="{FF2B5EF4-FFF2-40B4-BE49-F238E27FC236}">
                <a16:creationId xmlns:a16="http://schemas.microsoft.com/office/drawing/2014/main" id="{E7CC0F4C-F60A-AD0A-B910-50C4DCAA7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4F624-173B-3132-82CE-7D42B16D1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14C83-A284-4384-813E-3425CBB9FE34}" type="slidenum">
              <a:rPr lang="en-US" smtClean="0"/>
              <a:t>‹#›</a:t>
            </a:fld>
            <a:endParaRPr lang="en-US"/>
          </a:p>
        </p:txBody>
      </p:sp>
    </p:spTree>
    <p:extLst>
      <p:ext uri="{BB962C8B-B14F-4D97-AF65-F5344CB8AC3E}">
        <p14:creationId xmlns:p14="http://schemas.microsoft.com/office/powerpoint/2010/main" val="404061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vinmec.com/vi/tin-tuc/thong-tin-suc-khoe/suc-khoe-tong-quat/he-mien-dich-hoat-dong-na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yt1s.com - SINH TRƯỞNG CỦA VI KHUẨN">
            <a:hlinkClick r:id="" action="ppaction://media"/>
            <a:extLst>
              <a:ext uri="{FF2B5EF4-FFF2-40B4-BE49-F238E27FC236}">
                <a16:creationId xmlns:a16="http://schemas.microsoft.com/office/drawing/2014/main" id="{97578BC4-C39C-11F6-2816-76BCC8EA8BC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0476" y="0"/>
            <a:ext cx="10544175" cy="6858000"/>
          </a:xfrm>
          <a:prstGeom prst="rect">
            <a:avLst/>
          </a:prstGeom>
        </p:spPr>
      </p:pic>
    </p:spTree>
    <p:extLst>
      <p:ext uri="{BB962C8B-B14F-4D97-AF65-F5344CB8AC3E}">
        <p14:creationId xmlns:p14="http://schemas.microsoft.com/office/powerpoint/2010/main" val="37681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44062"/>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6A7344-A422-520F-126C-F8D6BE4F8F6C}"/>
              </a:ext>
            </a:extLst>
          </p:cNvPr>
          <p:cNvSpPr txBox="1"/>
          <p:nvPr/>
        </p:nvSpPr>
        <p:spPr>
          <a:xfrm>
            <a:off x="1151741" y="2868024"/>
            <a:ext cx="10866925" cy="2246769"/>
          </a:xfrm>
          <a:prstGeom prst="rect">
            <a:avLst/>
          </a:prstGeom>
          <a:noFill/>
        </p:spPr>
        <p:txBody>
          <a:bodyPr wrap="square">
            <a:spAutoFit/>
          </a:bodyPr>
          <a:lstStyle/>
          <a:p>
            <a:r>
              <a:rPr lang="en-US" sz="2800" b="1" dirty="0">
                <a:solidFill>
                  <a:srgbClr val="C00000"/>
                </a:solidFill>
                <a:latin typeface="Nunito" pitchFamily="2" charset="0"/>
                <a:cs typeface="Arial" panose="020B0604020202020204" pitchFamily="34" charset="0"/>
              </a:rPr>
              <a:t>         </a:t>
            </a:r>
            <a:r>
              <a:rPr lang="en-US" sz="2800" b="1" dirty="0" err="1">
                <a:solidFill>
                  <a:srgbClr val="C00000"/>
                </a:solidFill>
                <a:latin typeface="Nunito" pitchFamily="2" charset="0"/>
                <a:cs typeface="Arial" panose="020B0604020202020204" pitchFamily="34" charset="0"/>
              </a:rPr>
              <a:t>Chú</a:t>
            </a:r>
            <a:r>
              <a:rPr lang="en-US" sz="2800" b="1" dirty="0">
                <a:solidFill>
                  <a:srgbClr val="C00000"/>
                </a:solidFill>
                <a:latin typeface="Nunito" pitchFamily="2" charset="0"/>
                <a:cs typeface="Arial" panose="020B0604020202020204" pitchFamily="34" charset="0"/>
              </a:rPr>
              <a:t> ý:</a:t>
            </a:r>
            <a:endParaRPr lang="vi-VN" sz="2800" b="1" dirty="0">
              <a:solidFill>
                <a:srgbClr val="C00000"/>
              </a:solidFill>
              <a:latin typeface="Nunito" pitchFamily="2" charset="0"/>
              <a:cs typeface="Arial" panose="020B0604020202020204" pitchFamily="34" charset="0"/>
            </a:endParaRPr>
          </a:p>
          <a:p>
            <a:pPr marL="457200" indent="-457200">
              <a:buFont typeface="Arial" panose="020B0604020202020204" pitchFamily="34" charset="0"/>
              <a:buChar char="•"/>
            </a:pPr>
            <a:r>
              <a:rPr lang="vi-VN" sz="2800" b="1" dirty="0">
                <a:solidFill>
                  <a:srgbClr val="C00000"/>
                </a:solidFill>
                <a:latin typeface="Nunito" pitchFamily="2" charset="0"/>
                <a:cs typeface="Arial" panose="020B0604020202020204" pitchFamily="34" charset="0"/>
              </a:rPr>
              <a:t> Quy ước a  = 1, a = a</a:t>
            </a:r>
          </a:p>
          <a:p>
            <a:pPr marL="457200" indent="-457200">
              <a:buFont typeface="Arial" panose="020B0604020202020204" pitchFamily="34" charset="0"/>
              <a:buChar char="•"/>
            </a:pPr>
            <a:r>
              <a:rPr lang="vi-VN" sz="2800" b="1" dirty="0">
                <a:solidFill>
                  <a:srgbClr val="C00000"/>
                </a:solidFill>
                <a:latin typeface="Nunito" pitchFamily="2" charset="0"/>
                <a:cs typeface="Arial" panose="020B0604020202020204" pitchFamily="34" charset="0"/>
              </a:rPr>
              <a:t>a  được gọi là </a:t>
            </a:r>
            <a:r>
              <a:rPr lang="vi-VN" sz="2800" b="1" i="1" dirty="0">
                <a:solidFill>
                  <a:srgbClr val="C00000"/>
                </a:solidFill>
                <a:latin typeface="Nunito" pitchFamily="2" charset="0"/>
                <a:cs typeface="Arial" panose="020B0604020202020204" pitchFamily="34" charset="0"/>
              </a:rPr>
              <a:t>a bình phương</a:t>
            </a:r>
          </a:p>
          <a:p>
            <a:pPr marL="457200" indent="-457200">
              <a:buFont typeface="Arial" panose="020B0604020202020204" pitchFamily="34" charset="0"/>
              <a:buChar char="•"/>
            </a:pPr>
            <a:r>
              <a:rPr lang="vi-VN" sz="2800" b="1" dirty="0">
                <a:solidFill>
                  <a:srgbClr val="C00000"/>
                </a:solidFill>
                <a:latin typeface="Nunito" pitchFamily="2" charset="0"/>
                <a:cs typeface="Arial" panose="020B0604020202020204" pitchFamily="34" charset="0"/>
              </a:rPr>
              <a:t>a  được gọi là </a:t>
            </a:r>
            <a:r>
              <a:rPr lang="vi-VN" sz="2800" b="1" i="1" dirty="0">
                <a:solidFill>
                  <a:srgbClr val="C00000"/>
                </a:solidFill>
                <a:latin typeface="Nunito" pitchFamily="2" charset="0"/>
                <a:cs typeface="Arial" panose="020B0604020202020204" pitchFamily="34" charset="0"/>
              </a:rPr>
              <a:t>a lập phương</a:t>
            </a:r>
            <a:endParaRPr lang="vi-VN" sz="2800" b="1" dirty="0">
              <a:solidFill>
                <a:srgbClr val="C00000"/>
              </a:solidFill>
              <a:latin typeface="Nunito" pitchFamily="2" charset="0"/>
              <a:cs typeface="Arial" panose="020B0604020202020204" pitchFamily="34" charset="0"/>
            </a:endParaRPr>
          </a:p>
          <a:p>
            <a:r>
              <a:rPr lang="vi-VN" sz="2800" b="1" dirty="0">
                <a:solidFill>
                  <a:srgbClr val="C00000"/>
                </a:solidFill>
                <a:latin typeface="Nunito" pitchFamily="2" charset="0"/>
                <a:cs typeface="Arial" panose="020B0604020202020204" pitchFamily="34" charset="0"/>
              </a:rPr>
              <a:t> </a:t>
            </a:r>
            <a:endParaRPr lang="en-US" sz="2800" b="1" dirty="0">
              <a:solidFill>
                <a:srgbClr val="C00000"/>
              </a:solidFill>
              <a:latin typeface="Nunito" pitchFamily="2" charset="0"/>
              <a:cs typeface="Arial" panose="020B0604020202020204" pitchFamily="34" charset="0"/>
            </a:endParaRPr>
          </a:p>
        </p:txBody>
      </p:sp>
      <p:pic>
        <p:nvPicPr>
          <p:cNvPr id="14" name="Picture 13" descr="A yellow and red triangle sign with a black exclamation mark&#10;&#10;Description automatically generated">
            <a:extLst>
              <a:ext uri="{FF2B5EF4-FFF2-40B4-BE49-F238E27FC236}">
                <a16:creationId xmlns:a16="http://schemas.microsoft.com/office/drawing/2014/main" id="{712361D3-A11E-36E0-7D64-AD0531975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41" y="2482595"/>
            <a:ext cx="851465" cy="851465"/>
          </a:xfrm>
          <a:prstGeom prst="rect">
            <a:avLst/>
          </a:prstGeom>
        </p:spPr>
      </p:pic>
      <p:sp>
        <p:nvSpPr>
          <p:cNvPr id="19" name="TextBox 18">
            <a:extLst>
              <a:ext uri="{FF2B5EF4-FFF2-40B4-BE49-F238E27FC236}">
                <a16:creationId xmlns:a16="http://schemas.microsoft.com/office/drawing/2014/main" id="{88854D82-AE6C-2CA5-B28F-9583DCFD7096}"/>
              </a:ext>
            </a:extLst>
          </p:cNvPr>
          <p:cNvSpPr txBox="1"/>
          <p:nvPr/>
        </p:nvSpPr>
        <p:spPr>
          <a:xfrm>
            <a:off x="3366636" y="3284675"/>
            <a:ext cx="292068" cy="307777"/>
          </a:xfrm>
          <a:prstGeom prst="rect">
            <a:avLst/>
          </a:prstGeom>
          <a:noFill/>
        </p:spPr>
        <p:txBody>
          <a:bodyPr wrap="none" rtlCol="0">
            <a:spAutoFit/>
          </a:bodyPr>
          <a:lstStyle/>
          <a:p>
            <a:r>
              <a:rPr lang="vi-VN" sz="1400" b="1" dirty="0">
                <a:solidFill>
                  <a:srgbClr val="C00000"/>
                </a:solidFill>
                <a:latin typeface="Nunito" pitchFamily="2" charset="0"/>
              </a:rPr>
              <a:t>0</a:t>
            </a:r>
            <a:endParaRPr lang="en-US" sz="1400" b="1" dirty="0">
              <a:solidFill>
                <a:srgbClr val="C00000"/>
              </a:solidFill>
              <a:latin typeface="Nunito" pitchFamily="2" charset="0"/>
            </a:endParaRPr>
          </a:p>
        </p:txBody>
      </p:sp>
      <p:sp>
        <p:nvSpPr>
          <p:cNvPr id="20" name="TextBox 19">
            <a:extLst>
              <a:ext uri="{FF2B5EF4-FFF2-40B4-BE49-F238E27FC236}">
                <a16:creationId xmlns:a16="http://schemas.microsoft.com/office/drawing/2014/main" id="{654CB007-DCDA-50BC-319E-C0E90992C4E7}"/>
              </a:ext>
            </a:extLst>
          </p:cNvPr>
          <p:cNvSpPr txBox="1"/>
          <p:nvPr/>
        </p:nvSpPr>
        <p:spPr>
          <a:xfrm>
            <a:off x="4436788" y="3271611"/>
            <a:ext cx="292068" cy="307777"/>
          </a:xfrm>
          <a:prstGeom prst="rect">
            <a:avLst/>
          </a:prstGeom>
          <a:noFill/>
        </p:spPr>
        <p:txBody>
          <a:bodyPr wrap="none" rtlCol="0">
            <a:spAutoFit/>
          </a:bodyPr>
          <a:lstStyle/>
          <a:p>
            <a:r>
              <a:rPr lang="vi-VN" sz="1400" b="1" dirty="0">
                <a:solidFill>
                  <a:srgbClr val="C00000"/>
                </a:solidFill>
                <a:latin typeface="Nunito" pitchFamily="2" charset="0"/>
              </a:rPr>
              <a:t>1</a:t>
            </a:r>
            <a:endParaRPr lang="en-US" sz="1400" b="1" dirty="0">
              <a:solidFill>
                <a:srgbClr val="C00000"/>
              </a:solidFill>
              <a:latin typeface="Nunito" pitchFamily="2" charset="0"/>
            </a:endParaRPr>
          </a:p>
        </p:txBody>
      </p:sp>
      <p:sp>
        <p:nvSpPr>
          <p:cNvPr id="21" name="TextBox 20">
            <a:extLst>
              <a:ext uri="{FF2B5EF4-FFF2-40B4-BE49-F238E27FC236}">
                <a16:creationId xmlns:a16="http://schemas.microsoft.com/office/drawing/2014/main" id="{CEA774DD-08EC-4DA8-F247-CDC0B028FC2A}"/>
              </a:ext>
            </a:extLst>
          </p:cNvPr>
          <p:cNvSpPr txBox="1"/>
          <p:nvPr/>
        </p:nvSpPr>
        <p:spPr>
          <a:xfrm>
            <a:off x="1857172" y="3683631"/>
            <a:ext cx="292068" cy="307777"/>
          </a:xfrm>
          <a:prstGeom prst="rect">
            <a:avLst/>
          </a:prstGeom>
          <a:noFill/>
        </p:spPr>
        <p:txBody>
          <a:bodyPr wrap="none" rtlCol="0">
            <a:spAutoFit/>
          </a:bodyPr>
          <a:lstStyle/>
          <a:p>
            <a:r>
              <a:rPr lang="vi-VN" sz="1400" b="1" dirty="0">
                <a:solidFill>
                  <a:srgbClr val="C00000"/>
                </a:solidFill>
                <a:latin typeface="Nunito" pitchFamily="2" charset="0"/>
              </a:rPr>
              <a:t>2</a:t>
            </a:r>
            <a:endParaRPr lang="en-US" sz="1400" b="1" dirty="0">
              <a:solidFill>
                <a:srgbClr val="C00000"/>
              </a:solidFill>
              <a:latin typeface="Nunito" pitchFamily="2" charset="0"/>
            </a:endParaRPr>
          </a:p>
        </p:txBody>
      </p:sp>
      <p:sp>
        <p:nvSpPr>
          <p:cNvPr id="22" name="TextBox 21">
            <a:extLst>
              <a:ext uri="{FF2B5EF4-FFF2-40B4-BE49-F238E27FC236}">
                <a16:creationId xmlns:a16="http://schemas.microsoft.com/office/drawing/2014/main" id="{6EBDD8A0-17CC-9411-EE96-2D7B8AB853D9}"/>
              </a:ext>
            </a:extLst>
          </p:cNvPr>
          <p:cNvSpPr txBox="1"/>
          <p:nvPr/>
        </p:nvSpPr>
        <p:spPr>
          <a:xfrm>
            <a:off x="1831148" y="4110572"/>
            <a:ext cx="292068" cy="307777"/>
          </a:xfrm>
          <a:prstGeom prst="rect">
            <a:avLst/>
          </a:prstGeom>
          <a:noFill/>
        </p:spPr>
        <p:txBody>
          <a:bodyPr wrap="none" rtlCol="0">
            <a:spAutoFit/>
          </a:bodyPr>
          <a:lstStyle/>
          <a:p>
            <a:r>
              <a:rPr lang="vi-VN" sz="1400" b="1" dirty="0">
                <a:solidFill>
                  <a:srgbClr val="C00000"/>
                </a:solidFill>
                <a:latin typeface="Nunito" pitchFamily="2" charset="0"/>
              </a:rPr>
              <a:t>3</a:t>
            </a:r>
            <a:endParaRPr lang="en-US" sz="1400" b="1" dirty="0">
              <a:solidFill>
                <a:srgbClr val="C00000"/>
              </a:solidFill>
              <a:latin typeface="Nunito" pitchFamily="2" charset="0"/>
            </a:endParaRPr>
          </a:p>
        </p:txBody>
      </p:sp>
      <p:sp>
        <p:nvSpPr>
          <p:cNvPr id="27" name="Rectangle 26">
            <a:extLst>
              <a:ext uri="{FF2B5EF4-FFF2-40B4-BE49-F238E27FC236}">
                <a16:creationId xmlns:a16="http://schemas.microsoft.com/office/drawing/2014/main" id="{CBD4E05F-BC59-1FAF-8B1E-E74CF5C18F03}"/>
              </a:ext>
            </a:extLst>
          </p:cNvPr>
          <p:cNvSpPr/>
          <p:nvPr/>
        </p:nvSpPr>
        <p:spPr>
          <a:xfrm>
            <a:off x="7628708" y="2038512"/>
            <a:ext cx="3631961" cy="30762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a:extLst>
              <a:ext uri="{FF2B5EF4-FFF2-40B4-BE49-F238E27FC236}">
                <a16:creationId xmlns:a16="http://schemas.microsoft.com/office/drawing/2014/main" id="{72B3EEC9-3447-3A3A-7462-4220452718A0}"/>
              </a:ext>
            </a:extLst>
          </p:cNvPr>
          <p:cNvGraphicFramePr>
            <a:graphicFrameLocks noChangeAspect="1"/>
          </p:cNvGraphicFramePr>
          <p:nvPr>
            <p:extLst>
              <p:ext uri="{D42A27DB-BD31-4B8C-83A1-F6EECF244321}">
                <p14:modId xmlns:p14="http://schemas.microsoft.com/office/powerpoint/2010/main" val="2370793983"/>
              </p:ext>
            </p:extLst>
          </p:nvPr>
        </p:nvGraphicFramePr>
        <p:xfrm>
          <a:off x="8261291" y="2701834"/>
          <a:ext cx="914965" cy="993391"/>
        </p:xfrm>
        <a:graphic>
          <a:graphicData uri="http://schemas.openxmlformats.org/presentationml/2006/ole">
            <mc:AlternateContent xmlns:mc="http://schemas.openxmlformats.org/markup-compatibility/2006">
              <mc:Choice xmlns:v="urn:schemas-microsoft-com:vml" Requires="v">
                <p:oleObj name="Equation" r:id="rId3" imgW="444240" imgH="482400" progId="Equation.DSMT4">
                  <p:embed/>
                </p:oleObj>
              </mc:Choice>
              <mc:Fallback>
                <p:oleObj name="Equation" r:id="rId3" imgW="444240" imgH="482400" progId="Equation.DSMT4">
                  <p:embed/>
                  <p:pic>
                    <p:nvPicPr>
                      <p:cNvPr id="0" name=""/>
                      <p:cNvPicPr/>
                      <p:nvPr/>
                    </p:nvPicPr>
                    <p:blipFill>
                      <a:blip r:embed="rId4"/>
                      <a:stretch>
                        <a:fillRect/>
                      </a:stretch>
                    </p:blipFill>
                    <p:spPr>
                      <a:xfrm>
                        <a:off x="8261291" y="2701834"/>
                        <a:ext cx="914965" cy="993391"/>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CAC8B48-59B2-AA40-CD89-2FF18B6F3980}"/>
              </a:ext>
            </a:extLst>
          </p:cNvPr>
          <p:cNvSpPr txBox="1"/>
          <p:nvPr/>
        </p:nvSpPr>
        <p:spPr>
          <a:xfrm>
            <a:off x="7889966" y="2178614"/>
            <a:ext cx="2429691" cy="523220"/>
          </a:xfrm>
          <a:prstGeom prst="rect">
            <a:avLst/>
          </a:prstGeom>
          <a:noFill/>
        </p:spPr>
        <p:txBody>
          <a:bodyPr wrap="square" rtlCol="0">
            <a:spAutoFit/>
          </a:bodyPr>
          <a:lstStyle/>
          <a:p>
            <a:r>
              <a:rPr lang="vi-VN" sz="2800" b="1" dirty="0">
                <a:latin typeface="Nunito" pitchFamily="2" charset="0"/>
              </a:rPr>
              <a:t>VD:</a:t>
            </a:r>
            <a:endParaRPr lang="en-US" sz="2800" b="1" dirty="0">
              <a:latin typeface="Nunito" pitchFamily="2" charset="0"/>
            </a:endParaRPr>
          </a:p>
        </p:txBody>
      </p:sp>
      <p:graphicFrame>
        <p:nvGraphicFramePr>
          <p:cNvPr id="31" name="Object 30">
            <a:extLst>
              <a:ext uri="{FF2B5EF4-FFF2-40B4-BE49-F238E27FC236}">
                <a16:creationId xmlns:a16="http://schemas.microsoft.com/office/drawing/2014/main" id="{2684995F-9394-559B-A884-D7625B86EEB4}"/>
              </a:ext>
            </a:extLst>
          </p:cNvPr>
          <p:cNvGraphicFramePr>
            <a:graphicFrameLocks noChangeAspect="1"/>
          </p:cNvGraphicFramePr>
          <p:nvPr>
            <p:extLst>
              <p:ext uri="{D42A27DB-BD31-4B8C-83A1-F6EECF244321}">
                <p14:modId xmlns:p14="http://schemas.microsoft.com/office/powerpoint/2010/main" val="1954063637"/>
              </p:ext>
            </p:extLst>
          </p:nvPr>
        </p:nvGraphicFramePr>
        <p:xfrm>
          <a:off x="8248542" y="3809759"/>
          <a:ext cx="377666" cy="458595"/>
        </p:xfrm>
        <a:graphic>
          <a:graphicData uri="http://schemas.openxmlformats.org/presentationml/2006/ole">
            <mc:AlternateContent xmlns:mc="http://schemas.openxmlformats.org/markup-compatibility/2006">
              <mc:Choice xmlns:v="urn:schemas-microsoft-com:vml" Requires="v">
                <p:oleObj name="Equation" r:id="rId5" imgW="177480" imgH="215640" progId="Equation.DSMT4">
                  <p:embed/>
                </p:oleObj>
              </mc:Choice>
              <mc:Fallback>
                <p:oleObj name="Equation" r:id="rId5" imgW="177480" imgH="215640" progId="Equation.DSMT4">
                  <p:embed/>
                  <p:pic>
                    <p:nvPicPr>
                      <p:cNvPr id="0" name=""/>
                      <p:cNvPicPr/>
                      <p:nvPr/>
                    </p:nvPicPr>
                    <p:blipFill>
                      <a:blip r:embed="rId6"/>
                      <a:stretch>
                        <a:fillRect/>
                      </a:stretch>
                    </p:blipFill>
                    <p:spPr>
                      <a:xfrm>
                        <a:off x="8248542" y="3809759"/>
                        <a:ext cx="377666" cy="458595"/>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319D730B-7C54-D8F4-5DA6-643C9927B32F}"/>
              </a:ext>
            </a:extLst>
          </p:cNvPr>
          <p:cNvGraphicFramePr>
            <a:graphicFrameLocks noChangeAspect="1"/>
          </p:cNvGraphicFramePr>
          <p:nvPr>
            <p:extLst>
              <p:ext uri="{D42A27DB-BD31-4B8C-83A1-F6EECF244321}">
                <p14:modId xmlns:p14="http://schemas.microsoft.com/office/powerpoint/2010/main" val="3334558610"/>
              </p:ext>
            </p:extLst>
          </p:nvPr>
        </p:nvGraphicFramePr>
        <p:xfrm>
          <a:off x="8200353" y="4298359"/>
          <a:ext cx="399830" cy="456949"/>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8200353" y="4298359"/>
                        <a:ext cx="399830" cy="456949"/>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6A07857E-5C59-AB90-4BFD-6B70F3FBA2B1}"/>
              </a:ext>
            </a:extLst>
          </p:cNvPr>
          <p:cNvSpPr txBox="1"/>
          <p:nvPr/>
        </p:nvSpPr>
        <p:spPr>
          <a:xfrm>
            <a:off x="8718773" y="3713017"/>
            <a:ext cx="2541896" cy="1154162"/>
          </a:xfrm>
          <a:prstGeom prst="rect">
            <a:avLst/>
          </a:prstGeom>
          <a:noFill/>
        </p:spPr>
        <p:txBody>
          <a:bodyPr wrap="square" rtlCol="0">
            <a:spAutoFit/>
          </a:bodyPr>
          <a:lstStyle/>
          <a:p>
            <a:pPr>
              <a:lnSpc>
                <a:spcPct val="150000"/>
              </a:lnSpc>
            </a:pPr>
            <a:r>
              <a:rPr lang="vi-VN" sz="2400" b="1" dirty="0">
                <a:solidFill>
                  <a:schemeClr val="accent1">
                    <a:lumMod val="75000"/>
                  </a:schemeClr>
                </a:solidFill>
                <a:latin typeface="Nunito" pitchFamily="2" charset="0"/>
              </a:rPr>
              <a:t>3 bình phương</a:t>
            </a:r>
          </a:p>
          <a:p>
            <a:pPr>
              <a:lnSpc>
                <a:spcPct val="150000"/>
              </a:lnSpc>
            </a:pPr>
            <a:r>
              <a:rPr lang="vi-VN" sz="2400" b="1" dirty="0">
                <a:solidFill>
                  <a:schemeClr val="accent1">
                    <a:lumMod val="75000"/>
                  </a:schemeClr>
                </a:solidFill>
                <a:latin typeface="Nunito" pitchFamily="2" charset="0"/>
              </a:rPr>
              <a:t>4 lập phương</a:t>
            </a:r>
            <a:endParaRPr lang="en-US" sz="2400" b="1" dirty="0">
              <a:solidFill>
                <a:schemeClr val="accent1">
                  <a:lumMod val="75000"/>
                </a:schemeClr>
              </a:solidFill>
              <a:latin typeface="Nunito" pitchFamily="2" charset="0"/>
            </a:endParaRPr>
          </a:p>
        </p:txBody>
      </p:sp>
    </p:spTree>
    <p:extLst>
      <p:ext uri="{BB962C8B-B14F-4D97-AF65-F5344CB8AC3E}">
        <p14:creationId xmlns:p14="http://schemas.microsoft.com/office/powerpoint/2010/main" val="10831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44062"/>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5EDCD7C-067B-CA2F-FB8F-A369FE855A4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13" b="90813" l="535" r="93405">
                        <a14:foregroundMark x1="2139" y1="5654" x2="86988" y2="85512"/>
                        <a14:foregroundMark x1="18538" y1="11307" x2="28520" y2="11307"/>
                        <a14:foregroundMark x1="28520" y1="11307" x2="74153" y2="20495"/>
                        <a14:foregroundMark x1="74153" y1="20495" x2="87344" y2="20141"/>
                        <a14:foregroundMark x1="87344" y1="20141" x2="92692" y2="86572"/>
                        <a14:foregroundMark x1="8556" y1="31449" x2="11586" y2="56537"/>
                        <a14:foregroundMark x1="11586" y1="56537" x2="42602" y2="75618"/>
                        <a14:foregroundMark x1="42602" y1="75618" x2="55437" y2="63251"/>
                        <a14:foregroundMark x1="55437" y1="63251" x2="55437" y2="63251"/>
                        <a14:foregroundMark x1="49020" y1="27562" x2="83066" y2="15901"/>
                        <a14:foregroundMark x1="83066" y1="15901" x2="89661" y2="21201"/>
                        <a14:foregroundMark x1="91444" y1="13428" x2="38324" y2="12367"/>
                        <a14:foregroundMark x1="92335" y1="17668" x2="91266" y2="59364"/>
                        <a14:foregroundMark x1="91266" y1="59364" x2="91087" y2="60071"/>
                        <a14:foregroundMark x1="92157" y1="15194" x2="92335" y2="12014"/>
                        <a14:foregroundMark x1="82175" y1="26855" x2="87166" y2="26148"/>
                        <a14:foregroundMark x1="91444" y1="9894" x2="93405" y2="20141"/>
                        <a14:foregroundMark x1="7487" y1="49117" x2="19964" y2="80919"/>
                        <a14:foregroundMark x1="19964" y1="80919" x2="29055" y2="80212"/>
                        <a14:foregroundMark x1="29055" y1="80212" x2="29055" y2="80212"/>
                        <a14:foregroundMark x1="6595" y1="48410" x2="7487" y2="66784"/>
                        <a14:foregroundMark x1="7487" y1="66784" x2="15865" y2="78445"/>
                        <a14:foregroundMark x1="5169" y1="69611" x2="8021" y2="83039"/>
                        <a14:foregroundMark x1="6061" y1="81272" x2="81640" y2="86926"/>
                        <a14:foregroundMark x1="28520" y1="89399" x2="18360" y2="91166"/>
                        <a14:foregroundMark x1="18360" y1="91166" x2="6952" y2="83746"/>
                        <a14:foregroundMark x1="6952" y1="83746" x2="7130" y2="80212"/>
                        <a14:foregroundMark x1="3387" y1="8481" x2="5526" y2="15194"/>
                        <a14:foregroundMark x1="2852" y1="6007" x2="2496" y2="3887"/>
                        <a14:foregroundMark x1="3387" y1="5654" x2="535" y2="1413"/>
                      </a14:backgroundRemoval>
                    </a14:imgEffect>
                  </a14:imgLayer>
                </a14:imgProps>
              </a:ext>
            </a:extLst>
          </a:blip>
          <a:stretch>
            <a:fillRect/>
          </a:stretch>
        </p:blipFill>
        <p:spPr>
          <a:xfrm>
            <a:off x="6848475" y="1757362"/>
            <a:ext cx="5343525" cy="2695575"/>
          </a:xfrm>
          <a:prstGeom prst="rect">
            <a:avLst/>
          </a:prstGeom>
        </p:spPr>
      </p:pic>
      <p:pic>
        <p:nvPicPr>
          <p:cNvPr id="3" name="Picture 2">
            <a:extLst>
              <a:ext uri="{FF2B5EF4-FFF2-40B4-BE49-F238E27FC236}">
                <a16:creationId xmlns:a16="http://schemas.microsoft.com/office/drawing/2014/main" id="{25CDEEE7-6216-90DD-F8B7-2A54FF3C99BD}"/>
              </a:ext>
            </a:extLst>
          </p:cNvPr>
          <p:cNvPicPr>
            <a:picLocks noChangeAspect="1"/>
          </p:cNvPicPr>
          <p:nvPr/>
        </p:nvPicPr>
        <p:blipFill>
          <a:blip r:embed="rId4"/>
          <a:stretch>
            <a:fillRect/>
          </a:stretch>
        </p:blipFill>
        <p:spPr>
          <a:xfrm>
            <a:off x="363855" y="1757362"/>
            <a:ext cx="6343650" cy="3343275"/>
          </a:xfrm>
          <a:prstGeom prst="rect">
            <a:avLst/>
          </a:prstGeom>
        </p:spPr>
      </p:pic>
      <p:sp>
        <p:nvSpPr>
          <p:cNvPr id="4" name="TextBox 3">
            <a:extLst>
              <a:ext uri="{FF2B5EF4-FFF2-40B4-BE49-F238E27FC236}">
                <a16:creationId xmlns:a16="http://schemas.microsoft.com/office/drawing/2014/main" id="{81DD4AA6-B33A-3F68-FCF0-4D9699943AAE}"/>
              </a:ext>
            </a:extLst>
          </p:cNvPr>
          <p:cNvSpPr txBox="1"/>
          <p:nvPr/>
        </p:nvSpPr>
        <p:spPr>
          <a:xfrm>
            <a:off x="363855" y="1162594"/>
            <a:ext cx="5553619" cy="461665"/>
          </a:xfrm>
          <a:prstGeom prst="rect">
            <a:avLst/>
          </a:prstGeom>
          <a:noFill/>
        </p:spPr>
        <p:txBody>
          <a:bodyPr wrap="square" rtlCol="0">
            <a:spAutoFit/>
          </a:bodyPr>
          <a:lstStyle/>
          <a:p>
            <a:r>
              <a:rPr lang="en-US" sz="2400" b="1" dirty="0" err="1">
                <a:latin typeface="Nunito" pitchFamily="2" charset="0"/>
              </a:rPr>
              <a:t>Đọc</a:t>
            </a:r>
            <a:r>
              <a:rPr lang="en-US" sz="2400" b="1" dirty="0">
                <a:latin typeface="Nunito" pitchFamily="2" charset="0"/>
              </a:rPr>
              <a:t> VD2 </a:t>
            </a:r>
            <a:r>
              <a:rPr lang="en-US" sz="2400" b="1" dirty="0" err="1">
                <a:latin typeface="Nunito" pitchFamily="2" charset="0"/>
              </a:rPr>
              <a:t>và</a:t>
            </a:r>
            <a:r>
              <a:rPr lang="en-US" sz="2400" b="1" dirty="0">
                <a:latin typeface="Nunito" pitchFamily="2" charset="0"/>
              </a:rPr>
              <a:t> </a:t>
            </a:r>
            <a:r>
              <a:rPr lang="en-US" sz="2400" b="1" dirty="0" err="1">
                <a:latin typeface="Nunito" pitchFamily="2" charset="0"/>
              </a:rPr>
              <a:t>hoàn</a:t>
            </a:r>
            <a:r>
              <a:rPr lang="en-US" sz="2400" b="1" dirty="0">
                <a:latin typeface="Nunito" pitchFamily="2" charset="0"/>
              </a:rPr>
              <a:t> </a:t>
            </a:r>
            <a:r>
              <a:rPr lang="en-US" sz="2400" b="1" dirty="0" err="1">
                <a:latin typeface="Nunito" pitchFamily="2" charset="0"/>
              </a:rPr>
              <a:t>thành</a:t>
            </a:r>
            <a:r>
              <a:rPr lang="en-US" sz="2400" b="1" dirty="0">
                <a:latin typeface="Nunito" pitchFamily="2" charset="0"/>
              </a:rPr>
              <a:t> LT1 </a:t>
            </a:r>
            <a:r>
              <a:rPr lang="en-US" sz="2400" b="1" dirty="0" err="1">
                <a:latin typeface="Nunito" pitchFamily="2" charset="0"/>
              </a:rPr>
              <a:t>vào</a:t>
            </a:r>
            <a:r>
              <a:rPr lang="en-US" sz="2400" b="1" dirty="0">
                <a:latin typeface="Nunito" pitchFamily="2" charset="0"/>
              </a:rPr>
              <a:t> </a:t>
            </a:r>
            <a:r>
              <a:rPr lang="en-US" sz="2400" b="1" dirty="0" err="1">
                <a:latin typeface="Nunito" pitchFamily="2" charset="0"/>
              </a:rPr>
              <a:t>vở</a:t>
            </a:r>
            <a:endParaRPr lang="en-US" sz="2400" b="1" dirty="0">
              <a:latin typeface="Nunito" pitchFamily="2" charset="0"/>
            </a:endParaRPr>
          </a:p>
        </p:txBody>
      </p:sp>
    </p:spTree>
    <p:extLst>
      <p:ext uri="{BB962C8B-B14F-4D97-AF65-F5344CB8AC3E}">
        <p14:creationId xmlns:p14="http://schemas.microsoft.com/office/powerpoint/2010/main" val="38939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44062"/>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DD4AA6-B33A-3F68-FCF0-4D9699943AAE}"/>
              </a:ext>
            </a:extLst>
          </p:cNvPr>
          <p:cNvSpPr txBox="1"/>
          <p:nvPr/>
        </p:nvSpPr>
        <p:spPr>
          <a:xfrm>
            <a:off x="363855" y="1162594"/>
            <a:ext cx="5553619" cy="461665"/>
          </a:xfrm>
          <a:prstGeom prst="rect">
            <a:avLst/>
          </a:prstGeom>
          <a:noFill/>
        </p:spPr>
        <p:txBody>
          <a:bodyPr wrap="square" rtlCol="0">
            <a:spAutoFit/>
          </a:bodyPr>
          <a:lstStyle/>
          <a:p>
            <a:r>
              <a:rPr lang="en-US" sz="2400" b="1" dirty="0" err="1">
                <a:latin typeface="Nunito" pitchFamily="2" charset="0"/>
              </a:rPr>
              <a:t>Đọc</a:t>
            </a:r>
            <a:r>
              <a:rPr lang="en-US" sz="2400" b="1" dirty="0">
                <a:latin typeface="Nunito" pitchFamily="2" charset="0"/>
              </a:rPr>
              <a:t> VD3 </a:t>
            </a:r>
            <a:r>
              <a:rPr lang="en-US" sz="2400" b="1" dirty="0" err="1">
                <a:latin typeface="Nunito" pitchFamily="2" charset="0"/>
              </a:rPr>
              <a:t>và</a:t>
            </a:r>
            <a:r>
              <a:rPr lang="en-US" sz="2400" b="1" dirty="0">
                <a:latin typeface="Nunito" pitchFamily="2" charset="0"/>
              </a:rPr>
              <a:t> </a:t>
            </a:r>
            <a:r>
              <a:rPr lang="en-US" sz="2400" b="1" dirty="0" err="1">
                <a:latin typeface="Nunito" pitchFamily="2" charset="0"/>
              </a:rPr>
              <a:t>hoàn</a:t>
            </a:r>
            <a:r>
              <a:rPr lang="en-US" sz="2400" b="1" dirty="0">
                <a:latin typeface="Nunito" pitchFamily="2" charset="0"/>
              </a:rPr>
              <a:t> </a:t>
            </a:r>
            <a:r>
              <a:rPr lang="en-US" sz="2400" b="1" dirty="0" err="1">
                <a:latin typeface="Nunito" pitchFamily="2" charset="0"/>
              </a:rPr>
              <a:t>thành</a:t>
            </a:r>
            <a:r>
              <a:rPr lang="en-US" sz="2400" b="1" dirty="0">
                <a:latin typeface="Nunito" pitchFamily="2" charset="0"/>
              </a:rPr>
              <a:t> LT2 </a:t>
            </a:r>
            <a:r>
              <a:rPr lang="en-US" sz="2400" b="1" dirty="0" err="1">
                <a:latin typeface="Nunito" pitchFamily="2" charset="0"/>
              </a:rPr>
              <a:t>vào</a:t>
            </a:r>
            <a:r>
              <a:rPr lang="en-US" sz="2400" b="1" dirty="0">
                <a:latin typeface="Nunito" pitchFamily="2" charset="0"/>
              </a:rPr>
              <a:t> </a:t>
            </a:r>
            <a:r>
              <a:rPr lang="en-US" sz="2400" b="1" dirty="0" err="1">
                <a:latin typeface="Nunito" pitchFamily="2" charset="0"/>
              </a:rPr>
              <a:t>vở</a:t>
            </a:r>
            <a:endParaRPr lang="en-US" sz="2400" b="1" dirty="0">
              <a:latin typeface="Nunito" pitchFamily="2" charset="0"/>
            </a:endParaRPr>
          </a:p>
        </p:txBody>
      </p:sp>
      <p:pic>
        <p:nvPicPr>
          <p:cNvPr id="5" name="Picture 4">
            <a:extLst>
              <a:ext uri="{FF2B5EF4-FFF2-40B4-BE49-F238E27FC236}">
                <a16:creationId xmlns:a16="http://schemas.microsoft.com/office/drawing/2014/main" id="{FDC213B5-DD59-473F-88D5-83F6297965F0}"/>
              </a:ext>
            </a:extLst>
          </p:cNvPr>
          <p:cNvPicPr>
            <a:picLocks noChangeAspect="1"/>
          </p:cNvPicPr>
          <p:nvPr/>
        </p:nvPicPr>
        <p:blipFill>
          <a:blip r:embed="rId2"/>
          <a:stretch>
            <a:fillRect/>
          </a:stretch>
        </p:blipFill>
        <p:spPr>
          <a:xfrm>
            <a:off x="363855" y="3489158"/>
            <a:ext cx="6600825" cy="3048000"/>
          </a:xfrm>
          <a:prstGeom prst="rect">
            <a:avLst/>
          </a:prstGeom>
        </p:spPr>
      </p:pic>
      <p:pic>
        <p:nvPicPr>
          <p:cNvPr id="6" name="Picture 5">
            <a:extLst>
              <a:ext uri="{FF2B5EF4-FFF2-40B4-BE49-F238E27FC236}">
                <a16:creationId xmlns:a16="http://schemas.microsoft.com/office/drawing/2014/main" id="{D11CB133-9CAC-9754-1532-ACF3FCECECDB}"/>
              </a:ext>
            </a:extLst>
          </p:cNvPr>
          <p:cNvPicPr>
            <a:picLocks noChangeAspect="1"/>
          </p:cNvPicPr>
          <p:nvPr/>
        </p:nvPicPr>
        <p:blipFill>
          <a:blip r:embed="rId3"/>
          <a:stretch>
            <a:fillRect/>
          </a:stretch>
        </p:blipFill>
        <p:spPr>
          <a:xfrm>
            <a:off x="363855" y="1629209"/>
            <a:ext cx="3386615" cy="1808522"/>
          </a:xfrm>
          <a:prstGeom prst="rect">
            <a:avLst/>
          </a:prstGeom>
        </p:spPr>
      </p:pic>
      <p:pic>
        <p:nvPicPr>
          <p:cNvPr id="9" name="Picture 8">
            <a:extLst>
              <a:ext uri="{FF2B5EF4-FFF2-40B4-BE49-F238E27FC236}">
                <a16:creationId xmlns:a16="http://schemas.microsoft.com/office/drawing/2014/main" id="{8A601AC6-CC4B-C92A-E779-233506CEA7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476" b="94834" l="1287" r="96875">
                        <a14:foregroundMark x1="1838" y1="7749" x2="31250" y2="41697"/>
                        <a14:foregroundMark x1="14338" y1="17712" x2="67647" y2="17343"/>
                        <a14:foregroundMark x1="67647" y1="17343" x2="92096" y2="21771"/>
                        <a14:foregroundMark x1="92096" y1="21771" x2="96324" y2="42435"/>
                        <a14:foregroundMark x1="96324" y1="42435" x2="93750" y2="76015"/>
                        <a14:foregroundMark x1="93750" y1="76015" x2="79779" y2="94096"/>
                        <a14:foregroundMark x1="79779" y1="94096" x2="17463" y2="91513"/>
                        <a14:foregroundMark x1="17463" y1="91513" x2="8272" y2="80812"/>
                        <a14:foregroundMark x1="8272" y1="80812" x2="8824" y2="33948"/>
                        <a14:foregroundMark x1="8824" y1="33948" x2="8824" y2="33948"/>
                        <a14:foregroundMark x1="2206" y1="4059" x2="2206" y2="3321"/>
                        <a14:foregroundMark x1="90257" y1="16974" x2="96691" y2="34686"/>
                        <a14:foregroundMark x1="96691" y1="34686" x2="95221" y2="76753"/>
                        <a14:foregroundMark x1="95221" y1="76753" x2="88419" y2="90406"/>
                        <a14:foregroundMark x1="88419" y1="90406" x2="85662" y2="90406"/>
                        <a14:foregroundMark x1="86029" y1="86347" x2="27574" y2="29151"/>
                        <a14:foregroundMark x1="27574" y1="29151" x2="70956" y2="23616"/>
                        <a14:foregroundMark x1="70956" y1="23616" x2="83824" y2="25461"/>
                        <a14:foregroundMark x1="83824" y1="25461" x2="83272" y2="42804"/>
                        <a14:foregroundMark x1="86213" y1="41697" x2="39890" y2="46125"/>
                        <a14:foregroundMark x1="31066" y1="47601" x2="46140" y2="81919"/>
                        <a14:foregroundMark x1="46140" y1="81919" x2="46875" y2="81550"/>
                        <a14:foregroundMark x1="41544" y1="83026" x2="17096" y2="64945"/>
                        <a14:foregroundMark x1="17096" y1="64945" x2="11581" y2="85609"/>
                        <a14:foregroundMark x1="11581" y1="85609" x2="21875" y2="78229"/>
                        <a14:foregroundMark x1="21875" y1="78229" x2="23713" y2="82288"/>
                        <a14:foregroundMark x1="8640" y1="81550" x2="12684" y2="84502"/>
                        <a14:foregroundMark x1="6985" y1="78598" x2="13787" y2="86347"/>
                        <a14:foregroundMark x1="7537" y1="87823" x2="7537" y2="78229"/>
                        <a14:foregroundMark x1="6066" y1="87823" x2="13419" y2="89668"/>
                        <a14:foregroundMark x1="10662" y1="61255" x2="11765" y2="87085"/>
                        <a14:foregroundMark x1="11765" y1="87085" x2="44669" y2="98893"/>
                        <a14:foregroundMark x1="44669" y1="98893" x2="78493" y2="94834"/>
                        <a14:foregroundMark x1="78493" y1="94834" x2="86029" y2="94834"/>
                        <a14:foregroundMark x1="90993" y1="18819" x2="96324" y2="18450"/>
                        <a14:foregroundMark x1="1287" y1="5904" x2="2941" y2="13284"/>
                        <a14:foregroundMark x1="95037" y1="13284" x2="96875" y2="33210"/>
                        <a14:foregroundMark x1="92279" y1="78967" x2="92279" y2="78967"/>
                        <a14:foregroundMark x1="32537" y1="59779" x2="32353" y2="82288"/>
                        <a14:foregroundMark x1="32353" y1="82288" x2="32537" y2="83026"/>
                        <a14:backgroundMark x1="35294" y1="2214" x2="54412" y2="2214"/>
                        <a14:backgroundMark x1="54412" y1="2214" x2="85110" y2="2214"/>
                        <a14:backgroundMark x1="85110" y1="2214" x2="94301" y2="3321"/>
                      </a14:backgroundRemoval>
                    </a14:imgEffect>
                  </a14:imgLayer>
                </a14:imgProps>
              </a:ext>
            </a:extLst>
          </a:blip>
          <a:stretch>
            <a:fillRect/>
          </a:stretch>
        </p:blipFill>
        <p:spPr>
          <a:xfrm>
            <a:off x="6740162" y="1090748"/>
            <a:ext cx="5181600" cy="2581275"/>
          </a:xfrm>
          <a:prstGeom prst="rect">
            <a:avLst/>
          </a:prstGeom>
        </p:spPr>
      </p:pic>
    </p:spTree>
    <p:extLst>
      <p:ext uri="{BB962C8B-B14F-4D97-AF65-F5344CB8AC3E}">
        <p14:creationId xmlns:p14="http://schemas.microsoft.com/office/powerpoint/2010/main" val="32182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294717"/>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NHÂN HAI LŨY THỪA CÙNG CƠ SỐ</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17937"/>
            <a:ext cx="6333277"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DD4AA6-B33A-3F68-FCF0-4D9699943AAE}"/>
              </a:ext>
            </a:extLst>
          </p:cNvPr>
          <p:cNvSpPr txBox="1"/>
          <p:nvPr/>
        </p:nvSpPr>
        <p:spPr>
          <a:xfrm>
            <a:off x="363855" y="1162594"/>
            <a:ext cx="9562012" cy="461665"/>
          </a:xfrm>
          <a:prstGeom prst="rect">
            <a:avLst/>
          </a:prstGeom>
          <a:noFill/>
        </p:spPr>
        <p:txBody>
          <a:bodyPr wrap="square" rtlCol="0">
            <a:spAutoFit/>
          </a:bodyPr>
          <a:lstStyle/>
          <a:p>
            <a:r>
              <a:rPr lang="en-US" sz="2400" b="1" dirty="0" err="1">
                <a:latin typeface="Nunito" pitchFamily="2" charset="0"/>
              </a:rPr>
              <a:t>Đọc</a:t>
            </a:r>
            <a:r>
              <a:rPr lang="en-US" sz="2400" b="1" dirty="0">
                <a:latin typeface="Nunito" pitchFamily="2" charset="0"/>
              </a:rPr>
              <a:t> HĐ2 </a:t>
            </a:r>
            <a:r>
              <a:rPr lang="en-US" sz="2400" b="1" dirty="0" err="1">
                <a:latin typeface="Nunito" pitchFamily="2" charset="0"/>
              </a:rPr>
              <a:t>và</a:t>
            </a:r>
            <a:r>
              <a:rPr lang="en-US" sz="2400" b="1" dirty="0">
                <a:latin typeface="Nunito" pitchFamily="2" charset="0"/>
              </a:rPr>
              <a:t> </a:t>
            </a:r>
            <a:r>
              <a:rPr lang="en-US" sz="2400" b="1" dirty="0" err="1">
                <a:latin typeface="Nunito" pitchFamily="2" charset="0"/>
              </a:rPr>
              <a:t>rút</a:t>
            </a:r>
            <a:r>
              <a:rPr lang="en-US" sz="2400" b="1" dirty="0">
                <a:latin typeface="Nunito" pitchFamily="2" charset="0"/>
              </a:rPr>
              <a:t> </a:t>
            </a:r>
            <a:r>
              <a:rPr lang="en-US" sz="2400" b="1" dirty="0" err="1">
                <a:latin typeface="Nunito" pitchFamily="2" charset="0"/>
              </a:rPr>
              <a:t>ra</a:t>
            </a:r>
            <a:r>
              <a:rPr lang="en-US" sz="2400" b="1" dirty="0">
                <a:latin typeface="Nunito" pitchFamily="2" charset="0"/>
              </a:rPr>
              <a:t> </a:t>
            </a:r>
            <a:r>
              <a:rPr lang="en-US" sz="2400" b="1" dirty="0" err="1">
                <a:latin typeface="Nunito" pitchFamily="2" charset="0"/>
              </a:rPr>
              <a:t>công</a:t>
            </a:r>
            <a:r>
              <a:rPr lang="en-US" sz="2400" b="1" dirty="0">
                <a:latin typeface="Nunito" pitchFamily="2" charset="0"/>
              </a:rPr>
              <a:t> </a:t>
            </a:r>
            <a:r>
              <a:rPr lang="en-US" sz="2400" b="1" dirty="0" err="1">
                <a:latin typeface="Nunito" pitchFamily="2" charset="0"/>
              </a:rPr>
              <a:t>thức</a:t>
            </a:r>
            <a:r>
              <a:rPr lang="en-US" sz="2400" b="1" dirty="0">
                <a:latin typeface="Nunito" pitchFamily="2" charset="0"/>
              </a:rPr>
              <a:t> </a:t>
            </a:r>
            <a:r>
              <a:rPr lang="en-US" sz="2400" b="1" dirty="0" err="1">
                <a:latin typeface="Nunito" pitchFamily="2" charset="0"/>
              </a:rPr>
              <a:t>tính</a:t>
            </a:r>
            <a:r>
              <a:rPr lang="en-US" sz="2400" b="1" dirty="0">
                <a:latin typeface="Nunito" pitchFamily="2" charset="0"/>
              </a:rPr>
              <a:t> </a:t>
            </a:r>
            <a:r>
              <a:rPr lang="en-US" sz="2400" b="1" dirty="0" err="1">
                <a:latin typeface="Nunito" pitchFamily="2" charset="0"/>
              </a:rPr>
              <a:t>tích</a:t>
            </a:r>
            <a:r>
              <a:rPr lang="en-US" sz="2400" b="1" dirty="0">
                <a:latin typeface="Nunito" pitchFamily="2" charset="0"/>
              </a:rPr>
              <a:t> 2 </a:t>
            </a:r>
            <a:r>
              <a:rPr lang="en-US" sz="2400" b="1" dirty="0" err="1">
                <a:latin typeface="Nunito" pitchFamily="2" charset="0"/>
              </a:rPr>
              <a:t>lũy</a:t>
            </a:r>
            <a:r>
              <a:rPr lang="en-US" sz="2400" b="1" dirty="0">
                <a:latin typeface="Nunito" pitchFamily="2" charset="0"/>
              </a:rPr>
              <a:t> </a:t>
            </a:r>
            <a:r>
              <a:rPr lang="en-US" sz="2400" b="1" dirty="0" err="1">
                <a:latin typeface="Nunito" pitchFamily="2" charset="0"/>
              </a:rPr>
              <a:t>thừa</a:t>
            </a:r>
            <a:r>
              <a:rPr lang="en-US" sz="2400" b="1" dirty="0">
                <a:latin typeface="Nunito" pitchFamily="2" charset="0"/>
              </a:rPr>
              <a:t> </a:t>
            </a:r>
            <a:r>
              <a:rPr lang="en-US" sz="2400" b="1" dirty="0" err="1">
                <a:latin typeface="Nunito" pitchFamily="2" charset="0"/>
              </a:rPr>
              <a:t>cùng</a:t>
            </a:r>
            <a:r>
              <a:rPr lang="en-US" sz="2400" b="1" dirty="0">
                <a:latin typeface="Nunito" pitchFamily="2" charset="0"/>
              </a:rPr>
              <a:t> </a:t>
            </a:r>
            <a:r>
              <a:rPr lang="en-US" sz="2400" b="1" dirty="0" err="1">
                <a:latin typeface="Nunito" pitchFamily="2" charset="0"/>
              </a:rPr>
              <a:t>cơ</a:t>
            </a:r>
            <a:r>
              <a:rPr lang="en-US" sz="2400" b="1" dirty="0">
                <a:latin typeface="Nunito" pitchFamily="2" charset="0"/>
              </a:rPr>
              <a:t> </a:t>
            </a:r>
            <a:r>
              <a:rPr lang="en-US" sz="2400" b="1" dirty="0" err="1">
                <a:latin typeface="Nunito" pitchFamily="2" charset="0"/>
              </a:rPr>
              <a:t>số</a:t>
            </a:r>
            <a:endParaRPr lang="en-US" sz="2400" b="1" dirty="0">
              <a:latin typeface="Nunito" pitchFamily="2" charset="0"/>
            </a:endParaRPr>
          </a:p>
        </p:txBody>
      </p:sp>
      <p:pic>
        <p:nvPicPr>
          <p:cNvPr id="3" name="Picture 2" descr="A white text with black numbers&#10;&#10;Description automatically generated with medium confidence">
            <a:extLst>
              <a:ext uri="{FF2B5EF4-FFF2-40B4-BE49-F238E27FC236}">
                <a16:creationId xmlns:a16="http://schemas.microsoft.com/office/drawing/2014/main" id="{938D6933-FD28-8644-BD7A-7E977E011EF8}"/>
              </a:ext>
            </a:extLst>
          </p:cNvPr>
          <p:cNvPicPr>
            <a:picLocks noChangeAspect="1"/>
          </p:cNvPicPr>
          <p:nvPr/>
        </p:nvPicPr>
        <p:blipFill rotWithShape="1">
          <a:blip r:embed="rId2">
            <a:extLst>
              <a:ext uri="{28A0092B-C50C-407E-A947-70E740481C1C}">
                <a14:useLocalDpi xmlns:a14="http://schemas.microsoft.com/office/drawing/2010/main" val="0"/>
              </a:ext>
            </a:extLst>
          </a:blip>
          <a:srcRect l="621" t="17585" r="674"/>
          <a:stretch/>
        </p:blipFill>
        <p:spPr>
          <a:xfrm>
            <a:off x="1" y="1942790"/>
            <a:ext cx="12192000" cy="4020730"/>
          </a:xfrm>
          <a:prstGeom prst="rect">
            <a:avLst/>
          </a:prstGeom>
        </p:spPr>
      </p:pic>
    </p:spTree>
    <p:extLst>
      <p:ext uri="{BB962C8B-B14F-4D97-AF65-F5344CB8AC3E}">
        <p14:creationId xmlns:p14="http://schemas.microsoft.com/office/powerpoint/2010/main" val="8565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descr="A green rectangular object with black text&#10;&#10;Description automatically generated">
            <a:extLst>
              <a:ext uri="{FF2B5EF4-FFF2-40B4-BE49-F238E27FC236}">
                <a16:creationId xmlns:a16="http://schemas.microsoft.com/office/drawing/2014/main" id="{175526FB-CD97-B1A2-A32C-C99A66870B06}"/>
              </a:ext>
            </a:extLst>
          </p:cNvPr>
          <p:cNvPicPr>
            <a:picLocks noChangeAspect="1"/>
          </p:cNvPicPr>
          <p:nvPr/>
        </p:nvPicPr>
        <p:blipFill rotWithShape="1">
          <a:blip r:embed="rId2">
            <a:extLst>
              <a:ext uri="{28A0092B-C50C-407E-A947-70E740481C1C}">
                <a14:useLocalDpi xmlns:a14="http://schemas.microsoft.com/office/drawing/2010/main" val="0"/>
              </a:ext>
            </a:extLst>
          </a:blip>
          <a:srcRect l="2679" t="28449" r="2178" b="31252"/>
          <a:stretch/>
        </p:blipFill>
        <p:spPr>
          <a:xfrm>
            <a:off x="326570" y="2625634"/>
            <a:ext cx="11599819" cy="1502230"/>
          </a:xfrm>
          <a:prstGeom prst="rect">
            <a:avLst/>
          </a:prstGeom>
        </p:spPr>
      </p:pic>
      <p:sp>
        <p:nvSpPr>
          <p:cNvPr id="6" name="TextBox 5">
            <a:extLst>
              <a:ext uri="{FF2B5EF4-FFF2-40B4-BE49-F238E27FC236}">
                <a16:creationId xmlns:a16="http://schemas.microsoft.com/office/drawing/2014/main" id="{FC246207-924A-85AD-4A1B-E2DE1C88155F}"/>
              </a:ext>
            </a:extLst>
          </p:cNvPr>
          <p:cNvSpPr txBox="1"/>
          <p:nvPr/>
        </p:nvSpPr>
        <p:spPr>
          <a:xfrm>
            <a:off x="326570" y="1750423"/>
            <a:ext cx="8046721" cy="523220"/>
          </a:xfrm>
          <a:prstGeom prst="rect">
            <a:avLst/>
          </a:prstGeom>
          <a:noFill/>
        </p:spPr>
        <p:txBody>
          <a:bodyPr wrap="square" rtlCol="0">
            <a:spAutoFit/>
          </a:bodyPr>
          <a:lstStyle/>
          <a:p>
            <a:r>
              <a:rPr lang="en-US" sz="2800" b="1" dirty="0" err="1">
                <a:latin typeface="Nunito" pitchFamily="2" charset="0"/>
              </a:rPr>
              <a:t>Công</a:t>
            </a:r>
            <a:r>
              <a:rPr lang="en-US" sz="2800" b="1" dirty="0">
                <a:latin typeface="Nunito" pitchFamily="2" charset="0"/>
              </a:rPr>
              <a:t> </a:t>
            </a:r>
            <a:r>
              <a:rPr lang="en-US" sz="2800" b="1" dirty="0" err="1">
                <a:latin typeface="Nunito" pitchFamily="2" charset="0"/>
              </a:rPr>
              <a:t>thức</a:t>
            </a:r>
            <a:r>
              <a:rPr lang="en-US" sz="2800" b="1" dirty="0">
                <a:latin typeface="Nunito" pitchFamily="2" charset="0"/>
              </a:rPr>
              <a:t> </a:t>
            </a:r>
            <a:r>
              <a:rPr lang="en-US" sz="2800" b="1" dirty="0" err="1">
                <a:latin typeface="Nunito" pitchFamily="2" charset="0"/>
              </a:rPr>
              <a:t>nhân</a:t>
            </a:r>
            <a:r>
              <a:rPr lang="en-US" sz="2800" b="1" dirty="0">
                <a:latin typeface="Nunito" pitchFamily="2" charset="0"/>
              </a:rPr>
              <a:t> </a:t>
            </a:r>
            <a:r>
              <a:rPr lang="en-US" sz="2800" b="1" dirty="0" err="1">
                <a:latin typeface="Nunito" pitchFamily="2" charset="0"/>
              </a:rPr>
              <a:t>hai</a:t>
            </a:r>
            <a:r>
              <a:rPr lang="en-US" sz="2800" b="1" dirty="0">
                <a:latin typeface="Nunito" pitchFamily="2" charset="0"/>
              </a:rPr>
              <a:t> </a:t>
            </a:r>
            <a:r>
              <a:rPr lang="en-US" sz="2800" b="1" dirty="0" err="1">
                <a:latin typeface="Nunito" pitchFamily="2" charset="0"/>
              </a:rPr>
              <a:t>lũy</a:t>
            </a:r>
            <a:r>
              <a:rPr lang="en-US" sz="2800" b="1" dirty="0">
                <a:latin typeface="Nunito" pitchFamily="2" charset="0"/>
              </a:rPr>
              <a:t> </a:t>
            </a:r>
            <a:r>
              <a:rPr lang="en-US" sz="2800" b="1" dirty="0" err="1">
                <a:latin typeface="Nunito" pitchFamily="2" charset="0"/>
              </a:rPr>
              <a:t>thừa</a:t>
            </a:r>
            <a:r>
              <a:rPr lang="en-US" sz="2800" b="1" dirty="0">
                <a:latin typeface="Nunito" pitchFamily="2" charset="0"/>
              </a:rPr>
              <a:t> </a:t>
            </a:r>
            <a:r>
              <a:rPr lang="en-US" sz="2800" b="1" dirty="0" err="1">
                <a:latin typeface="Nunito" pitchFamily="2" charset="0"/>
              </a:rPr>
              <a:t>cùng</a:t>
            </a:r>
            <a:r>
              <a:rPr lang="en-US" sz="2800" b="1" dirty="0">
                <a:latin typeface="Nunito" pitchFamily="2" charset="0"/>
              </a:rPr>
              <a:t> </a:t>
            </a:r>
            <a:r>
              <a:rPr lang="en-US" sz="2800" b="1" dirty="0" err="1">
                <a:latin typeface="Nunito" pitchFamily="2" charset="0"/>
              </a:rPr>
              <a:t>cơ</a:t>
            </a:r>
            <a:r>
              <a:rPr lang="en-US" sz="2800" b="1" dirty="0">
                <a:latin typeface="Nunito" pitchFamily="2" charset="0"/>
              </a:rPr>
              <a:t> </a:t>
            </a:r>
            <a:r>
              <a:rPr lang="en-US" sz="2800" b="1" dirty="0" err="1">
                <a:latin typeface="Nunito" pitchFamily="2" charset="0"/>
              </a:rPr>
              <a:t>số</a:t>
            </a:r>
            <a:endParaRPr lang="en-US" sz="2800" b="1" dirty="0">
              <a:latin typeface="Nunito" pitchFamily="2" charset="0"/>
            </a:endParaRPr>
          </a:p>
        </p:txBody>
      </p:sp>
      <p:sp>
        <p:nvSpPr>
          <p:cNvPr id="9" name="TextBox 8">
            <a:extLst>
              <a:ext uri="{FF2B5EF4-FFF2-40B4-BE49-F238E27FC236}">
                <a16:creationId xmlns:a16="http://schemas.microsoft.com/office/drawing/2014/main" id="{3C16F71E-2375-5AA2-8987-0EFEE2855AF4}"/>
              </a:ext>
            </a:extLst>
          </p:cNvPr>
          <p:cNvSpPr txBox="1"/>
          <p:nvPr/>
        </p:nvSpPr>
        <p:spPr>
          <a:xfrm>
            <a:off x="529389" y="294717"/>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NHÂN HAI LŨY THỪA CÙNG CƠ SỐ</a:t>
            </a:r>
            <a:endParaRPr lang="vi-VN" sz="2800" b="1"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B40761B-13DC-7521-F4BB-A6A0D05F823D}"/>
              </a:ext>
            </a:extLst>
          </p:cNvPr>
          <p:cNvCxnSpPr>
            <a:cxnSpLocks/>
          </p:cNvCxnSpPr>
          <p:nvPr/>
        </p:nvCxnSpPr>
        <p:spPr>
          <a:xfrm>
            <a:off x="642289" y="817937"/>
            <a:ext cx="6333277"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2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246207-924A-85AD-4A1B-E2DE1C88155F}"/>
              </a:ext>
            </a:extLst>
          </p:cNvPr>
          <p:cNvSpPr txBox="1"/>
          <p:nvPr/>
        </p:nvSpPr>
        <p:spPr>
          <a:xfrm>
            <a:off x="378821" y="1214846"/>
            <a:ext cx="8046721" cy="523220"/>
          </a:xfrm>
          <a:prstGeom prst="rect">
            <a:avLst/>
          </a:prstGeom>
          <a:noFill/>
        </p:spPr>
        <p:txBody>
          <a:bodyPr wrap="square" rtlCol="0">
            <a:spAutoFit/>
          </a:bodyPr>
          <a:lstStyle/>
          <a:p>
            <a:r>
              <a:rPr lang="en-US" sz="2800" b="1" dirty="0" err="1">
                <a:latin typeface="Nunito" pitchFamily="2" charset="0"/>
              </a:rPr>
              <a:t>Đọc</a:t>
            </a:r>
            <a:r>
              <a:rPr lang="en-US" sz="2800" b="1" dirty="0">
                <a:latin typeface="Nunito" pitchFamily="2" charset="0"/>
              </a:rPr>
              <a:t> VD5 </a:t>
            </a:r>
            <a:r>
              <a:rPr lang="en-US" sz="2800" b="1" dirty="0" err="1">
                <a:latin typeface="Nunito" pitchFamily="2" charset="0"/>
              </a:rPr>
              <a:t>và</a:t>
            </a:r>
            <a:r>
              <a:rPr lang="en-US" sz="2800" b="1" dirty="0">
                <a:latin typeface="Nunito" pitchFamily="2" charset="0"/>
              </a:rPr>
              <a:t> </a:t>
            </a:r>
            <a:r>
              <a:rPr lang="en-US" sz="2800" b="1" dirty="0" err="1">
                <a:latin typeface="Nunito" pitchFamily="2" charset="0"/>
              </a:rPr>
              <a:t>hoàn</a:t>
            </a:r>
            <a:r>
              <a:rPr lang="en-US" sz="2800" b="1" dirty="0">
                <a:latin typeface="Nunito" pitchFamily="2" charset="0"/>
              </a:rPr>
              <a:t> </a:t>
            </a:r>
            <a:r>
              <a:rPr lang="en-US" sz="2800" b="1" dirty="0" err="1">
                <a:latin typeface="Nunito" pitchFamily="2" charset="0"/>
              </a:rPr>
              <a:t>thành</a:t>
            </a:r>
            <a:r>
              <a:rPr lang="en-US" sz="2800" b="1" dirty="0">
                <a:latin typeface="Nunito" pitchFamily="2" charset="0"/>
              </a:rPr>
              <a:t> LT3</a:t>
            </a:r>
          </a:p>
        </p:txBody>
      </p:sp>
      <p:pic>
        <p:nvPicPr>
          <p:cNvPr id="3" name="Picture 2" descr="A white paper with black text&#10;&#10;Description automatically generated">
            <a:extLst>
              <a:ext uri="{FF2B5EF4-FFF2-40B4-BE49-F238E27FC236}">
                <a16:creationId xmlns:a16="http://schemas.microsoft.com/office/drawing/2014/main" id="{D5384738-479C-22AC-8524-DD81D514752D}"/>
              </a:ext>
            </a:extLst>
          </p:cNvPr>
          <p:cNvPicPr>
            <a:picLocks noChangeAspect="1"/>
          </p:cNvPicPr>
          <p:nvPr/>
        </p:nvPicPr>
        <p:blipFill rotWithShape="1">
          <a:blip r:embed="rId2">
            <a:extLst>
              <a:ext uri="{28A0092B-C50C-407E-A947-70E740481C1C}">
                <a14:useLocalDpi xmlns:a14="http://schemas.microsoft.com/office/drawing/2010/main" val="0"/>
              </a:ext>
            </a:extLst>
          </a:blip>
          <a:srcRect r="8140"/>
          <a:stretch/>
        </p:blipFill>
        <p:spPr>
          <a:xfrm>
            <a:off x="2103118" y="1845332"/>
            <a:ext cx="8138161" cy="2655095"/>
          </a:xfrm>
          <a:prstGeom prst="rect">
            <a:avLst/>
          </a:prstGeom>
        </p:spPr>
      </p:pic>
      <p:pic>
        <p:nvPicPr>
          <p:cNvPr id="9" name="Picture 8" descr="A close-up of a text&#10;&#10;Description automatically generated">
            <a:extLst>
              <a:ext uri="{FF2B5EF4-FFF2-40B4-BE49-F238E27FC236}">
                <a16:creationId xmlns:a16="http://schemas.microsoft.com/office/drawing/2014/main" id="{8CDF96FF-C839-064A-550D-14814ACEFE5B}"/>
              </a:ext>
            </a:extLst>
          </p:cNvPr>
          <p:cNvPicPr>
            <a:picLocks noChangeAspect="1"/>
          </p:cNvPicPr>
          <p:nvPr/>
        </p:nvPicPr>
        <p:blipFill rotWithShape="1">
          <a:blip r:embed="rId3">
            <a:extLst>
              <a:ext uri="{28A0092B-C50C-407E-A947-70E740481C1C}">
                <a14:useLocalDpi xmlns:a14="http://schemas.microsoft.com/office/drawing/2010/main" val="0"/>
              </a:ext>
            </a:extLst>
          </a:blip>
          <a:srcRect l="21598" t="15918" r="23185" b="26404"/>
          <a:stretch/>
        </p:blipFill>
        <p:spPr>
          <a:xfrm>
            <a:off x="2103118" y="4747546"/>
            <a:ext cx="4537309" cy="1867988"/>
          </a:xfrm>
          <a:prstGeom prst="rect">
            <a:avLst/>
          </a:prstGeom>
        </p:spPr>
      </p:pic>
      <p:sp>
        <p:nvSpPr>
          <p:cNvPr id="10" name="TextBox 9">
            <a:extLst>
              <a:ext uri="{FF2B5EF4-FFF2-40B4-BE49-F238E27FC236}">
                <a16:creationId xmlns:a16="http://schemas.microsoft.com/office/drawing/2014/main" id="{2CE6AADA-211C-A696-ADCE-6B1376955830}"/>
              </a:ext>
            </a:extLst>
          </p:cNvPr>
          <p:cNvSpPr txBox="1"/>
          <p:nvPr/>
        </p:nvSpPr>
        <p:spPr>
          <a:xfrm>
            <a:off x="529389" y="294717"/>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NHÂN HAI LŨY THỪA CÙNG CƠ SỐ</a:t>
            </a:r>
            <a:endParaRPr lang="vi-VN" sz="28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5E7FB48-8D0D-4189-9137-0090B3B993FE}"/>
              </a:ext>
            </a:extLst>
          </p:cNvPr>
          <p:cNvCxnSpPr>
            <a:cxnSpLocks/>
          </p:cNvCxnSpPr>
          <p:nvPr/>
        </p:nvCxnSpPr>
        <p:spPr>
          <a:xfrm>
            <a:off x="642289" y="817937"/>
            <a:ext cx="6333277"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descr="A green rectangular object with black text&#10;&#10;Description automatically generated">
            <a:extLst>
              <a:ext uri="{FF2B5EF4-FFF2-40B4-BE49-F238E27FC236}">
                <a16:creationId xmlns:a16="http://schemas.microsoft.com/office/drawing/2014/main" id="{175526FB-CD97-B1A2-A32C-C99A66870B06}"/>
              </a:ext>
            </a:extLst>
          </p:cNvPr>
          <p:cNvPicPr>
            <a:picLocks noChangeAspect="1"/>
          </p:cNvPicPr>
          <p:nvPr/>
        </p:nvPicPr>
        <p:blipFill rotWithShape="1">
          <a:blip r:embed="rId2">
            <a:extLst>
              <a:ext uri="{28A0092B-C50C-407E-A947-70E740481C1C}">
                <a14:useLocalDpi xmlns:a14="http://schemas.microsoft.com/office/drawing/2010/main" val="0"/>
              </a:ext>
            </a:extLst>
          </a:blip>
          <a:srcRect l="2679" t="28449" r="2178" b="31252"/>
          <a:stretch/>
        </p:blipFill>
        <p:spPr>
          <a:xfrm>
            <a:off x="326570" y="2625634"/>
            <a:ext cx="11599819" cy="1502230"/>
          </a:xfrm>
          <a:prstGeom prst="rect">
            <a:avLst/>
          </a:prstGeom>
        </p:spPr>
      </p:pic>
      <p:sp>
        <p:nvSpPr>
          <p:cNvPr id="6" name="TextBox 5">
            <a:extLst>
              <a:ext uri="{FF2B5EF4-FFF2-40B4-BE49-F238E27FC236}">
                <a16:creationId xmlns:a16="http://schemas.microsoft.com/office/drawing/2014/main" id="{FC246207-924A-85AD-4A1B-E2DE1C88155F}"/>
              </a:ext>
            </a:extLst>
          </p:cNvPr>
          <p:cNvSpPr txBox="1"/>
          <p:nvPr/>
        </p:nvSpPr>
        <p:spPr>
          <a:xfrm>
            <a:off x="326570" y="1315031"/>
            <a:ext cx="10463350" cy="523220"/>
          </a:xfrm>
          <a:prstGeom prst="rect">
            <a:avLst/>
          </a:prstGeom>
          <a:noFill/>
        </p:spPr>
        <p:txBody>
          <a:bodyPr wrap="square" rtlCol="0">
            <a:spAutoFit/>
          </a:bodyPr>
          <a:lstStyle/>
          <a:p>
            <a:r>
              <a:rPr lang="en-US" sz="2800" b="1" dirty="0" err="1">
                <a:latin typeface="Nunito" pitchFamily="2" charset="0"/>
              </a:rPr>
              <a:t>Đọc</a:t>
            </a:r>
            <a:r>
              <a:rPr lang="en-US" sz="2800" b="1" dirty="0">
                <a:latin typeface="Nunito" pitchFamily="2" charset="0"/>
              </a:rPr>
              <a:t> HĐ3 </a:t>
            </a:r>
            <a:r>
              <a:rPr lang="en-US" sz="2800" b="1" dirty="0" err="1">
                <a:latin typeface="Nunito" pitchFamily="2" charset="0"/>
              </a:rPr>
              <a:t>và</a:t>
            </a:r>
            <a:r>
              <a:rPr lang="en-US" sz="2800" b="1" dirty="0">
                <a:latin typeface="Nunito" pitchFamily="2" charset="0"/>
              </a:rPr>
              <a:t> </a:t>
            </a:r>
            <a:r>
              <a:rPr lang="en-US" sz="2800" b="1" dirty="0" err="1">
                <a:latin typeface="Nunito" pitchFamily="2" charset="0"/>
              </a:rPr>
              <a:t>rút</a:t>
            </a:r>
            <a:r>
              <a:rPr lang="en-US" sz="2800" b="1" dirty="0">
                <a:latin typeface="Nunito" pitchFamily="2" charset="0"/>
              </a:rPr>
              <a:t> </a:t>
            </a:r>
            <a:r>
              <a:rPr lang="en-US" sz="2800" b="1" dirty="0" err="1">
                <a:latin typeface="Nunito" pitchFamily="2" charset="0"/>
              </a:rPr>
              <a:t>ra</a:t>
            </a:r>
            <a:r>
              <a:rPr lang="en-US" sz="2800" b="1" dirty="0">
                <a:latin typeface="Nunito" pitchFamily="2" charset="0"/>
              </a:rPr>
              <a:t> </a:t>
            </a:r>
            <a:r>
              <a:rPr lang="en-US" sz="2800" b="1" dirty="0" err="1">
                <a:latin typeface="Nunito" pitchFamily="2" charset="0"/>
              </a:rPr>
              <a:t>công</a:t>
            </a:r>
            <a:r>
              <a:rPr lang="en-US" sz="2800" b="1" dirty="0">
                <a:latin typeface="Nunito" pitchFamily="2" charset="0"/>
              </a:rPr>
              <a:t> </a:t>
            </a:r>
            <a:r>
              <a:rPr lang="en-US" sz="2800" b="1" dirty="0" err="1">
                <a:latin typeface="Nunito" pitchFamily="2" charset="0"/>
              </a:rPr>
              <a:t>thức</a:t>
            </a:r>
            <a:r>
              <a:rPr lang="en-US" sz="2800" b="1" dirty="0">
                <a:latin typeface="Nunito" pitchFamily="2" charset="0"/>
              </a:rPr>
              <a:t> chia </a:t>
            </a:r>
            <a:r>
              <a:rPr lang="en-US" sz="2800" b="1" dirty="0" err="1">
                <a:latin typeface="Nunito" pitchFamily="2" charset="0"/>
              </a:rPr>
              <a:t>hai</a:t>
            </a:r>
            <a:r>
              <a:rPr lang="en-US" sz="2800" b="1" dirty="0">
                <a:latin typeface="Nunito" pitchFamily="2" charset="0"/>
              </a:rPr>
              <a:t> </a:t>
            </a:r>
            <a:r>
              <a:rPr lang="en-US" sz="2800" b="1" dirty="0" err="1">
                <a:latin typeface="Nunito" pitchFamily="2" charset="0"/>
              </a:rPr>
              <a:t>lũy</a:t>
            </a:r>
            <a:r>
              <a:rPr lang="en-US" sz="2800" b="1" dirty="0">
                <a:latin typeface="Nunito" pitchFamily="2" charset="0"/>
              </a:rPr>
              <a:t> </a:t>
            </a:r>
            <a:r>
              <a:rPr lang="en-US" sz="2800" b="1" dirty="0" err="1">
                <a:latin typeface="Nunito" pitchFamily="2" charset="0"/>
              </a:rPr>
              <a:t>thừa</a:t>
            </a:r>
            <a:r>
              <a:rPr lang="en-US" sz="2800" b="1" dirty="0">
                <a:latin typeface="Nunito" pitchFamily="2" charset="0"/>
              </a:rPr>
              <a:t> </a:t>
            </a:r>
            <a:r>
              <a:rPr lang="en-US" sz="2800" b="1" dirty="0" err="1">
                <a:latin typeface="Nunito" pitchFamily="2" charset="0"/>
              </a:rPr>
              <a:t>cùng</a:t>
            </a:r>
            <a:r>
              <a:rPr lang="en-US" sz="2800" b="1" dirty="0">
                <a:latin typeface="Nunito" pitchFamily="2" charset="0"/>
              </a:rPr>
              <a:t> </a:t>
            </a:r>
            <a:r>
              <a:rPr lang="en-US" sz="2800" b="1" dirty="0" err="1">
                <a:latin typeface="Nunito" pitchFamily="2" charset="0"/>
              </a:rPr>
              <a:t>cơ</a:t>
            </a:r>
            <a:r>
              <a:rPr lang="en-US" sz="2800" b="1" dirty="0">
                <a:latin typeface="Nunito" pitchFamily="2" charset="0"/>
              </a:rPr>
              <a:t> </a:t>
            </a:r>
            <a:r>
              <a:rPr lang="en-US" sz="2800" b="1" dirty="0" err="1">
                <a:latin typeface="Nunito" pitchFamily="2" charset="0"/>
              </a:rPr>
              <a:t>số</a:t>
            </a:r>
            <a:endParaRPr lang="en-US" sz="2800" b="1" dirty="0">
              <a:latin typeface="Nunito" pitchFamily="2" charset="0"/>
            </a:endParaRPr>
          </a:p>
        </p:txBody>
      </p:sp>
      <p:sp>
        <p:nvSpPr>
          <p:cNvPr id="2" name="TextBox 1">
            <a:extLst>
              <a:ext uri="{FF2B5EF4-FFF2-40B4-BE49-F238E27FC236}">
                <a16:creationId xmlns:a16="http://schemas.microsoft.com/office/drawing/2014/main" id="{5C67628B-8B64-0F0E-E9E0-B4CFF5009D33}"/>
              </a:ext>
            </a:extLst>
          </p:cNvPr>
          <p:cNvSpPr txBox="1"/>
          <p:nvPr/>
        </p:nvSpPr>
        <p:spPr>
          <a:xfrm>
            <a:off x="529389" y="294717"/>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CHIA HAI LŨY THỪA CÙNG CƠ SỐ</a:t>
            </a:r>
            <a:endParaRPr lang="vi-VN" sz="28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316147B-0F34-99DE-13B9-D486B3790666}"/>
              </a:ext>
            </a:extLst>
          </p:cNvPr>
          <p:cNvCxnSpPr>
            <a:cxnSpLocks/>
          </p:cNvCxnSpPr>
          <p:nvPr/>
        </p:nvCxnSpPr>
        <p:spPr>
          <a:xfrm>
            <a:off x="642289" y="817937"/>
            <a:ext cx="6333277"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pic>
        <p:nvPicPr>
          <p:cNvPr id="9" name="Picture 8" descr="A white cloud with black text&#10;&#10;Description automatically generated">
            <a:extLst>
              <a:ext uri="{FF2B5EF4-FFF2-40B4-BE49-F238E27FC236}">
                <a16:creationId xmlns:a16="http://schemas.microsoft.com/office/drawing/2014/main" id="{E4CC5C55-70A8-F423-7262-5BE19B1AA6F1}"/>
              </a:ext>
            </a:extLst>
          </p:cNvPr>
          <p:cNvPicPr>
            <a:picLocks noChangeAspect="1"/>
          </p:cNvPicPr>
          <p:nvPr/>
        </p:nvPicPr>
        <p:blipFill rotWithShape="1">
          <a:blip r:embed="rId3">
            <a:extLst>
              <a:ext uri="{28A0092B-C50C-407E-A947-70E740481C1C}">
                <a14:useLocalDpi xmlns:a14="http://schemas.microsoft.com/office/drawing/2010/main" val="0"/>
              </a:ext>
            </a:extLst>
          </a:blip>
          <a:srcRect t="18757"/>
          <a:stretch/>
        </p:blipFill>
        <p:spPr>
          <a:xfrm>
            <a:off x="0" y="1998617"/>
            <a:ext cx="12192000" cy="3719544"/>
          </a:xfrm>
          <a:prstGeom prst="rect">
            <a:avLst/>
          </a:prstGeom>
        </p:spPr>
      </p:pic>
    </p:spTree>
    <p:extLst>
      <p:ext uri="{BB962C8B-B14F-4D97-AF65-F5344CB8AC3E}">
        <p14:creationId xmlns:p14="http://schemas.microsoft.com/office/powerpoint/2010/main" val="283399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44062"/>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246207-924A-85AD-4A1B-E2DE1C88155F}"/>
              </a:ext>
            </a:extLst>
          </p:cNvPr>
          <p:cNvSpPr txBox="1"/>
          <p:nvPr/>
        </p:nvSpPr>
        <p:spPr>
          <a:xfrm>
            <a:off x="378821" y="1214846"/>
            <a:ext cx="8046721" cy="523220"/>
          </a:xfrm>
          <a:prstGeom prst="rect">
            <a:avLst/>
          </a:prstGeom>
          <a:noFill/>
        </p:spPr>
        <p:txBody>
          <a:bodyPr wrap="square" rtlCol="0">
            <a:spAutoFit/>
          </a:bodyPr>
          <a:lstStyle/>
          <a:p>
            <a:r>
              <a:rPr lang="en-US" sz="2800" b="1" dirty="0" err="1">
                <a:latin typeface="Nunito" pitchFamily="2" charset="0"/>
              </a:rPr>
              <a:t>Công</a:t>
            </a:r>
            <a:r>
              <a:rPr lang="en-US" sz="2800" b="1" dirty="0">
                <a:latin typeface="Nunito" pitchFamily="2" charset="0"/>
              </a:rPr>
              <a:t> </a:t>
            </a:r>
            <a:r>
              <a:rPr lang="en-US" sz="2800" b="1" dirty="0" err="1">
                <a:latin typeface="Nunito" pitchFamily="2" charset="0"/>
              </a:rPr>
              <a:t>thức</a:t>
            </a:r>
            <a:r>
              <a:rPr lang="en-US" sz="2800" b="1" dirty="0">
                <a:latin typeface="Nunito" pitchFamily="2" charset="0"/>
              </a:rPr>
              <a:t> chia </a:t>
            </a:r>
            <a:r>
              <a:rPr lang="en-US" sz="2800" b="1" dirty="0" err="1">
                <a:latin typeface="Nunito" pitchFamily="2" charset="0"/>
              </a:rPr>
              <a:t>hai</a:t>
            </a:r>
            <a:r>
              <a:rPr lang="en-US" sz="2800" b="1" dirty="0">
                <a:latin typeface="Nunito" pitchFamily="2" charset="0"/>
              </a:rPr>
              <a:t> </a:t>
            </a:r>
            <a:r>
              <a:rPr lang="en-US" sz="2800" b="1" dirty="0" err="1">
                <a:latin typeface="Nunito" pitchFamily="2" charset="0"/>
              </a:rPr>
              <a:t>lũy</a:t>
            </a:r>
            <a:r>
              <a:rPr lang="en-US" sz="2800" b="1" dirty="0">
                <a:latin typeface="Nunito" pitchFamily="2" charset="0"/>
              </a:rPr>
              <a:t> </a:t>
            </a:r>
            <a:r>
              <a:rPr lang="en-US" sz="2800" b="1" dirty="0" err="1">
                <a:latin typeface="Nunito" pitchFamily="2" charset="0"/>
              </a:rPr>
              <a:t>thừa</a:t>
            </a:r>
            <a:r>
              <a:rPr lang="en-US" sz="2800" b="1" dirty="0">
                <a:latin typeface="Nunito" pitchFamily="2" charset="0"/>
              </a:rPr>
              <a:t> </a:t>
            </a:r>
            <a:r>
              <a:rPr lang="en-US" sz="2800" b="1" dirty="0" err="1">
                <a:latin typeface="Nunito" pitchFamily="2" charset="0"/>
              </a:rPr>
              <a:t>cùng</a:t>
            </a:r>
            <a:r>
              <a:rPr lang="en-US" sz="2800" b="1" dirty="0">
                <a:latin typeface="Nunito" pitchFamily="2" charset="0"/>
              </a:rPr>
              <a:t> </a:t>
            </a:r>
            <a:r>
              <a:rPr lang="en-US" sz="2800" b="1" dirty="0" err="1">
                <a:latin typeface="Nunito" pitchFamily="2" charset="0"/>
              </a:rPr>
              <a:t>cơ</a:t>
            </a:r>
            <a:r>
              <a:rPr lang="en-US" sz="2800" b="1" dirty="0">
                <a:latin typeface="Nunito" pitchFamily="2" charset="0"/>
              </a:rPr>
              <a:t> </a:t>
            </a:r>
            <a:r>
              <a:rPr lang="en-US" sz="2800" b="1" dirty="0" err="1">
                <a:latin typeface="Nunito" pitchFamily="2" charset="0"/>
              </a:rPr>
              <a:t>số</a:t>
            </a:r>
            <a:endParaRPr lang="en-US" sz="2800" b="1" dirty="0">
              <a:latin typeface="Nunito" pitchFamily="2" charset="0"/>
            </a:endParaRPr>
          </a:p>
        </p:txBody>
      </p:sp>
      <p:pic>
        <p:nvPicPr>
          <p:cNvPr id="4" name="Picture 3" descr="A green rectangular object with black text&#10;&#10;Description automatically generated">
            <a:extLst>
              <a:ext uri="{FF2B5EF4-FFF2-40B4-BE49-F238E27FC236}">
                <a16:creationId xmlns:a16="http://schemas.microsoft.com/office/drawing/2014/main" id="{2EE09187-1C3F-578C-A373-22CF8C67A65F}"/>
              </a:ext>
            </a:extLst>
          </p:cNvPr>
          <p:cNvPicPr>
            <a:picLocks noChangeAspect="1"/>
          </p:cNvPicPr>
          <p:nvPr/>
        </p:nvPicPr>
        <p:blipFill rotWithShape="1">
          <a:blip r:embed="rId2">
            <a:extLst>
              <a:ext uri="{28A0092B-C50C-407E-A947-70E740481C1C}">
                <a14:useLocalDpi xmlns:a14="http://schemas.microsoft.com/office/drawing/2010/main" val="0"/>
              </a:ext>
            </a:extLst>
          </a:blip>
          <a:srcRect l="2143" t="24403" r="2286" b="30273"/>
          <a:stretch/>
        </p:blipFill>
        <p:spPr>
          <a:xfrm>
            <a:off x="261257" y="2403566"/>
            <a:ext cx="11652070" cy="1815737"/>
          </a:xfrm>
          <a:prstGeom prst="rect">
            <a:avLst/>
          </a:prstGeom>
        </p:spPr>
      </p:pic>
    </p:spTree>
    <p:extLst>
      <p:ext uri="{BB962C8B-B14F-4D97-AF65-F5344CB8AC3E}">
        <p14:creationId xmlns:p14="http://schemas.microsoft.com/office/powerpoint/2010/main" val="282732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42289" y="844062"/>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246207-924A-85AD-4A1B-E2DE1C88155F}"/>
              </a:ext>
            </a:extLst>
          </p:cNvPr>
          <p:cNvSpPr txBox="1"/>
          <p:nvPr/>
        </p:nvSpPr>
        <p:spPr>
          <a:xfrm>
            <a:off x="378821" y="1214846"/>
            <a:ext cx="8046721" cy="523220"/>
          </a:xfrm>
          <a:prstGeom prst="rect">
            <a:avLst/>
          </a:prstGeom>
          <a:noFill/>
        </p:spPr>
        <p:txBody>
          <a:bodyPr wrap="square" rtlCol="0">
            <a:spAutoFit/>
          </a:bodyPr>
          <a:lstStyle/>
          <a:p>
            <a:r>
              <a:rPr lang="en-US" sz="2800" b="1" dirty="0" err="1">
                <a:latin typeface="Nunito" pitchFamily="2" charset="0"/>
              </a:rPr>
              <a:t>Đọc</a:t>
            </a:r>
            <a:r>
              <a:rPr lang="en-US" sz="2800" b="1" dirty="0">
                <a:latin typeface="Nunito" pitchFamily="2" charset="0"/>
              </a:rPr>
              <a:t> VD6 </a:t>
            </a:r>
            <a:r>
              <a:rPr lang="en-US" sz="2800" b="1" dirty="0" err="1">
                <a:latin typeface="Nunito" pitchFamily="2" charset="0"/>
              </a:rPr>
              <a:t>và</a:t>
            </a:r>
            <a:r>
              <a:rPr lang="en-US" sz="2800" b="1" dirty="0">
                <a:latin typeface="Nunito" pitchFamily="2" charset="0"/>
              </a:rPr>
              <a:t> </a:t>
            </a:r>
            <a:r>
              <a:rPr lang="en-US" sz="2800" b="1" dirty="0" err="1">
                <a:latin typeface="Nunito" pitchFamily="2" charset="0"/>
              </a:rPr>
              <a:t>hoàn</a:t>
            </a:r>
            <a:r>
              <a:rPr lang="en-US" sz="2800" b="1" dirty="0">
                <a:latin typeface="Nunito" pitchFamily="2" charset="0"/>
              </a:rPr>
              <a:t> </a:t>
            </a:r>
            <a:r>
              <a:rPr lang="en-US" sz="2800" b="1" dirty="0" err="1">
                <a:latin typeface="Nunito" pitchFamily="2" charset="0"/>
              </a:rPr>
              <a:t>thành</a:t>
            </a:r>
            <a:r>
              <a:rPr lang="en-US" sz="2800" b="1" dirty="0">
                <a:latin typeface="Nunito" pitchFamily="2" charset="0"/>
              </a:rPr>
              <a:t> LT4</a:t>
            </a:r>
          </a:p>
        </p:txBody>
      </p:sp>
      <p:pic>
        <p:nvPicPr>
          <p:cNvPr id="3" name="Picture 2" descr="A white paper with black text&#10;&#10;Description automatically generated">
            <a:extLst>
              <a:ext uri="{FF2B5EF4-FFF2-40B4-BE49-F238E27FC236}">
                <a16:creationId xmlns:a16="http://schemas.microsoft.com/office/drawing/2014/main" id="{FBE75ACD-54F6-E002-7DE9-0CB4F3CB89B9}"/>
              </a:ext>
            </a:extLst>
          </p:cNvPr>
          <p:cNvPicPr>
            <a:picLocks noChangeAspect="1"/>
          </p:cNvPicPr>
          <p:nvPr/>
        </p:nvPicPr>
        <p:blipFill rotWithShape="1">
          <a:blip r:embed="rId2">
            <a:extLst>
              <a:ext uri="{28A0092B-C50C-407E-A947-70E740481C1C}">
                <a14:useLocalDpi xmlns:a14="http://schemas.microsoft.com/office/drawing/2010/main" val="0"/>
              </a:ext>
            </a:extLst>
          </a:blip>
          <a:srcRect r="6927"/>
          <a:stretch/>
        </p:blipFill>
        <p:spPr>
          <a:xfrm>
            <a:off x="1750423" y="1887852"/>
            <a:ext cx="8425541" cy="2667221"/>
          </a:xfrm>
          <a:prstGeom prst="rect">
            <a:avLst/>
          </a:prstGeom>
        </p:spPr>
      </p:pic>
      <p:pic>
        <p:nvPicPr>
          <p:cNvPr id="9" name="Picture 8" descr="A close-up of a text&#10;&#10;Description automatically generated">
            <a:extLst>
              <a:ext uri="{FF2B5EF4-FFF2-40B4-BE49-F238E27FC236}">
                <a16:creationId xmlns:a16="http://schemas.microsoft.com/office/drawing/2014/main" id="{721C0BDC-884A-EB87-6624-03B51FD5D5B7}"/>
              </a:ext>
            </a:extLst>
          </p:cNvPr>
          <p:cNvPicPr>
            <a:picLocks noChangeAspect="1"/>
          </p:cNvPicPr>
          <p:nvPr/>
        </p:nvPicPr>
        <p:blipFill rotWithShape="1">
          <a:blip r:embed="rId3">
            <a:extLst>
              <a:ext uri="{28A0092B-C50C-407E-A947-70E740481C1C}">
                <a14:useLocalDpi xmlns:a14="http://schemas.microsoft.com/office/drawing/2010/main" val="0"/>
              </a:ext>
            </a:extLst>
          </a:blip>
          <a:srcRect l="25148" t="13511" r="26185" b="22473"/>
          <a:stretch/>
        </p:blipFill>
        <p:spPr>
          <a:xfrm>
            <a:off x="1750423" y="4683550"/>
            <a:ext cx="4401386" cy="1919208"/>
          </a:xfrm>
          <a:prstGeom prst="rect">
            <a:avLst/>
          </a:prstGeom>
        </p:spPr>
      </p:pic>
    </p:spTree>
    <p:extLst>
      <p:ext uri="{BB962C8B-B14F-4D97-AF65-F5344CB8AC3E}">
        <p14:creationId xmlns:p14="http://schemas.microsoft.com/office/powerpoint/2010/main" val="8127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BB289-C4DB-5CC4-2BEC-6AA22D6D477E}"/>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6113CFAE-2D5F-50FB-BD65-E6991FC059C0}"/>
              </a:ext>
            </a:extLst>
          </p:cNvPr>
          <p:cNvSpPr/>
          <p:nvPr/>
        </p:nvSpPr>
        <p:spPr>
          <a:xfrm>
            <a:off x="663481" y="1313411"/>
            <a:ext cx="10708330" cy="4954385"/>
          </a:xfrm>
          <a:prstGeom prst="roundRect">
            <a:avLst>
              <a:gd name="adj" fmla="val 6306"/>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0D211A-B3CC-9356-39C8-6092D284E7E2}"/>
              </a:ext>
            </a:extLst>
          </p:cNvPr>
          <p:cNvSpPr/>
          <p:nvPr/>
        </p:nvSpPr>
        <p:spPr>
          <a:xfrm>
            <a:off x="815881" y="824126"/>
            <a:ext cx="10708330" cy="5303958"/>
          </a:xfrm>
          <a:prstGeom prst="roundRect">
            <a:avLst>
              <a:gd name="adj" fmla="val 6306"/>
            </a:avLst>
          </a:prstGeom>
          <a:solidFill>
            <a:srgbClr val="FFF0C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5704A-61E8-4905-3866-E082FBB5130B}"/>
              </a:ext>
            </a:extLst>
          </p:cNvPr>
          <p:cNvPicPr>
            <a:picLocks noChangeAspect="1"/>
          </p:cNvPicPr>
          <p:nvPr/>
        </p:nvPicPr>
        <p:blipFill>
          <a:blip r:embed="rId2"/>
          <a:stretch>
            <a:fillRect/>
          </a:stretch>
        </p:blipFill>
        <p:spPr>
          <a:xfrm>
            <a:off x="511081" y="524681"/>
            <a:ext cx="997505" cy="997505"/>
          </a:xfrm>
          <a:prstGeom prst="rect">
            <a:avLst/>
          </a:prstGeom>
        </p:spPr>
      </p:pic>
      <p:pic>
        <p:nvPicPr>
          <p:cNvPr id="1026" name="Picture 2" descr="Biology: This blog will guide you through your Biology course. It will ...">
            <a:extLst>
              <a:ext uri="{FF2B5EF4-FFF2-40B4-BE49-F238E27FC236}">
                <a16:creationId xmlns:a16="http://schemas.microsoft.com/office/drawing/2014/main" id="{C938E87A-FB0A-1784-35C0-29E99B18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043" y="1640312"/>
            <a:ext cx="3561617" cy="357737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1DC33BB-9A95-4BA6-2464-CDEED925F70D}"/>
              </a:ext>
            </a:extLst>
          </p:cNvPr>
          <p:cNvSpPr txBox="1"/>
          <p:nvPr/>
        </p:nvSpPr>
        <p:spPr>
          <a:xfrm>
            <a:off x="1660986" y="1522186"/>
            <a:ext cx="4792065" cy="584775"/>
          </a:xfrm>
          <a:prstGeom prst="rect">
            <a:avLst/>
          </a:prstGeom>
          <a:noFill/>
        </p:spPr>
        <p:txBody>
          <a:bodyPr wrap="square" rtlCol="0">
            <a:spAutoFit/>
          </a:bodyPr>
          <a:lstStyle/>
          <a:p>
            <a:r>
              <a:rPr lang="en-US" sz="3200" b="1" dirty="0">
                <a:solidFill>
                  <a:srgbClr val="2A1C72"/>
                </a:solidFill>
                <a:latin typeface="Nunito" pitchFamily="2" charset="0"/>
              </a:rPr>
              <a:t>VI KHUẨN E.COLI</a:t>
            </a:r>
          </a:p>
        </p:txBody>
      </p:sp>
      <p:sp>
        <p:nvSpPr>
          <p:cNvPr id="13" name="TextBox 12">
            <a:extLst>
              <a:ext uri="{FF2B5EF4-FFF2-40B4-BE49-F238E27FC236}">
                <a16:creationId xmlns:a16="http://schemas.microsoft.com/office/drawing/2014/main" id="{D82AC9CF-127F-2CBC-5639-B9ADDFAD5730}"/>
              </a:ext>
            </a:extLst>
          </p:cNvPr>
          <p:cNvSpPr txBox="1"/>
          <p:nvPr/>
        </p:nvSpPr>
        <p:spPr>
          <a:xfrm>
            <a:off x="1660986" y="2310916"/>
            <a:ext cx="4618917" cy="3139321"/>
          </a:xfrm>
          <a:prstGeom prst="rect">
            <a:avLst/>
          </a:prstGeom>
          <a:noFill/>
        </p:spPr>
        <p:txBody>
          <a:bodyPr wrap="square" rtlCol="0">
            <a:spAutoFit/>
          </a:bodyPr>
          <a:lstStyle/>
          <a:p>
            <a:pPr algn="just"/>
            <a:r>
              <a:rPr lang="vi-VN" b="1" i="0" dirty="0">
                <a:solidFill>
                  <a:srgbClr val="333333"/>
                </a:solidFill>
                <a:effectLst/>
                <a:latin typeface="Nunito" pitchFamily="2" charset="0"/>
              </a:rPr>
              <a:t>Vi khuẩn Escherichia coli</a:t>
            </a:r>
            <a:r>
              <a:rPr lang="vi-VN" b="0" i="0" dirty="0">
                <a:solidFill>
                  <a:srgbClr val="333333"/>
                </a:solidFill>
                <a:effectLst/>
                <a:latin typeface="Nunito" pitchFamily="2" charset="0"/>
              </a:rPr>
              <a:t> hay Coli là tên của một loại vi khuẩn gram âm sống trong đường tiêu hóa của người và động vật. Vi khuẩn E. Coli có một số vai trò nhất định trong cơ thể người.</a:t>
            </a:r>
          </a:p>
          <a:p>
            <a:pPr algn="just">
              <a:buFont typeface="Arial" panose="020B0604020202020204" pitchFamily="34" charset="0"/>
              <a:buChar char="•"/>
            </a:pPr>
            <a:r>
              <a:rPr lang="vi-VN" b="0" i="0" dirty="0">
                <a:solidFill>
                  <a:srgbClr val="333333"/>
                </a:solidFill>
                <a:effectLst/>
                <a:latin typeface="Nunito" pitchFamily="2" charset="0"/>
              </a:rPr>
              <a:t>Ngăn chặn sự tấn công của vi khuẩn xâm nhập vào đường tiêu hóa.</a:t>
            </a:r>
          </a:p>
          <a:p>
            <a:pPr algn="just">
              <a:buFont typeface="Arial" panose="020B0604020202020204" pitchFamily="34" charset="0"/>
              <a:buChar char="•"/>
            </a:pPr>
            <a:r>
              <a:rPr lang="vi-VN" b="0" i="0" dirty="0">
                <a:solidFill>
                  <a:srgbClr val="333333"/>
                </a:solidFill>
                <a:effectLst/>
                <a:latin typeface="Nunito" pitchFamily="2" charset="0"/>
              </a:rPr>
              <a:t>Kích thích </a:t>
            </a:r>
            <a:r>
              <a:rPr lang="vi-VN" b="1" i="0" strike="noStrike" dirty="0">
                <a:effectLst/>
                <a:latin typeface="Nunito" pitchFamily="2" charset="0"/>
                <a:hlinkClick r:id="rId4">
                  <a:extLst>
                    <a:ext uri="{A12FA001-AC4F-418D-AE19-62706E023703}">
                      <ahyp:hlinkClr xmlns:ahyp="http://schemas.microsoft.com/office/drawing/2018/hyperlinkcolor" val="tx"/>
                    </a:ext>
                  </a:extLst>
                </a:hlinkClick>
              </a:rPr>
              <a:t>hệ miễn dịch</a:t>
            </a:r>
            <a:r>
              <a:rPr lang="vi-VN" b="0" i="0" dirty="0">
                <a:effectLst/>
                <a:latin typeface="Nunito" pitchFamily="2" charset="0"/>
              </a:rPr>
              <a:t> </a:t>
            </a:r>
            <a:r>
              <a:rPr lang="vi-VN" b="0" i="0" dirty="0">
                <a:solidFill>
                  <a:srgbClr val="333333"/>
                </a:solidFill>
                <a:effectLst/>
                <a:latin typeface="Nunito" pitchFamily="2" charset="0"/>
              </a:rPr>
              <a:t>của cơ thể</a:t>
            </a:r>
          </a:p>
          <a:p>
            <a:pPr algn="just">
              <a:buFont typeface="Arial" panose="020B0604020202020204" pitchFamily="34" charset="0"/>
              <a:buChar char="•"/>
            </a:pPr>
            <a:r>
              <a:rPr lang="vi-VN" b="0" i="0" dirty="0">
                <a:solidFill>
                  <a:srgbClr val="333333"/>
                </a:solidFill>
                <a:effectLst/>
                <a:latin typeface="Nunito" pitchFamily="2" charset="0"/>
              </a:rPr>
              <a:t>Sản xuất các chất có lợi cho cơ thể: vitamin K, biotin,..</a:t>
            </a:r>
          </a:p>
          <a:p>
            <a:pPr algn="just">
              <a:buFont typeface="Arial" panose="020B0604020202020204" pitchFamily="34" charset="0"/>
              <a:buChar char="•"/>
            </a:pPr>
            <a:r>
              <a:rPr lang="vi-VN" b="0" i="0" dirty="0">
                <a:solidFill>
                  <a:srgbClr val="333333"/>
                </a:solidFill>
                <a:effectLst/>
                <a:latin typeface="Nunito" pitchFamily="2" charset="0"/>
              </a:rPr>
              <a:t>Chuyển hóa chất đường trong cơ thể</a:t>
            </a:r>
          </a:p>
        </p:txBody>
      </p:sp>
    </p:spTree>
    <p:extLst>
      <p:ext uri="{BB962C8B-B14F-4D97-AF65-F5344CB8AC3E}">
        <p14:creationId xmlns:p14="http://schemas.microsoft.com/office/powerpoint/2010/main" val="65191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BB289-C4DB-5CC4-2BEC-6AA22D6D477E}"/>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6113CFAE-2D5F-50FB-BD65-E6991FC059C0}"/>
              </a:ext>
            </a:extLst>
          </p:cNvPr>
          <p:cNvSpPr/>
          <p:nvPr/>
        </p:nvSpPr>
        <p:spPr>
          <a:xfrm>
            <a:off x="663481" y="1313411"/>
            <a:ext cx="10708330" cy="4954385"/>
          </a:xfrm>
          <a:prstGeom prst="roundRect">
            <a:avLst>
              <a:gd name="adj" fmla="val 6306"/>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0D211A-B3CC-9356-39C8-6092D284E7E2}"/>
              </a:ext>
            </a:extLst>
          </p:cNvPr>
          <p:cNvSpPr/>
          <p:nvPr/>
        </p:nvSpPr>
        <p:spPr>
          <a:xfrm>
            <a:off x="815881" y="824126"/>
            <a:ext cx="10708330" cy="5303958"/>
          </a:xfrm>
          <a:prstGeom prst="roundRect">
            <a:avLst>
              <a:gd name="adj" fmla="val 6306"/>
            </a:avLst>
          </a:prstGeom>
          <a:solidFill>
            <a:srgbClr val="FFF0C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5704A-61E8-4905-3866-E082FBB5130B}"/>
              </a:ext>
            </a:extLst>
          </p:cNvPr>
          <p:cNvPicPr>
            <a:picLocks noChangeAspect="1"/>
          </p:cNvPicPr>
          <p:nvPr/>
        </p:nvPicPr>
        <p:blipFill>
          <a:blip r:embed="rId2"/>
          <a:stretch>
            <a:fillRect/>
          </a:stretch>
        </p:blipFill>
        <p:spPr>
          <a:xfrm>
            <a:off x="511081" y="524681"/>
            <a:ext cx="997505" cy="997505"/>
          </a:xfrm>
          <a:prstGeom prst="rect">
            <a:avLst/>
          </a:prstGeom>
        </p:spPr>
      </p:pic>
      <p:pic>
        <p:nvPicPr>
          <p:cNvPr id="1026" name="Picture 2" descr="Biology: This blog will guide you through your Biology course. It will ...">
            <a:extLst>
              <a:ext uri="{FF2B5EF4-FFF2-40B4-BE49-F238E27FC236}">
                <a16:creationId xmlns:a16="http://schemas.microsoft.com/office/drawing/2014/main" id="{C938E87A-FB0A-1784-35C0-29E99B186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043" y="1640312"/>
            <a:ext cx="3561617" cy="357737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1DC33BB-9A95-4BA6-2464-CDEED925F70D}"/>
              </a:ext>
            </a:extLst>
          </p:cNvPr>
          <p:cNvSpPr txBox="1"/>
          <p:nvPr/>
        </p:nvSpPr>
        <p:spPr>
          <a:xfrm>
            <a:off x="1660986" y="1522186"/>
            <a:ext cx="4792065" cy="584775"/>
          </a:xfrm>
          <a:prstGeom prst="rect">
            <a:avLst/>
          </a:prstGeom>
          <a:noFill/>
        </p:spPr>
        <p:txBody>
          <a:bodyPr wrap="square" rtlCol="0">
            <a:spAutoFit/>
          </a:bodyPr>
          <a:lstStyle/>
          <a:p>
            <a:r>
              <a:rPr lang="en-US" sz="3200" b="1" dirty="0">
                <a:solidFill>
                  <a:srgbClr val="2A1C72"/>
                </a:solidFill>
                <a:latin typeface="Nunito" pitchFamily="2" charset="0"/>
              </a:rPr>
              <a:t>VI KHUẨN E.COLI</a:t>
            </a:r>
          </a:p>
        </p:txBody>
      </p:sp>
      <p:sp>
        <p:nvSpPr>
          <p:cNvPr id="13" name="TextBox 12">
            <a:extLst>
              <a:ext uri="{FF2B5EF4-FFF2-40B4-BE49-F238E27FC236}">
                <a16:creationId xmlns:a16="http://schemas.microsoft.com/office/drawing/2014/main" id="{D82AC9CF-127F-2CBC-5639-B9ADDFAD5730}"/>
              </a:ext>
            </a:extLst>
          </p:cNvPr>
          <p:cNvSpPr txBox="1"/>
          <p:nvPr/>
        </p:nvSpPr>
        <p:spPr>
          <a:xfrm>
            <a:off x="1660986" y="2310916"/>
            <a:ext cx="4618917" cy="1477328"/>
          </a:xfrm>
          <a:prstGeom prst="rect">
            <a:avLst/>
          </a:prstGeom>
          <a:noFill/>
        </p:spPr>
        <p:txBody>
          <a:bodyPr wrap="square" rtlCol="0">
            <a:spAutoFit/>
          </a:bodyPr>
          <a:lstStyle/>
          <a:p>
            <a:pPr algn="just"/>
            <a:r>
              <a:rPr lang="vi-VN" i="0" dirty="0">
                <a:solidFill>
                  <a:srgbClr val="111111"/>
                </a:solidFill>
                <a:effectLst/>
                <a:latin typeface="Nunito" pitchFamily="2" charset="0"/>
              </a:rPr>
              <a:t>Do chi phí thấp, tốc độ phát triển nhanh và dễ dàng sửa đổi gen trong môi trường phòng thí nghiệm, E. coli được sử dụng để sản xuất protein tái tổ hợp, ứng dụng trong điều trị.</a:t>
            </a:r>
            <a:endParaRPr lang="en-US" i="0" dirty="0">
              <a:solidFill>
                <a:srgbClr val="111111"/>
              </a:solidFill>
              <a:effectLst/>
              <a:latin typeface="Nunito" pitchFamily="2" charset="0"/>
            </a:endParaRPr>
          </a:p>
        </p:txBody>
      </p:sp>
    </p:spTree>
    <p:extLst>
      <p:ext uri="{BB962C8B-B14F-4D97-AF65-F5344CB8AC3E}">
        <p14:creationId xmlns:p14="http://schemas.microsoft.com/office/powerpoint/2010/main" val="112453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DD4B-2E4D-FA17-0582-2F95866EB460}"/>
              </a:ext>
            </a:extLst>
          </p:cNvPr>
          <p:cNvSpPr>
            <a:spLocks noGrp="1"/>
          </p:cNvSpPr>
          <p:nvPr>
            <p:ph type="title"/>
          </p:nvPr>
        </p:nvSpPr>
        <p:spPr/>
        <p:txBody>
          <a:bodyPr/>
          <a:lstStyle/>
          <a:p>
            <a:endParaRPr lang="en-US"/>
          </a:p>
        </p:txBody>
      </p:sp>
      <p:sp>
        <p:nvSpPr>
          <p:cNvPr id="4" name="Rectangle: Rounded Corners 3">
            <a:extLst>
              <a:ext uri="{FF2B5EF4-FFF2-40B4-BE49-F238E27FC236}">
                <a16:creationId xmlns:a16="http://schemas.microsoft.com/office/drawing/2014/main" id="{6113CFAE-2D5F-50FB-BD65-E6991FC059C0}"/>
              </a:ext>
            </a:extLst>
          </p:cNvPr>
          <p:cNvSpPr/>
          <p:nvPr/>
        </p:nvSpPr>
        <p:spPr>
          <a:xfrm>
            <a:off x="663481" y="1313411"/>
            <a:ext cx="10708330" cy="4954385"/>
          </a:xfrm>
          <a:prstGeom prst="roundRect">
            <a:avLst>
              <a:gd name="adj" fmla="val 6306"/>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0D211A-B3CC-9356-39C8-6092D284E7E2}"/>
              </a:ext>
            </a:extLst>
          </p:cNvPr>
          <p:cNvSpPr/>
          <p:nvPr/>
        </p:nvSpPr>
        <p:spPr>
          <a:xfrm>
            <a:off x="820189" y="777021"/>
            <a:ext cx="10708330" cy="5303958"/>
          </a:xfrm>
          <a:prstGeom prst="roundRect">
            <a:avLst>
              <a:gd name="adj" fmla="val 6306"/>
            </a:avLst>
          </a:prstGeom>
          <a:solidFill>
            <a:srgbClr val="FFF0C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5704A-61E8-4905-3866-E082FBB5130B}"/>
              </a:ext>
            </a:extLst>
          </p:cNvPr>
          <p:cNvPicPr>
            <a:picLocks noChangeAspect="1"/>
          </p:cNvPicPr>
          <p:nvPr/>
        </p:nvPicPr>
        <p:blipFill>
          <a:blip r:embed="rId2"/>
          <a:stretch>
            <a:fillRect/>
          </a:stretch>
        </p:blipFill>
        <p:spPr>
          <a:xfrm>
            <a:off x="511081" y="524681"/>
            <a:ext cx="997505" cy="997505"/>
          </a:xfrm>
          <a:prstGeom prst="rect">
            <a:avLst/>
          </a:prstGeom>
        </p:spPr>
      </p:pic>
      <p:sp>
        <p:nvSpPr>
          <p:cNvPr id="12" name="TextBox 11">
            <a:extLst>
              <a:ext uri="{FF2B5EF4-FFF2-40B4-BE49-F238E27FC236}">
                <a16:creationId xmlns:a16="http://schemas.microsoft.com/office/drawing/2014/main" id="{D1DC33BB-9A95-4BA6-2464-CDEED925F70D}"/>
              </a:ext>
            </a:extLst>
          </p:cNvPr>
          <p:cNvSpPr txBox="1"/>
          <p:nvPr/>
        </p:nvSpPr>
        <p:spPr>
          <a:xfrm>
            <a:off x="1660986" y="1522186"/>
            <a:ext cx="4792065" cy="584775"/>
          </a:xfrm>
          <a:prstGeom prst="rect">
            <a:avLst/>
          </a:prstGeom>
          <a:noFill/>
        </p:spPr>
        <p:txBody>
          <a:bodyPr wrap="square" rtlCol="0">
            <a:spAutoFit/>
          </a:bodyPr>
          <a:lstStyle/>
          <a:p>
            <a:r>
              <a:rPr lang="en-US" sz="3200" b="1" dirty="0">
                <a:solidFill>
                  <a:srgbClr val="2A1C72"/>
                </a:solidFill>
                <a:latin typeface="Nunito" pitchFamily="2" charset="0"/>
              </a:rPr>
              <a:t>VI KHUẨN E.COLI</a:t>
            </a:r>
          </a:p>
        </p:txBody>
      </p:sp>
      <p:sp>
        <p:nvSpPr>
          <p:cNvPr id="13" name="TextBox 12">
            <a:extLst>
              <a:ext uri="{FF2B5EF4-FFF2-40B4-BE49-F238E27FC236}">
                <a16:creationId xmlns:a16="http://schemas.microsoft.com/office/drawing/2014/main" id="{D82AC9CF-127F-2CBC-5639-B9ADDFAD5730}"/>
              </a:ext>
            </a:extLst>
          </p:cNvPr>
          <p:cNvSpPr txBox="1"/>
          <p:nvPr/>
        </p:nvSpPr>
        <p:spPr>
          <a:xfrm>
            <a:off x="1549475" y="2190132"/>
            <a:ext cx="5173868" cy="830997"/>
          </a:xfrm>
          <a:prstGeom prst="rect">
            <a:avLst/>
          </a:prstGeom>
          <a:noFill/>
        </p:spPr>
        <p:txBody>
          <a:bodyPr wrap="square" rtlCol="0">
            <a:spAutoFit/>
          </a:bodyPr>
          <a:lstStyle/>
          <a:p>
            <a:pPr algn="just"/>
            <a:r>
              <a:rPr lang="en-US" sz="2400" b="1" i="0" dirty="0">
                <a:solidFill>
                  <a:srgbClr val="111111"/>
                </a:solidFill>
                <a:effectLst/>
                <a:latin typeface="Nunito" pitchFamily="2" charset="0"/>
              </a:rPr>
              <a:t>Trong </a:t>
            </a:r>
            <a:r>
              <a:rPr lang="en-US" sz="2400" b="1" i="0" dirty="0" err="1">
                <a:solidFill>
                  <a:srgbClr val="111111"/>
                </a:solidFill>
                <a:effectLst/>
                <a:latin typeface="Nunito" pitchFamily="2" charset="0"/>
              </a:rPr>
              <a:t>điều</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kiện</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nuôi</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cấy</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thích</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hợp</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cứ</a:t>
            </a:r>
            <a:r>
              <a:rPr lang="en-US" sz="2400" b="1" i="0" dirty="0">
                <a:solidFill>
                  <a:srgbClr val="111111"/>
                </a:solidFill>
                <a:effectLst/>
                <a:latin typeface="Nunito" pitchFamily="2" charset="0"/>
              </a:rPr>
              <a:t> 20 </a:t>
            </a:r>
            <a:r>
              <a:rPr lang="en-US" sz="2400" b="1" i="0" dirty="0" err="1">
                <a:solidFill>
                  <a:srgbClr val="111111"/>
                </a:solidFill>
                <a:effectLst/>
                <a:latin typeface="Nunito" pitchFamily="2" charset="0"/>
              </a:rPr>
              <a:t>phút</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lại</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phân</a:t>
            </a:r>
            <a:r>
              <a:rPr lang="en-US" sz="2400" b="1" i="0" dirty="0">
                <a:solidFill>
                  <a:srgbClr val="111111"/>
                </a:solidFill>
                <a:effectLst/>
                <a:latin typeface="Nunito" pitchFamily="2" charset="0"/>
              </a:rPr>
              <a:t> </a:t>
            </a:r>
            <a:r>
              <a:rPr lang="en-US" sz="2400" b="1" i="0" dirty="0" err="1">
                <a:solidFill>
                  <a:srgbClr val="111111"/>
                </a:solidFill>
                <a:effectLst/>
                <a:latin typeface="Nunito" pitchFamily="2" charset="0"/>
              </a:rPr>
              <a:t>đôi</a:t>
            </a:r>
            <a:r>
              <a:rPr lang="en-US" sz="2400" b="1" i="0" dirty="0">
                <a:solidFill>
                  <a:srgbClr val="111111"/>
                </a:solidFill>
                <a:effectLst/>
                <a:latin typeface="Nunito" pitchFamily="2" charset="0"/>
              </a:rPr>
              <a:t> 1 </a:t>
            </a:r>
            <a:r>
              <a:rPr lang="en-US" sz="2400" b="1" i="0" dirty="0" err="1">
                <a:solidFill>
                  <a:srgbClr val="111111"/>
                </a:solidFill>
                <a:effectLst/>
                <a:latin typeface="Nunito" pitchFamily="2" charset="0"/>
              </a:rPr>
              <a:t>lần</a:t>
            </a:r>
            <a:endParaRPr lang="vi-VN" sz="2400" b="1" i="0" dirty="0">
              <a:solidFill>
                <a:srgbClr val="333333"/>
              </a:solidFill>
              <a:effectLst/>
              <a:latin typeface="Nunito" pitchFamily="2" charset="0"/>
            </a:endParaRPr>
          </a:p>
        </p:txBody>
      </p:sp>
      <p:pic>
        <p:nvPicPr>
          <p:cNvPr id="14" name="Content Placeholder 13" descr="A green bacteria with spikes&#10;&#10;Description automatically generated">
            <a:extLst>
              <a:ext uri="{FF2B5EF4-FFF2-40B4-BE49-F238E27FC236}">
                <a16:creationId xmlns:a16="http://schemas.microsoft.com/office/drawing/2014/main" id="{4BC2BBA0-0BCE-1FDC-C682-21C11BD92D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3877" y="3254575"/>
            <a:ext cx="1095512" cy="1095512"/>
          </a:xfrm>
        </p:spPr>
      </p:pic>
      <p:pic>
        <p:nvPicPr>
          <p:cNvPr id="15" name="Content Placeholder 13" descr="A green bacteria with spikes&#10;&#10;Description automatically generated">
            <a:extLst>
              <a:ext uri="{FF2B5EF4-FFF2-40B4-BE49-F238E27FC236}">
                <a16:creationId xmlns:a16="http://schemas.microsoft.com/office/drawing/2014/main" id="{0624E23A-CF29-5AFF-F3F8-D72335593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503" y="3694872"/>
            <a:ext cx="1095512" cy="1095512"/>
          </a:xfrm>
          <a:prstGeom prst="rect">
            <a:avLst/>
          </a:prstGeom>
        </p:spPr>
      </p:pic>
      <p:pic>
        <p:nvPicPr>
          <p:cNvPr id="16" name="Content Placeholder 13" descr="A green bacteria with spikes&#10;&#10;Description automatically generated">
            <a:extLst>
              <a:ext uri="{FF2B5EF4-FFF2-40B4-BE49-F238E27FC236}">
                <a16:creationId xmlns:a16="http://schemas.microsoft.com/office/drawing/2014/main" id="{379C2974-FFF4-28FB-5759-3F0C4754E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894" y="4824219"/>
            <a:ext cx="1095512" cy="1095512"/>
          </a:xfrm>
          <a:prstGeom prst="rect">
            <a:avLst/>
          </a:prstGeom>
        </p:spPr>
      </p:pic>
      <p:cxnSp>
        <p:nvCxnSpPr>
          <p:cNvPr id="18" name="Straight Arrow Connector 17">
            <a:extLst>
              <a:ext uri="{FF2B5EF4-FFF2-40B4-BE49-F238E27FC236}">
                <a16:creationId xmlns:a16="http://schemas.microsoft.com/office/drawing/2014/main" id="{49C1BD48-E25C-7CFE-3B80-A53836C11F4B}"/>
              </a:ext>
            </a:extLst>
          </p:cNvPr>
          <p:cNvCxnSpPr>
            <a:cxnSpLocks/>
          </p:cNvCxnSpPr>
          <p:nvPr/>
        </p:nvCxnSpPr>
        <p:spPr>
          <a:xfrm>
            <a:off x="3925015" y="4571879"/>
            <a:ext cx="1358862" cy="0"/>
          </a:xfrm>
          <a:prstGeom prst="straightConnector1">
            <a:avLst/>
          </a:prstGeom>
          <a:ln w="76200">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F73386-7C0B-3EBC-5D71-09AA9E660895}"/>
              </a:ext>
            </a:extLst>
          </p:cNvPr>
          <p:cNvSpPr txBox="1"/>
          <p:nvPr/>
        </p:nvSpPr>
        <p:spPr>
          <a:xfrm>
            <a:off x="4077415" y="4118660"/>
            <a:ext cx="1358862" cy="369332"/>
          </a:xfrm>
          <a:prstGeom prst="rect">
            <a:avLst/>
          </a:prstGeom>
          <a:noFill/>
        </p:spPr>
        <p:txBody>
          <a:bodyPr wrap="square" rtlCol="0">
            <a:spAutoFit/>
          </a:bodyPr>
          <a:lstStyle/>
          <a:p>
            <a:r>
              <a:rPr lang="en-US" b="1" dirty="0">
                <a:solidFill>
                  <a:srgbClr val="C00000"/>
                </a:solidFill>
                <a:latin typeface="Nunito" pitchFamily="2" charset="0"/>
              </a:rPr>
              <a:t>20 </a:t>
            </a:r>
            <a:r>
              <a:rPr lang="en-US" b="1" dirty="0" err="1">
                <a:solidFill>
                  <a:srgbClr val="C00000"/>
                </a:solidFill>
                <a:latin typeface="Nunito" pitchFamily="2" charset="0"/>
              </a:rPr>
              <a:t>phút</a:t>
            </a:r>
            <a:endParaRPr lang="en-US" b="1" dirty="0">
              <a:solidFill>
                <a:srgbClr val="C00000"/>
              </a:solidFill>
              <a:latin typeface="Nunito" pitchFamily="2" charset="0"/>
            </a:endParaRPr>
          </a:p>
        </p:txBody>
      </p:sp>
      <p:cxnSp>
        <p:nvCxnSpPr>
          <p:cNvPr id="21" name="Straight Arrow Connector 20">
            <a:extLst>
              <a:ext uri="{FF2B5EF4-FFF2-40B4-BE49-F238E27FC236}">
                <a16:creationId xmlns:a16="http://schemas.microsoft.com/office/drawing/2014/main" id="{1C0707FF-1088-8E81-54D6-56CFEFC10350}"/>
              </a:ext>
            </a:extLst>
          </p:cNvPr>
          <p:cNvCxnSpPr>
            <a:cxnSpLocks/>
          </p:cNvCxnSpPr>
          <p:nvPr/>
        </p:nvCxnSpPr>
        <p:spPr>
          <a:xfrm>
            <a:off x="6523569" y="4571879"/>
            <a:ext cx="1358862" cy="0"/>
          </a:xfrm>
          <a:prstGeom prst="straightConnector1">
            <a:avLst/>
          </a:prstGeom>
          <a:ln w="76200">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837C410-8895-A113-C139-3ECDCB8CF6AB}"/>
              </a:ext>
            </a:extLst>
          </p:cNvPr>
          <p:cNvSpPr txBox="1"/>
          <p:nvPr/>
        </p:nvSpPr>
        <p:spPr>
          <a:xfrm>
            <a:off x="6675969" y="4118660"/>
            <a:ext cx="1358862" cy="369332"/>
          </a:xfrm>
          <a:prstGeom prst="rect">
            <a:avLst/>
          </a:prstGeom>
          <a:noFill/>
        </p:spPr>
        <p:txBody>
          <a:bodyPr wrap="square" rtlCol="0">
            <a:spAutoFit/>
          </a:bodyPr>
          <a:lstStyle/>
          <a:p>
            <a:r>
              <a:rPr lang="en-US" b="1" dirty="0">
                <a:solidFill>
                  <a:srgbClr val="C00000"/>
                </a:solidFill>
                <a:latin typeface="Nunito" pitchFamily="2" charset="0"/>
              </a:rPr>
              <a:t>120 </a:t>
            </a:r>
            <a:r>
              <a:rPr lang="en-US" b="1" dirty="0" err="1">
                <a:solidFill>
                  <a:srgbClr val="C00000"/>
                </a:solidFill>
                <a:latin typeface="Nunito" pitchFamily="2" charset="0"/>
              </a:rPr>
              <a:t>phút</a:t>
            </a:r>
            <a:endParaRPr lang="en-US" b="1" dirty="0">
              <a:solidFill>
                <a:srgbClr val="C00000"/>
              </a:solidFill>
              <a:latin typeface="Nunito" pitchFamily="2" charset="0"/>
            </a:endParaRPr>
          </a:p>
        </p:txBody>
      </p:sp>
      <p:pic>
        <p:nvPicPr>
          <p:cNvPr id="23" name="Picture 22">
            <a:extLst>
              <a:ext uri="{FF2B5EF4-FFF2-40B4-BE49-F238E27FC236}">
                <a16:creationId xmlns:a16="http://schemas.microsoft.com/office/drawing/2014/main" id="{15D44AEF-9657-C07B-B58E-3129BCBC0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231" y="3710309"/>
            <a:ext cx="1168140" cy="126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peech Bubble: Rectangle with Corners Rounded 24">
            <a:extLst>
              <a:ext uri="{FF2B5EF4-FFF2-40B4-BE49-F238E27FC236}">
                <a16:creationId xmlns:a16="http://schemas.microsoft.com/office/drawing/2014/main" id="{1C5244D5-5738-03FF-1E16-8470A597B4E0}"/>
              </a:ext>
            </a:extLst>
          </p:cNvPr>
          <p:cNvSpPr/>
          <p:nvPr/>
        </p:nvSpPr>
        <p:spPr>
          <a:xfrm>
            <a:off x="7414394" y="1313411"/>
            <a:ext cx="3451343" cy="2094590"/>
          </a:xfrm>
          <a:prstGeom prst="wedgeRoundRectCallout">
            <a:avLst>
              <a:gd name="adj1" fmla="val 45485"/>
              <a:gd name="adj2" fmla="val 70721"/>
              <a:gd name="adj3" fmla="val 16667"/>
            </a:avLst>
          </a:prstGeom>
          <a:solidFill>
            <a:srgbClr val="FDADE0"/>
          </a:solidFill>
          <a:ln w="57150">
            <a:solidFill>
              <a:srgbClr val="FDAD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with Corners Rounded 25">
            <a:extLst>
              <a:ext uri="{FF2B5EF4-FFF2-40B4-BE49-F238E27FC236}">
                <a16:creationId xmlns:a16="http://schemas.microsoft.com/office/drawing/2014/main" id="{134D7183-C11A-5159-5E89-5E052B6FD514}"/>
              </a:ext>
            </a:extLst>
          </p:cNvPr>
          <p:cNvSpPr/>
          <p:nvPr/>
        </p:nvSpPr>
        <p:spPr>
          <a:xfrm>
            <a:off x="7322917" y="1303238"/>
            <a:ext cx="3451343" cy="2094590"/>
          </a:xfrm>
          <a:prstGeom prst="wedgeRoundRectCallout">
            <a:avLst>
              <a:gd name="adj1" fmla="val 45485"/>
              <a:gd name="adj2" fmla="val 70721"/>
              <a:gd name="adj3" fmla="val 16667"/>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B60A32A-FD10-2C4C-01B4-13089FAB60E1}"/>
              </a:ext>
            </a:extLst>
          </p:cNvPr>
          <p:cNvSpPr txBox="1"/>
          <p:nvPr/>
        </p:nvSpPr>
        <p:spPr>
          <a:xfrm>
            <a:off x="7566794" y="1532359"/>
            <a:ext cx="2964220" cy="1569660"/>
          </a:xfrm>
          <a:prstGeom prst="rect">
            <a:avLst/>
          </a:prstGeom>
          <a:noFill/>
        </p:spPr>
        <p:txBody>
          <a:bodyPr wrap="square" rtlCol="0">
            <a:spAutoFit/>
          </a:bodyPr>
          <a:lstStyle/>
          <a:p>
            <a:r>
              <a:rPr lang="en-US" sz="2400" b="1" dirty="0" err="1">
                <a:solidFill>
                  <a:schemeClr val="accent1">
                    <a:lumMod val="50000"/>
                  </a:schemeClr>
                </a:solidFill>
                <a:latin typeface="Nunito" pitchFamily="2" charset="0"/>
              </a:rPr>
              <a:t>Giả</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sử</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lúc</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đầu</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có</a:t>
            </a:r>
            <a:r>
              <a:rPr lang="en-US" sz="2400" b="1" dirty="0">
                <a:solidFill>
                  <a:schemeClr val="accent1">
                    <a:lumMod val="50000"/>
                  </a:schemeClr>
                </a:solidFill>
                <a:latin typeface="Nunito" pitchFamily="2" charset="0"/>
              </a:rPr>
              <a:t> 1 vi </a:t>
            </a:r>
            <a:r>
              <a:rPr lang="en-US" sz="2400" b="1" dirty="0" err="1">
                <a:solidFill>
                  <a:schemeClr val="accent1">
                    <a:lumMod val="50000"/>
                  </a:schemeClr>
                </a:solidFill>
                <a:latin typeface="Nunito" pitchFamily="2" charset="0"/>
              </a:rPr>
              <a:t>khuẩn</a:t>
            </a:r>
            <a:r>
              <a:rPr lang="en-US" sz="2400" b="1" dirty="0">
                <a:solidFill>
                  <a:schemeClr val="accent1">
                    <a:lumMod val="50000"/>
                  </a:schemeClr>
                </a:solidFill>
                <a:latin typeface="Nunito" pitchFamily="2" charset="0"/>
              </a:rPr>
              <a:t>. Sau 80 </a:t>
            </a:r>
            <a:r>
              <a:rPr lang="en-US" sz="2400" b="1" dirty="0" err="1">
                <a:solidFill>
                  <a:schemeClr val="accent1">
                    <a:lumMod val="50000"/>
                  </a:schemeClr>
                </a:solidFill>
                <a:latin typeface="Nunito" pitchFamily="2" charset="0"/>
              </a:rPr>
              <a:t>phút</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có</a:t>
            </a:r>
            <a:r>
              <a:rPr lang="en-US" sz="2400" b="1" dirty="0">
                <a:solidFill>
                  <a:schemeClr val="accent1">
                    <a:lumMod val="50000"/>
                  </a:schemeClr>
                </a:solidFill>
                <a:latin typeface="Nunito" pitchFamily="2" charset="0"/>
              </a:rPr>
              <a:t> bao </a:t>
            </a:r>
            <a:r>
              <a:rPr lang="en-US" sz="2400" b="1" dirty="0" err="1">
                <a:solidFill>
                  <a:schemeClr val="accent1">
                    <a:lumMod val="50000"/>
                  </a:schemeClr>
                </a:solidFill>
                <a:latin typeface="Nunito" pitchFamily="2" charset="0"/>
              </a:rPr>
              <a:t>nhiêu</a:t>
            </a:r>
            <a:r>
              <a:rPr lang="en-US" sz="2400" b="1" dirty="0">
                <a:solidFill>
                  <a:schemeClr val="accent1">
                    <a:lumMod val="50000"/>
                  </a:schemeClr>
                </a:solidFill>
                <a:latin typeface="Nunito" pitchFamily="2" charset="0"/>
              </a:rPr>
              <a:t> vi </a:t>
            </a:r>
            <a:r>
              <a:rPr lang="en-US" sz="2400" b="1" dirty="0" err="1">
                <a:solidFill>
                  <a:schemeClr val="accent1">
                    <a:lumMod val="50000"/>
                  </a:schemeClr>
                </a:solidFill>
                <a:latin typeface="Nunito" pitchFamily="2" charset="0"/>
              </a:rPr>
              <a:t>khuẩn</a:t>
            </a:r>
            <a:r>
              <a:rPr lang="en-US" sz="2400" b="1" dirty="0">
                <a:solidFill>
                  <a:schemeClr val="accent1">
                    <a:lumMod val="50000"/>
                  </a:schemeClr>
                </a:solidFill>
                <a:latin typeface="Nunito" pitchFamily="2" charset="0"/>
              </a:rPr>
              <a:t>?</a:t>
            </a:r>
          </a:p>
        </p:txBody>
      </p:sp>
    </p:spTree>
    <p:extLst>
      <p:ext uri="{BB962C8B-B14F-4D97-AF65-F5344CB8AC3E}">
        <p14:creationId xmlns:p14="http://schemas.microsoft.com/office/powerpoint/2010/main" val="20735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animBg="1"/>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DD4B-2E4D-FA17-0582-2F95866EB460}"/>
              </a:ext>
            </a:extLst>
          </p:cNvPr>
          <p:cNvSpPr>
            <a:spLocks noGrp="1"/>
          </p:cNvSpPr>
          <p:nvPr>
            <p:ph type="title"/>
          </p:nvPr>
        </p:nvSpPr>
        <p:spPr>
          <a:xfrm>
            <a:off x="1530764" y="1723180"/>
            <a:ext cx="10515600" cy="1325563"/>
          </a:xfrm>
        </p:spPr>
        <p:txBody>
          <a:bodyPr/>
          <a:lstStyle/>
          <a:p>
            <a:r>
              <a:rPr lang="en-US" dirty="0"/>
              <a:t>Ư</a:t>
            </a:r>
          </a:p>
        </p:txBody>
      </p:sp>
      <p:sp>
        <p:nvSpPr>
          <p:cNvPr id="4" name="Rectangle: Rounded Corners 3">
            <a:extLst>
              <a:ext uri="{FF2B5EF4-FFF2-40B4-BE49-F238E27FC236}">
                <a16:creationId xmlns:a16="http://schemas.microsoft.com/office/drawing/2014/main" id="{6113CFAE-2D5F-50FB-BD65-E6991FC059C0}"/>
              </a:ext>
            </a:extLst>
          </p:cNvPr>
          <p:cNvSpPr/>
          <p:nvPr/>
        </p:nvSpPr>
        <p:spPr>
          <a:xfrm>
            <a:off x="663481" y="1313411"/>
            <a:ext cx="10708330" cy="4954385"/>
          </a:xfrm>
          <a:prstGeom prst="roundRect">
            <a:avLst>
              <a:gd name="adj" fmla="val 6306"/>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0D211A-B3CC-9356-39C8-6092D284E7E2}"/>
              </a:ext>
            </a:extLst>
          </p:cNvPr>
          <p:cNvSpPr/>
          <p:nvPr/>
        </p:nvSpPr>
        <p:spPr>
          <a:xfrm>
            <a:off x="820189" y="777021"/>
            <a:ext cx="10708330" cy="5303958"/>
          </a:xfrm>
          <a:prstGeom prst="roundRect">
            <a:avLst>
              <a:gd name="adj" fmla="val 6306"/>
            </a:avLst>
          </a:prstGeom>
          <a:solidFill>
            <a:srgbClr val="FFF0C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5704A-61E8-4905-3866-E082FBB5130B}"/>
              </a:ext>
            </a:extLst>
          </p:cNvPr>
          <p:cNvPicPr>
            <a:picLocks noChangeAspect="1"/>
          </p:cNvPicPr>
          <p:nvPr/>
        </p:nvPicPr>
        <p:blipFill>
          <a:blip r:embed="rId2"/>
          <a:stretch>
            <a:fillRect/>
          </a:stretch>
        </p:blipFill>
        <p:spPr>
          <a:xfrm>
            <a:off x="511081" y="524681"/>
            <a:ext cx="997505" cy="997505"/>
          </a:xfrm>
          <a:prstGeom prst="rect">
            <a:avLst/>
          </a:prstGeom>
        </p:spPr>
      </p:pic>
      <p:pic>
        <p:nvPicPr>
          <p:cNvPr id="15" name="Content Placeholder 13" descr="A green bacteria with spikes&#10;&#10;Description automatically generated">
            <a:extLst>
              <a:ext uri="{FF2B5EF4-FFF2-40B4-BE49-F238E27FC236}">
                <a16:creationId xmlns:a16="http://schemas.microsoft.com/office/drawing/2014/main" id="{0624E23A-CF29-5AFF-F3F8-D72335593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431" y="2668415"/>
            <a:ext cx="732291" cy="732291"/>
          </a:xfrm>
          <a:prstGeom prst="rect">
            <a:avLst/>
          </a:prstGeom>
        </p:spPr>
      </p:pic>
      <p:cxnSp>
        <p:nvCxnSpPr>
          <p:cNvPr id="18" name="Straight Arrow Connector 17">
            <a:extLst>
              <a:ext uri="{FF2B5EF4-FFF2-40B4-BE49-F238E27FC236}">
                <a16:creationId xmlns:a16="http://schemas.microsoft.com/office/drawing/2014/main" id="{49C1BD48-E25C-7CFE-3B80-A53836C11F4B}"/>
              </a:ext>
            </a:extLst>
          </p:cNvPr>
          <p:cNvCxnSpPr>
            <a:cxnSpLocks/>
          </p:cNvCxnSpPr>
          <p:nvPr/>
        </p:nvCxnSpPr>
        <p:spPr>
          <a:xfrm>
            <a:off x="3518494" y="3182202"/>
            <a:ext cx="674682" cy="0"/>
          </a:xfrm>
          <a:prstGeom prst="straightConnector1">
            <a:avLst/>
          </a:prstGeom>
          <a:ln w="28575">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F73386-7C0B-3EBC-5D71-09AA9E660895}"/>
              </a:ext>
            </a:extLst>
          </p:cNvPr>
          <p:cNvSpPr txBox="1"/>
          <p:nvPr/>
        </p:nvSpPr>
        <p:spPr>
          <a:xfrm>
            <a:off x="3448824" y="2686700"/>
            <a:ext cx="1358862" cy="307777"/>
          </a:xfrm>
          <a:prstGeom prst="rect">
            <a:avLst/>
          </a:prstGeom>
          <a:noFill/>
        </p:spPr>
        <p:txBody>
          <a:bodyPr wrap="square" rtlCol="0">
            <a:spAutoFit/>
          </a:bodyPr>
          <a:lstStyle/>
          <a:p>
            <a:r>
              <a:rPr lang="en-US" sz="1400" b="1" dirty="0">
                <a:solidFill>
                  <a:srgbClr val="C00000"/>
                </a:solidFill>
                <a:latin typeface="Nunito" pitchFamily="2" charset="0"/>
              </a:rPr>
              <a:t>20 </a:t>
            </a:r>
            <a:r>
              <a:rPr lang="en-US" sz="1400" b="1" dirty="0" err="1">
                <a:solidFill>
                  <a:srgbClr val="C00000"/>
                </a:solidFill>
                <a:latin typeface="Nunito" pitchFamily="2" charset="0"/>
              </a:rPr>
              <a:t>phút</a:t>
            </a:r>
            <a:endParaRPr lang="en-US" sz="1400" b="1" dirty="0">
              <a:solidFill>
                <a:srgbClr val="C00000"/>
              </a:solidFill>
              <a:latin typeface="Nunito" pitchFamily="2" charset="0"/>
            </a:endParaRPr>
          </a:p>
        </p:txBody>
      </p:sp>
      <p:pic>
        <p:nvPicPr>
          <p:cNvPr id="8" name="Content Placeholder 13" descr="A green bacteria with spikes&#10;&#10;Description automatically generated">
            <a:extLst>
              <a:ext uri="{FF2B5EF4-FFF2-40B4-BE49-F238E27FC236}">
                <a16:creationId xmlns:a16="http://schemas.microsoft.com/office/drawing/2014/main" id="{72F3E177-760E-4385-0BE3-6D27A23FD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369" y="2374653"/>
            <a:ext cx="448056" cy="448056"/>
          </a:xfrm>
          <a:prstGeom prst="rect">
            <a:avLst/>
          </a:prstGeom>
        </p:spPr>
      </p:pic>
      <p:pic>
        <p:nvPicPr>
          <p:cNvPr id="9" name="Content Placeholder 13" descr="A green bacteria with spikes&#10;&#10;Description automatically generated">
            <a:extLst>
              <a:ext uri="{FF2B5EF4-FFF2-40B4-BE49-F238E27FC236}">
                <a16:creationId xmlns:a16="http://schemas.microsoft.com/office/drawing/2014/main" id="{31063747-A598-6F97-EBC2-F22D01852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530" y="3290046"/>
            <a:ext cx="448056" cy="448056"/>
          </a:xfrm>
          <a:prstGeom prst="rect">
            <a:avLst/>
          </a:prstGeom>
        </p:spPr>
      </p:pic>
      <p:cxnSp>
        <p:nvCxnSpPr>
          <p:cNvPr id="10" name="Straight Arrow Connector 9">
            <a:extLst>
              <a:ext uri="{FF2B5EF4-FFF2-40B4-BE49-F238E27FC236}">
                <a16:creationId xmlns:a16="http://schemas.microsoft.com/office/drawing/2014/main" id="{D70B7743-255E-8C17-158F-570374A6368B}"/>
              </a:ext>
            </a:extLst>
          </p:cNvPr>
          <p:cNvCxnSpPr>
            <a:cxnSpLocks/>
          </p:cNvCxnSpPr>
          <p:nvPr/>
        </p:nvCxnSpPr>
        <p:spPr>
          <a:xfrm>
            <a:off x="4728251" y="3223232"/>
            <a:ext cx="676656" cy="0"/>
          </a:xfrm>
          <a:prstGeom prst="straightConnector1">
            <a:avLst/>
          </a:prstGeom>
          <a:ln w="28575">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B019B6-DA02-DBB2-F864-503B364CEEDE}"/>
              </a:ext>
            </a:extLst>
          </p:cNvPr>
          <p:cNvSpPr txBox="1"/>
          <p:nvPr/>
        </p:nvSpPr>
        <p:spPr>
          <a:xfrm>
            <a:off x="4658581" y="2727730"/>
            <a:ext cx="1358862" cy="307777"/>
          </a:xfrm>
          <a:prstGeom prst="rect">
            <a:avLst/>
          </a:prstGeom>
          <a:noFill/>
        </p:spPr>
        <p:txBody>
          <a:bodyPr wrap="square" rtlCol="0">
            <a:spAutoFit/>
          </a:bodyPr>
          <a:lstStyle/>
          <a:p>
            <a:r>
              <a:rPr lang="en-US" sz="1400" b="1" dirty="0">
                <a:solidFill>
                  <a:srgbClr val="C00000"/>
                </a:solidFill>
                <a:latin typeface="Nunito" pitchFamily="2" charset="0"/>
              </a:rPr>
              <a:t>20 </a:t>
            </a:r>
            <a:r>
              <a:rPr lang="en-US" sz="1400" b="1" dirty="0" err="1">
                <a:solidFill>
                  <a:srgbClr val="C00000"/>
                </a:solidFill>
                <a:latin typeface="Nunito" pitchFamily="2" charset="0"/>
              </a:rPr>
              <a:t>phút</a:t>
            </a:r>
            <a:endParaRPr lang="en-US" sz="1400" b="1" dirty="0">
              <a:solidFill>
                <a:srgbClr val="C00000"/>
              </a:solidFill>
              <a:latin typeface="Nunito" pitchFamily="2" charset="0"/>
            </a:endParaRPr>
          </a:p>
        </p:txBody>
      </p:sp>
      <p:pic>
        <p:nvPicPr>
          <p:cNvPr id="19" name="Content Placeholder 13" descr="A green bacteria with spikes&#10;&#10;Description automatically generated">
            <a:extLst>
              <a:ext uri="{FF2B5EF4-FFF2-40B4-BE49-F238E27FC236}">
                <a16:creationId xmlns:a16="http://schemas.microsoft.com/office/drawing/2014/main" id="{944B6276-FEE3-65EF-6EDA-D4279EE2D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788" y="2194459"/>
            <a:ext cx="448056" cy="448056"/>
          </a:xfrm>
          <a:prstGeom prst="rect">
            <a:avLst/>
          </a:prstGeom>
        </p:spPr>
      </p:pic>
      <p:pic>
        <p:nvPicPr>
          <p:cNvPr id="24" name="Content Placeholder 13" descr="A green bacteria with spikes&#10;&#10;Description automatically generated">
            <a:extLst>
              <a:ext uri="{FF2B5EF4-FFF2-40B4-BE49-F238E27FC236}">
                <a16:creationId xmlns:a16="http://schemas.microsoft.com/office/drawing/2014/main" id="{15A1045F-428A-5B30-0868-DB8FA769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737" y="3931977"/>
            <a:ext cx="448056" cy="448056"/>
          </a:xfrm>
          <a:prstGeom prst="rect">
            <a:avLst/>
          </a:prstGeom>
        </p:spPr>
      </p:pic>
      <p:pic>
        <p:nvPicPr>
          <p:cNvPr id="28" name="Content Placeholder 13" descr="A green bacteria with spikes&#10;&#10;Description automatically generated">
            <a:extLst>
              <a:ext uri="{FF2B5EF4-FFF2-40B4-BE49-F238E27FC236}">
                <a16:creationId xmlns:a16="http://schemas.microsoft.com/office/drawing/2014/main" id="{E3746919-3BE6-228A-0ACE-A995DD412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788" y="1586152"/>
            <a:ext cx="448056" cy="448056"/>
          </a:xfrm>
          <a:prstGeom prst="rect">
            <a:avLst/>
          </a:prstGeom>
        </p:spPr>
      </p:pic>
      <p:pic>
        <p:nvPicPr>
          <p:cNvPr id="29" name="Content Placeholder 13" descr="A green bacteria with spikes&#10;&#10;Description automatically generated">
            <a:extLst>
              <a:ext uri="{FF2B5EF4-FFF2-40B4-BE49-F238E27FC236}">
                <a16:creationId xmlns:a16="http://schemas.microsoft.com/office/drawing/2014/main" id="{916ADCD2-88EE-2F80-AAF0-F7D12BFCF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788" y="3422837"/>
            <a:ext cx="448056" cy="448056"/>
          </a:xfrm>
          <a:prstGeom prst="rect">
            <a:avLst/>
          </a:prstGeom>
        </p:spPr>
      </p:pic>
      <p:cxnSp>
        <p:nvCxnSpPr>
          <p:cNvPr id="30" name="Straight Arrow Connector 29">
            <a:extLst>
              <a:ext uri="{FF2B5EF4-FFF2-40B4-BE49-F238E27FC236}">
                <a16:creationId xmlns:a16="http://schemas.microsoft.com/office/drawing/2014/main" id="{3A7D862A-C7A5-D4E0-87DB-144E2095DDEF}"/>
              </a:ext>
            </a:extLst>
          </p:cNvPr>
          <p:cNvCxnSpPr>
            <a:cxnSpLocks/>
          </p:cNvCxnSpPr>
          <p:nvPr/>
        </p:nvCxnSpPr>
        <p:spPr>
          <a:xfrm>
            <a:off x="6026632" y="3216832"/>
            <a:ext cx="676656" cy="0"/>
          </a:xfrm>
          <a:prstGeom prst="straightConnector1">
            <a:avLst/>
          </a:prstGeom>
          <a:ln w="28575">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F590FA-52A0-877B-E472-80C9FA4AA00B}"/>
              </a:ext>
            </a:extLst>
          </p:cNvPr>
          <p:cNvSpPr txBox="1"/>
          <p:nvPr/>
        </p:nvSpPr>
        <p:spPr>
          <a:xfrm>
            <a:off x="5940137" y="2740966"/>
            <a:ext cx="1358862" cy="307777"/>
          </a:xfrm>
          <a:prstGeom prst="rect">
            <a:avLst/>
          </a:prstGeom>
          <a:noFill/>
        </p:spPr>
        <p:txBody>
          <a:bodyPr wrap="square" rtlCol="0">
            <a:spAutoFit/>
          </a:bodyPr>
          <a:lstStyle/>
          <a:p>
            <a:r>
              <a:rPr lang="en-US" sz="1400" b="1" dirty="0">
                <a:solidFill>
                  <a:srgbClr val="C00000"/>
                </a:solidFill>
                <a:latin typeface="Nunito" pitchFamily="2" charset="0"/>
              </a:rPr>
              <a:t>20 </a:t>
            </a:r>
            <a:r>
              <a:rPr lang="en-US" sz="1400" b="1" dirty="0" err="1">
                <a:solidFill>
                  <a:srgbClr val="C00000"/>
                </a:solidFill>
                <a:latin typeface="Nunito" pitchFamily="2" charset="0"/>
              </a:rPr>
              <a:t>phút</a:t>
            </a:r>
            <a:endParaRPr lang="en-US" sz="1400" b="1" dirty="0">
              <a:solidFill>
                <a:srgbClr val="C00000"/>
              </a:solidFill>
              <a:latin typeface="Nunito" pitchFamily="2" charset="0"/>
            </a:endParaRPr>
          </a:p>
        </p:txBody>
      </p:sp>
      <p:pic>
        <p:nvPicPr>
          <p:cNvPr id="32" name="Content Placeholder 13" descr="A green bacteria with spikes&#10;&#10;Description automatically generated">
            <a:extLst>
              <a:ext uri="{FF2B5EF4-FFF2-40B4-BE49-F238E27FC236}">
                <a16:creationId xmlns:a16="http://schemas.microsoft.com/office/drawing/2014/main" id="{3C2EF282-8A63-BADC-AB12-4E83974B4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661" y="2082533"/>
            <a:ext cx="445573" cy="445573"/>
          </a:xfrm>
          <a:prstGeom prst="rect">
            <a:avLst/>
          </a:prstGeom>
        </p:spPr>
      </p:pic>
      <p:pic>
        <p:nvPicPr>
          <p:cNvPr id="33" name="Content Placeholder 13" descr="A green bacteria with spikes&#10;&#10;Description automatically generated">
            <a:extLst>
              <a:ext uri="{FF2B5EF4-FFF2-40B4-BE49-F238E27FC236}">
                <a16:creationId xmlns:a16="http://schemas.microsoft.com/office/drawing/2014/main" id="{8C9ED36B-4A54-E167-5D14-01BCF21A7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153" y="1464047"/>
            <a:ext cx="445573" cy="445573"/>
          </a:xfrm>
          <a:prstGeom prst="rect">
            <a:avLst/>
          </a:prstGeom>
        </p:spPr>
      </p:pic>
      <p:pic>
        <p:nvPicPr>
          <p:cNvPr id="38" name="Content Placeholder 13" descr="A green bacteria with spikes&#10;&#10;Description automatically generated">
            <a:extLst>
              <a:ext uri="{FF2B5EF4-FFF2-40B4-BE49-F238E27FC236}">
                <a16:creationId xmlns:a16="http://schemas.microsoft.com/office/drawing/2014/main" id="{0C220D2E-AB1F-00FD-AFE7-00C448E82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817" y="2126145"/>
            <a:ext cx="445573" cy="445573"/>
          </a:xfrm>
          <a:prstGeom prst="rect">
            <a:avLst/>
          </a:prstGeom>
        </p:spPr>
      </p:pic>
      <p:pic>
        <p:nvPicPr>
          <p:cNvPr id="39" name="Content Placeholder 13" descr="A green bacteria with spikes&#10;&#10;Description automatically generated">
            <a:extLst>
              <a:ext uri="{FF2B5EF4-FFF2-40B4-BE49-F238E27FC236}">
                <a16:creationId xmlns:a16="http://schemas.microsoft.com/office/drawing/2014/main" id="{55667EEB-2783-EA3A-B1E5-CDC71E5B9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09" y="1507659"/>
            <a:ext cx="445573" cy="445573"/>
          </a:xfrm>
          <a:prstGeom prst="rect">
            <a:avLst/>
          </a:prstGeom>
        </p:spPr>
      </p:pic>
      <p:cxnSp>
        <p:nvCxnSpPr>
          <p:cNvPr id="44" name="Straight Arrow Connector 43">
            <a:extLst>
              <a:ext uri="{FF2B5EF4-FFF2-40B4-BE49-F238E27FC236}">
                <a16:creationId xmlns:a16="http://schemas.microsoft.com/office/drawing/2014/main" id="{DF0063EA-4838-744A-2A21-34A3F0963CF1}"/>
              </a:ext>
            </a:extLst>
          </p:cNvPr>
          <p:cNvCxnSpPr>
            <a:cxnSpLocks/>
          </p:cNvCxnSpPr>
          <p:nvPr/>
        </p:nvCxnSpPr>
        <p:spPr>
          <a:xfrm>
            <a:off x="7746574" y="3224312"/>
            <a:ext cx="676656" cy="0"/>
          </a:xfrm>
          <a:prstGeom prst="straightConnector1">
            <a:avLst/>
          </a:prstGeom>
          <a:ln w="28575">
            <a:solidFill>
              <a:srgbClr val="2A1C7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BB86F75-3650-8755-6409-5851269C148A}"/>
              </a:ext>
            </a:extLst>
          </p:cNvPr>
          <p:cNvSpPr txBox="1"/>
          <p:nvPr/>
        </p:nvSpPr>
        <p:spPr>
          <a:xfrm>
            <a:off x="7700092" y="2789276"/>
            <a:ext cx="1358862" cy="307777"/>
          </a:xfrm>
          <a:prstGeom prst="rect">
            <a:avLst/>
          </a:prstGeom>
          <a:noFill/>
        </p:spPr>
        <p:txBody>
          <a:bodyPr wrap="square" rtlCol="0">
            <a:spAutoFit/>
          </a:bodyPr>
          <a:lstStyle/>
          <a:p>
            <a:r>
              <a:rPr lang="en-US" sz="1400" b="1" dirty="0">
                <a:solidFill>
                  <a:srgbClr val="C00000"/>
                </a:solidFill>
                <a:latin typeface="Nunito" pitchFamily="2" charset="0"/>
              </a:rPr>
              <a:t>20 </a:t>
            </a:r>
            <a:r>
              <a:rPr lang="en-US" sz="1400" b="1" dirty="0" err="1">
                <a:solidFill>
                  <a:srgbClr val="C00000"/>
                </a:solidFill>
                <a:latin typeface="Nunito" pitchFamily="2" charset="0"/>
              </a:rPr>
              <a:t>phút</a:t>
            </a:r>
            <a:endParaRPr lang="en-US" sz="1400" b="1" dirty="0">
              <a:solidFill>
                <a:srgbClr val="C00000"/>
              </a:solidFill>
              <a:latin typeface="Nunito" pitchFamily="2" charset="0"/>
            </a:endParaRPr>
          </a:p>
        </p:txBody>
      </p:sp>
      <p:pic>
        <p:nvPicPr>
          <p:cNvPr id="47" name="Content Placeholder 13" descr="A green bacteria with spikes&#10;&#10;Description automatically generated">
            <a:extLst>
              <a:ext uri="{FF2B5EF4-FFF2-40B4-BE49-F238E27FC236}">
                <a16:creationId xmlns:a16="http://schemas.microsoft.com/office/drawing/2014/main" id="{43A4A6FB-0CE4-7C6B-65F8-525122D8D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782" y="3934078"/>
            <a:ext cx="445573" cy="445573"/>
          </a:xfrm>
          <a:prstGeom prst="rect">
            <a:avLst/>
          </a:prstGeom>
        </p:spPr>
      </p:pic>
      <p:pic>
        <p:nvPicPr>
          <p:cNvPr id="48" name="Content Placeholder 13" descr="A green bacteria with spikes&#10;&#10;Description automatically generated">
            <a:extLst>
              <a:ext uri="{FF2B5EF4-FFF2-40B4-BE49-F238E27FC236}">
                <a16:creationId xmlns:a16="http://schemas.microsoft.com/office/drawing/2014/main" id="{3917BAD1-36B1-96B2-5180-A4B3C6EA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274" y="3315592"/>
            <a:ext cx="445573" cy="445573"/>
          </a:xfrm>
          <a:prstGeom prst="rect">
            <a:avLst/>
          </a:prstGeom>
        </p:spPr>
      </p:pic>
      <p:pic>
        <p:nvPicPr>
          <p:cNvPr id="49" name="Content Placeholder 13" descr="A green bacteria with spikes&#10;&#10;Description automatically generated">
            <a:extLst>
              <a:ext uri="{FF2B5EF4-FFF2-40B4-BE49-F238E27FC236}">
                <a16:creationId xmlns:a16="http://schemas.microsoft.com/office/drawing/2014/main" id="{AF64ED90-030D-5C46-73A7-F000DDB1D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938" y="3977690"/>
            <a:ext cx="445573" cy="445573"/>
          </a:xfrm>
          <a:prstGeom prst="rect">
            <a:avLst/>
          </a:prstGeom>
        </p:spPr>
      </p:pic>
      <p:pic>
        <p:nvPicPr>
          <p:cNvPr id="50" name="Content Placeholder 13" descr="A green bacteria with spikes&#10;&#10;Description automatically generated">
            <a:extLst>
              <a:ext uri="{FF2B5EF4-FFF2-40B4-BE49-F238E27FC236}">
                <a16:creationId xmlns:a16="http://schemas.microsoft.com/office/drawing/2014/main" id="{4DA7D7CC-4137-3CAD-7078-990829487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30" y="3359204"/>
            <a:ext cx="445573" cy="445573"/>
          </a:xfrm>
          <a:prstGeom prst="rect">
            <a:avLst/>
          </a:prstGeom>
        </p:spPr>
      </p:pic>
      <p:pic>
        <p:nvPicPr>
          <p:cNvPr id="71" name="Content Placeholder 13" descr="A green bacteria with spikes&#10;&#10;Description automatically generated">
            <a:extLst>
              <a:ext uri="{FF2B5EF4-FFF2-40B4-BE49-F238E27FC236}">
                <a16:creationId xmlns:a16="http://schemas.microsoft.com/office/drawing/2014/main" id="{D997094C-4A8C-348E-92A7-50025DA5A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01" y="1508637"/>
            <a:ext cx="274320" cy="274320"/>
          </a:xfrm>
          <a:prstGeom prst="rect">
            <a:avLst/>
          </a:prstGeom>
        </p:spPr>
      </p:pic>
      <p:pic>
        <p:nvPicPr>
          <p:cNvPr id="72" name="Content Placeholder 13" descr="A green bacteria with spikes&#10;&#10;Description automatically generated">
            <a:extLst>
              <a:ext uri="{FF2B5EF4-FFF2-40B4-BE49-F238E27FC236}">
                <a16:creationId xmlns:a16="http://schemas.microsoft.com/office/drawing/2014/main" id="{2A57E7C9-9B3C-7DC1-6D3A-04A73C504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652" y="1860242"/>
            <a:ext cx="274320" cy="274320"/>
          </a:xfrm>
          <a:prstGeom prst="rect">
            <a:avLst/>
          </a:prstGeom>
        </p:spPr>
      </p:pic>
      <p:pic>
        <p:nvPicPr>
          <p:cNvPr id="73" name="Content Placeholder 13" descr="A green bacteria with spikes&#10;&#10;Description automatically generated">
            <a:extLst>
              <a:ext uri="{FF2B5EF4-FFF2-40B4-BE49-F238E27FC236}">
                <a16:creationId xmlns:a16="http://schemas.microsoft.com/office/drawing/2014/main" id="{8CA51ED6-622E-9ACD-2316-3317F672F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088" y="1449970"/>
            <a:ext cx="274320" cy="274320"/>
          </a:xfrm>
          <a:prstGeom prst="rect">
            <a:avLst/>
          </a:prstGeom>
        </p:spPr>
      </p:pic>
      <p:pic>
        <p:nvPicPr>
          <p:cNvPr id="74" name="Content Placeholder 13" descr="A green bacteria with spikes&#10;&#10;Description automatically generated">
            <a:extLst>
              <a:ext uri="{FF2B5EF4-FFF2-40B4-BE49-F238E27FC236}">
                <a16:creationId xmlns:a16="http://schemas.microsoft.com/office/drawing/2014/main" id="{D2DBF72F-D1FC-F3FF-2B82-3E413E616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811" y="1877692"/>
            <a:ext cx="274320" cy="274320"/>
          </a:xfrm>
          <a:prstGeom prst="rect">
            <a:avLst/>
          </a:prstGeom>
        </p:spPr>
      </p:pic>
      <p:pic>
        <p:nvPicPr>
          <p:cNvPr id="75" name="Content Placeholder 13" descr="A green bacteria with spikes&#10;&#10;Description automatically generated">
            <a:extLst>
              <a:ext uri="{FF2B5EF4-FFF2-40B4-BE49-F238E27FC236}">
                <a16:creationId xmlns:a16="http://schemas.microsoft.com/office/drawing/2014/main" id="{DD833982-8157-93BB-F983-D34F388A4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624" y="2344803"/>
            <a:ext cx="274320" cy="274320"/>
          </a:xfrm>
          <a:prstGeom prst="rect">
            <a:avLst/>
          </a:prstGeom>
        </p:spPr>
      </p:pic>
      <p:pic>
        <p:nvPicPr>
          <p:cNvPr id="76" name="Content Placeholder 13" descr="A green bacteria with spikes&#10;&#10;Description automatically generated">
            <a:extLst>
              <a:ext uri="{FF2B5EF4-FFF2-40B4-BE49-F238E27FC236}">
                <a16:creationId xmlns:a16="http://schemas.microsoft.com/office/drawing/2014/main" id="{7DAFF00B-2D14-6E40-47CF-C6477FB1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375" y="2696408"/>
            <a:ext cx="274320" cy="274320"/>
          </a:xfrm>
          <a:prstGeom prst="rect">
            <a:avLst/>
          </a:prstGeom>
        </p:spPr>
      </p:pic>
      <p:pic>
        <p:nvPicPr>
          <p:cNvPr id="77" name="Content Placeholder 13" descr="A green bacteria with spikes&#10;&#10;Description automatically generated">
            <a:extLst>
              <a:ext uri="{FF2B5EF4-FFF2-40B4-BE49-F238E27FC236}">
                <a16:creationId xmlns:a16="http://schemas.microsoft.com/office/drawing/2014/main" id="{F2DB617F-4B6E-1AC3-B369-37C40B897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811" y="2286136"/>
            <a:ext cx="274320" cy="274320"/>
          </a:xfrm>
          <a:prstGeom prst="rect">
            <a:avLst/>
          </a:prstGeom>
        </p:spPr>
      </p:pic>
      <p:pic>
        <p:nvPicPr>
          <p:cNvPr id="78" name="Content Placeholder 13" descr="A green bacteria with spikes&#10;&#10;Description automatically generated">
            <a:extLst>
              <a:ext uri="{FF2B5EF4-FFF2-40B4-BE49-F238E27FC236}">
                <a16:creationId xmlns:a16="http://schemas.microsoft.com/office/drawing/2014/main" id="{91309D9C-A2E1-F2E9-8774-6C4E45B9A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534" y="2713858"/>
            <a:ext cx="274320" cy="274320"/>
          </a:xfrm>
          <a:prstGeom prst="rect">
            <a:avLst/>
          </a:prstGeom>
        </p:spPr>
      </p:pic>
      <p:pic>
        <p:nvPicPr>
          <p:cNvPr id="80" name="Content Placeholder 13" descr="A green bacteria with spikes&#10;&#10;Description automatically generated">
            <a:extLst>
              <a:ext uri="{FF2B5EF4-FFF2-40B4-BE49-F238E27FC236}">
                <a16:creationId xmlns:a16="http://schemas.microsoft.com/office/drawing/2014/main" id="{6DC03670-4F67-8DA1-6167-66CF29467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203" y="3164242"/>
            <a:ext cx="274320" cy="274320"/>
          </a:xfrm>
          <a:prstGeom prst="rect">
            <a:avLst/>
          </a:prstGeom>
        </p:spPr>
      </p:pic>
      <p:pic>
        <p:nvPicPr>
          <p:cNvPr id="81" name="Content Placeholder 13" descr="A green bacteria with spikes&#10;&#10;Description automatically generated">
            <a:extLst>
              <a:ext uri="{FF2B5EF4-FFF2-40B4-BE49-F238E27FC236}">
                <a16:creationId xmlns:a16="http://schemas.microsoft.com/office/drawing/2014/main" id="{EA807EEF-B8AC-2160-2710-61EA0399A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954" y="3515847"/>
            <a:ext cx="274320" cy="274320"/>
          </a:xfrm>
          <a:prstGeom prst="rect">
            <a:avLst/>
          </a:prstGeom>
        </p:spPr>
      </p:pic>
      <p:pic>
        <p:nvPicPr>
          <p:cNvPr id="82" name="Content Placeholder 13" descr="A green bacteria with spikes&#10;&#10;Description automatically generated">
            <a:extLst>
              <a:ext uri="{FF2B5EF4-FFF2-40B4-BE49-F238E27FC236}">
                <a16:creationId xmlns:a16="http://schemas.microsoft.com/office/drawing/2014/main" id="{78A56B87-B1A8-D931-6692-8C881508A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390" y="3105575"/>
            <a:ext cx="274320" cy="274320"/>
          </a:xfrm>
          <a:prstGeom prst="rect">
            <a:avLst/>
          </a:prstGeom>
        </p:spPr>
      </p:pic>
      <p:pic>
        <p:nvPicPr>
          <p:cNvPr id="83" name="Content Placeholder 13" descr="A green bacteria with spikes&#10;&#10;Description automatically generated">
            <a:extLst>
              <a:ext uri="{FF2B5EF4-FFF2-40B4-BE49-F238E27FC236}">
                <a16:creationId xmlns:a16="http://schemas.microsoft.com/office/drawing/2014/main" id="{9734B7B0-A9E6-0264-0BBE-CBB8835F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113" y="3533297"/>
            <a:ext cx="274320" cy="274320"/>
          </a:xfrm>
          <a:prstGeom prst="rect">
            <a:avLst/>
          </a:prstGeom>
        </p:spPr>
      </p:pic>
      <p:pic>
        <p:nvPicPr>
          <p:cNvPr id="84" name="Content Placeholder 13" descr="A green bacteria with spikes&#10;&#10;Description automatically generated">
            <a:extLst>
              <a:ext uri="{FF2B5EF4-FFF2-40B4-BE49-F238E27FC236}">
                <a16:creationId xmlns:a16="http://schemas.microsoft.com/office/drawing/2014/main" id="{B3A47D34-679A-BC73-5CDF-3D2968AC0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740" y="4013126"/>
            <a:ext cx="274320" cy="274320"/>
          </a:xfrm>
          <a:prstGeom prst="rect">
            <a:avLst/>
          </a:prstGeom>
        </p:spPr>
      </p:pic>
      <p:pic>
        <p:nvPicPr>
          <p:cNvPr id="85" name="Content Placeholder 13" descr="A green bacteria with spikes&#10;&#10;Description automatically generated">
            <a:extLst>
              <a:ext uri="{FF2B5EF4-FFF2-40B4-BE49-F238E27FC236}">
                <a16:creationId xmlns:a16="http://schemas.microsoft.com/office/drawing/2014/main" id="{6F016F4E-4857-FD7E-E5EE-4F804E0D7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491" y="4364731"/>
            <a:ext cx="274320" cy="274320"/>
          </a:xfrm>
          <a:prstGeom prst="rect">
            <a:avLst/>
          </a:prstGeom>
        </p:spPr>
      </p:pic>
      <p:pic>
        <p:nvPicPr>
          <p:cNvPr id="86" name="Content Placeholder 13" descr="A green bacteria with spikes&#10;&#10;Description automatically generated">
            <a:extLst>
              <a:ext uri="{FF2B5EF4-FFF2-40B4-BE49-F238E27FC236}">
                <a16:creationId xmlns:a16="http://schemas.microsoft.com/office/drawing/2014/main" id="{59BB35D1-33BD-6C99-2FC6-8541E5FFE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927" y="3954459"/>
            <a:ext cx="274320" cy="274320"/>
          </a:xfrm>
          <a:prstGeom prst="rect">
            <a:avLst/>
          </a:prstGeom>
        </p:spPr>
      </p:pic>
      <p:pic>
        <p:nvPicPr>
          <p:cNvPr id="87" name="Content Placeholder 13" descr="A green bacteria with spikes&#10;&#10;Description automatically generated">
            <a:extLst>
              <a:ext uri="{FF2B5EF4-FFF2-40B4-BE49-F238E27FC236}">
                <a16:creationId xmlns:a16="http://schemas.microsoft.com/office/drawing/2014/main" id="{17F9D80F-95B4-313F-7B25-71BF56129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650" y="4382181"/>
            <a:ext cx="274320" cy="274320"/>
          </a:xfrm>
          <a:prstGeom prst="rect">
            <a:avLst/>
          </a:prstGeom>
        </p:spPr>
      </p:pic>
      <p:sp>
        <p:nvSpPr>
          <p:cNvPr id="88" name="TextBox 87">
            <a:extLst>
              <a:ext uri="{FF2B5EF4-FFF2-40B4-BE49-F238E27FC236}">
                <a16:creationId xmlns:a16="http://schemas.microsoft.com/office/drawing/2014/main" id="{006E0236-7208-1C35-D202-3AF89F22E15F}"/>
              </a:ext>
            </a:extLst>
          </p:cNvPr>
          <p:cNvSpPr txBox="1"/>
          <p:nvPr/>
        </p:nvSpPr>
        <p:spPr>
          <a:xfrm>
            <a:off x="2092211" y="4847768"/>
            <a:ext cx="8545497" cy="830997"/>
          </a:xfrm>
          <a:prstGeom prst="rect">
            <a:avLst/>
          </a:prstGeom>
          <a:noFill/>
        </p:spPr>
        <p:txBody>
          <a:bodyPr wrap="square" rtlCol="0">
            <a:spAutoFit/>
          </a:bodyPr>
          <a:lstStyle/>
          <a:p>
            <a:r>
              <a:rPr lang="en-US" sz="2400" b="1" dirty="0">
                <a:latin typeface="Nunito" pitchFamily="2" charset="0"/>
              </a:rPr>
              <a:t>Do </a:t>
            </a:r>
            <a:r>
              <a:rPr lang="en-US" sz="2400" b="1" dirty="0">
                <a:solidFill>
                  <a:srgbClr val="C00000"/>
                </a:solidFill>
                <a:latin typeface="Nunito" pitchFamily="2" charset="0"/>
              </a:rPr>
              <a:t>80 = 20 . 4 </a:t>
            </a:r>
            <a:r>
              <a:rPr lang="en-US" sz="2400" b="1" dirty="0" err="1">
                <a:latin typeface="Nunito" pitchFamily="2" charset="0"/>
              </a:rPr>
              <a:t>nên</a:t>
            </a:r>
            <a:r>
              <a:rPr lang="en-US" sz="2400" b="1" dirty="0">
                <a:latin typeface="Nunito" pitchFamily="2" charset="0"/>
              </a:rPr>
              <a:t> vi </a:t>
            </a:r>
            <a:r>
              <a:rPr lang="en-US" sz="2400" b="1" dirty="0" err="1">
                <a:latin typeface="Nunito" pitchFamily="2" charset="0"/>
              </a:rPr>
              <a:t>khuẩn</a:t>
            </a:r>
            <a:r>
              <a:rPr lang="en-US" sz="2400" b="1" dirty="0">
                <a:latin typeface="Nunito" pitchFamily="2" charset="0"/>
              </a:rPr>
              <a:t> </a:t>
            </a:r>
            <a:r>
              <a:rPr lang="en-US" sz="2400" b="1" dirty="0" err="1">
                <a:latin typeface="Nunito" pitchFamily="2" charset="0"/>
              </a:rPr>
              <a:t>sẽ</a:t>
            </a:r>
            <a:r>
              <a:rPr lang="en-US" sz="2400" b="1" dirty="0">
                <a:latin typeface="Nunito" pitchFamily="2" charset="0"/>
              </a:rPr>
              <a:t> </a:t>
            </a:r>
            <a:r>
              <a:rPr lang="en-US" sz="2400" b="1" dirty="0" err="1">
                <a:latin typeface="Nunito" pitchFamily="2" charset="0"/>
              </a:rPr>
              <a:t>được</a:t>
            </a:r>
            <a:r>
              <a:rPr lang="en-US" sz="2400" b="1" dirty="0">
                <a:latin typeface="Nunito" pitchFamily="2" charset="0"/>
              </a:rPr>
              <a:t> </a:t>
            </a:r>
            <a:r>
              <a:rPr lang="en-US" sz="2400" b="1" dirty="0" err="1">
                <a:latin typeface="Nunito" pitchFamily="2" charset="0"/>
              </a:rPr>
              <a:t>nhân</a:t>
            </a:r>
            <a:r>
              <a:rPr lang="en-US" sz="2400" b="1" dirty="0">
                <a:latin typeface="Nunito" pitchFamily="2" charset="0"/>
              </a:rPr>
              <a:t> </a:t>
            </a:r>
            <a:r>
              <a:rPr lang="en-US" sz="2400" b="1" dirty="0" err="1">
                <a:latin typeface="Nunito" pitchFamily="2" charset="0"/>
              </a:rPr>
              <a:t>lên</a:t>
            </a:r>
            <a:r>
              <a:rPr lang="en-US" sz="2400" b="1" dirty="0">
                <a:latin typeface="Nunito" pitchFamily="2" charset="0"/>
              </a:rPr>
              <a:t> 4 </a:t>
            </a:r>
            <a:r>
              <a:rPr lang="en-US" sz="2400" b="1" dirty="0" err="1">
                <a:latin typeface="Nunito" pitchFamily="2" charset="0"/>
              </a:rPr>
              <a:t>lần</a:t>
            </a:r>
            <a:r>
              <a:rPr lang="en-US" sz="2400" b="1" dirty="0">
                <a:latin typeface="Nunito" pitchFamily="2" charset="0"/>
              </a:rPr>
              <a:t> </a:t>
            </a:r>
            <a:r>
              <a:rPr lang="en-US" sz="2400" b="1" dirty="0" err="1">
                <a:latin typeface="Nunito" pitchFamily="2" charset="0"/>
              </a:rPr>
              <a:t>liên</a:t>
            </a:r>
            <a:r>
              <a:rPr lang="en-US" sz="2400" b="1" dirty="0">
                <a:latin typeface="Nunito" pitchFamily="2" charset="0"/>
              </a:rPr>
              <a:t> </a:t>
            </a:r>
            <a:r>
              <a:rPr lang="en-US" sz="2400" b="1" dirty="0" err="1">
                <a:latin typeface="Nunito" pitchFamily="2" charset="0"/>
              </a:rPr>
              <a:t>tiếp</a:t>
            </a:r>
            <a:endParaRPr lang="en-US" sz="2400" b="1" dirty="0">
              <a:latin typeface="Nunito" pitchFamily="2" charset="0"/>
            </a:endParaRPr>
          </a:p>
          <a:p>
            <a:r>
              <a:rPr lang="en-US" sz="2400" b="1" dirty="0">
                <a:solidFill>
                  <a:srgbClr val="1D6957"/>
                </a:solidFill>
                <a:latin typeface="Nunito" pitchFamily="2" charset="0"/>
              </a:rPr>
              <a:t>SỐ VI KHUẨN    </a:t>
            </a:r>
            <a:r>
              <a:rPr lang="en-US" sz="2400" b="1" dirty="0">
                <a:latin typeface="Nunito" pitchFamily="2" charset="0"/>
              </a:rPr>
              <a:t>=     2     .     2    .     2      .     2  =     16</a:t>
            </a:r>
          </a:p>
        </p:txBody>
      </p:sp>
      <p:sp>
        <p:nvSpPr>
          <p:cNvPr id="89" name="Speech Bubble: Rectangle with Corners Rounded 88">
            <a:extLst>
              <a:ext uri="{FF2B5EF4-FFF2-40B4-BE49-F238E27FC236}">
                <a16:creationId xmlns:a16="http://schemas.microsoft.com/office/drawing/2014/main" id="{E616DF28-6161-7CDB-9F43-ED5CE9AF16C6}"/>
              </a:ext>
            </a:extLst>
          </p:cNvPr>
          <p:cNvSpPr/>
          <p:nvPr/>
        </p:nvSpPr>
        <p:spPr>
          <a:xfrm>
            <a:off x="7414394" y="1313411"/>
            <a:ext cx="3451343" cy="2094590"/>
          </a:xfrm>
          <a:prstGeom prst="wedgeRoundRectCallout">
            <a:avLst>
              <a:gd name="adj1" fmla="val 45485"/>
              <a:gd name="adj2" fmla="val 70721"/>
              <a:gd name="adj3" fmla="val 16667"/>
            </a:avLst>
          </a:prstGeom>
          <a:solidFill>
            <a:srgbClr val="FDADE0"/>
          </a:solidFill>
          <a:ln w="57150">
            <a:solidFill>
              <a:srgbClr val="FDAD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peech Bubble: Rectangle with Corners Rounded 89">
            <a:extLst>
              <a:ext uri="{FF2B5EF4-FFF2-40B4-BE49-F238E27FC236}">
                <a16:creationId xmlns:a16="http://schemas.microsoft.com/office/drawing/2014/main" id="{DDAB8FD8-F66D-5C7F-2C3B-E978490C027F}"/>
              </a:ext>
            </a:extLst>
          </p:cNvPr>
          <p:cNvSpPr/>
          <p:nvPr/>
        </p:nvSpPr>
        <p:spPr>
          <a:xfrm>
            <a:off x="7322917" y="1303238"/>
            <a:ext cx="3451343" cy="2094590"/>
          </a:xfrm>
          <a:prstGeom prst="wedgeRoundRectCallout">
            <a:avLst>
              <a:gd name="adj1" fmla="val 45485"/>
              <a:gd name="adj2" fmla="val 70721"/>
              <a:gd name="adj3" fmla="val 16667"/>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FD92AAEF-8ABF-53AD-389D-13DB3E87F8E6}"/>
              </a:ext>
            </a:extLst>
          </p:cNvPr>
          <p:cNvSpPr txBox="1"/>
          <p:nvPr/>
        </p:nvSpPr>
        <p:spPr>
          <a:xfrm>
            <a:off x="7566794" y="1532359"/>
            <a:ext cx="2964220" cy="1569660"/>
          </a:xfrm>
          <a:prstGeom prst="rect">
            <a:avLst/>
          </a:prstGeom>
          <a:noFill/>
        </p:spPr>
        <p:txBody>
          <a:bodyPr wrap="square" rtlCol="0">
            <a:spAutoFit/>
          </a:bodyPr>
          <a:lstStyle/>
          <a:p>
            <a:r>
              <a:rPr lang="en-US" sz="2400" b="1" dirty="0" err="1">
                <a:solidFill>
                  <a:schemeClr val="accent1">
                    <a:lumMod val="50000"/>
                  </a:schemeClr>
                </a:solidFill>
                <a:latin typeface="Nunito" pitchFamily="2" charset="0"/>
              </a:rPr>
              <a:t>Giả</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sử</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lúc</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đầu</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có</a:t>
            </a:r>
            <a:r>
              <a:rPr lang="en-US" sz="2400" b="1" dirty="0">
                <a:solidFill>
                  <a:schemeClr val="accent1">
                    <a:lumMod val="50000"/>
                  </a:schemeClr>
                </a:solidFill>
                <a:latin typeface="Nunito" pitchFamily="2" charset="0"/>
              </a:rPr>
              <a:t> 1 vi </a:t>
            </a:r>
            <a:r>
              <a:rPr lang="en-US" sz="2400" b="1" dirty="0" err="1">
                <a:solidFill>
                  <a:schemeClr val="accent1">
                    <a:lumMod val="50000"/>
                  </a:schemeClr>
                </a:solidFill>
                <a:latin typeface="Nunito" pitchFamily="2" charset="0"/>
              </a:rPr>
              <a:t>khuẩn</a:t>
            </a:r>
            <a:r>
              <a:rPr lang="en-US" sz="2400" b="1" dirty="0">
                <a:solidFill>
                  <a:schemeClr val="accent1">
                    <a:lumMod val="50000"/>
                  </a:schemeClr>
                </a:solidFill>
                <a:latin typeface="Nunito" pitchFamily="2" charset="0"/>
              </a:rPr>
              <a:t>. Sau 80 </a:t>
            </a:r>
            <a:r>
              <a:rPr lang="en-US" sz="2400" b="1" dirty="0" err="1">
                <a:solidFill>
                  <a:schemeClr val="accent1">
                    <a:lumMod val="50000"/>
                  </a:schemeClr>
                </a:solidFill>
                <a:latin typeface="Nunito" pitchFamily="2" charset="0"/>
              </a:rPr>
              <a:t>phút</a:t>
            </a:r>
            <a:r>
              <a:rPr lang="en-US" sz="2400" b="1" dirty="0">
                <a:solidFill>
                  <a:schemeClr val="accent1">
                    <a:lumMod val="50000"/>
                  </a:schemeClr>
                </a:solidFill>
                <a:latin typeface="Nunito" pitchFamily="2" charset="0"/>
              </a:rPr>
              <a:t> </a:t>
            </a:r>
            <a:r>
              <a:rPr lang="en-US" sz="2400" b="1" dirty="0" err="1">
                <a:solidFill>
                  <a:schemeClr val="accent1">
                    <a:lumMod val="50000"/>
                  </a:schemeClr>
                </a:solidFill>
                <a:latin typeface="Nunito" pitchFamily="2" charset="0"/>
              </a:rPr>
              <a:t>có</a:t>
            </a:r>
            <a:r>
              <a:rPr lang="en-US" sz="2400" b="1" dirty="0">
                <a:solidFill>
                  <a:schemeClr val="accent1">
                    <a:lumMod val="50000"/>
                  </a:schemeClr>
                </a:solidFill>
                <a:latin typeface="Nunito" pitchFamily="2" charset="0"/>
              </a:rPr>
              <a:t> bao </a:t>
            </a:r>
            <a:r>
              <a:rPr lang="en-US" sz="2400" b="1" dirty="0" err="1">
                <a:solidFill>
                  <a:schemeClr val="accent1">
                    <a:lumMod val="50000"/>
                  </a:schemeClr>
                </a:solidFill>
                <a:latin typeface="Nunito" pitchFamily="2" charset="0"/>
              </a:rPr>
              <a:t>nhiêu</a:t>
            </a:r>
            <a:r>
              <a:rPr lang="en-US" sz="2400" b="1" dirty="0">
                <a:solidFill>
                  <a:schemeClr val="accent1">
                    <a:lumMod val="50000"/>
                  </a:schemeClr>
                </a:solidFill>
                <a:latin typeface="Nunito" pitchFamily="2" charset="0"/>
              </a:rPr>
              <a:t> vi </a:t>
            </a:r>
            <a:r>
              <a:rPr lang="en-US" sz="2400" b="1" dirty="0" err="1">
                <a:solidFill>
                  <a:schemeClr val="accent1">
                    <a:lumMod val="50000"/>
                  </a:schemeClr>
                </a:solidFill>
                <a:latin typeface="Nunito" pitchFamily="2" charset="0"/>
              </a:rPr>
              <a:t>khuẩn</a:t>
            </a:r>
            <a:r>
              <a:rPr lang="en-US" sz="2400" b="1" dirty="0">
                <a:solidFill>
                  <a:schemeClr val="accent1">
                    <a:lumMod val="50000"/>
                  </a:schemeClr>
                </a:solidFill>
                <a:latin typeface="Nunito" pitchFamily="2" charset="0"/>
              </a:rPr>
              <a:t>?</a:t>
            </a:r>
          </a:p>
        </p:txBody>
      </p:sp>
    </p:spTree>
    <p:extLst>
      <p:ext uri="{BB962C8B-B14F-4D97-AF65-F5344CB8AC3E}">
        <p14:creationId xmlns:p14="http://schemas.microsoft.com/office/powerpoint/2010/main" val="346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10"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par>
                                <p:cTn id="61" presetID="10"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par>
                                <p:cTn id="64" presetID="10" presetClass="entr" presetSubtype="0"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0"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500"/>
                                        <p:tgtEl>
                                          <p:spTgt spid="78"/>
                                        </p:tgtEl>
                                      </p:cBhvr>
                                    </p:animEffect>
                                  </p:childTnLst>
                                </p:cTn>
                              </p:par>
                              <p:par>
                                <p:cTn id="73" presetID="10" presetClass="entr" presetSubtype="0"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childTnLst>
                                </p:cTn>
                              </p:par>
                              <p:par>
                                <p:cTn id="79" presetID="10" presetClass="entr" presetSubtype="0" fill="hold" nodeType="with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par>
                                <p:cTn id="82" presetID="10" presetClass="entr" presetSubtype="0"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par>
                                <p:cTn id="85" presetID="10"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500"/>
                                        <p:tgtEl>
                                          <p:spTgt spid="84"/>
                                        </p:tgtEl>
                                      </p:cBhvr>
                                    </p:animEffect>
                                  </p:childTnLst>
                                </p:cTn>
                              </p:par>
                              <p:par>
                                <p:cTn id="88" presetID="10" presetClass="entr" presetSubtype="0"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par>
                                <p:cTn id="91" presetID="10" presetClass="entr" presetSubtype="0" fill="hold" nodeType="with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500"/>
                                        <p:tgtEl>
                                          <p:spTgt spid="86"/>
                                        </p:tgtEl>
                                      </p:cBhvr>
                                    </p:animEffect>
                                  </p:childTnLst>
                                </p:cTn>
                              </p:par>
                              <p:par>
                                <p:cTn id="94" presetID="10" presetClass="entr" presetSubtype="0" fill="hold" nodeType="with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A561-93CE-1D59-DAD3-3B0DB8ABAB4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3A4273-E2C8-2A74-5983-F6DCF3B34152}"/>
              </a:ext>
            </a:extLst>
          </p:cNvPr>
          <p:cNvSpPr>
            <a:spLocks noGrp="1"/>
          </p:cNvSpPr>
          <p:nvPr>
            <p:ph type="subTitle" idx="1"/>
          </p:nvPr>
        </p:nvSpPr>
        <p:spPr/>
        <p:txBody>
          <a:bodyPr/>
          <a:lstStyle/>
          <a:p>
            <a:endParaRPr lang="en-US"/>
          </a:p>
        </p:txBody>
      </p:sp>
      <p:pic>
        <p:nvPicPr>
          <p:cNvPr id="4" name="Picture 2" descr="Premium Vector | Math background">
            <a:extLst>
              <a:ext uri="{FF2B5EF4-FFF2-40B4-BE49-F238E27FC236}">
                <a16:creationId xmlns:a16="http://schemas.microsoft.com/office/drawing/2014/main" id="{003306EA-4A15-9CE0-5864-A7771066F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0438"/>
            <a:ext cx="12192000" cy="121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5297041F-D1ED-D436-439F-A06AFA9DEA9E}"/>
              </a:ext>
            </a:extLst>
          </p:cNvPr>
          <p:cNvSpPr/>
          <p:nvPr/>
        </p:nvSpPr>
        <p:spPr>
          <a:xfrm>
            <a:off x="754063" y="754063"/>
            <a:ext cx="10698162" cy="5141912"/>
          </a:xfrm>
          <a:prstGeom prst="roundRect">
            <a:avLst>
              <a:gd name="adj" fmla="val 742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6" name="TextBox 5">
            <a:extLst>
              <a:ext uri="{FF2B5EF4-FFF2-40B4-BE49-F238E27FC236}">
                <a16:creationId xmlns:a16="http://schemas.microsoft.com/office/drawing/2014/main" id="{60027A2D-0ABB-C854-29B5-70CCB508CBCE}"/>
              </a:ext>
            </a:extLst>
          </p:cNvPr>
          <p:cNvSpPr txBox="1">
            <a:spLocks noChangeArrowheads="1"/>
          </p:cNvSpPr>
          <p:nvPr/>
        </p:nvSpPr>
        <p:spPr bwMode="auto">
          <a:xfrm>
            <a:off x="1997242" y="933450"/>
            <a:ext cx="8254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a:latin typeface="Nunito" pitchFamily="2" charset="-93"/>
                <a:cs typeface="Arial" panose="020B0604020202020204" pitchFamily="34" charset="0"/>
              </a:rPr>
              <a:t>SỐ HỌC 6 - CHƯƠNG I: SỐ TỰ NHIÊN</a:t>
            </a:r>
            <a:endParaRPr lang="vi-VN" altLang="vi-VN" sz="2400" b="1" dirty="0">
              <a:latin typeface="Nunito" pitchFamily="2" charset="-93"/>
              <a:cs typeface="Arial" panose="020B0604020202020204" pitchFamily="34" charset="0"/>
            </a:endParaRPr>
          </a:p>
        </p:txBody>
      </p:sp>
      <p:sp>
        <p:nvSpPr>
          <p:cNvPr id="7" name="TextBox 6">
            <a:extLst>
              <a:ext uri="{FF2B5EF4-FFF2-40B4-BE49-F238E27FC236}">
                <a16:creationId xmlns:a16="http://schemas.microsoft.com/office/drawing/2014/main" id="{61CD2120-058B-D234-1276-4614C1E5A134}"/>
              </a:ext>
            </a:extLst>
          </p:cNvPr>
          <p:cNvSpPr txBox="1"/>
          <p:nvPr/>
        </p:nvSpPr>
        <p:spPr>
          <a:xfrm>
            <a:off x="1179095" y="2476500"/>
            <a:ext cx="9914021" cy="1692771"/>
          </a:xfrm>
          <a:prstGeom prst="rect">
            <a:avLst/>
          </a:prstGeom>
          <a:noFill/>
        </p:spPr>
        <p:txBody>
          <a:bodyPr wrap="square">
            <a:spAutoFit/>
          </a:bodyPr>
          <a:lstStyle/>
          <a:p>
            <a:pPr algn="ctr">
              <a:defRPr/>
            </a:pPr>
            <a:r>
              <a:rPr lang="en-US" sz="5200" b="1" dirty="0">
                <a:solidFill>
                  <a:schemeClr val="accent1">
                    <a:lumMod val="50000"/>
                  </a:schemeClr>
                </a:solidFill>
                <a:latin typeface="Nunito" pitchFamily="2" charset="-93"/>
                <a:cs typeface="Arial" panose="020B0604020202020204" pitchFamily="34" charset="0"/>
              </a:rPr>
              <a:t>BÀI 5: PHÉP TÍNH LŨY THỪA VỚI SỐ MŨ TỰ NHIÊN</a:t>
            </a:r>
            <a:endParaRPr lang="vi-VN" sz="5200" b="1" dirty="0">
              <a:solidFill>
                <a:schemeClr val="accent1">
                  <a:lumMod val="50000"/>
                </a:schemeClr>
              </a:solidFill>
              <a:latin typeface="Nunito" pitchFamily="2" charset="-93"/>
              <a:cs typeface="Arial" panose="020B0604020202020204" pitchFamily="34" charset="0"/>
            </a:endParaRPr>
          </a:p>
        </p:txBody>
      </p:sp>
      <p:cxnSp>
        <p:nvCxnSpPr>
          <p:cNvPr id="8" name="Straight Connector 7">
            <a:extLst>
              <a:ext uri="{FF2B5EF4-FFF2-40B4-BE49-F238E27FC236}">
                <a16:creationId xmlns:a16="http://schemas.microsoft.com/office/drawing/2014/main" id="{4427BC22-045B-4BEC-4438-DA468D88701E}"/>
              </a:ext>
            </a:extLst>
          </p:cNvPr>
          <p:cNvCxnSpPr/>
          <p:nvPr/>
        </p:nvCxnSpPr>
        <p:spPr>
          <a:xfrm>
            <a:off x="3552825" y="4132263"/>
            <a:ext cx="5372100" cy="0"/>
          </a:xfrm>
          <a:prstGeom prst="line">
            <a:avLst/>
          </a:prstGeom>
          <a:ln w="57150">
            <a:solidFill>
              <a:srgbClr val="FEAD5C"/>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1C3EDCB-7B19-35F3-ECA2-37A22180B3F0}"/>
              </a:ext>
            </a:extLst>
          </p:cNvPr>
          <p:cNvSpPr txBox="1">
            <a:spLocks noChangeArrowheads="1"/>
          </p:cNvSpPr>
          <p:nvPr/>
        </p:nvSpPr>
        <p:spPr bwMode="auto">
          <a:xfrm>
            <a:off x="2274888" y="4891088"/>
            <a:ext cx="7977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600" b="1">
                <a:latin typeface="Nunito" pitchFamily="2" charset="-93"/>
              </a:rPr>
              <a:t>GIÁO VIÊN GIẢNG DẠY: DƯƠNG HUYỀN TRANG</a:t>
            </a:r>
          </a:p>
        </p:txBody>
      </p:sp>
    </p:spTree>
    <p:extLst>
      <p:ext uri="{BB962C8B-B14F-4D97-AF65-F5344CB8AC3E}">
        <p14:creationId xmlns:p14="http://schemas.microsoft.com/office/powerpoint/2010/main" val="350174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BB289-C4DB-5CC4-2BEC-6AA22D6D477E}"/>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6113CFAE-2D5F-50FB-BD65-E6991FC059C0}"/>
              </a:ext>
            </a:extLst>
          </p:cNvPr>
          <p:cNvSpPr/>
          <p:nvPr/>
        </p:nvSpPr>
        <p:spPr>
          <a:xfrm>
            <a:off x="663481" y="1313411"/>
            <a:ext cx="10708330" cy="4954385"/>
          </a:xfrm>
          <a:prstGeom prst="roundRect">
            <a:avLst>
              <a:gd name="adj" fmla="val 6306"/>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0D211A-B3CC-9356-39C8-6092D284E7E2}"/>
              </a:ext>
            </a:extLst>
          </p:cNvPr>
          <p:cNvSpPr/>
          <p:nvPr/>
        </p:nvSpPr>
        <p:spPr>
          <a:xfrm>
            <a:off x="815881" y="824126"/>
            <a:ext cx="10708330" cy="5303958"/>
          </a:xfrm>
          <a:prstGeom prst="roundRect">
            <a:avLst>
              <a:gd name="adj" fmla="val 6306"/>
            </a:avLst>
          </a:prstGeom>
          <a:solidFill>
            <a:srgbClr val="FFF0C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C5704A-61E8-4905-3866-E082FBB5130B}"/>
              </a:ext>
            </a:extLst>
          </p:cNvPr>
          <p:cNvPicPr>
            <a:picLocks noChangeAspect="1"/>
          </p:cNvPicPr>
          <p:nvPr/>
        </p:nvPicPr>
        <p:blipFill>
          <a:blip r:embed="rId2"/>
          <a:stretch>
            <a:fillRect/>
          </a:stretch>
        </p:blipFill>
        <p:spPr>
          <a:xfrm>
            <a:off x="511081" y="524681"/>
            <a:ext cx="997505" cy="997505"/>
          </a:xfrm>
          <a:prstGeom prst="rect">
            <a:avLst/>
          </a:prstGeom>
        </p:spPr>
      </p:pic>
      <p:sp>
        <p:nvSpPr>
          <p:cNvPr id="14" name="TextBox 13">
            <a:extLst>
              <a:ext uri="{FF2B5EF4-FFF2-40B4-BE49-F238E27FC236}">
                <a16:creationId xmlns:a16="http://schemas.microsoft.com/office/drawing/2014/main" id="{AF335F69-994B-3172-B6B1-B763519FAD2C}"/>
              </a:ext>
            </a:extLst>
          </p:cNvPr>
          <p:cNvSpPr txBox="1"/>
          <p:nvPr/>
        </p:nvSpPr>
        <p:spPr>
          <a:xfrm>
            <a:off x="1814732" y="1674055"/>
            <a:ext cx="8271803" cy="2893100"/>
          </a:xfrm>
          <a:prstGeom prst="rect">
            <a:avLst/>
          </a:prstGeom>
          <a:noFill/>
        </p:spPr>
        <p:txBody>
          <a:bodyPr wrap="square" rtlCol="0">
            <a:spAutoFit/>
          </a:bodyPr>
          <a:lstStyle/>
          <a:p>
            <a:pPr marL="342900" indent="-342900">
              <a:spcBef>
                <a:spcPct val="50000"/>
              </a:spcBef>
            </a:pPr>
            <a:r>
              <a:rPr lang="en-US" sz="2800" b="1" dirty="0" err="1">
                <a:latin typeface="Nunito" pitchFamily="2" charset="0"/>
                <a:cs typeface="Arial" pitchFamily="34" charset="0"/>
              </a:rPr>
              <a:t>Hãy</a:t>
            </a:r>
            <a:r>
              <a:rPr lang="en-US" sz="2800" b="1" dirty="0">
                <a:latin typeface="Nunito" pitchFamily="2" charset="0"/>
                <a:cs typeface="Arial" pitchFamily="34" charset="0"/>
              </a:rPr>
              <a:t> </a:t>
            </a:r>
            <a:r>
              <a:rPr lang="en-US" sz="2800" b="1" dirty="0" err="1">
                <a:latin typeface="Nunito" pitchFamily="2" charset="0"/>
                <a:cs typeface="Arial" pitchFamily="34" charset="0"/>
              </a:rPr>
              <a:t>viết</a:t>
            </a:r>
            <a:r>
              <a:rPr lang="en-US" sz="2800" b="1" dirty="0">
                <a:latin typeface="Nunito" pitchFamily="2" charset="0"/>
                <a:cs typeface="Arial" pitchFamily="34" charset="0"/>
              </a:rPr>
              <a:t> </a:t>
            </a:r>
            <a:r>
              <a:rPr lang="en-US" sz="2800" b="1" dirty="0" err="1">
                <a:latin typeface="Nunito" pitchFamily="2" charset="0"/>
                <a:cs typeface="Arial" pitchFamily="34" charset="0"/>
              </a:rPr>
              <a:t>các</a:t>
            </a:r>
            <a:r>
              <a:rPr lang="en-US" sz="2800" b="1" dirty="0">
                <a:latin typeface="Nunito" pitchFamily="2" charset="0"/>
                <a:cs typeface="Arial" pitchFamily="34" charset="0"/>
              </a:rPr>
              <a:t> </a:t>
            </a:r>
            <a:r>
              <a:rPr lang="en-US" sz="2800" b="1" dirty="0" err="1">
                <a:latin typeface="Nunito" pitchFamily="2" charset="0"/>
                <a:cs typeface="Arial" pitchFamily="34" charset="0"/>
              </a:rPr>
              <a:t>biểu</a:t>
            </a:r>
            <a:r>
              <a:rPr lang="en-US" sz="2800" b="1" dirty="0">
                <a:latin typeface="Nunito" pitchFamily="2" charset="0"/>
                <a:cs typeface="Arial" pitchFamily="34" charset="0"/>
              </a:rPr>
              <a:t> </a:t>
            </a:r>
            <a:r>
              <a:rPr lang="en-US" sz="2800" b="1" dirty="0" err="1">
                <a:latin typeface="Nunito" pitchFamily="2" charset="0"/>
                <a:cs typeface="Arial" pitchFamily="34" charset="0"/>
              </a:rPr>
              <a:t>thức</a:t>
            </a:r>
            <a:r>
              <a:rPr lang="en-US" sz="2800" b="1" dirty="0">
                <a:latin typeface="Nunito" pitchFamily="2" charset="0"/>
                <a:cs typeface="Arial" pitchFamily="34" charset="0"/>
              </a:rPr>
              <a:t> </a:t>
            </a:r>
            <a:r>
              <a:rPr lang="en-US" sz="2800" b="1" dirty="0" err="1">
                <a:latin typeface="Nunito" pitchFamily="2" charset="0"/>
                <a:cs typeface="Arial" pitchFamily="34" charset="0"/>
              </a:rPr>
              <a:t>sau</a:t>
            </a:r>
            <a:r>
              <a:rPr lang="en-US" sz="2800" b="1" dirty="0">
                <a:latin typeface="Nunito" pitchFamily="2" charset="0"/>
                <a:cs typeface="Arial" pitchFamily="34" charset="0"/>
              </a:rPr>
              <a:t> </a:t>
            </a:r>
            <a:r>
              <a:rPr lang="en-US" sz="2800" b="1" dirty="0" err="1">
                <a:latin typeface="Nunito" pitchFamily="2" charset="0"/>
                <a:cs typeface="Arial" pitchFamily="34" charset="0"/>
              </a:rPr>
              <a:t>dưới</a:t>
            </a:r>
            <a:r>
              <a:rPr lang="en-US" sz="2800" b="1" dirty="0">
                <a:latin typeface="Nunito" pitchFamily="2" charset="0"/>
                <a:cs typeface="Arial" pitchFamily="34" charset="0"/>
              </a:rPr>
              <a:t> </a:t>
            </a:r>
            <a:r>
              <a:rPr lang="en-US" sz="2800" b="1" dirty="0" err="1">
                <a:latin typeface="Nunito" pitchFamily="2" charset="0"/>
                <a:cs typeface="Arial" pitchFamily="34" charset="0"/>
              </a:rPr>
              <a:t>dạng</a:t>
            </a:r>
            <a:r>
              <a:rPr lang="en-US" sz="2800" b="1" dirty="0">
                <a:latin typeface="Nunito" pitchFamily="2" charset="0"/>
                <a:cs typeface="Arial" pitchFamily="34" charset="0"/>
              </a:rPr>
              <a:t> </a:t>
            </a:r>
            <a:r>
              <a:rPr lang="en-US" sz="2800" b="1" dirty="0" err="1">
                <a:latin typeface="Nunito" pitchFamily="2" charset="0"/>
                <a:cs typeface="Arial" pitchFamily="34" charset="0"/>
              </a:rPr>
              <a:t>biểu</a:t>
            </a:r>
            <a:r>
              <a:rPr lang="en-US" sz="2800" b="1" dirty="0">
                <a:latin typeface="Nunito" pitchFamily="2" charset="0"/>
                <a:cs typeface="Arial" pitchFamily="34" charset="0"/>
              </a:rPr>
              <a:t> </a:t>
            </a:r>
            <a:r>
              <a:rPr lang="en-US" sz="2800" b="1" dirty="0" err="1">
                <a:latin typeface="Nunito" pitchFamily="2" charset="0"/>
                <a:cs typeface="Arial" pitchFamily="34" charset="0"/>
              </a:rPr>
              <a:t>thức</a:t>
            </a:r>
            <a:r>
              <a:rPr lang="en-US" sz="2800" b="1" dirty="0">
                <a:latin typeface="Nunito" pitchFamily="2" charset="0"/>
                <a:cs typeface="Arial" pitchFamily="34" charset="0"/>
              </a:rPr>
              <a:t> </a:t>
            </a:r>
            <a:r>
              <a:rPr lang="en-US" sz="2800" b="1" dirty="0" err="1">
                <a:latin typeface="Nunito" pitchFamily="2" charset="0"/>
                <a:cs typeface="Arial" pitchFamily="34" charset="0"/>
              </a:rPr>
              <a:t>thu</a:t>
            </a:r>
            <a:r>
              <a:rPr lang="en-US" sz="2800" b="1" dirty="0">
                <a:latin typeface="Nunito" pitchFamily="2" charset="0"/>
                <a:cs typeface="Arial" pitchFamily="34" charset="0"/>
              </a:rPr>
              <a:t> </a:t>
            </a:r>
            <a:r>
              <a:rPr lang="en-US" sz="2800" b="1" dirty="0" err="1">
                <a:latin typeface="Nunito" pitchFamily="2" charset="0"/>
                <a:cs typeface="Arial" pitchFamily="34" charset="0"/>
              </a:rPr>
              <a:t>gọn</a:t>
            </a:r>
            <a:r>
              <a:rPr lang="en-US" sz="2800" b="1" dirty="0">
                <a:latin typeface="Nunito" pitchFamily="2" charset="0"/>
                <a:cs typeface="Arial" pitchFamily="34" charset="0"/>
              </a:rPr>
              <a:t> </a:t>
            </a:r>
            <a:r>
              <a:rPr lang="en-US" sz="2800" b="1" dirty="0" err="1">
                <a:latin typeface="Nunito" pitchFamily="2" charset="0"/>
                <a:cs typeface="Arial" pitchFamily="34" charset="0"/>
              </a:rPr>
              <a:t>và</a:t>
            </a:r>
            <a:r>
              <a:rPr lang="en-US" sz="2800" b="1" dirty="0">
                <a:latin typeface="Nunito" pitchFamily="2" charset="0"/>
                <a:cs typeface="Arial" pitchFamily="34" charset="0"/>
              </a:rPr>
              <a:t> </a:t>
            </a:r>
            <a:r>
              <a:rPr lang="en-US" sz="2800" b="1" dirty="0" err="1">
                <a:latin typeface="Nunito" pitchFamily="2" charset="0"/>
                <a:cs typeface="Arial" pitchFamily="34" charset="0"/>
              </a:rPr>
              <a:t>tính</a:t>
            </a:r>
            <a:r>
              <a:rPr lang="en-US" sz="2800" b="1" dirty="0">
                <a:latin typeface="Nunito" pitchFamily="2" charset="0"/>
                <a:cs typeface="Arial" pitchFamily="34" charset="0"/>
              </a:rPr>
              <a:t> </a:t>
            </a:r>
            <a:r>
              <a:rPr lang="en-US" sz="2800" b="1" dirty="0" err="1">
                <a:latin typeface="Nunito" pitchFamily="2" charset="0"/>
                <a:cs typeface="Arial" pitchFamily="34" charset="0"/>
              </a:rPr>
              <a:t>kết</a:t>
            </a:r>
            <a:r>
              <a:rPr lang="en-US" sz="2800" b="1" dirty="0">
                <a:latin typeface="Nunito" pitchFamily="2" charset="0"/>
                <a:cs typeface="Arial" pitchFamily="34" charset="0"/>
              </a:rPr>
              <a:t> </a:t>
            </a:r>
            <a:r>
              <a:rPr lang="en-US" sz="2800" b="1" dirty="0" err="1">
                <a:latin typeface="Nunito" pitchFamily="2" charset="0"/>
                <a:cs typeface="Arial" pitchFamily="34" charset="0"/>
              </a:rPr>
              <a:t>quả</a:t>
            </a:r>
            <a:r>
              <a:rPr lang="en-US" sz="2800" b="1" dirty="0">
                <a:latin typeface="Nunito" pitchFamily="2" charset="0"/>
                <a:cs typeface="Arial" pitchFamily="34" charset="0"/>
              </a:rPr>
              <a:t> (</a:t>
            </a:r>
            <a:r>
              <a:rPr lang="en-US" sz="2800" b="1" dirty="0" err="1">
                <a:latin typeface="Nunito" pitchFamily="2" charset="0"/>
                <a:cs typeface="Arial" pitchFamily="34" charset="0"/>
              </a:rPr>
              <a:t>nếu</a:t>
            </a:r>
            <a:r>
              <a:rPr lang="en-US" sz="2800" b="1" dirty="0">
                <a:latin typeface="Nunito" pitchFamily="2" charset="0"/>
                <a:cs typeface="Arial" pitchFamily="34" charset="0"/>
              </a:rPr>
              <a:t> </a:t>
            </a:r>
            <a:r>
              <a:rPr lang="en-US" sz="2800" b="1" dirty="0" err="1">
                <a:latin typeface="Nunito" pitchFamily="2" charset="0"/>
                <a:cs typeface="Arial" pitchFamily="34" charset="0"/>
              </a:rPr>
              <a:t>có</a:t>
            </a:r>
            <a:r>
              <a:rPr lang="en-US" sz="2800" b="1" dirty="0">
                <a:latin typeface="Nunito" pitchFamily="2" charset="0"/>
                <a:cs typeface="Arial" pitchFamily="34" charset="0"/>
              </a:rPr>
              <a:t> </a:t>
            </a:r>
            <a:r>
              <a:rPr lang="en-US" sz="2800" b="1" dirty="0" err="1">
                <a:latin typeface="Nunito" pitchFamily="2" charset="0"/>
                <a:cs typeface="Arial" pitchFamily="34" charset="0"/>
              </a:rPr>
              <a:t>thể</a:t>
            </a:r>
            <a:r>
              <a:rPr lang="en-US" sz="2800" b="1" dirty="0">
                <a:latin typeface="Nunito" pitchFamily="2" charset="0"/>
                <a:cs typeface="Arial" pitchFamily="34" charset="0"/>
              </a:rPr>
              <a:t>)</a:t>
            </a:r>
          </a:p>
          <a:p>
            <a:pPr marL="342900" indent="-342900">
              <a:spcBef>
                <a:spcPct val="50000"/>
              </a:spcBef>
              <a:buFontTx/>
              <a:buAutoNum type="alphaLcParenR"/>
            </a:pPr>
            <a:r>
              <a:rPr lang="en-US" sz="2800" b="1" dirty="0">
                <a:latin typeface="Nunito" pitchFamily="2" charset="0"/>
                <a:cs typeface="Arial" pitchFamily="34" charset="0"/>
              </a:rPr>
              <a:t> 2 + 2 + 2 + 2 + 2 + 2   = </a:t>
            </a:r>
          </a:p>
          <a:p>
            <a:pPr marL="342900" indent="-342900">
              <a:spcBef>
                <a:spcPct val="50000"/>
              </a:spcBef>
            </a:pPr>
            <a:r>
              <a:rPr lang="en-US" sz="2800" b="1" dirty="0">
                <a:latin typeface="Nunito" pitchFamily="2" charset="0"/>
                <a:cs typeface="Arial" pitchFamily="34" charset="0"/>
              </a:rPr>
              <a:t>b) x + x + x + x + x = </a:t>
            </a:r>
          </a:p>
          <a:p>
            <a:pPr marL="342900" indent="-342900">
              <a:spcBef>
                <a:spcPct val="50000"/>
              </a:spcBef>
            </a:pPr>
            <a:r>
              <a:rPr lang="en-US" sz="2800" b="1" dirty="0">
                <a:latin typeface="Nunito" pitchFamily="2" charset="0"/>
                <a:cs typeface="Arial" pitchFamily="34" charset="0"/>
              </a:rPr>
              <a:t>c) 2+ 2 + 2 + 3 + 3 + 3  = </a:t>
            </a:r>
          </a:p>
        </p:txBody>
      </p:sp>
      <p:sp>
        <p:nvSpPr>
          <p:cNvPr id="15" name="TextBox 14">
            <a:extLst>
              <a:ext uri="{FF2B5EF4-FFF2-40B4-BE49-F238E27FC236}">
                <a16:creationId xmlns:a16="http://schemas.microsoft.com/office/drawing/2014/main" id="{E8E8DAC2-826B-D136-3F06-51B36F1B5306}"/>
              </a:ext>
            </a:extLst>
          </p:cNvPr>
          <p:cNvSpPr txBox="1"/>
          <p:nvPr/>
        </p:nvSpPr>
        <p:spPr>
          <a:xfrm>
            <a:off x="1814732" y="4718725"/>
            <a:ext cx="4586068" cy="523220"/>
          </a:xfrm>
          <a:prstGeom prst="rect">
            <a:avLst/>
          </a:prstGeom>
          <a:noFill/>
        </p:spPr>
        <p:txBody>
          <a:bodyPr wrap="square" rtlCol="0">
            <a:spAutoFit/>
          </a:bodyPr>
          <a:lstStyle/>
          <a:p>
            <a:r>
              <a:rPr lang="en-US" sz="2800" b="1" dirty="0">
                <a:latin typeface="Nunito" pitchFamily="2" charset="0"/>
              </a:rPr>
              <a:t>d) 2 . 2 . 2 . 2 . 2 . 2 = </a:t>
            </a:r>
          </a:p>
        </p:txBody>
      </p:sp>
      <p:sp>
        <p:nvSpPr>
          <p:cNvPr id="16" name="TextBox 15">
            <a:extLst>
              <a:ext uri="{FF2B5EF4-FFF2-40B4-BE49-F238E27FC236}">
                <a16:creationId xmlns:a16="http://schemas.microsoft.com/office/drawing/2014/main" id="{D692D033-76F1-E1C7-2B34-347BB8AB0E71}"/>
              </a:ext>
            </a:extLst>
          </p:cNvPr>
          <p:cNvSpPr txBox="1"/>
          <p:nvPr/>
        </p:nvSpPr>
        <p:spPr>
          <a:xfrm>
            <a:off x="6342185" y="2751311"/>
            <a:ext cx="4586068" cy="523220"/>
          </a:xfrm>
          <a:prstGeom prst="rect">
            <a:avLst/>
          </a:prstGeom>
          <a:noFill/>
        </p:spPr>
        <p:txBody>
          <a:bodyPr wrap="square" rtlCol="0">
            <a:spAutoFit/>
          </a:bodyPr>
          <a:lstStyle/>
          <a:p>
            <a:r>
              <a:rPr lang="en-US" sz="2800" b="1" dirty="0">
                <a:solidFill>
                  <a:srgbClr val="C00000"/>
                </a:solidFill>
                <a:latin typeface="Nunito" pitchFamily="2" charset="0"/>
              </a:rPr>
              <a:t>2 . 6 = 12</a:t>
            </a:r>
          </a:p>
        </p:txBody>
      </p:sp>
      <p:sp>
        <p:nvSpPr>
          <p:cNvPr id="17" name="TextBox 16">
            <a:extLst>
              <a:ext uri="{FF2B5EF4-FFF2-40B4-BE49-F238E27FC236}">
                <a16:creationId xmlns:a16="http://schemas.microsoft.com/office/drawing/2014/main" id="{34D9A31C-1544-3D06-5EE2-3ED9F424A53B}"/>
              </a:ext>
            </a:extLst>
          </p:cNvPr>
          <p:cNvSpPr txBox="1"/>
          <p:nvPr/>
        </p:nvSpPr>
        <p:spPr>
          <a:xfrm>
            <a:off x="5301815" y="3373565"/>
            <a:ext cx="4586068" cy="523220"/>
          </a:xfrm>
          <a:prstGeom prst="rect">
            <a:avLst/>
          </a:prstGeom>
          <a:noFill/>
        </p:spPr>
        <p:txBody>
          <a:bodyPr wrap="square" rtlCol="0">
            <a:spAutoFit/>
          </a:bodyPr>
          <a:lstStyle/>
          <a:p>
            <a:r>
              <a:rPr lang="en-US" sz="2800" b="1" dirty="0">
                <a:solidFill>
                  <a:srgbClr val="C00000"/>
                </a:solidFill>
                <a:latin typeface="Nunito" pitchFamily="2" charset="0"/>
              </a:rPr>
              <a:t>6x</a:t>
            </a:r>
          </a:p>
        </p:txBody>
      </p:sp>
      <p:sp>
        <p:nvSpPr>
          <p:cNvPr id="18" name="TextBox 17">
            <a:extLst>
              <a:ext uri="{FF2B5EF4-FFF2-40B4-BE49-F238E27FC236}">
                <a16:creationId xmlns:a16="http://schemas.microsoft.com/office/drawing/2014/main" id="{532795FA-6ECF-FB1E-A9AB-ECE83EC0A5E6}"/>
              </a:ext>
            </a:extLst>
          </p:cNvPr>
          <p:cNvSpPr txBox="1"/>
          <p:nvPr/>
        </p:nvSpPr>
        <p:spPr>
          <a:xfrm>
            <a:off x="6017646" y="4013345"/>
            <a:ext cx="4586068" cy="523220"/>
          </a:xfrm>
          <a:prstGeom prst="rect">
            <a:avLst/>
          </a:prstGeom>
          <a:noFill/>
        </p:spPr>
        <p:txBody>
          <a:bodyPr wrap="square" rtlCol="0">
            <a:spAutoFit/>
          </a:bodyPr>
          <a:lstStyle/>
          <a:p>
            <a:r>
              <a:rPr lang="en-US" sz="2800" b="1" dirty="0">
                <a:solidFill>
                  <a:srgbClr val="C00000"/>
                </a:solidFill>
                <a:latin typeface="Nunito" pitchFamily="2" charset="0"/>
              </a:rPr>
              <a:t>2.3 + 3.3 = 15</a:t>
            </a:r>
          </a:p>
        </p:txBody>
      </p:sp>
      <p:sp>
        <p:nvSpPr>
          <p:cNvPr id="19" name="TextBox 18">
            <a:extLst>
              <a:ext uri="{FF2B5EF4-FFF2-40B4-BE49-F238E27FC236}">
                <a16:creationId xmlns:a16="http://schemas.microsoft.com/office/drawing/2014/main" id="{C950AD71-8200-E37E-D6F7-200C0600962A}"/>
              </a:ext>
            </a:extLst>
          </p:cNvPr>
          <p:cNvSpPr txBox="1"/>
          <p:nvPr/>
        </p:nvSpPr>
        <p:spPr>
          <a:xfrm>
            <a:off x="5500467" y="4718725"/>
            <a:ext cx="4586068" cy="523220"/>
          </a:xfrm>
          <a:prstGeom prst="rect">
            <a:avLst/>
          </a:prstGeom>
          <a:noFill/>
        </p:spPr>
        <p:txBody>
          <a:bodyPr wrap="square" rtlCol="0">
            <a:spAutoFit/>
          </a:bodyPr>
          <a:lstStyle/>
          <a:p>
            <a:r>
              <a:rPr lang="en-US" sz="2800" b="1" dirty="0">
                <a:solidFill>
                  <a:srgbClr val="C00000"/>
                </a:solidFill>
                <a:latin typeface="Nunito" pitchFamily="2" charset="0"/>
              </a:rPr>
              <a:t>? = 64</a:t>
            </a:r>
          </a:p>
        </p:txBody>
      </p:sp>
    </p:spTree>
    <p:extLst>
      <p:ext uri="{BB962C8B-B14F-4D97-AF65-F5344CB8AC3E}">
        <p14:creationId xmlns:p14="http://schemas.microsoft.com/office/powerpoint/2010/main" val="12159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7C294BF-1674-F267-4C9B-6C3F4F1EC9EA}"/>
              </a:ext>
            </a:extLst>
          </p:cNvPr>
          <p:cNvSpPr/>
          <p:nvPr/>
        </p:nvSpPr>
        <p:spPr>
          <a:xfrm>
            <a:off x="2786989" y="2400236"/>
            <a:ext cx="1420837" cy="142083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E00DA0-441E-835F-9CA2-600BC0C7F00C}"/>
              </a:ext>
            </a:extLst>
          </p:cNvPr>
          <p:cNvSpPr/>
          <p:nvPr/>
        </p:nvSpPr>
        <p:spPr>
          <a:xfrm>
            <a:off x="1084793" y="1579809"/>
            <a:ext cx="898071" cy="428606"/>
          </a:xfrm>
          <a:prstGeom prst="roundRect">
            <a:avLst>
              <a:gd name="adj" fmla="val 4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2590E504-22C3-4EC8-DA70-3E9C2A37AF24}"/>
              </a:ext>
            </a:extLst>
          </p:cNvPr>
          <p:cNvSpPr txBox="1"/>
          <p:nvPr/>
        </p:nvSpPr>
        <p:spPr>
          <a:xfrm>
            <a:off x="1524681" y="1569574"/>
            <a:ext cx="449036" cy="461665"/>
          </a:xfrm>
          <a:prstGeom prst="rect">
            <a:avLst/>
          </a:prstGeom>
          <a:noFill/>
        </p:spPr>
        <p:txBody>
          <a:bodyPr wrap="square" rtlCol="0">
            <a:spAutoFit/>
          </a:bodyPr>
          <a:lstStyle/>
          <a:p>
            <a:r>
              <a:rPr lang="en-US" sz="2400" b="1">
                <a:solidFill>
                  <a:schemeClr val="bg1"/>
                </a:solidFill>
                <a:latin typeface="Nunito" pitchFamily="2" charset="-93"/>
              </a:rPr>
              <a:t>1</a:t>
            </a:r>
            <a:endParaRPr lang="vi-VN" sz="2400" b="1">
              <a:solidFill>
                <a:schemeClr val="bg1"/>
              </a:solidFill>
              <a:latin typeface="Nunito" pitchFamily="2" charset="-93"/>
            </a:endParaRPr>
          </a:p>
        </p:txBody>
      </p:sp>
      <p:pic>
        <p:nvPicPr>
          <p:cNvPr id="6" name="Picture 5">
            <a:extLst>
              <a:ext uri="{FF2B5EF4-FFF2-40B4-BE49-F238E27FC236}">
                <a16:creationId xmlns:a16="http://schemas.microsoft.com/office/drawing/2014/main" id="{DAA5E69F-9D0B-6DA4-21EC-96F6A53A4C06}"/>
              </a:ext>
            </a:extLst>
          </p:cNvPr>
          <p:cNvPicPr>
            <a:picLocks noChangeAspect="1"/>
          </p:cNvPicPr>
          <p:nvPr/>
        </p:nvPicPr>
        <p:blipFill rotWithShape="1">
          <a:blip r:embed="rId2"/>
          <a:srcRect l="13279" t="33523" r="83559" b="60966"/>
          <a:stretch/>
        </p:blipFill>
        <p:spPr>
          <a:xfrm>
            <a:off x="657226" y="1309889"/>
            <a:ext cx="842962" cy="826039"/>
          </a:xfrm>
          <a:prstGeom prst="ellipse">
            <a:avLst/>
          </a:prstGeom>
        </p:spPr>
      </p:pic>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68415" y="812530"/>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A5891E05-3273-B8B3-5DED-3E5B35F5FAA4}"/>
              </a:ext>
            </a:extLst>
          </p:cNvPr>
          <p:cNvGraphicFramePr>
            <a:graphicFrameLocks noChangeAspect="1"/>
          </p:cNvGraphicFramePr>
          <p:nvPr>
            <p:extLst>
              <p:ext uri="{D42A27DB-BD31-4B8C-83A1-F6EECF244321}">
                <p14:modId xmlns:p14="http://schemas.microsoft.com/office/powerpoint/2010/main" val="2438531900"/>
              </p:ext>
            </p:extLst>
          </p:nvPr>
        </p:nvGraphicFramePr>
        <p:xfrm>
          <a:off x="2220838" y="1485195"/>
          <a:ext cx="2665980" cy="546044"/>
        </p:xfrm>
        <a:graphic>
          <a:graphicData uri="http://schemas.openxmlformats.org/presentationml/2006/ole">
            <mc:AlternateContent xmlns:mc="http://schemas.openxmlformats.org/markup-compatibility/2006">
              <mc:Choice xmlns:v="urn:schemas-microsoft-com:vml" Requires="v">
                <p:oleObj name="Equation" r:id="rId3" imgW="1054080" imgH="215640" progId="Equation.DSMT4">
                  <p:embed/>
                </p:oleObj>
              </mc:Choice>
              <mc:Fallback>
                <p:oleObj name="Equation" r:id="rId3" imgW="1054080" imgH="215640" progId="Equation.DSMT4">
                  <p:embed/>
                  <p:pic>
                    <p:nvPicPr>
                      <p:cNvPr id="0" name=""/>
                      <p:cNvPicPr/>
                      <p:nvPr/>
                    </p:nvPicPr>
                    <p:blipFill>
                      <a:blip r:embed="rId4"/>
                      <a:stretch>
                        <a:fillRect/>
                      </a:stretch>
                    </p:blipFill>
                    <p:spPr>
                      <a:xfrm>
                        <a:off x="2220838" y="1485195"/>
                        <a:ext cx="2665980" cy="546044"/>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5129D40-9267-09A9-374A-D59B8AB7FE93}"/>
              </a:ext>
            </a:extLst>
          </p:cNvPr>
          <p:cNvSpPr txBox="1"/>
          <p:nvPr/>
        </p:nvSpPr>
        <p:spPr>
          <a:xfrm>
            <a:off x="3137103" y="2700996"/>
            <a:ext cx="2461847" cy="1015663"/>
          </a:xfrm>
          <a:prstGeom prst="rect">
            <a:avLst/>
          </a:prstGeom>
          <a:noFill/>
        </p:spPr>
        <p:txBody>
          <a:bodyPr wrap="square" rtlCol="0">
            <a:spAutoFit/>
          </a:bodyPr>
          <a:lstStyle/>
          <a:p>
            <a:r>
              <a:rPr lang="en-US" sz="6000" b="1" dirty="0">
                <a:solidFill>
                  <a:schemeClr val="bg1"/>
                </a:solidFill>
                <a:latin typeface="Nunito" pitchFamily="2" charset="0"/>
              </a:rPr>
              <a:t>2</a:t>
            </a:r>
          </a:p>
        </p:txBody>
      </p:sp>
      <p:sp>
        <p:nvSpPr>
          <p:cNvPr id="13" name="TextBox 12">
            <a:extLst>
              <a:ext uri="{FF2B5EF4-FFF2-40B4-BE49-F238E27FC236}">
                <a16:creationId xmlns:a16="http://schemas.microsoft.com/office/drawing/2014/main" id="{1B1D0F59-AAEC-A1A2-C39B-0F4A2B11A795}"/>
              </a:ext>
            </a:extLst>
          </p:cNvPr>
          <p:cNvSpPr txBox="1"/>
          <p:nvPr/>
        </p:nvSpPr>
        <p:spPr>
          <a:xfrm>
            <a:off x="3507667" y="2525880"/>
            <a:ext cx="2461847" cy="584775"/>
          </a:xfrm>
          <a:prstGeom prst="rect">
            <a:avLst/>
          </a:prstGeom>
          <a:noFill/>
        </p:spPr>
        <p:txBody>
          <a:bodyPr wrap="square" rtlCol="0">
            <a:spAutoFit/>
          </a:bodyPr>
          <a:lstStyle/>
          <a:p>
            <a:r>
              <a:rPr lang="en-US" sz="3200" b="1" dirty="0">
                <a:solidFill>
                  <a:schemeClr val="bg1"/>
                </a:solidFill>
                <a:latin typeface="Nunito" pitchFamily="2" charset="0"/>
              </a:rPr>
              <a:t>6</a:t>
            </a:r>
          </a:p>
        </p:txBody>
      </p:sp>
      <p:sp>
        <p:nvSpPr>
          <p:cNvPr id="17" name="TextBox 16">
            <a:extLst>
              <a:ext uri="{FF2B5EF4-FFF2-40B4-BE49-F238E27FC236}">
                <a16:creationId xmlns:a16="http://schemas.microsoft.com/office/drawing/2014/main" id="{5DB878F3-F70F-0E46-2033-9FC43C8A23CE}"/>
              </a:ext>
            </a:extLst>
          </p:cNvPr>
          <p:cNvSpPr txBox="1"/>
          <p:nvPr/>
        </p:nvSpPr>
        <p:spPr>
          <a:xfrm>
            <a:off x="5969514" y="2264270"/>
            <a:ext cx="2461847" cy="523220"/>
          </a:xfrm>
          <a:prstGeom prst="rect">
            <a:avLst/>
          </a:prstGeom>
          <a:noFill/>
        </p:spPr>
        <p:txBody>
          <a:bodyPr wrap="square" rtlCol="0">
            <a:spAutoFit/>
          </a:bodyPr>
          <a:lstStyle/>
          <a:p>
            <a:r>
              <a:rPr lang="en-US" sz="2800" dirty="0">
                <a:latin typeface="Nunito" pitchFamily="2" charset="0"/>
              </a:rPr>
              <a:t>6 </a:t>
            </a:r>
            <a:r>
              <a:rPr lang="vi-VN" sz="2800" dirty="0">
                <a:latin typeface="Nunito" pitchFamily="2" charset="0"/>
              </a:rPr>
              <a:t>là </a:t>
            </a:r>
            <a:r>
              <a:rPr lang="vi-VN" sz="2800" b="1" dirty="0">
                <a:latin typeface="Nunito" pitchFamily="2" charset="0"/>
              </a:rPr>
              <a:t>SỐ MŨ</a:t>
            </a:r>
            <a:endParaRPr lang="en-US" sz="2800" b="1" dirty="0">
              <a:latin typeface="Nunito" pitchFamily="2" charset="0"/>
            </a:endParaRPr>
          </a:p>
        </p:txBody>
      </p:sp>
      <p:sp>
        <p:nvSpPr>
          <p:cNvPr id="18" name="TextBox 17">
            <a:extLst>
              <a:ext uri="{FF2B5EF4-FFF2-40B4-BE49-F238E27FC236}">
                <a16:creationId xmlns:a16="http://schemas.microsoft.com/office/drawing/2014/main" id="{3EBC5AEC-DA7D-CF65-1471-F2F15133CE9E}"/>
              </a:ext>
            </a:extLst>
          </p:cNvPr>
          <p:cNvSpPr txBox="1"/>
          <p:nvPr/>
        </p:nvSpPr>
        <p:spPr>
          <a:xfrm>
            <a:off x="5969514" y="3382711"/>
            <a:ext cx="2461847" cy="523220"/>
          </a:xfrm>
          <a:prstGeom prst="rect">
            <a:avLst/>
          </a:prstGeom>
          <a:noFill/>
        </p:spPr>
        <p:txBody>
          <a:bodyPr wrap="square" rtlCol="0">
            <a:spAutoFit/>
          </a:bodyPr>
          <a:lstStyle/>
          <a:p>
            <a:r>
              <a:rPr lang="vi-VN" sz="2800" dirty="0">
                <a:latin typeface="Nunito" pitchFamily="2" charset="0"/>
              </a:rPr>
              <a:t>2</a:t>
            </a:r>
            <a:r>
              <a:rPr lang="en-US" sz="2800" dirty="0">
                <a:latin typeface="Nunito" pitchFamily="2" charset="0"/>
              </a:rPr>
              <a:t> </a:t>
            </a:r>
            <a:r>
              <a:rPr lang="vi-VN" sz="2800" dirty="0">
                <a:latin typeface="Nunito" pitchFamily="2" charset="0"/>
              </a:rPr>
              <a:t>là </a:t>
            </a:r>
            <a:r>
              <a:rPr lang="vi-VN" sz="2800" b="1" dirty="0">
                <a:latin typeface="Nunito" pitchFamily="2" charset="0"/>
              </a:rPr>
              <a:t>CƠ SỐ</a:t>
            </a:r>
            <a:endParaRPr lang="en-US" sz="2800" b="1" dirty="0">
              <a:latin typeface="Nunito" pitchFamily="2" charset="0"/>
            </a:endParaRPr>
          </a:p>
        </p:txBody>
      </p:sp>
      <p:cxnSp>
        <p:nvCxnSpPr>
          <p:cNvPr id="25" name="Straight Arrow Connector 24">
            <a:extLst>
              <a:ext uri="{FF2B5EF4-FFF2-40B4-BE49-F238E27FC236}">
                <a16:creationId xmlns:a16="http://schemas.microsoft.com/office/drawing/2014/main" id="{0A658CE0-E96A-ACC3-B137-3C85EDDFF734}"/>
              </a:ext>
            </a:extLst>
          </p:cNvPr>
          <p:cNvCxnSpPr/>
          <p:nvPr/>
        </p:nvCxnSpPr>
        <p:spPr>
          <a:xfrm flipV="1">
            <a:off x="3914273" y="2525880"/>
            <a:ext cx="1846447" cy="2616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88850488-1BC4-9E39-3F0D-5185DE8FA165}"/>
              </a:ext>
            </a:extLst>
          </p:cNvPr>
          <p:cNvCxnSpPr>
            <a:cxnSpLocks/>
          </p:cNvCxnSpPr>
          <p:nvPr/>
        </p:nvCxnSpPr>
        <p:spPr>
          <a:xfrm>
            <a:off x="3752503" y="3367104"/>
            <a:ext cx="2008217" cy="2709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39A2879C-9806-8AB9-01FE-80B696FAC7B5}"/>
              </a:ext>
            </a:extLst>
          </p:cNvPr>
          <p:cNvCxnSpPr>
            <a:cxnSpLocks/>
          </p:cNvCxnSpPr>
          <p:nvPr/>
        </p:nvCxnSpPr>
        <p:spPr>
          <a:xfrm>
            <a:off x="3497407" y="3770452"/>
            <a:ext cx="2263313" cy="8437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D0E3BDCF-0680-2869-236B-8B8BF5AF90BF}"/>
              </a:ext>
            </a:extLst>
          </p:cNvPr>
          <p:cNvSpPr txBox="1"/>
          <p:nvPr/>
        </p:nvSpPr>
        <p:spPr>
          <a:xfrm>
            <a:off x="5969513" y="4352593"/>
            <a:ext cx="4623459" cy="1384995"/>
          </a:xfrm>
          <a:prstGeom prst="rect">
            <a:avLst/>
          </a:prstGeom>
          <a:noFill/>
        </p:spPr>
        <p:txBody>
          <a:bodyPr wrap="square" rtlCol="0">
            <a:spAutoFit/>
          </a:bodyPr>
          <a:lstStyle/>
          <a:p>
            <a:r>
              <a:rPr lang="vi-VN" sz="2800" b="1" dirty="0">
                <a:latin typeface="Nunito" pitchFamily="2" charset="0"/>
              </a:rPr>
              <a:t>Đọc</a:t>
            </a:r>
            <a:r>
              <a:rPr lang="vi-VN" sz="2800" dirty="0">
                <a:latin typeface="Nunito" pitchFamily="2" charset="0"/>
              </a:rPr>
              <a:t>: 2 mũ 6</a:t>
            </a:r>
          </a:p>
          <a:p>
            <a:r>
              <a:rPr lang="vi-VN" sz="2800" dirty="0">
                <a:latin typeface="Nunito" pitchFamily="2" charset="0"/>
              </a:rPr>
              <a:t>         2 lũy thừa 6</a:t>
            </a:r>
          </a:p>
          <a:p>
            <a:r>
              <a:rPr lang="vi-VN" sz="2800" dirty="0">
                <a:latin typeface="Nunito" pitchFamily="2" charset="0"/>
              </a:rPr>
              <a:t>         Lũy thừa bậc 6 của 2</a:t>
            </a:r>
            <a:endParaRPr lang="en-US" sz="2800" dirty="0">
              <a:latin typeface="Nunito" pitchFamily="2" charset="0"/>
            </a:endParaRPr>
          </a:p>
        </p:txBody>
      </p:sp>
    </p:spTree>
    <p:extLst>
      <p:ext uri="{BB962C8B-B14F-4D97-AF65-F5344CB8AC3E}">
        <p14:creationId xmlns:p14="http://schemas.microsoft.com/office/powerpoint/2010/main" val="358758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E3A8AF-3FF1-8783-2961-AC982203C81E}"/>
              </a:ext>
            </a:extLst>
          </p:cNvPr>
          <p:cNvSpPr/>
          <p:nvPr/>
        </p:nvSpPr>
        <p:spPr>
          <a:xfrm>
            <a:off x="1524681" y="3285307"/>
            <a:ext cx="3394269" cy="165222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92D47C-068A-1E31-B9B7-B553A81A0641}"/>
              </a:ext>
            </a:extLst>
          </p:cNvPr>
          <p:cNvSpPr txBox="1"/>
          <p:nvPr/>
        </p:nvSpPr>
        <p:spPr>
          <a:xfrm>
            <a:off x="529389" y="320842"/>
            <a:ext cx="67697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 PHÉP NÂNG LÊN LŨY THỪA</a:t>
            </a:r>
            <a:endParaRPr lang="vi-VN" sz="28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0E144CF-5B86-9B06-FD65-4D751CECA862}"/>
              </a:ext>
            </a:extLst>
          </p:cNvPr>
          <p:cNvCxnSpPr>
            <a:cxnSpLocks/>
          </p:cNvCxnSpPr>
          <p:nvPr/>
        </p:nvCxnSpPr>
        <p:spPr>
          <a:xfrm>
            <a:off x="668415" y="812530"/>
            <a:ext cx="5092305" cy="0"/>
          </a:xfrm>
          <a:prstGeom prst="line">
            <a:avLst/>
          </a:prstGeom>
          <a:ln w="57150">
            <a:solidFill>
              <a:srgbClr val="2999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129D40-9267-09A9-374A-D59B8AB7FE93}"/>
              </a:ext>
            </a:extLst>
          </p:cNvPr>
          <p:cNvSpPr txBox="1"/>
          <p:nvPr/>
        </p:nvSpPr>
        <p:spPr>
          <a:xfrm>
            <a:off x="1697450" y="3460424"/>
            <a:ext cx="4768956" cy="1384995"/>
          </a:xfrm>
          <a:prstGeom prst="rect">
            <a:avLst/>
          </a:prstGeom>
          <a:noFill/>
        </p:spPr>
        <p:txBody>
          <a:bodyPr wrap="square" rtlCol="0">
            <a:spAutoFit/>
          </a:bodyPr>
          <a:lstStyle/>
          <a:p>
            <a:r>
              <a:rPr lang="vi-VN" sz="3600" b="1" dirty="0">
                <a:solidFill>
                  <a:srgbClr val="FFFF00"/>
                </a:solidFill>
                <a:latin typeface="Nunito" pitchFamily="2" charset="0"/>
              </a:rPr>
              <a:t>a</a:t>
            </a:r>
            <a:r>
              <a:rPr lang="vi-VN" sz="3600" b="1" dirty="0">
                <a:solidFill>
                  <a:schemeClr val="bg1"/>
                </a:solidFill>
                <a:latin typeface="Nunito" pitchFamily="2" charset="0"/>
              </a:rPr>
              <a:t>.</a:t>
            </a:r>
            <a:r>
              <a:rPr lang="vi-VN" sz="3600" b="1" dirty="0">
                <a:solidFill>
                  <a:srgbClr val="FFFF00"/>
                </a:solidFill>
                <a:latin typeface="Nunito" pitchFamily="2" charset="0"/>
              </a:rPr>
              <a:t>a</a:t>
            </a:r>
            <a:r>
              <a:rPr lang="vi-VN" sz="3600" b="1" dirty="0">
                <a:solidFill>
                  <a:schemeClr val="bg1"/>
                </a:solidFill>
                <a:latin typeface="Nunito" pitchFamily="2" charset="0"/>
              </a:rPr>
              <a:t>.</a:t>
            </a:r>
            <a:r>
              <a:rPr lang="vi-VN" sz="3600" b="1" dirty="0">
                <a:solidFill>
                  <a:srgbClr val="FFFF00"/>
                </a:solidFill>
                <a:latin typeface="Nunito" pitchFamily="2" charset="0"/>
              </a:rPr>
              <a:t>a</a:t>
            </a:r>
            <a:r>
              <a:rPr lang="vi-VN" sz="3600" b="1" dirty="0">
                <a:solidFill>
                  <a:schemeClr val="bg1"/>
                </a:solidFill>
                <a:latin typeface="Nunito" pitchFamily="2" charset="0"/>
              </a:rPr>
              <a:t>.</a:t>
            </a:r>
            <a:r>
              <a:rPr lang="vi-VN" sz="3600" b="1" dirty="0">
                <a:solidFill>
                  <a:srgbClr val="FFFF00"/>
                </a:solidFill>
                <a:latin typeface="Nunito" pitchFamily="2" charset="0"/>
              </a:rPr>
              <a:t>a</a:t>
            </a:r>
            <a:r>
              <a:rPr lang="vi-VN" sz="3600" b="1" dirty="0">
                <a:solidFill>
                  <a:schemeClr val="bg1"/>
                </a:solidFill>
                <a:latin typeface="Nunito" pitchFamily="2" charset="0"/>
              </a:rPr>
              <a:t>…</a:t>
            </a:r>
            <a:r>
              <a:rPr lang="vi-VN" sz="3600" b="1" dirty="0">
                <a:solidFill>
                  <a:srgbClr val="FFFF00"/>
                </a:solidFill>
                <a:latin typeface="Nunito" pitchFamily="2" charset="0"/>
              </a:rPr>
              <a:t>a</a:t>
            </a:r>
            <a:r>
              <a:rPr lang="vi-VN" sz="6000" b="1" dirty="0">
                <a:solidFill>
                  <a:schemeClr val="bg1"/>
                </a:solidFill>
                <a:latin typeface="Nunito" pitchFamily="2" charset="0"/>
              </a:rPr>
              <a:t>=</a:t>
            </a:r>
            <a:r>
              <a:rPr lang="vi-VN" sz="6000" b="1" dirty="0">
                <a:solidFill>
                  <a:srgbClr val="FFFF00"/>
                </a:solidFill>
                <a:latin typeface="Nunito" pitchFamily="2" charset="0"/>
              </a:rPr>
              <a:t>a</a:t>
            </a:r>
          </a:p>
          <a:p>
            <a:r>
              <a:rPr lang="vi-VN" sz="2400" b="1" dirty="0">
                <a:solidFill>
                  <a:schemeClr val="bg1"/>
                </a:solidFill>
                <a:latin typeface="Nunito" pitchFamily="2" charset="0"/>
              </a:rPr>
              <a:t>  n thừa số </a:t>
            </a:r>
            <a:r>
              <a:rPr lang="vi-VN" sz="2400" b="1" dirty="0">
                <a:solidFill>
                  <a:srgbClr val="FFFF00"/>
                </a:solidFill>
                <a:latin typeface="Nunito" pitchFamily="2" charset="0"/>
              </a:rPr>
              <a:t>a </a:t>
            </a:r>
            <a:r>
              <a:rPr lang="vi-VN" sz="2400" b="1" dirty="0">
                <a:solidFill>
                  <a:schemeClr val="bg1"/>
                </a:solidFill>
                <a:latin typeface="Nunito" pitchFamily="2" charset="0"/>
              </a:rPr>
              <a:t>(n   N)</a:t>
            </a:r>
            <a:endParaRPr lang="en-US" sz="2400" b="1" dirty="0">
              <a:solidFill>
                <a:schemeClr val="bg1"/>
              </a:solidFill>
              <a:latin typeface="Nunito" pitchFamily="2" charset="0"/>
            </a:endParaRPr>
          </a:p>
        </p:txBody>
      </p:sp>
      <p:sp>
        <p:nvSpPr>
          <p:cNvPr id="13" name="TextBox 12">
            <a:extLst>
              <a:ext uri="{FF2B5EF4-FFF2-40B4-BE49-F238E27FC236}">
                <a16:creationId xmlns:a16="http://schemas.microsoft.com/office/drawing/2014/main" id="{1B1D0F59-AAEC-A1A2-C39B-0F4A2B11A795}"/>
              </a:ext>
            </a:extLst>
          </p:cNvPr>
          <p:cNvSpPr txBox="1"/>
          <p:nvPr/>
        </p:nvSpPr>
        <p:spPr>
          <a:xfrm>
            <a:off x="4375122" y="3285308"/>
            <a:ext cx="2461847" cy="584775"/>
          </a:xfrm>
          <a:prstGeom prst="rect">
            <a:avLst/>
          </a:prstGeom>
          <a:noFill/>
        </p:spPr>
        <p:txBody>
          <a:bodyPr wrap="square" rtlCol="0">
            <a:spAutoFit/>
          </a:bodyPr>
          <a:lstStyle/>
          <a:p>
            <a:r>
              <a:rPr lang="vi-VN" sz="3200" b="1" dirty="0">
                <a:solidFill>
                  <a:schemeClr val="bg1"/>
                </a:solidFill>
                <a:latin typeface="Nunito" pitchFamily="2" charset="0"/>
              </a:rPr>
              <a:t>n</a:t>
            </a:r>
            <a:endParaRPr lang="en-US" sz="3200" b="1" dirty="0">
              <a:solidFill>
                <a:schemeClr val="bg1"/>
              </a:solidFill>
              <a:latin typeface="Nunito" pitchFamily="2" charset="0"/>
            </a:endParaRPr>
          </a:p>
        </p:txBody>
      </p:sp>
      <p:sp>
        <p:nvSpPr>
          <p:cNvPr id="17" name="TextBox 16">
            <a:extLst>
              <a:ext uri="{FF2B5EF4-FFF2-40B4-BE49-F238E27FC236}">
                <a16:creationId xmlns:a16="http://schemas.microsoft.com/office/drawing/2014/main" id="{5DB878F3-F70F-0E46-2033-9FC43C8A23CE}"/>
              </a:ext>
            </a:extLst>
          </p:cNvPr>
          <p:cNvSpPr txBox="1"/>
          <p:nvPr/>
        </p:nvSpPr>
        <p:spPr>
          <a:xfrm>
            <a:off x="6836969" y="3023698"/>
            <a:ext cx="2461847" cy="523220"/>
          </a:xfrm>
          <a:prstGeom prst="rect">
            <a:avLst/>
          </a:prstGeom>
          <a:noFill/>
        </p:spPr>
        <p:txBody>
          <a:bodyPr wrap="square" rtlCol="0">
            <a:spAutoFit/>
          </a:bodyPr>
          <a:lstStyle/>
          <a:p>
            <a:r>
              <a:rPr lang="vi-VN" sz="2800" dirty="0">
                <a:latin typeface="Nunito" pitchFamily="2" charset="0"/>
              </a:rPr>
              <a:t>a</a:t>
            </a:r>
            <a:r>
              <a:rPr lang="en-US" sz="2800" dirty="0">
                <a:latin typeface="Nunito" pitchFamily="2" charset="0"/>
              </a:rPr>
              <a:t> </a:t>
            </a:r>
            <a:r>
              <a:rPr lang="vi-VN" sz="2800" dirty="0">
                <a:latin typeface="Nunito" pitchFamily="2" charset="0"/>
              </a:rPr>
              <a:t>là </a:t>
            </a:r>
            <a:r>
              <a:rPr lang="vi-VN" sz="2800" b="1" dirty="0">
                <a:latin typeface="Nunito" pitchFamily="2" charset="0"/>
              </a:rPr>
              <a:t>SỐ MŨ</a:t>
            </a:r>
            <a:endParaRPr lang="en-US" sz="2800" b="1" dirty="0">
              <a:latin typeface="Nunito" pitchFamily="2" charset="0"/>
            </a:endParaRPr>
          </a:p>
        </p:txBody>
      </p:sp>
      <p:sp>
        <p:nvSpPr>
          <p:cNvPr id="18" name="TextBox 17">
            <a:extLst>
              <a:ext uri="{FF2B5EF4-FFF2-40B4-BE49-F238E27FC236}">
                <a16:creationId xmlns:a16="http://schemas.microsoft.com/office/drawing/2014/main" id="{3EBC5AEC-DA7D-CF65-1471-F2F15133CE9E}"/>
              </a:ext>
            </a:extLst>
          </p:cNvPr>
          <p:cNvSpPr txBox="1"/>
          <p:nvPr/>
        </p:nvSpPr>
        <p:spPr>
          <a:xfrm>
            <a:off x="6836969" y="4142139"/>
            <a:ext cx="2461847" cy="523220"/>
          </a:xfrm>
          <a:prstGeom prst="rect">
            <a:avLst/>
          </a:prstGeom>
          <a:noFill/>
        </p:spPr>
        <p:txBody>
          <a:bodyPr wrap="square" rtlCol="0">
            <a:spAutoFit/>
          </a:bodyPr>
          <a:lstStyle/>
          <a:p>
            <a:r>
              <a:rPr lang="vi-VN" sz="2800" dirty="0">
                <a:latin typeface="Nunito" pitchFamily="2" charset="0"/>
              </a:rPr>
              <a:t>n</a:t>
            </a:r>
            <a:r>
              <a:rPr lang="en-US" sz="2800" dirty="0">
                <a:latin typeface="Nunito" pitchFamily="2" charset="0"/>
              </a:rPr>
              <a:t> </a:t>
            </a:r>
            <a:r>
              <a:rPr lang="vi-VN" sz="2800" dirty="0">
                <a:latin typeface="Nunito" pitchFamily="2" charset="0"/>
              </a:rPr>
              <a:t>là </a:t>
            </a:r>
            <a:r>
              <a:rPr lang="vi-VN" sz="2800" b="1" dirty="0">
                <a:latin typeface="Nunito" pitchFamily="2" charset="0"/>
              </a:rPr>
              <a:t>CƠ SỐ</a:t>
            </a:r>
            <a:endParaRPr lang="en-US" sz="2800" b="1" dirty="0">
              <a:latin typeface="Nunito" pitchFamily="2" charset="0"/>
            </a:endParaRPr>
          </a:p>
        </p:txBody>
      </p:sp>
      <p:cxnSp>
        <p:nvCxnSpPr>
          <p:cNvPr id="25" name="Straight Arrow Connector 24">
            <a:extLst>
              <a:ext uri="{FF2B5EF4-FFF2-40B4-BE49-F238E27FC236}">
                <a16:creationId xmlns:a16="http://schemas.microsoft.com/office/drawing/2014/main" id="{0A658CE0-E96A-ACC3-B137-3C85EDDFF734}"/>
              </a:ext>
            </a:extLst>
          </p:cNvPr>
          <p:cNvCxnSpPr/>
          <p:nvPr/>
        </p:nvCxnSpPr>
        <p:spPr>
          <a:xfrm flipV="1">
            <a:off x="4781728" y="3285308"/>
            <a:ext cx="1846447" cy="2616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88850488-1BC4-9E39-3F0D-5185DE8FA165}"/>
              </a:ext>
            </a:extLst>
          </p:cNvPr>
          <p:cNvCxnSpPr>
            <a:cxnSpLocks/>
          </p:cNvCxnSpPr>
          <p:nvPr/>
        </p:nvCxnSpPr>
        <p:spPr>
          <a:xfrm>
            <a:off x="4619958" y="4126532"/>
            <a:ext cx="2008217" cy="2709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39A2879C-9806-8AB9-01FE-80B696FAC7B5}"/>
              </a:ext>
            </a:extLst>
          </p:cNvPr>
          <p:cNvCxnSpPr>
            <a:cxnSpLocks/>
          </p:cNvCxnSpPr>
          <p:nvPr/>
        </p:nvCxnSpPr>
        <p:spPr>
          <a:xfrm>
            <a:off x="4918950" y="4850411"/>
            <a:ext cx="1709225" cy="52322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D0E3BDCF-0680-2869-236B-8B8BF5AF90BF}"/>
              </a:ext>
            </a:extLst>
          </p:cNvPr>
          <p:cNvSpPr txBox="1"/>
          <p:nvPr/>
        </p:nvSpPr>
        <p:spPr>
          <a:xfrm>
            <a:off x="6836968" y="5112021"/>
            <a:ext cx="4623459" cy="1384995"/>
          </a:xfrm>
          <a:prstGeom prst="rect">
            <a:avLst/>
          </a:prstGeom>
          <a:noFill/>
        </p:spPr>
        <p:txBody>
          <a:bodyPr wrap="square" rtlCol="0">
            <a:spAutoFit/>
          </a:bodyPr>
          <a:lstStyle/>
          <a:p>
            <a:r>
              <a:rPr lang="vi-VN" sz="2800" b="1" dirty="0">
                <a:latin typeface="Nunito" pitchFamily="2" charset="0"/>
              </a:rPr>
              <a:t>Đọc</a:t>
            </a:r>
            <a:r>
              <a:rPr lang="vi-VN" sz="2800" dirty="0">
                <a:latin typeface="Nunito" pitchFamily="2" charset="0"/>
              </a:rPr>
              <a:t>: a mũ n</a:t>
            </a:r>
          </a:p>
          <a:p>
            <a:r>
              <a:rPr lang="vi-VN" sz="2800" dirty="0">
                <a:latin typeface="Nunito" pitchFamily="2" charset="0"/>
              </a:rPr>
              <a:t>         a lũy thừa n</a:t>
            </a:r>
          </a:p>
          <a:p>
            <a:r>
              <a:rPr lang="vi-VN" sz="2800" dirty="0">
                <a:latin typeface="Nunito" pitchFamily="2" charset="0"/>
              </a:rPr>
              <a:t>         Lũy thừa bậc n của a</a:t>
            </a:r>
            <a:endParaRPr lang="en-US" sz="2800" dirty="0">
              <a:latin typeface="Nunito" pitchFamily="2" charset="0"/>
            </a:endParaRPr>
          </a:p>
        </p:txBody>
      </p:sp>
      <p:sp>
        <p:nvSpPr>
          <p:cNvPr id="10" name="Right Brace 9">
            <a:extLst>
              <a:ext uri="{FF2B5EF4-FFF2-40B4-BE49-F238E27FC236}">
                <a16:creationId xmlns:a16="http://schemas.microsoft.com/office/drawing/2014/main" id="{8C72FC42-267B-24F2-80DC-F180B4BC679D}"/>
              </a:ext>
            </a:extLst>
          </p:cNvPr>
          <p:cNvSpPr/>
          <p:nvPr/>
        </p:nvSpPr>
        <p:spPr>
          <a:xfrm rot="5400000">
            <a:off x="2554187" y="3504422"/>
            <a:ext cx="290510" cy="1652225"/>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DF45235-F1C3-021E-0981-D67339015ED1}"/>
              </a:ext>
            </a:extLst>
          </p:cNvPr>
          <p:cNvSpPr txBox="1"/>
          <p:nvPr/>
        </p:nvSpPr>
        <p:spPr>
          <a:xfrm>
            <a:off x="1265209" y="1814074"/>
            <a:ext cx="8267877" cy="584775"/>
          </a:xfrm>
          <a:prstGeom prst="rect">
            <a:avLst/>
          </a:prstGeom>
          <a:noFill/>
        </p:spPr>
        <p:txBody>
          <a:bodyPr wrap="square" rtlCol="0">
            <a:spAutoFit/>
          </a:bodyPr>
          <a:lstStyle/>
          <a:p>
            <a:r>
              <a:rPr lang="vi-VN" sz="3200" b="1" dirty="0">
                <a:solidFill>
                  <a:srgbClr val="002060"/>
                </a:solidFill>
                <a:latin typeface="Nunito" pitchFamily="2" charset="0"/>
              </a:rPr>
              <a:t>Lũy thừa bậc n của a là tích của n thừa số a</a:t>
            </a:r>
            <a:endParaRPr lang="en-US" sz="3200" b="1" dirty="0">
              <a:solidFill>
                <a:srgbClr val="002060"/>
              </a:solidFill>
              <a:latin typeface="Nunito" pitchFamily="2" charset="0"/>
            </a:endParaRPr>
          </a:p>
        </p:txBody>
      </p:sp>
      <p:pic>
        <p:nvPicPr>
          <p:cNvPr id="19" name="Picture 18">
            <a:extLst>
              <a:ext uri="{FF2B5EF4-FFF2-40B4-BE49-F238E27FC236}">
                <a16:creationId xmlns:a16="http://schemas.microsoft.com/office/drawing/2014/main" id="{D146465D-7257-E089-E1D5-54BC0335638D}"/>
              </a:ext>
            </a:extLst>
          </p:cNvPr>
          <p:cNvPicPr>
            <a:picLocks noChangeAspect="1"/>
          </p:cNvPicPr>
          <p:nvPr/>
        </p:nvPicPr>
        <p:blipFill>
          <a:blip r:embed="rId2"/>
          <a:stretch>
            <a:fillRect/>
          </a:stretch>
        </p:blipFill>
        <p:spPr>
          <a:xfrm>
            <a:off x="309075" y="1592111"/>
            <a:ext cx="956134" cy="806738"/>
          </a:xfrm>
          <a:prstGeom prst="flowChartConnector">
            <a:avLst/>
          </a:prstGeom>
        </p:spPr>
      </p:pic>
      <p:graphicFrame>
        <p:nvGraphicFramePr>
          <p:cNvPr id="20" name="Object 19">
            <a:extLst>
              <a:ext uri="{FF2B5EF4-FFF2-40B4-BE49-F238E27FC236}">
                <a16:creationId xmlns:a16="http://schemas.microsoft.com/office/drawing/2014/main" id="{A45A6735-84D3-3324-491B-09785C0B0228}"/>
              </a:ext>
            </a:extLst>
          </p:cNvPr>
          <p:cNvGraphicFramePr>
            <a:graphicFrameLocks noChangeAspect="1"/>
          </p:cNvGraphicFramePr>
          <p:nvPr>
            <p:extLst>
              <p:ext uri="{D42A27DB-BD31-4B8C-83A1-F6EECF244321}">
                <p14:modId xmlns:p14="http://schemas.microsoft.com/office/powerpoint/2010/main" val="1187560072"/>
              </p:ext>
            </p:extLst>
          </p:nvPr>
        </p:nvGraphicFramePr>
        <p:xfrm>
          <a:off x="3859831" y="4456154"/>
          <a:ext cx="290511" cy="290511"/>
        </p:xfrm>
        <a:graphic>
          <a:graphicData uri="http://schemas.openxmlformats.org/presentationml/2006/ole">
            <mc:AlternateContent xmlns:mc="http://schemas.openxmlformats.org/markup-compatibility/2006">
              <mc:Choice xmlns:v="urn:schemas-microsoft-com:vml" Requires="v">
                <p:oleObj name="Equation" r:id="rId3" imgW="126720" imgH="126720" progId="Equation.DSMT4">
                  <p:embed/>
                </p:oleObj>
              </mc:Choice>
              <mc:Fallback>
                <p:oleObj name="Equation" r:id="rId3" imgW="126720" imgH="126720" progId="Equation.DSMT4">
                  <p:embed/>
                  <p:pic>
                    <p:nvPicPr>
                      <p:cNvPr id="0" name=""/>
                      <p:cNvPicPr/>
                      <p:nvPr/>
                    </p:nvPicPr>
                    <p:blipFill>
                      <a:blip r:embed="rId4"/>
                      <a:stretch>
                        <a:fillRect/>
                      </a:stretch>
                    </p:blipFill>
                    <p:spPr>
                      <a:xfrm>
                        <a:off x="3859831" y="4456154"/>
                        <a:ext cx="290511" cy="290511"/>
                      </a:xfrm>
                      <a:prstGeom prst="rect">
                        <a:avLst/>
                      </a:prstGeom>
                    </p:spPr>
                  </p:pic>
                </p:oleObj>
              </mc:Fallback>
            </mc:AlternateContent>
          </a:graphicData>
        </a:graphic>
      </p:graphicFrame>
    </p:spTree>
    <p:extLst>
      <p:ext uri="{BB962C8B-B14F-4D97-AF65-F5344CB8AC3E}">
        <p14:creationId xmlns:p14="http://schemas.microsoft.com/office/powerpoint/2010/main" val="3270146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646</Words>
  <Application>Microsoft Office PowerPoint</Application>
  <PresentationFormat>Widescreen</PresentationFormat>
  <Paragraphs>81</Paragraphs>
  <Slides>18</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Nunito</vt:lpstr>
      <vt:lpstr>Calibri</vt:lpstr>
      <vt:lpstr>Calibri Light</vt:lpstr>
      <vt:lpstr>Office Theme</vt:lpstr>
      <vt:lpstr>Equation</vt:lpstr>
      <vt:lpstr>PowerPoint Presentation</vt:lpstr>
      <vt:lpstr>PowerPoint Presentation</vt:lpstr>
      <vt:lpstr>PowerPoint Presentation</vt:lpstr>
      <vt:lpstr>PowerPoint Presentation</vt:lpstr>
      <vt:lpstr>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Tuan</dc:creator>
  <cp:lastModifiedBy>Nguyen Tuan</cp:lastModifiedBy>
  <cp:revision>6</cp:revision>
  <dcterms:created xsi:type="dcterms:W3CDTF">2023-09-19T14:36:30Z</dcterms:created>
  <dcterms:modified xsi:type="dcterms:W3CDTF">2023-10-17T22:57:13Z</dcterms:modified>
</cp:coreProperties>
</file>