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88" r:id="rId3"/>
    <p:sldId id="256" r:id="rId4"/>
    <p:sldId id="277" r:id="rId5"/>
    <p:sldId id="279" r:id="rId6"/>
    <p:sldId id="280" r:id="rId7"/>
    <p:sldId id="281" r:id="rId8"/>
    <p:sldId id="282" r:id="rId9"/>
    <p:sldId id="275" r:id="rId10"/>
    <p:sldId id="283" r:id="rId11"/>
    <p:sldId id="285" r:id="rId12"/>
    <p:sldId id="284" r:id="rId13"/>
    <p:sldId id="276" r:id="rId14"/>
    <p:sldId id="259" r:id="rId15"/>
    <p:sldId id="287" r:id="rId16"/>
    <p:sldId id="286" r:id="rId17"/>
    <p:sldId id="265" r:id="rId18"/>
    <p:sldId id="260" r:id="rId19"/>
    <p:sldId id="261" r:id="rId20"/>
    <p:sldId id="262" r:id="rId21"/>
    <p:sldId id="263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64" r:id="rId32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Nunito" pitchFamily="2" charset="0"/>
      <p:regular r:id="rId39"/>
      <p:bold r:id="rId40"/>
      <p:italic r:id="rId41"/>
      <p:boldItalic r:id="rId4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6"/>
    <a:srgbClr val="5BE167"/>
    <a:srgbClr val="00AADF"/>
    <a:srgbClr val="00D7DF"/>
    <a:srgbClr val="1FC974"/>
    <a:srgbClr val="D20041"/>
    <a:srgbClr val="FF0059"/>
    <a:srgbClr val="FFF0C1"/>
    <a:srgbClr val="FFD85B"/>
    <a:srgbClr val="00B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7984-57E6-46A2-9FA2-C24A329B1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56220-3007-488A-B763-94466F565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B7037-86C9-4108-9694-D0B3745C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1D4F9-5D15-43AB-B299-B6AAAB26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BE0F3-186D-4F65-BFFF-ECA2ABA6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430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86831-9057-4F6A-8EAA-C89B867B0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D0437-E179-410B-B7CC-B568C532B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8069-0D5F-4ADA-A1A3-5422E9D5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F6B96-0FB6-4B1C-863E-C6EBBF3C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00F3B-A921-4611-8850-0C132F33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90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3D11-0A25-484B-B9C7-3288DDF4C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DDE24-2C6B-480A-8BFE-2986CCFF2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BDD2-D4FC-4094-9F42-BAE4632B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195AA-313B-4F0C-A579-CC69CE58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991FB-FFC4-4A99-9941-F968617C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78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0F2B4-1B34-4147-954C-EF6451C4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9AC69-CED5-45CA-B2E3-7AAD9FD1C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695E5-552F-42CF-9C49-A1DDE9CD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3649F-A1E9-49C0-9B3D-98E96CD2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0957E-A216-49FA-ABD0-8954C27A6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78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2FBE-CC1A-4CA5-BF88-9830F23C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3FB85-4E92-4FF3-943F-89B114711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C70A0-451F-4C1D-8CF6-4A902F1E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CCF9D-5782-405E-A311-CA908258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E0572-0510-4E92-8B45-F10D85CC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6711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09D3-570B-46E4-BABF-02497C314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D9BA-0091-4ED8-98D4-749A40B3D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3AFEC-EE65-4791-A8DD-8CF176C9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00884-CBFA-43DD-AA8C-A43B986F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9DCAB-675D-41FB-9BD8-A93C43EB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DCED0-9DE3-4475-8182-006ADC93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857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DC1AC-E90E-48BF-AD3E-C48B03ECE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ECC97-E8A2-4A74-9C98-A63650CE7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6AA10-698B-4764-89F9-BBC7854AA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5C82B-B61F-4DD7-94E7-770CD2D090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303D3-BD8E-4AFE-A8EE-8CB62EE46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C5AB3-D644-4146-986B-6F055912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197E3F-7123-4635-BE9B-E0A43221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16FEC-3D8B-4F0B-9218-FC846F08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28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4018-B482-44C3-B82C-8C4D4990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00239-5F55-40BD-839A-A58D1E77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840AB2-9C92-454B-AAE8-499FE30C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1D4E3-73D4-4C82-A784-F99A3E51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695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12C91-A83A-4446-B661-6C40594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AFF41B-1565-4ABB-A4A1-C625D55CF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EF21C-B317-4837-A6E7-5A02A21B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72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0E9E-BAC8-4B5D-9B22-1FAE98D51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7B077-FB1F-4BBA-81D4-17DD4C12B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12094-CA25-4272-A7D3-CDBCBD15F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A88F3-D7DC-4389-B415-07622C1F0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8E812-C02E-4316-9A22-41EC61A6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537A7-23EE-4CE3-B41D-690DD538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372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AF77-0823-4B46-B975-AAE65945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E2C93-DA10-41B8-8CB1-6793960CF4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A8FDC-EB1B-4D6F-880E-17ED6CFCB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B93CB-D32D-47E1-9DC1-7683E038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42355-E839-4710-9267-F094E02E7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EF9E1-E3D4-4EF7-BC00-AE940C206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61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15811-AA5F-45B8-8ED2-55A1A95A3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09D99-4AF4-4BF3-BE74-752C4C272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26A6-D9C1-4C84-A37D-A4BA3771C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7B915-C6BD-4125-AADF-21EACBEB2BD0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E0F10-7B5F-4B9C-BE32-0238FC89F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22F79-CF51-46E8-B6B6-2F8688D48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4812A-8E1E-4F58-96A8-E1062D0DD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73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E428E0-3E24-F830-9C43-FD7F35F1310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C64C-DC12-E38F-FD33-326B1A7DC648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oup of colorful shapes&#10;&#10;Description automatically generated">
            <a:extLst>
              <a:ext uri="{FF2B5EF4-FFF2-40B4-BE49-F238E27FC236}">
                <a16:creationId xmlns:a16="http://schemas.microsoft.com/office/drawing/2014/main" id="{35A6527C-206C-0D25-F93A-6FB33414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081" y="518193"/>
            <a:ext cx="1101152" cy="11011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816EC-AF7B-6344-7B7B-6D2DB82168C8}"/>
              </a:ext>
            </a:extLst>
          </p:cNvPr>
          <p:cNvSpPr/>
          <p:nvPr/>
        </p:nvSpPr>
        <p:spPr>
          <a:xfrm>
            <a:off x="2414336" y="1383830"/>
            <a:ext cx="2815390" cy="73793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6B923-78B5-F316-D51A-2B78081FC854}"/>
              </a:ext>
            </a:extLst>
          </p:cNvPr>
          <p:cNvSpPr txBox="1"/>
          <p:nvPr/>
        </p:nvSpPr>
        <p:spPr>
          <a:xfrm>
            <a:off x="1929062" y="2566376"/>
            <a:ext cx="8333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1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ghi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1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ghi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học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1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nháp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Đồ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học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tập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: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bút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bi,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bút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chì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tẩy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thước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kẻ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compa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bộ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eke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9E770A-CB15-72DB-945F-083988D20998}"/>
              </a:ext>
            </a:extLst>
          </p:cNvPr>
          <p:cNvSpPr txBox="1"/>
          <p:nvPr/>
        </p:nvSpPr>
        <p:spPr>
          <a:xfrm>
            <a:off x="2650210" y="1523093"/>
            <a:ext cx="2210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Nunito" pitchFamily="2" charset="0"/>
              </a:rPr>
              <a:t>CHUẨN BỊ</a:t>
            </a:r>
          </a:p>
        </p:txBody>
      </p:sp>
    </p:spTree>
    <p:extLst>
      <p:ext uri="{BB962C8B-B14F-4D97-AF65-F5344CB8AC3E}">
        <p14:creationId xmlns:p14="http://schemas.microsoft.com/office/powerpoint/2010/main" val="419188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2E1CEC20-9897-B3C5-8786-E04C5811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" y="1"/>
            <a:ext cx="12291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67FAD5-738F-BDE3-05E4-045CD63DB012}"/>
              </a:ext>
            </a:extLst>
          </p:cNvPr>
          <p:cNvSpPr/>
          <p:nvPr/>
        </p:nvSpPr>
        <p:spPr>
          <a:xfrm>
            <a:off x="1165860" y="1203959"/>
            <a:ext cx="10218420" cy="53901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latin typeface="Nunito" pitchFamily="2" charset="-93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5C2715-EE90-A40F-641C-162E197BAC17}"/>
              </a:ext>
            </a:extLst>
          </p:cNvPr>
          <p:cNvSpPr/>
          <p:nvPr/>
        </p:nvSpPr>
        <p:spPr>
          <a:xfrm>
            <a:off x="960120" y="1028700"/>
            <a:ext cx="10218420" cy="539016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latin typeface="Nunito" pitchFamily="2" charset="-93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BC0A99D-A67D-F070-50DB-9F798FD792B2}"/>
              </a:ext>
            </a:extLst>
          </p:cNvPr>
          <p:cNvSpPr/>
          <p:nvPr/>
        </p:nvSpPr>
        <p:spPr>
          <a:xfrm>
            <a:off x="3943350" y="426720"/>
            <a:ext cx="4251960" cy="10620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Nunito" pitchFamily="2" charset="-93"/>
              </a:rPr>
              <a:t>CÂU HỎI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4CEE33-D309-A603-0984-B10134A78582}"/>
              </a:ext>
            </a:extLst>
          </p:cNvPr>
          <p:cNvSpPr txBox="1"/>
          <p:nvPr/>
        </p:nvSpPr>
        <p:spPr>
          <a:xfrm>
            <a:off x="1554480" y="1647278"/>
            <a:ext cx="8983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Trong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đâu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giác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đều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?</a:t>
            </a:r>
            <a:endParaRPr lang="vi-VN" sz="3200" b="1" dirty="0">
              <a:solidFill>
                <a:srgbClr val="0070C0"/>
              </a:solidFill>
              <a:latin typeface="Nunito" pitchFamily="2" charset="-93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A619A27-4CD2-F4B4-85FE-AD28A0493147}"/>
              </a:ext>
            </a:extLst>
          </p:cNvPr>
          <p:cNvSpPr/>
          <p:nvPr/>
        </p:nvSpPr>
        <p:spPr>
          <a:xfrm>
            <a:off x="2399666" y="2643586"/>
            <a:ext cx="731520" cy="553433"/>
          </a:xfrm>
          <a:prstGeom prst="rect">
            <a:avLst/>
          </a:prstGeom>
          <a:solidFill>
            <a:srgbClr val="96AB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Nunito" pitchFamily="2" charset="-93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3B63D6-BE81-144F-B428-CE593C5BF19D}"/>
              </a:ext>
            </a:extLst>
          </p:cNvPr>
          <p:cNvSpPr/>
          <p:nvPr/>
        </p:nvSpPr>
        <p:spPr>
          <a:xfrm>
            <a:off x="8785649" y="2728086"/>
            <a:ext cx="731520" cy="553433"/>
          </a:xfrm>
          <a:prstGeom prst="rect">
            <a:avLst/>
          </a:prstGeom>
          <a:solidFill>
            <a:srgbClr val="DC8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Nunito" pitchFamily="2" charset="-93"/>
              </a:rPr>
              <a:t>B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58CBED-90EF-8B8C-7E27-A5FB3D9CDAE4}"/>
              </a:ext>
            </a:extLst>
          </p:cNvPr>
          <p:cNvSpPr/>
          <p:nvPr/>
        </p:nvSpPr>
        <p:spPr>
          <a:xfrm>
            <a:off x="2399666" y="4391934"/>
            <a:ext cx="731520" cy="553433"/>
          </a:xfrm>
          <a:prstGeom prst="rect">
            <a:avLst/>
          </a:prstGeom>
          <a:solidFill>
            <a:srgbClr val="55A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Nunito" pitchFamily="2" charset="-93"/>
              </a:rPr>
              <a:t>C</a:t>
            </a:r>
          </a:p>
        </p:txBody>
      </p:sp>
      <p:sp>
        <p:nvSpPr>
          <p:cNvPr id="30" name="TL đúng">
            <a:extLst>
              <a:ext uri="{FF2B5EF4-FFF2-40B4-BE49-F238E27FC236}">
                <a16:creationId xmlns:a16="http://schemas.microsoft.com/office/drawing/2014/main" id="{F7BBC313-AC9C-2593-4215-A8523889EC89}"/>
              </a:ext>
            </a:extLst>
          </p:cNvPr>
          <p:cNvSpPr/>
          <p:nvPr/>
        </p:nvSpPr>
        <p:spPr>
          <a:xfrm>
            <a:off x="8785649" y="4391934"/>
            <a:ext cx="731520" cy="553433"/>
          </a:xfrm>
          <a:prstGeom prst="rect">
            <a:avLst/>
          </a:prstGeom>
          <a:solidFill>
            <a:srgbClr val="C8B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Nunito" pitchFamily="2" charset="-93"/>
              </a:rPr>
              <a:t>D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1A7A34B-549F-0637-CBBF-807969576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886" y="2152791"/>
            <a:ext cx="5060103" cy="4266077"/>
          </a:xfrm>
          <a:prstGeom prst="rect">
            <a:avLst/>
          </a:prstGeom>
        </p:spPr>
      </p:pic>
      <p:pic>
        <p:nvPicPr>
          <p:cNvPr id="41" name="Picture 40">
            <a:hlinkClick r:id="rId4" action="ppaction://hlinksldjump"/>
            <a:extLst>
              <a:ext uri="{FF2B5EF4-FFF2-40B4-BE49-F238E27FC236}">
                <a16:creationId xmlns:a16="http://schemas.microsoft.com/office/drawing/2014/main" id="{B9A859AF-D7B4-7411-213C-23845171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334" y="2634205"/>
            <a:ext cx="637670" cy="6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2E1CEC20-9897-B3C5-8786-E04C5811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" y="1"/>
            <a:ext cx="12291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67FAD5-738F-BDE3-05E4-045CD63DB012}"/>
              </a:ext>
            </a:extLst>
          </p:cNvPr>
          <p:cNvSpPr/>
          <p:nvPr/>
        </p:nvSpPr>
        <p:spPr>
          <a:xfrm>
            <a:off x="1165860" y="1203959"/>
            <a:ext cx="10218420" cy="53901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latin typeface="Nunito" pitchFamily="2" charset="-93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5C2715-EE90-A40F-641C-162E197BAC17}"/>
              </a:ext>
            </a:extLst>
          </p:cNvPr>
          <p:cNvSpPr/>
          <p:nvPr/>
        </p:nvSpPr>
        <p:spPr>
          <a:xfrm>
            <a:off x="960120" y="1028700"/>
            <a:ext cx="10218420" cy="539016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latin typeface="Nunito" pitchFamily="2" charset="-93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BC0A99D-A67D-F070-50DB-9F798FD792B2}"/>
              </a:ext>
            </a:extLst>
          </p:cNvPr>
          <p:cNvSpPr/>
          <p:nvPr/>
        </p:nvSpPr>
        <p:spPr>
          <a:xfrm>
            <a:off x="3943350" y="426720"/>
            <a:ext cx="4251960" cy="10620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Nunito" pitchFamily="2" charset="-93"/>
              </a:rPr>
              <a:t>CÂU HỎI </a:t>
            </a:r>
            <a:r>
              <a:rPr lang="en-US" sz="2800" b="1" dirty="0">
                <a:solidFill>
                  <a:schemeClr val="tx1"/>
                </a:solidFill>
                <a:latin typeface="Nunito" pitchFamily="2" charset="-93"/>
              </a:rPr>
              <a:t>2</a:t>
            </a:r>
            <a:endParaRPr lang="vi-VN" sz="2800" b="1" dirty="0">
              <a:solidFill>
                <a:schemeClr val="tx1"/>
              </a:solidFill>
              <a:latin typeface="Nunito" pitchFamily="2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4CEE33-D309-A603-0984-B10134A78582}"/>
              </a:ext>
            </a:extLst>
          </p:cNvPr>
          <p:cNvSpPr txBox="1"/>
          <p:nvPr/>
        </p:nvSpPr>
        <p:spPr>
          <a:xfrm>
            <a:off x="1554480" y="1602308"/>
            <a:ext cx="8983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Cho </a:t>
            </a:r>
            <a:r>
              <a:rPr lang="en-US" sz="3200" b="1" dirty="0" err="1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 tam </a:t>
            </a:r>
            <a:r>
              <a:rPr lang="en-US" sz="3200" b="1" dirty="0" err="1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giác</a:t>
            </a:r>
            <a:r>
              <a:rPr lang="en-US" sz="3200" b="1" dirty="0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AADF"/>
                </a:solidFill>
                <a:latin typeface="Nunito" pitchFamily="2" charset="0"/>
                <a:cs typeface="Arial" panose="020B0604020202020204" pitchFamily="34" charset="0"/>
              </a:rPr>
              <a:t>đều</a:t>
            </a:r>
            <a:endParaRPr lang="vi-VN" sz="3200" b="1" dirty="0">
              <a:solidFill>
                <a:srgbClr val="00AADF"/>
              </a:solidFill>
              <a:latin typeface="Nunito" pitchFamily="2" charset="0"/>
            </a:endParaRPr>
          </a:p>
        </p:txBody>
      </p:sp>
      <p:sp>
        <p:nvSpPr>
          <p:cNvPr id="13" name="TL đúng">
            <a:extLst>
              <a:ext uri="{FF2B5EF4-FFF2-40B4-BE49-F238E27FC236}">
                <a16:creationId xmlns:a16="http://schemas.microsoft.com/office/drawing/2014/main" id="{5F8B188B-5605-B283-7C74-B183985971BB}"/>
              </a:ext>
            </a:extLst>
          </p:cNvPr>
          <p:cNvSpPr/>
          <p:nvPr/>
        </p:nvSpPr>
        <p:spPr>
          <a:xfrm>
            <a:off x="2916060" y="4358641"/>
            <a:ext cx="731520" cy="553433"/>
          </a:xfrm>
          <a:prstGeom prst="rect">
            <a:avLst/>
          </a:prstGeom>
          <a:solidFill>
            <a:srgbClr val="55A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Nunito" pitchFamily="2" charset="-93"/>
              </a:rPr>
              <a:t>C</a:t>
            </a:r>
          </a:p>
        </p:txBody>
      </p:sp>
      <p:grpSp>
        <p:nvGrpSpPr>
          <p:cNvPr id="14" name="TL sai">
            <a:extLst>
              <a:ext uri="{FF2B5EF4-FFF2-40B4-BE49-F238E27FC236}">
                <a16:creationId xmlns:a16="http://schemas.microsoft.com/office/drawing/2014/main" id="{ED35F888-CAC0-A4B2-F496-023952AE896A}"/>
              </a:ext>
            </a:extLst>
          </p:cNvPr>
          <p:cNvGrpSpPr/>
          <p:nvPr/>
        </p:nvGrpSpPr>
        <p:grpSpPr>
          <a:xfrm>
            <a:off x="2916060" y="2692687"/>
            <a:ext cx="731520" cy="3060413"/>
            <a:chOff x="1600200" y="2692687"/>
            <a:chExt cx="731520" cy="306041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B05C77-169F-1F08-63FB-28C093158A45}"/>
                </a:ext>
              </a:extLst>
            </p:cNvPr>
            <p:cNvSpPr/>
            <p:nvPr/>
          </p:nvSpPr>
          <p:spPr>
            <a:xfrm>
              <a:off x="1600200" y="2692687"/>
              <a:ext cx="731520" cy="553433"/>
            </a:xfrm>
            <a:prstGeom prst="rect">
              <a:avLst/>
            </a:prstGeom>
            <a:solidFill>
              <a:srgbClr val="96AB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latin typeface="Nunito" pitchFamily="2" charset="-93"/>
                </a:rPr>
                <a:t>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D1A9EA-7FEE-D8A4-4AAC-22D088C8F602}"/>
                </a:ext>
              </a:extLst>
            </p:cNvPr>
            <p:cNvSpPr/>
            <p:nvPr/>
          </p:nvSpPr>
          <p:spPr>
            <a:xfrm>
              <a:off x="1600200" y="3525664"/>
              <a:ext cx="731520" cy="553433"/>
            </a:xfrm>
            <a:prstGeom prst="rect">
              <a:avLst/>
            </a:prstGeom>
            <a:solidFill>
              <a:srgbClr val="DC8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latin typeface="Nunito" pitchFamily="2" charset="-93"/>
                </a:rPr>
                <a:t>B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6EAA55-4F99-1686-BBFD-D2C266A5A04C}"/>
                </a:ext>
              </a:extLst>
            </p:cNvPr>
            <p:cNvSpPr/>
            <p:nvPr/>
          </p:nvSpPr>
          <p:spPr>
            <a:xfrm>
              <a:off x="1600200" y="5199667"/>
              <a:ext cx="731520" cy="553433"/>
            </a:xfrm>
            <a:prstGeom prst="rect">
              <a:avLst/>
            </a:prstGeom>
            <a:solidFill>
              <a:srgbClr val="C8B6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latin typeface="Nunito" pitchFamily="2" charset="-93"/>
                </a:rPr>
                <a:t>D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016E503-77AA-982C-8C53-36D56274E391}"/>
              </a:ext>
            </a:extLst>
          </p:cNvPr>
          <p:cNvSpPr txBox="1"/>
          <p:nvPr/>
        </p:nvSpPr>
        <p:spPr>
          <a:xfrm>
            <a:off x="4062870" y="2710519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Nunito" pitchFamily="2" charset="-93"/>
                <a:ea typeface="Arial" panose="020B0604020202020204" pitchFamily="34" charset="0"/>
              </a:rPr>
              <a:t>4</a:t>
            </a:r>
            <a:endParaRPr lang="vi-VN" sz="2800" b="1" dirty="0">
              <a:latin typeface="Nunito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FDEF20-86E9-1526-AA04-D37376FAF23E}"/>
              </a:ext>
            </a:extLst>
          </p:cNvPr>
          <p:cNvSpPr txBox="1"/>
          <p:nvPr/>
        </p:nvSpPr>
        <p:spPr>
          <a:xfrm>
            <a:off x="4017150" y="3574108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Nunito" pitchFamily="2" charset="-93"/>
                <a:ea typeface="Arial" panose="020B0604020202020204" pitchFamily="34" charset="0"/>
              </a:rPr>
              <a:t>5</a:t>
            </a:r>
            <a:endParaRPr lang="vi-VN" sz="2800" b="1" dirty="0">
              <a:latin typeface="Nunito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61D99A-CACB-F102-5EA7-0161C73471DB}"/>
              </a:ext>
            </a:extLst>
          </p:cNvPr>
          <p:cNvSpPr txBox="1"/>
          <p:nvPr/>
        </p:nvSpPr>
        <p:spPr>
          <a:xfrm>
            <a:off x="4017150" y="4437697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Nunito" pitchFamily="2" charset="-93"/>
                <a:ea typeface="Arial" panose="020B0604020202020204" pitchFamily="34" charset="0"/>
              </a:rPr>
              <a:t>6</a:t>
            </a:r>
            <a:endParaRPr lang="vi-VN" sz="2800" b="1" dirty="0">
              <a:latin typeface="Nunito" pitchFamily="2" charset="-93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B5ED0E-6A71-B018-3CAC-FB7C838E20E7}"/>
              </a:ext>
            </a:extLst>
          </p:cNvPr>
          <p:cNvSpPr txBox="1"/>
          <p:nvPr/>
        </p:nvSpPr>
        <p:spPr>
          <a:xfrm>
            <a:off x="4040010" y="5301287"/>
            <a:ext cx="669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Nunito" pitchFamily="2" charset="-93"/>
                <a:ea typeface="Arial" panose="020B0604020202020204" pitchFamily="34" charset="0"/>
              </a:rPr>
              <a:t>7</a:t>
            </a:r>
            <a:endParaRPr lang="vi-VN" sz="2800" b="1" dirty="0">
              <a:latin typeface="Nunito" pitchFamily="2" charset="-93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CFD7F43-736F-4291-C27D-AA8183F15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49" y="2326333"/>
            <a:ext cx="4550905" cy="3761316"/>
          </a:xfrm>
          <a:prstGeom prst="rect">
            <a:avLst/>
          </a:prstGeom>
        </p:spPr>
      </p:pic>
      <p:pic>
        <p:nvPicPr>
          <p:cNvPr id="34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2BAC6E0B-E569-E304-CAF7-FAB4173A2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40" y="3533401"/>
            <a:ext cx="637670" cy="6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yellow printed paper, paper, page, background, texture, sheet, crumpled,  creased, space, copyspace | Pxfuel">
            <a:extLst>
              <a:ext uri="{FF2B5EF4-FFF2-40B4-BE49-F238E27FC236}">
                <a16:creationId xmlns:a16="http://schemas.microsoft.com/office/drawing/2014/main" id="{2E1CEC20-9897-B3C5-8786-E04C5811C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" y="1"/>
            <a:ext cx="12291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67FAD5-738F-BDE3-05E4-045CD63DB012}"/>
              </a:ext>
            </a:extLst>
          </p:cNvPr>
          <p:cNvSpPr/>
          <p:nvPr/>
        </p:nvSpPr>
        <p:spPr>
          <a:xfrm>
            <a:off x="1165860" y="1203959"/>
            <a:ext cx="10218420" cy="53901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latin typeface="Nunito" pitchFamily="2" charset="-93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C5C2715-EE90-A40F-641C-162E197BAC17}"/>
              </a:ext>
            </a:extLst>
          </p:cNvPr>
          <p:cNvSpPr/>
          <p:nvPr/>
        </p:nvSpPr>
        <p:spPr>
          <a:xfrm>
            <a:off x="960120" y="1028700"/>
            <a:ext cx="10218420" cy="539016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latin typeface="Nunito" pitchFamily="2" charset="-93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BC0A99D-A67D-F070-50DB-9F798FD792B2}"/>
              </a:ext>
            </a:extLst>
          </p:cNvPr>
          <p:cNvSpPr/>
          <p:nvPr/>
        </p:nvSpPr>
        <p:spPr>
          <a:xfrm>
            <a:off x="3943350" y="426720"/>
            <a:ext cx="4251960" cy="106200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Nunito" pitchFamily="2" charset="-93"/>
              </a:rPr>
              <a:t>CÂU HỎI </a:t>
            </a:r>
            <a:r>
              <a:rPr lang="en-US" sz="2800" b="1" dirty="0">
                <a:solidFill>
                  <a:schemeClr val="tx1"/>
                </a:solidFill>
                <a:latin typeface="Nunito" pitchFamily="2" charset="-93"/>
              </a:rPr>
              <a:t>3</a:t>
            </a:r>
            <a:endParaRPr lang="vi-VN" sz="2800" b="1" dirty="0">
              <a:solidFill>
                <a:schemeClr val="tx1"/>
              </a:solidFill>
              <a:latin typeface="Nunito" pitchFamily="2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4CEE33-D309-A603-0984-B10134A78582}"/>
              </a:ext>
            </a:extLst>
          </p:cNvPr>
          <p:cNvSpPr txBox="1"/>
          <p:nvPr/>
        </p:nvSpPr>
        <p:spPr>
          <a:xfrm>
            <a:off x="1554480" y="1647278"/>
            <a:ext cx="8983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 hay </a:t>
            </a:r>
            <a:r>
              <a:rPr lang="en-US" sz="3200" b="1" dirty="0" err="1">
                <a:solidFill>
                  <a:srgbClr val="0070C0"/>
                </a:solidFill>
                <a:latin typeface="Nunito" pitchFamily="2" charset="-93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Nunito" pitchFamily="2" charset="-93"/>
              </a:rPr>
              <a:t>?</a:t>
            </a:r>
            <a:endParaRPr lang="vi-VN" sz="3200" b="1" dirty="0">
              <a:solidFill>
                <a:srgbClr val="0070C0"/>
              </a:solidFill>
              <a:latin typeface="Nunito" pitchFamily="2" charset="-93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A0F13-8329-D3AD-B2DF-C97AC0BC3855}"/>
              </a:ext>
            </a:extLst>
          </p:cNvPr>
          <p:cNvSpPr txBox="1"/>
          <p:nvPr/>
        </p:nvSpPr>
        <p:spPr>
          <a:xfrm>
            <a:off x="2633493" y="2492679"/>
            <a:ext cx="770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a) </a:t>
            </a:r>
            <a:r>
              <a:rPr lang="en-US" sz="2800" b="1" dirty="0" err="1">
                <a:latin typeface="Nunito" pitchFamily="2" charset="0"/>
              </a:rPr>
              <a:t>Nếu</a:t>
            </a:r>
            <a:r>
              <a:rPr lang="en-US" sz="2800" b="1" dirty="0">
                <a:latin typeface="Nunito" pitchFamily="2" charset="0"/>
              </a:rPr>
              <a:t> tam </a:t>
            </a:r>
            <a:r>
              <a:rPr lang="en-US" sz="2800" b="1" dirty="0" err="1">
                <a:latin typeface="Nunito" pitchFamily="2" charset="0"/>
              </a:rPr>
              <a:t>giác</a:t>
            </a:r>
            <a:r>
              <a:rPr lang="en-US" sz="2800" b="1" dirty="0">
                <a:latin typeface="Nunito" pitchFamily="2" charset="0"/>
              </a:rPr>
              <a:t> MNP </a:t>
            </a:r>
            <a:r>
              <a:rPr lang="en-US" sz="2800" b="1" dirty="0" err="1">
                <a:latin typeface="Nunito" pitchFamily="2" charset="0"/>
              </a:rPr>
              <a:t>là</a:t>
            </a:r>
            <a:r>
              <a:rPr lang="en-US" sz="2800" b="1" dirty="0">
                <a:latin typeface="Nunito" pitchFamily="2" charset="0"/>
              </a:rPr>
              <a:t> tam </a:t>
            </a:r>
            <a:r>
              <a:rPr lang="en-US" sz="2800" b="1" dirty="0" err="1">
                <a:latin typeface="Nunito" pitchFamily="2" charset="0"/>
              </a:rPr>
              <a:t>giác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đều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thì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độ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dài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của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ba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cạnh</a:t>
            </a:r>
            <a:r>
              <a:rPr lang="en-US" sz="2800" b="1" dirty="0">
                <a:latin typeface="Nunito" pitchFamily="2" charset="0"/>
              </a:rPr>
              <a:t> MN, NP, PM </a:t>
            </a:r>
            <a:r>
              <a:rPr lang="en-US" sz="2800" b="1" dirty="0" err="1">
                <a:latin typeface="Nunito" pitchFamily="2" charset="0"/>
              </a:rPr>
              <a:t>luôn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bằng</a:t>
            </a:r>
            <a:r>
              <a:rPr lang="en-US" sz="2800" b="1" dirty="0">
                <a:latin typeface="Nunito" pitchFamily="2" charset="0"/>
              </a:rPr>
              <a:t> 2cm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042D9-9DE1-7E1F-D95F-0064FEA318BD}"/>
              </a:ext>
            </a:extLst>
          </p:cNvPr>
          <p:cNvSpPr txBox="1"/>
          <p:nvPr/>
        </p:nvSpPr>
        <p:spPr>
          <a:xfrm>
            <a:off x="2633492" y="3654425"/>
            <a:ext cx="770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b) Tam </a:t>
            </a:r>
            <a:r>
              <a:rPr lang="en-US" sz="2800" b="1" dirty="0" err="1">
                <a:latin typeface="Nunito" pitchFamily="2" charset="0"/>
              </a:rPr>
              <a:t>giác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đều</a:t>
            </a:r>
            <a:r>
              <a:rPr lang="en-US" sz="2800" b="1" dirty="0">
                <a:latin typeface="Nunito" pitchFamily="2" charset="0"/>
              </a:rPr>
              <a:t> ABC </a:t>
            </a:r>
            <a:r>
              <a:rPr lang="en-US" sz="2800" b="1" dirty="0" err="1">
                <a:latin typeface="Nunito" pitchFamily="2" charset="0"/>
              </a:rPr>
              <a:t>có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ba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cạnh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bằng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nhau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và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ba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góc</a:t>
            </a:r>
            <a:r>
              <a:rPr lang="en-US" sz="2800" b="1" dirty="0">
                <a:latin typeface="Nunito" pitchFamily="2" charset="0"/>
              </a:rPr>
              <a:t> ở </a:t>
            </a:r>
            <a:r>
              <a:rPr lang="en-US" sz="2800" b="1" dirty="0" err="1">
                <a:latin typeface="Nunito" pitchFamily="2" charset="0"/>
              </a:rPr>
              <a:t>các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đỉnh</a:t>
            </a:r>
            <a:r>
              <a:rPr lang="en-US" sz="2800" b="1" dirty="0">
                <a:latin typeface="Nunito" pitchFamily="2" charset="0"/>
              </a:rPr>
              <a:t> A, B, C </a:t>
            </a:r>
            <a:r>
              <a:rPr lang="en-US" sz="2800" b="1" dirty="0" err="1">
                <a:latin typeface="Nunito" pitchFamily="2" charset="0"/>
              </a:rPr>
              <a:t>bằng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nhau</a:t>
            </a:r>
            <a:r>
              <a:rPr lang="en-US" sz="2800" b="1" dirty="0">
                <a:latin typeface="Nunito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3FBD81-CE56-E83F-1FE0-8000EE57276F}"/>
              </a:ext>
            </a:extLst>
          </p:cNvPr>
          <p:cNvSpPr txBox="1"/>
          <p:nvPr/>
        </p:nvSpPr>
        <p:spPr>
          <a:xfrm>
            <a:off x="2633492" y="4869158"/>
            <a:ext cx="7703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</a:rPr>
              <a:t>c) </a:t>
            </a:r>
            <a:r>
              <a:rPr lang="en-US" sz="2800" b="1" dirty="0" err="1">
                <a:latin typeface="Nunito" pitchFamily="2" charset="0"/>
              </a:rPr>
              <a:t>Nếu</a:t>
            </a:r>
            <a:r>
              <a:rPr lang="en-US" sz="2800" b="1" dirty="0">
                <a:latin typeface="Nunito" pitchFamily="2" charset="0"/>
              </a:rPr>
              <a:t> tam </a:t>
            </a:r>
            <a:r>
              <a:rPr lang="en-US" sz="2800" b="1" dirty="0" err="1">
                <a:latin typeface="Nunito" pitchFamily="2" charset="0"/>
              </a:rPr>
              <a:t>giác</a:t>
            </a:r>
            <a:r>
              <a:rPr lang="en-US" sz="2800" b="1" dirty="0">
                <a:latin typeface="Nunito" pitchFamily="2" charset="0"/>
              </a:rPr>
              <a:t> IKH </a:t>
            </a:r>
            <a:r>
              <a:rPr lang="en-US" sz="2800" b="1" dirty="0" err="1">
                <a:latin typeface="Nunito" pitchFamily="2" charset="0"/>
              </a:rPr>
              <a:t>có</a:t>
            </a:r>
            <a:r>
              <a:rPr lang="en-US" sz="2800" b="1" dirty="0">
                <a:latin typeface="Nunito" pitchFamily="2" charset="0"/>
              </a:rPr>
              <a:t> IK = IH </a:t>
            </a:r>
            <a:r>
              <a:rPr lang="en-US" sz="2800" b="1" dirty="0" err="1">
                <a:latin typeface="Nunito" pitchFamily="2" charset="0"/>
              </a:rPr>
              <a:t>và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hai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góc</a:t>
            </a:r>
            <a:r>
              <a:rPr lang="en-US" sz="2800" b="1" dirty="0">
                <a:latin typeface="Nunito" pitchFamily="2" charset="0"/>
              </a:rPr>
              <a:t> ở </a:t>
            </a:r>
            <a:r>
              <a:rPr lang="en-US" sz="2800" b="1" dirty="0" err="1">
                <a:latin typeface="Nunito" pitchFamily="2" charset="0"/>
              </a:rPr>
              <a:t>các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đỉnh</a:t>
            </a:r>
            <a:r>
              <a:rPr lang="en-US" sz="2800" b="1" dirty="0">
                <a:latin typeface="Nunito" pitchFamily="2" charset="0"/>
              </a:rPr>
              <a:t> K, H </a:t>
            </a:r>
            <a:r>
              <a:rPr lang="en-US" sz="2800" b="1" dirty="0" err="1">
                <a:latin typeface="Nunito" pitchFamily="2" charset="0"/>
              </a:rPr>
              <a:t>bằng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nhau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thì</a:t>
            </a:r>
            <a:r>
              <a:rPr lang="en-US" sz="2800" b="1" dirty="0">
                <a:latin typeface="Nunito" pitchFamily="2" charset="0"/>
              </a:rPr>
              <a:t> IKH </a:t>
            </a:r>
            <a:r>
              <a:rPr lang="en-US" sz="2800" b="1" dirty="0" err="1">
                <a:latin typeface="Nunito" pitchFamily="2" charset="0"/>
              </a:rPr>
              <a:t>là</a:t>
            </a:r>
            <a:r>
              <a:rPr lang="en-US" sz="2800" b="1" dirty="0">
                <a:latin typeface="Nunito" pitchFamily="2" charset="0"/>
              </a:rPr>
              <a:t> tam </a:t>
            </a:r>
            <a:r>
              <a:rPr lang="en-US" sz="2800" b="1" dirty="0" err="1">
                <a:latin typeface="Nunito" pitchFamily="2" charset="0"/>
              </a:rPr>
              <a:t>giác</a:t>
            </a:r>
            <a:r>
              <a:rPr lang="en-US" sz="2800" b="1" dirty="0">
                <a:latin typeface="Nunito" pitchFamily="2" charset="0"/>
              </a:rPr>
              <a:t> </a:t>
            </a:r>
            <a:r>
              <a:rPr lang="en-US" sz="2800" b="1" dirty="0" err="1">
                <a:latin typeface="Nunito" pitchFamily="2" charset="0"/>
              </a:rPr>
              <a:t>đều</a:t>
            </a:r>
            <a:endParaRPr lang="en-US" sz="2800" b="1" dirty="0">
              <a:latin typeface="Nunito" pitchFamily="2" charset="0"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6A36625-3267-F878-CB06-756EABEC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0" y="3696637"/>
            <a:ext cx="858013" cy="8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B820F8-031D-54D3-DFD5-9AE67F7B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993" y="2492679"/>
            <a:ext cx="858013" cy="8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1A0F1-22FB-56D2-E0C5-11D015E5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70" y="4900595"/>
            <a:ext cx="858013" cy="85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[GSP 5.0] Vẽ Tam Giác Đều">
            <a:hlinkClick r:id="" action="ppaction://media"/>
            <a:extLst>
              <a:ext uri="{FF2B5EF4-FFF2-40B4-BE49-F238E27FC236}">
                <a16:creationId xmlns:a16="http://schemas.microsoft.com/office/drawing/2014/main" id="{18967710-D863-A616-84B9-613CD092F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949" r="13191"/>
          <a:stretch/>
        </p:blipFill>
        <p:spPr>
          <a:xfrm>
            <a:off x="325677" y="299559"/>
            <a:ext cx="7478038" cy="61085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E7158D-D69E-1565-1861-67D03B657B42}"/>
              </a:ext>
            </a:extLst>
          </p:cNvPr>
          <p:cNvSpPr/>
          <p:nvPr/>
        </p:nvSpPr>
        <p:spPr>
          <a:xfrm>
            <a:off x="8179496" y="317285"/>
            <a:ext cx="3657600" cy="610856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FA91B-0F28-10B9-965D-2D81D9C01F64}"/>
              </a:ext>
            </a:extLst>
          </p:cNvPr>
          <p:cNvSpPr txBox="1"/>
          <p:nvPr/>
        </p:nvSpPr>
        <p:spPr>
          <a:xfrm>
            <a:off x="8417490" y="584527"/>
            <a:ext cx="3181611" cy="614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Nunito" pitchFamily="2" charset="0"/>
              </a:rPr>
              <a:t>CÁC BƯỚC VẼ </a:t>
            </a:r>
          </a:p>
          <a:p>
            <a:pPr algn="ctr"/>
            <a:r>
              <a:rPr lang="en-US" sz="2000" b="1" dirty="0">
                <a:latin typeface="Nunito" pitchFamily="2" charset="0"/>
              </a:rPr>
              <a:t>TAM GIÁC ĐỀU</a:t>
            </a:r>
          </a:p>
          <a:p>
            <a:pPr algn="ctr"/>
            <a:endParaRPr lang="en-US" sz="2000" dirty="0">
              <a:latin typeface="Nunito" pitchFamily="2" charset="0"/>
            </a:endParaRPr>
          </a:p>
          <a:p>
            <a:pPr algn="just">
              <a:spcAft>
                <a:spcPts val="1000"/>
              </a:spcAft>
            </a:pPr>
            <a:r>
              <a:rPr lang="en-US" sz="2000" b="1" i="1" dirty="0" err="1">
                <a:latin typeface="Nunito" pitchFamily="2" charset="0"/>
              </a:rPr>
              <a:t>Bước</a:t>
            </a:r>
            <a:r>
              <a:rPr lang="en-US" sz="2000" b="1" i="1" dirty="0">
                <a:latin typeface="Nunito" pitchFamily="2" charset="0"/>
              </a:rPr>
              <a:t> 1: </a:t>
            </a:r>
            <a:r>
              <a:rPr lang="en-US" sz="2000" dirty="0" err="1">
                <a:latin typeface="Nunito" pitchFamily="2" charset="0"/>
              </a:rPr>
              <a:t>Dùng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thước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kẻ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vẽ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đoạn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thẳng</a:t>
            </a:r>
            <a:r>
              <a:rPr lang="en-US" sz="2000" dirty="0">
                <a:latin typeface="Nunito" pitchFamily="2" charset="0"/>
              </a:rPr>
              <a:t> AB</a:t>
            </a:r>
          </a:p>
          <a:p>
            <a:pPr algn="just">
              <a:spcAft>
                <a:spcPts val="1000"/>
              </a:spcAft>
            </a:pPr>
            <a:r>
              <a:rPr lang="en-US" sz="2000" b="1" i="1" dirty="0" err="1">
                <a:latin typeface="Nunito" pitchFamily="2" charset="0"/>
              </a:rPr>
              <a:t>Bước</a:t>
            </a:r>
            <a:r>
              <a:rPr lang="en-US" sz="2000" b="1" i="1" dirty="0">
                <a:latin typeface="Nunito" pitchFamily="2" charset="0"/>
              </a:rPr>
              <a:t> 2: </a:t>
            </a:r>
            <a:r>
              <a:rPr lang="en-US" sz="2000" dirty="0" err="1">
                <a:latin typeface="Nunito" pitchFamily="2" charset="0"/>
              </a:rPr>
              <a:t>Lấy</a:t>
            </a:r>
            <a:r>
              <a:rPr lang="en-US" sz="2000" dirty="0">
                <a:latin typeface="Nunito" pitchFamily="2" charset="0"/>
              </a:rPr>
              <a:t> A </a:t>
            </a:r>
            <a:r>
              <a:rPr lang="en-US" sz="2000" dirty="0" err="1">
                <a:latin typeface="Nunito" pitchFamily="2" charset="0"/>
              </a:rPr>
              <a:t>làm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tâm</a:t>
            </a:r>
            <a:r>
              <a:rPr lang="en-US" sz="2000" dirty="0">
                <a:latin typeface="Nunito" pitchFamily="2" charset="0"/>
              </a:rPr>
              <a:t>, dung </a:t>
            </a:r>
            <a:r>
              <a:rPr lang="en-US" sz="2000" dirty="0" err="1">
                <a:latin typeface="Nunito" pitchFamily="2" charset="0"/>
              </a:rPr>
              <a:t>compa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vẽ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một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phần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đường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tròn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tâm</a:t>
            </a:r>
            <a:r>
              <a:rPr lang="en-US" sz="2000" dirty="0">
                <a:latin typeface="Nunito" pitchFamily="2" charset="0"/>
              </a:rPr>
              <a:t> A </a:t>
            </a:r>
            <a:r>
              <a:rPr lang="en-US" sz="2000" dirty="0" err="1">
                <a:latin typeface="Nunito" pitchFamily="2" charset="0"/>
              </a:rPr>
              <a:t>bán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kính</a:t>
            </a:r>
            <a:r>
              <a:rPr lang="en-US" sz="2000" dirty="0">
                <a:latin typeface="Nunito" pitchFamily="2" charset="0"/>
              </a:rPr>
              <a:t> AB</a:t>
            </a:r>
          </a:p>
          <a:p>
            <a:pPr algn="just">
              <a:spcAft>
                <a:spcPts val="1000"/>
              </a:spcAft>
            </a:pPr>
            <a:r>
              <a:rPr lang="en-US" sz="2000" b="1" i="1" dirty="0" err="1">
                <a:latin typeface="Nunito" pitchFamily="2" charset="0"/>
              </a:rPr>
              <a:t>Bước</a:t>
            </a:r>
            <a:r>
              <a:rPr lang="en-US" sz="2000" b="1" i="1" dirty="0">
                <a:latin typeface="Nunito" pitchFamily="2" charset="0"/>
              </a:rPr>
              <a:t> 3: </a:t>
            </a:r>
            <a:r>
              <a:rPr lang="en-US" sz="2000" dirty="0" err="1">
                <a:latin typeface="Nunito" pitchFamily="2" charset="0"/>
              </a:rPr>
              <a:t>Lấy</a:t>
            </a:r>
            <a:r>
              <a:rPr lang="en-US" sz="2000" dirty="0">
                <a:latin typeface="Nunito" pitchFamily="2" charset="0"/>
              </a:rPr>
              <a:t> B </a:t>
            </a:r>
            <a:r>
              <a:rPr lang="en-US" sz="2000" dirty="0" err="1">
                <a:latin typeface="Nunito" pitchFamily="2" charset="0"/>
              </a:rPr>
              <a:t>làm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tâm</a:t>
            </a:r>
            <a:r>
              <a:rPr lang="en-US" sz="2000" dirty="0">
                <a:latin typeface="Nunito" pitchFamily="2" charset="0"/>
              </a:rPr>
              <a:t>, dung </a:t>
            </a:r>
            <a:r>
              <a:rPr lang="en-US" sz="2000" dirty="0" err="1">
                <a:latin typeface="Nunito" pitchFamily="2" charset="0"/>
              </a:rPr>
              <a:t>compa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vẽ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một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phần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đường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tròn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tâm</a:t>
            </a:r>
            <a:r>
              <a:rPr lang="en-US" sz="2000" dirty="0">
                <a:latin typeface="Nunito" pitchFamily="2" charset="0"/>
              </a:rPr>
              <a:t> A </a:t>
            </a:r>
            <a:r>
              <a:rPr lang="en-US" sz="2000" dirty="0" err="1">
                <a:latin typeface="Nunito" pitchFamily="2" charset="0"/>
              </a:rPr>
              <a:t>bán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kính</a:t>
            </a:r>
            <a:r>
              <a:rPr lang="en-US" sz="2000" dirty="0">
                <a:latin typeface="Nunito" pitchFamily="2" charset="0"/>
              </a:rPr>
              <a:t> AB. </a:t>
            </a:r>
            <a:r>
              <a:rPr lang="en-US" sz="2000" dirty="0" err="1">
                <a:latin typeface="Nunito" pitchFamily="2" charset="0"/>
              </a:rPr>
              <a:t>Gọi</a:t>
            </a:r>
            <a:r>
              <a:rPr lang="en-US" sz="2000" dirty="0">
                <a:latin typeface="Nunito" pitchFamily="2" charset="0"/>
              </a:rPr>
              <a:t> C </a:t>
            </a:r>
            <a:r>
              <a:rPr lang="en-US" sz="2000" dirty="0" err="1">
                <a:latin typeface="Nunito" pitchFamily="2" charset="0"/>
              </a:rPr>
              <a:t>là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giao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điểm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của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hai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phần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đường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tròn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vừa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vẽ</a:t>
            </a:r>
            <a:endParaRPr lang="en-US" sz="2000" dirty="0">
              <a:latin typeface="Nunito" pitchFamily="2" charset="0"/>
            </a:endParaRPr>
          </a:p>
          <a:p>
            <a:pPr algn="just">
              <a:spcAft>
                <a:spcPts val="1000"/>
              </a:spcAft>
            </a:pPr>
            <a:r>
              <a:rPr lang="en-US" sz="2000" b="1" i="1" dirty="0" err="1">
                <a:latin typeface="Nunito" pitchFamily="2" charset="0"/>
              </a:rPr>
              <a:t>Bước</a:t>
            </a:r>
            <a:r>
              <a:rPr lang="en-US" sz="2000" b="1" i="1" dirty="0">
                <a:latin typeface="Nunito" pitchFamily="2" charset="0"/>
              </a:rPr>
              <a:t> 4: </a:t>
            </a:r>
            <a:r>
              <a:rPr lang="en-US" sz="2000" dirty="0" err="1">
                <a:latin typeface="Nunito" pitchFamily="2" charset="0"/>
              </a:rPr>
              <a:t>Dùng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thước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vẽ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các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đoạn</a:t>
            </a:r>
            <a:r>
              <a:rPr lang="en-US" sz="2000" dirty="0">
                <a:latin typeface="Nunito" pitchFamily="2" charset="0"/>
              </a:rPr>
              <a:t> </a:t>
            </a:r>
            <a:r>
              <a:rPr lang="en-US" sz="2000" dirty="0" err="1">
                <a:latin typeface="Nunito" pitchFamily="2" charset="0"/>
              </a:rPr>
              <a:t>thẳng</a:t>
            </a:r>
            <a:r>
              <a:rPr lang="en-US" sz="2000" dirty="0">
                <a:latin typeface="Nunito" pitchFamily="2" charset="0"/>
              </a:rPr>
              <a:t> AC, BC</a:t>
            </a:r>
          </a:p>
          <a:p>
            <a:pPr algn="ctr"/>
            <a:endParaRPr lang="en-US" sz="20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CEB7-01FA-46B8-9152-1D9F5F94B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0" r="25575"/>
          <a:stretch/>
        </p:blipFill>
        <p:spPr>
          <a:xfrm>
            <a:off x="379342" y="2571821"/>
            <a:ext cx="11414073" cy="3965336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DB6E7C81-8303-41CB-ACA1-3A4C02D45B64}"/>
              </a:ext>
            </a:extLst>
          </p:cNvPr>
          <p:cNvGrpSpPr>
            <a:grpSpLocks/>
          </p:cNvGrpSpPr>
          <p:nvPr/>
        </p:nvGrpSpPr>
        <p:grpSpPr bwMode="auto">
          <a:xfrm>
            <a:off x="945375" y="144030"/>
            <a:ext cx="8325324" cy="1709022"/>
            <a:chOff x="-10597" y="2332890"/>
            <a:chExt cx="7860582" cy="8862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D3C8DF4-D869-4BC1-A191-271FA1E17AAB}"/>
                </a:ext>
              </a:extLst>
            </p:cNvPr>
            <p:cNvSpPr/>
            <p:nvPr/>
          </p:nvSpPr>
          <p:spPr>
            <a:xfrm>
              <a:off x="699625" y="2524168"/>
              <a:ext cx="7150360" cy="69498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7C40444-1D5F-4B5A-8021-9C1AD0EFB14C}"/>
                </a:ext>
              </a:extLst>
            </p:cNvPr>
            <p:cNvSpPr/>
            <p:nvPr/>
          </p:nvSpPr>
          <p:spPr>
            <a:xfrm>
              <a:off x="620247" y="2412049"/>
              <a:ext cx="7150360" cy="6949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284B70E4-02CD-4A77-92E5-AB2261C41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477" y="2438003"/>
              <a:ext cx="6794129" cy="71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2800" b="1">
                  <a:latin typeface="Nunito" pitchFamily="2" charset="-93"/>
                  <a:cs typeface="Arial" panose="020B0604020202020204" pitchFamily="34" charset="0"/>
                </a:rPr>
                <a:t>Vẽ tam giác đều MNP cạnh 4cm và cho biết các đặc điểm về cạnh và góc của tam giác đó ?</a:t>
              </a:r>
              <a:endParaRPr lang="vi-VN" altLang="vi-VN" sz="2800" b="1">
                <a:latin typeface="Nunito" pitchFamily="2" charset="-93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1A6788-E94F-447E-8951-2FCC1D893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97" y="2332890"/>
              <a:ext cx="1102931" cy="65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FA5AB5-AB34-429A-A5BF-C5B22B1DE81C}"/>
              </a:ext>
            </a:extLst>
          </p:cNvPr>
          <p:cNvCxnSpPr>
            <a:cxnSpLocks/>
          </p:cNvCxnSpPr>
          <p:nvPr/>
        </p:nvCxnSpPr>
        <p:spPr>
          <a:xfrm flipH="1">
            <a:off x="3042698" y="5868473"/>
            <a:ext cx="265270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FA1930E-BDAC-4C78-A4C6-894A52AF088F}"/>
              </a:ext>
            </a:extLst>
          </p:cNvPr>
          <p:cNvCxnSpPr>
            <a:cxnSpLocks/>
          </p:cNvCxnSpPr>
          <p:nvPr/>
        </p:nvCxnSpPr>
        <p:spPr>
          <a:xfrm flipH="1">
            <a:off x="3042699" y="3526012"/>
            <a:ext cx="1326352" cy="2342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AB814D-80B5-40C8-9878-5CF112E3EB4C}"/>
              </a:ext>
            </a:extLst>
          </p:cNvPr>
          <p:cNvCxnSpPr>
            <a:cxnSpLocks/>
          </p:cNvCxnSpPr>
          <p:nvPr/>
        </p:nvCxnSpPr>
        <p:spPr>
          <a:xfrm flipH="1" flipV="1">
            <a:off x="4369054" y="3539559"/>
            <a:ext cx="1326352" cy="23424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DA24A8-62BB-40ED-A54B-383A0BEA2B41}"/>
              </a:ext>
            </a:extLst>
          </p:cNvPr>
          <p:cNvSpPr txBox="1"/>
          <p:nvPr/>
        </p:nvSpPr>
        <p:spPr>
          <a:xfrm>
            <a:off x="4198192" y="299802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M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0A2EBE-F888-456A-9EB7-D4A8326A6E99}"/>
              </a:ext>
            </a:extLst>
          </p:cNvPr>
          <p:cNvSpPr txBox="1"/>
          <p:nvPr/>
        </p:nvSpPr>
        <p:spPr>
          <a:xfrm>
            <a:off x="2528418" y="5659217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N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E2ABF-5583-41E9-A010-42F9EF9172BF}"/>
              </a:ext>
            </a:extLst>
          </p:cNvPr>
          <p:cNvSpPr txBox="1"/>
          <p:nvPr/>
        </p:nvSpPr>
        <p:spPr>
          <a:xfrm>
            <a:off x="5780878" y="5659217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P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A66B5A-68CE-48D0-A7A7-25508C0432FF}"/>
              </a:ext>
            </a:extLst>
          </p:cNvPr>
          <p:cNvSpPr txBox="1"/>
          <p:nvPr/>
        </p:nvSpPr>
        <p:spPr>
          <a:xfrm>
            <a:off x="7053069" y="2971987"/>
            <a:ext cx="4732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Nunito" pitchFamily="2" charset="-93"/>
              </a:rPr>
              <a:t>Tam giác đều MNP có: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3 cạnh bằng nhau: </a:t>
            </a:r>
          </a:p>
          <a:p>
            <a:r>
              <a:rPr lang="en-US" sz="3200">
                <a:latin typeface="Nunito" pitchFamily="2" charset="-93"/>
              </a:rPr>
              <a:t>    MN = NP = PM = 4cm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3 góc ở các đỉnh M, N, P bằng nhau</a:t>
            </a:r>
            <a:endParaRPr lang="vi-VN" sz="3200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2163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24B0EC-C2E9-A199-DA94-4BA302207F94}"/>
              </a:ext>
            </a:extLst>
          </p:cNvPr>
          <p:cNvGrpSpPr/>
          <p:nvPr/>
        </p:nvGrpSpPr>
        <p:grpSpPr>
          <a:xfrm>
            <a:off x="1389274" y="1238313"/>
            <a:ext cx="9032028" cy="2775748"/>
            <a:chOff x="-534827" y="1023456"/>
            <a:chExt cx="9032028" cy="277574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6D100CF-2A29-3A81-0EA4-8243FC27DC3F}"/>
                </a:ext>
              </a:extLst>
            </p:cNvPr>
            <p:cNvSpPr/>
            <p:nvPr/>
          </p:nvSpPr>
          <p:spPr>
            <a:xfrm>
              <a:off x="698870" y="1954906"/>
              <a:ext cx="7798331" cy="184429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D3A4CA5-0BFE-FC17-9B25-4A064B407E14}"/>
                </a:ext>
              </a:extLst>
            </p:cNvPr>
            <p:cNvSpPr/>
            <p:nvPr/>
          </p:nvSpPr>
          <p:spPr>
            <a:xfrm>
              <a:off x="620040" y="1753428"/>
              <a:ext cx="7653744" cy="184429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96313D-0B7C-76A1-B9A9-CE222B5A0A82}"/>
                </a:ext>
              </a:extLst>
            </p:cNvPr>
            <p:cNvSpPr txBox="1"/>
            <p:nvPr/>
          </p:nvSpPr>
          <p:spPr>
            <a:xfrm>
              <a:off x="1321195" y="2013857"/>
              <a:ext cx="655367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Nunito" pitchFamily="2" charset="-93"/>
                  <a:cs typeface="Arial" panose="020B0604020202020204" pitchFamily="34" charset="0"/>
                </a:rPr>
                <a:t>Hôm</a:t>
              </a:r>
              <a:r>
                <a:rPr lang="en-US" sz="4000" b="1" dirty="0">
                  <a:latin typeface="Nunito" pitchFamily="2" charset="-93"/>
                  <a:cs typeface="Arial" panose="020B0604020202020204" pitchFamily="34" charset="0"/>
                </a:rPr>
                <a:t> nay con </a:t>
              </a:r>
              <a:r>
                <a:rPr lang="en-US" sz="4000" b="1" dirty="0" err="1">
                  <a:latin typeface="Nunito" pitchFamily="2" charset="-93"/>
                  <a:cs typeface="Arial" panose="020B0604020202020204" pitchFamily="34" charset="0"/>
                </a:rPr>
                <a:t>đã</a:t>
              </a:r>
              <a:r>
                <a:rPr lang="en-US" sz="4000" b="1" dirty="0">
                  <a:latin typeface="Nunito" pitchFamily="2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Nunito" pitchFamily="2" charset="-93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latin typeface="Nunito" pitchFamily="2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Nunito" pitchFamily="2" charset="-93"/>
                  <a:cs typeface="Arial" panose="020B0604020202020204" pitchFamily="34" charset="0"/>
                </a:rPr>
                <a:t>học</a:t>
              </a:r>
              <a:endParaRPr lang="en-US" sz="4000" b="1" dirty="0">
                <a:latin typeface="Nunito" pitchFamily="2" charset="-93"/>
                <a:cs typeface="Arial" panose="020B0604020202020204" pitchFamily="34" charset="0"/>
              </a:endParaRPr>
            </a:p>
            <a:p>
              <a:r>
                <a:rPr lang="en-US" sz="4000" b="1" dirty="0" err="1">
                  <a:latin typeface="Nunito" pitchFamily="2" charset="-93"/>
                  <a:cs typeface="Arial" panose="020B0604020202020204" pitchFamily="34" charset="0"/>
                </a:rPr>
                <a:t>kiến</a:t>
              </a:r>
              <a:r>
                <a:rPr lang="en-US" sz="4000" b="1" dirty="0">
                  <a:latin typeface="Nunito" pitchFamily="2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Nunito" pitchFamily="2" charset="-93"/>
                  <a:cs typeface="Arial" panose="020B0604020202020204" pitchFamily="34" charset="0"/>
                </a:rPr>
                <a:t>thức</a:t>
              </a:r>
              <a:r>
                <a:rPr lang="en-US" sz="4000" b="1" dirty="0">
                  <a:latin typeface="Nunito" pitchFamily="2" charset="-93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Nunito" pitchFamily="2" charset="-93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latin typeface="Nunito" pitchFamily="2" charset="-93"/>
                  <a:cs typeface="Arial" panose="020B0604020202020204" pitchFamily="34" charset="0"/>
                </a:rPr>
                <a:t>?</a:t>
              </a:r>
              <a:endParaRPr lang="vi-VN" sz="4000" b="1" dirty="0">
                <a:latin typeface="Nunito" pitchFamily="2" charset="-93"/>
                <a:cs typeface="Arial" panose="020B0604020202020204" pitchFamily="34" charset="0"/>
              </a:endParaRPr>
            </a:p>
          </p:txBody>
        </p:sp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958FB2E9-0289-9655-D2E0-83748D773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4827" y="1023456"/>
              <a:ext cx="1862900" cy="186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8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65EAAC0-323B-E4CA-CFAE-C4FC7811B213}"/>
              </a:ext>
            </a:extLst>
          </p:cNvPr>
          <p:cNvCxnSpPr>
            <a:cxnSpLocks/>
          </p:cNvCxnSpPr>
          <p:nvPr/>
        </p:nvCxnSpPr>
        <p:spPr>
          <a:xfrm>
            <a:off x="4121244" y="4769106"/>
            <a:ext cx="1837596" cy="0"/>
          </a:xfrm>
          <a:prstGeom prst="straightConnector1">
            <a:avLst/>
          </a:prstGeom>
          <a:ln w="76200">
            <a:solidFill>
              <a:srgbClr val="55A8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BFBEE6-CF17-98C3-B011-AAA00BDEE50B}"/>
              </a:ext>
            </a:extLst>
          </p:cNvPr>
          <p:cNvSpPr/>
          <p:nvPr/>
        </p:nvSpPr>
        <p:spPr>
          <a:xfrm>
            <a:off x="6010308" y="3580852"/>
            <a:ext cx="5631180" cy="21668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7A335-AF4B-A4F8-8EA0-354DAD563002}"/>
              </a:ext>
            </a:extLst>
          </p:cNvPr>
          <p:cNvSpPr txBox="1"/>
          <p:nvPr/>
        </p:nvSpPr>
        <p:spPr>
          <a:xfrm>
            <a:off x="6560820" y="3848744"/>
            <a:ext cx="5631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Nunito" pitchFamily="2" charset="-93"/>
              </a:rPr>
              <a:t>Là</a:t>
            </a:r>
            <a:r>
              <a:rPr lang="en-US" sz="2400" b="1" dirty="0">
                <a:latin typeface="Nunito" pitchFamily="2" charset="-93"/>
              </a:rPr>
              <a:t> tam </a:t>
            </a:r>
            <a:r>
              <a:rPr lang="en-US" sz="2400" b="1" dirty="0" err="1">
                <a:latin typeface="Nunito" pitchFamily="2" charset="-93"/>
              </a:rPr>
              <a:t>giác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có</a:t>
            </a:r>
            <a:r>
              <a:rPr lang="en-US" sz="2400" b="1" dirty="0">
                <a:latin typeface="Nunito" pitchFamily="2" charset="-93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Nunito" pitchFamily="2" charset="-93"/>
              </a:rPr>
              <a:t>3 </a:t>
            </a:r>
            <a:r>
              <a:rPr lang="en-US" sz="2400" b="1" dirty="0" err="1">
                <a:latin typeface="Nunito" pitchFamily="2" charset="-93"/>
              </a:rPr>
              <a:t>cạnh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bằng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nhau</a:t>
            </a:r>
            <a:endParaRPr lang="en-US" sz="2400" b="1" dirty="0">
              <a:latin typeface="Nunito" pitchFamily="2" charset="-9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Nunito" pitchFamily="2" charset="-93"/>
              </a:rPr>
              <a:t>3 </a:t>
            </a:r>
            <a:r>
              <a:rPr lang="en-US" sz="2400" b="1" dirty="0" err="1">
                <a:latin typeface="Nunito" pitchFamily="2" charset="-93"/>
              </a:rPr>
              <a:t>góc</a:t>
            </a:r>
            <a:r>
              <a:rPr lang="en-US" sz="2400" b="1" dirty="0">
                <a:latin typeface="Nunito" pitchFamily="2" charset="-93"/>
              </a:rPr>
              <a:t> ở </a:t>
            </a:r>
            <a:r>
              <a:rPr lang="en-US" sz="2400" b="1" dirty="0" err="1">
                <a:latin typeface="Nunito" pitchFamily="2" charset="-93"/>
              </a:rPr>
              <a:t>các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đỉnh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bằng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nhau</a:t>
            </a:r>
            <a:endParaRPr lang="en-US" sz="2400" b="1" dirty="0">
              <a:latin typeface="Nunito" pitchFamily="2" charset="-9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vi-VN" sz="2400" dirty="0">
              <a:latin typeface="Nunito" pitchFamily="2" charset="-93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CFFAE9-03F9-DDB5-12A6-C78AACF1BC97}"/>
              </a:ext>
            </a:extLst>
          </p:cNvPr>
          <p:cNvSpPr/>
          <p:nvPr/>
        </p:nvSpPr>
        <p:spPr>
          <a:xfrm>
            <a:off x="5958840" y="1934605"/>
            <a:ext cx="5631180" cy="136139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5BE2A-27A0-F4C9-A924-76EDFCA28C88}"/>
              </a:ext>
            </a:extLst>
          </p:cNvPr>
          <p:cNvSpPr txBox="1"/>
          <p:nvPr/>
        </p:nvSpPr>
        <p:spPr>
          <a:xfrm>
            <a:off x="5958840" y="2163151"/>
            <a:ext cx="5631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Nunito" pitchFamily="2" charset="-93"/>
              </a:rPr>
              <a:t>Cách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vẽ</a:t>
            </a:r>
            <a:r>
              <a:rPr lang="en-US" sz="2400" b="1" dirty="0">
                <a:latin typeface="Nunito" pitchFamily="2" charset="-93"/>
              </a:rPr>
              <a:t> tam </a:t>
            </a:r>
            <a:r>
              <a:rPr lang="en-US" sz="2400" b="1" dirty="0" err="1">
                <a:latin typeface="Nunito" pitchFamily="2" charset="-93"/>
              </a:rPr>
              <a:t>giác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đều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bằng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compa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và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thước</a:t>
            </a:r>
            <a:r>
              <a:rPr lang="en-US" sz="2400" b="1" dirty="0">
                <a:latin typeface="Nunito" pitchFamily="2" charset="-93"/>
              </a:rPr>
              <a:t> </a:t>
            </a:r>
            <a:r>
              <a:rPr lang="en-US" sz="2400" b="1" dirty="0" err="1">
                <a:latin typeface="Nunito" pitchFamily="2" charset="-93"/>
              </a:rPr>
              <a:t>thẳng</a:t>
            </a:r>
            <a:endParaRPr lang="vi-VN" sz="2400" b="1" dirty="0">
              <a:latin typeface="Nunito" pitchFamily="2" charset="-93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CC3168F-6FF0-DA9D-48E6-72E2D9076655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107180" y="2578650"/>
            <a:ext cx="1851660" cy="1625758"/>
          </a:xfrm>
          <a:prstGeom prst="straightConnector1">
            <a:avLst/>
          </a:prstGeom>
          <a:ln w="76200">
            <a:solidFill>
              <a:srgbClr val="55A8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DA51FF-8975-EC84-0653-34DF72480D40}"/>
              </a:ext>
            </a:extLst>
          </p:cNvPr>
          <p:cNvGrpSpPr/>
          <p:nvPr/>
        </p:nvGrpSpPr>
        <p:grpSpPr>
          <a:xfrm>
            <a:off x="509073" y="572542"/>
            <a:ext cx="5449767" cy="712330"/>
            <a:chOff x="296729" y="2443448"/>
            <a:chExt cx="7954950" cy="77570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8221A8-358D-5EF2-0BA5-A8042ECA93F2}"/>
                </a:ext>
              </a:extLst>
            </p:cNvPr>
            <p:cNvSpPr/>
            <p:nvPr/>
          </p:nvSpPr>
          <p:spPr>
            <a:xfrm>
              <a:off x="698870" y="2524271"/>
              <a:ext cx="7150671" cy="69488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22BE3CE-B84C-DBE5-C7CD-579CFC08245B}"/>
                </a:ext>
              </a:extLst>
            </p:cNvPr>
            <p:cNvSpPr/>
            <p:nvPr/>
          </p:nvSpPr>
          <p:spPr>
            <a:xfrm>
              <a:off x="620040" y="2443448"/>
              <a:ext cx="7150671" cy="6948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D5EB50-35E4-0EA2-58EC-E7C953EF60AC}"/>
                </a:ext>
              </a:extLst>
            </p:cNvPr>
            <p:cNvSpPr txBox="1"/>
            <p:nvPr/>
          </p:nvSpPr>
          <p:spPr>
            <a:xfrm>
              <a:off x="296729" y="2568561"/>
              <a:ext cx="7954950" cy="5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Nunito" pitchFamily="2" charset="-93"/>
                  <a:cs typeface="Arial" panose="020B0604020202020204" pitchFamily="34" charset="0"/>
                </a:rPr>
                <a:t>KIẾN THỨC CẦN NHỚ</a:t>
              </a:r>
              <a:endParaRPr lang="vi-VN" sz="2800" b="1">
                <a:latin typeface="Nunito" pitchFamily="2" charset="-93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EDBEDA7F-CE18-27E3-6276-517C4BC5C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9" y="-3606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B1C62E2-9BE8-2F09-968D-E15DF8E6C8FB}"/>
              </a:ext>
            </a:extLst>
          </p:cNvPr>
          <p:cNvSpPr/>
          <p:nvPr/>
        </p:nvSpPr>
        <p:spPr>
          <a:xfrm>
            <a:off x="550512" y="2091918"/>
            <a:ext cx="3650002" cy="2984420"/>
          </a:xfrm>
          <a:prstGeom prst="triangle">
            <a:avLst/>
          </a:prstGeom>
          <a:solidFill>
            <a:srgbClr val="5BE167"/>
          </a:solidFill>
          <a:ln w="57150">
            <a:solidFill>
              <a:srgbClr val="009A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Nunit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0D638D-52E8-8E8E-BB90-368C6A615D0B}"/>
              </a:ext>
            </a:extLst>
          </p:cNvPr>
          <p:cNvSpPr txBox="1"/>
          <p:nvPr/>
        </p:nvSpPr>
        <p:spPr>
          <a:xfrm>
            <a:off x="1329069" y="3807886"/>
            <a:ext cx="2062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unito" pitchFamily="2" charset="0"/>
              </a:rPr>
              <a:t>TAM GIÁC ĐỀU</a:t>
            </a:r>
          </a:p>
        </p:txBody>
      </p:sp>
    </p:spTree>
    <p:extLst>
      <p:ext uri="{BB962C8B-B14F-4D97-AF65-F5344CB8AC3E}">
        <p14:creationId xmlns:p14="http://schemas.microsoft.com/office/powerpoint/2010/main" val="139048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3E15E2C-B278-4617-8B0A-33143F476D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575"/>
          <a:stretch/>
        </p:blipFill>
        <p:spPr>
          <a:xfrm>
            <a:off x="379342" y="1858856"/>
            <a:ext cx="11414073" cy="467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50D5B-D6C1-4EA9-961A-29975F319DAA}"/>
              </a:ext>
            </a:extLst>
          </p:cNvPr>
          <p:cNvSpPr txBox="1"/>
          <p:nvPr/>
        </p:nvSpPr>
        <p:spPr>
          <a:xfrm>
            <a:off x="529389" y="320842"/>
            <a:ext cx="676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HÌNH VUÔNG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95F946-E6C8-453D-948C-EAECB5ECB257}"/>
              </a:ext>
            </a:extLst>
          </p:cNvPr>
          <p:cNvCxnSpPr>
            <a:cxnSpLocks/>
          </p:cNvCxnSpPr>
          <p:nvPr/>
        </p:nvCxnSpPr>
        <p:spPr>
          <a:xfrm>
            <a:off x="668415" y="812530"/>
            <a:ext cx="3037311" cy="0"/>
          </a:xfrm>
          <a:prstGeom prst="line">
            <a:avLst/>
          </a:prstGeom>
          <a:ln w="57150">
            <a:solidFill>
              <a:srgbClr val="29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EB51672-EB4B-4378-9121-0022294177C1}"/>
              </a:ext>
            </a:extLst>
          </p:cNvPr>
          <p:cNvSpPr txBox="1"/>
          <p:nvPr/>
        </p:nvSpPr>
        <p:spPr>
          <a:xfrm>
            <a:off x="668415" y="1205948"/>
            <a:ext cx="4539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" pitchFamily="2" charset="-93"/>
              </a:rPr>
              <a:t>Cách vẽ </a:t>
            </a:r>
            <a:r>
              <a:rPr lang="en-US" sz="2800" b="1">
                <a:solidFill>
                  <a:srgbClr val="FF0000"/>
                </a:solidFill>
                <a:latin typeface="Nunito" pitchFamily="2" charset="-93"/>
              </a:rPr>
              <a:t>hình vuông</a:t>
            </a:r>
            <a:endParaRPr lang="vi-VN" sz="2800" b="1">
              <a:solidFill>
                <a:srgbClr val="FF0000"/>
              </a:solidFill>
              <a:latin typeface="Nunito" pitchFamily="2" charset="-93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13C879-58E2-4ADA-AD9D-FBB40941D89F}"/>
              </a:ext>
            </a:extLst>
          </p:cNvPr>
          <p:cNvSpPr txBox="1"/>
          <p:nvPr/>
        </p:nvSpPr>
        <p:spPr>
          <a:xfrm>
            <a:off x="7901013" y="2076994"/>
            <a:ext cx="3764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" pitchFamily="2" charset="-93"/>
              </a:rPr>
              <a:t>Hình vuông ABCD có cạnh 5cm</a:t>
            </a:r>
            <a:endParaRPr lang="vi-VN" sz="2800" b="1">
              <a:latin typeface="Nunito" pitchFamily="2" charset="-93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3E90739-CD7D-4A49-9DED-6CADD5824252}"/>
              </a:ext>
            </a:extLst>
          </p:cNvPr>
          <p:cNvCxnSpPr>
            <a:cxnSpLocks/>
          </p:cNvCxnSpPr>
          <p:nvPr/>
        </p:nvCxnSpPr>
        <p:spPr>
          <a:xfrm flipH="1">
            <a:off x="3705726" y="5904411"/>
            <a:ext cx="3374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66">
            <a:extLst>
              <a:ext uri="{FF2B5EF4-FFF2-40B4-BE49-F238E27FC236}">
                <a16:creationId xmlns:a16="http://schemas.microsoft.com/office/drawing/2014/main" id="{108CC45A-71BB-4195-907F-76535862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06" y="5965575"/>
            <a:ext cx="7331378" cy="1247668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052574-4A1C-4D6D-A2E8-FE855B1B1D25}"/>
              </a:ext>
            </a:extLst>
          </p:cNvPr>
          <p:cNvCxnSpPr/>
          <p:nvPr/>
        </p:nvCxnSpPr>
        <p:spPr>
          <a:xfrm>
            <a:off x="7070931" y="5831278"/>
            <a:ext cx="0" cy="407550"/>
          </a:xfrm>
          <a:prstGeom prst="line">
            <a:avLst/>
          </a:prstGeom>
          <a:ln w="76200">
            <a:solidFill>
              <a:srgbClr val="00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35E8DE-98D6-4866-A0E0-A056DD5DC371}"/>
              </a:ext>
            </a:extLst>
          </p:cNvPr>
          <p:cNvCxnSpPr>
            <a:cxnSpLocks/>
          </p:cNvCxnSpPr>
          <p:nvPr/>
        </p:nvCxnSpPr>
        <p:spPr>
          <a:xfrm rot="5400000" flipH="1">
            <a:off x="2018554" y="4217239"/>
            <a:ext cx="3374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66">
            <a:extLst>
              <a:ext uri="{FF2B5EF4-FFF2-40B4-BE49-F238E27FC236}">
                <a16:creationId xmlns:a16="http://schemas.microsoft.com/office/drawing/2014/main" id="{8236D5F0-FF12-44F2-9C31-86453F7E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1196" y="1906233"/>
            <a:ext cx="7331378" cy="1247668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8C0F96-0E4E-4424-8953-421CDF8E6735}"/>
              </a:ext>
            </a:extLst>
          </p:cNvPr>
          <p:cNvCxnSpPr>
            <a:cxnSpLocks/>
          </p:cNvCxnSpPr>
          <p:nvPr/>
        </p:nvCxnSpPr>
        <p:spPr>
          <a:xfrm flipH="1">
            <a:off x="3773050" y="2561189"/>
            <a:ext cx="451076" cy="0"/>
          </a:xfrm>
          <a:prstGeom prst="line">
            <a:avLst/>
          </a:prstGeom>
          <a:ln w="76200">
            <a:solidFill>
              <a:srgbClr val="00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166">
            <a:extLst>
              <a:ext uri="{FF2B5EF4-FFF2-40B4-BE49-F238E27FC236}">
                <a16:creationId xmlns:a16="http://schemas.microsoft.com/office/drawing/2014/main" id="{0034DC80-1470-455F-8815-30ED51243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9939" y="1906233"/>
            <a:ext cx="7331378" cy="1247668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34D469-7986-4E2E-B406-D0C8053D97BD}"/>
              </a:ext>
            </a:extLst>
          </p:cNvPr>
          <p:cNvCxnSpPr>
            <a:cxnSpLocks/>
          </p:cNvCxnSpPr>
          <p:nvPr/>
        </p:nvCxnSpPr>
        <p:spPr>
          <a:xfrm rot="5400000" flipH="1">
            <a:off x="5358001" y="4232800"/>
            <a:ext cx="3374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8F94673-BD8C-46F1-8466-48B77505C65E}"/>
              </a:ext>
            </a:extLst>
          </p:cNvPr>
          <p:cNvCxnSpPr>
            <a:cxnSpLocks/>
          </p:cNvCxnSpPr>
          <p:nvPr/>
        </p:nvCxnSpPr>
        <p:spPr>
          <a:xfrm flipH="1">
            <a:off x="7032109" y="2561189"/>
            <a:ext cx="451076" cy="0"/>
          </a:xfrm>
          <a:prstGeom prst="line">
            <a:avLst/>
          </a:prstGeom>
          <a:ln w="76200">
            <a:solidFill>
              <a:srgbClr val="00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66">
            <a:extLst>
              <a:ext uri="{FF2B5EF4-FFF2-40B4-BE49-F238E27FC236}">
                <a16:creationId xmlns:a16="http://schemas.microsoft.com/office/drawing/2014/main" id="{99C55156-26CC-4CC5-A03D-0C211F85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43" y="2633966"/>
            <a:ext cx="7331378" cy="1247668"/>
          </a:xfrm>
          <a:prstGeom prst="rect">
            <a:avLst/>
          </a:prstGeom>
          <a:solidFill>
            <a:srgbClr val="FFFFFF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BEF14E-36B0-4C40-ABBB-F935B2A551D6}"/>
              </a:ext>
            </a:extLst>
          </p:cNvPr>
          <p:cNvCxnSpPr/>
          <p:nvPr/>
        </p:nvCxnSpPr>
        <p:spPr>
          <a:xfrm>
            <a:off x="7057868" y="2499669"/>
            <a:ext cx="0" cy="407550"/>
          </a:xfrm>
          <a:prstGeom prst="line">
            <a:avLst/>
          </a:prstGeom>
          <a:ln w="76200">
            <a:solidFill>
              <a:srgbClr val="00B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F89463F-2310-42C2-A2CE-6CE1C2652C12}"/>
              </a:ext>
            </a:extLst>
          </p:cNvPr>
          <p:cNvCxnSpPr>
            <a:cxnSpLocks/>
          </p:cNvCxnSpPr>
          <p:nvPr/>
        </p:nvCxnSpPr>
        <p:spPr>
          <a:xfrm flipH="1">
            <a:off x="3683525" y="2561189"/>
            <a:ext cx="3374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9FD3336-D18E-420A-B7EE-FBB07145AD06}"/>
              </a:ext>
            </a:extLst>
          </p:cNvPr>
          <p:cNvSpPr txBox="1"/>
          <p:nvPr/>
        </p:nvSpPr>
        <p:spPr>
          <a:xfrm>
            <a:off x="3354025" y="2138939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A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E2CF45-E51A-48D5-A1EA-AE08183C4898}"/>
              </a:ext>
            </a:extLst>
          </p:cNvPr>
          <p:cNvSpPr txBox="1"/>
          <p:nvPr/>
        </p:nvSpPr>
        <p:spPr>
          <a:xfrm>
            <a:off x="7025122" y="211074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B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18923D8-2056-47CC-A797-BABB9AE6CE87}"/>
              </a:ext>
            </a:extLst>
          </p:cNvPr>
          <p:cNvSpPr txBox="1"/>
          <p:nvPr/>
        </p:nvSpPr>
        <p:spPr>
          <a:xfrm>
            <a:off x="3209056" y="5690408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C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6460E4-C1F5-4951-B7E0-1BB425218C6B}"/>
              </a:ext>
            </a:extLst>
          </p:cNvPr>
          <p:cNvSpPr txBox="1"/>
          <p:nvPr/>
        </p:nvSpPr>
        <p:spPr>
          <a:xfrm>
            <a:off x="7097058" y="572729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D</a:t>
            </a:r>
            <a:endParaRPr lang="vi-VN" sz="2800" b="1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6479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41777-EFF9-4EDC-A164-B8BC73A82CDD}"/>
              </a:ext>
            </a:extLst>
          </p:cNvPr>
          <p:cNvSpPr txBox="1"/>
          <p:nvPr/>
        </p:nvSpPr>
        <p:spPr>
          <a:xfrm>
            <a:off x="606898" y="908575"/>
            <a:ext cx="68616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Nunito" pitchFamily="2" charset="-93"/>
              </a:rPr>
              <a:t>Hình vuông ABCD có: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4 cạnh bằng nhau</a:t>
            </a:r>
          </a:p>
          <a:p>
            <a:r>
              <a:rPr lang="en-US" sz="3200">
                <a:latin typeface="Nunito" pitchFamily="2" charset="-93"/>
              </a:rPr>
              <a:t>   AB = BC = CD = 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2 cạnh đối </a:t>
            </a:r>
          </a:p>
          <a:p>
            <a:r>
              <a:rPr lang="en-US" sz="3200">
                <a:latin typeface="Nunito" pitchFamily="2" charset="-93"/>
              </a:rPr>
              <a:t>   AB và CD song song </a:t>
            </a:r>
          </a:p>
          <a:p>
            <a:r>
              <a:rPr lang="en-US" sz="3200">
                <a:latin typeface="Nunito" pitchFamily="2" charset="-93"/>
              </a:rPr>
              <a:t>   AD và BC song 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4 góc ở các đỉnh A, B, C, D là góc vuông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2 đường chéo bằng nhau</a:t>
            </a:r>
          </a:p>
          <a:p>
            <a:r>
              <a:rPr lang="en-US" sz="3200">
                <a:latin typeface="Nunito" pitchFamily="2" charset="-93"/>
              </a:rPr>
              <a:t>   AD = 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vi-VN" sz="3200">
              <a:latin typeface="Nunito" pitchFamily="2" charset="-93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4D331-52BF-4882-A7A0-3AD4D3DC421B}"/>
              </a:ext>
            </a:extLst>
          </p:cNvPr>
          <p:cNvSpPr/>
          <p:nvPr/>
        </p:nvSpPr>
        <p:spPr>
          <a:xfrm>
            <a:off x="8046720" y="1672046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02DD9-6076-4822-BBA2-26C265E18509}"/>
              </a:ext>
            </a:extLst>
          </p:cNvPr>
          <p:cNvSpPr/>
          <p:nvPr/>
        </p:nvSpPr>
        <p:spPr>
          <a:xfrm>
            <a:off x="11064239" y="1672045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198C24-5AB9-4B1F-8B07-B66D57C7A06B}"/>
              </a:ext>
            </a:extLst>
          </p:cNvPr>
          <p:cNvSpPr/>
          <p:nvPr/>
        </p:nvSpPr>
        <p:spPr>
          <a:xfrm>
            <a:off x="11064239" y="4676503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F4D243-CE96-4A38-9132-D54CFF4B39B4}"/>
              </a:ext>
            </a:extLst>
          </p:cNvPr>
          <p:cNvSpPr/>
          <p:nvPr/>
        </p:nvSpPr>
        <p:spPr>
          <a:xfrm>
            <a:off x="8046719" y="4676502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817DCC-E38A-4603-8C9F-BDB57998F1CE}"/>
              </a:ext>
            </a:extLst>
          </p:cNvPr>
          <p:cNvCxnSpPr>
            <a:cxnSpLocks/>
          </p:cNvCxnSpPr>
          <p:nvPr/>
        </p:nvCxnSpPr>
        <p:spPr>
          <a:xfrm>
            <a:off x="9663097" y="1542488"/>
            <a:ext cx="0" cy="25911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7D99C3-0A63-46FA-8C70-F2E5B91F21CE}"/>
              </a:ext>
            </a:extLst>
          </p:cNvPr>
          <p:cNvCxnSpPr>
            <a:cxnSpLocks/>
          </p:cNvCxnSpPr>
          <p:nvPr/>
        </p:nvCxnSpPr>
        <p:spPr>
          <a:xfrm>
            <a:off x="9694514" y="4782076"/>
            <a:ext cx="0" cy="25911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8E1A88-29C4-46F8-8D5D-55803BAA59E4}"/>
              </a:ext>
            </a:extLst>
          </p:cNvPr>
          <p:cNvCxnSpPr>
            <a:cxnSpLocks/>
          </p:cNvCxnSpPr>
          <p:nvPr/>
        </p:nvCxnSpPr>
        <p:spPr>
          <a:xfrm>
            <a:off x="7952799" y="3169886"/>
            <a:ext cx="21148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460F45-67DA-4AB8-AC66-00BC5E5CCAC1}"/>
              </a:ext>
            </a:extLst>
          </p:cNvPr>
          <p:cNvCxnSpPr>
            <a:cxnSpLocks/>
          </p:cNvCxnSpPr>
          <p:nvPr/>
        </p:nvCxnSpPr>
        <p:spPr>
          <a:xfrm>
            <a:off x="11188033" y="3169886"/>
            <a:ext cx="21148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E00775-C6B9-46F0-8763-BEA3F603FEE1}"/>
              </a:ext>
            </a:extLst>
          </p:cNvPr>
          <p:cNvCxnSpPr>
            <a:cxnSpLocks/>
          </p:cNvCxnSpPr>
          <p:nvPr/>
        </p:nvCxnSpPr>
        <p:spPr>
          <a:xfrm>
            <a:off x="8046718" y="1698171"/>
            <a:ext cx="32395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35905A-EAB6-4D0D-BFF4-292158968253}"/>
              </a:ext>
            </a:extLst>
          </p:cNvPr>
          <p:cNvCxnSpPr>
            <a:cxnSpLocks/>
          </p:cNvCxnSpPr>
          <p:nvPr/>
        </p:nvCxnSpPr>
        <p:spPr>
          <a:xfrm>
            <a:off x="8033655" y="4924696"/>
            <a:ext cx="32414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361C27-FCF3-44AE-B32F-E3F0C9AB9F7A}"/>
              </a:ext>
            </a:extLst>
          </p:cNvPr>
          <p:cNvCxnSpPr>
            <a:cxnSpLocks/>
          </p:cNvCxnSpPr>
          <p:nvPr/>
        </p:nvCxnSpPr>
        <p:spPr>
          <a:xfrm rot="5400000">
            <a:off x="6426924" y="3291839"/>
            <a:ext cx="32395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97A3E2-96B2-455C-ACC5-7B19E51C16EE}"/>
              </a:ext>
            </a:extLst>
          </p:cNvPr>
          <p:cNvCxnSpPr>
            <a:cxnSpLocks/>
          </p:cNvCxnSpPr>
          <p:nvPr/>
        </p:nvCxnSpPr>
        <p:spPr>
          <a:xfrm>
            <a:off x="11286308" y="1685108"/>
            <a:ext cx="0" cy="32657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60F87E-81F5-491E-A4B0-34E071C9F1BE}"/>
              </a:ext>
            </a:extLst>
          </p:cNvPr>
          <p:cNvCxnSpPr>
            <a:cxnSpLocks/>
          </p:cNvCxnSpPr>
          <p:nvPr/>
        </p:nvCxnSpPr>
        <p:spPr>
          <a:xfrm>
            <a:off x="8033655" y="1672044"/>
            <a:ext cx="3252652" cy="32526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912421-4F0F-4D4D-92EA-9AEC4F19B263}"/>
              </a:ext>
            </a:extLst>
          </p:cNvPr>
          <p:cNvCxnSpPr>
            <a:cxnSpLocks/>
          </p:cNvCxnSpPr>
          <p:nvPr/>
        </p:nvCxnSpPr>
        <p:spPr>
          <a:xfrm rot="16200000">
            <a:off x="8028061" y="1684036"/>
            <a:ext cx="3252652" cy="325265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68FE3BB-9D23-485A-B851-770FCA3142FC}"/>
              </a:ext>
            </a:extLst>
          </p:cNvPr>
          <p:cNvSpPr txBox="1"/>
          <p:nvPr/>
        </p:nvSpPr>
        <p:spPr>
          <a:xfrm>
            <a:off x="7543274" y="1309863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A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68647C-451A-4E2C-B533-ECA1A8477E73}"/>
              </a:ext>
            </a:extLst>
          </p:cNvPr>
          <p:cNvSpPr txBox="1"/>
          <p:nvPr/>
        </p:nvSpPr>
        <p:spPr>
          <a:xfrm>
            <a:off x="11214371" y="12816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B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1B29C3-DA72-4B9F-A95B-FB8F8171FAE8}"/>
              </a:ext>
            </a:extLst>
          </p:cNvPr>
          <p:cNvSpPr txBox="1"/>
          <p:nvPr/>
        </p:nvSpPr>
        <p:spPr>
          <a:xfrm>
            <a:off x="7398305" y="4861332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C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E07337-C541-4C34-B492-9467BA3FA3D9}"/>
              </a:ext>
            </a:extLst>
          </p:cNvPr>
          <p:cNvSpPr txBox="1"/>
          <p:nvPr/>
        </p:nvSpPr>
        <p:spPr>
          <a:xfrm>
            <a:off x="11286307" y="4898219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D</a:t>
            </a:r>
            <a:endParaRPr lang="vi-VN" sz="2800" b="1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523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B4C4B-DECB-45AC-82B6-B79C0F799328}"/>
              </a:ext>
            </a:extLst>
          </p:cNvPr>
          <p:cNvGrpSpPr>
            <a:grpSpLocks/>
          </p:cNvGrpSpPr>
          <p:nvPr/>
        </p:nvGrpSpPr>
        <p:grpSpPr bwMode="auto">
          <a:xfrm>
            <a:off x="945375" y="144030"/>
            <a:ext cx="8325324" cy="1709022"/>
            <a:chOff x="-10597" y="2332890"/>
            <a:chExt cx="7860582" cy="88626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83249D5-FCBC-42F0-B003-B2D5CC2BF642}"/>
                </a:ext>
              </a:extLst>
            </p:cNvPr>
            <p:cNvSpPr/>
            <p:nvPr/>
          </p:nvSpPr>
          <p:spPr>
            <a:xfrm>
              <a:off x="699625" y="2524168"/>
              <a:ext cx="7150360" cy="69498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628A550-764C-4076-A701-630E9D89AC71}"/>
                </a:ext>
              </a:extLst>
            </p:cNvPr>
            <p:cNvSpPr/>
            <p:nvPr/>
          </p:nvSpPr>
          <p:spPr>
            <a:xfrm>
              <a:off x="620247" y="2412049"/>
              <a:ext cx="7150360" cy="6949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8DE31A-4971-4C0E-93F8-A97F6EBD1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477" y="2438003"/>
              <a:ext cx="6794129" cy="718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vi-VN" sz="2800" b="1">
                  <a:latin typeface="Nunito" pitchFamily="2" charset="-93"/>
                  <a:cs typeface="Arial" panose="020B0604020202020204" pitchFamily="34" charset="0"/>
                </a:rPr>
                <a:t>Vẽ hình vuông EGHI có cạnh 4cm và cho biết các đặc điểm về cạnh, góc, đường chéo của hình vuông đó?</a:t>
              </a:r>
              <a:endParaRPr lang="vi-VN" altLang="vi-VN" sz="2800" b="1">
                <a:latin typeface="Nunito" pitchFamily="2" charset="-93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64F56A7-6064-49F6-A0E5-2F4FFAE27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97" y="2332890"/>
              <a:ext cx="1102931" cy="656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86A8751-B676-4E20-B1BC-CE8CBE789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75"/>
          <a:stretch/>
        </p:blipFill>
        <p:spPr>
          <a:xfrm>
            <a:off x="379342" y="1858856"/>
            <a:ext cx="11414073" cy="4678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A63988-724D-4863-A63E-7BEC5476AC8A}"/>
              </a:ext>
            </a:extLst>
          </p:cNvPr>
          <p:cNvSpPr/>
          <p:nvPr/>
        </p:nvSpPr>
        <p:spPr>
          <a:xfrm>
            <a:off x="2363327" y="3224264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4C9C23-6166-4392-A057-7C2F2843C50B}"/>
              </a:ext>
            </a:extLst>
          </p:cNvPr>
          <p:cNvSpPr/>
          <p:nvPr/>
        </p:nvSpPr>
        <p:spPr>
          <a:xfrm>
            <a:off x="4849332" y="3209609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30B6EA-F820-402F-B88D-0C96D6E09759}"/>
              </a:ext>
            </a:extLst>
          </p:cNvPr>
          <p:cNvSpPr/>
          <p:nvPr/>
        </p:nvSpPr>
        <p:spPr>
          <a:xfrm>
            <a:off x="4834501" y="5625996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BAED58-3464-4C01-838D-A4C182FC30CE}"/>
              </a:ext>
            </a:extLst>
          </p:cNvPr>
          <p:cNvSpPr/>
          <p:nvPr/>
        </p:nvSpPr>
        <p:spPr>
          <a:xfrm>
            <a:off x="2405838" y="5600184"/>
            <a:ext cx="222069" cy="23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DE08BA-1ACD-4BE7-BE74-AB6F215DF1F3}"/>
              </a:ext>
            </a:extLst>
          </p:cNvPr>
          <p:cNvCxnSpPr>
            <a:cxnSpLocks/>
          </p:cNvCxnSpPr>
          <p:nvPr/>
        </p:nvCxnSpPr>
        <p:spPr>
          <a:xfrm>
            <a:off x="3724050" y="3091676"/>
            <a:ext cx="0" cy="25911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0DD4F7-4487-44B5-A301-FF1BBD5AA82E}"/>
              </a:ext>
            </a:extLst>
          </p:cNvPr>
          <p:cNvCxnSpPr>
            <a:cxnSpLocks/>
          </p:cNvCxnSpPr>
          <p:nvPr/>
        </p:nvCxnSpPr>
        <p:spPr>
          <a:xfrm>
            <a:off x="4053633" y="5705758"/>
            <a:ext cx="0" cy="25911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AC043B-7D12-4750-AA29-7B935CC026E3}"/>
              </a:ext>
            </a:extLst>
          </p:cNvPr>
          <p:cNvCxnSpPr>
            <a:cxnSpLocks/>
          </p:cNvCxnSpPr>
          <p:nvPr/>
        </p:nvCxnSpPr>
        <p:spPr>
          <a:xfrm>
            <a:off x="2306817" y="4494924"/>
            <a:ext cx="21148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E4DBBB3-C6CA-45F3-861D-E9B6BCC63931}"/>
              </a:ext>
            </a:extLst>
          </p:cNvPr>
          <p:cNvCxnSpPr>
            <a:cxnSpLocks/>
          </p:cNvCxnSpPr>
          <p:nvPr/>
        </p:nvCxnSpPr>
        <p:spPr>
          <a:xfrm>
            <a:off x="4965657" y="4524390"/>
            <a:ext cx="211487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3C3B-93F8-4835-82C7-CCD5A0C335BA}"/>
              </a:ext>
            </a:extLst>
          </p:cNvPr>
          <p:cNvCxnSpPr>
            <a:cxnSpLocks/>
          </p:cNvCxnSpPr>
          <p:nvPr/>
        </p:nvCxnSpPr>
        <p:spPr>
          <a:xfrm>
            <a:off x="2352967" y="3222748"/>
            <a:ext cx="27023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DB5D90-0B1B-41D2-8FBE-0595800F50AF}"/>
              </a:ext>
            </a:extLst>
          </p:cNvPr>
          <p:cNvCxnSpPr>
            <a:cxnSpLocks/>
          </p:cNvCxnSpPr>
          <p:nvPr/>
        </p:nvCxnSpPr>
        <p:spPr>
          <a:xfrm>
            <a:off x="2392774" y="5848378"/>
            <a:ext cx="2662552" cy="119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8BD6E8-1E32-48DC-B819-EF164A36F65C}"/>
              </a:ext>
            </a:extLst>
          </p:cNvPr>
          <p:cNvCxnSpPr>
            <a:cxnSpLocks/>
          </p:cNvCxnSpPr>
          <p:nvPr/>
        </p:nvCxnSpPr>
        <p:spPr>
          <a:xfrm>
            <a:off x="2378781" y="3238899"/>
            <a:ext cx="26436" cy="26218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56AD74-A2EE-49A6-958B-E6DCCA555B96}"/>
              </a:ext>
            </a:extLst>
          </p:cNvPr>
          <p:cNvCxnSpPr>
            <a:cxnSpLocks/>
          </p:cNvCxnSpPr>
          <p:nvPr/>
        </p:nvCxnSpPr>
        <p:spPr>
          <a:xfrm>
            <a:off x="5055326" y="3213466"/>
            <a:ext cx="0" cy="26610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99D39A-36C6-48C8-A137-D93A0B2E7F92}"/>
              </a:ext>
            </a:extLst>
          </p:cNvPr>
          <p:cNvCxnSpPr>
            <a:cxnSpLocks/>
          </p:cNvCxnSpPr>
          <p:nvPr/>
        </p:nvCxnSpPr>
        <p:spPr>
          <a:xfrm>
            <a:off x="2379402" y="3208616"/>
            <a:ext cx="2675924" cy="266589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BD5D31-B9FE-4639-9E3F-78EB3013679B}"/>
              </a:ext>
            </a:extLst>
          </p:cNvPr>
          <p:cNvCxnSpPr>
            <a:cxnSpLocks/>
          </p:cNvCxnSpPr>
          <p:nvPr/>
        </p:nvCxnSpPr>
        <p:spPr>
          <a:xfrm flipV="1">
            <a:off x="2387180" y="3221233"/>
            <a:ext cx="2657541" cy="26391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719638-8ABA-4C7E-B41E-033FD4FBD5FF}"/>
              </a:ext>
            </a:extLst>
          </p:cNvPr>
          <p:cNvSpPr txBox="1"/>
          <p:nvPr/>
        </p:nvSpPr>
        <p:spPr>
          <a:xfrm>
            <a:off x="1942200" y="274228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E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371545-0F40-45D0-87FD-A47F397A943D}"/>
              </a:ext>
            </a:extLst>
          </p:cNvPr>
          <p:cNvSpPr txBox="1"/>
          <p:nvPr/>
        </p:nvSpPr>
        <p:spPr>
          <a:xfrm>
            <a:off x="5025879" y="280395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G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BC6B3D-1E46-4278-9F74-C10D110F052F}"/>
              </a:ext>
            </a:extLst>
          </p:cNvPr>
          <p:cNvSpPr txBox="1"/>
          <p:nvPr/>
        </p:nvSpPr>
        <p:spPr>
          <a:xfrm>
            <a:off x="1966053" y="5785859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I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D8316-7FC7-4A9B-935B-F84B827E43E7}"/>
              </a:ext>
            </a:extLst>
          </p:cNvPr>
          <p:cNvSpPr txBox="1"/>
          <p:nvPr/>
        </p:nvSpPr>
        <p:spPr>
          <a:xfrm>
            <a:off x="5081761" y="5703262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H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D552D7-5AF0-42AD-AA71-AE15B80520A7}"/>
              </a:ext>
            </a:extLst>
          </p:cNvPr>
          <p:cNvSpPr txBox="1"/>
          <p:nvPr/>
        </p:nvSpPr>
        <p:spPr>
          <a:xfrm>
            <a:off x="5997376" y="1995278"/>
            <a:ext cx="54979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" pitchFamily="2" charset="-93"/>
              </a:rPr>
              <a:t>Hình vuông EGHI có: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Nunito" pitchFamily="2" charset="-93"/>
              </a:rPr>
              <a:t>4 cạnh bằng nhau</a:t>
            </a:r>
          </a:p>
          <a:p>
            <a:r>
              <a:rPr lang="en-US" sz="2800">
                <a:latin typeface="Nunito" pitchFamily="2" charset="-93"/>
              </a:rPr>
              <a:t>   EG = GH = HI = IE = 4cm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Nunito" pitchFamily="2" charset="-93"/>
              </a:rPr>
              <a:t>2 cạnh đối </a:t>
            </a:r>
          </a:p>
          <a:p>
            <a:r>
              <a:rPr lang="en-US" sz="2800">
                <a:latin typeface="Nunito" pitchFamily="2" charset="-93"/>
              </a:rPr>
              <a:t>   EG và IH song song </a:t>
            </a:r>
          </a:p>
          <a:p>
            <a:r>
              <a:rPr lang="en-US" sz="2800">
                <a:latin typeface="Nunito" pitchFamily="2" charset="-93"/>
              </a:rPr>
              <a:t>   EI và GH song song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Nunito" pitchFamily="2" charset="-93"/>
              </a:rPr>
              <a:t>4 góc ở các đỉnh E, G, H, I là góc vuông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Nunito" pitchFamily="2" charset="-93"/>
              </a:rPr>
              <a:t>2 đường chéo bằng nhau</a:t>
            </a:r>
          </a:p>
          <a:p>
            <a:r>
              <a:rPr lang="en-US" sz="2800">
                <a:latin typeface="Nunito" pitchFamily="2" charset="-93"/>
              </a:rPr>
              <a:t>   EH = GI</a:t>
            </a:r>
          </a:p>
        </p:txBody>
      </p:sp>
    </p:spTree>
    <p:extLst>
      <p:ext uri="{BB962C8B-B14F-4D97-AF65-F5344CB8AC3E}">
        <p14:creationId xmlns:p14="http://schemas.microsoft.com/office/powerpoint/2010/main" val="22156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E428E0-3E24-F830-9C43-FD7F35F1310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C64C-DC12-E38F-FD33-326B1A7DC648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oup of colorful shapes&#10;&#10;Description automatically generated">
            <a:extLst>
              <a:ext uri="{FF2B5EF4-FFF2-40B4-BE49-F238E27FC236}">
                <a16:creationId xmlns:a16="http://schemas.microsoft.com/office/drawing/2014/main" id="{35A6527C-206C-0D25-F93A-6FB33414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081" y="518193"/>
            <a:ext cx="1101152" cy="110115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816EC-AF7B-6344-7B7B-6D2DB82168C8}"/>
              </a:ext>
            </a:extLst>
          </p:cNvPr>
          <p:cNvSpPr/>
          <p:nvPr/>
        </p:nvSpPr>
        <p:spPr>
          <a:xfrm>
            <a:off x="2414336" y="1383830"/>
            <a:ext cx="2815390" cy="73793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76B923-78B5-F316-D51A-2B78081FC854}"/>
              </a:ext>
            </a:extLst>
          </p:cNvPr>
          <p:cNvSpPr txBox="1"/>
          <p:nvPr/>
        </p:nvSpPr>
        <p:spPr>
          <a:xfrm>
            <a:off x="1929062" y="2566376"/>
            <a:ext cx="8333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+ 01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điểm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/03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lần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giơ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tay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+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trả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lời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đúng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.</a:t>
            </a:r>
          </a:p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Điểm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sẽ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được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tích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ngay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sau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tiết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học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Điểm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được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cộng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vào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điểm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kiểm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tra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hệ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số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Ghi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nhận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tích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điểm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nhóm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cho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cá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nhân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9E770A-CB15-72DB-945F-083988D20998}"/>
              </a:ext>
            </a:extLst>
          </p:cNvPr>
          <p:cNvSpPr txBox="1"/>
          <p:nvPr/>
        </p:nvSpPr>
        <p:spPr>
          <a:xfrm>
            <a:off x="2807368" y="1523093"/>
            <a:ext cx="2053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Nunito" pitchFamily="2" charset="0"/>
              </a:rPr>
              <a:t>QUY TẮC</a:t>
            </a:r>
          </a:p>
        </p:txBody>
      </p:sp>
    </p:spTree>
    <p:extLst>
      <p:ext uri="{BB962C8B-B14F-4D97-AF65-F5344CB8AC3E}">
        <p14:creationId xmlns:p14="http://schemas.microsoft.com/office/powerpoint/2010/main" val="152339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F126EC-E428-49B5-A359-07297EEC94DB}"/>
              </a:ext>
            </a:extLst>
          </p:cNvPr>
          <p:cNvCxnSpPr>
            <a:cxnSpLocks/>
          </p:cNvCxnSpPr>
          <p:nvPr/>
        </p:nvCxnSpPr>
        <p:spPr>
          <a:xfrm>
            <a:off x="7930807" y="1942588"/>
            <a:ext cx="27023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8F9DBF-3012-45DF-A5F5-06B84243A951}"/>
              </a:ext>
            </a:extLst>
          </p:cNvPr>
          <p:cNvCxnSpPr>
            <a:cxnSpLocks/>
          </p:cNvCxnSpPr>
          <p:nvPr/>
        </p:nvCxnSpPr>
        <p:spPr>
          <a:xfrm>
            <a:off x="7970614" y="4568218"/>
            <a:ext cx="2662552" cy="119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8E62C-8A57-4D1C-BB39-40A6F19124DB}"/>
              </a:ext>
            </a:extLst>
          </p:cNvPr>
          <p:cNvCxnSpPr>
            <a:cxnSpLocks/>
          </p:cNvCxnSpPr>
          <p:nvPr/>
        </p:nvCxnSpPr>
        <p:spPr>
          <a:xfrm>
            <a:off x="7956621" y="1958739"/>
            <a:ext cx="26436" cy="26218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586161-CD87-4B69-8641-E1A0FA61AA9C}"/>
              </a:ext>
            </a:extLst>
          </p:cNvPr>
          <p:cNvCxnSpPr>
            <a:cxnSpLocks/>
          </p:cNvCxnSpPr>
          <p:nvPr/>
        </p:nvCxnSpPr>
        <p:spPr>
          <a:xfrm>
            <a:off x="10633166" y="1933306"/>
            <a:ext cx="0" cy="26610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4296FB-D36C-448E-8EC5-98BB26944F78}"/>
              </a:ext>
            </a:extLst>
          </p:cNvPr>
          <p:cNvSpPr txBox="1"/>
          <p:nvPr/>
        </p:nvSpPr>
        <p:spPr>
          <a:xfrm>
            <a:off x="7520040" y="146212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A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BEDF7-E0A3-46BD-8825-1B23DFF2D6A1}"/>
              </a:ext>
            </a:extLst>
          </p:cNvPr>
          <p:cNvSpPr txBox="1"/>
          <p:nvPr/>
        </p:nvSpPr>
        <p:spPr>
          <a:xfrm>
            <a:off x="10603719" y="15237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B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F9E7A5-0700-49D9-938D-003A85672A30}"/>
              </a:ext>
            </a:extLst>
          </p:cNvPr>
          <p:cNvSpPr txBox="1"/>
          <p:nvPr/>
        </p:nvSpPr>
        <p:spPr>
          <a:xfrm>
            <a:off x="7543893" y="4505699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D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B9856B-8F0C-49C9-98FC-F76DBD6AE772}"/>
              </a:ext>
            </a:extLst>
          </p:cNvPr>
          <p:cNvSpPr txBox="1"/>
          <p:nvPr/>
        </p:nvSpPr>
        <p:spPr>
          <a:xfrm>
            <a:off x="10659601" y="4423102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C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2FDFB-2D5C-4B5B-A567-4BA805D67AB7}"/>
              </a:ext>
            </a:extLst>
          </p:cNvPr>
          <p:cNvSpPr txBox="1"/>
          <p:nvPr/>
        </p:nvSpPr>
        <p:spPr>
          <a:xfrm>
            <a:off x="9170280" y="4513908"/>
            <a:ext cx="31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Nunito" pitchFamily="2" charset="-93"/>
              </a:rPr>
              <a:t>a</a:t>
            </a:r>
            <a:endParaRPr lang="vi-VN" sz="3200">
              <a:latin typeface="Nunito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DBCA1F-83EE-4037-B878-B6FF13D344FB}"/>
              </a:ext>
            </a:extLst>
          </p:cNvPr>
          <p:cNvSpPr txBox="1"/>
          <p:nvPr/>
        </p:nvSpPr>
        <p:spPr>
          <a:xfrm>
            <a:off x="7520040" y="2852434"/>
            <a:ext cx="31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Nunito" pitchFamily="2" charset="-93"/>
              </a:rPr>
              <a:t>a</a:t>
            </a:r>
            <a:endParaRPr lang="vi-VN" sz="3200">
              <a:latin typeface="Nunito" pitchFamily="2" charset="-9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A08FE-02AD-451E-B2D0-9256F45229B0}"/>
              </a:ext>
            </a:extLst>
          </p:cNvPr>
          <p:cNvSpPr txBox="1"/>
          <p:nvPr/>
        </p:nvSpPr>
        <p:spPr>
          <a:xfrm>
            <a:off x="1132832" y="2652379"/>
            <a:ext cx="6861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Nunito" pitchFamily="2" charset="-93"/>
              </a:rPr>
              <a:t>Chu vi hình vuông </a:t>
            </a:r>
            <a:r>
              <a:rPr lang="en-US" sz="3200" b="1">
                <a:solidFill>
                  <a:srgbClr val="FF0000"/>
                </a:solidFill>
                <a:latin typeface="Nunito" pitchFamily="2" charset="-93"/>
              </a:rPr>
              <a:t>C = 4a</a:t>
            </a:r>
          </a:p>
          <a:p>
            <a:r>
              <a:rPr lang="en-US" sz="3200" b="1">
                <a:latin typeface="Nunito" pitchFamily="2" charset="-93"/>
              </a:rPr>
              <a:t>Diện tích hình vuông </a:t>
            </a:r>
            <a:r>
              <a:rPr lang="en-US" sz="3200" b="1">
                <a:solidFill>
                  <a:srgbClr val="FF0000"/>
                </a:solidFill>
                <a:latin typeface="Nunito" pitchFamily="2" charset="-93"/>
              </a:rPr>
              <a:t>S = a x a</a:t>
            </a:r>
          </a:p>
          <a:p>
            <a:r>
              <a:rPr lang="en-US" sz="3200">
                <a:latin typeface="Nunito" pitchFamily="2" charset="-93"/>
              </a:rPr>
              <a:t> </a:t>
            </a:r>
            <a:endParaRPr lang="vi-VN" sz="3200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37404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81E76-AE52-4DB7-AE0E-2EA707E88B80}"/>
              </a:ext>
            </a:extLst>
          </p:cNvPr>
          <p:cNvSpPr/>
          <p:nvPr/>
        </p:nvSpPr>
        <p:spPr>
          <a:xfrm>
            <a:off x="222080" y="1273627"/>
            <a:ext cx="7184572" cy="4310743"/>
          </a:xfrm>
          <a:prstGeom prst="roundRect">
            <a:avLst>
              <a:gd name="adj" fmla="val 848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9FD8C7-B866-45B1-B646-9F3BBBAC7608}"/>
              </a:ext>
            </a:extLst>
          </p:cNvPr>
          <p:cNvSpPr txBox="1"/>
          <p:nvPr/>
        </p:nvSpPr>
        <p:spPr>
          <a:xfrm>
            <a:off x="372303" y="718456"/>
            <a:ext cx="688412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" pitchFamily="2" charset="-93"/>
              </a:rPr>
              <a:t>BÀI TẬP</a:t>
            </a:r>
          </a:p>
          <a:p>
            <a:endParaRPr lang="en-US" sz="2800" b="1">
              <a:latin typeface="Nunito" pitchFamily="2" charset="-93"/>
            </a:endParaRPr>
          </a:p>
          <a:p>
            <a:pPr algn="just"/>
            <a:r>
              <a:rPr lang="en-US" sz="2400" b="1" u="sng">
                <a:solidFill>
                  <a:srgbClr val="FF0000"/>
                </a:solidFill>
                <a:latin typeface="Nunito" pitchFamily="2" charset="-93"/>
              </a:rPr>
              <a:t>Bài 2</a:t>
            </a:r>
            <a:r>
              <a:rPr lang="en-US" sz="2400">
                <a:solidFill>
                  <a:srgbClr val="FF0000"/>
                </a:solidFill>
                <a:latin typeface="Nunito" pitchFamily="2" charset="-93"/>
              </a:rPr>
              <a:t> </a:t>
            </a:r>
            <a:r>
              <a:rPr lang="en-US" sz="2400">
                <a:latin typeface="Nunito" pitchFamily="2" charset="-93"/>
              </a:rPr>
              <a:t>(SGK trang 97) </a:t>
            </a:r>
          </a:p>
          <a:p>
            <a:pPr algn="just"/>
            <a:r>
              <a:rPr lang="en-US" sz="2400">
                <a:latin typeface="Nunito" pitchFamily="2" charset="-93"/>
              </a:rPr>
              <a:t>Một mảnh vườn có dạng hình vuông với chiều dài cạnh bằng 25 m. Người ta để một phần của mảnh vườn làm lối đi rộng 2 m như Hình 10, phần còn lại để trồng rau</a:t>
            </a:r>
          </a:p>
          <a:p>
            <a:pPr marL="514350" indent="-514350" algn="just">
              <a:buAutoNum type="alphaLcParenR"/>
            </a:pPr>
            <a:r>
              <a:rPr lang="en-US" sz="2400">
                <a:latin typeface="Nunito" pitchFamily="2" charset="-93"/>
              </a:rPr>
              <a:t>Tính diện tích phần vườn trồng rau</a:t>
            </a:r>
          </a:p>
          <a:p>
            <a:pPr marL="514350" indent="-514350" algn="just">
              <a:buAutoNum type="alphaLcParenR"/>
            </a:pPr>
            <a:r>
              <a:rPr lang="en-US" sz="2400">
                <a:latin typeface="Nunito" pitchFamily="2" charset="-93"/>
              </a:rPr>
              <a:t>Người ta làm hang rào xung quanh phần vườn trồng rau và một góc vườn rau có để cửa ra vào rộng 2 m, Tính độ dài của hàng rào đó?</a:t>
            </a:r>
            <a:endParaRPr lang="vi-VN" sz="2400">
              <a:latin typeface="Nunito" pitchFamily="2" charset="-93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07192D-A969-4FAE-9AA2-3F247AC11F15}"/>
              </a:ext>
            </a:extLst>
          </p:cNvPr>
          <p:cNvSpPr/>
          <p:nvPr/>
        </p:nvSpPr>
        <p:spPr>
          <a:xfrm>
            <a:off x="8216537" y="1828800"/>
            <a:ext cx="3108960" cy="3108960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909900-A0AD-418F-BCB0-4B89CAF3E893}"/>
              </a:ext>
            </a:extLst>
          </p:cNvPr>
          <p:cNvSpPr/>
          <p:nvPr/>
        </p:nvSpPr>
        <p:spPr>
          <a:xfrm>
            <a:off x="8216537" y="1828799"/>
            <a:ext cx="3585754" cy="353708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031A0D-C739-4248-AE38-B31282AB2295}"/>
              </a:ext>
            </a:extLst>
          </p:cNvPr>
          <p:cNvCxnSpPr/>
          <p:nvPr/>
        </p:nvCxnSpPr>
        <p:spPr>
          <a:xfrm>
            <a:off x="8033657" y="4937760"/>
            <a:ext cx="0" cy="4281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058F14-D615-49CE-B412-3827791968EC}"/>
              </a:ext>
            </a:extLst>
          </p:cNvPr>
          <p:cNvCxnSpPr/>
          <p:nvPr/>
        </p:nvCxnSpPr>
        <p:spPr>
          <a:xfrm>
            <a:off x="8216537" y="5721531"/>
            <a:ext cx="35857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A3DBA59-3C37-430B-8840-180DB48258A4}"/>
              </a:ext>
            </a:extLst>
          </p:cNvPr>
          <p:cNvCxnSpPr/>
          <p:nvPr/>
        </p:nvCxnSpPr>
        <p:spPr>
          <a:xfrm>
            <a:off x="11325497" y="1645920"/>
            <a:ext cx="4767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EE9C96-33AC-435D-9105-7D2A6794B6DD}"/>
              </a:ext>
            </a:extLst>
          </p:cNvPr>
          <p:cNvSpPr txBox="1"/>
          <p:nvPr/>
        </p:nvSpPr>
        <p:spPr>
          <a:xfrm>
            <a:off x="7498086" y="4983488"/>
            <a:ext cx="62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 m</a:t>
            </a:r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A24632-D0A6-4823-9F62-B32ECC0D4F25}"/>
              </a:ext>
            </a:extLst>
          </p:cNvPr>
          <p:cNvSpPr txBox="1"/>
          <p:nvPr/>
        </p:nvSpPr>
        <p:spPr>
          <a:xfrm>
            <a:off x="9771017" y="539970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25 m</a:t>
            </a:r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3BCE7F-25CC-403D-8D75-7B0C743D516E}"/>
              </a:ext>
            </a:extLst>
          </p:cNvPr>
          <p:cNvSpPr txBox="1"/>
          <p:nvPr/>
        </p:nvSpPr>
        <p:spPr>
          <a:xfrm>
            <a:off x="9771017" y="497765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Lối đi</a:t>
            </a:r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30A004-9E4A-4693-97A0-684B7AA50185}"/>
              </a:ext>
            </a:extLst>
          </p:cNvPr>
          <p:cNvSpPr txBox="1"/>
          <p:nvPr/>
        </p:nvSpPr>
        <p:spPr>
          <a:xfrm>
            <a:off x="11250388" y="1269748"/>
            <a:ext cx="62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 m</a:t>
            </a:r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8A281-848B-4530-B82D-81DA8DDBB275}"/>
              </a:ext>
            </a:extLst>
          </p:cNvPr>
          <p:cNvSpPr txBox="1"/>
          <p:nvPr/>
        </p:nvSpPr>
        <p:spPr>
          <a:xfrm rot="16200000">
            <a:off x="11106694" y="32280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Lối đi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1917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17B4D1-D797-427E-9F44-7B5A82C07C17}"/>
              </a:ext>
            </a:extLst>
          </p:cNvPr>
          <p:cNvSpPr txBox="1"/>
          <p:nvPr/>
        </p:nvSpPr>
        <p:spPr>
          <a:xfrm>
            <a:off x="529389" y="320842"/>
            <a:ext cx="676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LỤC GIÁC ĐỀU</a:t>
            </a:r>
            <a:endParaRPr lang="vi-VN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F295F5-7719-41B3-A833-24B2FD47F7E9}"/>
              </a:ext>
            </a:extLst>
          </p:cNvPr>
          <p:cNvCxnSpPr>
            <a:cxnSpLocks/>
          </p:cNvCxnSpPr>
          <p:nvPr/>
        </p:nvCxnSpPr>
        <p:spPr>
          <a:xfrm>
            <a:off x="668415" y="812530"/>
            <a:ext cx="3037311" cy="0"/>
          </a:xfrm>
          <a:prstGeom prst="line">
            <a:avLst/>
          </a:prstGeom>
          <a:ln w="57150">
            <a:solidFill>
              <a:srgbClr val="29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F8136930-E1A5-4612-BDC0-AAC5C4DE0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24" y="1005180"/>
            <a:ext cx="1100225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ea typeface="NSimSun" panose="02010609030101010101" pitchFamily="49" charset="-122"/>
                <a:cs typeface="Arial" panose="020B0604020202020204" pitchFamily="34" charset="0"/>
              </a:rPr>
              <a:t> a. Dùng 6 miếng bìa hình tam giác đều đã chuẩn bị trước để ghép thành một hình lục giác (Hình 7).  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0B8F2A-C946-496B-B866-F16F9ED0C6C9}"/>
              </a:ext>
            </a:extLst>
          </p:cNvPr>
          <p:cNvSpPr/>
          <p:nvPr/>
        </p:nvSpPr>
        <p:spPr>
          <a:xfrm rot="10800000">
            <a:off x="2384425" y="2271713"/>
            <a:ext cx="1195388" cy="1031875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A49C96FF-E0DB-47DC-ADD6-EFE1768D20EA}"/>
              </a:ext>
            </a:extLst>
          </p:cNvPr>
          <p:cNvSpPr/>
          <p:nvPr/>
        </p:nvSpPr>
        <p:spPr>
          <a:xfrm>
            <a:off x="1779588" y="2271713"/>
            <a:ext cx="1195387" cy="1031875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1FA65F1-5433-4D79-9A6A-ECA814CFD4FA}"/>
              </a:ext>
            </a:extLst>
          </p:cNvPr>
          <p:cNvSpPr/>
          <p:nvPr/>
        </p:nvSpPr>
        <p:spPr>
          <a:xfrm rot="10800000">
            <a:off x="2981325" y="3295650"/>
            <a:ext cx="1196975" cy="1031875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A94DAC3-6CC7-4EFF-8ED7-158D0393DE1C}"/>
              </a:ext>
            </a:extLst>
          </p:cNvPr>
          <p:cNvSpPr/>
          <p:nvPr/>
        </p:nvSpPr>
        <p:spPr>
          <a:xfrm>
            <a:off x="2981325" y="2270125"/>
            <a:ext cx="1196975" cy="1031875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189CE81B-18EA-4046-9567-11CCBFB6B91D}"/>
              </a:ext>
            </a:extLst>
          </p:cNvPr>
          <p:cNvSpPr/>
          <p:nvPr/>
        </p:nvSpPr>
        <p:spPr>
          <a:xfrm>
            <a:off x="2384425" y="3321050"/>
            <a:ext cx="1195388" cy="1031875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A7EF8B54-3953-489D-9806-51B02754B27F}"/>
              </a:ext>
            </a:extLst>
          </p:cNvPr>
          <p:cNvSpPr/>
          <p:nvPr/>
        </p:nvSpPr>
        <p:spPr>
          <a:xfrm rot="10800000">
            <a:off x="1785938" y="3303588"/>
            <a:ext cx="1195387" cy="1030287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34BFA86-FC29-4717-8DFC-4332B1EA1DBE}"/>
              </a:ext>
            </a:extLst>
          </p:cNvPr>
          <p:cNvSpPr/>
          <p:nvPr/>
        </p:nvSpPr>
        <p:spPr>
          <a:xfrm rot="10800000">
            <a:off x="10020300" y="3384550"/>
            <a:ext cx="1196975" cy="1031875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42C49E34-049F-4BCE-A011-DDEA6B7FF059}"/>
              </a:ext>
            </a:extLst>
          </p:cNvPr>
          <p:cNvSpPr/>
          <p:nvPr/>
        </p:nvSpPr>
        <p:spPr>
          <a:xfrm>
            <a:off x="9434513" y="2263775"/>
            <a:ext cx="1196975" cy="1031875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CBDD49A-D0C6-4770-8D41-76B03C2690F1}"/>
              </a:ext>
            </a:extLst>
          </p:cNvPr>
          <p:cNvSpPr/>
          <p:nvPr/>
        </p:nvSpPr>
        <p:spPr>
          <a:xfrm rot="10800000">
            <a:off x="6875463" y="2614613"/>
            <a:ext cx="1196975" cy="1031875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ABE6B95-8509-43AC-AC40-BFE7F7DDB3F3}"/>
              </a:ext>
            </a:extLst>
          </p:cNvPr>
          <p:cNvSpPr/>
          <p:nvPr/>
        </p:nvSpPr>
        <p:spPr>
          <a:xfrm>
            <a:off x="7148513" y="3646488"/>
            <a:ext cx="1196975" cy="1030287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5F13D234-FA19-486D-8EF0-952670FF3C8C}"/>
              </a:ext>
            </a:extLst>
          </p:cNvPr>
          <p:cNvSpPr/>
          <p:nvPr/>
        </p:nvSpPr>
        <p:spPr>
          <a:xfrm>
            <a:off x="8548688" y="3646488"/>
            <a:ext cx="1196975" cy="1030287"/>
          </a:xfrm>
          <a:prstGeom prst="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D2E1382-B5BF-4728-9A7D-9265782926E8}"/>
              </a:ext>
            </a:extLst>
          </p:cNvPr>
          <p:cNvSpPr/>
          <p:nvPr/>
        </p:nvSpPr>
        <p:spPr>
          <a:xfrm rot="10800000">
            <a:off x="8345488" y="2098675"/>
            <a:ext cx="1196975" cy="1031875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9C4393-DF5C-439E-B3C4-A2907113BA42}"/>
              </a:ext>
            </a:extLst>
          </p:cNvPr>
          <p:cNvCxnSpPr/>
          <p:nvPr/>
        </p:nvCxnSpPr>
        <p:spPr>
          <a:xfrm flipV="1">
            <a:off x="2355850" y="2270125"/>
            <a:ext cx="1243013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5B0BC-13AA-4425-BDCA-42E07D06CBA3}"/>
              </a:ext>
            </a:extLst>
          </p:cNvPr>
          <p:cNvCxnSpPr/>
          <p:nvPr/>
        </p:nvCxnSpPr>
        <p:spPr>
          <a:xfrm flipV="1">
            <a:off x="2368550" y="4352925"/>
            <a:ext cx="1235075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AE2DB2-1866-4E43-AF79-F6908B274682}"/>
              </a:ext>
            </a:extLst>
          </p:cNvPr>
          <p:cNvCxnSpPr>
            <a:stCxn id="11" idx="2"/>
          </p:cNvCxnSpPr>
          <p:nvPr/>
        </p:nvCxnSpPr>
        <p:spPr>
          <a:xfrm flipV="1">
            <a:off x="1779588" y="2268538"/>
            <a:ext cx="598487" cy="10509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5D1DC5-1F2A-4F25-ABB1-01DA599791DA}"/>
              </a:ext>
            </a:extLst>
          </p:cNvPr>
          <p:cNvCxnSpPr/>
          <p:nvPr/>
        </p:nvCxnSpPr>
        <p:spPr>
          <a:xfrm flipV="1">
            <a:off x="3590925" y="3289300"/>
            <a:ext cx="593725" cy="10795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DC193A3-51F6-44C9-B2C7-357F7E0F0E0A}"/>
              </a:ext>
            </a:extLst>
          </p:cNvPr>
          <p:cNvCxnSpPr>
            <a:endCxn id="12" idx="2"/>
          </p:cNvCxnSpPr>
          <p:nvPr/>
        </p:nvCxnSpPr>
        <p:spPr>
          <a:xfrm>
            <a:off x="3584575" y="2273300"/>
            <a:ext cx="593725" cy="10429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33CE48-5D76-4159-A788-E82D7454D5E6}"/>
              </a:ext>
            </a:extLst>
          </p:cNvPr>
          <p:cNvCxnSpPr>
            <a:stCxn id="15" idx="4"/>
          </p:cNvCxnSpPr>
          <p:nvPr/>
        </p:nvCxnSpPr>
        <p:spPr>
          <a:xfrm>
            <a:off x="1785938" y="3303588"/>
            <a:ext cx="598487" cy="10604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5A64490-6C78-4FAA-900F-FCE08040B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5221288"/>
            <a:ext cx="109029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ea typeface="NSimSun" panose="02010609030101010101" pitchFamily="49" charset="-122"/>
                <a:cs typeface="Arial" panose="020B0604020202020204" pitchFamily="34" charset="0"/>
              </a:rPr>
              <a:t>b. Vẽ đường viền xung quanh sáu cạnh của hình lục giác đều ở hình 7 ta được lục giác đều và đặt tên các đỉnh của lục giác đều đó.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AE5B68-31EF-4994-9393-1A5FEBB1154C}"/>
              </a:ext>
            </a:extLst>
          </p:cNvPr>
          <p:cNvCxnSpPr/>
          <p:nvPr/>
        </p:nvCxnSpPr>
        <p:spPr>
          <a:xfrm>
            <a:off x="4694238" y="3321050"/>
            <a:ext cx="657225" cy="0"/>
          </a:xfrm>
          <a:prstGeom prst="straightConnector1">
            <a:avLst/>
          </a:prstGeom>
          <a:ln w="28575">
            <a:solidFill>
              <a:srgbClr val="ED7D3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ounded Rectangle 47">
            <a:extLst>
              <a:ext uri="{FF2B5EF4-FFF2-40B4-BE49-F238E27FC236}">
                <a16:creationId xmlns:a16="http://schemas.microsoft.com/office/drawing/2014/main" id="{1B9A8F9F-FA26-4873-9572-B8960162C116}"/>
              </a:ext>
            </a:extLst>
          </p:cNvPr>
          <p:cNvSpPr/>
          <p:nvPr/>
        </p:nvSpPr>
        <p:spPr>
          <a:xfrm>
            <a:off x="5434013" y="2895600"/>
            <a:ext cx="3630612" cy="8001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Nunito" pitchFamily="2" charset="-93"/>
                <a:ea typeface="NSimSun" panose="02010609030101010101" pitchFamily="49" charset="-122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Nunito" pitchFamily="2" charset="-93"/>
                <a:ea typeface="NSimSun" panose="02010609030101010101" pitchFamily="49" charset="-122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itchFamily="2" charset="-93"/>
                <a:ea typeface="NSimSun" panose="02010609030101010101" pitchFamily="49" charset="-122"/>
                <a:cs typeface="Arial" pitchFamily="34" charset="0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Nunito" pitchFamily="2" charset="-93"/>
                <a:ea typeface="NSimSun" panose="02010609030101010101" pitchFamily="49" charset="-122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itchFamily="2" charset="-93"/>
                <a:ea typeface="NSimSun" panose="02010609030101010101" pitchFamily="49" charset="-122"/>
                <a:cs typeface="Arial" pitchFamily="34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Nunito" pitchFamily="2" charset="-93"/>
                <a:ea typeface="NSimSun" panose="02010609030101010101" pitchFamily="49" charset="-122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" pitchFamily="2" charset="-93"/>
                <a:ea typeface="NSimSun" panose="02010609030101010101" pitchFamily="49" charset="-122"/>
                <a:cs typeface="Arial" pitchFamily="34" charset="0"/>
              </a:rPr>
              <a:t>đều</a:t>
            </a:r>
            <a:endParaRPr lang="en-US" sz="2800" b="1" dirty="0">
              <a:solidFill>
                <a:srgbClr val="FF0000"/>
              </a:solidFill>
              <a:latin typeface="Nunito" pitchFamily="2" charset="-93"/>
              <a:ea typeface="NSimSun" panose="02010609030101010101" pitchFamily="49" charset="-122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7DC63F-BBB7-4D9B-847B-372A773A4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4573588"/>
            <a:ext cx="1387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solidFill>
                  <a:schemeClr val="accent1"/>
                </a:solidFill>
                <a:latin typeface="Nunito" pitchFamily="2" charset="-93"/>
                <a:cs typeface="Arial" panose="020B0604020202020204" pitchFamily="34" charset="0"/>
              </a:rPr>
              <a:t>Hình 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B58DE9-2476-4038-9896-D9717F6B4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3132138"/>
            <a:ext cx="444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59D6C3-34C2-484C-9CFE-567E47C12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1836738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1E71BF-5C33-4E89-B1C5-4A82D6980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138" y="1774825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3E221F-D7C5-499C-9E47-EF7EDDBB3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3033713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EE3957-49BA-443B-9FAA-823FD0066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575" y="4311650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0C9ED3-B787-4471-A656-BCD84F64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788" y="4354513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Nunito" pitchFamily="2" charset="-93"/>
                <a:cs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6656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62578 -0.0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8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022E-16 L -0.62591 -0.167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4245 -0.1900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31992 0.08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0.50716 -0.0451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53437 0.1682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8" grpId="0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424B27-8A2B-4508-96C4-F05406D07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5" y="1442225"/>
            <a:ext cx="33940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549AD0-2927-4B75-AEF0-3E2B0CFD4357}"/>
              </a:ext>
            </a:extLst>
          </p:cNvPr>
          <p:cNvGrpSpPr>
            <a:grpSpLocks/>
          </p:cNvGrpSpPr>
          <p:nvPr/>
        </p:nvGrpSpPr>
        <p:grpSpPr bwMode="auto">
          <a:xfrm>
            <a:off x="190501" y="100013"/>
            <a:ext cx="9753600" cy="615950"/>
            <a:chOff x="190500" y="99749"/>
            <a:chExt cx="10584180" cy="61640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C11BD9B-4DD2-48DF-A74B-B4A7D2388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99749"/>
              <a:ext cx="1150620" cy="616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6">
              <a:extLst>
                <a:ext uri="{FF2B5EF4-FFF2-40B4-BE49-F238E27FC236}">
                  <a16:creationId xmlns:a16="http://schemas.microsoft.com/office/drawing/2014/main" id="{11EEDD87-3CFA-49D4-B655-3B0C8C1E9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4041" y="160709"/>
              <a:ext cx="95306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vi-VN" sz="28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vi-VN" sz="2800" b="1">
                  <a:latin typeface="Arial" panose="020B0604020202020204" pitchFamily="34" charset="0"/>
                  <a:cs typeface="Arial" panose="020B0604020202020204" pitchFamily="34" charset="0"/>
                </a:rPr>
                <a:t>Quan sát lục giác đều ABCDEG ở hình 8, yêu cầu: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90946A-3354-4FC7-8AD4-5682D966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949325"/>
            <a:ext cx="80994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Arial" panose="020B0604020202020204" pitchFamily="34" charset="0"/>
                <a:cs typeface="Arial" panose="020B0604020202020204" pitchFamily="34" charset="0"/>
              </a:rPr>
              <a:t> a. Dựa trên các tam giác đều OAB, OBC, OCD, ODE, OEG, OGA, hãy so sánh độ dài các cạnh AB, BC, CD, DE, EG, GA.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E79849-A5A0-4895-803B-9EA78807C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305050"/>
            <a:ext cx="8099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Arial" panose="020B0604020202020204" pitchFamily="34" charset="0"/>
                <a:cs typeface="Arial" panose="020B0604020202020204" pitchFamily="34" charset="0"/>
              </a:rPr>
              <a:t> b. Các đường chéo chính AD, BE, CG. Cho biết chúng có cùng đi qua điểm O không?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5661-8A09-4283-A362-5D4A78504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336112"/>
            <a:ext cx="88614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Arial" panose="020B0604020202020204" pitchFamily="34" charset="0"/>
                <a:cs typeface="Arial" panose="020B0604020202020204" pitchFamily="34" charset="0"/>
              </a:rPr>
              <a:t> c. Dựa trên các tam giác đều OAB, OBC, OCD, ODE, OEG, OGA, hãy so sánh độ dài các đường chéo chính, AD, BE, CG.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50209-C591-4219-A489-58CF7DB7F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954588"/>
            <a:ext cx="10934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>
                <a:latin typeface="Arial" panose="020B0604020202020204" pitchFamily="34" charset="0"/>
                <a:cs typeface="Arial" panose="020B0604020202020204" pitchFamily="34" charset="0"/>
              </a:rPr>
              <a:t> d. Dựa trên các tam giác đều OAB, OBC, OCD, ODE, OEG, OGA, hãy so sánh các góc ở đỉnh A, B, C, D, E, G.</a:t>
            </a:r>
          </a:p>
        </p:txBody>
      </p:sp>
    </p:spTree>
    <p:extLst>
      <p:ext uri="{BB962C8B-B14F-4D97-AF65-F5344CB8AC3E}">
        <p14:creationId xmlns:p14="http://schemas.microsoft.com/office/powerpoint/2010/main" val="69469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FFC44-6C5E-44FD-B8E2-4B1595C5890E}"/>
              </a:ext>
            </a:extLst>
          </p:cNvPr>
          <p:cNvSpPr txBox="1"/>
          <p:nvPr/>
        </p:nvSpPr>
        <p:spPr>
          <a:xfrm>
            <a:off x="606898" y="908575"/>
            <a:ext cx="68616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Nunito" pitchFamily="2" charset="-93"/>
              </a:rPr>
              <a:t>Lục giác đều ABCDEG có: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6 cạnh bằng nhau</a:t>
            </a:r>
          </a:p>
          <a:p>
            <a:r>
              <a:rPr lang="en-US" sz="3200">
                <a:latin typeface="Nunito" pitchFamily="2" charset="-93"/>
              </a:rPr>
              <a:t>   AB = BC = CD = DE = EG = 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6 góc ở các đỉnh A, B, C, D, E, G bằng nhau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3 đường chéo chính cắt nhau tại 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Nunito" pitchFamily="2" charset="-93"/>
              </a:rPr>
              <a:t>3 đường chéo chính bằng nhau </a:t>
            </a:r>
          </a:p>
          <a:p>
            <a:r>
              <a:rPr lang="en-US" sz="3200">
                <a:latin typeface="Nunito" pitchFamily="2" charset="-93"/>
              </a:rPr>
              <a:t>   AD = BE = 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vi-VN" sz="3200">
              <a:latin typeface="Nunito" pitchFamily="2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4ECF9-D30C-4540-A0FC-3D9FBB028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808" y="1182471"/>
            <a:ext cx="4113577" cy="397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33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0FA2FD-7E88-4CA3-AE8D-B7B0908C1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336550"/>
            <a:ext cx="10110954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 b="1">
                <a:latin typeface="Nunito" pitchFamily="2" charset="-93"/>
                <a:cs typeface="Arial" panose="020B0604020202020204" pitchFamily="34" charset="0"/>
              </a:rPr>
              <a:t>Hãy </a:t>
            </a:r>
            <a:r>
              <a:rPr lang="vi-VN" altLang="vi-VN" sz="2800" b="1">
                <a:latin typeface="Nunito" pitchFamily="2" charset="-93"/>
                <a:cs typeface="Arial" panose="020B0604020202020204" pitchFamily="34" charset="0"/>
              </a:rPr>
              <a:t>tìm các hình trong thực t</a:t>
            </a:r>
            <a:r>
              <a:rPr lang="en-US" altLang="vi-VN" sz="2800" b="1">
                <a:latin typeface="Nunito" pitchFamily="2" charset="-93"/>
                <a:cs typeface="Arial" panose="020B0604020202020204" pitchFamily="34" charset="0"/>
              </a:rPr>
              <a:t>ế</a:t>
            </a:r>
            <a:r>
              <a:rPr lang="vi-VN" altLang="vi-VN" sz="2800" b="1">
                <a:latin typeface="Nunito" pitchFamily="2" charset="-93"/>
                <a:cs typeface="Arial" panose="020B0604020202020204" pitchFamily="34" charset="0"/>
              </a:rPr>
              <a:t> gần gũi xung quanh có dạng hình </a:t>
            </a:r>
            <a:r>
              <a:rPr lang="en-US" altLang="vi-VN" sz="2800" b="1">
                <a:latin typeface="Nunito" pitchFamily="2" charset="-93"/>
                <a:cs typeface="Arial" panose="020B0604020202020204" pitchFamily="34" charset="0"/>
              </a:rPr>
              <a:t>lục giác đều.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8036889-5673-4515-8BF7-B1C6573D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77227"/>
            <a:ext cx="3561214" cy="356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05D2D75-72A3-45E3-95F6-655579C4E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70" y="2289258"/>
            <a:ext cx="3197795" cy="356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29B4E5C-0C3E-4F07-88A5-1EA8821FF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15" y="2252850"/>
            <a:ext cx="2414655" cy="356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C79307D-318F-4F14-B2EA-D15DE2234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665" y="2252849"/>
            <a:ext cx="3521911" cy="363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8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3E2AF85-B716-4EF0-8008-1280F946FFB9}"/>
              </a:ext>
            </a:extLst>
          </p:cNvPr>
          <p:cNvSpPr/>
          <p:nvPr/>
        </p:nvSpPr>
        <p:spPr>
          <a:xfrm>
            <a:off x="6065838" y="990600"/>
            <a:ext cx="3779837" cy="3025775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Nunito" pitchFamily="2" charset="-93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657F86-BB32-4861-97D4-5CA206CE9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949" y="311151"/>
            <a:ext cx="98028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vi-VN" sz="2800" b="1">
                <a:latin typeface="Nunito" pitchFamily="2" charset="-93"/>
                <a:cs typeface="Arial" panose="020B0604020202020204" pitchFamily="34" charset="0"/>
              </a:rPr>
              <a:t>Quan sát các hình sau, cho biết hình nào là lục giác đều?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3035167-27E5-45F0-8EA4-2450D851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069975"/>
            <a:ext cx="2479675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601309B-6B57-4312-BEE4-D720FE4A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1050925"/>
            <a:ext cx="246062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EB0772D-136C-43C0-AF0B-AD285D852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84600"/>
            <a:ext cx="2887663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91569868-C05B-40CE-9BAF-AEBDEC7F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4016375"/>
            <a:ext cx="2293938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33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85BAFE-D15B-4FE8-9A48-E037CB868A50}"/>
              </a:ext>
            </a:extLst>
          </p:cNvPr>
          <p:cNvSpPr txBox="1"/>
          <p:nvPr/>
        </p:nvSpPr>
        <p:spPr>
          <a:xfrm>
            <a:off x="451183" y="506469"/>
            <a:ext cx="1083443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Nunito" pitchFamily="2" charset="-93"/>
              </a:rPr>
              <a:t>Bài 6 (sbt-106)</a:t>
            </a:r>
          </a:p>
          <a:p>
            <a:r>
              <a:rPr lang="en-US" sz="2800" b="1" i="0">
                <a:solidFill>
                  <a:srgbClr val="000000"/>
                </a:solidFill>
                <a:effectLst/>
                <a:latin typeface="Nunito" pitchFamily="2" charset="-93"/>
              </a:rPr>
              <a:t> </a:t>
            </a:r>
            <a:r>
              <a:rPr lang="vi-VN" sz="2800" b="1" i="0">
                <a:solidFill>
                  <a:srgbClr val="000000"/>
                </a:solidFill>
                <a:effectLst/>
                <a:latin typeface="Nunito" pitchFamily="2" charset="-93"/>
              </a:rPr>
              <a:t>Bạn Minh vẽ một hình chữ nhật. Trong hình chữ nhật đó có bốn hình vuông (Hình 7). Biết tổng chu vi của cả 4 hình vuông đó bằng 144 cm. Tính tổng diện tích của bốn hình vuông đó.</a:t>
            </a:r>
            <a:br>
              <a:rPr lang="vi-VN" sz="2800" b="1" i="0">
                <a:solidFill>
                  <a:srgbClr val="000000"/>
                </a:solidFill>
                <a:effectLst/>
                <a:latin typeface="Nunito" pitchFamily="2" charset="-93"/>
              </a:rPr>
            </a:br>
            <a:br>
              <a:rPr lang="vi-VN" sz="2800" b="1" i="0">
                <a:solidFill>
                  <a:srgbClr val="000000"/>
                </a:solidFill>
                <a:effectLst/>
                <a:latin typeface="Nunito" pitchFamily="2" charset="-93"/>
              </a:rPr>
            </a:br>
            <a:endParaRPr lang="vi-VN" sz="2800" b="1">
              <a:latin typeface="Nunito" pitchFamily="2" charset="-93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F7442-3A70-4891-B459-17ADDF6B8A16}"/>
              </a:ext>
            </a:extLst>
          </p:cNvPr>
          <p:cNvSpPr/>
          <p:nvPr/>
        </p:nvSpPr>
        <p:spPr>
          <a:xfrm>
            <a:off x="3296653" y="3429000"/>
            <a:ext cx="4908884" cy="249053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7BEDFF-1790-4404-88E9-BCF1ED9C546F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5751095" y="3429000"/>
            <a:ext cx="0" cy="249053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156D03-66FE-419A-8741-AECB5242A041}"/>
              </a:ext>
            </a:extLst>
          </p:cNvPr>
          <p:cNvCxnSpPr>
            <a:stCxn id="4" idx="3"/>
          </p:cNvCxnSpPr>
          <p:nvPr/>
        </p:nvCxnSpPr>
        <p:spPr>
          <a:xfrm flipH="1" flipV="1">
            <a:off x="5751095" y="4644189"/>
            <a:ext cx="2454442" cy="3008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BF88E8-88A8-4D72-BB43-A37746F75D32}"/>
              </a:ext>
            </a:extLst>
          </p:cNvPr>
          <p:cNvCxnSpPr/>
          <p:nvPr/>
        </p:nvCxnSpPr>
        <p:spPr>
          <a:xfrm>
            <a:off x="7026442" y="4644189"/>
            <a:ext cx="0" cy="12753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5AE047-5C04-4B94-8A18-268A40B6CE7F}"/>
              </a:ext>
            </a:extLst>
          </p:cNvPr>
          <p:cNvSpPr txBox="1"/>
          <p:nvPr/>
        </p:nvSpPr>
        <p:spPr>
          <a:xfrm>
            <a:off x="4138875" y="5902802"/>
            <a:ext cx="6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" pitchFamily="2" charset="-93"/>
              </a:rPr>
              <a:t>2a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1A38A1-A655-4668-9E17-0C28F9320576}"/>
              </a:ext>
            </a:extLst>
          </p:cNvPr>
          <p:cNvSpPr txBox="1"/>
          <p:nvPr/>
        </p:nvSpPr>
        <p:spPr>
          <a:xfrm>
            <a:off x="6268468" y="5911170"/>
            <a:ext cx="6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" pitchFamily="2" charset="-93"/>
              </a:rPr>
              <a:t>a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8909A-6022-49DB-A45A-17AE088FCA7A}"/>
              </a:ext>
            </a:extLst>
          </p:cNvPr>
          <p:cNvSpPr txBox="1"/>
          <p:nvPr/>
        </p:nvSpPr>
        <p:spPr>
          <a:xfrm>
            <a:off x="7489676" y="5919537"/>
            <a:ext cx="649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" pitchFamily="2" charset="-93"/>
              </a:rPr>
              <a:t>a</a:t>
            </a:r>
            <a:endParaRPr lang="vi-VN" sz="2800" b="1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9421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A003B1-FBD8-4F9F-BB29-408B9B845A20}"/>
              </a:ext>
            </a:extLst>
          </p:cNvPr>
          <p:cNvSpPr txBox="1"/>
          <p:nvPr/>
        </p:nvSpPr>
        <p:spPr>
          <a:xfrm>
            <a:off x="1052763" y="920877"/>
            <a:ext cx="99922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Tổng chu vi của 4 hình vuông là: </a:t>
            </a:r>
            <a:endParaRPr lang="en-US" sz="2800" b="0" i="0">
              <a:solidFill>
                <a:srgbClr val="000000"/>
              </a:solidFill>
              <a:effectLst/>
              <a:latin typeface="Nunito" pitchFamily="2" charset="-93"/>
            </a:endParaRP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4. 2a + 4.2a + 4.a + 4.a = 24a (cm)</a:t>
            </a: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Như vậy 24a = 144 nên a = 6 cm</a:t>
            </a: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Do đó, có 2 hình vuông có cạnh là 12 cm, có 2 hình vuông có cạnh là 6 cm</a:t>
            </a: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Vậy tổng diện tích 4 hình vuông là:</a:t>
            </a:r>
          </a:p>
          <a:p>
            <a:pPr algn="ctr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2.</a:t>
            </a:r>
            <a:r>
              <a:rPr lang="en-US" sz="2800" b="0" i="0">
                <a:solidFill>
                  <a:srgbClr val="000000"/>
                </a:solidFill>
                <a:effectLst/>
                <a:latin typeface="Nunito" pitchFamily="2" charset="-93"/>
              </a:rPr>
              <a:t>12.</a:t>
            </a:r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 12 + 2. </a:t>
            </a:r>
            <a:r>
              <a:rPr lang="en-US" sz="2800" b="0" i="0">
                <a:solidFill>
                  <a:srgbClr val="000000"/>
                </a:solidFill>
                <a:effectLst/>
                <a:latin typeface="Nunito" pitchFamily="2" charset="-93"/>
              </a:rPr>
              <a:t>6.</a:t>
            </a:r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6 = 360 (cm</a:t>
            </a:r>
            <a:r>
              <a:rPr lang="vi-VN" sz="2800" b="0" i="0" baseline="30000">
                <a:solidFill>
                  <a:srgbClr val="000000"/>
                </a:solidFill>
                <a:effectLst/>
                <a:latin typeface="Nunito" pitchFamily="2" charset="-93"/>
              </a:rPr>
              <a:t>2</a:t>
            </a:r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)</a:t>
            </a:r>
          </a:p>
          <a:p>
            <a:b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</a:br>
            <a:endParaRPr lang="vi-VN" sz="2800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5030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765B77-50EF-422C-9499-F79E1ABEDAE5}"/>
              </a:ext>
            </a:extLst>
          </p:cNvPr>
          <p:cNvSpPr txBox="1"/>
          <p:nvPr/>
        </p:nvSpPr>
        <p:spPr>
          <a:xfrm>
            <a:off x="932447" y="782922"/>
            <a:ext cx="101847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0000"/>
                </a:solidFill>
                <a:effectLst/>
                <a:latin typeface="Nunito" pitchFamily="2" charset="-93"/>
              </a:rPr>
              <a:t>Bài 7 (sbt-106)</a:t>
            </a:r>
          </a:p>
          <a:p>
            <a:r>
              <a:rPr lang="vi-VN" sz="2800" b="1" i="0">
                <a:solidFill>
                  <a:srgbClr val="000000"/>
                </a:solidFill>
                <a:effectLst/>
                <a:latin typeface="Nunito" pitchFamily="2" charset="-93"/>
              </a:rPr>
              <a:t>Một miếng tôn có dạng hình vuông với độ dài cạnh (tính theo đơn vị đề-xi-mét) là số tự nhiên và số đo diện tích (tính theo đơn vị đề-xi-mét vuông) là số tự nhiên có hai chữ số và chữ số hàng đơn vị là 4. Độ dài cạnh của miếng tôn đó bằng bao nhiêu đề-xi-mét?</a:t>
            </a:r>
            <a:br>
              <a:rPr lang="vi-VN" sz="2800" b="1" i="0">
                <a:solidFill>
                  <a:srgbClr val="000000"/>
                </a:solidFill>
                <a:effectLst/>
                <a:latin typeface="Nunito" pitchFamily="2" charset="-93"/>
              </a:rPr>
            </a:br>
            <a:br>
              <a:rPr lang="vi-VN" sz="2800" b="1" i="0">
                <a:solidFill>
                  <a:srgbClr val="000000"/>
                </a:solidFill>
                <a:effectLst/>
                <a:latin typeface="Nunito" pitchFamily="2" charset="-93"/>
              </a:rPr>
            </a:br>
            <a:endParaRPr lang="vi-VN" sz="2800" b="1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27683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396C9-B2D0-4F09-93CB-07F211C34F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6E8E6-91C2-4EBD-B79E-CBB8FF48C5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Premium Vector | Math background">
            <a:extLst>
              <a:ext uri="{FF2B5EF4-FFF2-40B4-BE49-F238E27FC236}">
                <a16:creationId xmlns:a16="http://schemas.microsoft.com/office/drawing/2014/main" id="{C479DC0C-C0AE-4E6C-A395-EE572142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0438"/>
            <a:ext cx="12192000" cy="121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08355A-3EA1-4C53-A94E-5164E46F97DE}"/>
              </a:ext>
            </a:extLst>
          </p:cNvPr>
          <p:cNvSpPr/>
          <p:nvPr/>
        </p:nvSpPr>
        <p:spPr>
          <a:xfrm>
            <a:off x="754063" y="754063"/>
            <a:ext cx="10698162" cy="5141912"/>
          </a:xfrm>
          <a:prstGeom prst="roundRect">
            <a:avLst>
              <a:gd name="adj" fmla="val 742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AB960-A68A-4095-9EDB-E0D845554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242" y="933450"/>
            <a:ext cx="8254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2400" b="1" dirty="0">
                <a:latin typeface="Nunito" pitchFamily="2" charset="-93"/>
                <a:cs typeface="Arial" panose="020B0604020202020204" pitchFamily="34" charset="0"/>
              </a:rPr>
              <a:t>HÌNH HỌC 6 - CHƯƠNG 3: HÌNH HỌC TRỰC QUAN</a:t>
            </a:r>
            <a:endParaRPr lang="vi-VN" altLang="vi-VN" sz="2400" b="1" dirty="0">
              <a:latin typeface="Nunito" pitchFamily="2" charset="-93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687A3-19A9-47BA-A49E-DD8E1E5712DD}"/>
              </a:ext>
            </a:extLst>
          </p:cNvPr>
          <p:cNvSpPr txBox="1"/>
          <p:nvPr/>
        </p:nvSpPr>
        <p:spPr>
          <a:xfrm>
            <a:off x="1179095" y="2476500"/>
            <a:ext cx="991402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200" b="1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BÀI 1: TAM GIÁC ĐỀU. </a:t>
            </a:r>
            <a:r>
              <a:rPr lang="en-US" sz="5200" b="1" dirty="0">
                <a:solidFill>
                  <a:schemeClr val="accent1">
                    <a:lumMod val="50000"/>
                  </a:schemeClr>
                </a:solidFill>
                <a:latin typeface="Nunito" pitchFamily="2" charset="-93"/>
                <a:cs typeface="Arial" panose="020B0604020202020204" pitchFamily="34" charset="0"/>
              </a:rPr>
              <a:t>HÌNH VUÔNG, LỤC GIÁC ĐỀU</a:t>
            </a:r>
            <a:endParaRPr lang="vi-VN" sz="5200" b="1" dirty="0">
              <a:solidFill>
                <a:schemeClr val="accent1">
                  <a:lumMod val="50000"/>
                </a:schemeClr>
              </a:solidFill>
              <a:latin typeface="Nunito" pitchFamily="2" charset="-93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750421-F412-4288-937E-4B7CD22F13FB}"/>
              </a:ext>
            </a:extLst>
          </p:cNvPr>
          <p:cNvCxnSpPr/>
          <p:nvPr/>
        </p:nvCxnSpPr>
        <p:spPr>
          <a:xfrm>
            <a:off x="3552825" y="4132263"/>
            <a:ext cx="5372100" cy="0"/>
          </a:xfrm>
          <a:prstGeom prst="line">
            <a:avLst/>
          </a:prstGeom>
          <a:ln w="57150">
            <a:solidFill>
              <a:srgbClr val="FEAD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04EA2D8-7B1B-4BE1-9069-E58865FCA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4891088"/>
            <a:ext cx="79771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vi-VN" sz="2600" b="1">
                <a:latin typeface="Nunito" pitchFamily="2" charset="-93"/>
              </a:rPr>
              <a:t>GIÁO VIÊN GIẢNG DẠY: DƯƠNG HUYỀN TRANG</a:t>
            </a:r>
          </a:p>
        </p:txBody>
      </p:sp>
    </p:spTree>
    <p:extLst>
      <p:ext uri="{BB962C8B-B14F-4D97-AF65-F5344CB8AC3E}">
        <p14:creationId xmlns:p14="http://schemas.microsoft.com/office/powerpoint/2010/main" val="2666958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08C3A5-183E-4D8B-8DE4-106A24DEFB16}"/>
              </a:ext>
            </a:extLst>
          </p:cNvPr>
          <p:cNvSpPr txBox="1"/>
          <p:nvPr/>
        </p:nvSpPr>
        <p:spPr>
          <a:xfrm>
            <a:off x="1135981" y="878630"/>
            <a:ext cx="992003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Gọi độ dài cạnh của miếng tôn là a (dm) ( a là số tự nhiên)</a:t>
            </a:r>
            <a:endParaRPr lang="en-US" sz="2800" b="0" i="0">
              <a:solidFill>
                <a:srgbClr val="000000"/>
              </a:solidFill>
              <a:effectLst/>
              <a:latin typeface="Nunito" pitchFamily="2" charset="-93"/>
            </a:endParaRPr>
          </a:p>
          <a:p>
            <a:pPr algn="l"/>
            <a:endParaRPr lang="vi-VN" sz="2800" b="0" i="0">
              <a:solidFill>
                <a:srgbClr val="000000"/>
              </a:solidFill>
              <a:effectLst/>
              <a:latin typeface="Nunito" pitchFamily="2" charset="-93"/>
            </a:endParaRP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Vì số đo diện tích (tính theo đơn vị đề-xi-mét vuông) là số tự nhiên có hai chữ số và chữ số hàng đơn vị là 4 nên </a:t>
            </a:r>
            <a:r>
              <a:rPr lang="en-US" sz="2800">
                <a:solidFill>
                  <a:srgbClr val="000000"/>
                </a:solidFill>
                <a:latin typeface="Nunito" pitchFamily="2" charset="-93"/>
              </a:rPr>
              <a:t>a.a</a:t>
            </a:r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 là số tự nhiên có hai chữ số và chữ số hàng đơn vị là 4. Chỉ có số 64 là số có 2 chữ số có chữ số hàng đơn vị là 4 và là bình phương của một số tự nhiên.</a:t>
            </a:r>
            <a:endParaRPr lang="en-US" sz="2800" b="0" i="0">
              <a:solidFill>
                <a:srgbClr val="000000"/>
              </a:solidFill>
              <a:effectLst/>
              <a:latin typeface="Nunito" pitchFamily="2" charset="-93"/>
            </a:endParaRPr>
          </a:p>
          <a:p>
            <a:pPr algn="l"/>
            <a:endParaRPr lang="vi-VN" sz="2800" b="0" i="0">
              <a:solidFill>
                <a:srgbClr val="000000"/>
              </a:solidFill>
              <a:effectLst/>
              <a:latin typeface="Nunito" pitchFamily="2" charset="-93"/>
            </a:endParaRPr>
          </a:p>
          <a:p>
            <a:pPr algn="l"/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Vậy diện tích của miếng tôn là 64 = 8</a:t>
            </a:r>
            <a:r>
              <a:rPr lang="vi-VN" sz="2800" b="0" i="0" baseline="30000">
                <a:solidFill>
                  <a:srgbClr val="000000"/>
                </a:solidFill>
                <a:effectLst/>
                <a:latin typeface="Nunito" pitchFamily="2" charset="-93"/>
              </a:rPr>
              <a:t>2</a:t>
            </a:r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 dm</a:t>
            </a:r>
            <a:r>
              <a:rPr lang="vi-VN" sz="2800" b="0" i="0" baseline="30000">
                <a:solidFill>
                  <a:srgbClr val="000000"/>
                </a:solidFill>
                <a:effectLst/>
                <a:latin typeface="Nunito" pitchFamily="2" charset="-93"/>
              </a:rPr>
              <a:t>2</a:t>
            </a:r>
            <a: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  <a:t> nên độ dài cạnh của miếng tôn là 8 dm</a:t>
            </a:r>
          </a:p>
          <a:p>
            <a:br>
              <a:rPr lang="vi-VN" sz="2800" b="0" i="0">
                <a:solidFill>
                  <a:srgbClr val="000000"/>
                </a:solidFill>
                <a:effectLst/>
                <a:latin typeface="Nunito" pitchFamily="2" charset="-93"/>
              </a:rPr>
            </a:br>
            <a:endParaRPr lang="vi-VN" sz="2800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42912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6894-B40B-46AE-B70A-6CCD4B15ED75}"/>
              </a:ext>
            </a:extLst>
          </p:cNvPr>
          <p:cNvSpPr/>
          <p:nvPr/>
        </p:nvSpPr>
        <p:spPr>
          <a:xfrm>
            <a:off x="668389" y="1681612"/>
            <a:ext cx="10855222" cy="3037116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42F55-9028-4E41-9F78-D3F6230EF6FA}"/>
              </a:ext>
            </a:extLst>
          </p:cNvPr>
          <p:cNvSpPr txBox="1"/>
          <p:nvPr/>
        </p:nvSpPr>
        <p:spPr>
          <a:xfrm>
            <a:off x="796834" y="1861342"/>
            <a:ext cx="10580915" cy="26776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latin typeface="Nunito" pitchFamily="2" charset="-93"/>
              </a:rPr>
              <a:t>BTVN:</a:t>
            </a:r>
          </a:p>
          <a:p>
            <a:pPr marL="342900" indent="-342900" algn="just">
              <a:buAutoNum type="arabicPeriod"/>
            </a:pPr>
            <a:r>
              <a:rPr lang="en-US" sz="2800">
                <a:latin typeface="Nunito" pitchFamily="2" charset="-93"/>
              </a:rPr>
              <a:t>Hãy vẽ hình tam giác đều ABC có độ dài cạnh là 5 cm</a:t>
            </a:r>
          </a:p>
          <a:p>
            <a:pPr marL="342900" indent="-342900" algn="just">
              <a:buAutoNum type="arabicPeriod"/>
            </a:pPr>
            <a:r>
              <a:rPr lang="en-US" sz="2800">
                <a:latin typeface="Nunito" pitchFamily="2" charset="-93"/>
              </a:rPr>
              <a:t>Hãy vẽ hình vuông ABCD có độ dài cạnh là 7cm. Tính chu vi và diện tích của hình vuông ABCD.</a:t>
            </a:r>
          </a:p>
          <a:p>
            <a:pPr marL="342900" indent="-342900" algn="just">
              <a:buAutoNum type="arabicPeriod"/>
            </a:pPr>
            <a:r>
              <a:rPr lang="en-US" sz="2800">
                <a:latin typeface="Nunito" pitchFamily="2" charset="-93"/>
              </a:rPr>
              <a:t>Một tấm bìa hình vuông có chu vi là 36 cm. Tính diện tích tấm bìa đó?</a:t>
            </a:r>
            <a:endParaRPr lang="vi-VN" sz="2800">
              <a:latin typeface="Nunit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0165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E428E0-3E24-F830-9C43-FD7F35F1310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C64C-DC12-E38F-FD33-326B1A7DC648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oup of colorful shapes&#10;&#10;Description automatically generated">
            <a:extLst>
              <a:ext uri="{FF2B5EF4-FFF2-40B4-BE49-F238E27FC236}">
                <a16:creationId xmlns:a16="http://schemas.microsoft.com/office/drawing/2014/main" id="{35A6527C-206C-0D25-F93A-6FB33414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081" y="518193"/>
            <a:ext cx="1101152" cy="11011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76B923-78B5-F316-D51A-2B78081FC854}"/>
              </a:ext>
            </a:extLst>
          </p:cNvPr>
          <p:cNvSpPr txBox="1"/>
          <p:nvPr/>
        </p:nvSpPr>
        <p:spPr>
          <a:xfrm>
            <a:off x="1612234" y="1512716"/>
            <a:ext cx="9071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Hoạt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động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đầu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:</a:t>
            </a: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pPr algn="just"/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HS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sẽ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được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phát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ngẫu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nhiên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một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mảnh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ghép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. </a:t>
            </a:r>
          </a:p>
          <a:p>
            <a:pPr algn="just"/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Nhiệm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vụ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HS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là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tìm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kiếm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các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bạn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cùng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lớp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để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ghép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thành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1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bức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hoàn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chỉnh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Nhóm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hoàn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thành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chính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xác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bức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đầu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tiên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cả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HS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trong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nhóm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đều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giơ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tay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sẽ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dành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chiến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thắng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0360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E428E0-3E24-F830-9C43-FD7F35F1310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C64C-DC12-E38F-FD33-326B1A7DC648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oup of colorful shapes&#10;&#10;Description automatically generated">
            <a:extLst>
              <a:ext uri="{FF2B5EF4-FFF2-40B4-BE49-F238E27FC236}">
                <a16:creationId xmlns:a16="http://schemas.microsoft.com/office/drawing/2014/main" id="{35A6527C-206C-0D25-F93A-6FB33414F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081" y="518193"/>
            <a:ext cx="1101152" cy="11011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76B923-78B5-F316-D51A-2B78081FC854}"/>
              </a:ext>
            </a:extLst>
          </p:cNvPr>
          <p:cNvSpPr txBox="1"/>
          <p:nvPr/>
        </p:nvSpPr>
        <p:spPr>
          <a:xfrm>
            <a:off x="1764633" y="1512716"/>
            <a:ext cx="92402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Hoạt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động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đầu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:</a:t>
            </a: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Các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nhóm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sẽ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có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thời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gian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4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phút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để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thảo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luận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về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khối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của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nhóm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mình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.</a:t>
            </a:r>
          </a:p>
          <a:p>
            <a:endParaRPr lang="en-US" sz="3200" b="1" i="1" dirty="0">
              <a:solidFill>
                <a:srgbClr val="C00000"/>
              </a:solidFill>
              <a:latin typeface="Nunito" pitchFamily="2" charset="0"/>
            </a:endParaRPr>
          </a:p>
          <a:p>
            <a:pPr algn="ctr"/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Hãy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viết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những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đều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em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biết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về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hình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khối</a:t>
            </a:r>
            <a:r>
              <a:rPr lang="en-US" sz="3200" b="1" i="1" dirty="0">
                <a:solidFill>
                  <a:srgbClr val="C00000"/>
                </a:solidFill>
                <a:latin typeface="Nunito" pitchFamily="2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Nunito" pitchFamily="2" charset="0"/>
              </a:rPr>
              <a:t>ấy</a:t>
            </a:r>
            <a:endParaRPr lang="en-US" sz="3200" b="1" i="1" dirty="0">
              <a:solidFill>
                <a:srgbClr val="C00000"/>
              </a:solidFill>
              <a:latin typeface="Nunito" pitchFamily="2" charset="0"/>
            </a:endParaRPr>
          </a:p>
          <a:p>
            <a:pPr algn="ctr"/>
            <a:endParaRPr lang="en-US" sz="3200" b="1" i="1" dirty="0">
              <a:solidFill>
                <a:srgbClr val="C00000"/>
              </a:solidFill>
              <a:latin typeface="Nunito" pitchFamily="2" charset="0"/>
            </a:endParaRPr>
          </a:p>
          <a:p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Hết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4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phút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nhóm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cử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1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đại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diện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lên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viết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.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Nhóm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viết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được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nhiều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ý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đúng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nhất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sẽ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dành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chiến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thắng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8E68AC-D590-7694-7C6D-D6F80719FE67}"/>
              </a:ext>
            </a:extLst>
          </p:cNvPr>
          <p:cNvSpPr/>
          <p:nvPr/>
        </p:nvSpPr>
        <p:spPr>
          <a:xfrm>
            <a:off x="1860884" y="3790603"/>
            <a:ext cx="8951493" cy="73793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Minute Timer 🍩">
            <a:hlinkClick r:id="" action="ppaction://media"/>
            <a:extLst>
              <a:ext uri="{FF2B5EF4-FFF2-40B4-BE49-F238E27FC236}">
                <a16:creationId xmlns:a16="http://schemas.microsoft.com/office/drawing/2014/main" id="{E00625E9-36A1-0D13-B928-014D6CF4C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4066" y="-4484"/>
            <a:ext cx="4207934" cy="2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4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E428E0-3E24-F830-9C43-FD7F35F1310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C64C-DC12-E38F-FD33-326B1A7DC648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oup of colorful shapes&#10;&#10;Description automatically generated">
            <a:extLst>
              <a:ext uri="{FF2B5EF4-FFF2-40B4-BE49-F238E27FC236}">
                <a16:creationId xmlns:a16="http://schemas.microsoft.com/office/drawing/2014/main" id="{35A6527C-206C-0D25-F93A-6FB33414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081" y="518193"/>
            <a:ext cx="1101152" cy="11011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76B923-78B5-F316-D51A-2B78081FC854}"/>
              </a:ext>
            </a:extLst>
          </p:cNvPr>
          <p:cNvSpPr txBox="1"/>
          <p:nvPr/>
        </p:nvSpPr>
        <p:spPr>
          <a:xfrm>
            <a:off x="1764633" y="1512716"/>
            <a:ext cx="9240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Hoạt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động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đầu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:</a:t>
            </a: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BFCF434-76ED-DE6A-9028-196FBBD94189}"/>
              </a:ext>
            </a:extLst>
          </p:cNvPr>
          <p:cNvSpPr/>
          <p:nvPr/>
        </p:nvSpPr>
        <p:spPr>
          <a:xfrm>
            <a:off x="1397706" y="2369241"/>
            <a:ext cx="2959007" cy="2550868"/>
          </a:xfrm>
          <a:prstGeom prst="triangle">
            <a:avLst/>
          </a:prstGeom>
          <a:solidFill>
            <a:srgbClr val="FF0059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C4336-954B-B10F-19DC-55BB08C06610}"/>
              </a:ext>
            </a:extLst>
          </p:cNvPr>
          <p:cNvSpPr txBox="1"/>
          <p:nvPr/>
        </p:nvSpPr>
        <p:spPr>
          <a:xfrm>
            <a:off x="4723639" y="2169306"/>
            <a:ext cx="6648171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Nunito" pitchFamily="2" charset="0"/>
              </a:rPr>
              <a:t>Tam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là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gồm</a:t>
            </a:r>
            <a:r>
              <a:rPr lang="en-US" sz="2500" dirty="0">
                <a:latin typeface="Nunito" pitchFamily="2" charset="0"/>
              </a:rPr>
              <a:t> 3 </a:t>
            </a:r>
            <a:r>
              <a:rPr lang="en-US" sz="2500" dirty="0" err="1">
                <a:latin typeface="Nunito" pitchFamily="2" charset="0"/>
              </a:rPr>
              <a:t>cạnh</a:t>
            </a:r>
            <a:r>
              <a:rPr lang="en-US" sz="2500" dirty="0">
                <a:latin typeface="Nunito" pitchFamily="2" charset="0"/>
              </a:rPr>
              <a:t>, 3 </a:t>
            </a:r>
            <a:r>
              <a:rPr lang="en-US" sz="2500" dirty="0" err="1">
                <a:latin typeface="Nunito" pitchFamily="2" charset="0"/>
              </a:rPr>
              <a:t>góc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và</a:t>
            </a:r>
            <a:r>
              <a:rPr lang="en-US" sz="2500" dirty="0">
                <a:latin typeface="Nunito" pitchFamily="2" charset="0"/>
              </a:rPr>
              <a:t> 3 </a:t>
            </a:r>
            <a:r>
              <a:rPr lang="en-US" sz="2500" dirty="0" err="1">
                <a:latin typeface="Nunito" pitchFamily="2" charset="0"/>
              </a:rPr>
              <a:t>đỉnh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Nunito" pitchFamily="2" charset="0"/>
              </a:rPr>
              <a:t>Chu vi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tam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là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tổng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độ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dài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ba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cạnh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 err="1">
                <a:latin typeface="Nunito" pitchFamily="2" charset="0"/>
              </a:rPr>
              <a:t>Diện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tích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của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tam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bằng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cạnh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đáy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nhân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với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chiều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cao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tương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ứng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 err="1">
                <a:latin typeface="Nunito" pitchFamily="2" charset="0"/>
              </a:rPr>
              <a:t>Cấu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trúc</a:t>
            </a:r>
            <a:r>
              <a:rPr lang="en-US" sz="2500" dirty="0">
                <a:latin typeface="Nunito" pitchFamily="2" charset="0"/>
              </a:rPr>
              <a:t> tam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được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sử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dụng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nhiều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trong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xây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dựng</a:t>
            </a:r>
            <a:r>
              <a:rPr lang="en-US" sz="2500" dirty="0">
                <a:latin typeface="Nunito" pitchFamily="2" charset="0"/>
              </a:rPr>
              <a:t> (</a:t>
            </a:r>
            <a:r>
              <a:rPr lang="en-US" sz="2500" dirty="0" err="1">
                <a:latin typeface="Nunito" pitchFamily="2" charset="0"/>
              </a:rPr>
              <a:t>cầu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giao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thông</a:t>
            </a:r>
            <a:r>
              <a:rPr lang="en-US" sz="2500" dirty="0">
                <a:latin typeface="Nunito" pitchFamily="2" charset="0"/>
              </a:rPr>
              <a:t>, </a:t>
            </a:r>
            <a:r>
              <a:rPr lang="en-US" sz="2500" dirty="0" err="1">
                <a:latin typeface="Nunito" pitchFamily="2" charset="0"/>
              </a:rPr>
              <a:t>tòa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nhà</a:t>
            </a:r>
            <a:r>
              <a:rPr lang="en-US" sz="2500" dirty="0">
                <a:latin typeface="Nunito" pitchFamily="2" charset="0"/>
              </a:rPr>
              <a:t>,…) do </a:t>
            </a:r>
            <a:r>
              <a:rPr lang="en-US" sz="2500" dirty="0" err="1">
                <a:latin typeface="Nunito" pitchFamily="2" charset="0"/>
              </a:rPr>
              <a:t>có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khả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năng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chịu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lực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nén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rất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tốt</a:t>
            </a:r>
            <a:r>
              <a:rPr lang="en-US" sz="2500" dirty="0">
                <a:latin typeface="Nunito" pitchFamily="2" charset="0"/>
              </a:rPr>
              <a:t>.</a:t>
            </a:r>
          </a:p>
          <a:p>
            <a:pPr>
              <a:spcAft>
                <a:spcPts val="1000"/>
              </a:spcAft>
            </a:pPr>
            <a:endParaRPr lang="en-US" sz="2500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27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E428E0-3E24-F830-9C43-FD7F35F1310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C64C-DC12-E38F-FD33-326B1A7DC648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oup of colorful shapes&#10;&#10;Description automatically generated">
            <a:extLst>
              <a:ext uri="{FF2B5EF4-FFF2-40B4-BE49-F238E27FC236}">
                <a16:creationId xmlns:a16="http://schemas.microsoft.com/office/drawing/2014/main" id="{35A6527C-206C-0D25-F93A-6FB33414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081" y="518193"/>
            <a:ext cx="1101152" cy="11011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76B923-78B5-F316-D51A-2B78081FC854}"/>
              </a:ext>
            </a:extLst>
          </p:cNvPr>
          <p:cNvSpPr txBox="1"/>
          <p:nvPr/>
        </p:nvSpPr>
        <p:spPr>
          <a:xfrm>
            <a:off x="1764633" y="1512716"/>
            <a:ext cx="9240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Hoạt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động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đầu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:</a:t>
            </a: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C4336-954B-B10F-19DC-55BB08C06610}"/>
              </a:ext>
            </a:extLst>
          </p:cNvPr>
          <p:cNvSpPr txBox="1"/>
          <p:nvPr/>
        </p:nvSpPr>
        <p:spPr>
          <a:xfrm>
            <a:off x="4661513" y="2094334"/>
            <a:ext cx="664817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vuông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có</a:t>
            </a:r>
            <a:r>
              <a:rPr lang="en-US" sz="2500" dirty="0">
                <a:latin typeface="Nunito" pitchFamily="2" charset="0"/>
              </a:rPr>
              <a:t> 4 </a:t>
            </a:r>
            <a:r>
              <a:rPr lang="en-US" sz="2500" dirty="0" err="1">
                <a:latin typeface="Nunito" pitchFamily="2" charset="0"/>
              </a:rPr>
              <a:t>cạnh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bằng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nhau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và</a:t>
            </a:r>
            <a:r>
              <a:rPr lang="en-US" sz="2500" dirty="0">
                <a:latin typeface="Nunito" pitchFamily="2" charset="0"/>
              </a:rPr>
              <a:t> 4 </a:t>
            </a:r>
            <a:r>
              <a:rPr lang="en-US" sz="2500" dirty="0" err="1">
                <a:latin typeface="Nunito" pitchFamily="2" charset="0"/>
              </a:rPr>
              <a:t>góc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vuông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Nunito" pitchFamily="2" charset="0"/>
              </a:rPr>
              <a:t>Chu vi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vuông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bằng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chiều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dài</a:t>
            </a:r>
            <a:r>
              <a:rPr lang="en-US" sz="2500" dirty="0">
                <a:latin typeface="Nunito" pitchFamily="2" charset="0"/>
              </a:rPr>
              <a:t> 1 </a:t>
            </a:r>
            <a:r>
              <a:rPr lang="en-US" sz="2500" dirty="0" err="1">
                <a:latin typeface="Nunito" pitchFamily="2" charset="0"/>
              </a:rPr>
              <a:t>cạnh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nhân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cho</a:t>
            </a:r>
            <a:r>
              <a:rPr lang="en-US" sz="2500" dirty="0">
                <a:latin typeface="Nunito" pitchFamily="2" charset="0"/>
              </a:rPr>
              <a:t> 4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 err="1">
                <a:latin typeface="Nunito" pitchFamily="2" charset="0"/>
              </a:rPr>
              <a:t>Diện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tích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của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vuông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bằng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cạnh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nhân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cạnh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vuông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tượng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trưng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cho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đất</a:t>
            </a:r>
            <a:r>
              <a:rPr lang="en-US" sz="2500" dirty="0">
                <a:latin typeface="Nunito" pitchFamily="2" charset="0"/>
              </a:rPr>
              <a:t>, </a:t>
            </a:r>
            <a:r>
              <a:rPr lang="en-US" sz="2500" dirty="0" err="1">
                <a:latin typeface="Nunito" pitchFamily="2" charset="0"/>
              </a:rPr>
              <a:t>cho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sự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hoàn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hảo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nên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nhiều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công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trình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được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xây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dựng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có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cấu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trúc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vuông</a:t>
            </a:r>
            <a:endParaRPr lang="en-US" sz="2500" dirty="0">
              <a:latin typeface="Nunit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756AC8-B2C0-2051-4909-FF54C50A2A2B}"/>
              </a:ext>
            </a:extLst>
          </p:cNvPr>
          <p:cNvSpPr/>
          <p:nvPr/>
        </p:nvSpPr>
        <p:spPr>
          <a:xfrm>
            <a:off x="1612233" y="2517732"/>
            <a:ext cx="2959006" cy="2827552"/>
          </a:xfrm>
          <a:prstGeom prst="rect">
            <a:avLst/>
          </a:prstGeom>
          <a:solidFill>
            <a:srgbClr val="5BE167"/>
          </a:solidFill>
          <a:ln w="57150">
            <a:solidFill>
              <a:srgbClr val="009A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93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3E428E0-3E24-F830-9C43-FD7F35F1310A}"/>
              </a:ext>
            </a:extLst>
          </p:cNvPr>
          <p:cNvSpPr/>
          <p:nvPr/>
        </p:nvSpPr>
        <p:spPr>
          <a:xfrm>
            <a:off x="663481" y="1313411"/>
            <a:ext cx="10708330" cy="4954385"/>
          </a:xfrm>
          <a:prstGeom prst="roundRect">
            <a:avLst>
              <a:gd name="adj" fmla="val 6306"/>
            </a:avLst>
          </a:prstGeom>
          <a:noFill/>
          <a:ln w="63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E7C64C-DC12-E38F-FD33-326B1A7DC648}"/>
              </a:ext>
            </a:extLst>
          </p:cNvPr>
          <p:cNvSpPr/>
          <p:nvPr/>
        </p:nvSpPr>
        <p:spPr>
          <a:xfrm>
            <a:off x="815881" y="824126"/>
            <a:ext cx="10708330" cy="5303958"/>
          </a:xfrm>
          <a:prstGeom prst="roundRect">
            <a:avLst>
              <a:gd name="adj" fmla="val 6306"/>
            </a:avLst>
          </a:prstGeom>
          <a:solidFill>
            <a:srgbClr val="FFF0C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group of colorful shapes&#10;&#10;Description automatically generated">
            <a:extLst>
              <a:ext uri="{FF2B5EF4-FFF2-40B4-BE49-F238E27FC236}">
                <a16:creationId xmlns:a16="http://schemas.microsoft.com/office/drawing/2014/main" id="{35A6527C-206C-0D25-F93A-6FB33414F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1081" y="518193"/>
            <a:ext cx="1101152" cy="11011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76B923-78B5-F316-D51A-2B78081FC854}"/>
              </a:ext>
            </a:extLst>
          </p:cNvPr>
          <p:cNvSpPr txBox="1"/>
          <p:nvPr/>
        </p:nvSpPr>
        <p:spPr>
          <a:xfrm>
            <a:off x="1764633" y="1512716"/>
            <a:ext cx="92402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Hoạt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động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đầu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Nunito" pitchFamily="2" charset="0"/>
              </a:rPr>
              <a:t>:</a:t>
            </a: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  <a:p>
            <a:endParaRPr lang="en-US" sz="3200" b="1" dirty="0">
              <a:solidFill>
                <a:schemeClr val="tx2">
                  <a:lumMod val="50000"/>
                </a:schemeClr>
              </a:solidFill>
              <a:latin typeface="Nuni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C4336-954B-B10F-19DC-55BB08C06610}"/>
              </a:ext>
            </a:extLst>
          </p:cNvPr>
          <p:cNvSpPr txBox="1"/>
          <p:nvPr/>
        </p:nvSpPr>
        <p:spPr>
          <a:xfrm>
            <a:off x="4723640" y="2640675"/>
            <a:ext cx="66481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lục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được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tạo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thành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từ</a:t>
            </a:r>
            <a:r>
              <a:rPr lang="en-US" sz="2500" dirty="0">
                <a:latin typeface="Nunito" pitchFamily="2" charset="0"/>
              </a:rPr>
              <a:t> 6 tam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đều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lục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có</a:t>
            </a:r>
            <a:r>
              <a:rPr lang="en-US" sz="2500" dirty="0">
                <a:latin typeface="Nunito" pitchFamily="2" charset="0"/>
              </a:rPr>
              <a:t> 6 </a:t>
            </a:r>
            <a:r>
              <a:rPr lang="en-US" sz="2500" dirty="0" err="1">
                <a:latin typeface="Nunito" pitchFamily="2" charset="0"/>
              </a:rPr>
              <a:t>đỉnh</a:t>
            </a:r>
            <a:r>
              <a:rPr lang="en-US" sz="2500" dirty="0">
                <a:latin typeface="Nunito" pitchFamily="2" charset="0"/>
              </a:rPr>
              <a:t>, 6 </a:t>
            </a:r>
            <a:r>
              <a:rPr lang="en-US" sz="2500" dirty="0" err="1">
                <a:latin typeface="Nunito" pitchFamily="2" charset="0"/>
              </a:rPr>
              <a:t>cạnh</a:t>
            </a:r>
            <a:r>
              <a:rPr lang="en-US" sz="2500" dirty="0">
                <a:latin typeface="Nunito" pitchFamily="2" charset="0"/>
              </a:rPr>
              <a:t>, 6 </a:t>
            </a:r>
            <a:r>
              <a:rPr lang="en-US" sz="2500" dirty="0" err="1">
                <a:latin typeface="Nunito" pitchFamily="2" charset="0"/>
              </a:rPr>
              <a:t>góc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Nunito" pitchFamily="2" charset="0"/>
              </a:rPr>
              <a:t>6 </a:t>
            </a:r>
            <a:r>
              <a:rPr lang="en-US" sz="2500" dirty="0" err="1">
                <a:latin typeface="Nunito" pitchFamily="2" charset="0"/>
              </a:rPr>
              <a:t>cạnh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của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lục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bằng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nhau</a:t>
            </a:r>
            <a:endParaRPr lang="en-US" sz="2500" dirty="0">
              <a:latin typeface="Nunito" pitchFamily="2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 dirty="0">
                <a:latin typeface="Nunito" pitchFamily="2" charset="0"/>
              </a:rPr>
              <a:t>6 </a:t>
            </a:r>
            <a:r>
              <a:rPr lang="en-US" sz="2500" dirty="0" err="1">
                <a:latin typeface="Nunito" pitchFamily="2" charset="0"/>
              </a:rPr>
              <a:t>góc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của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hình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lục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giác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đều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bằng</a:t>
            </a:r>
            <a:r>
              <a:rPr lang="en-US" sz="2500" dirty="0">
                <a:latin typeface="Nunito" pitchFamily="2" charset="0"/>
              </a:rPr>
              <a:t> </a:t>
            </a:r>
            <a:r>
              <a:rPr lang="en-US" sz="2500" dirty="0" err="1">
                <a:latin typeface="Nunito" pitchFamily="2" charset="0"/>
              </a:rPr>
              <a:t>nhau</a:t>
            </a:r>
            <a:endParaRPr lang="en-US" sz="2500" dirty="0">
              <a:latin typeface="Nunito" pitchFamily="2" charset="0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FE705939-2D8C-5CB0-0D4D-1443F75F8B12}"/>
              </a:ext>
            </a:extLst>
          </p:cNvPr>
          <p:cNvSpPr/>
          <p:nvPr/>
        </p:nvSpPr>
        <p:spPr>
          <a:xfrm>
            <a:off x="1479736" y="2640675"/>
            <a:ext cx="2876977" cy="2480153"/>
          </a:xfrm>
          <a:prstGeom prst="hexagon">
            <a:avLst/>
          </a:prstGeom>
          <a:solidFill>
            <a:srgbClr val="00D7D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8B09937-8155-3C1D-34DB-4CCCC53E1475}"/>
              </a:ext>
            </a:extLst>
          </p:cNvPr>
          <p:cNvSpPr/>
          <p:nvPr/>
        </p:nvSpPr>
        <p:spPr>
          <a:xfrm>
            <a:off x="378968" y="1935355"/>
            <a:ext cx="7422524" cy="2226506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9A832D-8A2A-45D9-62F8-CC07FE5544FA}"/>
              </a:ext>
            </a:extLst>
          </p:cNvPr>
          <p:cNvSpPr/>
          <p:nvPr/>
        </p:nvSpPr>
        <p:spPr>
          <a:xfrm>
            <a:off x="526093" y="1744245"/>
            <a:ext cx="7422524" cy="222650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5107A-CFDC-4091-9985-4F205A97095E}"/>
              </a:ext>
            </a:extLst>
          </p:cNvPr>
          <p:cNvSpPr txBox="1"/>
          <p:nvPr/>
        </p:nvSpPr>
        <p:spPr>
          <a:xfrm>
            <a:off x="685275" y="2005855"/>
            <a:ext cx="6861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Nunito" pitchFamily="2" charset="-93"/>
              </a:rPr>
              <a:t>Tam </a:t>
            </a:r>
            <a:r>
              <a:rPr lang="en-US" sz="3200" b="1" dirty="0" err="1">
                <a:latin typeface="Nunito" pitchFamily="2" charset="-93"/>
              </a:rPr>
              <a:t>giác</a:t>
            </a:r>
            <a:r>
              <a:rPr lang="en-US" sz="3200" b="1" dirty="0">
                <a:latin typeface="Nunito" pitchFamily="2" charset="-93"/>
              </a:rPr>
              <a:t> ABC </a:t>
            </a:r>
            <a:r>
              <a:rPr lang="en-US" sz="3200" b="1" dirty="0" err="1">
                <a:latin typeface="Nunito" pitchFamily="2" charset="-93"/>
              </a:rPr>
              <a:t>là</a:t>
            </a:r>
            <a:r>
              <a:rPr lang="en-US" sz="3200" b="1" dirty="0">
                <a:latin typeface="Nunito" pitchFamily="2" charset="-93"/>
              </a:rPr>
              <a:t> tam </a:t>
            </a:r>
            <a:r>
              <a:rPr lang="en-US" sz="3200" b="1" dirty="0" err="1">
                <a:latin typeface="Nunito" pitchFamily="2" charset="-93"/>
              </a:rPr>
              <a:t>giác</a:t>
            </a:r>
            <a:r>
              <a:rPr lang="en-US" sz="3200" b="1" dirty="0">
                <a:latin typeface="Nunito" pitchFamily="2" charset="-93"/>
              </a:rPr>
              <a:t> </a:t>
            </a:r>
            <a:r>
              <a:rPr lang="en-US" sz="3200" b="1" dirty="0" err="1">
                <a:latin typeface="Nunito" pitchFamily="2" charset="-93"/>
              </a:rPr>
              <a:t>đều</a:t>
            </a:r>
            <a:endParaRPr lang="en-US" sz="3200" b="1" dirty="0">
              <a:latin typeface="Nunito" pitchFamily="2" charset="-9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Nunito" pitchFamily="2" charset="-93"/>
              </a:rPr>
              <a:t>3 </a:t>
            </a:r>
            <a:r>
              <a:rPr lang="en-US" sz="3200" dirty="0" err="1">
                <a:latin typeface="Nunito" pitchFamily="2" charset="-93"/>
              </a:rPr>
              <a:t>cạnh</a:t>
            </a:r>
            <a:r>
              <a:rPr lang="en-US" sz="3200" dirty="0">
                <a:latin typeface="Nunito" pitchFamily="2" charset="-93"/>
              </a:rPr>
              <a:t> </a:t>
            </a:r>
            <a:r>
              <a:rPr lang="en-US" sz="3200" dirty="0" err="1">
                <a:latin typeface="Nunito" pitchFamily="2" charset="-93"/>
              </a:rPr>
              <a:t>bằng</a:t>
            </a:r>
            <a:r>
              <a:rPr lang="en-US" sz="3200" dirty="0">
                <a:latin typeface="Nunito" pitchFamily="2" charset="-93"/>
              </a:rPr>
              <a:t> </a:t>
            </a:r>
            <a:r>
              <a:rPr lang="en-US" sz="3200" dirty="0" err="1">
                <a:latin typeface="Nunito" pitchFamily="2" charset="-93"/>
              </a:rPr>
              <a:t>nhau</a:t>
            </a:r>
            <a:r>
              <a:rPr lang="en-US" sz="3200" dirty="0">
                <a:latin typeface="Nunito" pitchFamily="2" charset="-93"/>
              </a:rPr>
              <a:t>: AB = BC =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Nunito" pitchFamily="2" charset="-93"/>
              </a:rPr>
              <a:t>3 </a:t>
            </a:r>
            <a:r>
              <a:rPr lang="en-US" sz="3200" dirty="0" err="1">
                <a:latin typeface="Nunito" pitchFamily="2" charset="-93"/>
              </a:rPr>
              <a:t>góc</a:t>
            </a:r>
            <a:r>
              <a:rPr lang="en-US" sz="3200" dirty="0">
                <a:latin typeface="Nunito" pitchFamily="2" charset="-93"/>
              </a:rPr>
              <a:t> ở </a:t>
            </a:r>
            <a:r>
              <a:rPr lang="en-US" sz="3200" dirty="0" err="1">
                <a:latin typeface="Nunito" pitchFamily="2" charset="-93"/>
              </a:rPr>
              <a:t>các</a:t>
            </a:r>
            <a:r>
              <a:rPr lang="en-US" sz="3200" dirty="0">
                <a:latin typeface="Nunito" pitchFamily="2" charset="-93"/>
              </a:rPr>
              <a:t> </a:t>
            </a:r>
            <a:r>
              <a:rPr lang="en-US" sz="3200" dirty="0" err="1">
                <a:latin typeface="Nunito" pitchFamily="2" charset="-93"/>
              </a:rPr>
              <a:t>đỉnh</a:t>
            </a:r>
            <a:r>
              <a:rPr lang="en-US" sz="3200" dirty="0">
                <a:latin typeface="Nunito" pitchFamily="2" charset="-93"/>
              </a:rPr>
              <a:t> A, B, C </a:t>
            </a:r>
            <a:r>
              <a:rPr lang="en-US" sz="3200" dirty="0" err="1">
                <a:latin typeface="Nunito" pitchFamily="2" charset="-93"/>
              </a:rPr>
              <a:t>bằng</a:t>
            </a:r>
            <a:r>
              <a:rPr lang="en-US" sz="3200" dirty="0">
                <a:latin typeface="Nunito" pitchFamily="2" charset="-93"/>
              </a:rPr>
              <a:t> </a:t>
            </a:r>
            <a:r>
              <a:rPr lang="en-US" sz="3200" dirty="0" err="1">
                <a:latin typeface="Nunito" pitchFamily="2" charset="-93"/>
              </a:rPr>
              <a:t>nhau</a:t>
            </a:r>
            <a:endParaRPr lang="vi-VN" sz="3200" dirty="0">
              <a:latin typeface="Nunito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DC1FA-E0E6-4491-AF22-EAD3552664EB}"/>
              </a:ext>
            </a:extLst>
          </p:cNvPr>
          <p:cNvSpPr txBox="1"/>
          <p:nvPr/>
        </p:nvSpPr>
        <p:spPr>
          <a:xfrm>
            <a:off x="9620533" y="1144433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A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56927-8482-4B54-A30C-2A7B01383435}"/>
              </a:ext>
            </a:extLst>
          </p:cNvPr>
          <p:cNvSpPr txBox="1"/>
          <p:nvPr/>
        </p:nvSpPr>
        <p:spPr>
          <a:xfrm>
            <a:off x="7950759" y="413432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B</a:t>
            </a:r>
            <a:endParaRPr lang="vi-VN" sz="2800" b="1">
              <a:latin typeface="Nunito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811F5-A63C-44BE-9DAB-64AE82F4B2DE}"/>
              </a:ext>
            </a:extLst>
          </p:cNvPr>
          <p:cNvSpPr txBox="1"/>
          <p:nvPr/>
        </p:nvSpPr>
        <p:spPr>
          <a:xfrm>
            <a:off x="11337484" y="413432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" pitchFamily="2" charset="-93"/>
              </a:rPr>
              <a:t>C</a:t>
            </a:r>
            <a:endParaRPr lang="vi-VN" sz="2800" b="1">
              <a:latin typeface="Nunito" pitchFamily="2" charset="-93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5551EB-EEA0-4A0A-8867-4A9BC4966877}"/>
              </a:ext>
            </a:extLst>
          </p:cNvPr>
          <p:cNvCxnSpPr>
            <a:cxnSpLocks/>
          </p:cNvCxnSpPr>
          <p:nvPr/>
        </p:nvCxnSpPr>
        <p:spPr>
          <a:xfrm flipH="1">
            <a:off x="8401333" y="1678597"/>
            <a:ext cx="1468076" cy="2531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A9F525-7CE4-4D19-A3D1-22A5421C8FC3}"/>
              </a:ext>
            </a:extLst>
          </p:cNvPr>
          <p:cNvCxnSpPr>
            <a:cxnSpLocks/>
          </p:cNvCxnSpPr>
          <p:nvPr/>
        </p:nvCxnSpPr>
        <p:spPr>
          <a:xfrm flipH="1" flipV="1">
            <a:off x="9869408" y="1667653"/>
            <a:ext cx="1468076" cy="2531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C89469-132A-4B06-AD80-4ABFA399039A}"/>
              </a:ext>
            </a:extLst>
          </p:cNvPr>
          <p:cNvCxnSpPr>
            <a:cxnSpLocks/>
          </p:cNvCxnSpPr>
          <p:nvPr/>
        </p:nvCxnSpPr>
        <p:spPr>
          <a:xfrm flipH="1" flipV="1">
            <a:off x="8401333" y="4198819"/>
            <a:ext cx="2936150" cy="10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268801-3D2B-4635-B809-2D28A0EBEA24}"/>
              </a:ext>
            </a:extLst>
          </p:cNvPr>
          <p:cNvCxnSpPr/>
          <p:nvPr/>
        </p:nvCxnSpPr>
        <p:spPr>
          <a:xfrm>
            <a:off x="9065068" y="2831684"/>
            <a:ext cx="140605" cy="20310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E055DA-E87F-46C9-B765-87BCEA379F36}"/>
              </a:ext>
            </a:extLst>
          </p:cNvPr>
          <p:cNvCxnSpPr>
            <a:cxnSpLocks/>
          </p:cNvCxnSpPr>
          <p:nvPr/>
        </p:nvCxnSpPr>
        <p:spPr>
          <a:xfrm flipV="1">
            <a:off x="10534269" y="2829376"/>
            <a:ext cx="140605" cy="20310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A59C39-A99B-434A-BEF6-88A5F6FB8C6C}"/>
              </a:ext>
            </a:extLst>
          </p:cNvPr>
          <p:cNvCxnSpPr>
            <a:cxnSpLocks/>
          </p:cNvCxnSpPr>
          <p:nvPr/>
        </p:nvCxnSpPr>
        <p:spPr>
          <a:xfrm flipV="1">
            <a:off x="9929836" y="4094571"/>
            <a:ext cx="0" cy="261609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0E050629-3216-4B30-A483-81369C3D5C22}"/>
              </a:ext>
            </a:extLst>
          </p:cNvPr>
          <p:cNvSpPr/>
          <p:nvPr/>
        </p:nvSpPr>
        <p:spPr>
          <a:xfrm rot="8746339">
            <a:off x="9717664" y="1621446"/>
            <a:ext cx="394185" cy="418171"/>
          </a:xfrm>
          <a:prstGeom prst="arc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14A387A-4188-4641-B37B-78336657CA56}"/>
              </a:ext>
            </a:extLst>
          </p:cNvPr>
          <p:cNvSpPr/>
          <p:nvPr/>
        </p:nvSpPr>
        <p:spPr>
          <a:xfrm rot="481419">
            <a:off x="8367198" y="3952301"/>
            <a:ext cx="394185" cy="418171"/>
          </a:xfrm>
          <a:prstGeom prst="arc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8EC79600-84B4-43AA-A94D-AB89810F5C19}"/>
              </a:ext>
            </a:extLst>
          </p:cNvPr>
          <p:cNvSpPr/>
          <p:nvPr/>
        </p:nvSpPr>
        <p:spPr>
          <a:xfrm rot="14606346">
            <a:off x="11079965" y="3899185"/>
            <a:ext cx="394185" cy="418171"/>
          </a:xfrm>
          <a:prstGeom prst="arc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E9C51-404A-8116-13AF-1F626E943F17}"/>
              </a:ext>
            </a:extLst>
          </p:cNvPr>
          <p:cNvSpPr txBox="1"/>
          <p:nvPr/>
        </p:nvSpPr>
        <p:spPr>
          <a:xfrm>
            <a:off x="685274" y="5193281"/>
            <a:ext cx="1086692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        </a:t>
            </a:r>
            <a:r>
              <a:rPr lang="en-US" sz="2800" b="1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ý:</a:t>
            </a:r>
          </a:p>
          <a:p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Trong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hình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nói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chung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, tam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giác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nói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riêng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cạnh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( hay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góc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nhau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)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thường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chỉ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rõ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bằng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cùng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một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kí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hiệu</a:t>
            </a:r>
            <a:r>
              <a:rPr lang="en-US" sz="2500" dirty="0">
                <a:solidFill>
                  <a:srgbClr val="C00000"/>
                </a:solidFill>
                <a:latin typeface="Nunito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 descr="A yellow and red triangle sign with a black exclamation mark&#10;&#10;Description automatically generated">
            <a:extLst>
              <a:ext uri="{FF2B5EF4-FFF2-40B4-BE49-F238E27FC236}">
                <a16:creationId xmlns:a16="http://schemas.microsoft.com/office/drawing/2014/main" id="{DA3EA4C6-9BEE-0485-C179-183546FB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4" y="4807852"/>
            <a:ext cx="851465" cy="8514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E6BB0B-C658-2E8C-03EF-351D8C0D6F02}"/>
              </a:ext>
            </a:extLst>
          </p:cNvPr>
          <p:cNvSpPr txBox="1"/>
          <p:nvPr/>
        </p:nvSpPr>
        <p:spPr>
          <a:xfrm>
            <a:off x="529389" y="320842"/>
            <a:ext cx="676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itchFamily="2" charset="0"/>
                <a:cs typeface="Arial" panose="020B0604020202020204" pitchFamily="34" charset="0"/>
              </a:rPr>
              <a:t>1. TAM GIÁC ĐỀU</a:t>
            </a:r>
            <a:endParaRPr lang="vi-VN" sz="2800" b="1" dirty="0">
              <a:latin typeface="Nunito" pitchFamily="2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699B98-8FC4-B668-4431-E5DB91F2AA64}"/>
              </a:ext>
            </a:extLst>
          </p:cNvPr>
          <p:cNvCxnSpPr>
            <a:cxnSpLocks/>
          </p:cNvCxnSpPr>
          <p:nvPr/>
        </p:nvCxnSpPr>
        <p:spPr>
          <a:xfrm>
            <a:off x="668415" y="812530"/>
            <a:ext cx="3037311" cy="0"/>
          </a:xfrm>
          <a:prstGeom prst="line">
            <a:avLst/>
          </a:prstGeom>
          <a:ln w="57150">
            <a:solidFill>
              <a:srgbClr val="29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2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1786</Words>
  <Application>Microsoft Office PowerPoint</Application>
  <PresentationFormat>Widescreen</PresentationFormat>
  <Paragraphs>199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Times New Roman</vt:lpstr>
      <vt:lpstr>Arial</vt:lpstr>
      <vt:lpstr>Calibri</vt:lpstr>
      <vt:lpstr>Nunito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Tuan</cp:lastModifiedBy>
  <cp:revision>13</cp:revision>
  <dcterms:created xsi:type="dcterms:W3CDTF">2022-09-07T14:43:23Z</dcterms:created>
  <dcterms:modified xsi:type="dcterms:W3CDTF">2023-10-15T14:43:03Z</dcterms:modified>
</cp:coreProperties>
</file>