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2" r:id="rId1"/>
  </p:sldMasterIdLst>
  <p:notesMasterIdLst>
    <p:notesMasterId r:id="rId31"/>
  </p:notesMasterIdLst>
  <p:sldIdLst>
    <p:sldId id="298" r:id="rId2"/>
    <p:sldId id="299" r:id="rId3"/>
    <p:sldId id="297" r:id="rId4"/>
    <p:sldId id="333" r:id="rId5"/>
    <p:sldId id="357" r:id="rId6"/>
    <p:sldId id="341" r:id="rId7"/>
    <p:sldId id="315" r:id="rId8"/>
    <p:sldId id="335" r:id="rId9"/>
    <p:sldId id="336" r:id="rId10"/>
    <p:sldId id="337" r:id="rId11"/>
    <p:sldId id="339" r:id="rId12"/>
    <p:sldId id="338" r:id="rId13"/>
    <p:sldId id="340" r:id="rId14"/>
    <p:sldId id="342" r:id="rId15"/>
    <p:sldId id="352" r:id="rId16"/>
    <p:sldId id="327" r:id="rId17"/>
    <p:sldId id="344" r:id="rId18"/>
    <p:sldId id="346" r:id="rId19"/>
    <p:sldId id="347" r:id="rId20"/>
    <p:sldId id="348" r:id="rId21"/>
    <p:sldId id="349" r:id="rId22"/>
    <p:sldId id="354" r:id="rId23"/>
    <p:sldId id="269" r:id="rId24"/>
    <p:sldId id="270" r:id="rId25"/>
    <p:sldId id="355" r:id="rId26"/>
    <p:sldId id="356" r:id="rId27"/>
    <p:sldId id="271" r:id="rId28"/>
    <p:sldId id="272" r:id="rId29"/>
    <p:sldId id="332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9" roundtripDataSignature="AMtx7mirYw72/A1Bzye20I+f5dwkj+9o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85" autoAdjust="0"/>
  </p:normalViewPr>
  <p:slideViewPr>
    <p:cSldViewPr snapToGrid="0">
      <p:cViewPr varScale="1">
        <p:scale>
          <a:sx n="67" d="100"/>
          <a:sy n="67" d="100"/>
        </p:scale>
        <p:origin x="83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59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63305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4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16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26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0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1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29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63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71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17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01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5109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8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3" t="20957" r="8964" b="51214"/>
          <a:stretch/>
        </p:blipFill>
        <p:spPr bwMode="auto">
          <a:xfrm>
            <a:off x="4821383" y="2466109"/>
            <a:ext cx="3221180" cy="325581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477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" y="26457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1.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Quan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sát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nhận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thức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thức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thể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hiện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tranh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dung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1080" y="1026936"/>
            <a:ext cx="7178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1,2,3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SGK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5339" y="5603111"/>
            <a:ext cx="7383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735" y="2190438"/>
            <a:ext cx="76649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algn="just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9999" y="3334352"/>
            <a:ext cx="721369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Đặc tả khuôn mặt hoặc tâm trạng với nhiều diễn cảm hoặc qua sự tương phản sắc màu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</a:rPr>
              <a:t> </a:t>
            </a:r>
          </a:p>
          <a:p>
            <a:pPr algn="just"/>
            <a:br>
              <a:rPr lang="vi-VN" sz="2800" b="1" dirty="0">
                <a:solidFill>
                  <a:schemeClr val="accent5">
                    <a:lumMod val="50000"/>
                  </a:schemeClr>
                </a:solidFill>
              </a:rPr>
            </a:br>
            <a:endParaRPr lang="en-US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2"/>
          <a:stretch/>
        </p:blipFill>
        <p:spPr>
          <a:xfrm>
            <a:off x="8199120" y="926305"/>
            <a:ext cx="3505199" cy="2716055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2"/>
          <a:stretch/>
        </p:blipFill>
        <p:spPr>
          <a:xfrm>
            <a:off x="8211865" y="4058602"/>
            <a:ext cx="3492454" cy="22812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99320" y="3489960"/>
            <a:ext cx="35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00160" y="629560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08920" y="6295608"/>
            <a:ext cx="67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8931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9484" y="815926"/>
            <a:ext cx="99177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lõi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939141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3706" y="15936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</a:rPr>
              <a:t>Cách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vẽ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tranh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chân</a:t>
            </a:r>
            <a:r>
              <a:rPr lang="en-US" sz="3200" b="1" dirty="0">
                <a:solidFill>
                  <a:srgbClr val="FF0000"/>
                </a:solidFill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nét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màu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biểu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3706" y="859679"/>
            <a:ext cx="8329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8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25368" r="8003" b="57928"/>
          <a:stretch/>
        </p:blipFill>
        <p:spPr bwMode="auto">
          <a:xfrm>
            <a:off x="6173727" y="1608587"/>
            <a:ext cx="2331958" cy="331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379" b="12670"/>
          <a:stretch/>
        </p:blipFill>
        <p:spPr>
          <a:xfrm>
            <a:off x="592132" y="1608586"/>
            <a:ext cx="5233231" cy="3292035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5" t="46750" r="48249" b="29574"/>
          <a:stretch/>
        </p:blipFill>
        <p:spPr bwMode="auto">
          <a:xfrm>
            <a:off x="9066281" y="1608587"/>
            <a:ext cx="2372969" cy="329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836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89" b="12670"/>
          <a:stretch/>
        </p:blipFill>
        <p:spPr>
          <a:xfrm>
            <a:off x="425975" y="136543"/>
            <a:ext cx="1979600" cy="2490536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69" r="34379" b="12670"/>
          <a:stretch/>
        </p:blipFill>
        <p:spPr>
          <a:xfrm>
            <a:off x="2839091" y="136543"/>
            <a:ext cx="1887653" cy="24064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25368" r="8003" b="57928"/>
          <a:stretch/>
        </p:blipFill>
        <p:spPr bwMode="auto">
          <a:xfrm>
            <a:off x="432676" y="3478557"/>
            <a:ext cx="1846290" cy="262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5" t="46750" r="48249" b="29574"/>
          <a:stretch/>
        </p:blipFill>
        <p:spPr bwMode="auto">
          <a:xfrm>
            <a:off x="2839092" y="3453929"/>
            <a:ext cx="1887652" cy="261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3360" y="2719349"/>
            <a:ext cx="509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79968" y="713330"/>
            <a:ext cx="7210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91688" y="1850490"/>
            <a:ext cx="72472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31544" y="3423758"/>
            <a:ext cx="7210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196" y="4560918"/>
            <a:ext cx="7210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0494" y="2719349"/>
            <a:ext cx="450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5728" y="5992839"/>
            <a:ext cx="397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8029" y="6035043"/>
            <a:ext cx="513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115471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89" b="12670"/>
          <a:stretch/>
        </p:blipFill>
        <p:spPr>
          <a:xfrm>
            <a:off x="401786" y="815007"/>
            <a:ext cx="2327350" cy="3182187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69" r="34379" b="17686"/>
          <a:stretch/>
        </p:blipFill>
        <p:spPr>
          <a:xfrm>
            <a:off x="3413095" y="815008"/>
            <a:ext cx="2509407" cy="31084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25368" r="8003" b="57928"/>
          <a:stretch/>
        </p:blipFill>
        <p:spPr bwMode="auto">
          <a:xfrm>
            <a:off x="6516951" y="815007"/>
            <a:ext cx="2183916" cy="31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5" t="46750" r="48249" b="29574"/>
          <a:stretch/>
        </p:blipFill>
        <p:spPr bwMode="auto">
          <a:xfrm>
            <a:off x="9328510" y="815007"/>
            <a:ext cx="2174719" cy="301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5177" y="4054801"/>
            <a:ext cx="24539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66910" y="4083281"/>
            <a:ext cx="2655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0764" y="4083281"/>
            <a:ext cx="23949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36334" y="3997194"/>
            <a:ext cx="27590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4764" y="512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2. </a:t>
            </a:r>
            <a:r>
              <a:rPr lang="en-US" sz="2800" b="1" dirty="0" err="1">
                <a:solidFill>
                  <a:srgbClr val="FF0000"/>
                </a:solidFill>
              </a:rPr>
              <a:t>Cách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vẽ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chân</a:t>
            </a:r>
            <a:r>
              <a:rPr lang="en-US" sz="2800" b="1" dirty="0">
                <a:solidFill>
                  <a:srgbClr val="FF0000"/>
                </a:solidFill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</a:rPr>
              <a:t>với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nét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màu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biểu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cảm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779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2640" y="401782"/>
            <a:ext cx="24993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VIDEO </a:t>
            </a:r>
          </a:p>
          <a:p>
            <a:pPr algn="ctr"/>
            <a:endParaRPr lang="en-US" sz="4000" b="1" dirty="0">
              <a:solidFill>
                <a:srgbClr val="FFFF00"/>
              </a:solidFill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en-US" sz="4000" b="1" dirty="0" err="1">
                <a:solidFill>
                  <a:schemeClr val="bg1"/>
                </a:solidFill>
                <a:ea typeface="Times New Roman"/>
                <a:cs typeface="Times New Roman"/>
                <a:sym typeface="Times New Roman"/>
              </a:rPr>
              <a:t>Vẽ</a:t>
            </a:r>
            <a:r>
              <a:rPr lang="en-US" sz="4000" b="1" dirty="0">
                <a:solidFill>
                  <a:schemeClr val="bg1"/>
                </a:solidFill>
                <a:ea typeface="Times New Roman"/>
                <a:cs typeface="Times New Roman"/>
                <a:sym typeface="Times New Roman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ea typeface="Times New Roman"/>
                <a:cs typeface="Times New Roman"/>
                <a:sym typeface="Times New Roman"/>
              </a:rPr>
              <a:t>chân</a:t>
            </a:r>
            <a:r>
              <a:rPr lang="en-US" sz="4000" b="1" dirty="0">
                <a:solidFill>
                  <a:schemeClr val="bg1"/>
                </a:solidFill>
                <a:ea typeface="Times New Roman"/>
                <a:cs typeface="Times New Roman"/>
                <a:sym typeface="Times New Roman"/>
              </a:rPr>
              <a:t> dung 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ea typeface="Times New Roman"/>
                <a:cs typeface="Times New Roman"/>
                <a:sym typeface="Times New Roman"/>
              </a:rPr>
              <a:t>biểu</a:t>
            </a:r>
            <a:r>
              <a:rPr lang="en-US" sz="4000" b="1" dirty="0">
                <a:solidFill>
                  <a:schemeClr val="bg1"/>
                </a:solidFill>
                <a:ea typeface="Times New Roman"/>
                <a:cs typeface="Times New Roman"/>
                <a:sym typeface="Times New Roman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ea typeface="Times New Roman"/>
                <a:cs typeface="Times New Roman"/>
                <a:sym typeface="Times New Roman"/>
              </a:rPr>
              <a:t>hiện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081350"/>
            <a:ext cx="1219200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318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7142" y="129077"/>
            <a:ext cx="11482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cs typeface="Times New Roman"/>
                <a:sym typeface="Times New Roman"/>
              </a:rPr>
              <a:t>Luyện</a:t>
            </a:r>
            <a:r>
              <a:rPr lang="en-US" sz="2800" b="1" dirty="0">
                <a:solidFill>
                  <a:srgbClr val="0070C0"/>
                </a:solidFill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cs typeface="Times New Roman"/>
                <a:sym typeface="Times New Roman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cs typeface="Times New Roman"/>
                <a:sym typeface="Times New Roman"/>
              </a:rPr>
              <a:t> – </a:t>
            </a:r>
            <a:r>
              <a:rPr lang="en-US" sz="2800" b="1" dirty="0" err="1">
                <a:solidFill>
                  <a:srgbClr val="0070C0"/>
                </a:solidFill>
                <a:cs typeface="Times New Roman"/>
                <a:sym typeface="Times New Roman"/>
              </a:rPr>
              <a:t>Vẽ</a:t>
            </a:r>
            <a:r>
              <a:rPr lang="en-US" sz="2800" b="1" dirty="0">
                <a:solidFill>
                  <a:srgbClr val="0070C0"/>
                </a:solidFill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cs typeface="Times New Roman"/>
                <a:sym typeface="Times New Roman"/>
              </a:rPr>
              <a:t>tranh</a:t>
            </a:r>
            <a:r>
              <a:rPr lang="en-US" sz="2800" b="1" dirty="0">
                <a:solidFill>
                  <a:srgbClr val="0070C0"/>
                </a:solidFill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cs typeface="Times New Roman"/>
                <a:sym typeface="Times New Roman"/>
              </a:rPr>
              <a:t>chân</a:t>
            </a:r>
            <a:r>
              <a:rPr lang="en-US" sz="2800" b="1" dirty="0">
                <a:solidFill>
                  <a:srgbClr val="0070C0"/>
                </a:solidFill>
                <a:cs typeface="Times New Roman"/>
                <a:sym typeface="Times New Roman"/>
              </a:rPr>
              <a:t> dung </a:t>
            </a:r>
            <a:r>
              <a:rPr lang="en-US" sz="2800" b="1" dirty="0" err="1">
                <a:solidFill>
                  <a:srgbClr val="0070C0"/>
                </a:solidFill>
                <a:cs typeface="Times New Roman"/>
                <a:sym typeface="Times New Roman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cs typeface="Times New Roman"/>
                <a:sym typeface="Times New Roman"/>
              </a:rPr>
              <a:t>hiện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4061" y="713852"/>
            <a:ext cx="9256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778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36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Một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tranh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chân</a:t>
            </a:r>
            <a:r>
              <a:rPr lang="en-US" sz="3200" b="1" dirty="0">
                <a:solidFill>
                  <a:srgbClr val="FF0000"/>
                </a:solidFill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</a:rPr>
              <a:t>biểu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40" y="1007960"/>
            <a:ext cx="9768596" cy="56671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835" y="2957830"/>
            <a:ext cx="1624330" cy="94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6787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36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Một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tranh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chân</a:t>
            </a:r>
            <a:r>
              <a:rPr lang="en-US" sz="3200" b="1" dirty="0">
                <a:solidFill>
                  <a:srgbClr val="FF0000"/>
                </a:solidFill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</a:rPr>
              <a:t>biểu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38" y="1029188"/>
            <a:ext cx="9554479" cy="581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2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36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Một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tranh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chân</a:t>
            </a:r>
            <a:r>
              <a:rPr lang="en-US" sz="3200" b="1" dirty="0">
                <a:solidFill>
                  <a:srgbClr val="FF0000"/>
                </a:solidFill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</a:rPr>
              <a:t>biểu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C:\Users\LAPTOP HP\Pictures\HÌNH\tập huấn\20230622_0839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270" y="1073003"/>
            <a:ext cx="3768896" cy="5487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LAPTOP HP\Pictures\HÌNH\tập huấn\40985C07_7B2D_44FE_B0BB_7B2BED436A7E.jpe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10879" r="8315" b="12854"/>
          <a:stretch/>
        </p:blipFill>
        <p:spPr bwMode="auto">
          <a:xfrm rot="5400000">
            <a:off x="5783254" y="1891341"/>
            <a:ext cx="5487880" cy="38502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762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1080" y="320040"/>
            <a:ext cx="766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</a:rPr>
              <a:t>Quan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sát</a:t>
            </a:r>
            <a:r>
              <a:rPr lang="en-US" sz="2800" b="1" dirty="0">
                <a:solidFill>
                  <a:schemeClr val="tx2"/>
                </a:solidFill>
              </a:rPr>
              <a:t> 2 </a:t>
            </a:r>
            <a:r>
              <a:rPr lang="en-US" sz="2800" b="1" dirty="0" err="1">
                <a:solidFill>
                  <a:schemeClr val="tx2"/>
                </a:solidFill>
              </a:rPr>
              <a:t>bức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tranh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và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cho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biết</a:t>
            </a:r>
            <a:r>
              <a:rPr lang="en-US" sz="2800" b="1" dirty="0">
                <a:solidFill>
                  <a:schemeClr val="tx2"/>
                </a:solidFill>
              </a:rPr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0" y="1032096"/>
            <a:ext cx="2606040" cy="357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57700" y="6088558"/>
            <a:ext cx="8458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1640" y="4770120"/>
            <a:ext cx="172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0120" y="4770120"/>
            <a:ext cx="172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2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3" t="46850" r="47391" b="29116"/>
          <a:stretch/>
        </p:blipFill>
        <p:spPr bwMode="auto">
          <a:xfrm>
            <a:off x="4213860" y="1032096"/>
            <a:ext cx="2559276" cy="357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56120" y="124968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38160" y="1240840"/>
            <a:ext cx="387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56120" y="198120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22920" y="1957120"/>
            <a:ext cx="387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571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2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36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Một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tranh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chân</a:t>
            </a:r>
            <a:r>
              <a:rPr lang="en-US" sz="3200" b="1" dirty="0">
                <a:solidFill>
                  <a:srgbClr val="FF0000"/>
                </a:solidFill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</a:rPr>
              <a:t>biểu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44" descr="Description: C:\Users\LAPTOP HP\Pictures\HÌNH\tập huấn\IMG_UPLOAD_20230622_0857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57" y="1046727"/>
            <a:ext cx="4572001" cy="530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285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C:\Users\LAPTOP HP\Pictures\HÌNH\tập huấn\IMG2023062208472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 t="5037" r="9245" b="7748"/>
          <a:stretch/>
        </p:blipFill>
        <p:spPr bwMode="auto">
          <a:xfrm>
            <a:off x="6540596" y="1054419"/>
            <a:ext cx="4544745" cy="53770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7623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36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Một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tranh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chân</a:t>
            </a:r>
            <a:r>
              <a:rPr lang="en-US" sz="3200" b="1" dirty="0">
                <a:solidFill>
                  <a:srgbClr val="FF0000"/>
                </a:solidFill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</a:rPr>
              <a:t>biểu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57" y="935501"/>
            <a:ext cx="4606526" cy="539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48" y="1097419"/>
            <a:ext cx="3968863" cy="526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62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7142" y="129077"/>
            <a:ext cx="11482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cs typeface="Times New Roman"/>
                <a:sym typeface="Times New Roman"/>
              </a:rPr>
              <a:t>Luyện</a:t>
            </a:r>
            <a:r>
              <a:rPr lang="en-US" sz="2800" b="1" dirty="0">
                <a:solidFill>
                  <a:srgbClr val="0070C0"/>
                </a:solidFill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cs typeface="Times New Roman"/>
                <a:sym typeface="Times New Roman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cs typeface="Times New Roman"/>
                <a:sym typeface="Times New Roman"/>
              </a:rPr>
              <a:t> – </a:t>
            </a:r>
            <a:r>
              <a:rPr lang="en-US" sz="2800" b="1" dirty="0" err="1">
                <a:solidFill>
                  <a:srgbClr val="0070C0"/>
                </a:solidFill>
                <a:cs typeface="Times New Roman"/>
                <a:sym typeface="Times New Roman"/>
              </a:rPr>
              <a:t>Vẽ</a:t>
            </a:r>
            <a:r>
              <a:rPr lang="en-US" sz="2800" b="1" dirty="0">
                <a:solidFill>
                  <a:srgbClr val="0070C0"/>
                </a:solidFill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cs typeface="Times New Roman"/>
                <a:sym typeface="Times New Roman"/>
              </a:rPr>
              <a:t>tranh</a:t>
            </a:r>
            <a:r>
              <a:rPr lang="en-US" sz="2800" b="1" dirty="0">
                <a:solidFill>
                  <a:srgbClr val="0070C0"/>
                </a:solidFill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cs typeface="Times New Roman"/>
                <a:sym typeface="Times New Roman"/>
              </a:rPr>
              <a:t>chân</a:t>
            </a:r>
            <a:r>
              <a:rPr lang="en-US" sz="2800" b="1" dirty="0">
                <a:solidFill>
                  <a:srgbClr val="0070C0"/>
                </a:solidFill>
                <a:cs typeface="Times New Roman"/>
                <a:sym typeface="Times New Roman"/>
              </a:rPr>
              <a:t> dung </a:t>
            </a:r>
            <a:r>
              <a:rPr lang="en-US" sz="2800" b="1" dirty="0" err="1">
                <a:solidFill>
                  <a:srgbClr val="0070C0"/>
                </a:solidFill>
                <a:cs typeface="Times New Roman"/>
                <a:sym typeface="Times New Roman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cs typeface="Times New Roman"/>
                <a:sym typeface="Times New Roman"/>
              </a:rPr>
              <a:t>hiện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142" y="1470638"/>
            <a:ext cx="4599942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82485" y="898416"/>
            <a:ext cx="3601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GỢI Ý: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56738" y="1448974"/>
            <a:ext cx="6635262" cy="4832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333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4"/>
          <p:cNvSpPr txBox="1">
            <a:spLocks noGrp="1"/>
          </p:cNvSpPr>
          <p:nvPr>
            <p:ph type="title"/>
          </p:nvPr>
        </p:nvSpPr>
        <p:spPr>
          <a:xfrm>
            <a:off x="1579424" y="1110352"/>
            <a:ext cx="8164393" cy="6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Trebuchet MS"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Nêu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cảm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nhận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phân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tích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về</a:t>
            </a:r>
            <a:r>
              <a:rPr lang="en-US" sz="4000" b="1" dirty="0">
                <a:solidFill>
                  <a:srgbClr val="FF0000"/>
                </a:solidFill>
              </a:rPr>
              <a:t>:</a:t>
            </a:r>
            <a:endParaRPr sz="4000" b="1" dirty="0">
              <a:solidFill>
                <a:srgbClr val="FF0000"/>
              </a:solidFill>
            </a:endParaRPr>
          </a:p>
        </p:txBody>
      </p:sp>
      <p:sp>
        <p:nvSpPr>
          <p:cNvPr id="282" name="Google Shape;282;p14"/>
          <p:cNvSpPr txBox="1">
            <a:spLocks noGrp="1"/>
          </p:cNvSpPr>
          <p:nvPr>
            <p:ph idx="1"/>
          </p:nvPr>
        </p:nvSpPr>
        <p:spPr>
          <a:xfrm>
            <a:off x="3077585" y="2122073"/>
            <a:ext cx="8980375" cy="3012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lvl="0">
              <a:lnSpc>
                <a:spcPct val="170000"/>
              </a:lnSpc>
              <a:spcBef>
                <a:spcPts val="0"/>
              </a:spcBef>
              <a:buSzPts val="2240"/>
              <a:buChar char="►"/>
            </a:pPr>
            <a:r>
              <a:rPr lang="fr-FR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fr-FR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fr-FR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fr-FR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70000"/>
              </a:lnSpc>
              <a:spcBef>
                <a:spcPts val="0"/>
              </a:spcBef>
              <a:buSzPts val="2240"/>
              <a:buChar char="►"/>
            </a:pP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70000"/>
              </a:lnSpc>
              <a:spcBef>
                <a:spcPts val="0"/>
              </a:spcBef>
              <a:buSzPts val="2240"/>
              <a:buChar char="►"/>
            </a:pP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dung.</a:t>
            </a:r>
          </a:p>
          <a:p>
            <a:pPr lvl="0">
              <a:lnSpc>
                <a:spcPct val="170000"/>
              </a:lnSpc>
              <a:spcBef>
                <a:spcPts val="0"/>
              </a:spcBef>
              <a:buSzPts val="2240"/>
              <a:buChar char="►"/>
            </a:pP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ts val="0"/>
              </a:spcBef>
              <a:buSzPts val="2240"/>
              <a:buChar char="►"/>
            </a:pPr>
            <a:endParaRPr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3787" y="221673"/>
            <a:ext cx="11208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b="1" dirty="0" err="1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Trưng</a:t>
            </a:r>
            <a:r>
              <a:rPr lang="en-US" sz="3600" b="1" dirty="0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bày</a:t>
            </a:r>
            <a:r>
              <a:rPr lang="en-US" sz="3600" b="1" dirty="0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sản</a:t>
            </a:r>
            <a:r>
              <a:rPr lang="en-US" sz="3600" b="1" dirty="0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phẩm</a:t>
            </a:r>
            <a:r>
              <a:rPr lang="en-US" sz="3600" b="1" dirty="0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600" b="1" dirty="0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 chia </a:t>
            </a:r>
            <a:r>
              <a:rPr lang="en-US" sz="3600" b="1" dirty="0" err="1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sẻ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4" name="VietNamQueHuongToiDanBau-Various_bmt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9424" y="603223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42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0755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1" grpId="0"/>
      <p:bldP spid="28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04" y="0"/>
            <a:ext cx="11976296" cy="1143000"/>
          </a:xfrm>
        </p:spPr>
        <p:txBody>
          <a:bodyPr>
            <a:no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</a:rPr>
              <a:t>5. </a:t>
            </a:r>
            <a:r>
              <a:rPr lang="en-US" sz="3600" b="1" dirty="0" err="1">
                <a:solidFill>
                  <a:srgbClr val="0070C0"/>
                </a:solidFill>
              </a:rPr>
              <a:t>Tìm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hiểu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tranh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chân</a:t>
            </a:r>
            <a:r>
              <a:rPr lang="en-US" sz="3600" b="1" dirty="0">
                <a:solidFill>
                  <a:srgbClr val="0070C0"/>
                </a:solidFill>
              </a:rPr>
              <a:t> dung </a:t>
            </a:r>
            <a:r>
              <a:rPr lang="en-US" sz="3600" b="1" dirty="0" err="1">
                <a:solidFill>
                  <a:srgbClr val="0070C0"/>
                </a:solidFill>
              </a:rPr>
              <a:t>thuộc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trường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phái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biểu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hiện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0167" y="174489"/>
            <a:ext cx="7962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1,2,3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17 SGK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" t="3156" r="44848" b="49265"/>
          <a:stretch/>
        </p:blipFill>
        <p:spPr bwMode="auto">
          <a:xfrm>
            <a:off x="611958" y="921768"/>
            <a:ext cx="3552079" cy="28188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3" t="55891" r="9110" b="3554"/>
          <a:stretch/>
        </p:blipFill>
        <p:spPr bwMode="auto">
          <a:xfrm>
            <a:off x="8741898" y="921767"/>
            <a:ext cx="2210976" cy="2687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6" t="3156" r="6952" b="49265"/>
          <a:stretch/>
        </p:blipFill>
        <p:spPr bwMode="auto">
          <a:xfrm>
            <a:off x="5288280" y="921767"/>
            <a:ext cx="2195732" cy="2813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6952" y="5208364"/>
            <a:ext cx="11188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6952" y="4685144"/>
            <a:ext cx="1118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952" y="4926900"/>
            <a:ext cx="11510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884" y="5403953"/>
            <a:ext cx="11261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3242" y="3770138"/>
            <a:ext cx="576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3274" y="3767790"/>
            <a:ext cx="243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Egon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Schiele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22982" y="3767790"/>
            <a:ext cx="576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13014" y="3765442"/>
            <a:ext cx="2719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Georges Rouault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47954" y="3767790"/>
            <a:ext cx="576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37987" y="3765442"/>
            <a:ext cx="189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Van Gogh</a:t>
            </a:r>
          </a:p>
        </p:txBody>
      </p:sp>
    </p:spTree>
    <p:extLst>
      <p:ext uri="{BB962C8B-B14F-4D97-AF65-F5344CB8AC3E}">
        <p14:creationId xmlns:p14="http://schemas.microsoft.com/office/powerpoint/2010/main" val="2228463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04" y="0"/>
            <a:ext cx="11976296" cy="1143000"/>
          </a:xfrm>
        </p:spPr>
        <p:txBody>
          <a:bodyPr>
            <a:no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</a:rPr>
              <a:t>5. </a:t>
            </a:r>
            <a:r>
              <a:rPr lang="en-US" sz="3600" b="1" dirty="0" err="1">
                <a:solidFill>
                  <a:srgbClr val="0070C0"/>
                </a:solidFill>
              </a:rPr>
              <a:t>Tìm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hiểu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tranh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chân</a:t>
            </a:r>
            <a:r>
              <a:rPr lang="en-US" sz="3600" b="1" dirty="0">
                <a:solidFill>
                  <a:srgbClr val="0070C0"/>
                </a:solidFill>
              </a:rPr>
              <a:t> dung </a:t>
            </a:r>
            <a:r>
              <a:rPr lang="en-US" sz="3600" b="1" dirty="0" err="1">
                <a:solidFill>
                  <a:srgbClr val="0070C0"/>
                </a:solidFill>
              </a:rPr>
              <a:t>thuộc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trường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phái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biểu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hiện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0830" y="1012870"/>
            <a:ext cx="818739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XIX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XX.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Edvard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Munch (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Ét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-van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Măn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thét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Oskar Kokoschka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Self Portrait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Georges Rouault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old Clown,...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90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1709" y="3643745"/>
            <a:ext cx="6345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33CC"/>
                </a:solidFill>
              </a:rPr>
              <a:t>CẢM NGHĨ</a:t>
            </a:r>
          </a:p>
        </p:txBody>
      </p:sp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"/>
          <p:cNvSpPr txBox="1">
            <a:spLocks noGrp="1"/>
          </p:cNvSpPr>
          <p:nvPr>
            <p:ph type="title"/>
          </p:nvPr>
        </p:nvSpPr>
        <p:spPr>
          <a:xfrm>
            <a:off x="1097280" y="908904"/>
            <a:ext cx="10058400" cy="89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rebuchet MS"/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VỤ TIẾT HỌC SAU</a:t>
            </a:r>
            <a:endParaRPr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Google Shape;301;p17"/>
          <p:cNvSpPr txBox="1">
            <a:spLocks noGrp="1"/>
          </p:cNvSpPr>
          <p:nvPr>
            <p:ph idx="1"/>
          </p:nvPr>
        </p:nvSpPr>
        <p:spPr>
          <a:xfrm>
            <a:off x="677334" y="1929420"/>
            <a:ext cx="926852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240"/>
              <a:buChar char="►"/>
            </a:pPr>
            <a:r>
              <a:rPr lang="en-US" sz="3600" b="1" dirty="0" err="1">
                <a:solidFill>
                  <a:srgbClr val="0070C0"/>
                </a:solidFill>
              </a:rPr>
              <a:t>Chuẩn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bị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giấy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bìa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Các-tông</a:t>
            </a:r>
            <a:r>
              <a:rPr lang="en-US" sz="3600" b="1" dirty="0">
                <a:solidFill>
                  <a:srgbClr val="0070C0"/>
                </a:solidFill>
              </a:rPr>
              <a:t>, </a:t>
            </a:r>
            <a:r>
              <a:rPr lang="en-US" sz="3600" b="1" dirty="0" err="1">
                <a:solidFill>
                  <a:srgbClr val="0070C0"/>
                </a:solidFill>
              </a:rPr>
              <a:t>vỏ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trứng</a:t>
            </a:r>
            <a:r>
              <a:rPr lang="en-US" sz="3600" b="1" dirty="0">
                <a:solidFill>
                  <a:srgbClr val="0070C0"/>
                </a:solidFill>
              </a:rPr>
              <a:t>, </a:t>
            </a:r>
            <a:r>
              <a:rPr lang="en-US" sz="3600" b="1" dirty="0" err="1">
                <a:solidFill>
                  <a:srgbClr val="0070C0"/>
                </a:solidFill>
              </a:rPr>
              <a:t>keo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sứa</a:t>
            </a:r>
            <a:r>
              <a:rPr lang="en-US" sz="3600" b="1" dirty="0">
                <a:solidFill>
                  <a:srgbClr val="0070C0"/>
                </a:solidFill>
              </a:rPr>
              <a:t> (</a:t>
            </a:r>
            <a:r>
              <a:rPr lang="en-US" sz="3600" b="1" dirty="0" err="1">
                <a:solidFill>
                  <a:srgbClr val="0070C0"/>
                </a:solidFill>
              </a:rPr>
              <a:t>hoặc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keo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dán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giấy</a:t>
            </a:r>
            <a:r>
              <a:rPr lang="en-US" sz="3600" b="1" dirty="0">
                <a:solidFill>
                  <a:srgbClr val="0070C0"/>
                </a:solidFill>
              </a:rPr>
              <a:t>), </a:t>
            </a:r>
            <a:r>
              <a:rPr lang="en-US" sz="3600" b="1" dirty="0" err="1">
                <a:solidFill>
                  <a:srgbClr val="0070C0"/>
                </a:solidFill>
              </a:rPr>
              <a:t>bút</a:t>
            </a:r>
            <a:r>
              <a:rPr lang="en-US" sz="3600" b="1" dirty="0">
                <a:solidFill>
                  <a:srgbClr val="0070C0"/>
                </a:solidFill>
              </a:rPr>
              <a:t>, </a:t>
            </a:r>
            <a:r>
              <a:rPr lang="en-US" sz="3600" b="1" dirty="0" err="1">
                <a:solidFill>
                  <a:srgbClr val="0070C0"/>
                </a:solidFill>
              </a:rPr>
              <a:t>màu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vẻ</a:t>
            </a:r>
            <a:r>
              <a:rPr lang="en-US" sz="3600" b="1" dirty="0">
                <a:solidFill>
                  <a:srgbClr val="0070C0"/>
                </a:solidFill>
              </a:rPr>
              <a:t>, chai.</a:t>
            </a:r>
            <a:endParaRPr sz="3600" b="1" dirty="0">
              <a:solidFill>
                <a:srgbClr val="0070C0"/>
              </a:solidFill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9" y="955964"/>
            <a:ext cx="10099964" cy="417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2631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4583" y="738984"/>
            <a:ext cx="1027825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+mj-lt"/>
                <a:ea typeface="Times New Roman"/>
                <a:cs typeface="Times New Roman"/>
                <a:sym typeface="Times New Roman"/>
              </a:rPr>
              <a:t>Chủ</a:t>
            </a:r>
            <a:r>
              <a:rPr lang="en-US" sz="3200" b="1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+mj-lt"/>
                <a:ea typeface="Times New Roman"/>
                <a:cs typeface="Times New Roman"/>
                <a:sym typeface="Times New Roman"/>
              </a:rPr>
              <a:t>đề</a:t>
            </a:r>
            <a:r>
              <a:rPr lang="en-US" sz="3200" b="1" dirty="0">
                <a:latin typeface="+mj-lt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NGHỆ THUẬT HIỆN ĐẠI THẾ GIỚI </a:t>
            </a:r>
            <a:br>
              <a:rPr lang="en-US" sz="3200" b="1" dirty="0">
                <a:latin typeface="+mj-lt"/>
                <a:ea typeface="Times New Roman"/>
                <a:cs typeface="Times New Roman"/>
                <a:sym typeface="Times New Roman"/>
              </a:rPr>
            </a:br>
            <a:endParaRPr lang="en-US" sz="3200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algn="r"/>
            <a:r>
              <a:rPr lang="en-US" sz="7200" b="1" u="sng" dirty="0" err="1">
                <a:solidFill>
                  <a:srgbClr val="FF0000"/>
                </a:solidFill>
                <a:latin typeface="Bahnschrift Condensed" pitchFamily="34" charset="0"/>
                <a:cs typeface="Times New Roman"/>
                <a:sym typeface="Times New Roman"/>
              </a:rPr>
              <a:t>Bài</a:t>
            </a:r>
            <a:r>
              <a:rPr lang="en-US" sz="7200" b="1" u="sng" dirty="0">
                <a:solidFill>
                  <a:srgbClr val="FF0000"/>
                </a:solidFill>
                <a:latin typeface="Bahnschrift Condensed" pitchFamily="34" charset="0"/>
                <a:cs typeface="Times New Roman"/>
                <a:sym typeface="Times New Roman"/>
              </a:rPr>
              <a:t> 3</a:t>
            </a:r>
            <a:r>
              <a:rPr lang="en-US" sz="7200" b="1" dirty="0">
                <a:solidFill>
                  <a:srgbClr val="FF0000"/>
                </a:solidFill>
                <a:latin typeface="Bahnschrift Condensed" pitchFamily="34" charset="0"/>
                <a:cs typeface="Times New Roman"/>
                <a:sym typeface="Times New Roman"/>
              </a:rPr>
              <a:t>: TRANH CHÂN DUNG THEO</a:t>
            </a:r>
          </a:p>
          <a:p>
            <a:pPr algn="r"/>
            <a:r>
              <a:rPr lang="en-US" sz="7200" b="1" dirty="0">
                <a:solidFill>
                  <a:srgbClr val="FF0000"/>
                </a:solidFill>
                <a:latin typeface="Bahnschrift Condensed" pitchFamily="34" charset="0"/>
                <a:cs typeface="Times New Roman"/>
                <a:sym typeface="Times New Roman"/>
              </a:rPr>
              <a:t>TRƯỜNG PHÁI BIỂU HIỆN</a:t>
            </a:r>
            <a:endParaRPr lang="en-US" sz="7200" dirty="0">
              <a:solidFill>
                <a:srgbClr val="FF0000"/>
              </a:solidFill>
              <a:latin typeface="Bahnschrif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02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5440" y="8382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Chuẩn</a:t>
            </a:r>
            <a:r>
              <a:rPr lang="en-US" sz="4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bị</a:t>
            </a:r>
            <a:r>
              <a:rPr lang="en-US" sz="4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sinh</a:t>
            </a:r>
            <a:endParaRPr lang="en-US" sz="48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40" y="2026920"/>
            <a:ext cx="746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Giấy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chì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Tẩy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6013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" y="26457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1.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Quan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sát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nhận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thức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thức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thể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hiện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tranh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4011684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4064" y="337625"/>
            <a:ext cx="40233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Rounded MT Bold" pitchFamily="34" charset="0"/>
                <a:cs typeface="Arial" pitchFamily="34" charset="0"/>
              </a:rPr>
              <a:t>THẢO LUẬN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Arial Rounded MT Bold" pitchFamily="34" charset="0"/>
                <a:cs typeface="Arial" pitchFamily="34" charset="0"/>
              </a:rPr>
              <a:t>NHÓM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4064" y="1729053"/>
            <a:ext cx="4417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38" y="2532181"/>
            <a:ext cx="47126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1,2,3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</a:p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14,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72665" y="182877"/>
            <a:ext cx="472674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1525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" y="26457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1.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Quan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sát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nhận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thức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thức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thể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hiện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tranh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dung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2"/>
          <a:stretch/>
        </p:blipFill>
        <p:spPr>
          <a:xfrm>
            <a:off x="8199120" y="926305"/>
            <a:ext cx="3505199" cy="271605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2"/>
          <a:stretch/>
        </p:blipFill>
        <p:spPr>
          <a:xfrm>
            <a:off x="8211865" y="4058602"/>
            <a:ext cx="3492454" cy="22812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99320" y="3489960"/>
            <a:ext cx="35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00160" y="629560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08920" y="6295608"/>
            <a:ext cx="67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1080" y="1280160"/>
            <a:ext cx="7178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1,2,3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SGK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719" y="6065520"/>
            <a:ext cx="7863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1080" y="2496751"/>
            <a:ext cx="6903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4460" y="3054827"/>
            <a:ext cx="591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Hoang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lo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4460" y="3578047"/>
            <a:ext cx="591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rầu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9700" y="4124544"/>
            <a:ext cx="591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840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" y="26457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1.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Quan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sát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nhận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thức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thức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thể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hiện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tranh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dung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2"/>
          <a:stretch/>
        </p:blipFill>
        <p:spPr>
          <a:xfrm>
            <a:off x="8199120" y="926305"/>
            <a:ext cx="3505199" cy="271605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2"/>
          <a:stretch/>
        </p:blipFill>
        <p:spPr>
          <a:xfrm>
            <a:off x="8211865" y="4058602"/>
            <a:ext cx="3492454" cy="22812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1080" y="1280160"/>
            <a:ext cx="7178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1,2,3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SGK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5339" y="5603111"/>
            <a:ext cx="78638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5338" y="2474297"/>
            <a:ext cx="73837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2540" y="3520440"/>
            <a:ext cx="69265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vui,buồn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99320" y="3489960"/>
            <a:ext cx="35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0160" y="629560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08920" y="6295608"/>
            <a:ext cx="67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1233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" y="26457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1.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Quan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sát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nhận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thức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thức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thể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hiện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tranh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dung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1080" y="1280160"/>
            <a:ext cx="7178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1,2,3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SGK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5339" y="5603111"/>
            <a:ext cx="7383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3297" y="2403957"/>
            <a:ext cx="76674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0500" y="3450100"/>
            <a:ext cx="7348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tăm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2"/>
          <a:stretch/>
        </p:blipFill>
        <p:spPr>
          <a:xfrm>
            <a:off x="8199120" y="926305"/>
            <a:ext cx="3505199" cy="2716055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2"/>
          <a:stretch/>
        </p:blipFill>
        <p:spPr>
          <a:xfrm>
            <a:off x="8211865" y="4058602"/>
            <a:ext cx="3492454" cy="22812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99320" y="3489960"/>
            <a:ext cx="35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00160" y="629560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08920" y="6295608"/>
            <a:ext cx="67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81421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1409</TotalTime>
  <Words>1334</Words>
  <Application>Microsoft Office PowerPoint</Application>
  <PresentationFormat>Widescreen</PresentationFormat>
  <Paragraphs>136</Paragraphs>
  <Slides>29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 Rounded MT Bold</vt:lpstr>
      <vt:lpstr>Bahnschrift Condensed</vt:lpstr>
      <vt:lpstr>Calibri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tranh chân dung biểu hiện</vt:lpstr>
      <vt:lpstr>Một số tranh chân dung biểu hiện</vt:lpstr>
      <vt:lpstr>Một số tranh chân dung biểu hiện</vt:lpstr>
      <vt:lpstr>Một số tranh chân dung biểu hiện</vt:lpstr>
      <vt:lpstr>Một số tranh chân dung biểu hiện</vt:lpstr>
      <vt:lpstr>PowerPoint Presentation</vt:lpstr>
      <vt:lpstr>Nêu cảm nhận và phân tích về:</vt:lpstr>
      <vt:lpstr>5. Tìm hiểu tranh chân dung thuộc trường phái biểu hiện</vt:lpstr>
      <vt:lpstr>PowerPoint Presentation</vt:lpstr>
      <vt:lpstr>5. Tìm hiểu tranh chân dung thuộc trường phái biểu hiện</vt:lpstr>
      <vt:lpstr>PowerPoint Presentation</vt:lpstr>
      <vt:lpstr>NHIỆM VỤ TIẾT HỌC SAU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 NGHỆ THUẬT TIỀN SỬ  THẾ GIỚI VÀ VIỆT NAM   Bài 3   TÚI GIẤY ĐỰNG QUÀ TẶNG</dc:title>
  <dc:creator>BINH PHAN</dc:creator>
  <cp:lastModifiedBy>admin</cp:lastModifiedBy>
  <cp:revision>137</cp:revision>
  <dcterms:created xsi:type="dcterms:W3CDTF">2021-08-17T03:15:16Z</dcterms:created>
  <dcterms:modified xsi:type="dcterms:W3CDTF">2023-09-30T08:20:44Z</dcterms:modified>
</cp:coreProperties>
</file>