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09" r:id="rId2"/>
    <p:sldId id="312" r:id="rId3"/>
    <p:sldId id="332" r:id="rId4"/>
    <p:sldId id="311" r:id="rId5"/>
    <p:sldId id="333" r:id="rId6"/>
    <p:sldId id="297" r:id="rId7"/>
    <p:sldId id="260" r:id="rId8"/>
    <p:sldId id="315" r:id="rId9"/>
    <p:sldId id="305" r:id="rId10"/>
    <p:sldId id="261" r:id="rId11"/>
    <p:sldId id="306" r:id="rId12"/>
    <p:sldId id="294" r:id="rId13"/>
    <p:sldId id="307" r:id="rId14"/>
    <p:sldId id="308" r:id="rId15"/>
    <p:sldId id="262" r:id="rId16"/>
    <p:sldId id="295" r:id="rId17"/>
    <p:sldId id="318" r:id="rId18"/>
    <p:sldId id="319" r:id="rId19"/>
    <p:sldId id="325" r:id="rId20"/>
    <p:sldId id="324" r:id="rId21"/>
    <p:sldId id="320" r:id="rId22"/>
    <p:sldId id="321" r:id="rId23"/>
    <p:sldId id="322" r:id="rId24"/>
    <p:sldId id="323" r:id="rId25"/>
    <p:sldId id="326" r:id="rId26"/>
    <p:sldId id="327" r:id="rId27"/>
    <p:sldId id="330" r:id="rId28"/>
    <p:sldId id="334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027"/>
    <a:srgbClr val="61D6FF"/>
    <a:srgbClr val="0066FF"/>
    <a:srgbClr val="CC0099"/>
    <a:srgbClr val="F16649"/>
    <a:srgbClr val="D2DEEF"/>
    <a:srgbClr val="FFFFFF"/>
    <a:srgbClr val="62C8CE"/>
    <a:srgbClr val="C0E6EA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4" y="56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35C74C-074D-43A2-B9E0-340937F5F8FE}" type="slidenum">
              <a:rPr lang="vi-VN" smtClean="0"/>
              <a:pPr eaLnBrk="1" hangingPunct="1"/>
              <a:t>26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audio" Target="../media/audio1.wav"/><Relationship Id="rId4" Type="http://schemas.openxmlformats.org/officeDocument/2006/relationships/slide" Target="slide18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" y="144462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30313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4" y="109297"/>
            <a:ext cx="75818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4767" y="1227815"/>
            <a:ext cx="6047737" cy="1070264"/>
            <a:chOff x="200084" y="1205345"/>
            <a:chExt cx="6047737" cy="1070264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  <a:grpFill/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0915" y="769261"/>
            <a:ext cx="241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* Conversation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066" y="1293884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_______  </a:t>
            </a:r>
            <a:r>
              <a:rPr lang="en-US" sz="2400" b="1" i="1" dirty="0"/>
              <a:t>   </a:t>
            </a:r>
            <a:r>
              <a:rPr lang="en-US" sz="2400" dirty="0"/>
              <a:t>do you watch TV?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</a:t>
            </a:r>
            <a:r>
              <a:rPr lang="en-US" sz="2400" dirty="0"/>
              <a:t>_______  do you watch TV?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62" y="3905495"/>
            <a:ext cx="2557373" cy="31683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287" y="3067407"/>
            <a:ext cx="23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* Conversation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0287" y="4572034"/>
            <a:ext cx="230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* Conversation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0666" y="611711"/>
            <a:ext cx="487363" cy="4873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1247" y="150047"/>
            <a:ext cx="178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How often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0100" y="154948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559" y="159850"/>
            <a:ext cx="126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7204" y="150046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1841" y="150047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2948E-6 L -0.63959 0.16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2948E-6 L -0.08889 0.264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3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28E-6 L -0.29514 0.48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2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7919E-6 L 0.04913 0.698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34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711E-6 L -0.43819 0.8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  <p:bldP spid="35" grpId="0"/>
      <p:bldP spid="38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714" y="201217"/>
            <a:ext cx="2384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B7BD"/>
                </a:solidFill>
              </a:rPr>
              <a:t>Gra</a:t>
            </a:r>
            <a:r>
              <a:rPr lang="en-US" sz="3000" b="1" i="1" dirty="0">
                <a:solidFill>
                  <a:srgbClr val="0FB7BD"/>
                </a:solidFill>
              </a:rPr>
              <a:t>m</a:t>
            </a:r>
            <a:r>
              <a:rPr lang="en-US" sz="3000" b="1" dirty="0">
                <a:solidFill>
                  <a:srgbClr val="0FB7BD"/>
                </a:solidFill>
              </a:rPr>
              <a:t>mar 2: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2990" y="182329"/>
            <a:ext cx="652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68" y="919642"/>
            <a:ext cx="6215275" cy="1391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7367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714" y="3084840"/>
            <a:ext cx="849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We use conjunctions to combine two clauses into a compound sentence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 like watching cartoons,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 enjoy sports,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I’m helping decorate the house,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227" y="205525"/>
            <a:ext cx="2324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FB7BD"/>
                </a:solidFill>
              </a:rPr>
              <a:t>* Grammar 2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5754" y="263581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759523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2856" y="1811723"/>
            <a:ext cx="5900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“and”: is used for addition.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“but” is used for the contrast.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“so” is used for the result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575" y="4488320"/>
            <a:ext cx="6891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It is still painful, so I go to see a doctor.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She is tall, but her sister is short.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+I like music, and I like watching TV, too.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921" y="3947664"/>
            <a:ext cx="847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+ Make 3 compound sentences using three target conjunctions.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56179"/>
              </p:ext>
            </p:extLst>
          </p:nvPr>
        </p:nvGraphicFramePr>
        <p:xfrm>
          <a:off x="275422" y="1061598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51704"/>
              </p:ext>
            </p:extLst>
          </p:nvPr>
        </p:nvGraphicFramePr>
        <p:xfrm>
          <a:off x="274786" y="901937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/>
                        <a:t>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34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3276600"/>
            <a:ext cx="914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45436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3276600"/>
            <a:ext cx="914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45437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098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5438" name="AutoShape 3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45439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45441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95400" y="3276600"/>
            <a:ext cx="83185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366713" y="9906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0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000" b="1" dirty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r>
              <a:rPr lang="en-US" sz="8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s</a:t>
            </a:r>
            <a:endParaRPr lang="en-US" sz="8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45443" name="AutoShape 3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3276600"/>
            <a:ext cx="779463" cy="8461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8045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4" name="TextBox 43"/>
          <p:cNvSpPr txBox="1"/>
          <p:nvPr/>
        </p:nvSpPr>
        <p:spPr>
          <a:xfrm>
            <a:off x="807403" y="143369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14162" y="4340961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6797692" y="4358424"/>
            <a:ext cx="17526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1037726" y="502174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1004210" y="5021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1037726" y="507264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50" name="_s3086"/>
          <p:cNvSpPr>
            <a:spLocks noChangeArrowheads="1"/>
          </p:cNvSpPr>
          <p:nvPr/>
        </p:nvSpPr>
        <p:spPr bwMode="auto">
          <a:xfrm>
            <a:off x="1037726" y="4963261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7132651" y="4963261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52" name="Oval 29"/>
          <p:cNvSpPr>
            <a:spLocks noChangeArrowheads="1"/>
          </p:cNvSpPr>
          <p:nvPr/>
        </p:nvSpPr>
        <p:spPr bwMode="auto">
          <a:xfrm>
            <a:off x="7183450" y="500612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53" name="_s3086"/>
          <p:cNvSpPr>
            <a:spLocks noChangeArrowheads="1"/>
          </p:cNvSpPr>
          <p:nvPr/>
        </p:nvSpPr>
        <p:spPr bwMode="auto">
          <a:xfrm>
            <a:off x="7188519" y="4977240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54" name="Oval 32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1069681" y="504115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55" name="Oval 34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7188519" y="4977240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56" name="Oval 35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7183451" y="5006123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4038600" y="6400800"/>
            <a:ext cx="795104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5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5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5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5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5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5438" grpId="0" animBg="1"/>
      <p:bldP spid="145441" grpId="0" animBg="1"/>
      <p:bldP spid="145443" grpId="0" animBg="1"/>
      <p:bldP spid="145443" grpId="1" animBg="1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153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200374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2735979" y="1062992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8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800" b="1" dirty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8682" name="Picture 1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224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asan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6293"/>
            <a:ext cx="105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asan7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2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76224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clown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131935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ag0062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39216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Home 8">
            <a:hlinkClick r:id="rId9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2" y="202846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.VnBodoni" pitchFamily="34" charset="0"/>
              </a:rPr>
              <a:t>Listen  an  English  Song.</a:t>
            </a:r>
            <a:endParaRPr lang="en-GB" sz="2800" b="1" i="1" dirty="0">
              <a:solidFill>
                <a:srgbClr val="7030A0"/>
              </a:solidFill>
              <a:latin typeface=".VnBodoni" pitchFamily="34" charset="0"/>
            </a:endParaRPr>
          </a:p>
        </p:txBody>
      </p:sp>
      <p:pic>
        <p:nvPicPr>
          <p:cNvPr id="5" name="Who What Where When Why How- - Rockin' English Questions S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370" y="943429"/>
            <a:ext cx="8490859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8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800" b="1" dirty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8682" name="Picture 1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224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asan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6293"/>
            <a:ext cx="105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asan7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2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76224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clown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131935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ag0062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39216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Home 18">
            <a:hlinkClick r:id="rId9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33254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7" y="1341195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391835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5028090" y="1318742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769" y="130752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99" y="1298875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1298027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3538280" y="1298027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13857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5" y="1129919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1142243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5274976" y="1004850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019539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7" y="1019539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5672681" y="1019539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2402157" y="1154599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5028090" y="1947367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3615695" y="2763083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5274976" y="3505781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5672681" y="4372273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.</a:t>
            </a:r>
          </a:p>
        </p:txBody>
      </p:sp>
    </p:spTree>
    <p:extLst>
      <p:ext uri="{BB962C8B-B14F-4D97-AF65-F5344CB8AC3E}">
        <p14:creationId xmlns:p14="http://schemas.microsoft.com/office/powerpoint/2010/main" val="190270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1"/>
          <p:cNvSpPr txBox="1">
            <a:spLocks noChangeArrowheads="1"/>
          </p:cNvSpPr>
          <p:nvPr/>
        </p:nvSpPr>
        <p:spPr bwMode="auto">
          <a:xfrm>
            <a:off x="357187" y="8938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Consolidation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57563" y="1334639"/>
            <a:ext cx="2786062" cy="101350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2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1919" y="4772648"/>
            <a:ext cx="4750594" cy="10156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Some question words: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/ Where/ When/ Who/ Why/ How/ How long/ How many/ How often...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54021" y="2715250"/>
            <a:ext cx="2600392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Wh-questions</a:t>
            </a:r>
            <a:endParaRPr lang="vi-VN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50075" y="2799453"/>
            <a:ext cx="3366976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Conjunctions</a:t>
            </a:r>
            <a:endParaRPr lang="vi-VN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90513" y="3639692"/>
            <a:ext cx="4572000" cy="7694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Each question word is used for a specific piece of information.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5033962" y="3714586"/>
            <a:ext cx="1205592" cy="16158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“and” 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addition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7619997" y="3750737"/>
            <a:ext cx="117566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“so”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is used for the result.</a:t>
            </a:r>
            <a:endParaRPr lang="vi-VN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6312124" y="3699015"/>
            <a:ext cx="1191761" cy="1508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“but”</a:t>
            </a:r>
          </a:p>
          <a:p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the contrast</a:t>
            </a:r>
            <a:endParaRPr lang="vi-VN" sz="2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Title 1"/>
          <p:cNvSpPr>
            <a:spLocks noGrp="1"/>
          </p:cNvSpPr>
          <p:nvPr>
            <p:ph type="title"/>
          </p:nvPr>
        </p:nvSpPr>
        <p:spPr>
          <a:xfrm>
            <a:off x="357188" y="77107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.VnBodoni" pitchFamily="34" charset="0"/>
              </a:rPr>
              <a:t>Unit 7 : TELEVISION</a:t>
            </a:r>
            <a:br>
              <a:rPr lang="en-US" sz="2400" b="1" dirty="0">
                <a:solidFill>
                  <a:srgbClr val="FF0000"/>
                </a:solidFill>
                <a:latin typeface=".VnBodoni" pitchFamily="34" charset="0"/>
              </a:rPr>
            </a:b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Lesson 3: A closer look 2</a:t>
            </a:r>
            <a:br>
              <a:rPr lang="en-US" sz="2400" b="1" i="1" dirty="0">
                <a:solidFill>
                  <a:srgbClr val="C00000"/>
                </a:solidFill>
                <a:latin typeface=".VnAristote" pitchFamily="34" charset="0"/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87216" y="2351888"/>
            <a:ext cx="2256235" cy="31982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" idx="2"/>
          </p:cNvCxnSpPr>
          <p:nvPr/>
        </p:nvCxnSpPr>
        <p:spPr>
          <a:xfrm>
            <a:off x="2254217" y="3300025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4"/>
            <a:endCxn id="51" idx="0"/>
          </p:cNvCxnSpPr>
          <p:nvPr/>
        </p:nvCxnSpPr>
        <p:spPr>
          <a:xfrm>
            <a:off x="4750594" y="2348144"/>
            <a:ext cx="2082969" cy="451309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82601" y="438458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07504" y="332267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69147" y="3327554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38694" y="3370221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40" grpId="0" animBg="1"/>
      <p:bldP spid="51" grpId="0" animBg="1"/>
      <p:bldP spid="31" grpId="0" animBg="1"/>
      <p:bldP spid="47" grpId="0" animBg="1"/>
      <p:bldP spid="52" grpId="0" animBg="1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00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58" y="3942080"/>
            <a:ext cx="3069770" cy="206683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46388" y="411851"/>
            <a:ext cx="29744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.VnBahamasBH" pitchFamily="34" charset="0"/>
                <a:cs typeface="Times New Roman" pitchFamily="18" charset="0"/>
              </a:rPr>
              <a:t>Wrap-up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019629" y="2020398"/>
            <a:ext cx="772813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Wh-question words: </a:t>
            </a:r>
            <a:r>
              <a:rPr lang="nl-NL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What, When, Where, How, Why, Which, Who, Whom</a:t>
            </a:r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</a:p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Conjunctions: </a:t>
            </a:r>
            <a:r>
              <a:rPr lang="nl-NL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but, and, so</a:t>
            </a:r>
          </a:p>
        </p:txBody>
      </p:sp>
      <p:pic>
        <p:nvPicPr>
          <p:cNvPr id="8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46" y="487543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09821" y="5549899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19650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" y="5349875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17306"/>
            <a:ext cx="971168" cy="2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421" y="464910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-24786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56310" y="426591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00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18" y="4396921"/>
            <a:ext cx="3069770" cy="227874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05943" y="445264"/>
            <a:ext cx="371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.VnBahamasBH" pitchFamily="34" charset="0"/>
                <a:cs typeface="Times New Roman" pitchFamily="18" charset="0"/>
              </a:rPr>
              <a:t>Homework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371336" y="1836224"/>
            <a:ext cx="715735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Do exercises in the workbook.</a:t>
            </a:r>
          </a:p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Make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questions and 5 sentences using conjunctions.</a:t>
            </a:r>
          </a:p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Prepare: Lesson 4: Communication.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46" y="487543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09821" y="5549899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19650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" y="5349875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17306"/>
            <a:ext cx="971168" cy="2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234" y="369662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-24786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56310" y="426591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5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5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744" y="94344"/>
            <a:ext cx="1625600" cy="7488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GAME: 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9807" y="73747"/>
            <a:ext cx="294179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/>
              <a:t>- Network</a:t>
            </a:r>
            <a:endParaRPr lang="en-GB" sz="4400" b="1" dirty="0"/>
          </a:p>
        </p:txBody>
      </p:sp>
      <p:sp>
        <p:nvSpPr>
          <p:cNvPr id="6" name="Explosion 2 5"/>
          <p:cNvSpPr/>
          <p:nvPr/>
        </p:nvSpPr>
        <p:spPr>
          <a:xfrm>
            <a:off x="2844801" y="1349830"/>
            <a:ext cx="4151086" cy="3062513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4916" y="988146"/>
            <a:ext cx="100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What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713" y="3894801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  often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8795" y="1092594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Who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1375" y="1426255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What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1645155" y="2176809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Where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2648699" y="4592844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When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6995887" y="189184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Why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444419" y="3224481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which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05130" y="3894801"/>
            <a:ext cx="96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41611" y="2932093"/>
            <a:ext cx="20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How many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7776" y="4410058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What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7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60"/>
            <a:ext cx="9069698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 txBox="1">
            <a:spLocks noChangeArrowheads="1" noChangeShapeType="1" noTextEdit="1"/>
          </p:cNvSpPr>
          <p:nvPr/>
        </p:nvSpPr>
        <p:spPr bwMode="auto">
          <a:xfrm>
            <a:off x="560921" y="597355"/>
            <a:ext cx="7896372" cy="1083846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7: </a:t>
            </a:r>
            <a:r>
              <a:rPr lang="en-GB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TELEVISION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3189" y="2299024"/>
            <a:ext cx="18029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  <a:latin typeface=".VnBodoni" pitchFamily="34" charset="0"/>
              </a:rPr>
              <a:t>LESSON 3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93" y="3342437"/>
            <a:ext cx="4176100" cy="720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78" y="3333102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4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60"/>
            <a:ext cx="9069698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 txBox="1">
            <a:spLocks noChangeArrowheads="1" noChangeShapeType="1" noTextEdit="1"/>
          </p:cNvSpPr>
          <p:nvPr/>
        </p:nvSpPr>
        <p:spPr bwMode="auto">
          <a:xfrm>
            <a:off x="560921" y="597355"/>
            <a:ext cx="7896372" cy="1083846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7. </a:t>
            </a:r>
            <a:r>
              <a:rPr lang="en-GB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TELEVISION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921" y="2049828"/>
            <a:ext cx="313731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33CC"/>
                </a:solidFill>
                <a:latin typeface=".VnBodoni" pitchFamily="34" charset="0"/>
              </a:rPr>
              <a:t>OBJECTIVES: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B4008-040C-CA09-9835-A4C9435A6CF8}"/>
              </a:ext>
            </a:extLst>
          </p:cNvPr>
          <p:cNvSpPr txBox="1"/>
          <p:nvPr/>
        </p:nvSpPr>
        <p:spPr>
          <a:xfrm>
            <a:off x="2143760" y="2902790"/>
            <a:ext cx="4856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know how to use: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-questions words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conjunctions in compound sentences: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but, so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correctly.</a:t>
            </a:r>
          </a:p>
        </p:txBody>
      </p:sp>
    </p:spTree>
    <p:extLst>
      <p:ext uri="{BB962C8B-B14F-4D97-AF65-F5344CB8AC3E}">
        <p14:creationId xmlns:p14="http://schemas.microsoft.com/office/powerpoint/2010/main" val="380513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56997"/>
            <a:ext cx="656258" cy="610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03331" y="698941"/>
            <a:ext cx="740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609532"/>
            <a:ext cx="2377843" cy="282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840362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88019" y="1491694"/>
            <a:ext cx="5509379" cy="1531687"/>
            <a:chOff x="1982091" y="1303012"/>
            <a:chExt cx="5509379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091" y="130301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Hi, </a:t>
              </a:r>
              <a:r>
                <a:rPr lang="en-US" sz="2800" i="1" dirty="0" err="1"/>
                <a:t>Phong</a:t>
              </a:r>
              <a:r>
                <a:rPr lang="en-US" sz="2800" i="1" dirty="0"/>
                <a:t>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794776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1721" y="3047566"/>
            <a:ext cx="3095686" cy="1149642"/>
            <a:chOff x="3172981" y="1498171"/>
            <a:chExt cx="3095686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981" y="1498171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4131210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4106279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536231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67FBE-2407-41F6-A63D-98AF20D2451B}"/>
              </a:ext>
            </a:extLst>
          </p:cNvPr>
          <p:cNvCxnSpPr/>
          <p:nvPr/>
        </p:nvCxnSpPr>
        <p:spPr>
          <a:xfrm>
            <a:off x="5446137" y="2076289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B9EEDF-4F48-476D-B353-5181F9E5060B}"/>
              </a:ext>
            </a:extLst>
          </p:cNvPr>
          <p:cNvCxnSpPr/>
          <p:nvPr/>
        </p:nvCxnSpPr>
        <p:spPr>
          <a:xfrm>
            <a:off x="593088" y="5541195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050990-1725-4A94-AC4D-BC2C7C93D17D}"/>
              </a:ext>
            </a:extLst>
          </p:cNvPr>
          <p:cNvCxnSpPr/>
          <p:nvPr/>
        </p:nvCxnSpPr>
        <p:spPr>
          <a:xfrm>
            <a:off x="2918871" y="394492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0951" y="4087"/>
            <a:ext cx="330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* Grammar 1: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97515" y="62146"/>
            <a:ext cx="330051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2439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90980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38748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0342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732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02715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28085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9751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51986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/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49386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5897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2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033" y="39988"/>
            <a:ext cx="304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</a:rPr>
              <a:t>* Grammar: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134" y="91174"/>
            <a:ext cx="330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033" y="1287001"/>
            <a:ext cx="9211240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* Each question word is used for </a:t>
            </a:r>
            <a:r>
              <a:rPr lang="en-US" sz="2600" b="1" u="sng" dirty="0"/>
              <a:t>a 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7"/>
            <a:ext cx="3703791" cy="80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61" y="1832809"/>
            <a:ext cx="2658198" cy="14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2" y="2133601"/>
            <a:ext cx="2489459" cy="42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60330"/>
              </p:ext>
            </p:extLst>
          </p:nvPr>
        </p:nvGraphicFramePr>
        <p:xfrm>
          <a:off x="2786743" y="2133601"/>
          <a:ext cx="3701116" cy="42243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0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09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information</a:t>
                      </a:r>
                      <a:r>
                        <a:rPr lang="en-US" sz="2200" baseline="0" dirty="0"/>
                        <a:t> it needs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 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thời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 ( con </a:t>
                      </a:r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repetition  (</a:t>
                      </a:r>
                      <a:r>
                        <a:rPr lang="en-US" sz="2400" dirty="0" err="1"/>
                        <a:t>số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lần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thing  ( </a:t>
                      </a:r>
                      <a:r>
                        <a:rPr lang="en-US" sz="240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Place  (</a:t>
                      </a:r>
                      <a:r>
                        <a:rPr lang="en-US" sz="2400" dirty="0" err="1"/>
                        <a:t>nơi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chốn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People  ( </a:t>
                      </a:r>
                      <a:r>
                        <a:rPr lang="en-US" sz="2400" dirty="0" err="1"/>
                        <a:t>người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     Reason ( </a:t>
                      </a:r>
                      <a:r>
                        <a:rPr lang="en-US" sz="2400" dirty="0" err="1"/>
                        <a:t>nguyên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nhân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2386</TotalTime>
  <Words>1199</Words>
  <Application>Microsoft Office PowerPoint</Application>
  <PresentationFormat>On-screen Show (4:3)</PresentationFormat>
  <Paragraphs>263</Paragraphs>
  <Slides>29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.VnArial</vt:lpstr>
      <vt:lpstr>.VnAristote</vt:lpstr>
      <vt:lpstr>.VnBahamasBH</vt:lpstr>
      <vt:lpstr>.VnBodoni</vt:lpstr>
      <vt:lpstr>Arial</vt:lpstr>
      <vt:lpstr>Calibri</vt:lpstr>
      <vt:lpstr>Calibri Light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7 : TELEVISION  Lesson 3: A closer look 2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134</cp:revision>
  <dcterms:created xsi:type="dcterms:W3CDTF">2020-12-09T02:04:09Z</dcterms:created>
  <dcterms:modified xsi:type="dcterms:W3CDTF">2024-01-10T02:07:16Z</dcterms:modified>
</cp:coreProperties>
</file>