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3" r:id="rId2"/>
    <p:sldId id="266" r:id="rId3"/>
    <p:sldId id="282" r:id="rId4"/>
    <p:sldId id="264" r:id="rId5"/>
    <p:sldId id="284" r:id="rId6"/>
    <p:sldId id="276" r:id="rId7"/>
    <p:sldId id="275" r:id="rId8"/>
    <p:sldId id="258" r:id="rId9"/>
    <p:sldId id="268" r:id="rId10"/>
    <p:sldId id="277" r:id="rId11"/>
    <p:sldId id="260" r:id="rId12"/>
    <p:sldId id="269" r:id="rId13"/>
    <p:sldId id="261" r:id="rId14"/>
    <p:sldId id="272" r:id="rId15"/>
    <p:sldId id="262" r:id="rId16"/>
    <p:sldId id="263" r:id="rId17"/>
    <p:sldId id="285" r:id="rId18"/>
    <p:sldId id="279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11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D6FF"/>
    <a:srgbClr val="97E4FF"/>
    <a:srgbClr val="0D9FA3"/>
    <a:srgbClr val="009999"/>
    <a:srgbClr val="B7ECFF"/>
    <a:srgbClr val="338DCD"/>
    <a:srgbClr val="007635"/>
    <a:srgbClr val="009E47"/>
    <a:srgbClr val="00B0F0"/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387" y="67"/>
      </p:cViewPr>
      <p:guideLst>
        <p:guide orient="horz" pos="2184"/>
        <p:guide pos="11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8682D8D-8A7F-4BA7-B7DD-DADB53CDF430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59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9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09/09/2023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9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gif"/><Relationship Id="rId12" Type="http://schemas.openxmlformats.org/officeDocument/2006/relationships/image" Target="../media/image8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gif"/><Relationship Id="rId11" Type="http://schemas.openxmlformats.org/officeDocument/2006/relationships/image" Target="../media/image7.gif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gif"/><Relationship Id="rId1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1" name="Picture 3" descr="4a54840a_686827f4_1110386_182317034_2_resiz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firew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2138"/>
            <a:ext cx="5791200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Butterfly 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72000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AG00130_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77523">
            <a:off x="2532063" y="5324475"/>
            <a:ext cx="4857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AG00130_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5000625" y="5591175"/>
            <a:ext cx="4095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 descr="AG00130_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59841">
            <a:off x="1873251" y="4852987"/>
            <a:ext cx="7556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 descr="AG00130_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8755">
            <a:off x="7210425" y="28575"/>
            <a:ext cx="4095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9" descr="images_1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2057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Musi1034.wav">
            <a:hlinkClick r:id="" action="ppaction://media"/>
          </p:cNvPr>
          <p:cNvPicPr>
            <a:picLocks noGrp="1" noChangeAspect="1" noChangeArrowheads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400800"/>
            <a:ext cx="304800" cy="304800"/>
          </a:xfrm>
        </p:spPr>
      </p:pic>
      <p:pic>
        <p:nvPicPr>
          <p:cNvPr id="2060" name="Picture 18" descr="Picture2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0"/>
            <a:ext cx="410527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0" descr="Bồ câu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6206">
            <a:off x="-152400" y="304800"/>
            <a:ext cx="2797175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2" name="Group 21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760" cy="4333"/>
          </a:xfrm>
        </p:grpSpPr>
        <p:pic>
          <p:nvPicPr>
            <p:cNvPr id="2065" name="Picture 22" descr="N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23" descr="N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Picture 24" descr="N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Picture 25" descr="N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63" name="Picture 26" descr="WINGS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1676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Text Box 6"/>
          <p:cNvSpPr txBox="1">
            <a:spLocks noChangeArrowheads="1"/>
          </p:cNvSpPr>
          <p:nvPr/>
        </p:nvSpPr>
        <p:spPr bwMode="auto">
          <a:xfrm>
            <a:off x="914400" y="12954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dirty="0">
                <a:solidFill>
                  <a:srgbClr val="FFFF00"/>
                </a:solidFill>
                <a:latin typeface="Forte" pitchFamily="66" charset="0"/>
              </a:rPr>
              <a:t>WELCOME TO OUR CLASS</a:t>
            </a:r>
          </a:p>
        </p:txBody>
      </p:sp>
    </p:spTree>
    <p:extLst>
      <p:ext uri="{BB962C8B-B14F-4D97-AF65-F5344CB8AC3E}">
        <p14:creationId xmlns:p14="http://schemas.microsoft.com/office/powerpoint/2010/main" val="779239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232" fill="hold"/>
                                        <p:tgtEl>
                                          <p:spTgt spid="30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9F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type="title"/>
          </p:nvPr>
        </p:nvSpPr>
        <p:spPr>
          <a:xfrm>
            <a:off x="368709" y="648930"/>
            <a:ext cx="8495070" cy="576661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vi-VN" sz="2000" b="1" u="sng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1</a:t>
            </a:r>
            <a:r>
              <a:rPr lang="vi-VN" sz="20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 Quy </a:t>
            </a:r>
            <a:r>
              <a:rPr lang="vi-VN" sz="20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tắc</a:t>
            </a:r>
            <a:r>
              <a:rPr lang="vi-VN" sz="20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thêm đuôi s/ </a:t>
            </a:r>
            <a:r>
              <a:rPr lang="vi-VN" sz="20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endParaRPr lang="vi-VN" sz="2000" b="1" u="sng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Động từ không có dấu hiệu đặc biệt: Thêm </a:t>
            </a:r>
            <a:r>
              <a:rPr lang="vi-VN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-s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vào sau động từ</a:t>
            </a:r>
            <a:b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     </a:t>
            </a:r>
            <a:r>
              <a:rPr lang="vi-VN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Ví 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dụ: get - get</a:t>
            </a:r>
            <a:r>
              <a:rPr lang="vi-VN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take - take</a:t>
            </a:r>
            <a:r>
              <a:rPr lang="vi-VN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endParaRPr lang="vi-VN" sz="20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Động từ kết thúc bằng các chữ cái </a:t>
            </a:r>
            <a:r>
              <a:rPr lang="vi-VN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</a:t>
            </a:r>
            <a:r>
              <a:rPr lang="vi-VN" sz="2000" b="1" i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ss, -sh, -ch, -x, -o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 Thêm </a:t>
            </a:r>
            <a:r>
              <a:rPr lang="vi-VN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</a:t>
            </a:r>
            <a:r>
              <a:rPr lang="vi-VN" sz="2000" b="1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en-US" sz="2000" b="1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 </a:t>
            </a:r>
            <a:r>
              <a:rPr lang="vi-VN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Ví 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dụ: miss - miss</a:t>
            </a:r>
            <a:r>
              <a:rPr lang="vi-VN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wash - wash</a:t>
            </a:r>
            <a:r>
              <a:rPr lang="vi-VN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watch - watch</a:t>
            </a:r>
            <a:r>
              <a:rPr lang="vi-VN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mix - mix</a:t>
            </a:r>
            <a:r>
              <a:rPr lang="vi-VN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do - do</a:t>
            </a:r>
            <a:r>
              <a:rPr lang="vi-VN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endParaRPr lang="vi-VN" sz="20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Động từ kết thúc bằng một phụ âm và </a:t>
            </a:r>
            <a:r>
              <a:rPr lang="vi-VN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-y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 Bỏ </a:t>
            </a:r>
            <a:r>
              <a:rPr lang="vi-VN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-y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và thêm </a:t>
            </a:r>
            <a:r>
              <a:rPr lang="vi-VN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-ies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/>
            </a:r>
            <a:b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 </a:t>
            </a:r>
            <a:r>
              <a:rPr lang="vi-VN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Ví 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dụ: study - studi</a:t>
            </a:r>
            <a:r>
              <a:rPr lang="vi-VN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endParaRPr lang="vi-VN" sz="20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Động từ kết thúc bằng một nguyên âm và </a:t>
            </a:r>
            <a:r>
              <a:rPr lang="vi-VN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-y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 Thêm </a:t>
            </a:r>
            <a:r>
              <a:rPr lang="vi-VN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-s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vào sau động từ</a:t>
            </a:r>
            <a:b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   </a:t>
            </a:r>
            <a:r>
              <a:rPr lang="vi-VN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Ví 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dụ: play </a:t>
            </a:r>
            <a:r>
              <a:rPr lang="vi-VN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– play</a:t>
            </a:r>
            <a:r>
              <a:rPr lang="vi-VN" sz="2000" u="sng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endParaRPr lang="en-US" sz="2000" u="sng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r>
              <a:rPr lang="en-US" sz="20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2. </a:t>
            </a:r>
            <a:r>
              <a:rPr lang="en-US" sz="20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Cách</a:t>
            </a:r>
            <a:r>
              <a:rPr lang="en-US" sz="20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phát</a:t>
            </a:r>
            <a:r>
              <a:rPr lang="en-US" sz="20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âm</a:t>
            </a:r>
            <a:r>
              <a:rPr lang="en-US" sz="20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đuôi</a:t>
            </a:r>
            <a:r>
              <a:rPr lang="en-US" sz="20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s </a:t>
            </a:r>
            <a:r>
              <a:rPr lang="en-US" sz="20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0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endParaRPr lang="en-US" sz="2000" b="1" u="sng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	-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Phát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âm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/s/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âm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tận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/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p/, /t/, /k/, /f/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Ví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dụ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 stop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, spot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, look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 , laugh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	-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Phát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âm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/</a:t>
            </a:r>
            <a:r>
              <a:rPr lang="en-US" sz="2000" b="1" i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ɪz</a:t>
            </a:r>
            <a:r>
              <a:rPr lang="en-US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/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âm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tận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/s/, /z/, /ʃ/, /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tʃ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/, /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dʒ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/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Ví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dụ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 miss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 , ris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 , wash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, watch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 , judg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	-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Phát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âm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/z/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âm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tận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âm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còn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Ví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dụ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 clean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, play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 , clear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 , ride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 , come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endParaRPr lang="vi-VN" sz="20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8709" y="73740"/>
            <a:ext cx="7197213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000" b="1" u="sng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II Đuôi s/ es của động từ trong thì hiện tại đơn.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23888" y="6676"/>
            <a:ext cx="7099477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spc="-5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 </a:t>
            </a:r>
            <a:r>
              <a:rPr lang="en-US" sz="2400" b="1" spc="-50" dirty="0" err="1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Nguyet</a:t>
            </a:r>
            <a:r>
              <a:rPr lang="en-US" sz="2400" b="1" spc="-5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is interviewing </a:t>
            </a:r>
            <a:r>
              <a:rPr lang="en-US" sz="2400" b="1" spc="-50" dirty="0" err="1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2400" b="1" spc="-5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for the school newsletter. Write the correct form of the verbs.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267" y="2046843"/>
            <a:ext cx="1670413" cy="317754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00083" y="1191499"/>
            <a:ext cx="6902647" cy="55522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0076" y="1600200"/>
            <a:ext cx="60664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solidFill>
                  <a:srgbClr val="00B050"/>
                </a:solidFill>
              </a:rPr>
              <a:t>Miss </a:t>
            </a:r>
            <a:r>
              <a:rPr lang="en-US" sz="2200" b="1" i="1" dirty="0" err="1">
                <a:solidFill>
                  <a:srgbClr val="00B050"/>
                </a:solidFill>
              </a:rPr>
              <a:t>Nguyet</a:t>
            </a:r>
            <a:r>
              <a:rPr lang="en-US" sz="2200" b="1" i="1" dirty="0">
                <a:solidFill>
                  <a:srgbClr val="00B050"/>
                </a:solidFill>
              </a:rPr>
              <a:t>: </a:t>
            </a:r>
            <a:r>
              <a:rPr lang="en-US" sz="2200" dirty="0"/>
              <a:t>Tell us about your new school, </a:t>
            </a:r>
            <a:r>
              <a:rPr lang="en-US" sz="2200" dirty="0" err="1"/>
              <a:t>Duy</a:t>
            </a:r>
            <a:r>
              <a:rPr lang="en-US" sz="2200" dirty="0"/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0075" y="2111771"/>
            <a:ext cx="69236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/>
              <a:t>Duy</a:t>
            </a:r>
            <a:r>
              <a:rPr lang="en-US" sz="2200" b="1" i="1" dirty="0"/>
              <a:t>: </a:t>
            </a:r>
            <a:r>
              <a:rPr lang="en-US" sz="2200" dirty="0"/>
              <a:t> Sure! My school (1.have)            a large playground.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973840" y="2432385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0075" y="2619355"/>
            <a:ext cx="64893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solidFill>
                  <a:srgbClr val="00B050"/>
                </a:solidFill>
              </a:rPr>
              <a:t>Mis</a:t>
            </a:r>
            <a:r>
              <a:rPr lang="en-US" sz="2200" b="1" i="1" dirty="0">
                <a:solidFill>
                  <a:srgbClr val="00B050"/>
                </a:solidFill>
              </a:rPr>
              <a:t> </a:t>
            </a:r>
            <a:r>
              <a:rPr lang="en-US" sz="2200" b="1" i="1" dirty="0" err="1">
                <a:solidFill>
                  <a:srgbClr val="00B050"/>
                </a:solidFill>
              </a:rPr>
              <a:t>Nguyet</a:t>
            </a:r>
            <a:r>
              <a:rPr lang="en-US" sz="2200" b="1" i="1" dirty="0"/>
              <a:t>: </a:t>
            </a:r>
            <a:r>
              <a:rPr lang="en-US" sz="2200" dirty="0"/>
              <a:t>          you (2. have)           any new friends?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908820" y="2916614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65280" y="2923634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0075" y="3120984"/>
            <a:ext cx="6722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/>
              <a:t>Duy</a:t>
            </a:r>
            <a:r>
              <a:rPr lang="en-US" sz="2200" b="1" i="1" dirty="0"/>
              <a:t>: </a:t>
            </a:r>
            <a:r>
              <a:rPr lang="en-US" sz="2200" dirty="0"/>
              <a:t> Yes. And I (3. like)           my new friends, </a:t>
            </a:r>
            <a:r>
              <a:rPr lang="en-US" sz="2200" dirty="0" err="1"/>
              <a:t>Vy</a:t>
            </a:r>
            <a:r>
              <a:rPr lang="en-US" sz="2200" dirty="0"/>
              <a:t> and </a:t>
            </a:r>
            <a:r>
              <a:rPr lang="en-US" sz="2200" dirty="0" err="1"/>
              <a:t>Phong</a:t>
            </a:r>
            <a:r>
              <a:rPr lang="en-US" sz="2200" dirty="0"/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162310" y="3441598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0075" y="3958567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solidFill>
                  <a:srgbClr val="00B050"/>
                </a:solidFill>
              </a:rPr>
              <a:t>Mis</a:t>
            </a:r>
            <a:r>
              <a:rPr lang="en-US" sz="2200" b="1" i="1" dirty="0">
                <a:solidFill>
                  <a:srgbClr val="00B050"/>
                </a:solidFill>
              </a:rPr>
              <a:t> </a:t>
            </a:r>
            <a:r>
              <a:rPr lang="en-US" sz="2200" b="1" i="1" dirty="0" err="1">
                <a:solidFill>
                  <a:srgbClr val="00B050"/>
                </a:solidFill>
              </a:rPr>
              <a:t>Nguyet</a:t>
            </a:r>
            <a:r>
              <a:rPr lang="en-US" sz="2200" b="1" i="1" dirty="0"/>
              <a:t>: </a:t>
            </a:r>
            <a:r>
              <a:rPr lang="en-US" sz="2200" dirty="0"/>
              <a:t>          </a:t>
            </a:r>
            <a:r>
              <a:rPr lang="en-US" sz="2200" dirty="0" err="1"/>
              <a:t>Vy</a:t>
            </a:r>
            <a:r>
              <a:rPr lang="en-US" sz="2200" dirty="0"/>
              <a:t> (4. walk)           to school with you?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908820" y="4255826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93830" y="4262846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0075" y="4457596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Duy: </a:t>
            </a:r>
            <a:r>
              <a:rPr lang="en-US" sz="2200"/>
              <a:t> Well, we often (5. ride)          our bicycles to school.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2380" y="4778210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0075" y="4957070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solidFill>
                  <a:srgbClr val="00B050"/>
                </a:solidFill>
              </a:rPr>
              <a:t>Mis</a:t>
            </a:r>
            <a:r>
              <a:rPr lang="en-US" sz="2200" b="1" i="1" dirty="0">
                <a:solidFill>
                  <a:srgbClr val="00B050"/>
                </a:solidFill>
              </a:rPr>
              <a:t> </a:t>
            </a:r>
            <a:r>
              <a:rPr lang="en-US" sz="2200" b="1" i="1" dirty="0" err="1">
                <a:solidFill>
                  <a:srgbClr val="00B050"/>
                </a:solidFill>
              </a:rPr>
              <a:t>Nguyet</a:t>
            </a:r>
            <a:r>
              <a:rPr lang="en-US" sz="2200" b="1" i="1" dirty="0"/>
              <a:t>: </a:t>
            </a:r>
            <a:r>
              <a:rPr lang="en-US" sz="2200" dirty="0"/>
              <a:t>What time do you go home?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0075" y="5456544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Duy: </a:t>
            </a:r>
            <a:r>
              <a:rPr lang="en-US" sz="2200"/>
              <a:t> I (6. go)           home at 4 p.m. every day.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996450" y="5777158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0075" y="5955398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solidFill>
                  <a:srgbClr val="00B050"/>
                </a:solidFill>
              </a:rPr>
              <a:t>Mis</a:t>
            </a:r>
            <a:r>
              <a:rPr lang="en-US" sz="2200" b="1" i="1" dirty="0">
                <a:solidFill>
                  <a:srgbClr val="00B050"/>
                </a:solidFill>
              </a:rPr>
              <a:t> </a:t>
            </a:r>
            <a:r>
              <a:rPr lang="en-US" sz="2200" b="1" i="1" dirty="0" err="1">
                <a:solidFill>
                  <a:srgbClr val="00B050"/>
                </a:solidFill>
              </a:rPr>
              <a:t>Nguyet</a:t>
            </a:r>
            <a:r>
              <a:rPr lang="en-US" sz="2200" b="1" i="1" dirty="0"/>
              <a:t>: </a:t>
            </a:r>
            <a:r>
              <a:rPr lang="en-US" sz="2200" dirty="0"/>
              <a:t>Thank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EACEAF-8E3B-49D6-90F4-33524A2A8701}"/>
              </a:ext>
            </a:extLst>
          </p:cNvPr>
          <p:cNvSpPr txBox="1"/>
          <p:nvPr/>
        </p:nvSpPr>
        <p:spPr>
          <a:xfrm>
            <a:off x="3994598" y="2111770"/>
            <a:ext cx="5870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has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08BF5A-A8DD-4041-A08B-A29E0F14457C}"/>
              </a:ext>
            </a:extLst>
          </p:cNvPr>
          <p:cNvSpPr txBox="1"/>
          <p:nvPr/>
        </p:nvSpPr>
        <p:spPr>
          <a:xfrm>
            <a:off x="1996450" y="2614442"/>
            <a:ext cx="506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Do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BB34F7-FA98-47E0-BE74-78BCD56A35EB}"/>
              </a:ext>
            </a:extLst>
          </p:cNvPr>
          <p:cNvSpPr txBox="1"/>
          <p:nvPr/>
        </p:nvSpPr>
        <p:spPr>
          <a:xfrm>
            <a:off x="4021790" y="2604282"/>
            <a:ext cx="7439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have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7ED446-8E3E-4358-868A-00464076C8A3}"/>
              </a:ext>
            </a:extLst>
          </p:cNvPr>
          <p:cNvSpPr txBox="1"/>
          <p:nvPr/>
        </p:nvSpPr>
        <p:spPr>
          <a:xfrm>
            <a:off x="3162309" y="3118209"/>
            <a:ext cx="5921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like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6ADA91-F5D4-4452-AAA0-7D4F70F313E3}"/>
              </a:ext>
            </a:extLst>
          </p:cNvPr>
          <p:cNvSpPr txBox="1"/>
          <p:nvPr/>
        </p:nvSpPr>
        <p:spPr>
          <a:xfrm>
            <a:off x="1849589" y="3958122"/>
            <a:ext cx="7697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Does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58DEDB-9B96-4A0A-B995-84C72A4D908E}"/>
              </a:ext>
            </a:extLst>
          </p:cNvPr>
          <p:cNvSpPr txBox="1"/>
          <p:nvPr/>
        </p:nvSpPr>
        <p:spPr>
          <a:xfrm>
            <a:off x="3861484" y="3958121"/>
            <a:ext cx="7346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walk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9B5F96-1814-479B-A5D7-43C0BE6E67C4}"/>
              </a:ext>
            </a:extLst>
          </p:cNvPr>
          <p:cNvSpPr txBox="1"/>
          <p:nvPr/>
        </p:nvSpPr>
        <p:spPr>
          <a:xfrm>
            <a:off x="3735415" y="4456704"/>
            <a:ext cx="6479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ride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0191EF-73A7-4369-89BF-1F01D41DD41A}"/>
              </a:ext>
            </a:extLst>
          </p:cNvPr>
          <p:cNvSpPr txBox="1"/>
          <p:nvPr/>
        </p:nvSpPr>
        <p:spPr>
          <a:xfrm>
            <a:off x="2084029" y="5456544"/>
            <a:ext cx="4648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7" grpId="0"/>
      <p:bldP spid="28" grpId="0"/>
      <p:bldP spid="31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3015" y="1657894"/>
            <a:ext cx="7597970" cy="4354286"/>
          </a:xfrm>
          <a:prstGeom prst="rect">
            <a:avLst/>
          </a:prstGeom>
          <a:solidFill>
            <a:srgbClr val="B7EC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228" y="139197"/>
            <a:ext cx="1909524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2224997" y="210890"/>
            <a:ext cx="681026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/>
              <a:t>+ Adverbs </a:t>
            </a:r>
            <a:r>
              <a:rPr lang="en-US" sz="2600" b="1" dirty="0"/>
              <a:t>of </a:t>
            </a:r>
            <a:r>
              <a:rPr lang="en-US" sz="2600" b="1" dirty="0" smtClean="0"/>
              <a:t>frequency </a:t>
            </a:r>
            <a:r>
              <a:rPr lang="en-US" sz="2600" b="1" i="1" dirty="0" smtClean="0"/>
              <a:t>: (</a:t>
            </a:r>
            <a:r>
              <a:rPr lang="en-US" sz="2600" b="1" i="1" dirty="0" err="1" smtClean="0"/>
              <a:t>trạng</a:t>
            </a:r>
            <a:r>
              <a:rPr lang="en-US" sz="2600" b="1" i="1" dirty="0" smtClean="0"/>
              <a:t> </a:t>
            </a:r>
            <a:r>
              <a:rPr lang="en-US" sz="2600" b="1" i="1" dirty="0" err="1" smtClean="0"/>
              <a:t>từ</a:t>
            </a:r>
            <a:r>
              <a:rPr lang="en-US" sz="2600" b="1" i="1" dirty="0" smtClean="0"/>
              <a:t> </a:t>
            </a:r>
            <a:r>
              <a:rPr lang="en-US" sz="2600" b="1" i="1" dirty="0" err="1" smtClean="0"/>
              <a:t>chỉ</a:t>
            </a:r>
            <a:r>
              <a:rPr lang="en-US" sz="2600" b="1" i="1" dirty="0" smtClean="0"/>
              <a:t> </a:t>
            </a:r>
            <a:r>
              <a:rPr lang="en-US" sz="2600" b="1" i="1" dirty="0" err="1" smtClean="0"/>
              <a:t>tần</a:t>
            </a:r>
            <a:r>
              <a:rPr lang="en-US" sz="2600" b="1" i="1" dirty="0" smtClean="0"/>
              <a:t> </a:t>
            </a:r>
            <a:r>
              <a:rPr lang="en-US" sz="2600" b="1" i="1" dirty="0" err="1" smtClean="0"/>
              <a:t>suất</a:t>
            </a:r>
            <a:r>
              <a:rPr lang="en-US" sz="2600" b="1" i="1" dirty="0" smtClean="0"/>
              <a:t>)</a:t>
            </a:r>
            <a:endParaRPr lang="en-US" sz="2600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8" y="1068681"/>
            <a:ext cx="3400323" cy="8701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31969" y="1963863"/>
            <a:ext cx="70800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We use adverbs of frequency to show how often something happens. </a:t>
            </a:r>
          </a:p>
          <a:p>
            <a:pPr algn="just"/>
            <a:r>
              <a:rPr lang="en-US" sz="2800" dirty="0"/>
              <a:t>We often use them with the present simple. </a:t>
            </a:r>
          </a:p>
          <a:p>
            <a:pPr algn="just"/>
            <a:r>
              <a:rPr lang="en-US" sz="2800" dirty="0"/>
              <a:t>We usually place the adverb of frequency </a:t>
            </a:r>
            <a:r>
              <a:rPr lang="en-US" sz="2800" b="1" dirty="0">
                <a:solidFill>
                  <a:srgbClr val="FF0000"/>
                </a:solidFill>
              </a:rPr>
              <a:t>before the main verb</a:t>
            </a:r>
            <a:r>
              <a:rPr lang="en-US" sz="28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4984" y="4307402"/>
            <a:ext cx="18179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48740" y="4799845"/>
            <a:ext cx="5840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/>
              <a:t>Tom </a:t>
            </a:r>
            <a:r>
              <a:rPr lang="en-US" sz="2800" b="1" dirty="0"/>
              <a:t>usually </a:t>
            </a:r>
            <a:r>
              <a:rPr lang="en-US" sz="2800" dirty="0"/>
              <a:t> takes the bus to school.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They don’t often go to the cinema.</a:t>
            </a:r>
          </a:p>
        </p:txBody>
      </p:sp>
    </p:spTree>
    <p:extLst>
      <p:ext uri="{BB962C8B-B14F-4D97-AF65-F5344CB8AC3E}">
        <p14:creationId xmlns:p14="http://schemas.microsoft.com/office/powerpoint/2010/main" val="154861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64126" y="169371"/>
            <a:ext cx="7870782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the blanks with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rapezoid 1"/>
          <p:cNvSpPr/>
          <p:nvPr/>
        </p:nvSpPr>
        <p:spPr>
          <a:xfrm rot="10800000">
            <a:off x="1633831" y="1417320"/>
            <a:ext cx="5876338" cy="1010411"/>
          </a:xfrm>
          <a:prstGeom prst="trapezoid">
            <a:avLst>
              <a:gd name="adj" fmla="val 51316"/>
            </a:avLst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apezoid 26"/>
          <p:cNvSpPr/>
          <p:nvPr/>
        </p:nvSpPr>
        <p:spPr>
          <a:xfrm rot="10800000">
            <a:off x="2158979" y="2427732"/>
            <a:ext cx="4826042" cy="1010411"/>
          </a:xfrm>
          <a:prstGeom prst="trapezoid">
            <a:avLst>
              <a:gd name="adj" fmla="val 51316"/>
            </a:avLst>
          </a:prstGeom>
          <a:solidFill>
            <a:srgbClr val="1DC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apezoid 30"/>
          <p:cNvSpPr/>
          <p:nvPr/>
        </p:nvSpPr>
        <p:spPr>
          <a:xfrm rot="10800000">
            <a:off x="2670831" y="3438144"/>
            <a:ext cx="3802338" cy="1010411"/>
          </a:xfrm>
          <a:prstGeom prst="trapezoid">
            <a:avLst>
              <a:gd name="adj" fmla="val 51316"/>
            </a:avLst>
          </a:prstGeom>
          <a:solidFill>
            <a:srgbClr val="6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apezoid 33"/>
          <p:cNvSpPr/>
          <p:nvPr/>
        </p:nvSpPr>
        <p:spPr>
          <a:xfrm rot="10800000">
            <a:off x="3189333" y="4448558"/>
            <a:ext cx="2765336" cy="1010411"/>
          </a:xfrm>
          <a:prstGeom prst="trapezoid">
            <a:avLst>
              <a:gd name="adj" fmla="val 51316"/>
            </a:avLst>
          </a:prstGeom>
          <a:solidFill>
            <a:srgbClr val="97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apezoid 38"/>
          <p:cNvSpPr/>
          <p:nvPr/>
        </p:nvSpPr>
        <p:spPr>
          <a:xfrm rot="10800000">
            <a:off x="3707831" y="5458969"/>
            <a:ext cx="1728335" cy="1010411"/>
          </a:xfrm>
          <a:prstGeom prst="trapezoid">
            <a:avLst>
              <a:gd name="adj" fmla="val 43531"/>
            </a:avLst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68210" y="1698183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1.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68210" y="2664837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2.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68210" y="3654808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3.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68210" y="4621462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4.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68210" y="5512171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5.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40530" y="1698183"/>
            <a:ext cx="3269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Always : </a:t>
            </a:r>
            <a:r>
              <a:rPr lang="en-US" sz="2400" b="1" dirty="0" err="1" smtClean="0"/>
              <a:t>luôn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luôn</a:t>
            </a:r>
            <a:endParaRPr lang="en-US" sz="2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240530" y="4621462"/>
            <a:ext cx="2396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</a:t>
            </a:r>
            <a:r>
              <a:rPr lang="en-US" sz="2400" b="1" dirty="0" smtClean="0"/>
              <a:t>arely: </a:t>
            </a:r>
            <a:r>
              <a:rPr lang="en-US" sz="2400" b="1" dirty="0" err="1" smtClean="0"/>
              <a:t>hiếm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khi</a:t>
            </a:r>
            <a:endParaRPr lang="en-US" sz="2400" b="1" dirty="0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4297680" y="2999290"/>
            <a:ext cx="100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297680" y="3963220"/>
            <a:ext cx="100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240530" y="581488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48422" y="2658172"/>
            <a:ext cx="3564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Usually : </a:t>
            </a:r>
            <a:r>
              <a:rPr lang="en-US" sz="2400" b="1" dirty="0" err="1" smtClean="0">
                <a:solidFill>
                  <a:srgbClr val="FF0000"/>
                </a:solidFill>
              </a:rPr>
              <a:t>thường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xuyên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8421" y="3608828"/>
            <a:ext cx="374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Sometimes: </a:t>
            </a:r>
            <a:r>
              <a:rPr lang="en-US" sz="2400" b="1" dirty="0" err="1" smtClean="0">
                <a:solidFill>
                  <a:srgbClr val="FF0000"/>
                </a:solidFill>
              </a:rPr>
              <a:t>thỉnh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thoảng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45705" y="5459014"/>
            <a:ext cx="3364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Never : </a:t>
            </a:r>
            <a:r>
              <a:rPr lang="en-US" sz="2400" b="1" dirty="0" err="1" smtClean="0">
                <a:solidFill>
                  <a:srgbClr val="FF0000"/>
                </a:solidFill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bao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2376" y="154552"/>
            <a:ext cx="3521099" cy="3027192"/>
            <a:chOff x="1633831" y="1417320"/>
            <a:chExt cx="5876338" cy="5052060"/>
          </a:xfrm>
        </p:grpSpPr>
        <p:sp>
          <p:nvSpPr>
            <p:cNvPr id="2" name="Trapezoid 1"/>
            <p:cNvSpPr/>
            <p:nvPr/>
          </p:nvSpPr>
          <p:spPr>
            <a:xfrm rot="10800000">
              <a:off x="1633831" y="1417320"/>
              <a:ext cx="5876338" cy="1010411"/>
            </a:xfrm>
            <a:prstGeom prst="trapezoid">
              <a:avLst>
                <a:gd name="adj" fmla="val 51316"/>
              </a:avLst>
            </a:prstGeom>
            <a:solidFill>
              <a:srgbClr val="00A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apezoid 26"/>
            <p:cNvSpPr/>
            <p:nvPr/>
          </p:nvSpPr>
          <p:spPr>
            <a:xfrm rot="10800000">
              <a:off x="2158979" y="2427732"/>
              <a:ext cx="4826042" cy="1010411"/>
            </a:xfrm>
            <a:prstGeom prst="trapezoid">
              <a:avLst>
                <a:gd name="adj" fmla="val 51316"/>
              </a:avLst>
            </a:prstGeom>
            <a:solidFill>
              <a:srgbClr val="1DC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rapezoid 30"/>
            <p:cNvSpPr/>
            <p:nvPr/>
          </p:nvSpPr>
          <p:spPr>
            <a:xfrm rot="10800000">
              <a:off x="2670831" y="3438144"/>
              <a:ext cx="3802338" cy="1010411"/>
            </a:xfrm>
            <a:prstGeom prst="trapezoid">
              <a:avLst>
                <a:gd name="adj" fmla="val 51316"/>
              </a:avLst>
            </a:prstGeom>
            <a:solidFill>
              <a:srgbClr val="61D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rapezoid 33"/>
            <p:cNvSpPr/>
            <p:nvPr/>
          </p:nvSpPr>
          <p:spPr>
            <a:xfrm rot="10800000">
              <a:off x="3189333" y="4448558"/>
              <a:ext cx="2765336" cy="1010411"/>
            </a:xfrm>
            <a:prstGeom prst="trapezoid">
              <a:avLst>
                <a:gd name="adj" fmla="val 51316"/>
              </a:avLst>
            </a:prstGeom>
            <a:solidFill>
              <a:srgbClr val="97E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rapezoid 38"/>
            <p:cNvSpPr/>
            <p:nvPr/>
          </p:nvSpPr>
          <p:spPr>
            <a:xfrm rot="10800000">
              <a:off x="3707831" y="5458969"/>
              <a:ext cx="1728335" cy="1010411"/>
            </a:xfrm>
            <a:prstGeom prst="trapezoid">
              <a:avLst>
                <a:gd name="adj" fmla="val 51316"/>
              </a:avLst>
            </a:prstGeom>
            <a:solidFill>
              <a:srgbClr val="B7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81344" y="257216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7934" y="257216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always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81344" y="840258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2.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7934" y="840258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usually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3309" y="1445696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3.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29899" y="1445696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sometimes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81344" y="2051135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4.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27934" y="2051135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rarely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37001" y="2626839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5.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83591" y="2626839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never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3475" y="411322"/>
            <a:ext cx="4804724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Write a sentence with one of these adverbs.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851531" y="2220412"/>
            <a:ext cx="606158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1</a:t>
            </a:r>
            <a:r>
              <a:rPr lang="en-US" sz="2400" b="1" dirty="0" smtClean="0">
                <a:solidFill>
                  <a:schemeClr val="tx1"/>
                </a:solidFill>
              </a:rPr>
              <a:t>. I </a:t>
            </a:r>
            <a:r>
              <a:rPr lang="en-US" sz="2400" b="1" dirty="0" smtClean="0">
                <a:solidFill>
                  <a:srgbClr val="FF0000"/>
                </a:solidFill>
              </a:rPr>
              <a:t>alway</a:t>
            </a:r>
            <a:r>
              <a:rPr lang="en-US" sz="2400" b="1" dirty="0" smtClean="0">
                <a:solidFill>
                  <a:schemeClr val="tx1"/>
                </a:solidFill>
              </a:rPr>
              <a:t>s do my homework after school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57254" y="2879025"/>
            <a:ext cx="5958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</a:t>
            </a:r>
            <a:r>
              <a:rPr lang="en-US" sz="2400" b="1" dirty="0" smtClean="0"/>
              <a:t>. He </a:t>
            </a:r>
            <a:r>
              <a:rPr lang="en-US" sz="2400" b="1" dirty="0" smtClean="0">
                <a:solidFill>
                  <a:srgbClr val="FF0000"/>
                </a:solidFill>
              </a:rPr>
              <a:t>usually</a:t>
            </a:r>
            <a:r>
              <a:rPr lang="en-US" sz="2400" b="1" dirty="0" smtClean="0"/>
              <a:t> watches  TV in the morning</a:t>
            </a:r>
            <a:endParaRPr lang="en-US" sz="2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838720" y="3488614"/>
            <a:ext cx="6619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</a:t>
            </a:r>
            <a:r>
              <a:rPr lang="en-US" sz="2400" b="1" dirty="0" smtClean="0"/>
              <a:t>.  My mother </a:t>
            </a:r>
            <a:r>
              <a:rPr lang="en-US" sz="2400" b="1" dirty="0" smtClean="0">
                <a:solidFill>
                  <a:srgbClr val="FF0000"/>
                </a:solidFill>
              </a:rPr>
              <a:t>sometimes </a:t>
            </a:r>
            <a:r>
              <a:rPr lang="en-US" sz="2400" b="1" dirty="0" smtClean="0"/>
              <a:t>drinks coffee with her  friends on the weekend.</a:t>
            </a:r>
            <a:endParaRPr lang="en-US" sz="2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1800761" y="4846963"/>
            <a:ext cx="5525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I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never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go swimming in winter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00761" y="4319611"/>
            <a:ext cx="725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My father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rarely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goes  shopping with my mother 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25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50" grpId="0"/>
      <p:bldP spid="51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14245" y="65908"/>
            <a:ext cx="56142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 or B to complete each sentence.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17514" y="1755600"/>
            <a:ext cx="2684640" cy="461665"/>
            <a:chOff x="1230086" y="1785257"/>
            <a:chExt cx="2684640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</a:t>
              </a:r>
              <a:r>
                <a:rPr lang="en-US" sz="2400" dirty="0">
                  <a:solidFill>
                    <a:srgbClr val="0088EE"/>
                  </a:solidFill>
                </a:rPr>
                <a:t>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11085" y="1785257"/>
              <a:ext cx="2303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get up usually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27179" y="1749262"/>
            <a:ext cx="2499351" cy="461665"/>
            <a:chOff x="1230086" y="1785257"/>
            <a:chExt cx="2499351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11086" y="1785257"/>
              <a:ext cx="2118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usually get up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82834" y="2300323"/>
            <a:ext cx="7111847" cy="461665"/>
            <a:chOff x="363373" y="2525685"/>
            <a:chExt cx="7111847" cy="461665"/>
          </a:xfrm>
        </p:grpSpPr>
        <p:grpSp>
          <p:nvGrpSpPr>
            <p:cNvPr id="36" name="Group 35"/>
            <p:cNvGrpSpPr/>
            <p:nvPr/>
          </p:nvGrpSpPr>
          <p:grpSpPr>
            <a:xfrm>
              <a:off x="363373" y="2525685"/>
              <a:ext cx="7111847" cy="461665"/>
              <a:chOff x="369902" y="2142097"/>
              <a:chExt cx="7111847" cy="461665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76153" y="2142097"/>
                <a:ext cx="6705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mum           to work late.</a:t>
                </a:r>
              </a:p>
            </p:txBody>
          </p:sp>
        </p:grpSp>
        <p:cxnSp>
          <p:nvCxnSpPr>
            <p:cNvPr id="38" name="Straight Connector 37"/>
            <p:cNvCxnSpPr/>
            <p:nvPr/>
          </p:nvCxnSpPr>
          <p:spPr>
            <a:xfrm>
              <a:off x="2014199" y="28520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828401" y="2778381"/>
            <a:ext cx="2340436" cy="461665"/>
            <a:chOff x="1230086" y="1785257"/>
            <a:chExt cx="2340436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1086" y="1785257"/>
              <a:ext cx="1959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rarely goes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035343" y="2772043"/>
            <a:ext cx="2319736" cy="461665"/>
            <a:chOff x="1230086" y="1785257"/>
            <a:chExt cx="2319736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1086" y="1785257"/>
              <a:ext cx="1938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goes rarely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82834" y="3312216"/>
            <a:ext cx="7061016" cy="470318"/>
            <a:chOff x="838203" y="3668444"/>
            <a:chExt cx="7061016" cy="470318"/>
          </a:xfrm>
        </p:grpSpPr>
        <p:grpSp>
          <p:nvGrpSpPr>
            <p:cNvPr id="58" name="Group 57"/>
            <p:cNvGrpSpPr/>
            <p:nvPr/>
          </p:nvGrpSpPr>
          <p:grpSpPr>
            <a:xfrm>
              <a:off x="838203" y="3668444"/>
              <a:ext cx="7061016" cy="470318"/>
              <a:chOff x="363373" y="4026312"/>
              <a:chExt cx="7061016" cy="470318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363373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838203" y="4026312"/>
                <a:ext cx="65861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          at weekends?</a:t>
                </a:r>
              </a:p>
            </p:txBody>
          </p:sp>
        </p:grpSp>
        <p:cxnSp>
          <p:nvCxnSpPr>
            <p:cNvPr id="60" name="Straight Connector 59"/>
            <p:cNvCxnSpPr/>
            <p:nvPr/>
          </p:nvCxnSpPr>
          <p:spPr>
            <a:xfrm flipV="1">
              <a:off x="1378139" y="3984168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795742" y="3856574"/>
            <a:ext cx="3374583" cy="461665"/>
            <a:chOff x="1230086" y="1785257"/>
            <a:chExt cx="3374583" cy="461665"/>
          </a:xfrm>
        </p:grpSpPr>
        <p:sp>
          <p:nvSpPr>
            <p:cNvPr id="64" name="TextBox 6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often travel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031530" y="3850236"/>
            <a:ext cx="3002378" cy="461665"/>
            <a:chOff x="1230086" y="1785257"/>
            <a:chExt cx="3002378" cy="461665"/>
          </a:xfrm>
        </p:grpSpPr>
        <p:sp>
          <p:nvSpPr>
            <p:cNvPr id="67" name="TextBox 6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Often do you travel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93720" y="4453491"/>
            <a:ext cx="6812122" cy="470318"/>
            <a:chOff x="685414" y="6027003"/>
            <a:chExt cx="6812122" cy="470318"/>
          </a:xfrm>
        </p:grpSpPr>
        <p:grpSp>
          <p:nvGrpSpPr>
            <p:cNvPr id="73" name="Group 72"/>
            <p:cNvGrpSpPr/>
            <p:nvPr/>
          </p:nvGrpSpPr>
          <p:grpSpPr>
            <a:xfrm>
              <a:off x="685414" y="6027003"/>
              <a:ext cx="6812122" cy="470318"/>
              <a:chOff x="363373" y="3312302"/>
              <a:chExt cx="6812122" cy="470318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8105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What kind of music          ?</a:t>
                </a:r>
              </a:p>
            </p:txBody>
          </p:sp>
        </p:grpSp>
        <p:cxnSp>
          <p:nvCxnSpPr>
            <p:cNvPr id="74" name="Straight Connector 73"/>
            <p:cNvCxnSpPr/>
            <p:nvPr/>
          </p:nvCxnSpPr>
          <p:spPr>
            <a:xfrm flipV="1">
              <a:off x="3617210" y="63572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802485" y="4954111"/>
            <a:ext cx="4018906" cy="461665"/>
            <a:chOff x="1230086" y="1785257"/>
            <a:chExt cx="4018906" cy="461665"/>
          </a:xfrm>
        </p:grpSpPr>
        <p:sp>
          <p:nvSpPr>
            <p:cNvPr id="78" name="TextBox 7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611086" y="1785257"/>
              <a:ext cx="36379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Usually does Susan listen to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696815" y="4937149"/>
            <a:ext cx="4153626" cy="461665"/>
            <a:chOff x="1230086" y="1785257"/>
            <a:chExt cx="4153626" cy="461665"/>
          </a:xfrm>
        </p:grpSpPr>
        <p:sp>
          <p:nvSpPr>
            <p:cNvPr id="81" name="TextBox 8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611086" y="1785257"/>
              <a:ext cx="37726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 Susan usually listen to?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850176" y="1298331"/>
            <a:ext cx="6973597" cy="470318"/>
            <a:chOff x="794659" y="707494"/>
            <a:chExt cx="6973597" cy="470318"/>
          </a:xfrm>
        </p:grpSpPr>
        <p:grpSp>
          <p:nvGrpSpPr>
            <p:cNvPr id="87" name="Group 86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I           late on Saturdays.</a:t>
                </a:r>
                <a:endParaRPr lang="en-US" sz="2400" i="1"/>
              </a:p>
            </p:txBody>
          </p:sp>
        </p:grpSp>
        <p:cxnSp>
          <p:nvCxnSpPr>
            <p:cNvPr id="88" name="Straight Connector 87"/>
            <p:cNvCxnSpPr/>
            <p:nvPr/>
          </p:nvCxnSpPr>
          <p:spPr>
            <a:xfrm>
              <a:off x="1457059" y="1034375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904606" y="5542063"/>
            <a:ext cx="6869272" cy="470318"/>
            <a:chOff x="685414" y="6027003"/>
            <a:chExt cx="6869272" cy="470318"/>
          </a:xfrm>
        </p:grpSpPr>
        <p:grpSp>
          <p:nvGrpSpPr>
            <p:cNvPr id="92" name="Group 91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When           go on holiday each year?</a:t>
                </a:r>
              </a:p>
            </p:txBody>
          </p:sp>
        </p:grpSp>
        <p:cxnSp>
          <p:nvCxnSpPr>
            <p:cNvPr id="93" name="Straight Connector 92"/>
            <p:cNvCxnSpPr/>
            <p:nvPr/>
          </p:nvCxnSpPr>
          <p:spPr>
            <a:xfrm flipV="1">
              <a:off x="2028980" y="63572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813371" y="6042683"/>
            <a:ext cx="2688784" cy="461665"/>
            <a:chOff x="1230086" y="1785257"/>
            <a:chExt cx="2688784" cy="461665"/>
          </a:xfrm>
        </p:grpSpPr>
        <p:sp>
          <p:nvSpPr>
            <p:cNvPr id="97" name="TextBox 9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usually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044761" y="6025721"/>
            <a:ext cx="2481769" cy="461665"/>
            <a:chOff x="1230086" y="1785257"/>
            <a:chExt cx="2481769" cy="461665"/>
          </a:xfrm>
        </p:grpSpPr>
        <p:sp>
          <p:nvSpPr>
            <p:cNvPr id="100" name="TextBox 9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611085" y="1785257"/>
              <a:ext cx="2100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usually</a:t>
              </a: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00A97665-5CED-493D-B6F9-59BBBD661F10}"/>
              </a:ext>
            </a:extLst>
          </p:cNvPr>
          <p:cNvSpPr/>
          <p:nvPr/>
        </p:nvSpPr>
        <p:spPr>
          <a:xfrm>
            <a:off x="4099189" y="1749262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0A97665-5CED-493D-B6F9-59BBBD661F10}"/>
              </a:ext>
            </a:extLst>
          </p:cNvPr>
          <p:cNvSpPr/>
          <p:nvPr/>
        </p:nvSpPr>
        <p:spPr>
          <a:xfrm>
            <a:off x="842803" y="2753139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0A97665-5CED-493D-B6F9-59BBBD661F10}"/>
              </a:ext>
            </a:extLst>
          </p:cNvPr>
          <p:cNvSpPr/>
          <p:nvPr/>
        </p:nvSpPr>
        <p:spPr>
          <a:xfrm>
            <a:off x="842803" y="3861039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00A97665-5CED-493D-B6F9-59BBBD661F10}"/>
              </a:ext>
            </a:extLst>
          </p:cNvPr>
          <p:cNvSpPr/>
          <p:nvPr/>
        </p:nvSpPr>
        <p:spPr>
          <a:xfrm>
            <a:off x="4751172" y="4949955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00A97665-5CED-493D-B6F9-59BBBD661F10}"/>
              </a:ext>
            </a:extLst>
          </p:cNvPr>
          <p:cNvSpPr/>
          <p:nvPr/>
        </p:nvSpPr>
        <p:spPr>
          <a:xfrm>
            <a:off x="824471" y="6047148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83" grpId="0" animBg="1"/>
      <p:bldP spid="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269301"/>
            <a:ext cx="587409" cy="553842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938033" y="286770"/>
            <a:ext cx="8044950" cy="523220"/>
          </a:xfrm>
          <a:prstGeom prst="rect">
            <a:avLst/>
          </a:prstGeom>
          <a:solidFill>
            <a:srgbClr val="009999"/>
          </a:solidFill>
          <a:scene3d>
            <a:camera prst="perspectiveBelow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36117" y="1218976"/>
            <a:ext cx="5728817" cy="470318"/>
            <a:chOff x="363373" y="1262747"/>
            <a:chExt cx="5728817" cy="470318"/>
          </a:xfrm>
        </p:grpSpPr>
        <p:sp>
          <p:nvSpPr>
            <p:cNvPr id="32" name="TextBox 31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often / ride your bicycle / to school</a:t>
              </a:r>
              <a:endParaRPr lang="en-US" sz="2400" i="1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336117" y="2215995"/>
            <a:ext cx="6471767" cy="461665"/>
            <a:chOff x="369902" y="2142097"/>
            <a:chExt cx="6471767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sometimes / study / in the school libraby </a:t>
              </a:r>
              <a:endParaRPr lang="en-US" sz="24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36117" y="3204361"/>
            <a:ext cx="4368647" cy="470318"/>
            <a:chOff x="363373" y="4026312"/>
            <a:chExt cx="4368647" cy="470318"/>
          </a:xfrm>
        </p:grpSpPr>
        <p:sp>
          <p:nvSpPr>
            <p:cNvPr id="37" name="TextBox 3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8204" y="4026312"/>
              <a:ext cx="3893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like / your new school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36117" y="4241887"/>
            <a:ext cx="6471767" cy="470318"/>
            <a:chOff x="363373" y="3312302"/>
            <a:chExt cx="6471767" cy="470318"/>
          </a:xfrm>
        </p:grpSpPr>
        <p:sp>
          <p:nvSpPr>
            <p:cNvPr id="39" name="TextBox 38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your friends / always / go to school / with you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336117" y="5218063"/>
            <a:ext cx="6471767" cy="470318"/>
            <a:chOff x="363373" y="5669935"/>
            <a:chExt cx="6471767" cy="470318"/>
          </a:xfrm>
        </p:grpSpPr>
        <p:sp>
          <p:nvSpPr>
            <p:cNvPr id="42" name="TextBox 41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usually / do homework / after school</a:t>
              </a:r>
            </a:p>
          </p:txBody>
        </p:sp>
      </p:grpSp>
      <p:cxnSp>
        <p:nvCxnSpPr>
          <p:cNvPr id="52" name="Straight Connector 51"/>
          <p:cNvCxnSpPr/>
          <p:nvPr/>
        </p:nvCxnSpPr>
        <p:spPr>
          <a:xfrm flipV="1">
            <a:off x="1607505" y="205718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607505" y="312398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611630" y="4131599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611630" y="5139407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1611630" y="6438355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47547" y="192258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347547" y="302367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347547" y="397236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347547" y="501446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347547" y="601930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894E81F-EEDD-49CA-97FE-3498660CCD89}"/>
              </a:ext>
            </a:extLst>
          </p:cNvPr>
          <p:cNvSpPr txBox="1"/>
          <p:nvPr/>
        </p:nvSpPr>
        <p:spPr>
          <a:xfrm>
            <a:off x="1742136" y="1699438"/>
            <a:ext cx="537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 you often ride your bicycle to school?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94528D6-AFC5-439A-9306-6CE34C5B33CF}"/>
              </a:ext>
            </a:extLst>
          </p:cNvPr>
          <p:cNvSpPr txBox="1"/>
          <p:nvPr/>
        </p:nvSpPr>
        <p:spPr>
          <a:xfrm>
            <a:off x="1755744" y="2772307"/>
            <a:ext cx="6066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 you sometimes study in the school library?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F6BD07-F8A1-448A-A725-5AF88C794F1E}"/>
              </a:ext>
            </a:extLst>
          </p:cNvPr>
          <p:cNvSpPr txBox="1"/>
          <p:nvPr/>
        </p:nvSpPr>
        <p:spPr>
          <a:xfrm>
            <a:off x="1755744" y="3754942"/>
            <a:ext cx="3901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 you like your new school?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EC07484-3309-42F7-A9FA-B34F89EDBB78}"/>
              </a:ext>
            </a:extLst>
          </p:cNvPr>
          <p:cNvSpPr txBox="1"/>
          <p:nvPr/>
        </p:nvSpPr>
        <p:spPr>
          <a:xfrm>
            <a:off x="1755744" y="4756075"/>
            <a:ext cx="6028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 your friends always go to school with you?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F520011-EEF9-4C6D-B1B1-892E904EFC32}"/>
              </a:ext>
            </a:extLst>
          </p:cNvPr>
          <p:cNvSpPr txBox="1"/>
          <p:nvPr/>
        </p:nvSpPr>
        <p:spPr>
          <a:xfrm>
            <a:off x="1757677" y="5749281"/>
            <a:ext cx="5626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 you usually do homework after school?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7" grpId="0"/>
      <p:bldP spid="48" grpId="0"/>
      <p:bldP spid="49" grpId="0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2322" y="0"/>
            <a:ext cx="3546186" cy="126971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Wrap up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017" y="1269710"/>
            <a:ext cx="6788728" cy="95452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(?) What have we learnt today?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4944" y="2669309"/>
            <a:ext cx="85990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simple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tense: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the form ( verbs and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tobe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+ the use ( regular actions, facts, truth, 					timetable/schedule) </a:t>
            </a:r>
          </a:p>
          <a:p>
            <a:pPr marL="285750" indent="-285750"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adverbs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frequency: always, usually, often, sometimes, rarely, never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65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338" y="378823"/>
            <a:ext cx="8480463" cy="3703578"/>
          </a:xfrm>
          <a:prstGeom prst="rect">
            <a:avLst/>
          </a:prstGeom>
          <a:solidFill>
            <a:srgbClr val="0D9FA3">
              <a:alpha val="55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nl-NL" sz="7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sz="7200" dirty="0" smtClean="0">
              <a:solidFill>
                <a:srgbClr val="FF000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  <a:tabLst>
                <a:tab pos="457200" algn="l"/>
              </a:tabLst>
            </a:pPr>
            <a:r>
              <a:rPr lang="nl-NL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-Do exercise in workbook</a:t>
            </a:r>
          </a:p>
          <a:p>
            <a:pPr>
              <a:spcAft>
                <a:spcPts val="400"/>
              </a:spcAft>
              <a:tabLst>
                <a:tab pos="457200" algn="l"/>
              </a:tabLst>
            </a:pPr>
            <a:r>
              <a:rPr lang="nl-NL" sz="6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-prepare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64505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971600" y="2276872"/>
            <a:ext cx="7488832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spc="4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spc="400" dirty="0">
                <a:ln w="28575">
                  <a:solidFill>
                    <a:schemeClr val="bg1"/>
                  </a:solidFill>
                </a:ln>
                <a:solidFill>
                  <a:srgbClr val="00FF00"/>
                </a:solidFill>
                <a:latin typeface=".VnAvantH" pitchFamily="34" charset="0"/>
              </a:rPr>
              <a:t>See you again!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693236"/>
            <a:ext cx="7162800" cy="7307764"/>
          </a:xfrm>
          <a:prstGeom prst="rect">
            <a:avLst/>
          </a:prstGeom>
        </p:spPr>
        <p:txBody>
          <a:bodyPr spcFirstLastPara="1">
            <a:prstTxWarp prst="textArchUp">
              <a:avLst>
                <a:gd name="adj" fmla="val 11134828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THANKS FOR YOUR ATTENTION!</a:t>
            </a:r>
            <a:endParaRPr lang="vi-VN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422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969"/>
            <a:ext cx="9013371" cy="68490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2590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11085" y="60011"/>
            <a:ext cx="6130204" cy="7078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Game: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Sentence puzzling</a:t>
            </a:r>
            <a:endParaRPr kumimoji="0" lang="en-GB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911731"/>
              </p:ext>
            </p:extLst>
          </p:nvPr>
        </p:nvGraphicFramePr>
        <p:xfrm>
          <a:off x="1227907" y="1541415"/>
          <a:ext cx="6217920" cy="42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7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0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9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8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Peter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lives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near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his school.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186473"/>
              </p:ext>
            </p:extLst>
          </p:nvPr>
        </p:nvGraphicFramePr>
        <p:xfrm>
          <a:off x="1210491" y="874486"/>
          <a:ext cx="633984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8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lives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7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his school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7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Peter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7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near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7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958686"/>
              </p:ext>
            </p:extLst>
          </p:nvPr>
        </p:nvGraphicFramePr>
        <p:xfrm>
          <a:off x="1193074" y="2189478"/>
          <a:ext cx="633113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4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68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go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7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We 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7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7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the same school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7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276763"/>
              </p:ext>
            </p:extLst>
          </p:nvPr>
        </p:nvGraphicFramePr>
        <p:xfrm>
          <a:off x="1249678" y="2830283"/>
          <a:ext cx="6217920" cy="42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7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8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We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go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to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same 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school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41240"/>
              </p:ext>
            </p:extLst>
          </p:nvPr>
        </p:nvGraphicFramePr>
        <p:xfrm>
          <a:off x="1254035" y="3452947"/>
          <a:ext cx="579990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4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subjects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7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They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7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new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7E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have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7E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653684"/>
              </p:ext>
            </p:extLst>
          </p:nvPr>
        </p:nvGraphicFramePr>
        <p:xfrm>
          <a:off x="1297576" y="4001586"/>
          <a:ext cx="6217920" cy="42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7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8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 They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have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new 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subjects.</a:t>
                      </a:r>
                      <a:endParaRPr lang="en-GB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479822"/>
              </p:ext>
            </p:extLst>
          </p:nvPr>
        </p:nvGraphicFramePr>
        <p:xfrm>
          <a:off x="1371779" y="5315543"/>
          <a:ext cx="7184391" cy="4974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0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950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74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always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look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smart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 our uniforms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608427"/>
              </p:ext>
            </p:extLst>
          </p:nvPr>
        </p:nvGraphicFramePr>
        <p:xfrm>
          <a:off x="1236797" y="4566606"/>
          <a:ext cx="7123431" cy="4974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5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1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3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8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03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74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look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61D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always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61D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We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61D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smart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61D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 our uniforms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61D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43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300" y="852938"/>
            <a:ext cx="4176100" cy="720507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50" y="833135"/>
            <a:ext cx="961782" cy="77761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6389" y="42537"/>
            <a:ext cx="8503920" cy="720507"/>
          </a:xfrm>
          <a:prstGeom prst="rect">
            <a:avLst/>
          </a:prstGeom>
          <a:solidFill>
            <a:srgbClr val="338DCD"/>
          </a:solidFill>
          <a:ln>
            <a:solidFill>
              <a:srgbClr val="338DCD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UNIT 1: MY NEW SCHOOL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6390" y="929552"/>
            <a:ext cx="2230482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LESSON 3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7F4D37-FEF8-2E6E-E34E-B6E40E5F4941}"/>
              </a:ext>
            </a:extLst>
          </p:cNvPr>
          <p:cNvSpPr txBox="1"/>
          <p:nvPr/>
        </p:nvSpPr>
        <p:spPr>
          <a:xfrm>
            <a:off x="605641" y="2255809"/>
            <a:ext cx="8160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Objectives: </a:t>
            </a:r>
          </a:p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present simple tense and adverbs of frequency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70195" y="3164643"/>
            <a:ext cx="7003610" cy="3359876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300" y="852938"/>
            <a:ext cx="4176100" cy="720507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50" y="833135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397" y="1610746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FB7BD"/>
                </a:solidFill>
              </a:rPr>
              <a:t>* Grammar</a:t>
            </a:r>
            <a:endParaRPr lang="en-US" sz="2800" b="1" dirty="0">
              <a:solidFill>
                <a:srgbClr val="0FB7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86491" y="1626134"/>
            <a:ext cx="55045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/>
              <a:t> + The </a:t>
            </a:r>
            <a:r>
              <a:rPr lang="en-US" sz="2600" b="1" dirty="0"/>
              <a:t>present </a:t>
            </a:r>
            <a:r>
              <a:rPr lang="en-US" sz="2600" b="1" dirty="0" smtClean="0"/>
              <a:t>simple: </a:t>
            </a:r>
            <a:r>
              <a:rPr lang="en-US" sz="2600" b="1" dirty="0" err="1" smtClean="0"/>
              <a:t>Thì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hiện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tại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đơn</a:t>
            </a:r>
            <a:endParaRPr lang="en-US" sz="2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82" y="2053591"/>
            <a:ext cx="4097553" cy="10485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04982" y="3080622"/>
            <a:ext cx="58531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We use the present simple to talk about actions or events that often happen, or are fixed.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7914" y="4409800"/>
            <a:ext cx="18179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31670" y="4902243"/>
            <a:ext cx="5840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/>
              <a:t>We usually </a:t>
            </a:r>
            <a:r>
              <a:rPr lang="en-US" sz="2800" b="1" dirty="0"/>
              <a:t>go</a:t>
            </a:r>
            <a:r>
              <a:rPr lang="en-US" sz="2800" dirty="0"/>
              <a:t> to school by bus.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I </a:t>
            </a:r>
            <a:r>
              <a:rPr lang="en-US" sz="2800" b="1" dirty="0"/>
              <a:t>don’t like </a:t>
            </a:r>
            <a:r>
              <a:rPr lang="en-US" sz="2800" dirty="0"/>
              <a:t>school lunch very much.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6389" y="42537"/>
            <a:ext cx="8503920" cy="720507"/>
          </a:xfrm>
          <a:prstGeom prst="rect">
            <a:avLst/>
          </a:prstGeom>
          <a:solidFill>
            <a:srgbClr val="338DCD"/>
          </a:solidFill>
          <a:ln>
            <a:solidFill>
              <a:srgbClr val="338DCD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UNIT 1: MY NEW SCHOOL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6390" y="929552"/>
            <a:ext cx="2230482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LESSON 3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1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PRESENT SIMPLE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vi-VN" sz="24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2400" b="1" u="sng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I. </a:t>
            </a:r>
            <a:r>
              <a:rPr lang="vi-VN" sz="2400" b="1" u="sng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Cách</a:t>
            </a:r>
            <a:r>
              <a:rPr lang="vi-VN" sz="2400" b="1" u="sng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dùng</a:t>
            </a:r>
            <a:r>
              <a:rPr lang="vi-VN" sz="24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vi-VN" sz="24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thì</a:t>
            </a:r>
            <a:r>
              <a:rPr lang="vi-VN" sz="24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hiện</a:t>
            </a:r>
            <a:r>
              <a:rPr lang="vi-VN" sz="24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tại</a:t>
            </a:r>
            <a:r>
              <a:rPr lang="vi-VN" sz="24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u="sng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endParaRPr lang="en-US" sz="2400" b="1" u="sng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1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 Diễn tả những hành động lặp đi lặp lại hay thói </a:t>
            </a:r>
            <a:r>
              <a:rPr lang="vi-VN" sz="2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quen</a:t>
            </a:r>
            <a:r>
              <a:rPr lang="en-US" sz="2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tại</a:t>
            </a:r>
            <a:endParaRPr lang="vi-VN" sz="2400" b="1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Ex : </a:t>
            </a:r>
            <a:r>
              <a:rPr lang="vi-VN" sz="2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We </a:t>
            </a:r>
            <a: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go to the cinema every Sunday.  </a:t>
            </a:r>
            <a:b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vi-VN" sz="2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 Miêu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tả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lịch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trình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hoặc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chương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trình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(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ngụ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ý tương lai)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Ex:   Oh </a:t>
            </a:r>
            <a:r>
              <a:rPr lang="vi-VN" sz="2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no</a:t>
            </a:r>
            <a: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! The train leaves at five.  </a:t>
            </a:r>
            <a:b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       </a:t>
            </a:r>
            <a:r>
              <a:rPr lang="vi-VN" sz="2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The </a:t>
            </a:r>
            <a: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cartoon starts at 7:45 p.m.  </a:t>
            </a:r>
          </a:p>
          <a:p>
            <a:pPr marL="0" indent="0">
              <a:buNone/>
            </a:pPr>
            <a:r>
              <a:rPr lang="vi-VN" sz="2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3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 Miêu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tả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thực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tế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hoặc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sự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thực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hiển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nhiên</a:t>
            </a:r>
          </a:p>
          <a:p>
            <a:pPr marL="0" indent="0">
              <a:buNone/>
            </a:pPr>
            <a: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2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Ex: </a:t>
            </a:r>
            <a:r>
              <a:rPr lang="vi-VN" sz="2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She </a:t>
            </a:r>
            <a: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works as a nurse.  </a:t>
            </a:r>
            <a:b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</a:t>
            </a:r>
            <a:r>
              <a:rPr lang="vi-VN" sz="2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The </a:t>
            </a:r>
            <a: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sun rises in the east.  </a:t>
            </a:r>
            <a:endParaRPr lang="en-US" sz="2400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4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 Miêu tả các trạng </a:t>
            </a:r>
            <a:r>
              <a:rPr lang="vi-VN" sz="2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thái</a:t>
            </a:r>
            <a:r>
              <a:rPr lang="en-US" sz="2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cảm</a:t>
            </a:r>
            <a:r>
              <a:rPr lang="en-US" sz="2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xúc</a:t>
            </a:r>
            <a:r>
              <a:rPr lang="vi-VN" sz="2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ở </a:t>
            </a:r>
            <a:r>
              <a:rPr lang="vi-VN" sz="2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hiện</a:t>
            </a:r>
            <a:r>
              <a:rPr lang="en-GB" sz="2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tại</a:t>
            </a:r>
            <a:r>
              <a:rPr lang="vi-VN" sz="2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endParaRPr lang="en-US" sz="2400" b="1" dirty="0" smtClean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Ex:</a:t>
            </a:r>
            <a:r>
              <a:rPr lang="vi-VN" sz="2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I </a:t>
            </a:r>
            <a: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am hungry.  </a:t>
            </a:r>
            <a:r>
              <a:rPr lang="en-US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	</a:t>
            </a:r>
            <a:r>
              <a:rPr lang="vi-VN" sz="2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I </a:t>
            </a:r>
            <a: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am </a:t>
            </a:r>
            <a:r>
              <a:rPr lang="vi-VN" sz="24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not</a:t>
            </a:r>
            <a: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happy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.  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7988"/>
            <a:ext cx="2439015" cy="87478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Form:</a:t>
            </a:r>
            <a:r>
              <a:rPr lang="en-US" b="1" u="sng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b="1" u="sng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353400"/>
              </p:ext>
            </p:extLst>
          </p:nvPr>
        </p:nvGraphicFramePr>
        <p:xfrm>
          <a:off x="321093" y="1428206"/>
          <a:ext cx="8539316" cy="312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92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5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1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1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Khẳng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định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(+)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 + V (s/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es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 + is/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am/ are</a:t>
                      </a:r>
                      <a:endParaRPr 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1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phủ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định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(-)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 + do/ does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+ not + V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 + is/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am/ are + not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1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hỏi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(?)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Do/ does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+ S + V?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Is/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am/ are + S…?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0890" y="4898571"/>
            <a:ext cx="7785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GB" sz="2400" b="1" dirty="0" smtClean="0"/>
              <a:t>V </a:t>
            </a:r>
            <a:r>
              <a:rPr lang="en-GB" sz="2400" b="1" dirty="0" err="1"/>
              <a:t>t</a:t>
            </a:r>
            <a:r>
              <a:rPr lang="en-GB" sz="2400" b="1" dirty="0" err="1" smtClean="0"/>
              <a:t>hêm</a:t>
            </a:r>
            <a:r>
              <a:rPr lang="en-GB" sz="2400" b="1" dirty="0" smtClean="0"/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s, </a:t>
            </a:r>
            <a:r>
              <a:rPr lang="en-GB" sz="2400" b="1" dirty="0" err="1" smtClean="0">
                <a:solidFill>
                  <a:srgbClr val="FF0000"/>
                </a:solidFill>
              </a:rPr>
              <a:t>es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/>
              <a:t>khi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chủ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ngữ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số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ít</a:t>
            </a:r>
            <a:r>
              <a:rPr lang="en-GB" sz="2400" b="1" dirty="0" smtClean="0"/>
              <a:t> (he, she, it, Nam,…)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400" b="1" dirty="0" err="1" smtClean="0"/>
              <a:t>Thêm</a:t>
            </a:r>
            <a:r>
              <a:rPr lang="en-GB" sz="2400" b="1" dirty="0" smtClean="0"/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es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/>
              <a:t>đối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với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động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từ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tận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cùng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là</a:t>
            </a:r>
            <a:r>
              <a:rPr lang="en-GB" sz="2400" b="1" dirty="0" smtClean="0"/>
              <a:t> o</a:t>
            </a:r>
            <a:r>
              <a:rPr lang="en-GB" sz="2400" b="1" dirty="0"/>
              <a:t>, s, </a:t>
            </a:r>
            <a:r>
              <a:rPr lang="en-GB" sz="2400" b="1" dirty="0" err="1" smtClean="0"/>
              <a:t>ch</a:t>
            </a:r>
            <a:r>
              <a:rPr lang="en-GB" sz="2400" b="1" dirty="0" smtClean="0"/>
              <a:t>, x ,</a:t>
            </a:r>
            <a:r>
              <a:rPr lang="en-GB" sz="2400" b="1" dirty="0" err="1" smtClean="0"/>
              <a:t>sh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3156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20516" y="171167"/>
            <a:ext cx="7588257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171844" y="1755600"/>
            <a:ext cx="2111832" cy="461665"/>
            <a:chOff x="1230086" y="1785257"/>
            <a:chExt cx="2111832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338DCD"/>
                  </a:solidFill>
                </a:rPr>
                <a:t>A.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have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998479" y="1749262"/>
            <a:ext cx="1796143" cy="461665"/>
            <a:chOff x="1230086" y="1785257"/>
            <a:chExt cx="1796143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has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145141" y="1749262"/>
            <a:ext cx="2013849" cy="461665"/>
            <a:chOff x="1230086" y="1785257"/>
            <a:chExt cx="2013849" cy="461665"/>
          </a:xfrm>
        </p:grpSpPr>
        <p:sp>
          <p:nvSpPr>
            <p:cNvPr id="48" name="TextBox 4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1086" y="1785257"/>
              <a:ext cx="1632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having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237164" y="2300323"/>
            <a:ext cx="7180427" cy="461665"/>
            <a:chOff x="363373" y="2525685"/>
            <a:chExt cx="7180427" cy="461665"/>
          </a:xfrm>
        </p:grpSpPr>
        <p:grpSp>
          <p:nvGrpSpPr>
            <p:cNvPr id="51" name="Group 50"/>
            <p:cNvGrpSpPr/>
            <p:nvPr/>
          </p:nvGrpSpPr>
          <p:grpSpPr>
            <a:xfrm>
              <a:off x="363373" y="2525685"/>
              <a:ext cx="7180427" cy="461665"/>
              <a:chOff x="369902" y="2142097"/>
              <a:chExt cx="7180427" cy="461665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844733" y="2142097"/>
                <a:ext cx="6705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Duy              to school every day.</a:t>
                </a:r>
              </a:p>
            </p:txBody>
          </p:sp>
        </p:grpSp>
        <p:cxnSp>
          <p:nvCxnSpPr>
            <p:cNvPr id="52" name="Straight Connector 51"/>
            <p:cNvCxnSpPr/>
            <p:nvPr/>
          </p:nvCxnSpPr>
          <p:spPr>
            <a:xfrm>
              <a:off x="1431269" y="2852057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1182731" y="2778381"/>
            <a:ext cx="1796143" cy="461665"/>
            <a:chOff x="1230086" y="1785257"/>
            <a:chExt cx="1796143" cy="461665"/>
          </a:xfrm>
        </p:grpSpPr>
        <p:sp>
          <p:nvSpPr>
            <p:cNvPr id="56" name="TextBox 5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cycling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972353" y="2772043"/>
            <a:ext cx="1796143" cy="461665"/>
            <a:chOff x="1230086" y="1785257"/>
            <a:chExt cx="1796143" cy="461665"/>
          </a:xfrm>
        </p:grpSpPr>
        <p:sp>
          <p:nvSpPr>
            <p:cNvPr id="68" name="TextBox 6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cycle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164735" y="2772043"/>
            <a:ext cx="2841162" cy="461665"/>
            <a:chOff x="1230086" y="1785257"/>
            <a:chExt cx="2841162" cy="461665"/>
          </a:xfrm>
        </p:grpSpPr>
        <p:sp>
          <p:nvSpPr>
            <p:cNvPr id="92" name="TextBox 9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cycles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237164" y="3312216"/>
            <a:ext cx="7061016" cy="470318"/>
            <a:chOff x="838203" y="3668444"/>
            <a:chExt cx="7061016" cy="470318"/>
          </a:xfrm>
        </p:grpSpPr>
        <p:grpSp>
          <p:nvGrpSpPr>
            <p:cNvPr id="95" name="Group 94"/>
            <p:cNvGrpSpPr/>
            <p:nvPr/>
          </p:nvGrpSpPr>
          <p:grpSpPr>
            <a:xfrm>
              <a:off x="838203" y="3668444"/>
              <a:ext cx="7061016" cy="470318"/>
              <a:chOff x="363373" y="4026312"/>
              <a:chExt cx="7061016" cy="470318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363373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38203" y="4026312"/>
                <a:ext cx="65861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new school                in the centre of the village.</a:t>
                </a:r>
              </a:p>
            </p:txBody>
          </p:sp>
        </p:grpSp>
        <p:cxnSp>
          <p:nvCxnSpPr>
            <p:cNvPr id="96" name="Straight Connector 95"/>
            <p:cNvCxnSpPr/>
            <p:nvPr/>
          </p:nvCxnSpPr>
          <p:spPr>
            <a:xfrm flipV="1">
              <a:off x="3298379" y="3984168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1150072" y="3856574"/>
            <a:ext cx="3374583" cy="461665"/>
            <a:chOff x="1230086" y="1785257"/>
            <a:chExt cx="3374583" cy="461665"/>
          </a:xfrm>
        </p:grpSpPr>
        <p:sp>
          <p:nvSpPr>
            <p:cNvPr id="100" name="TextBox 9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957110" y="3850236"/>
            <a:ext cx="3002378" cy="461665"/>
            <a:chOff x="1230086" y="1785257"/>
            <a:chExt cx="3002378" cy="461665"/>
          </a:xfrm>
        </p:grpSpPr>
        <p:sp>
          <p:nvSpPr>
            <p:cNvPr id="103" name="TextBox 10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isn’t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156233" y="3841583"/>
            <a:ext cx="2333698" cy="461665"/>
            <a:chOff x="1230086" y="1785257"/>
            <a:chExt cx="2333698" cy="461665"/>
          </a:xfrm>
        </p:grpSpPr>
        <p:sp>
          <p:nvSpPr>
            <p:cNvPr id="106" name="TextBox 10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doesn’t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248050" y="4453491"/>
            <a:ext cx="6869272" cy="470318"/>
            <a:chOff x="685414" y="6027003"/>
            <a:chExt cx="6869272" cy="470318"/>
          </a:xfrm>
        </p:grpSpPr>
        <p:grpSp>
          <p:nvGrpSpPr>
            <p:cNvPr id="109" name="Group 108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111" name="TextBox 110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I live near here. Where                live?</a:t>
                </a:r>
              </a:p>
            </p:txBody>
          </p:sp>
        </p:grpSp>
        <p:cxnSp>
          <p:nvCxnSpPr>
            <p:cNvPr id="110" name="Straight Connector 109"/>
            <p:cNvCxnSpPr/>
            <p:nvPr/>
          </p:nvCxnSpPr>
          <p:spPr>
            <a:xfrm flipV="1">
              <a:off x="409727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156815" y="4954111"/>
            <a:ext cx="2688784" cy="461665"/>
            <a:chOff x="1230086" y="1785257"/>
            <a:chExt cx="2688784" cy="461665"/>
          </a:xfrm>
        </p:grpSpPr>
        <p:sp>
          <p:nvSpPr>
            <p:cNvPr id="114" name="TextBox 11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2959455" y="4937149"/>
            <a:ext cx="1711122" cy="461665"/>
            <a:chOff x="1230086" y="1785257"/>
            <a:chExt cx="1711122" cy="461665"/>
          </a:xfrm>
        </p:grpSpPr>
        <p:sp>
          <p:nvSpPr>
            <p:cNvPr id="117" name="TextBox 11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164835" y="4954110"/>
            <a:ext cx="1544574" cy="461665"/>
            <a:chOff x="1230086" y="1785257"/>
            <a:chExt cx="1544574" cy="461665"/>
          </a:xfrm>
        </p:grpSpPr>
        <p:sp>
          <p:nvSpPr>
            <p:cNvPr id="120" name="TextBox 11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611085" y="1785257"/>
              <a:ext cx="1163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are you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1204506" y="1298331"/>
            <a:ext cx="6973597" cy="470318"/>
            <a:chOff x="794659" y="707494"/>
            <a:chExt cx="6973597" cy="470318"/>
          </a:xfrm>
        </p:grpSpPr>
        <p:grpSp>
          <p:nvGrpSpPr>
            <p:cNvPr id="123" name="Group 122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125" name="TextBox 124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We               new subjects for this school year.</a:t>
                </a:r>
                <a:endParaRPr lang="en-US" sz="2400" i="1"/>
              </a:p>
            </p:txBody>
          </p:sp>
        </p:grpSp>
        <p:cxnSp>
          <p:nvCxnSpPr>
            <p:cNvPr id="124" name="Straight Connector 123"/>
            <p:cNvCxnSpPr/>
            <p:nvPr/>
          </p:nvCxnSpPr>
          <p:spPr>
            <a:xfrm>
              <a:off x="1834249" y="103437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1258936" y="5542063"/>
            <a:ext cx="6869272" cy="470318"/>
            <a:chOff x="685414" y="6027003"/>
            <a:chExt cx="6869272" cy="470318"/>
          </a:xfrm>
        </p:grpSpPr>
        <p:grpSp>
          <p:nvGrpSpPr>
            <p:cNvPr id="128" name="Group 127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friend has a sister, but she                  a brother.</a:t>
                </a:r>
              </a:p>
            </p:txBody>
          </p:sp>
        </p:grpSp>
        <p:cxnSp>
          <p:nvCxnSpPr>
            <p:cNvPr id="129" name="Straight Connector 128"/>
            <p:cNvCxnSpPr/>
            <p:nvPr/>
          </p:nvCxnSpPr>
          <p:spPr>
            <a:xfrm flipV="1">
              <a:off x="500078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1167701" y="6042683"/>
            <a:ext cx="2688784" cy="461665"/>
            <a:chOff x="1230086" y="1785257"/>
            <a:chExt cx="2688784" cy="461665"/>
          </a:xfrm>
        </p:grpSpPr>
        <p:sp>
          <p:nvSpPr>
            <p:cNvPr id="133" name="TextBox 13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has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970341" y="6025721"/>
            <a:ext cx="1935314" cy="461665"/>
            <a:chOff x="1230086" y="1785257"/>
            <a:chExt cx="1935314" cy="461665"/>
          </a:xfrm>
        </p:grpSpPr>
        <p:sp>
          <p:nvSpPr>
            <p:cNvPr id="136" name="TextBox 13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611085" y="1785257"/>
              <a:ext cx="1554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don’t have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175721" y="6042682"/>
            <a:ext cx="2222770" cy="461665"/>
            <a:chOff x="1230086" y="1785257"/>
            <a:chExt cx="2222770" cy="461665"/>
          </a:xfrm>
        </p:grpSpPr>
        <p:sp>
          <p:nvSpPr>
            <p:cNvPr id="139" name="TextBox 13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611086" y="1785257"/>
              <a:ext cx="1841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doesn’t have</a:t>
              </a:r>
            </a:p>
          </p:txBody>
        </p:sp>
      </p:grpSp>
      <p:sp>
        <p:nvSpPr>
          <p:cNvPr id="75" name="Oval 74">
            <a:extLst>
              <a:ext uri="{FF2B5EF4-FFF2-40B4-BE49-F238E27FC236}">
                <a16:creationId xmlns:a16="http://schemas.microsoft.com/office/drawing/2014/main" id="{8F559B2E-2A83-44BC-9C32-318FC0166101}"/>
              </a:ext>
            </a:extLst>
          </p:cNvPr>
          <p:cNvSpPr/>
          <p:nvPr/>
        </p:nvSpPr>
        <p:spPr>
          <a:xfrm>
            <a:off x="1162418" y="1768426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27D6A5B-811E-41AF-8263-237DD67B8661}"/>
              </a:ext>
            </a:extLst>
          </p:cNvPr>
          <p:cNvSpPr/>
          <p:nvPr/>
        </p:nvSpPr>
        <p:spPr>
          <a:xfrm>
            <a:off x="5176128" y="2770163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8D63BEC-FCA7-41E8-98F0-9E823F270426}"/>
              </a:ext>
            </a:extLst>
          </p:cNvPr>
          <p:cNvSpPr/>
          <p:nvPr/>
        </p:nvSpPr>
        <p:spPr>
          <a:xfrm>
            <a:off x="2970341" y="3832802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30B6A80F-E13D-4173-B747-10E34CC2D541}"/>
              </a:ext>
            </a:extLst>
          </p:cNvPr>
          <p:cNvSpPr/>
          <p:nvPr/>
        </p:nvSpPr>
        <p:spPr>
          <a:xfrm>
            <a:off x="1181277" y="4973727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0A97665-5CED-493D-B6F9-59BBBD661F10}"/>
              </a:ext>
            </a:extLst>
          </p:cNvPr>
          <p:cNvSpPr/>
          <p:nvPr/>
        </p:nvSpPr>
        <p:spPr>
          <a:xfrm>
            <a:off x="5176128" y="6025721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AB1B37-8240-4C57-9C13-D057060532D0}"/>
              </a:ext>
            </a:extLst>
          </p:cNvPr>
          <p:cNvGrpSpPr/>
          <p:nvPr/>
        </p:nvGrpSpPr>
        <p:grpSpPr>
          <a:xfrm>
            <a:off x="1225990" y="2570661"/>
            <a:ext cx="7003610" cy="2011136"/>
            <a:chOff x="1225990" y="2766604"/>
            <a:chExt cx="7003610" cy="2011136"/>
          </a:xfrm>
        </p:grpSpPr>
        <p:sp>
          <p:nvSpPr>
            <p:cNvPr id="4" name="Rectangle 3"/>
            <p:cNvSpPr/>
            <p:nvPr/>
          </p:nvSpPr>
          <p:spPr>
            <a:xfrm>
              <a:off x="1225990" y="2766604"/>
              <a:ext cx="7003610" cy="201113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95546" y="3276552"/>
              <a:ext cx="5464498" cy="1077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en-US" sz="3200" dirty="0"/>
                <a:t>The present simple verbs with </a:t>
              </a:r>
              <a:r>
                <a:rPr lang="en-US" sz="3200" i="1" dirty="0"/>
                <a:t>he / she / it</a:t>
              </a:r>
              <a:r>
                <a:rPr lang="en-US" sz="3200" dirty="0"/>
                <a:t> need an </a:t>
              </a:r>
              <a:r>
                <a:rPr lang="en-US" sz="3200" i="1" dirty="0"/>
                <a:t>s / es</a:t>
              </a:r>
              <a:r>
                <a:rPr lang="en-US" sz="3200" dirty="0"/>
                <a:t>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71228" y="34311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891714" y="880063"/>
            <a:ext cx="28196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/>
              <a:t>The present simple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42" y="1372506"/>
            <a:ext cx="4097553" cy="104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2126</TotalTime>
  <Words>973</Words>
  <Application>Microsoft Office PowerPoint</Application>
  <PresentationFormat>On-screen Show (4:3)</PresentationFormat>
  <Paragraphs>240</Paragraphs>
  <Slides>19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.VnAvantH</vt:lpstr>
      <vt:lpstr>.VnTime</vt:lpstr>
      <vt:lpstr>Arial</vt:lpstr>
      <vt:lpstr>Calibri</vt:lpstr>
      <vt:lpstr>Calibri Light</vt:lpstr>
      <vt:lpstr>Cambria</vt:lpstr>
      <vt:lpstr>Forte</vt:lpstr>
      <vt:lpstr>Times New Roman</vt:lpstr>
      <vt:lpstr>Wingdings</vt:lpstr>
      <vt:lpstr>Office Theme</vt:lpstr>
      <vt:lpstr>PowerPoint Presentation</vt:lpstr>
      <vt:lpstr>PowerPoint Presentation</vt:lpstr>
      <vt:lpstr>*   Game: Sentence puzzling</vt:lpstr>
      <vt:lpstr>PowerPoint Presentation</vt:lpstr>
      <vt:lpstr>PowerPoint Presentation</vt:lpstr>
      <vt:lpstr>THE PRESENT SIMPLE</vt:lpstr>
      <vt:lpstr> * Form: </vt:lpstr>
      <vt:lpstr>PowerPoint Presentation</vt:lpstr>
      <vt:lpstr>PowerPoint Presentation</vt:lpstr>
      <vt:lpstr>1. Quy tắc thêm đuôi s/ es - Động từ không có dấu hiệu đặc biệt: Thêm -s vào sau động từ            Ví dụ: get - gets, take - takes - Động từ kết thúc bằng các chữ cái -ss, -sh, -ch, -x, -o: Thêm -es         Ví dụ: miss - misses, wash - washes, watch - watches, mix - mixes, do - does - Động từ kết thúc bằng một phụ âm và -y: Bỏ -y và thêm -ies        Ví dụ: study - studies - Động từ kết thúc bằng một nguyên âm và -y: Thêm -s vào sau động từ          Ví dụ: play – plays 2. Cách phát âm đuôi s và es  - Phát âm là /s/ khi âm tận cùng của động từ nguyên thể là /p/, /t/, /k/, /f/ Ví dụ: stops , spots , looks  , laughs   - Phát âm là /ɪz/ khi âm tận cùng của động từ nguyên thể là /s/, /z/, /ʃ/, /tʃ/, /dʒ/ Ví dụ: misses  , rises  , washes , watches  , judges   - Phát âm là /z/ khi âm tận cùng của động từ nguyên thể là các âm còn lại Ví dụ: cleans , plays  , clears  , rides  , comes 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Wrap up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P231120</cp:lastModifiedBy>
  <cp:revision>110</cp:revision>
  <dcterms:created xsi:type="dcterms:W3CDTF">2020-12-09T02:04:09Z</dcterms:created>
  <dcterms:modified xsi:type="dcterms:W3CDTF">2023-09-10T02:59:00Z</dcterms:modified>
</cp:coreProperties>
</file>