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80" r:id="rId4"/>
    <p:sldId id="269" r:id="rId5"/>
    <p:sldId id="262" r:id="rId6"/>
    <p:sldId id="282" r:id="rId7"/>
    <p:sldId id="285" r:id="rId8"/>
    <p:sldId id="284" r:id="rId9"/>
    <p:sldId id="286" r:id="rId10"/>
    <p:sldId id="259" r:id="rId11"/>
    <p:sldId id="287" r:id="rId12"/>
    <p:sldId id="288" r:id="rId13"/>
    <p:sldId id="264" r:id="rId14"/>
    <p:sldId id="290" r:id="rId15"/>
    <p:sldId id="289" r:id="rId16"/>
    <p:sldId id="268" r:id="rId17"/>
    <p:sldId id="276" r:id="rId18"/>
    <p:sldId id="277" r:id="rId19"/>
    <p:sldId id="278" r:id="rId20"/>
    <p:sldId id="279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C7253-8713-46E8-8BE6-74C077CDE05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5B4A-A09F-409B-B90A-7FB93E80C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1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D95B-2858-4A6E-8642-B640B687B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D1DD-CAF6-4F87-91B3-02FB8E52B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3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57EC-857E-4310-929B-17AD2618F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6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0D9-F3A5-4949-B52E-27553BE36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64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B59E-7E43-4CD3-96C6-F21E5854F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14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F94A-1058-47A1-8CC2-67297A3EB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0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C0E5-CD96-4D93-A735-AE9542638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9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D9E1-6309-4CD2-8A33-08D4E821E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66CC-7878-4A67-8780-32DE247C0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5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9B41-954F-4CE4-812A-BE701EAF1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3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8E85-6DCE-44AE-8BEA-0BE9FC96D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54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2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15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55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8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9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5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3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8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1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90A4-1DD2-49D1-AC34-7100096B8B0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6912-34DA-4139-9E9A-6413D82E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B65B9-3723-4454-A427-98242F72191D}" type="slidenum"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1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q&#250;y%206a.ppt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6" descr="HINH DA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0"/>
            <a:ext cx="34559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0849" y="4048774"/>
            <a:ext cx="5724000" cy="10156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pc="610" dirty="0">
                <a:ln w="2857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ENGLISH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865" y="422234"/>
            <a:ext cx="7028598" cy="598675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987899"/>
            <a:ext cx="3002507" cy="1951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0733"/>
            <a:ext cx="9143999" cy="1924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3241" y="3676968"/>
            <a:ext cx="397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" y="7574"/>
            <a:ext cx="9113060" cy="5869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8995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- What will the future house </a:t>
            </a:r>
            <a:r>
              <a:rPr lang="en-US" sz="2400" b="1" dirty="0">
                <a:solidFill>
                  <a:srgbClr val="000000"/>
                </a:solidFill>
                <a:latin typeface="OpenSans"/>
              </a:rPr>
              <a:t>be </a:t>
            </a:r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surrounded ?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136432" y="1240196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655" y="260648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636117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- What will there be in the house?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136432" y="3717032"/>
            <a:ext cx="211949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pool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1542" y="2699628"/>
            <a:ext cx="1622560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helicopter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337" y="2208363"/>
            <a:ext cx="114165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enSans"/>
              </a:rPr>
              <a:t>robots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216" y="2023697"/>
            <a:ext cx="23042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smart TV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9563" y="3717032"/>
            <a:ext cx="16108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7" grpId="0" animBg="1"/>
      <p:bldP spid="8" grpId="0" animBg="1"/>
      <p:bldP spid="9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-59829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US" sz="2400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 and match the beginnings in A with the endings in B.</a:t>
            </a:r>
            <a:endParaRPr lang="en-US" sz="24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58" y="836712"/>
            <a:ext cx="86425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house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an island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It will be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 trees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sea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There will be 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pool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front of the house. There will be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 can ﬂy to school in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466" y="3068960"/>
            <a:ext cx="864258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some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house. They will help me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the ﬂoors, cook meals, wash clothes and water the ﬂowers.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They will also help me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the dogs and cats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869" y="4797152"/>
            <a:ext cx="864258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smart TV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It will help me to send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emails,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my friends on other planets. It will also help me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food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5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-59829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US" sz="2400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 and match the beginnings in A with the endings in B.</a:t>
            </a:r>
            <a:endParaRPr lang="en-US" sz="24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58" y="836712"/>
            <a:ext cx="86425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future house will be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an island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It 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tall trees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blue sea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There will be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swimming pool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front of the house. There will be a helicopter on the roof. I can ﬂy to school in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466" y="3068960"/>
            <a:ext cx="8642582" cy="1685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some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robots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house. They will help me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clean the ﬂoors, cook meals, wash clothes and water the ﬂowers.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They will also help me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feed the dogs and cats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869" y="4797152"/>
            <a:ext cx="8642582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super smart TV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It will help me to send and receive emails, and contact my friends on other planets. It will also help me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buy food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supermarket.</a:t>
            </a:r>
          </a:p>
        </p:txBody>
      </p:sp>
    </p:spTree>
    <p:extLst>
      <p:ext uri="{BB962C8B-B14F-4D97-AF65-F5344CB8AC3E}">
        <p14:creationId xmlns:p14="http://schemas.microsoft.com/office/powerpoint/2010/main" val="11568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65315"/>
              </p:ext>
            </p:extLst>
          </p:nvPr>
        </p:nvGraphicFramePr>
        <p:xfrm>
          <a:off x="502227" y="680028"/>
          <a:ext cx="2715490" cy="551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3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5AAB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98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53328" y="2354279"/>
            <a:ext cx="2612435" cy="839650"/>
            <a:chOff x="363373" y="1262747"/>
            <a:chExt cx="2612435" cy="839650"/>
          </a:xfrm>
        </p:grpSpPr>
        <p:sp>
          <p:nvSpPr>
            <p:cNvPr id="5" name="TextBox 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314" y="1271400"/>
              <a:ext cx="2148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house will have robots to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891" y="4468099"/>
            <a:ext cx="2612435" cy="1208982"/>
            <a:chOff x="363373" y="1262747"/>
            <a:chExt cx="2612435" cy="1208982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2148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house will have a super smart TV to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FB5C4E73-41DE-46AD-960B-249B6B67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6753"/>
              </p:ext>
            </p:extLst>
          </p:nvPr>
        </p:nvGraphicFramePr>
        <p:xfrm>
          <a:off x="4145972" y="680031"/>
          <a:ext cx="4495801" cy="585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31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>
                          <a:solidFill>
                            <a:srgbClr val="005AAB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a.</a:t>
                      </a:r>
                      <a:r>
                        <a:rPr lang="en-US" sz="2400" dirty="0"/>
                        <a:t> clean the floors.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c.</a:t>
                      </a:r>
                      <a:r>
                        <a:rPr lang="en-US" sz="2400" dirty="0"/>
                        <a:t> wash clothes.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785785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e.</a:t>
                      </a:r>
                      <a:r>
                        <a:rPr lang="en-US" sz="2400" dirty="0"/>
                        <a:t> cook meals</a:t>
                      </a:r>
                      <a:r>
                        <a:rPr lang="en-US" sz="2400" baseline="0" dirty="0"/>
                        <a:t>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g.</a:t>
                      </a:r>
                      <a:r>
                        <a:rPr lang="en-US" sz="2400" baseline="0" dirty="0"/>
                        <a:t> feed the dogs and cats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557994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h.</a:t>
                      </a:r>
                      <a:r>
                        <a:rPr lang="en-US" sz="2400" baseline="0" dirty="0"/>
                        <a:t> water the flowers.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746448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b.</a:t>
                      </a:r>
                      <a:r>
                        <a:rPr lang="en-US" sz="2400" baseline="0" dirty="0"/>
                        <a:t> contact my friends.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0930316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d.</a:t>
                      </a:r>
                      <a:r>
                        <a:rPr lang="en-US" sz="2400" baseline="0" dirty="0"/>
                        <a:t> buy food from the supermarket.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005474"/>
                  </a:ext>
                </a:extLst>
              </a:tr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en-US" sz="2400" dirty="0"/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17891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6B7C7C77-C440-449B-B02B-55BAFC6AF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72293"/>
              </p:ext>
            </p:extLst>
          </p:nvPr>
        </p:nvGraphicFramePr>
        <p:xfrm>
          <a:off x="4145967" y="681942"/>
          <a:ext cx="4495801" cy="73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31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>
                          <a:solidFill>
                            <a:srgbClr val="005AAB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3831837-62AD-4C9C-B1C8-65CD7C8B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30684"/>
              </p:ext>
            </p:extLst>
          </p:nvPr>
        </p:nvGraphicFramePr>
        <p:xfrm>
          <a:off x="4145971" y="1421820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a.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clean the floors.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C3C0CCF-C29F-41F5-A1A0-0F6E520C7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27158"/>
              </p:ext>
            </p:extLst>
          </p:nvPr>
        </p:nvGraphicFramePr>
        <p:xfrm>
          <a:off x="4145971" y="2019297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b.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contact my friends.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78578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97AC2816-888F-419F-BBC5-E3A59A53C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57966"/>
              </p:ext>
            </p:extLst>
          </p:nvPr>
        </p:nvGraphicFramePr>
        <p:xfrm>
          <a:off x="4145971" y="2606467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5AAB"/>
                          </a:solidFill>
                        </a:rPr>
                        <a:t>c.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wash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clothes.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C0B39DE-DC68-4EA1-9554-F875E818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92762"/>
              </p:ext>
            </p:extLst>
          </p:nvPr>
        </p:nvGraphicFramePr>
        <p:xfrm>
          <a:off x="4145970" y="3203990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d.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buy food from the supermarket.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75457BA-F0F3-488F-9B50-80153C364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3117"/>
              </p:ext>
            </p:extLst>
          </p:nvPr>
        </p:nvGraphicFramePr>
        <p:xfrm>
          <a:off x="4145970" y="3802248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e.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cook meals.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269B51C7-6E92-41B2-A786-6E9C39F50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43270"/>
              </p:ext>
            </p:extLst>
          </p:nvPr>
        </p:nvGraphicFramePr>
        <p:xfrm>
          <a:off x="4145970" y="4402986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5AAB"/>
                          </a:solidFill>
                        </a:rPr>
                        <a:t>f.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send and receive emails.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8A6D8DD7-A8B8-4553-9429-5249A2F0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87242"/>
              </p:ext>
            </p:extLst>
          </p:nvPr>
        </p:nvGraphicFramePr>
        <p:xfrm>
          <a:off x="4145970" y="5001036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feed the dogs and cats.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634CB5C8-0D6A-40C2-A8EA-DE8ED4252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052"/>
              </p:ext>
            </p:extLst>
          </p:nvPr>
        </p:nvGraphicFramePr>
        <p:xfrm>
          <a:off x="4145968" y="5599363"/>
          <a:ext cx="44958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water the flowers.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458074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</p:cNvCxnSpPr>
          <p:nvPr/>
        </p:nvCxnSpPr>
        <p:spPr>
          <a:xfrm flipV="1">
            <a:off x="3165763" y="1916833"/>
            <a:ext cx="1046197" cy="6682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3207326" y="4723026"/>
            <a:ext cx="938644" cy="353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07326" y="2708920"/>
            <a:ext cx="938645" cy="217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</p:cNvCxnSpPr>
          <p:nvPr/>
        </p:nvCxnSpPr>
        <p:spPr>
          <a:xfrm flipV="1">
            <a:off x="3207326" y="3645024"/>
            <a:ext cx="990249" cy="107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</p:cNvCxnSpPr>
          <p:nvPr/>
        </p:nvCxnSpPr>
        <p:spPr>
          <a:xfrm>
            <a:off x="3207326" y="2815944"/>
            <a:ext cx="1076642" cy="1333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</p:cNvCxnSpPr>
          <p:nvPr/>
        </p:nvCxnSpPr>
        <p:spPr>
          <a:xfrm flipV="1">
            <a:off x="3165763" y="2362932"/>
            <a:ext cx="980208" cy="2360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165763" y="2926507"/>
            <a:ext cx="980207" cy="23945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D186769-F96E-4F24-8C9A-BAA773FEEBC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165763" y="3193929"/>
            <a:ext cx="980205" cy="27254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58794"/>
            <a:ext cx="82237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circle the option (A, B, or C) to complete the sentences.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09125" y="2262134"/>
            <a:ext cx="2800930" cy="461665"/>
            <a:chOff x="1230086" y="1785257"/>
            <a:chExt cx="2800930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41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mountains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41906" y="2255796"/>
            <a:ext cx="2234873" cy="461665"/>
            <a:chOff x="1230086" y="1785257"/>
            <a:chExt cx="223487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853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an island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76160" y="2275183"/>
            <a:ext cx="2371692" cy="461665"/>
            <a:chOff x="1230086" y="1785257"/>
            <a:chExt cx="2371692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9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the Moon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2603" y="2916776"/>
            <a:ext cx="8372059" cy="461665"/>
            <a:chOff x="-59760" y="2142097"/>
            <a:chExt cx="837205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952" y="2142097"/>
              <a:ext cx="7974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will be a _______ in front of the house.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012" y="3394834"/>
            <a:ext cx="1796143" cy="461665"/>
            <a:chOff x="1230086" y="1785257"/>
            <a:chExt cx="17961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garden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15780" y="3388496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pond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95754" y="3407883"/>
            <a:ext cx="2841162" cy="461665"/>
            <a:chOff x="1230086" y="1785257"/>
            <a:chExt cx="2841162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swimming pool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2602" y="4100308"/>
            <a:ext cx="7611896" cy="470318"/>
            <a:chOff x="-66290" y="4026312"/>
            <a:chExt cx="7611896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The house will have _______ robots.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7353" y="4644666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00537" y="4638328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87252" y="4649062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lot of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41459" y="5294539"/>
            <a:ext cx="7876427" cy="470318"/>
            <a:chOff x="-88319" y="3312302"/>
            <a:chExt cx="7876427" cy="470318"/>
          </a:xfrm>
        </p:grpSpPr>
        <p:sp>
          <p:nvSpPr>
            <p:cNvPr id="72" name="TextBox 71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4474" y="3312302"/>
              <a:ext cx="7423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_______ will help me to feed the dogs and cats.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4096" y="5795159"/>
            <a:ext cx="2688784" cy="461665"/>
            <a:chOff x="1230086" y="1785257"/>
            <a:chExt cx="268878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helicopter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402882" y="5778197"/>
            <a:ext cx="1711122" cy="461665"/>
            <a:chOff x="1230086" y="1785257"/>
            <a:chExt cx="1711122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995854" y="5795158"/>
            <a:ext cx="2592972" cy="461665"/>
            <a:chOff x="1230086" y="1785257"/>
            <a:chExt cx="2592972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5" y="1785257"/>
              <a:ext cx="221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super smart tv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41978" y="1804865"/>
            <a:ext cx="7655567" cy="470318"/>
            <a:chOff x="-44256" y="1262747"/>
            <a:chExt cx="7655567" cy="470318"/>
          </a:xfrm>
        </p:grpSpPr>
        <p:sp>
          <p:nvSpPr>
            <p:cNvPr id="84" name="TextBox 8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house will be _______.</a:t>
              </a:r>
              <a:endParaRPr lang="en-US" sz="2400" i="1" dirty="0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3419872" y="227687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5987008" y="3403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3419872" y="46999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3394720" y="57801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0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634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about his / her future house. Use the suggested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279" y="2118294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2" y="2610737"/>
            <a:ext cx="6757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prstClr val="black"/>
                </a:solidFill>
              </a:rPr>
              <a:t>A:  </a:t>
            </a:r>
            <a:r>
              <a:rPr lang="en-US" sz="2400" dirty="0">
                <a:solidFill>
                  <a:prstClr val="black"/>
                </a:solidFill>
              </a:rPr>
              <a:t>What type of future house do you think it will be?</a:t>
            </a:r>
          </a:p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prstClr val="black"/>
                </a:solidFill>
              </a:rPr>
              <a:t>B:  </a:t>
            </a:r>
            <a:r>
              <a:rPr lang="en-US" sz="2400" dirty="0">
                <a:solidFill>
                  <a:prstClr val="black"/>
                </a:solidFill>
              </a:rPr>
              <a:t>It’ll be a </a:t>
            </a:r>
            <a:r>
              <a:rPr lang="en-US" sz="2400" dirty="0">
                <a:solidFill>
                  <a:srgbClr val="FF0000"/>
                </a:solidFill>
              </a:rPr>
              <a:t>palace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7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327" y="0"/>
            <a:ext cx="9022673" cy="6858000"/>
            <a:chOff x="193701" y="1590291"/>
            <a:chExt cx="8653859" cy="5137079"/>
          </a:xfrm>
        </p:grpSpPr>
        <p:sp>
          <p:nvSpPr>
            <p:cNvPr id="3" name="Rounded Rectangle 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6651" y="620688"/>
            <a:ext cx="7853821" cy="475710"/>
            <a:chOff x="363373" y="1248702"/>
            <a:chExt cx="7853821" cy="475710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3" y="1248702"/>
              <a:ext cx="7389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type of future house do you think it will be?</a:t>
              </a:r>
              <a:endPara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6651" y="1681644"/>
            <a:ext cx="6471767" cy="515683"/>
            <a:chOff x="369902" y="2088079"/>
            <a:chExt cx="6471767" cy="515683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3" y="2088079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will it be?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6651" y="2852936"/>
            <a:ext cx="6471767" cy="504056"/>
            <a:chOff x="363373" y="3874663"/>
            <a:chExt cx="6471767" cy="50405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39170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4" y="3874663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will it look like?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0142" y="3910656"/>
            <a:ext cx="6471767" cy="471367"/>
            <a:chOff x="363373" y="3179768"/>
            <a:chExt cx="6471767" cy="471367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317976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4" y="3189470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rooms will it have?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8922" y="4989196"/>
            <a:ext cx="8748463" cy="830997"/>
            <a:chOff x="363373" y="5669935"/>
            <a:chExt cx="7853821" cy="1468275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5678587"/>
              <a:ext cx="474830" cy="81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4" y="5669935"/>
              <a:ext cx="7378990" cy="146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appliances will it have and what will they help you to do?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1561307" y="147293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61307" y="264364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61307" y="377259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10326" y="479715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65432" y="658081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78081" y="133834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78081" y="254334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4455" y="36430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9795" y="46931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2233" y="609329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75962" y="1105580"/>
            <a:ext cx="72004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future house will be a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palace.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9672" y="2276872"/>
            <a:ext cx="67687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It’ll be on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75962" y="3356992"/>
            <a:ext cx="74978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It’ll 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 a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UFO.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1260" y="4420697"/>
            <a:ext cx="68011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It’ll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rooms.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2751" y="5782173"/>
            <a:ext cx="80710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It’ll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smart TV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robots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help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 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housework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74" y="1500651"/>
            <a:ext cx="8609390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 future house will be a palace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It’ll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on the Moon. It’ll  look like a UFO. It’ll have twenty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rooms.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There’ll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a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smart TV and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 robots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house to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 do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housework.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074" y="988680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104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495300" y="23813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US" altLang="en-US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534988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Discribe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future 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house/ bed room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partner. </a:t>
            </a:r>
          </a:p>
        </p:txBody>
      </p:sp>
      <p:sp>
        <p:nvSpPr>
          <p:cNvPr id="4" name="Oval 3"/>
          <p:cNvSpPr/>
          <p:nvPr/>
        </p:nvSpPr>
        <p:spPr>
          <a:xfrm>
            <a:off x="114300" y="2971800"/>
            <a:ext cx="2209800" cy="1295400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future house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1092200" y="2514600"/>
            <a:ext cx="0" cy="457200"/>
          </a:xfrm>
          <a:prstGeom prst="straightConnector1">
            <a:avLst/>
          </a:prstGeom>
          <a:noFill/>
          <a:ln w="28575" algn="ctr">
            <a:solidFill>
              <a:srgbClr val="3399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57200" y="4876800"/>
            <a:ext cx="1219200" cy="1066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house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1066800" y="4267200"/>
            <a:ext cx="0" cy="609600"/>
          </a:xfrm>
          <a:prstGeom prst="straightConnector1">
            <a:avLst/>
          </a:prstGeom>
          <a:noFill/>
          <a:ln w="28575" algn="ctr">
            <a:solidFill>
              <a:srgbClr val="3399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57200" y="1447800"/>
            <a:ext cx="1409700" cy="1066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house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66900" y="1436688"/>
            <a:ext cx="1095375" cy="544512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33700" y="1025525"/>
            <a:ext cx="1219200" cy="528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33700" y="1436688"/>
            <a:ext cx="1714500" cy="528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62275" y="1885950"/>
            <a:ext cx="2705100" cy="528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Swimming pool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95613" y="2354263"/>
            <a:ext cx="2400300" cy="528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sea</a:t>
            </a:r>
          </a:p>
        </p:txBody>
      </p: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866900" y="1790700"/>
            <a:ext cx="1095375" cy="190500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>
            <a:off x="1866900" y="1981200"/>
            <a:ext cx="1128713" cy="96838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</p:cNvCxnSpPr>
          <p:nvPr/>
        </p:nvCxnSpPr>
        <p:spPr>
          <a:xfrm>
            <a:off x="1866900" y="1981200"/>
            <a:ext cx="1128713" cy="487363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76400" y="3810000"/>
            <a:ext cx="1547813" cy="141605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62313" y="3355975"/>
            <a:ext cx="2103437" cy="528638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99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44850" y="4008438"/>
            <a:ext cx="2041525" cy="528637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99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243263" y="4646613"/>
            <a:ext cx="1360487" cy="528637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99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24213" y="5370513"/>
            <a:ext cx="1644650" cy="528637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99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62313" y="6180138"/>
            <a:ext cx="1219200" cy="528637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99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 </a:t>
            </a:r>
          </a:p>
        </p:txBody>
      </p:sp>
      <p:cxnSp>
        <p:nvCxnSpPr>
          <p:cNvPr id="43" name="Straight Arrow Connector 42"/>
          <p:cNvCxnSpPr>
            <a:stCxn id="35" idx="3"/>
          </p:cNvCxnSpPr>
          <p:nvPr/>
        </p:nvCxnSpPr>
        <p:spPr>
          <a:xfrm flipV="1">
            <a:off x="5365750" y="2757488"/>
            <a:ext cx="1381125" cy="86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96100" y="2386013"/>
            <a:ext cx="1571625" cy="52863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table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938963" y="2859088"/>
            <a:ext cx="2052637" cy="523875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sofa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80238" y="3405188"/>
            <a:ext cx="2011362" cy="523875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wirelessTV</a:t>
            </a:r>
          </a:p>
        </p:txBody>
      </p:sp>
      <p:cxnSp>
        <p:nvCxnSpPr>
          <p:cNvPr id="61" name="Straight Arrow Connector 60"/>
          <p:cNvCxnSpPr>
            <a:stCxn id="38" idx="3"/>
            <a:endCxn id="66" idx="1"/>
          </p:cNvCxnSpPr>
          <p:nvPr/>
        </p:nvCxnSpPr>
        <p:spPr>
          <a:xfrm flipV="1">
            <a:off x="4868863" y="5011738"/>
            <a:ext cx="1878012" cy="623887"/>
          </a:xfrm>
          <a:prstGeom prst="straightConnector1">
            <a:avLst/>
          </a:prstGeom>
          <a:ln w="19050">
            <a:solidFill>
              <a:srgbClr val="150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762750" y="5743575"/>
            <a:ext cx="2228850" cy="523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bed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746875" y="6180138"/>
            <a:ext cx="1295400" cy="528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762750" y="5219700"/>
            <a:ext cx="2057400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762750" y="4227513"/>
            <a:ext cx="2228850" cy="523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wirelessTV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746875" y="4746625"/>
            <a:ext cx="2397125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conditioner</a:t>
            </a:r>
          </a:p>
        </p:txBody>
      </p:sp>
      <p:cxnSp>
        <p:nvCxnSpPr>
          <p:cNvPr id="68" name="Straight Arrow Connector 67"/>
          <p:cNvCxnSpPr>
            <a:stCxn id="35" idx="3"/>
          </p:cNvCxnSpPr>
          <p:nvPr/>
        </p:nvCxnSpPr>
        <p:spPr>
          <a:xfrm flipV="1">
            <a:off x="5365750" y="3222625"/>
            <a:ext cx="1550988" cy="398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5" idx="3"/>
            <a:endCxn id="47" idx="1"/>
          </p:cNvCxnSpPr>
          <p:nvPr/>
        </p:nvCxnSpPr>
        <p:spPr>
          <a:xfrm>
            <a:off x="5365750" y="3621088"/>
            <a:ext cx="1614488" cy="46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8" idx="3"/>
          </p:cNvCxnSpPr>
          <p:nvPr/>
        </p:nvCxnSpPr>
        <p:spPr>
          <a:xfrm flipV="1">
            <a:off x="4868863" y="4576763"/>
            <a:ext cx="1878012" cy="1058862"/>
          </a:xfrm>
          <a:prstGeom prst="straightConnector1">
            <a:avLst/>
          </a:prstGeom>
          <a:ln w="19050">
            <a:solidFill>
              <a:srgbClr val="150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8" idx="3"/>
            <a:endCxn id="63" idx="1"/>
          </p:cNvCxnSpPr>
          <p:nvPr/>
        </p:nvCxnSpPr>
        <p:spPr>
          <a:xfrm>
            <a:off x="4868863" y="5635625"/>
            <a:ext cx="1878012" cy="809625"/>
          </a:xfrm>
          <a:prstGeom prst="straightConnector1">
            <a:avLst/>
          </a:prstGeom>
          <a:ln w="19050">
            <a:solidFill>
              <a:srgbClr val="150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8" idx="3"/>
          </p:cNvCxnSpPr>
          <p:nvPr/>
        </p:nvCxnSpPr>
        <p:spPr>
          <a:xfrm flipV="1">
            <a:off x="4868863" y="5505450"/>
            <a:ext cx="1878012" cy="130175"/>
          </a:xfrm>
          <a:prstGeom prst="straightConnector1">
            <a:avLst/>
          </a:prstGeom>
          <a:ln w="19050">
            <a:solidFill>
              <a:srgbClr val="150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38" idx="3"/>
          </p:cNvCxnSpPr>
          <p:nvPr/>
        </p:nvCxnSpPr>
        <p:spPr>
          <a:xfrm>
            <a:off x="4868863" y="5635625"/>
            <a:ext cx="1893887" cy="312738"/>
          </a:xfrm>
          <a:prstGeom prst="straightConnector1">
            <a:avLst/>
          </a:prstGeom>
          <a:ln w="19050">
            <a:solidFill>
              <a:srgbClr val="150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1676400" y="4470400"/>
            <a:ext cx="1547813" cy="76835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37" idx="1"/>
          </p:cNvCxnSpPr>
          <p:nvPr/>
        </p:nvCxnSpPr>
        <p:spPr>
          <a:xfrm flipV="1">
            <a:off x="1676400" y="4911725"/>
            <a:ext cx="1566863" cy="331788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38" idx="1"/>
          </p:cNvCxnSpPr>
          <p:nvPr/>
        </p:nvCxnSpPr>
        <p:spPr>
          <a:xfrm>
            <a:off x="1676400" y="5243513"/>
            <a:ext cx="1547813" cy="39211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676400" y="5238750"/>
            <a:ext cx="1547813" cy="1027113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117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3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5" grpId="0" bldLvl="0" animBg="1"/>
      <p:bldP spid="46" grpId="0" bldLvl="0" animBg="1"/>
      <p:bldP spid="47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867D3F-5C04-454B-8A8B-DCCE5307898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-136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7243" y="3571269"/>
            <a:ext cx="421267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5: Skills 1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124744"/>
            <a:ext cx="84249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</a:t>
            </a:r>
            <a:r>
              <a:rPr lang="en-US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OUR HOUSE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6515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7"/>
          <p:cNvSpPr>
            <a:spLocks noChangeArrowheads="1" noChangeShapeType="1" noTextEdit="1"/>
          </p:cNvSpPr>
          <p:nvPr/>
        </p:nvSpPr>
        <p:spPr bwMode="auto">
          <a:xfrm>
            <a:off x="2514600" y="1660525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igi" panose="04040504061007020D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828800" y="2743200"/>
            <a:ext cx="5791200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Learn the new words.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Read text again.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Prepare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 the next lesson: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Unit 10 - skills 2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788986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 and discuss it with a partner.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777251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and match the beginnings in A with the endings in 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about his / her future house. Use the suggested questions.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38" y="5721185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circle the option (A, B, or C) to complete the sentences.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785083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086465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Tell your partners about your future house. You can use the information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72452"/>
            <a:ext cx="382842" cy="360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55776" y="5110"/>
            <a:ext cx="27363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VOCABULARY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20925"/>
              </p:ext>
            </p:extLst>
          </p:nvPr>
        </p:nvGraphicFramePr>
        <p:xfrm>
          <a:off x="251520" y="620688"/>
          <a:ext cx="8533456" cy="573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3744416"/>
                <a:gridCol w="4140968"/>
              </a:tblGrid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planet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helicopter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the dogs and cats.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đảo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 tinh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 thăng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 nhà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 hệ</a:t>
                      </a:r>
                      <a:r>
                        <a:rPr lang="en-US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4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 </a:t>
                      </a:r>
                      <a:r>
                        <a:rPr lang="vi-VN" sz="24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400" i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cho chó và mèo ăn.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55776" y="5110"/>
            <a:ext cx="27363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VOCABULARY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60149"/>
              </p:ext>
            </p:extLst>
          </p:nvPr>
        </p:nvGraphicFramePr>
        <p:xfrm>
          <a:off x="251520" y="620688"/>
          <a:ext cx="8533456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3744416"/>
                <a:gridCol w="4140968"/>
              </a:tblGrid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planet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helicopter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the dogs and cats.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0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50710"/>
              </p:ext>
            </p:extLst>
          </p:nvPr>
        </p:nvGraphicFramePr>
        <p:xfrm>
          <a:off x="539552" y="620688"/>
          <a:ext cx="8262323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798"/>
                <a:gridCol w="3151682"/>
                <a:gridCol w="3941843"/>
              </a:tblGrid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 trees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 pool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the floors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cook meals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 clothes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the flowers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supermarket.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 bơi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</a:t>
                      </a: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nhà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nấu ăn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 quần áo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tưới hoa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 </a:t>
                      </a: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 ăn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siêu thị.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3848" y="0"/>
            <a:ext cx="27363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VOCABULARY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23684"/>
              </p:ext>
            </p:extLst>
          </p:nvPr>
        </p:nvGraphicFramePr>
        <p:xfrm>
          <a:off x="539552" y="620688"/>
          <a:ext cx="8262323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798"/>
                <a:gridCol w="3151682"/>
                <a:gridCol w="3941843"/>
              </a:tblGrid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 trees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 pool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the floors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cook meals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 clothes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the flowers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supermarket.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3848" y="0"/>
            <a:ext cx="27363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VOCABULARY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I. Reading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discuss it with a partner.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2" y="722324"/>
            <a:ext cx="8639648" cy="3475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4282167"/>
            <a:ext cx="6176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1. What </a:t>
            </a:r>
            <a:r>
              <a:rPr lang="en-US" sz="2600" dirty="0"/>
              <a:t>type of house do you think it is?</a:t>
            </a:r>
            <a:endParaRPr lang="en-US" sz="2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9012" y="5373216"/>
            <a:ext cx="795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Where </a:t>
            </a:r>
            <a:r>
              <a:rPr lang="en-US" sz="2600" dirty="0"/>
              <a:t>do you think the house is?</a:t>
            </a:r>
            <a:endParaRPr lang="en-US" sz="2600" i="1" dirty="0"/>
          </a:p>
        </p:txBody>
      </p:sp>
      <p:sp>
        <p:nvSpPr>
          <p:cNvPr id="3" name="Rectangle 2"/>
          <p:cNvSpPr/>
          <p:nvPr/>
        </p:nvSpPr>
        <p:spPr>
          <a:xfrm>
            <a:off x="683568" y="4766714"/>
            <a:ext cx="60486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it’s a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  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966" y="5949280"/>
            <a:ext cx="66873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it’s on an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   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1169</Words>
  <Application>Microsoft Office PowerPoint</Application>
  <PresentationFormat>On-screen Show (4:3)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Arial Black</vt:lpstr>
      <vt:lpstr>Calibri</vt:lpstr>
      <vt:lpstr>Calibri Light</vt:lpstr>
      <vt:lpstr>Gigi</vt:lpstr>
      <vt:lpstr>OpenSans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</dc:creator>
  <cp:lastModifiedBy>Admin</cp:lastModifiedBy>
  <cp:revision>30</cp:revision>
  <dcterms:created xsi:type="dcterms:W3CDTF">2022-04-05T03:31:14Z</dcterms:created>
  <dcterms:modified xsi:type="dcterms:W3CDTF">2023-03-20T09:26:54Z</dcterms:modified>
</cp:coreProperties>
</file>