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5" r:id="rId2"/>
    <p:sldId id="294" r:id="rId3"/>
    <p:sldId id="257" r:id="rId4"/>
    <p:sldId id="271" r:id="rId5"/>
    <p:sldId id="298" r:id="rId6"/>
    <p:sldId id="302" r:id="rId7"/>
    <p:sldId id="299" r:id="rId8"/>
    <p:sldId id="300" r:id="rId9"/>
    <p:sldId id="301" r:id="rId10"/>
    <p:sldId id="272" r:id="rId11"/>
    <p:sldId id="295" r:id="rId12"/>
    <p:sldId id="261" r:id="rId13"/>
    <p:sldId id="304" r:id="rId14"/>
    <p:sldId id="303" r:id="rId15"/>
    <p:sldId id="29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EF008D"/>
    <a:srgbClr val="FFF4E7"/>
    <a:srgbClr val="E6E6E6"/>
    <a:srgbClr val="FFE8CB"/>
    <a:srgbClr val="DEEBF7"/>
    <a:srgbClr val="6EA8DC"/>
    <a:srgbClr val="0084B1"/>
    <a:srgbClr val="D6EFF2"/>
    <a:srgbClr val="FF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0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3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19/3/2023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6" descr="HINH DA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0"/>
            <a:ext cx="345598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90849" y="4048774"/>
            <a:ext cx="5724000" cy="1015663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defPPr>
              <a:defRPr lang="en-US"/>
            </a:defPPr>
            <a:lvl1pPr eaLnBrk="1" hangingPunct="1">
              <a:defRPr sz="6000" b="1">
                <a:ln w="19050">
                  <a:solidFill>
                    <a:srgbClr val="FA0000"/>
                  </a:solidFill>
                </a:ln>
                <a:solidFill>
                  <a:srgbClr val="002060"/>
                </a:solidFill>
                <a:latin typeface=".VnTifani HeavyH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pc="610" dirty="0">
                <a:ln w="2857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ENGLISH 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6865" y="422234"/>
            <a:ext cx="7028598" cy="5986759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eaLnBrk="1" hangingPunct="1"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2987899"/>
            <a:ext cx="3002507" cy="19510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30733"/>
            <a:ext cx="9143999" cy="1924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3241" y="3676968"/>
            <a:ext cx="397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Teacher: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Huyền</a:t>
            </a:r>
            <a:endParaRPr lang="en-US" sz="2400" b="1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75966" cy="2224345"/>
            <a:chOff x="2094743" y="1811975"/>
            <a:chExt cx="5275966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61" y="2258454"/>
            <a:ext cx="8217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Hi, Nam. Will you live in a hi-tech house in the future?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Yes, I will.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Will your house be in space?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Oh, no. It won’t.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You: </a:t>
            </a:r>
            <a:r>
              <a:rPr lang="en-US" sz="2600" dirty="0"/>
              <a:t>So where will it be?</a:t>
            </a:r>
          </a:p>
          <a:p>
            <a:pPr>
              <a:lnSpc>
                <a:spcPct val="150000"/>
              </a:lnSpc>
            </a:pPr>
            <a:r>
              <a:rPr lang="en-US" sz="2600" b="1" i="1" dirty="0"/>
              <a:t>Nam: </a:t>
            </a:r>
            <a:r>
              <a:rPr lang="en-US" sz="2600" dirty="0"/>
              <a:t>I’m not sure. It might be by the sea.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2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8554"/>
              </p:ext>
            </p:extLst>
          </p:nvPr>
        </p:nvGraphicFramePr>
        <p:xfrm>
          <a:off x="150125" y="40944"/>
          <a:ext cx="8980227" cy="6679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853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6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8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 dirty="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 dirty="0"/>
                        <a:t>Will you have a lot of trees and ﬂowers </a:t>
                      </a:r>
                      <a:r>
                        <a:rPr lang="en-US" sz="2400" dirty="0" smtClean="0"/>
                        <a:t>around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your </a:t>
                      </a:r>
                      <a:r>
                        <a:rPr lang="en-US" sz="2400" dirty="0"/>
                        <a:t>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 dirty="0"/>
                        <a:t> Will you have a robot that can look after </a:t>
                      </a:r>
                      <a:r>
                        <a:rPr lang="en-US" sz="2400" dirty="0" smtClean="0"/>
                        <a:t>your children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49421" y="704840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669804" y="1708747"/>
            <a:ext cx="4337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No, It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85901" y="2590311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01820" y="3594218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01820" y="4685143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49420" y="5711294"/>
            <a:ext cx="425809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will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No, I won’t 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256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live in a hi-tech house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your house be in space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lot of trees and flowers around your house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fridge that can cook your meals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robot that can look after your children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 you have a car that can fly</a:t>
            </a:r>
            <a:r>
              <a:rPr lang="vi-VN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sz="2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1788" y="391952"/>
            <a:ext cx="444731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hi-tech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845" y="1462020"/>
            <a:ext cx="42348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house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 in space 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158" y="2410211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lot of trees and flowers around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2912820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lot of trees and flowers around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78242" y="378304"/>
            <a:ext cx="49227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in a hi-tech house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78242" y="1462019"/>
            <a:ext cx="45132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 space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58" y="3724758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fridge that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meals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158" y="4227367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fridge that 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 meals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845" y="5069280"/>
            <a:ext cx="911484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look after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my</a:t>
            </a:r>
            <a:r>
              <a:rPr lang="vi-VN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children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845" y="5545392"/>
            <a:ext cx="91148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 </a:t>
            </a:r>
            <a:r>
              <a:rPr lang="vi-VN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me to </a:t>
            </a:r>
            <a:r>
              <a:rPr lang="vi-VN" sz="2400" dirty="0">
                <a:solidFill>
                  <a:srgbClr val="000000"/>
                </a:solidFill>
                <a:cs typeface="Arial" panose="020B0604020202020204" pitchFamily="34" charset="0"/>
              </a:rPr>
              <a:t>look after </a:t>
            </a:r>
            <a:r>
              <a:rPr lang="en-US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my </a:t>
            </a:r>
            <a:r>
              <a:rPr lang="vi-VN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children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158" y="6367632"/>
            <a:ext cx="4188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cs typeface="Arial" panose="020B0604020202020204" pitchFamily="34" charset="0"/>
              </a:rPr>
              <a:t>car that can fly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217158" y="6346056"/>
            <a:ext cx="467435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vi-VN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cs typeface="Arial" panose="020B0604020202020204" pitchFamily="34" charset="0"/>
              </a:rPr>
              <a:t>car that can fly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9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8" y="3533570"/>
            <a:ext cx="3437263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044" y="2996058"/>
            <a:ext cx="44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Houses and appliances in the future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009433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992031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806" y="4009433"/>
            <a:ext cx="377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1239" y="4992031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69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Expressing surprise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5796078"/>
            <a:ext cx="351213" cy="331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8215" y="5780977"/>
            <a:ext cx="40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42163"/>
              </p:ext>
            </p:extLst>
          </p:nvPr>
        </p:nvGraphicFramePr>
        <p:xfrm>
          <a:off x="54589" y="196824"/>
          <a:ext cx="9034819" cy="6477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9242"/>
                <a:gridCol w="2375498"/>
                <a:gridCol w="2188261"/>
                <a:gridCol w="3921818"/>
              </a:tblGrid>
              <a:tr h="14640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future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solar energy 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hi-tech</a:t>
                      </a: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care of   =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ˈ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fjuːtʃə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(r)/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/ˈ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maʊntən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200" i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flai</a:t>
                      </a:r>
                      <a:r>
                        <a:rPr lang="en-US" sz="2200" i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 after 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(n):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lai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(np):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i="1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sóc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56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endParaRPr lang="en-US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sea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city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town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mountains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countryside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the Moon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the sky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the ocean </a:t>
                      </a:r>
                      <a:endParaRPr lang="en-US" sz="2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trấn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(ở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200" i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i="1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" y="1491214"/>
            <a:ext cx="2309479" cy="2292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9" y="1194573"/>
            <a:ext cx="2517204" cy="288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23" y="1194574"/>
            <a:ext cx="2314286" cy="2885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358" y="1194573"/>
            <a:ext cx="2183642" cy="2885714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1039763" y="4241808"/>
            <a:ext cx="7595119" cy="2285997"/>
          </a:xfrm>
          <a:prstGeom prst="cloudCallout">
            <a:avLst>
              <a:gd name="adj1" fmla="val -41138"/>
              <a:gd name="adj2" fmla="val -640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7030A0"/>
                </a:solidFill>
              </a:rPr>
              <a:t>H</a:t>
            </a:r>
            <a:r>
              <a:rPr lang="en-US" sz="4800" dirty="0" err="1" smtClean="0">
                <a:solidFill>
                  <a:srgbClr val="7030A0"/>
                </a:solidFill>
              </a:rPr>
              <a:t>ow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>
                <a:solidFill>
                  <a:srgbClr val="7030A0"/>
                </a:solidFill>
              </a:rPr>
              <a:t>can we express surprise?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40" y="95534"/>
            <a:ext cx="259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How do they feel?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6807" y="95534"/>
            <a:ext cx="33307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They are </a:t>
            </a:r>
            <a:r>
              <a:rPr lang="en-US" sz="2400" b="1" dirty="0" smtClean="0">
                <a:solidFill>
                  <a:srgbClr val="EF008D"/>
                </a:solidFill>
              </a:rPr>
              <a:t>surprised</a:t>
            </a:r>
            <a:endParaRPr lang="en-US" sz="2400" b="1" dirty="0">
              <a:solidFill>
                <a:srgbClr val="EF00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4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1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" y="0"/>
            <a:ext cx="2309479" cy="2197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119" y="-20089"/>
            <a:ext cx="2517204" cy="2217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323" y="-20087"/>
            <a:ext cx="2314286" cy="2217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358" y="-20089"/>
            <a:ext cx="2183642" cy="221738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629" y="2197291"/>
            <a:ext cx="5491457" cy="38615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7030A0"/>
                </a:solidFill>
                <a:latin typeface="+mn-lt"/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  <a:latin typeface="+mn-lt"/>
              </a:rPr>
              <a:t>he 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structure to express surprise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74963" y="2583442"/>
            <a:ext cx="35620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* </a:t>
            </a:r>
            <a:r>
              <a:rPr lang="en-US" sz="2400" b="1" dirty="0">
                <a:solidFill>
                  <a:srgbClr val="7030A0"/>
                </a:solidFill>
              </a:rPr>
              <a:t>Wow! Is that + </a:t>
            </a:r>
            <a:r>
              <a:rPr lang="en-US" sz="2400" b="1" dirty="0">
                <a:solidFill>
                  <a:srgbClr val="FF0000"/>
                </a:solidFill>
              </a:rPr>
              <a:t>object</a:t>
            </a:r>
            <a:r>
              <a:rPr lang="en-US" sz="2400" b="1" dirty="0">
                <a:solidFill>
                  <a:srgbClr val="7030A0"/>
                </a:solidFill>
              </a:rPr>
              <a:t>? </a:t>
            </a:r>
          </a:p>
          <a:p>
            <a:pPr marL="114300" indent="0">
              <a:buNone/>
            </a:pPr>
            <a:r>
              <a:rPr lang="vi-VN" sz="2400" b="1" dirty="0" smtClean="0">
                <a:solidFill>
                  <a:srgbClr val="7030A0"/>
                </a:solidFill>
              </a:rPr>
              <a:t>*  </a:t>
            </a:r>
            <a:r>
              <a:rPr lang="en-US" sz="2400" b="1" dirty="0" smtClean="0">
                <a:solidFill>
                  <a:srgbClr val="7030A0"/>
                </a:solidFill>
              </a:rPr>
              <a:t>It </a:t>
            </a:r>
            <a:r>
              <a:rPr lang="en-US" sz="2400" b="1" dirty="0">
                <a:solidFill>
                  <a:srgbClr val="7030A0"/>
                </a:solidFill>
              </a:rPr>
              <a:t>looks + </a:t>
            </a:r>
            <a:r>
              <a:rPr lang="en-US" sz="2400" b="1" dirty="0">
                <a:solidFill>
                  <a:srgbClr val="FF0000"/>
                </a:solidFill>
              </a:rPr>
              <a:t>adjective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5003" y="3651242"/>
            <a:ext cx="3832422" cy="2845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8695" y="4163749"/>
            <a:ext cx="17121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47166" y="4177396"/>
            <a:ext cx="1419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xmlns="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66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38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22CBE1-5C38-41D7-BF9E-4BB6096DD62E}"/>
              </a:ext>
            </a:extLst>
          </p:cNvPr>
          <p:cNvSpPr txBox="1"/>
          <p:nvPr/>
        </p:nvSpPr>
        <p:spPr>
          <a:xfrm>
            <a:off x="200084" y="940370"/>
            <a:ext cx="8943916" cy="150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Wow! Is that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mobile phone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It looks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B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Yes, it’s my new </a:t>
            </a:r>
            <a:r>
              <a:rPr lang="en-US" sz="24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mobile phone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My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grandparents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0" i="0" dirty="0" smtClean="0">
              <a:solidFill>
                <a:srgbClr val="24202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gave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to </a:t>
            </a:r>
            <a:r>
              <a:rPr lang="en-US" sz="24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my birthday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425" y="2448475"/>
            <a:ext cx="3228571" cy="38952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8695" y="4163749"/>
            <a:ext cx="1275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5763" y="4163749"/>
            <a:ext cx="419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beautiful </a:t>
            </a:r>
            <a:r>
              <a:rPr lang="en-US" sz="2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932</Words>
  <Application>Microsoft Office PowerPoint</Application>
  <PresentationFormat>On-screen Show (4:3)</PresentationFormat>
  <Paragraphs>167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structure to express surprise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124</cp:revision>
  <dcterms:created xsi:type="dcterms:W3CDTF">2020-12-09T02:04:09Z</dcterms:created>
  <dcterms:modified xsi:type="dcterms:W3CDTF">2023-03-19T01:48:09Z</dcterms:modified>
</cp:coreProperties>
</file>