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</p:sldMasterIdLst>
  <p:notesMasterIdLst>
    <p:notesMasterId r:id="rId26"/>
  </p:notesMasterIdLst>
  <p:sldIdLst>
    <p:sldId id="286" r:id="rId3"/>
    <p:sldId id="277" r:id="rId4"/>
    <p:sldId id="278" r:id="rId5"/>
    <p:sldId id="287" r:id="rId6"/>
    <p:sldId id="288" r:id="rId7"/>
    <p:sldId id="294" r:id="rId8"/>
    <p:sldId id="293" r:id="rId9"/>
    <p:sldId id="259" r:id="rId10"/>
    <p:sldId id="260" r:id="rId11"/>
    <p:sldId id="297" r:id="rId12"/>
    <p:sldId id="299" r:id="rId13"/>
    <p:sldId id="300" r:id="rId14"/>
    <p:sldId id="298" r:id="rId15"/>
    <p:sldId id="295" r:id="rId16"/>
    <p:sldId id="301" r:id="rId17"/>
    <p:sldId id="302" r:id="rId18"/>
    <p:sldId id="303" r:id="rId19"/>
    <p:sldId id="304" r:id="rId20"/>
    <p:sldId id="296" r:id="rId21"/>
    <p:sldId id="276" r:id="rId22"/>
    <p:sldId id="274" r:id="rId23"/>
    <p:sldId id="284" r:id="rId24"/>
    <p:sldId id="282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48DA4"/>
    <a:srgbClr val="62C8CE"/>
    <a:srgbClr val="E6E6E6"/>
    <a:srgbClr val="0EAAAE"/>
    <a:srgbClr val="92DBF8"/>
    <a:srgbClr val="6ECFF6"/>
    <a:srgbClr val="FAC5BE"/>
    <a:srgbClr val="F8ACA2"/>
    <a:srgbClr val="F47A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5501" autoAdjust="0"/>
  </p:normalViewPr>
  <p:slideViewPr>
    <p:cSldViewPr snapToGrid="0" showGuides="1">
      <p:cViewPr varScale="1">
        <p:scale>
          <a:sx n="60" d="100"/>
          <a:sy n="60" d="100"/>
        </p:scale>
        <p:origin x="812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9F506-43CB-44D2-8D20-EDEC56CA099C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54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03663"/>
            <a:ext cx="40386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03663"/>
            <a:ext cx="40386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F8B0A-75C9-4932-9AF6-EE66981332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701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8650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1811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4323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62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108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8183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346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2793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6024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4158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0273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4124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9251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2638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2798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171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550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610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056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5" Type="http://schemas.openxmlformats.org/officeDocument/2006/relationships/slide" Target="slide9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13855"/>
            <a:ext cx="3363421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4000" b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Types of house</a:t>
            </a:r>
          </a:p>
        </p:txBody>
      </p:sp>
      <p:pic>
        <p:nvPicPr>
          <p:cNvPr id="3" name="Picture 15" descr="E6T10020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4300"/>
            <a:ext cx="28956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204788" y="2840038"/>
            <a:ext cx="3505200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defRPr/>
            </a:pPr>
            <a:r>
              <a:rPr lang="en-US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Stilt house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8" t="19395" r="12543" b="38206"/>
          <a:stretch>
            <a:fillRect/>
          </a:stretch>
        </p:blipFill>
        <p:spPr bwMode="auto">
          <a:xfrm>
            <a:off x="2971800" y="831850"/>
            <a:ext cx="3381375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4319588" y="3113088"/>
            <a:ext cx="1243012" cy="69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defRPr/>
            </a:pPr>
            <a:r>
              <a:rPr lang="en-US" sz="4000" b="1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villa</a:t>
            </a:r>
          </a:p>
        </p:txBody>
      </p:sp>
      <p:pic>
        <p:nvPicPr>
          <p:cNvPr id="8" name="Picture 18" descr="E6T10020_06_-_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831850"/>
            <a:ext cx="2743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6477000" y="2971800"/>
            <a:ext cx="2667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defRPr/>
            </a:pPr>
            <a:r>
              <a:rPr lang="en-US" sz="4000" b="1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apartment</a:t>
            </a:r>
          </a:p>
        </p:txBody>
      </p:sp>
      <p:pic>
        <p:nvPicPr>
          <p:cNvPr id="10" name="Picture 17" descr="E6T10020_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244" y="3404324"/>
            <a:ext cx="3581400" cy="2755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14338" y="5873752"/>
            <a:ext cx="26789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town house</a:t>
            </a:r>
          </a:p>
        </p:txBody>
      </p:sp>
      <p:pic>
        <p:nvPicPr>
          <p:cNvPr id="12" name="Picture 16" descr="E6T10020_0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3733800"/>
            <a:ext cx="3895725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349922" y="5873751"/>
            <a:ext cx="33305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country house</a:t>
            </a:r>
          </a:p>
        </p:txBody>
      </p:sp>
    </p:spTree>
    <p:extLst>
      <p:ext uri="{BB962C8B-B14F-4D97-AF65-F5344CB8AC3E}">
        <p14:creationId xmlns:p14="http://schemas.microsoft.com/office/powerpoint/2010/main" val="73152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1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51545" y="121050"/>
            <a:ext cx="6092456" cy="6715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>
                <a:solidFill>
                  <a:srgbClr val="048DA4"/>
                </a:solidFill>
              </a:rPr>
              <a:t>My future house</a:t>
            </a:r>
            <a:endParaRPr lang="en-US" sz="2000" b="1" i="1"/>
          </a:p>
          <a:p>
            <a:pPr>
              <a:lnSpc>
                <a:spcPct val="120000"/>
              </a:lnSpc>
            </a:pPr>
            <a:r>
              <a:rPr lang="en-US" sz="2000" b="1" i="1"/>
              <a:t>Nick</a:t>
            </a:r>
            <a:r>
              <a:rPr lang="en-US" sz="2000" b="1" i="1" dirty="0"/>
              <a:t>: </a:t>
            </a:r>
            <a:r>
              <a:rPr lang="en-US" sz="2000" b="1" dirty="0"/>
              <a:t>What are you doing, </a:t>
            </a:r>
            <a:r>
              <a:rPr lang="en-US" sz="2000" b="1" dirty="0" err="1"/>
              <a:t>Phong</a:t>
            </a:r>
            <a:r>
              <a:rPr lang="en-US" sz="2000" b="1" dirty="0"/>
              <a:t>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I’m painting a picture of my house.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Your house! That’s a UFO.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It looks like a UFO but it’s my house in the future. 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Where will it be?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It’ll be in the mountains.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What will it be like?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It’ll be a large house. It’ll have twenty rooms.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Twenty rooms! 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Yes, and it’ll have solar energy.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Fantastic! Which room will you like best?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My bedroom, of course. 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What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/>
              <a:t>appliances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/>
              <a:t>might the house have?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My house might have some smart TVs and ten robots. 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Sounds great! And how much will ...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ECFEE9-C7CE-403C-B341-3A87DC95A653}"/>
              </a:ext>
            </a:extLst>
          </p:cNvPr>
          <p:cNvSpPr/>
          <p:nvPr/>
        </p:nvSpPr>
        <p:spPr>
          <a:xfrm>
            <a:off x="247492" y="1313544"/>
            <a:ext cx="2708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70C0"/>
                </a:solidFill>
              </a:rPr>
              <a:t>1. Type of house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0AF498-8C8E-4A01-992E-39E44A068893}"/>
              </a:ext>
            </a:extLst>
          </p:cNvPr>
          <p:cNvSpPr/>
          <p:nvPr/>
        </p:nvSpPr>
        <p:spPr>
          <a:xfrm>
            <a:off x="343185" y="121316"/>
            <a:ext cx="27083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Find and write down the words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9AF2549-999B-4DD1-A12D-8AFF6D30B8D4}"/>
              </a:ext>
            </a:extLst>
          </p:cNvPr>
          <p:cNvCxnSpPr/>
          <p:nvPr/>
        </p:nvCxnSpPr>
        <p:spPr>
          <a:xfrm>
            <a:off x="733647" y="1754373"/>
            <a:ext cx="66985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B88BEBD-2B71-4776-B191-0CACB38357BE}"/>
              </a:ext>
            </a:extLst>
          </p:cNvPr>
          <p:cNvCxnSpPr>
            <a:cxnSpLocks/>
          </p:cNvCxnSpPr>
          <p:nvPr/>
        </p:nvCxnSpPr>
        <p:spPr>
          <a:xfrm>
            <a:off x="1807535" y="1741068"/>
            <a:ext cx="91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827E0D7-BED7-4DF9-AA5C-F2066C73D8F5}"/>
              </a:ext>
            </a:extLst>
          </p:cNvPr>
          <p:cNvCxnSpPr>
            <a:cxnSpLocks/>
          </p:cNvCxnSpPr>
          <p:nvPr/>
        </p:nvCxnSpPr>
        <p:spPr>
          <a:xfrm>
            <a:off x="3891517" y="1964352"/>
            <a:ext cx="194575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65BE12C-9432-485F-9E07-C0488D6F02CF}"/>
              </a:ext>
            </a:extLst>
          </p:cNvPr>
          <p:cNvSpPr/>
          <p:nvPr/>
        </p:nvSpPr>
        <p:spPr>
          <a:xfrm>
            <a:off x="1074174" y="2277593"/>
            <a:ext cx="13527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UFO</a:t>
            </a:r>
          </a:p>
        </p:txBody>
      </p:sp>
    </p:spTree>
    <p:extLst>
      <p:ext uri="{BB962C8B-B14F-4D97-AF65-F5344CB8AC3E}">
        <p14:creationId xmlns:p14="http://schemas.microsoft.com/office/powerpoint/2010/main" val="328921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51545" y="121050"/>
            <a:ext cx="6092456" cy="6715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>
                <a:solidFill>
                  <a:srgbClr val="048DA4"/>
                </a:solidFill>
              </a:rPr>
              <a:t>My future house</a:t>
            </a:r>
            <a:endParaRPr lang="en-US" sz="2000" b="1" i="1"/>
          </a:p>
          <a:p>
            <a:pPr>
              <a:lnSpc>
                <a:spcPct val="120000"/>
              </a:lnSpc>
            </a:pPr>
            <a:r>
              <a:rPr lang="en-US" sz="2000" b="1" i="1"/>
              <a:t>Nick</a:t>
            </a:r>
            <a:r>
              <a:rPr lang="en-US" sz="2000" b="1" i="1" dirty="0"/>
              <a:t>: </a:t>
            </a:r>
            <a:r>
              <a:rPr lang="en-US" sz="2000" b="1" dirty="0"/>
              <a:t>What are you doing, </a:t>
            </a:r>
            <a:r>
              <a:rPr lang="en-US" sz="2000" b="1" dirty="0" err="1"/>
              <a:t>Phong</a:t>
            </a:r>
            <a:r>
              <a:rPr lang="en-US" sz="2000" b="1" dirty="0"/>
              <a:t>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I’m painting a picture of my house.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Your house! That’s a UFO.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It looks like a UFO but it’s my house in the future. 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Where will it be?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It’ll be in the mountains.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What will it be like?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It’ll be a large house. It’ll have twenty rooms.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Twenty rooms! 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Yes, and it’ll have solar energy.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Fantastic! Which room will you like best?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My bedroom, of course. 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What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/>
              <a:t>appliances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/>
              <a:t>might the house have?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My house might have some smart TVs and ten robots. 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Sounds great! And how much will ...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ECFEE9-C7CE-403C-B341-3A87DC95A653}"/>
              </a:ext>
            </a:extLst>
          </p:cNvPr>
          <p:cNvSpPr/>
          <p:nvPr/>
        </p:nvSpPr>
        <p:spPr>
          <a:xfrm>
            <a:off x="247492" y="1313544"/>
            <a:ext cx="2708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70C0"/>
                </a:solidFill>
              </a:rPr>
              <a:t>2. </a:t>
            </a:r>
            <a:r>
              <a:rPr lang="en-US" sz="2800" b="1"/>
              <a:t>Location</a:t>
            </a:r>
            <a:endParaRPr lang="en-US" sz="2800">
              <a:solidFill>
                <a:srgbClr val="0070C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0AF498-8C8E-4A01-992E-39E44A068893}"/>
              </a:ext>
            </a:extLst>
          </p:cNvPr>
          <p:cNvSpPr/>
          <p:nvPr/>
        </p:nvSpPr>
        <p:spPr>
          <a:xfrm>
            <a:off x="343185" y="121316"/>
            <a:ext cx="27083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Find and write down the words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827E0D7-BED7-4DF9-AA5C-F2066C73D8F5}"/>
              </a:ext>
            </a:extLst>
          </p:cNvPr>
          <p:cNvCxnSpPr>
            <a:cxnSpLocks/>
          </p:cNvCxnSpPr>
          <p:nvPr/>
        </p:nvCxnSpPr>
        <p:spPr>
          <a:xfrm>
            <a:off x="3934047" y="3070138"/>
            <a:ext cx="254118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65BE12C-9432-485F-9E07-C0488D6F02CF}"/>
              </a:ext>
            </a:extLst>
          </p:cNvPr>
          <p:cNvSpPr/>
          <p:nvPr/>
        </p:nvSpPr>
        <p:spPr>
          <a:xfrm>
            <a:off x="510364" y="2277593"/>
            <a:ext cx="25411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In the mountains</a:t>
            </a:r>
          </a:p>
          <a:p>
            <a:endParaRPr lang="en-US" sz="36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225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51545" y="121050"/>
            <a:ext cx="6092456" cy="6715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>
                <a:solidFill>
                  <a:srgbClr val="048DA4"/>
                </a:solidFill>
              </a:rPr>
              <a:t>My future house</a:t>
            </a:r>
            <a:endParaRPr lang="en-US" sz="2000" b="1" i="1"/>
          </a:p>
          <a:p>
            <a:pPr>
              <a:lnSpc>
                <a:spcPct val="120000"/>
              </a:lnSpc>
            </a:pPr>
            <a:r>
              <a:rPr lang="en-US" sz="2000" b="1" i="1"/>
              <a:t>Nick</a:t>
            </a:r>
            <a:r>
              <a:rPr lang="en-US" sz="2000" b="1" i="1" dirty="0"/>
              <a:t>: </a:t>
            </a:r>
            <a:r>
              <a:rPr lang="en-US" sz="2000" b="1" dirty="0"/>
              <a:t>What are you doing, </a:t>
            </a:r>
            <a:r>
              <a:rPr lang="en-US" sz="2000" b="1" dirty="0" err="1"/>
              <a:t>Phong</a:t>
            </a:r>
            <a:r>
              <a:rPr lang="en-US" sz="2000" b="1" dirty="0"/>
              <a:t>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I’m painting a picture of my house.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Your house! That’s a UFO.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It looks like a UFO but it’s my house in the future. 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Where will it be?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It’ll be in the mountains.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What will it be like?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It’ll be a large house. It’ll have twenty rooms.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Twenty rooms! 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Yes, and it’ll have solar energy.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Fantastic! Which room will you like best?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My bedroom, of course. 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What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/>
              <a:t>appliances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/>
              <a:t>might the house have?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My house might have some smart TVs and ten robots. 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Sounds great! And how much will ...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ECFEE9-C7CE-403C-B341-3A87DC95A653}"/>
              </a:ext>
            </a:extLst>
          </p:cNvPr>
          <p:cNvSpPr/>
          <p:nvPr/>
        </p:nvSpPr>
        <p:spPr>
          <a:xfrm>
            <a:off x="247492" y="1313544"/>
            <a:ext cx="27083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/>
              <a:t>3. Appliances in the house</a:t>
            </a:r>
            <a:endParaRPr lang="en-US" sz="28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0AF498-8C8E-4A01-992E-39E44A068893}"/>
              </a:ext>
            </a:extLst>
          </p:cNvPr>
          <p:cNvSpPr/>
          <p:nvPr/>
        </p:nvSpPr>
        <p:spPr>
          <a:xfrm>
            <a:off x="343185" y="121316"/>
            <a:ext cx="27083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Find and write down the words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9AF2549-999B-4DD1-A12D-8AFF6D30B8D4}"/>
              </a:ext>
            </a:extLst>
          </p:cNvPr>
          <p:cNvCxnSpPr>
            <a:cxnSpLocks/>
          </p:cNvCxnSpPr>
          <p:nvPr/>
        </p:nvCxnSpPr>
        <p:spPr>
          <a:xfrm>
            <a:off x="733647" y="1754373"/>
            <a:ext cx="15417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827E0D7-BED7-4DF9-AA5C-F2066C73D8F5}"/>
              </a:ext>
            </a:extLst>
          </p:cNvPr>
          <p:cNvCxnSpPr>
            <a:cxnSpLocks/>
          </p:cNvCxnSpPr>
          <p:nvPr/>
        </p:nvCxnSpPr>
        <p:spPr>
          <a:xfrm>
            <a:off x="4348717" y="5611319"/>
            <a:ext cx="11589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65BE12C-9432-485F-9E07-C0488D6F02CF}"/>
              </a:ext>
            </a:extLst>
          </p:cNvPr>
          <p:cNvSpPr/>
          <p:nvPr/>
        </p:nvSpPr>
        <p:spPr>
          <a:xfrm>
            <a:off x="331081" y="2801917"/>
            <a:ext cx="25411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Some smart TVs and ten robots</a:t>
            </a:r>
          </a:p>
          <a:p>
            <a:endParaRPr lang="en-US" sz="3600" b="1">
              <a:solidFill>
                <a:srgbClr val="FF0000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809981D-560C-480F-8A12-DB82078E6939}"/>
              </a:ext>
            </a:extLst>
          </p:cNvPr>
          <p:cNvCxnSpPr>
            <a:cxnSpLocks/>
          </p:cNvCxnSpPr>
          <p:nvPr/>
        </p:nvCxnSpPr>
        <p:spPr>
          <a:xfrm>
            <a:off x="6262578" y="6025988"/>
            <a:ext cx="254118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D8B8D96-F946-4248-A4DD-F8464F054AC1}"/>
              </a:ext>
            </a:extLst>
          </p:cNvPr>
          <p:cNvCxnSpPr>
            <a:cxnSpLocks/>
          </p:cNvCxnSpPr>
          <p:nvPr/>
        </p:nvCxnSpPr>
        <p:spPr>
          <a:xfrm>
            <a:off x="3157871" y="6334332"/>
            <a:ext cx="69111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397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469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2022" y="41498"/>
            <a:ext cx="75461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Read the conversation again. Find and write down the words or phrases that show: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4DD31997-A525-49AE-A2F5-5E075D6D533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16972" y="2324673"/>
          <a:ext cx="7110056" cy="2889678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3832960">
                  <a:extLst>
                    <a:ext uri="{9D8B030D-6E8A-4147-A177-3AD203B41FA5}">
                      <a16:colId xmlns:a16="http://schemas.microsoft.com/office/drawing/2014/main" val="2641860504"/>
                    </a:ext>
                  </a:extLst>
                </a:gridCol>
                <a:gridCol w="3277096">
                  <a:extLst>
                    <a:ext uri="{9D8B030D-6E8A-4147-A177-3AD203B41FA5}">
                      <a16:colId xmlns:a16="http://schemas.microsoft.com/office/drawing/2014/main" val="1171818408"/>
                    </a:ext>
                  </a:extLst>
                </a:gridCol>
              </a:tblGrid>
              <a:tr h="963226">
                <a:tc>
                  <a:txBody>
                    <a:bodyPr/>
                    <a:lstStyle/>
                    <a:p>
                      <a:r>
                        <a:rPr lang="en-US" sz="2800" b="1" dirty="0"/>
                        <a:t>Type of house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504880"/>
                  </a:ext>
                </a:extLst>
              </a:tr>
              <a:tr h="963226">
                <a:tc>
                  <a:txBody>
                    <a:bodyPr/>
                    <a:lstStyle/>
                    <a:p>
                      <a:r>
                        <a:rPr lang="en-US" sz="2800" b="1" dirty="0"/>
                        <a:t>Location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7029213"/>
                  </a:ext>
                </a:extLst>
              </a:tr>
              <a:tr h="963226">
                <a:tc>
                  <a:txBody>
                    <a:bodyPr/>
                    <a:lstStyle/>
                    <a:p>
                      <a:r>
                        <a:rPr lang="en-US" sz="2800" b="1" dirty="0"/>
                        <a:t>Appliances in the house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589457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25C3D93-9151-4584-BD56-48AEECF8F0D2}"/>
              </a:ext>
            </a:extLst>
          </p:cNvPr>
          <p:cNvSpPr txBox="1"/>
          <p:nvPr/>
        </p:nvSpPr>
        <p:spPr>
          <a:xfrm>
            <a:off x="5168115" y="3507902"/>
            <a:ext cx="2715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in the mountains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8C97ED-011A-46A7-AECF-B9639F9FCD15}"/>
              </a:ext>
            </a:extLst>
          </p:cNvPr>
          <p:cNvSpPr txBox="1"/>
          <p:nvPr/>
        </p:nvSpPr>
        <p:spPr>
          <a:xfrm>
            <a:off x="4796260" y="4260244"/>
            <a:ext cx="3408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some smart TVs and ten robots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A0A8CD-696B-4D07-A6F5-09C16FE6D212}"/>
              </a:ext>
            </a:extLst>
          </p:cNvPr>
          <p:cNvSpPr txBox="1"/>
          <p:nvPr/>
        </p:nvSpPr>
        <p:spPr>
          <a:xfrm>
            <a:off x="5997352" y="2590525"/>
            <a:ext cx="823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UFO</a:t>
            </a:r>
          </a:p>
        </p:txBody>
      </p:sp>
    </p:spTree>
    <p:extLst>
      <p:ext uri="{BB962C8B-B14F-4D97-AF65-F5344CB8AC3E}">
        <p14:creationId xmlns:p14="http://schemas.microsoft.com/office/powerpoint/2010/main" val="390361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4" y="36921"/>
            <a:ext cx="74215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True (T) or False (F) sentences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13698" y="1464598"/>
          <a:ext cx="8052954" cy="441152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62397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55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76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82304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2304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2400" b="1" dirty="0" err="1"/>
                        <a:t>Phong’s</a:t>
                      </a:r>
                      <a:r>
                        <a:rPr lang="en-US" sz="2400" b="1" dirty="0"/>
                        <a:t> house will be in the mountains.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2304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</a:rPr>
                        <a:t>2.</a:t>
                      </a:r>
                      <a:r>
                        <a:rPr lang="en-US" sz="2400" b="1" dirty="0"/>
                        <a:t> His house will be large.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2304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3.</a:t>
                      </a:r>
                      <a:r>
                        <a:rPr lang="en-US" sz="2400" b="1"/>
                        <a:t> There’ll be a lot of rooms in his house.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2304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</a:rPr>
                        <a:t>4. </a:t>
                      </a:r>
                      <a:r>
                        <a:rPr lang="en-US" sz="2400" b="1" dirty="0"/>
                        <a:t>He might have a smart TV and five robots.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DC98BD5-D887-4605-B0BC-564D0204EA2D}"/>
              </a:ext>
            </a:extLst>
          </p:cNvPr>
          <p:cNvSpPr txBox="1"/>
          <p:nvPr/>
        </p:nvSpPr>
        <p:spPr>
          <a:xfrm>
            <a:off x="6928700" y="2437759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0DDEA2-42DA-4F75-A05D-FD97E05815B3}"/>
              </a:ext>
            </a:extLst>
          </p:cNvPr>
          <p:cNvSpPr txBox="1"/>
          <p:nvPr/>
        </p:nvSpPr>
        <p:spPr>
          <a:xfrm>
            <a:off x="6928699" y="3306918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A21453-C140-4ED9-A699-7FA8A7208760}"/>
              </a:ext>
            </a:extLst>
          </p:cNvPr>
          <p:cNvSpPr txBox="1"/>
          <p:nvPr/>
        </p:nvSpPr>
        <p:spPr>
          <a:xfrm>
            <a:off x="6928698" y="4176077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2AE4D5-F20D-4421-87E2-465EADAD1C74}"/>
              </a:ext>
            </a:extLst>
          </p:cNvPr>
          <p:cNvSpPr txBox="1"/>
          <p:nvPr/>
        </p:nvSpPr>
        <p:spPr>
          <a:xfrm>
            <a:off x="7810751" y="5108082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Action Button: Return 3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7E188B08-8C97-4122-964F-C91173E84EC5}"/>
              </a:ext>
            </a:extLst>
          </p:cNvPr>
          <p:cNvSpPr/>
          <p:nvPr/>
        </p:nvSpPr>
        <p:spPr>
          <a:xfrm>
            <a:off x="4267200" y="6326909"/>
            <a:ext cx="609600" cy="415636"/>
          </a:xfrm>
          <a:prstGeom prst="actionButtonReturn">
            <a:avLst/>
          </a:prstGeom>
          <a:solidFill>
            <a:srgbClr val="62C8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12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51545" y="121050"/>
            <a:ext cx="6092456" cy="6715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>
                <a:solidFill>
                  <a:srgbClr val="048DA4"/>
                </a:solidFill>
              </a:rPr>
              <a:t>My future house</a:t>
            </a:r>
            <a:endParaRPr lang="en-US" sz="2000" b="1" i="1"/>
          </a:p>
          <a:p>
            <a:pPr>
              <a:lnSpc>
                <a:spcPct val="120000"/>
              </a:lnSpc>
            </a:pPr>
            <a:r>
              <a:rPr lang="en-US" sz="2000" b="1" i="1"/>
              <a:t>Nick</a:t>
            </a:r>
            <a:r>
              <a:rPr lang="en-US" sz="2000" b="1" i="1" dirty="0"/>
              <a:t>: </a:t>
            </a:r>
            <a:r>
              <a:rPr lang="en-US" sz="2000" b="1" dirty="0"/>
              <a:t>What are you doing, </a:t>
            </a:r>
            <a:r>
              <a:rPr lang="en-US" sz="2000" b="1" dirty="0" err="1"/>
              <a:t>Phong</a:t>
            </a:r>
            <a:r>
              <a:rPr lang="en-US" sz="2000" b="1" dirty="0"/>
              <a:t>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I’m painting a picture of my house.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Your house! That’s a UFO.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It looks like a UFO but it’s my house in the future. 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Where will it be?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It’ll be in the mountains.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What will it be like?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It’ll be a large house. It’ll have twenty rooms.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Twenty rooms! 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Yes, and it’ll have solar energy.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Fantastic! Which room will you like best?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My bedroom, of course. 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What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/>
              <a:t>appliances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/>
              <a:t>might the house have?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My house might have some smart TVs and ten robots. 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Sounds great! And how much will ...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ECFEE9-C7CE-403C-B341-3A87DC95A653}"/>
              </a:ext>
            </a:extLst>
          </p:cNvPr>
          <p:cNvSpPr/>
          <p:nvPr/>
        </p:nvSpPr>
        <p:spPr>
          <a:xfrm>
            <a:off x="247492" y="1313544"/>
            <a:ext cx="27083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1. </a:t>
            </a:r>
            <a:r>
              <a:rPr lang="en-US" sz="2800" b="1"/>
              <a:t>Phong’s house will be in the mountains.</a:t>
            </a:r>
            <a:endParaRPr lang="en-US" sz="28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0AF498-8C8E-4A01-992E-39E44A068893}"/>
              </a:ext>
            </a:extLst>
          </p:cNvPr>
          <p:cNvSpPr/>
          <p:nvPr/>
        </p:nvSpPr>
        <p:spPr>
          <a:xfrm>
            <a:off x="343185" y="121316"/>
            <a:ext cx="27083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True (T) or </a:t>
            </a:r>
          </a:p>
          <a:p>
            <a:r>
              <a:rPr lang="en-US" sz="2800">
                <a:solidFill>
                  <a:srgbClr val="FF0000"/>
                </a:solidFill>
              </a:rPr>
              <a:t>False (F)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9AF2549-999B-4DD1-A12D-8AFF6D30B8D4}"/>
              </a:ext>
            </a:extLst>
          </p:cNvPr>
          <p:cNvCxnSpPr>
            <a:cxnSpLocks/>
          </p:cNvCxnSpPr>
          <p:nvPr/>
        </p:nvCxnSpPr>
        <p:spPr>
          <a:xfrm>
            <a:off x="733647" y="1754373"/>
            <a:ext cx="20627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827E0D7-BED7-4DF9-AA5C-F2066C73D8F5}"/>
              </a:ext>
            </a:extLst>
          </p:cNvPr>
          <p:cNvCxnSpPr>
            <a:cxnSpLocks/>
          </p:cNvCxnSpPr>
          <p:nvPr/>
        </p:nvCxnSpPr>
        <p:spPr>
          <a:xfrm>
            <a:off x="1403498" y="2155738"/>
            <a:ext cx="83997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65BE12C-9432-485F-9E07-C0488D6F02CF}"/>
              </a:ext>
            </a:extLst>
          </p:cNvPr>
          <p:cNvSpPr/>
          <p:nvPr/>
        </p:nvSpPr>
        <p:spPr>
          <a:xfrm>
            <a:off x="331081" y="2801917"/>
            <a:ext cx="25411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T</a:t>
            </a:r>
          </a:p>
          <a:p>
            <a:endParaRPr lang="en-US" sz="3600" b="1">
              <a:solidFill>
                <a:srgbClr val="FF0000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809981D-560C-480F-8A12-DB82078E6939}"/>
              </a:ext>
            </a:extLst>
          </p:cNvPr>
          <p:cNvCxnSpPr>
            <a:cxnSpLocks/>
          </p:cNvCxnSpPr>
          <p:nvPr/>
        </p:nvCxnSpPr>
        <p:spPr>
          <a:xfrm>
            <a:off x="343185" y="2653336"/>
            <a:ext cx="158130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D8B8D96-F946-4248-A4DD-F8464F054AC1}"/>
              </a:ext>
            </a:extLst>
          </p:cNvPr>
          <p:cNvCxnSpPr>
            <a:cxnSpLocks/>
          </p:cNvCxnSpPr>
          <p:nvPr/>
        </p:nvCxnSpPr>
        <p:spPr>
          <a:xfrm>
            <a:off x="3965946" y="3070137"/>
            <a:ext cx="25305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151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51545" y="121050"/>
            <a:ext cx="6092456" cy="6715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>
                <a:solidFill>
                  <a:srgbClr val="048DA4"/>
                </a:solidFill>
              </a:rPr>
              <a:t>My future house</a:t>
            </a:r>
            <a:endParaRPr lang="en-US" sz="2000" b="1" i="1"/>
          </a:p>
          <a:p>
            <a:pPr>
              <a:lnSpc>
                <a:spcPct val="120000"/>
              </a:lnSpc>
            </a:pPr>
            <a:r>
              <a:rPr lang="en-US" sz="2000" b="1" i="1"/>
              <a:t>Nick</a:t>
            </a:r>
            <a:r>
              <a:rPr lang="en-US" sz="2000" b="1" i="1" dirty="0"/>
              <a:t>: </a:t>
            </a:r>
            <a:r>
              <a:rPr lang="en-US" sz="2000" b="1" dirty="0"/>
              <a:t>What are you doing, </a:t>
            </a:r>
            <a:r>
              <a:rPr lang="en-US" sz="2000" b="1" dirty="0" err="1"/>
              <a:t>Phong</a:t>
            </a:r>
            <a:r>
              <a:rPr lang="en-US" sz="2000" b="1" dirty="0"/>
              <a:t>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I’m painting a picture of my house.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Your house! That’s a UFO.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It looks like a UFO but it’s my house in the future. 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Where will it be?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It’ll be in the mountains.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What will it be like?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It’ll be a large house. It’ll have twenty rooms.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Twenty rooms! 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Yes, and it’ll have solar energy.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Fantastic! Which room will you like best?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My bedroom, of course. 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What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/>
              <a:t>appliances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/>
              <a:t>might the house have?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My house might have some smart TVs and ten robots. 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Sounds great! And how much will ...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ECFEE9-C7CE-403C-B341-3A87DC95A653}"/>
              </a:ext>
            </a:extLst>
          </p:cNvPr>
          <p:cNvSpPr/>
          <p:nvPr/>
        </p:nvSpPr>
        <p:spPr>
          <a:xfrm>
            <a:off x="247492" y="1313544"/>
            <a:ext cx="27083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2.</a:t>
            </a:r>
            <a:r>
              <a:rPr lang="en-US" sz="2800" b="1"/>
              <a:t> His house will be large.</a:t>
            </a:r>
            <a:endParaRPr lang="en-US" sz="28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0AF498-8C8E-4A01-992E-39E44A068893}"/>
              </a:ext>
            </a:extLst>
          </p:cNvPr>
          <p:cNvSpPr/>
          <p:nvPr/>
        </p:nvSpPr>
        <p:spPr>
          <a:xfrm>
            <a:off x="343185" y="121316"/>
            <a:ext cx="27083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True (T) or </a:t>
            </a:r>
          </a:p>
          <a:p>
            <a:r>
              <a:rPr lang="en-US" sz="2800">
                <a:solidFill>
                  <a:srgbClr val="FF0000"/>
                </a:solidFill>
              </a:rPr>
              <a:t>False (F)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9AF2549-999B-4DD1-A12D-8AFF6D30B8D4}"/>
              </a:ext>
            </a:extLst>
          </p:cNvPr>
          <p:cNvCxnSpPr>
            <a:cxnSpLocks/>
          </p:cNvCxnSpPr>
          <p:nvPr/>
        </p:nvCxnSpPr>
        <p:spPr>
          <a:xfrm>
            <a:off x="733647" y="1754373"/>
            <a:ext cx="13822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827E0D7-BED7-4DF9-AA5C-F2066C73D8F5}"/>
              </a:ext>
            </a:extLst>
          </p:cNvPr>
          <p:cNvCxnSpPr>
            <a:cxnSpLocks/>
          </p:cNvCxnSpPr>
          <p:nvPr/>
        </p:nvCxnSpPr>
        <p:spPr>
          <a:xfrm>
            <a:off x="733647" y="2201184"/>
            <a:ext cx="83997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65BE12C-9432-485F-9E07-C0488D6F02CF}"/>
              </a:ext>
            </a:extLst>
          </p:cNvPr>
          <p:cNvSpPr/>
          <p:nvPr/>
        </p:nvSpPr>
        <p:spPr>
          <a:xfrm>
            <a:off x="331081" y="2801917"/>
            <a:ext cx="25411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T</a:t>
            </a:r>
          </a:p>
          <a:p>
            <a:endParaRPr lang="en-US" sz="3600" b="1">
              <a:solidFill>
                <a:srgbClr val="FF0000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809981D-560C-480F-8A12-DB82078E6939}"/>
              </a:ext>
            </a:extLst>
          </p:cNvPr>
          <p:cNvCxnSpPr>
            <a:cxnSpLocks/>
          </p:cNvCxnSpPr>
          <p:nvPr/>
        </p:nvCxnSpPr>
        <p:spPr>
          <a:xfrm>
            <a:off x="3936989" y="3780387"/>
            <a:ext cx="214483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958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51545" y="121050"/>
            <a:ext cx="6092456" cy="6715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>
                <a:solidFill>
                  <a:srgbClr val="048DA4"/>
                </a:solidFill>
              </a:rPr>
              <a:t>My future house</a:t>
            </a:r>
            <a:endParaRPr lang="en-US" sz="2000" b="1" i="1"/>
          </a:p>
          <a:p>
            <a:pPr>
              <a:lnSpc>
                <a:spcPct val="120000"/>
              </a:lnSpc>
            </a:pPr>
            <a:r>
              <a:rPr lang="en-US" sz="2000" b="1" i="1"/>
              <a:t>Nick</a:t>
            </a:r>
            <a:r>
              <a:rPr lang="en-US" sz="2000" b="1" i="1" dirty="0"/>
              <a:t>: </a:t>
            </a:r>
            <a:r>
              <a:rPr lang="en-US" sz="2000" b="1" dirty="0"/>
              <a:t>What are you doing, </a:t>
            </a:r>
            <a:r>
              <a:rPr lang="en-US" sz="2000" b="1" dirty="0" err="1"/>
              <a:t>Phong</a:t>
            </a:r>
            <a:r>
              <a:rPr lang="en-US" sz="2000" b="1" dirty="0"/>
              <a:t>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I’m painting a picture of my house.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Your house! That’s a UFO.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It looks like a UFO but it’s my house in the future. 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Where will it be?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It’ll be in the mountains.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What will it be like?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It’ll be a large house. It’ll have twenty rooms.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Twenty rooms! 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Yes, and it’ll have solar energy.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Fantastic! Which room will you like best?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My bedroom, of course. 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What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/>
              <a:t>appliances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/>
              <a:t>might the house have?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My house might have some smart TVs and ten robots. 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Sounds great! And how much will ...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ECFEE9-C7CE-403C-B341-3A87DC95A653}"/>
              </a:ext>
            </a:extLst>
          </p:cNvPr>
          <p:cNvSpPr/>
          <p:nvPr/>
        </p:nvSpPr>
        <p:spPr>
          <a:xfrm>
            <a:off x="247492" y="1313544"/>
            <a:ext cx="27083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3.</a:t>
            </a:r>
            <a:r>
              <a:rPr lang="en-US" sz="2800" b="1"/>
              <a:t> There’ll be a lot of rooms in his house.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0AF498-8C8E-4A01-992E-39E44A068893}"/>
              </a:ext>
            </a:extLst>
          </p:cNvPr>
          <p:cNvSpPr/>
          <p:nvPr/>
        </p:nvSpPr>
        <p:spPr>
          <a:xfrm>
            <a:off x="343185" y="121316"/>
            <a:ext cx="27083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True (T) or </a:t>
            </a:r>
          </a:p>
          <a:p>
            <a:r>
              <a:rPr lang="en-US" sz="2800">
                <a:solidFill>
                  <a:srgbClr val="FF0000"/>
                </a:solidFill>
              </a:rPr>
              <a:t>False (F)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9AF2549-999B-4DD1-A12D-8AFF6D30B8D4}"/>
              </a:ext>
            </a:extLst>
          </p:cNvPr>
          <p:cNvCxnSpPr>
            <a:cxnSpLocks/>
          </p:cNvCxnSpPr>
          <p:nvPr/>
        </p:nvCxnSpPr>
        <p:spPr>
          <a:xfrm>
            <a:off x="2317895" y="1765006"/>
            <a:ext cx="26581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827E0D7-BED7-4DF9-AA5C-F2066C73D8F5}"/>
              </a:ext>
            </a:extLst>
          </p:cNvPr>
          <p:cNvCxnSpPr>
            <a:cxnSpLocks/>
          </p:cNvCxnSpPr>
          <p:nvPr/>
        </p:nvCxnSpPr>
        <p:spPr>
          <a:xfrm>
            <a:off x="361514" y="2169285"/>
            <a:ext cx="177563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65BE12C-9432-485F-9E07-C0488D6F02CF}"/>
              </a:ext>
            </a:extLst>
          </p:cNvPr>
          <p:cNvSpPr/>
          <p:nvPr/>
        </p:nvSpPr>
        <p:spPr>
          <a:xfrm>
            <a:off x="331081" y="2801917"/>
            <a:ext cx="25411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T</a:t>
            </a:r>
          </a:p>
          <a:p>
            <a:endParaRPr lang="en-US" sz="3600" b="1">
              <a:solidFill>
                <a:srgbClr val="FF0000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809981D-560C-480F-8A12-DB82078E6939}"/>
              </a:ext>
            </a:extLst>
          </p:cNvPr>
          <p:cNvCxnSpPr>
            <a:cxnSpLocks/>
          </p:cNvCxnSpPr>
          <p:nvPr/>
        </p:nvCxnSpPr>
        <p:spPr>
          <a:xfrm>
            <a:off x="6180458" y="3769754"/>
            <a:ext cx="247444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115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51545" y="121050"/>
            <a:ext cx="6092456" cy="6715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>
                <a:solidFill>
                  <a:srgbClr val="048DA4"/>
                </a:solidFill>
              </a:rPr>
              <a:t>My future house</a:t>
            </a:r>
            <a:endParaRPr lang="en-US" sz="2000" b="1" i="1"/>
          </a:p>
          <a:p>
            <a:pPr>
              <a:lnSpc>
                <a:spcPct val="120000"/>
              </a:lnSpc>
            </a:pPr>
            <a:r>
              <a:rPr lang="en-US" sz="2000" b="1" i="1"/>
              <a:t>Nick</a:t>
            </a:r>
            <a:r>
              <a:rPr lang="en-US" sz="2000" b="1" i="1" dirty="0"/>
              <a:t>: </a:t>
            </a:r>
            <a:r>
              <a:rPr lang="en-US" sz="2000" b="1" dirty="0"/>
              <a:t>What are you doing, </a:t>
            </a:r>
            <a:r>
              <a:rPr lang="en-US" sz="2000" b="1" dirty="0" err="1"/>
              <a:t>Phong</a:t>
            </a:r>
            <a:r>
              <a:rPr lang="en-US" sz="2000" b="1" dirty="0"/>
              <a:t>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I’m painting a picture of my house.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Your house! That’s a UFO.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It looks like a UFO but it’s my house in the future. 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Where will it be?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It’ll be in the mountains.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What will it be like?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It’ll be a large house. It’ll have twenty rooms.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Twenty rooms! 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Yes, and it’ll have solar energy.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Fantastic! Which room will you like best?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My bedroom, of course. 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What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/>
              <a:t>appliances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/>
              <a:t>might the house have?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My house might have some smart TVs and ten robots. 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Sounds great! And how much will ...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ECFEE9-C7CE-403C-B341-3A87DC95A653}"/>
              </a:ext>
            </a:extLst>
          </p:cNvPr>
          <p:cNvSpPr/>
          <p:nvPr/>
        </p:nvSpPr>
        <p:spPr>
          <a:xfrm>
            <a:off x="247492" y="1313544"/>
            <a:ext cx="27083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4. </a:t>
            </a:r>
            <a:r>
              <a:rPr lang="en-US" sz="2800" b="1"/>
              <a:t>He might have a smart TV and five robots.</a:t>
            </a:r>
            <a:endParaRPr lang="en-US" sz="28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0AF498-8C8E-4A01-992E-39E44A068893}"/>
              </a:ext>
            </a:extLst>
          </p:cNvPr>
          <p:cNvSpPr/>
          <p:nvPr/>
        </p:nvSpPr>
        <p:spPr>
          <a:xfrm>
            <a:off x="343185" y="121316"/>
            <a:ext cx="27083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True (T) or </a:t>
            </a:r>
          </a:p>
          <a:p>
            <a:r>
              <a:rPr lang="en-US" sz="2800">
                <a:solidFill>
                  <a:srgbClr val="FF0000"/>
                </a:solidFill>
              </a:rPr>
              <a:t>False (F)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9AF2549-999B-4DD1-A12D-8AFF6D30B8D4}"/>
              </a:ext>
            </a:extLst>
          </p:cNvPr>
          <p:cNvCxnSpPr>
            <a:cxnSpLocks/>
          </p:cNvCxnSpPr>
          <p:nvPr/>
        </p:nvCxnSpPr>
        <p:spPr>
          <a:xfrm>
            <a:off x="343185" y="2169042"/>
            <a:ext cx="22086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827E0D7-BED7-4DF9-AA5C-F2066C73D8F5}"/>
              </a:ext>
            </a:extLst>
          </p:cNvPr>
          <p:cNvCxnSpPr>
            <a:cxnSpLocks/>
          </p:cNvCxnSpPr>
          <p:nvPr/>
        </p:nvCxnSpPr>
        <p:spPr>
          <a:xfrm>
            <a:off x="331081" y="2605220"/>
            <a:ext cx="15934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65BE12C-9432-485F-9E07-C0488D6F02CF}"/>
              </a:ext>
            </a:extLst>
          </p:cNvPr>
          <p:cNvSpPr/>
          <p:nvPr/>
        </p:nvSpPr>
        <p:spPr>
          <a:xfrm>
            <a:off x="331081" y="2801917"/>
            <a:ext cx="25411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F</a:t>
            </a:r>
          </a:p>
          <a:p>
            <a:endParaRPr lang="en-US" sz="3600" b="1">
              <a:solidFill>
                <a:srgbClr val="FF0000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809981D-560C-480F-8A12-DB82078E6939}"/>
              </a:ext>
            </a:extLst>
          </p:cNvPr>
          <p:cNvCxnSpPr>
            <a:cxnSpLocks/>
          </p:cNvCxnSpPr>
          <p:nvPr/>
        </p:nvCxnSpPr>
        <p:spPr>
          <a:xfrm>
            <a:off x="6251944" y="5991958"/>
            <a:ext cx="25411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27A514A-876F-4AEA-AEE0-A08D25A6B0D4}"/>
              </a:ext>
            </a:extLst>
          </p:cNvPr>
          <p:cNvCxnSpPr>
            <a:cxnSpLocks/>
          </p:cNvCxnSpPr>
          <p:nvPr/>
        </p:nvCxnSpPr>
        <p:spPr>
          <a:xfrm>
            <a:off x="3118278" y="6332198"/>
            <a:ext cx="6988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963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4" y="36921"/>
            <a:ext cx="74215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3. Check T/F sentences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13698" y="1464598"/>
          <a:ext cx="8052954" cy="441152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62397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55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76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82304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2304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2400" b="1" dirty="0" err="1"/>
                        <a:t>Phong’s</a:t>
                      </a:r>
                      <a:r>
                        <a:rPr lang="en-US" sz="2400" b="1" dirty="0"/>
                        <a:t> house will be in the mountains.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2304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</a:rPr>
                        <a:t>2.</a:t>
                      </a:r>
                      <a:r>
                        <a:rPr lang="en-US" sz="2400" b="1" dirty="0"/>
                        <a:t> His house will be large.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2304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3.</a:t>
                      </a:r>
                      <a:r>
                        <a:rPr lang="en-US" sz="2400" b="1"/>
                        <a:t> There’ll be a lot of rooms in his house.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2304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</a:rPr>
                        <a:t>4. </a:t>
                      </a:r>
                      <a:r>
                        <a:rPr lang="en-US" sz="2400" b="1" dirty="0"/>
                        <a:t>He might have a smart TV and five robots.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DC98BD5-D887-4605-B0BC-564D0204EA2D}"/>
              </a:ext>
            </a:extLst>
          </p:cNvPr>
          <p:cNvSpPr txBox="1"/>
          <p:nvPr/>
        </p:nvSpPr>
        <p:spPr>
          <a:xfrm>
            <a:off x="6928700" y="2437759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0DDEA2-42DA-4F75-A05D-FD97E05815B3}"/>
              </a:ext>
            </a:extLst>
          </p:cNvPr>
          <p:cNvSpPr txBox="1"/>
          <p:nvPr/>
        </p:nvSpPr>
        <p:spPr>
          <a:xfrm>
            <a:off x="6928699" y="3306918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A21453-C140-4ED9-A699-7FA8A7208760}"/>
              </a:ext>
            </a:extLst>
          </p:cNvPr>
          <p:cNvSpPr txBox="1"/>
          <p:nvPr/>
        </p:nvSpPr>
        <p:spPr>
          <a:xfrm>
            <a:off x="6928698" y="4176077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2AE4D5-F20D-4421-87E2-465EADAD1C74}"/>
              </a:ext>
            </a:extLst>
          </p:cNvPr>
          <p:cNvSpPr txBox="1"/>
          <p:nvPr/>
        </p:nvSpPr>
        <p:spPr>
          <a:xfrm>
            <a:off x="7810751" y="5108082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Action Button: Return 3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7E188B08-8C97-4122-964F-C91173E84EC5}"/>
              </a:ext>
            </a:extLst>
          </p:cNvPr>
          <p:cNvSpPr/>
          <p:nvPr/>
        </p:nvSpPr>
        <p:spPr>
          <a:xfrm>
            <a:off x="4267200" y="6326909"/>
            <a:ext cx="609600" cy="415636"/>
          </a:xfrm>
          <a:prstGeom prst="actionButtonReturn">
            <a:avLst/>
          </a:prstGeom>
          <a:solidFill>
            <a:srgbClr val="62C8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BA01C61-E1CC-43F9-8AFC-1FBC369F4C54}"/>
              </a:ext>
            </a:extLst>
          </p:cNvPr>
          <p:cNvCxnSpPr/>
          <p:nvPr/>
        </p:nvCxnSpPr>
        <p:spPr>
          <a:xfrm>
            <a:off x="2764465" y="5603358"/>
            <a:ext cx="33598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812A029-81BA-44D6-AB3E-C416D18049BC}"/>
              </a:ext>
            </a:extLst>
          </p:cNvPr>
          <p:cNvSpPr txBox="1"/>
          <p:nvPr/>
        </p:nvSpPr>
        <p:spPr>
          <a:xfrm>
            <a:off x="2423916" y="5613949"/>
            <a:ext cx="4905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some smart TVs and ten robots.</a:t>
            </a:r>
          </a:p>
        </p:txBody>
      </p:sp>
    </p:spTree>
    <p:extLst>
      <p:ext uri="{BB962C8B-B14F-4D97-AF65-F5344CB8AC3E}">
        <p14:creationId xmlns:p14="http://schemas.microsoft.com/office/powerpoint/2010/main" val="1419886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mart Home 3D Visualization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778.1572" end="14858.124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7185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2843" y="5671226"/>
            <a:ext cx="8073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What does this house have?</a:t>
            </a:r>
          </a:p>
        </p:txBody>
      </p:sp>
    </p:spTree>
    <p:extLst>
      <p:ext uri="{BB962C8B-B14F-4D97-AF65-F5344CB8AC3E}">
        <p14:creationId xmlns:p14="http://schemas.microsoft.com/office/powerpoint/2010/main" val="256065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6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898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6053" y="606290"/>
            <a:ext cx="869521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What are you doing, </a:t>
            </a:r>
            <a:r>
              <a:rPr lang="en-US" sz="2200" dirty="0" err="1"/>
              <a:t>Phong</a:t>
            </a:r>
            <a:r>
              <a:rPr lang="en-US" sz="2200" dirty="0"/>
              <a:t>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I’m painting a picture of my house.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Your house! That’s a UFO.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It looks like a UFO but it’s my house in the future.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Where will it be?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b="1" dirty="0">
                <a:solidFill>
                  <a:srgbClr val="FF0000"/>
                </a:solidFill>
              </a:rPr>
              <a:t>It’ll be in the mountains.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What will it be like?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b="1" dirty="0">
                <a:solidFill>
                  <a:srgbClr val="FF0000"/>
                </a:solidFill>
              </a:rPr>
              <a:t>It’ll be a large house. It’ll have twenty rooms.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Twenty rooms! 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Yes, and it’ll have solar energy.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Fantastic! Which room will you like best?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My bedroom, of course.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What appliances might the house have?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b="1" dirty="0">
                <a:solidFill>
                  <a:srgbClr val="FF0000"/>
                </a:solidFill>
              </a:rPr>
              <a:t>My house might have some smart TVs and ten robots.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Sounds great! And how much will ...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3451" y="0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48DA4"/>
                </a:solidFill>
              </a:rPr>
              <a:t>My future house</a:t>
            </a:r>
          </a:p>
        </p:txBody>
      </p:sp>
      <p:pic>
        <p:nvPicPr>
          <p:cNvPr id="5" name="B2_23">
            <a:hlinkClick r:id="" action="ppaction://media"/>
            <a:extLst>
              <a:ext uri="{FF2B5EF4-FFF2-40B4-BE49-F238E27FC236}">
                <a16:creationId xmlns:a16="http://schemas.microsoft.com/office/drawing/2014/main" id="{7FEFE763-3EB1-4383-85FB-6B06BF4001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06" end="1312.569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31758" y="110262"/>
            <a:ext cx="487363" cy="487363"/>
          </a:xfrm>
          <a:prstGeom prst="rect">
            <a:avLst/>
          </a:prstGeom>
        </p:spPr>
      </p:pic>
      <p:sp>
        <p:nvSpPr>
          <p:cNvPr id="6" name="Multiplication Sign 5">
            <a:hlinkClick r:id="rId5" action="ppaction://hlinksldjump"/>
            <a:extLst>
              <a:ext uri="{FF2B5EF4-FFF2-40B4-BE49-F238E27FC236}">
                <a16:creationId xmlns:a16="http://schemas.microsoft.com/office/drawing/2014/main" id="{4073AFA4-AD6F-4693-84A2-741E4410488E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rgbClr val="048D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23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4995" y="86618"/>
            <a:ext cx="8238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4. Order the words to make a phrase about a place.</a:t>
            </a:r>
          </a:p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group has one extra word.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-28757" y="1180215"/>
            <a:ext cx="9022673" cy="5773792"/>
            <a:chOff x="193701" y="1590291"/>
            <a:chExt cx="8653859" cy="5137079"/>
          </a:xfrm>
        </p:grpSpPr>
        <p:sp>
          <p:nvSpPr>
            <p:cNvPr id="76" name="Rounded Rectangle 75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655783" y="1933598"/>
            <a:ext cx="2681701" cy="470318"/>
            <a:chOff x="363373" y="1262747"/>
            <a:chExt cx="2681701" cy="470318"/>
          </a:xfrm>
        </p:grpSpPr>
        <p:sp>
          <p:nvSpPr>
            <p:cNvPr id="80" name="TextBox 79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27314" y="1271400"/>
              <a:ext cx="22177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sea / a / in / the</a:t>
              </a:r>
              <a:endParaRPr lang="en-US" sz="2400" i="1" dirty="0"/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655783" y="2996419"/>
            <a:ext cx="2921848" cy="461665"/>
            <a:chOff x="369902" y="2142097"/>
            <a:chExt cx="2921848" cy="461665"/>
          </a:xfrm>
        </p:grpSpPr>
        <p:sp>
          <p:nvSpPr>
            <p:cNvPr id="83" name="TextBox 82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17025" y="2142097"/>
              <a:ext cx="24747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on / in / the / city</a:t>
              </a:r>
            </a:p>
          </p:txBody>
        </p:sp>
      </p:grpSp>
      <p:cxnSp>
        <p:nvCxnSpPr>
          <p:cNvPr id="94" name="Straight Connector 93"/>
          <p:cNvCxnSpPr/>
          <p:nvPr/>
        </p:nvCxnSpPr>
        <p:spPr>
          <a:xfrm flipV="1">
            <a:off x="1204260" y="2734851"/>
            <a:ext cx="301752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V="1">
            <a:off x="1204260" y="3783175"/>
            <a:ext cx="301752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>
            <a:off x="667213" y="2600260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>
            <a:off x="667213" y="3682874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4" name="Group 103"/>
          <p:cNvGrpSpPr/>
          <p:nvPr/>
        </p:nvGrpSpPr>
        <p:grpSpPr>
          <a:xfrm>
            <a:off x="655782" y="4043192"/>
            <a:ext cx="3088102" cy="470318"/>
            <a:chOff x="363373" y="1262747"/>
            <a:chExt cx="3088102" cy="470318"/>
          </a:xfrm>
        </p:grpSpPr>
        <p:sp>
          <p:nvSpPr>
            <p:cNvPr id="105" name="TextBox 104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827314" y="1271400"/>
              <a:ext cx="26241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the / in / at / town</a:t>
              </a:r>
              <a:endParaRPr lang="en-US" sz="2400" i="1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655782" y="5115252"/>
            <a:ext cx="3752516" cy="461665"/>
            <a:chOff x="369902" y="2142097"/>
            <a:chExt cx="3752516" cy="461665"/>
          </a:xfrm>
        </p:grpSpPr>
        <p:sp>
          <p:nvSpPr>
            <p:cNvPr id="108" name="TextBox 107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844733" y="2142097"/>
              <a:ext cx="32776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the / on / in / mountains</a:t>
              </a:r>
            </a:p>
          </p:txBody>
        </p:sp>
      </p:grpSp>
      <p:cxnSp>
        <p:nvCxnSpPr>
          <p:cNvPr id="110" name="Straight Connector 109"/>
          <p:cNvCxnSpPr/>
          <p:nvPr/>
        </p:nvCxnSpPr>
        <p:spPr>
          <a:xfrm flipV="1">
            <a:off x="1204259" y="4881393"/>
            <a:ext cx="301752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 flipV="1">
            <a:off x="1204259" y="5851806"/>
            <a:ext cx="301752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>
            <a:off x="667212" y="4746802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>
            <a:off x="667212" y="5663161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4" name="Group 113"/>
          <p:cNvGrpSpPr/>
          <p:nvPr/>
        </p:nvGrpSpPr>
        <p:grpSpPr>
          <a:xfrm>
            <a:off x="4850567" y="1939771"/>
            <a:ext cx="3693491" cy="461665"/>
            <a:chOff x="369902" y="2142097"/>
            <a:chExt cx="3693491" cy="461665"/>
          </a:xfrm>
        </p:grpSpPr>
        <p:sp>
          <p:nvSpPr>
            <p:cNvPr id="115" name="TextBox 114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844733" y="2142097"/>
              <a:ext cx="32186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countryside / a / the / in</a:t>
              </a:r>
            </a:p>
          </p:txBody>
        </p:sp>
      </p:grpSp>
      <p:cxnSp>
        <p:nvCxnSpPr>
          <p:cNvPr id="117" name="Straight Connector 116"/>
          <p:cNvCxnSpPr/>
          <p:nvPr/>
        </p:nvCxnSpPr>
        <p:spPr>
          <a:xfrm flipV="1">
            <a:off x="5399044" y="2717286"/>
            <a:ext cx="301752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/>
          <p:nvPr/>
        </p:nvCxnSpPr>
        <p:spPr>
          <a:xfrm>
            <a:off x="4861997" y="2616985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9" name="Group 118"/>
          <p:cNvGrpSpPr/>
          <p:nvPr/>
        </p:nvGrpSpPr>
        <p:grpSpPr>
          <a:xfrm>
            <a:off x="4850566" y="2986542"/>
            <a:ext cx="3279872" cy="470318"/>
            <a:chOff x="363373" y="1262747"/>
            <a:chExt cx="3279872" cy="470318"/>
          </a:xfrm>
        </p:grpSpPr>
        <p:sp>
          <p:nvSpPr>
            <p:cNvPr id="120" name="TextBox 119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6.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827314" y="1271400"/>
              <a:ext cx="28159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Moon / in / the / on</a:t>
              </a:r>
              <a:endParaRPr lang="en-US" sz="2400" i="1"/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4850566" y="4049365"/>
            <a:ext cx="2901181" cy="461665"/>
            <a:chOff x="369902" y="2142097"/>
            <a:chExt cx="2901181" cy="461665"/>
          </a:xfrm>
        </p:grpSpPr>
        <p:sp>
          <p:nvSpPr>
            <p:cNvPr id="123" name="TextBox 122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7.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844733" y="2142097"/>
              <a:ext cx="24263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in / at / the / sky</a:t>
              </a:r>
              <a:endParaRPr lang="en-US" sz="2400" dirty="0"/>
            </a:p>
          </p:txBody>
        </p:sp>
      </p:grpSp>
      <p:cxnSp>
        <p:nvCxnSpPr>
          <p:cNvPr id="125" name="Straight Connector 124"/>
          <p:cNvCxnSpPr/>
          <p:nvPr/>
        </p:nvCxnSpPr>
        <p:spPr>
          <a:xfrm flipV="1">
            <a:off x="5399043" y="3797036"/>
            <a:ext cx="301752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V="1">
            <a:off x="5399043" y="4863828"/>
            <a:ext cx="301752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/>
          <p:nvPr/>
        </p:nvCxnSpPr>
        <p:spPr>
          <a:xfrm>
            <a:off x="4861996" y="3662445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>
          <a:xfrm>
            <a:off x="4861996" y="4763527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ECA3856-F296-4344-A827-806D602771A4}"/>
              </a:ext>
            </a:extLst>
          </p:cNvPr>
          <p:cNvSpPr txBox="1"/>
          <p:nvPr/>
        </p:nvSpPr>
        <p:spPr>
          <a:xfrm>
            <a:off x="1110005" y="2386024"/>
            <a:ext cx="1422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in the sea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A0BEB76-EF3C-4490-A261-EC8DC1FE6B70}"/>
              </a:ext>
            </a:extLst>
          </p:cNvPr>
          <p:cNvSpPr txBox="1"/>
          <p:nvPr/>
        </p:nvSpPr>
        <p:spPr>
          <a:xfrm>
            <a:off x="1110005" y="3447236"/>
            <a:ext cx="1447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in the city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C67C939-827F-459D-AC6F-00194A172958}"/>
              </a:ext>
            </a:extLst>
          </p:cNvPr>
          <p:cNvSpPr txBox="1"/>
          <p:nvPr/>
        </p:nvSpPr>
        <p:spPr>
          <a:xfrm>
            <a:off x="1097897" y="4522163"/>
            <a:ext cx="1654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in the town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13E0F8F-E333-4CC3-9E24-CED44025ADD2}"/>
              </a:ext>
            </a:extLst>
          </p:cNvPr>
          <p:cNvSpPr txBox="1"/>
          <p:nvPr/>
        </p:nvSpPr>
        <p:spPr>
          <a:xfrm>
            <a:off x="1119723" y="5506616"/>
            <a:ext cx="2354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in the mountains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56F411A-FEAD-4096-B1A9-F3313BB58778}"/>
              </a:ext>
            </a:extLst>
          </p:cNvPr>
          <p:cNvSpPr txBox="1"/>
          <p:nvPr/>
        </p:nvSpPr>
        <p:spPr>
          <a:xfrm>
            <a:off x="5312014" y="2371863"/>
            <a:ext cx="2491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in the countryside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CCA4FC5-264A-42D9-B51D-6FB03668AF95}"/>
              </a:ext>
            </a:extLst>
          </p:cNvPr>
          <p:cNvSpPr txBox="1"/>
          <p:nvPr/>
        </p:nvSpPr>
        <p:spPr>
          <a:xfrm>
            <a:off x="5325396" y="3416961"/>
            <a:ext cx="1845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on the Moon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DFD437A-D6AB-4978-9F34-3725F6798A26}"/>
              </a:ext>
            </a:extLst>
          </p:cNvPr>
          <p:cNvSpPr txBox="1"/>
          <p:nvPr/>
        </p:nvSpPr>
        <p:spPr>
          <a:xfrm>
            <a:off x="5314507" y="4504857"/>
            <a:ext cx="1407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in the sky</a:t>
            </a:r>
          </a:p>
        </p:txBody>
      </p:sp>
    </p:spTree>
    <p:extLst>
      <p:ext uri="{BB962C8B-B14F-4D97-AF65-F5344CB8AC3E}">
        <p14:creationId xmlns:p14="http://schemas.microsoft.com/office/powerpoint/2010/main" val="161861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08813"/>
            <a:ext cx="3256767" cy="439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162" y="1010071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What have you learnt today?</a:t>
            </a:r>
          </a:p>
        </p:txBody>
      </p:sp>
    </p:spTree>
    <p:extLst>
      <p:ext uri="{BB962C8B-B14F-4D97-AF65-F5344CB8AC3E}">
        <p14:creationId xmlns:p14="http://schemas.microsoft.com/office/powerpoint/2010/main" val="369072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7" name="WordArt 9"/>
          <p:cNvSpPr>
            <a:spLocks noChangeArrowheads="1" noChangeShapeType="1" noTextEdit="1"/>
          </p:cNvSpPr>
          <p:nvPr/>
        </p:nvSpPr>
        <p:spPr bwMode="auto">
          <a:xfrm>
            <a:off x="1600200" y="904893"/>
            <a:ext cx="4824536" cy="86409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00FF0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HOMEWORK </a:t>
            </a:r>
          </a:p>
        </p:txBody>
      </p:sp>
      <p:sp>
        <p:nvSpPr>
          <p:cNvPr id="39946" name="Text Box 11"/>
          <p:cNvSpPr txBox="1">
            <a:spLocks noChangeArrowheads="1"/>
          </p:cNvSpPr>
          <p:nvPr/>
        </p:nvSpPr>
        <p:spPr bwMode="auto">
          <a:xfrm>
            <a:off x="728291" y="2283996"/>
            <a:ext cx="7488832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9pPr>
          </a:lstStyle>
          <a:p>
            <a:pPr marL="265113" indent="-265113" algn="just">
              <a:spcBef>
                <a:spcPts val="600"/>
              </a:spcBef>
              <a:spcAft>
                <a:spcPts val="600"/>
              </a:spcAft>
              <a:tabLst>
                <a:tab pos="530225" algn="l"/>
              </a:tabLst>
            </a:pP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  Learn new words by heart.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Tx/>
              <a:buChar char="-"/>
              <a:tabLst>
                <a:tab pos="530225" algn="l"/>
              </a:tabLst>
            </a:pP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Do exercise B1,2,3 in workbook 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Tx/>
              <a:buChar char="-"/>
              <a:tabLst>
                <a:tab pos="530225" algn="l"/>
              </a:tabLst>
            </a:pP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Prepare for Unit 10: A closer look 1.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169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95167" y="1174568"/>
            <a:ext cx="4572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n-US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Smart gate</a:t>
            </a:r>
            <a:endParaRPr lang="en-US" sz="24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n-US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Smart Air conditioner</a:t>
            </a:r>
            <a:endParaRPr lang="en-US" sz="24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n-US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Smart Assistant</a:t>
            </a:r>
            <a:endParaRPr lang="en-US" sz="24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n-US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Smart Fridge</a:t>
            </a:r>
            <a:endParaRPr lang="en-US" sz="24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n-US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Smart Air fryer</a:t>
            </a:r>
            <a:endParaRPr lang="en-US" sz="24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n-US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Smart Oven</a:t>
            </a:r>
            <a:endParaRPr lang="en-US" sz="24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n-US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Smart Rice cooker</a:t>
            </a:r>
            <a:endParaRPr lang="en-US" sz="24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n-US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Smart Coffee maker</a:t>
            </a:r>
            <a:endParaRPr lang="en-US" sz="24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n-US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Smart Panel</a:t>
            </a:r>
            <a:endParaRPr lang="en-US" sz="24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n-US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 Smart Water tap</a:t>
            </a:r>
            <a:endParaRPr lang="en-US" sz="24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n-US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 Dynamic Lighting</a:t>
            </a:r>
            <a:endParaRPr lang="en-US" sz="24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n-US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 Smart Alarm clock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n-US" sz="2400" b="1">
                <a:solidFill>
                  <a:srgbClr val="FF0000"/>
                </a:solidFill>
                <a:latin typeface="Times New Roman"/>
                <a:ea typeface="Times New Roman"/>
              </a:rPr>
              <a:t> Smart 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Blind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05946" y="442611"/>
            <a:ext cx="7136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Key</a:t>
            </a:r>
          </a:p>
        </p:txBody>
      </p:sp>
    </p:spTree>
    <p:extLst>
      <p:ext uri="{BB962C8B-B14F-4D97-AF65-F5344CB8AC3E}">
        <p14:creationId xmlns:p14="http://schemas.microsoft.com/office/powerpoint/2010/main" val="294374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4339" name="Picture 2" descr="E:\jdm\template_giang_sinh_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4340" name="WordArt 5"/>
          <p:cNvSpPr>
            <a:spLocks noChangeArrowheads="1" noChangeShapeType="1" noTextEdit="1"/>
          </p:cNvSpPr>
          <p:nvPr/>
        </p:nvSpPr>
        <p:spPr bwMode="auto">
          <a:xfrm>
            <a:off x="381000" y="1690689"/>
            <a:ext cx="8534400" cy="10525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544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Unit </a:t>
            </a:r>
            <a:r>
              <a:rPr lang="en-US" sz="2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10: OUR HOUSES IN THE FUTURE</a:t>
            </a:r>
          </a:p>
        </p:txBody>
      </p:sp>
      <p:sp>
        <p:nvSpPr>
          <p:cNvPr id="14341" name="Text Box 6"/>
          <p:cNvSpPr txBox="1">
            <a:spLocks noChangeArrowheads="1"/>
          </p:cNvSpPr>
          <p:nvPr/>
        </p:nvSpPr>
        <p:spPr bwMode="auto">
          <a:xfrm>
            <a:off x="433691" y="3040203"/>
            <a:ext cx="842901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SG" altLang="en-US" sz="4000" b="1">
                <a:solidFill>
                  <a:srgbClr val="FF0000"/>
                </a:solidFill>
              </a:rPr>
              <a:t>Period 151: </a:t>
            </a:r>
            <a:r>
              <a:rPr lang="en-SG" altLang="en-US" sz="4000" b="1" dirty="0">
                <a:solidFill>
                  <a:srgbClr val="FF0000"/>
                </a:solidFill>
              </a:rPr>
              <a:t>Getting started (</a:t>
            </a:r>
            <a:r>
              <a:rPr lang="en-SG" altLang="en-US" sz="4000" b="1">
                <a:solidFill>
                  <a:srgbClr val="FF0000"/>
                </a:solidFill>
              </a:rPr>
              <a:t>p.38</a:t>
            </a:r>
            <a:r>
              <a:rPr lang="en-SG" altLang="en-US" sz="4000" b="1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06461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5"/>
          <p:cNvSpPr txBox="1">
            <a:spLocks noChangeArrowheads="1"/>
          </p:cNvSpPr>
          <p:nvPr/>
        </p:nvSpPr>
        <p:spPr bwMode="auto">
          <a:xfrm>
            <a:off x="228600" y="304800"/>
            <a:ext cx="876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ahoma" panose="020B0604030504040204" pitchFamily="34" charset="0"/>
                <a:cs typeface="Tahoma" panose="020B0604030504040204" pitchFamily="34" charset="0"/>
              </a:rPr>
              <a:t>Look at the picture and answer the questions</a:t>
            </a:r>
          </a:p>
        </p:txBody>
      </p:sp>
      <p:pic>
        <p:nvPicPr>
          <p:cNvPr id="16388" name="Content Placeholder 20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19200"/>
            <a:ext cx="4724400" cy="3581400"/>
          </a:xfrm>
        </p:spPr>
      </p:pic>
      <p:sp>
        <p:nvSpPr>
          <p:cNvPr id="36" name="Content Placeholder 35"/>
          <p:cNvSpPr>
            <a:spLocks noGrp="1"/>
          </p:cNvSpPr>
          <p:nvPr>
            <p:ph sz="quarter" idx="4"/>
          </p:nvPr>
        </p:nvSpPr>
        <p:spPr>
          <a:xfrm>
            <a:off x="4724400" y="1219200"/>
            <a:ext cx="4419600" cy="56388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1. Who are they?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They are Nick </a:t>
            </a:r>
            <a:r>
              <a:rPr lang="en-US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and Phong.</a:t>
            </a:r>
            <a:endParaRPr lang="en-US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2. What is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Phong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doing?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</a:t>
            </a:r>
            <a:r>
              <a:rPr lang="vi-VN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 is </a:t>
            </a:r>
            <a:r>
              <a:rPr lang="en-US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painting </a:t>
            </a:r>
            <a:r>
              <a:rPr lang="en-US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 UFO.</a:t>
            </a:r>
            <a:endParaRPr lang="vi-VN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3. What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are they talking about?</a:t>
            </a: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They are talking about </a:t>
            </a:r>
            <a:r>
              <a:rPr lang="en-US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Phong’s</a:t>
            </a:r>
            <a:r>
              <a:rPr lang="en-US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house in </a:t>
            </a:r>
            <a:r>
              <a:rPr lang="en-US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future.</a:t>
            </a:r>
            <a:endParaRPr lang="vi-VN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19067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4" name="TextBox 11"/>
          <p:cNvSpPr txBox="1">
            <a:spLocks noChangeArrowheads="1"/>
          </p:cNvSpPr>
          <p:nvPr/>
        </p:nvSpPr>
        <p:spPr bwMode="auto">
          <a:xfrm>
            <a:off x="5902215" y="2548402"/>
            <a:ext cx="3200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05" name="TextBox 12"/>
          <p:cNvSpPr txBox="1">
            <a:spLocks noChangeArrowheads="1"/>
          </p:cNvSpPr>
          <p:nvPr/>
        </p:nvSpPr>
        <p:spPr bwMode="auto">
          <a:xfrm>
            <a:off x="6229350" y="3220674"/>
            <a:ext cx="2819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06" name="TextBox 13"/>
          <p:cNvSpPr txBox="1">
            <a:spLocks noChangeArrowheads="1"/>
          </p:cNvSpPr>
          <p:nvPr/>
        </p:nvSpPr>
        <p:spPr bwMode="auto">
          <a:xfrm>
            <a:off x="3711908" y="4300331"/>
            <a:ext cx="32004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07" name="TextBox 27"/>
          <p:cNvSpPr txBox="1">
            <a:spLocks noChangeArrowheads="1"/>
          </p:cNvSpPr>
          <p:nvPr/>
        </p:nvSpPr>
        <p:spPr bwMode="auto">
          <a:xfrm>
            <a:off x="4624388" y="1045387"/>
            <a:ext cx="44243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9708" name="TextBox 28"/>
          <p:cNvSpPr txBox="1">
            <a:spLocks noChangeArrowheads="1"/>
          </p:cNvSpPr>
          <p:nvPr/>
        </p:nvSpPr>
        <p:spPr bwMode="auto">
          <a:xfrm>
            <a:off x="6261102" y="1724735"/>
            <a:ext cx="29384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03187" y="1006475"/>
            <a:ext cx="44164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Location (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n) </a:t>
            </a:r>
            <a:r>
              <a:rPr lang="en-US" sz="2800"/>
              <a:t>/ləʊˈkeɪ.ʃən/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03188" y="1743075"/>
            <a:ext cx="6610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UFO(n) =  Unidentified Flying Object: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5250" y="2559050"/>
            <a:ext cx="61658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Solar energy (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n) </a:t>
            </a:r>
            <a:r>
              <a:rPr lang="en-US" sz="2800"/>
              <a:t>/ˌsəʊ.lər ˈen.ə.dʒi/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38113" y="3195638"/>
            <a:ext cx="559859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Appliance (n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/>
              <a:t> </a:t>
            </a:r>
            <a:r>
              <a:rPr lang="en-US" sz="2800"/>
              <a:t>/əˈplaɪ.əns/ 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equipment: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5250" y="4289548"/>
            <a:ext cx="38919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Ocean (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n) </a:t>
            </a:r>
            <a:r>
              <a:rPr lang="en-US" sz="2800"/>
              <a:t>/ˈəʊ.ʃən/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53" y="3538683"/>
            <a:ext cx="5143500" cy="32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76451" y="283230"/>
            <a:ext cx="25366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3" r="12553" b="8806"/>
          <a:stretch>
            <a:fillRect/>
          </a:stretch>
        </p:blipFill>
        <p:spPr bwMode="auto">
          <a:xfrm>
            <a:off x="3902653" y="3538683"/>
            <a:ext cx="5143499" cy="3236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https://st.quantrimang.com/photos/image/2016/07/29/dai-duong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328" y="3538683"/>
            <a:ext cx="4951824" cy="302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21803" y="6174247"/>
            <a:ext cx="1514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ĐẠI DƯƠNG</a:t>
            </a:r>
          </a:p>
        </p:txBody>
      </p:sp>
    </p:spTree>
    <p:extLst>
      <p:ext uri="{BB962C8B-B14F-4D97-AF65-F5344CB8AC3E}">
        <p14:creationId xmlns:p14="http://schemas.microsoft.com/office/powerpoint/2010/main" val="82534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9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4" grpId="0"/>
      <p:bldP spid="29705" grpId="0"/>
      <p:bldP spid="29706" grpId="0"/>
      <p:bldP spid="29707" grpId="0"/>
      <p:bldP spid="29708" grpId="0"/>
      <p:bldP spid="2" grpId="0"/>
      <p:bldP spid="3" grpId="0"/>
      <p:bldP spid="4" grpId="0"/>
      <p:bldP spid="5" grpId="0"/>
      <p:bldP spid="6" grpId="0"/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76200" y="152400"/>
            <a:ext cx="4648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 b="1">
                <a:solidFill>
                  <a:srgbClr val="FF3300"/>
                </a:solidFill>
                <a:latin typeface="Comic Sans MS" panose="030F0702030302020204" pitchFamily="66" charset="0"/>
              </a:rPr>
              <a:t> Matching</a:t>
            </a:r>
          </a:p>
        </p:txBody>
      </p:sp>
      <p:sp>
        <p:nvSpPr>
          <p:cNvPr id="8200" name="Text Box 13"/>
          <p:cNvSpPr txBox="1">
            <a:spLocks noChangeArrowheads="1"/>
          </p:cNvSpPr>
          <p:nvPr/>
        </p:nvSpPr>
        <p:spPr bwMode="auto">
          <a:xfrm>
            <a:off x="229720" y="4647545"/>
            <a:ext cx="30278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4. Solar energy</a:t>
            </a:r>
          </a:p>
        </p:txBody>
      </p:sp>
      <p:sp>
        <p:nvSpPr>
          <p:cNvPr id="8206" name="Text Box 20"/>
          <p:cNvSpPr txBox="1">
            <a:spLocks noChangeArrowheads="1"/>
          </p:cNvSpPr>
          <p:nvPr/>
        </p:nvSpPr>
        <p:spPr bwMode="auto">
          <a:xfrm>
            <a:off x="3429000" y="3525560"/>
            <a:ext cx="45256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Đĩa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bay</a:t>
            </a:r>
          </a:p>
        </p:txBody>
      </p:sp>
      <p:sp>
        <p:nvSpPr>
          <p:cNvPr id="8207" name="Text Box 23"/>
          <p:cNvSpPr txBox="1">
            <a:spLocks noChangeArrowheads="1"/>
          </p:cNvSpPr>
          <p:nvPr/>
        </p:nvSpPr>
        <p:spPr bwMode="auto">
          <a:xfrm>
            <a:off x="4495799" y="2590800"/>
            <a:ext cx="41295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trời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08" name="Text Box 24"/>
          <p:cNvSpPr txBox="1">
            <a:spLocks noChangeArrowheads="1"/>
          </p:cNvSpPr>
          <p:nvPr/>
        </p:nvSpPr>
        <p:spPr bwMode="auto">
          <a:xfrm>
            <a:off x="3257550" y="6115705"/>
            <a:ext cx="59819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e.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địa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điểm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09" name="Text Box 25"/>
          <p:cNvSpPr txBox="1">
            <a:spLocks noChangeArrowheads="1"/>
          </p:cNvSpPr>
          <p:nvPr/>
        </p:nvSpPr>
        <p:spPr bwMode="auto">
          <a:xfrm>
            <a:off x="4724400" y="4773731"/>
            <a:ext cx="25760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dương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10" name="Text Box 26"/>
          <p:cNvSpPr txBox="1">
            <a:spLocks noChangeArrowheads="1"/>
          </p:cNvSpPr>
          <p:nvPr/>
        </p:nvSpPr>
        <p:spPr bwMode="auto">
          <a:xfrm>
            <a:off x="3429000" y="1262390"/>
            <a:ext cx="43058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bị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11" name="Rectangle 18"/>
          <p:cNvSpPr>
            <a:spLocks noChangeArrowheads="1"/>
          </p:cNvSpPr>
          <p:nvPr/>
        </p:nvSpPr>
        <p:spPr bwMode="auto">
          <a:xfrm>
            <a:off x="450850" y="1685925"/>
            <a:ext cx="14622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1.</a:t>
            </a:r>
            <a:r>
              <a:rPr lang="en-US" sz="2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UFO</a:t>
            </a:r>
          </a:p>
        </p:txBody>
      </p:sp>
      <p:sp>
        <p:nvSpPr>
          <p:cNvPr id="8212" name="Rectangle 19"/>
          <p:cNvSpPr>
            <a:spLocks noChangeArrowheads="1"/>
          </p:cNvSpPr>
          <p:nvPr/>
        </p:nvSpPr>
        <p:spPr bwMode="auto">
          <a:xfrm>
            <a:off x="396875" y="2752725"/>
            <a:ext cx="23326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2. Appliance</a:t>
            </a:r>
          </a:p>
        </p:txBody>
      </p:sp>
      <p:sp>
        <p:nvSpPr>
          <p:cNvPr id="8213" name="Rectangle 20"/>
          <p:cNvSpPr>
            <a:spLocks noChangeArrowheads="1"/>
          </p:cNvSpPr>
          <p:nvPr/>
        </p:nvSpPr>
        <p:spPr bwMode="auto">
          <a:xfrm>
            <a:off x="390525" y="3743325"/>
            <a:ext cx="21323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3. Location</a:t>
            </a:r>
          </a:p>
        </p:txBody>
      </p:sp>
      <p:sp>
        <p:nvSpPr>
          <p:cNvPr id="8214" name="Rectangle 21"/>
          <p:cNvSpPr>
            <a:spLocks noChangeArrowheads="1"/>
          </p:cNvSpPr>
          <p:nvPr/>
        </p:nvSpPr>
        <p:spPr bwMode="auto">
          <a:xfrm>
            <a:off x="381000" y="5800725"/>
            <a:ext cx="15472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5. Ocean</a:t>
            </a:r>
          </a:p>
        </p:txBody>
      </p:sp>
      <p:sp>
        <p:nvSpPr>
          <p:cNvPr id="8216" name="Line 24"/>
          <p:cNvSpPr>
            <a:spLocks noChangeShapeType="1"/>
          </p:cNvSpPr>
          <p:nvPr/>
        </p:nvSpPr>
        <p:spPr bwMode="auto">
          <a:xfrm>
            <a:off x="2057400" y="1981200"/>
            <a:ext cx="2743200" cy="16764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7" name="Line 25"/>
          <p:cNvSpPr>
            <a:spLocks noChangeShapeType="1"/>
          </p:cNvSpPr>
          <p:nvPr/>
        </p:nvSpPr>
        <p:spPr bwMode="auto">
          <a:xfrm flipV="1">
            <a:off x="2743200" y="1600200"/>
            <a:ext cx="1981200" cy="14478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8" name="Line 26"/>
          <p:cNvSpPr>
            <a:spLocks noChangeShapeType="1"/>
          </p:cNvSpPr>
          <p:nvPr/>
        </p:nvSpPr>
        <p:spPr bwMode="auto">
          <a:xfrm>
            <a:off x="2819400" y="4114800"/>
            <a:ext cx="2057400" cy="22860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9" name="Line 27"/>
          <p:cNvSpPr>
            <a:spLocks noChangeShapeType="1"/>
          </p:cNvSpPr>
          <p:nvPr/>
        </p:nvSpPr>
        <p:spPr bwMode="auto">
          <a:xfrm flipV="1">
            <a:off x="2743200" y="3048000"/>
            <a:ext cx="2057400" cy="19812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0" name="Line 28"/>
          <p:cNvSpPr>
            <a:spLocks noChangeShapeType="1"/>
          </p:cNvSpPr>
          <p:nvPr/>
        </p:nvSpPr>
        <p:spPr bwMode="auto">
          <a:xfrm flipV="1">
            <a:off x="1981200" y="5029200"/>
            <a:ext cx="2895600" cy="10668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21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8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8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6" grpId="0" animBg="1"/>
      <p:bldP spid="8217" grpId="0" animBg="1"/>
      <p:bldP spid="8218" grpId="0" animBg="1"/>
      <p:bldP spid="8219" grpId="0" animBg="1"/>
      <p:bldP spid="82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6053" y="606290"/>
            <a:ext cx="869521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What are you doing, </a:t>
            </a:r>
            <a:r>
              <a:rPr lang="en-US" sz="2200" dirty="0" err="1"/>
              <a:t>Phong</a:t>
            </a:r>
            <a:r>
              <a:rPr lang="en-US" sz="2200" dirty="0"/>
              <a:t>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I’m painting a picture of my house.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Your house! That’s a UFO.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It looks like a UFO but it’s my house in the future.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Where will it be?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It’ll be in the mountains.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What will it be like?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It’ll be a large house. It’ll have twenty rooms.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Twenty rooms! 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Yes, and it’ll have solar energy.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Fantastic! Which room will you like best?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My bedroom, of course.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What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dirty="0"/>
              <a:t>appliances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dirty="0"/>
              <a:t>might the house have?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My house might have some smart TVs and ten robots.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Sounds great! And how much will ...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3451" y="0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48DA4"/>
                </a:solidFill>
              </a:rPr>
              <a:t>My future house</a:t>
            </a:r>
          </a:p>
        </p:txBody>
      </p:sp>
      <p:pic>
        <p:nvPicPr>
          <p:cNvPr id="5" name="B2_23">
            <a:hlinkClick r:id="" action="ppaction://media"/>
            <a:extLst>
              <a:ext uri="{FF2B5EF4-FFF2-40B4-BE49-F238E27FC236}">
                <a16:creationId xmlns:a16="http://schemas.microsoft.com/office/drawing/2014/main" id="{7FEFE763-3EB1-4383-85FB-6B06BF4001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06" end="1312.569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99851" y="7078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5204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469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2022" y="41498"/>
            <a:ext cx="75461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Read the conversation again. Find and write down the words or phrases that show: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4DD31997-A525-49AE-A2F5-5E075D6D53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3581712"/>
              </p:ext>
            </p:extLst>
          </p:nvPr>
        </p:nvGraphicFramePr>
        <p:xfrm>
          <a:off x="1016972" y="2324673"/>
          <a:ext cx="7110056" cy="2889678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3832960">
                  <a:extLst>
                    <a:ext uri="{9D8B030D-6E8A-4147-A177-3AD203B41FA5}">
                      <a16:colId xmlns:a16="http://schemas.microsoft.com/office/drawing/2014/main" val="2641860504"/>
                    </a:ext>
                  </a:extLst>
                </a:gridCol>
                <a:gridCol w="3277096">
                  <a:extLst>
                    <a:ext uri="{9D8B030D-6E8A-4147-A177-3AD203B41FA5}">
                      <a16:colId xmlns:a16="http://schemas.microsoft.com/office/drawing/2014/main" val="1171818408"/>
                    </a:ext>
                  </a:extLst>
                </a:gridCol>
              </a:tblGrid>
              <a:tr h="963226">
                <a:tc>
                  <a:txBody>
                    <a:bodyPr/>
                    <a:lstStyle/>
                    <a:p>
                      <a:r>
                        <a:rPr lang="en-US" sz="2800" b="1" dirty="0"/>
                        <a:t>Type of house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504880"/>
                  </a:ext>
                </a:extLst>
              </a:tr>
              <a:tr h="963226">
                <a:tc>
                  <a:txBody>
                    <a:bodyPr/>
                    <a:lstStyle/>
                    <a:p>
                      <a:r>
                        <a:rPr lang="en-US" sz="2800" b="1" dirty="0"/>
                        <a:t>Location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7029213"/>
                  </a:ext>
                </a:extLst>
              </a:tr>
              <a:tr h="963226">
                <a:tc>
                  <a:txBody>
                    <a:bodyPr/>
                    <a:lstStyle/>
                    <a:p>
                      <a:r>
                        <a:rPr lang="en-US" sz="2800" b="1" dirty="0"/>
                        <a:t>Appliances in the house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58945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2036</TotalTime>
  <Words>2016</Words>
  <Application>Microsoft Office PowerPoint</Application>
  <PresentationFormat>On-screen Show (4:3)</PresentationFormat>
  <Paragraphs>282</Paragraphs>
  <Slides>23</Slides>
  <Notes>1</Notes>
  <HiddenSlides>1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Arial Black</vt:lpstr>
      <vt:lpstr>Calibri</vt:lpstr>
      <vt:lpstr>Calibri Light</vt:lpstr>
      <vt:lpstr>Comic Sans MS</vt:lpstr>
      <vt:lpstr>Tahoma</vt:lpstr>
      <vt:lpstr>Times New Roman</vt:lpstr>
      <vt:lpstr>Wingdings</vt:lpstr>
      <vt:lpstr>Wingdings 2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have you learnt today?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Vy Nguyen</cp:lastModifiedBy>
  <cp:revision>186</cp:revision>
  <dcterms:created xsi:type="dcterms:W3CDTF">2020-12-09T02:04:09Z</dcterms:created>
  <dcterms:modified xsi:type="dcterms:W3CDTF">2023-03-05T14:25:44Z</dcterms:modified>
</cp:coreProperties>
</file>