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1" r:id="rId2"/>
    <p:sldId id="279" r:id="rId3"/>
    <p:sldId id="282" r:id="rId4"/>
    <p:sldId id="292" r:id="rId5"/>
    <p:sldId id="280" r:id="rId6"/>
    <p:sldId id="258" r:id="rId7"/>
    <p:sldId id="260" r:id="rId8"/>
    <p:sldId id="291" r:id="rId9"/>
    <p:sldId id="273" r:id="rId10"/>
    <p:sldId id="261" r:id="rId11"/>
    <p:sldId id="284" r:id="rId12"/>
    <p:sldId id="288" r:id="rId13"/>
    <p:sldId id="262" r:id="rId14"/>
    <p:sldId id="286" r:id="rId15"/>
    <p:sldId id="287" r:id="rId16"/>
    <p:sldId id="293" r:id="rId17"/>
    <p:sldId id="28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63" d="100"/>
          <a:sy n="63" d="100"/>
        </p:scale>
        <p:origin x="1324" y="5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9.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Box 2"/>
          <p:cNvSpPr txBox="1">
            <a:spLocks noChangeArrowheads="1"/>
          </p:cNvSpPr>
          <p:nvPr/>
        </p:nvSpPr>
        <p:spPr bwMode="auto">
          <a:xfrm>
            <a:off x="4361748" y="5370124"/>
            <a:ext cx="424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i="1" dirty="0">
                <a:solidFill>
                  <a:srgbClr val="92D050"/>
                </a:solidFill>
                <a:latin typeface="Script MT Bold" pitchFamily="66" charset="0"/>
              </a:rPr>
              <a:t>Nguyen </a:t>
            </a:r>
            <a:r>
              <a:rPr lang="en-US" sz="3600" i="1" dirty="0" err="1">
                <a:solidFill>
                  <a:srgbClr val="92D050"/>
                </a:solidFill>
                <a:latin typeface="Script MT Bold" pitchFamily="66" charset="0"/>
              </a:rPr>
              <a:t>Thi</a:t>
            </a:r>
            <a:r>
              <a:rPr lang="en-US" sz="3600" i="1" dirty="0">
                <a:solidFill>
                  <a:srgbClr val="92D050"/>
                </a:solidFill>
                <a:latin typeface="Script MT Bold" pitchFamily="66" charset="0"/>
              </a:rPr>
              <a:t> Thu Ba</a:t>
            </a:r>
          </a:p>
        </p:txBody>
      </p:sp>
      <p:pic>
        <p:nvPicPr>
          <p:cNvPr id="6" name="Picture 2" descr="hoa-hong-dep-nhat-the-gioi-0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 y="0"/>
            <a:ext cx="88000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1104" y="121920"/>
            <a:ext cx="2353056" cy="8046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ENGLISH 6</a:t>
            </a:r>
            <a:endParaRPr lang="en-GB" sz="2800" b="1" dirty="0"/>
          </a:p>
        </p:txBody>
      </p:sp>
    </p:spTree>
    <p:extLst>
      <p:ext uri="{BB962C8B-B14F-4D97-AF65-F5344CB8AC3E}">
        <p14:creationId xmlns:p14="http://schemas.microsoft.com/office/powerpoint/2010/main" val="532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45" y="721506"/>
            <a:ext cx="474044" cy="52207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20270" y="570655"/>
            <a:ext cx="7720810"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338710"/>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507145" y="3647464"/>
            <a:ext cx="2223654" cy="830997"/>
          </a:xfrm>
          <a:prstGeom prst="rect">
            <a:avLst/>
          </a:prstGeom>
          <a:noFill/>
        </p:spPr>
        <p:txBody>
          <a:bodyPr wrap="square" rtlCol="0">
            <a:spAutoFit/>
          </a:bodyPr>
          <a:lstStyle/>
          <a:p>
            <a:pPr algn="ctr"/>
            <a:r>
              <a:rPr lang="en-US" sz="2400" dirty="0"/>
              <a:t>(1) Name of the attraction</a:t>
            </a:r>
          </a:p>
        </p:txBody>
      </p:sp>
      <p:cxnSp>
        <p:nvCxnSpPr>
          <p:cNvPr id="15" name="Straight Connector 14"/>
          <p:cNvCxnSpPr/>
          <p:nvPr/>
        </p:nvCxnSpPr>
        <p:spPr>
          <a:xfrm>
            <a:off x="4023360" y="450578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30377" y="2297784"/>
            <a:ext cx="2223654" cy="461665"/>
          </a:xfrm>
          <a:prstGeom prst="rect">
            <a:avLst/>
          </a:prstGeom>
          <a:noFill/>
        </p:spPr>
        <p:txBody>
          <a:bodyPr wrap="square" rtlCol="0">
            <a:spAutoFit/>
          </a:bodyPr>
          <a:lstStyle/>
          <a:p>
            <a:pPr algn="ctr"/>
            <a:r>
              <a:rPr lang="en-US" sz="2400" dirty="0"/>
              <a:t>(2) Where is it?</a:t>
            </a:r>
          </a:p>
        </p:txBody>
      </p:sp>
      <p:cxnSp>
        <p:nvCxnSpPr>
          <p:cNvPr id="18" name="Straight Connector 17"/>
          <p:cNvCxnSpPr/>
          <p:nvPr/>
        </p:nvCxnSpPr>
        <p:spPr>
          <a:xfrm>
            <a:off x="2461877" y="2865454"/>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7612" y="2098081"/>
            <a:ext cx="2223654" cy="830997"/>
          </a:xfrm>
          <a:prstGeom prst="rect">
            <a:avLst/>
          </a:prstGeom>
          <a:noFill/>
        </p:spPr>
        <p:txBody>
          <a:bodyPr wrap="square" rtlCol="0">
            <a:spAutoFit/>
          </a:bodyPr>
          <a:lstStyle/>
          <a:p>
            <a:pPr algn="ctr"/>
            <a:r>
              <a:rPr lang="en-US" sz="2400" dirty="0"/>
              <a:t>(3) How can you go there?</a:t>
            </a:r>
          </a:p>
        </p:txBody>
      </p:sp>
      <p:cxnSp>
        <p:nvCxnSpPr>
          <p:cNvPr id="20" name="Straight Connector 19"/>
          <p:cNvCxnSpPr/>
          <p:nvPr/>
        </p:nvCxnSpPr>
        <p:spPr>
          <a:xfrm>
            <a:off x="5730799" y="30524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95954" y="5290427"/>
            <a:ext cx="2223654" cy="830997"/>
          </a:xfrm>
          <a:prstGeom prst="rect">
            <a:avLst/>
          </a:prstGeom>
          <a:noFill/>
        </p:spPr>
        <p:txBody>
          <a:bodyPr wrap="square" rtlCol="0">
            <a:spAutoFit/>
          </a:bodyPr>
          <a:lstStyle/>
          <a:p>
            <a:pPr algn="ctr"/>
            <a:r>
              <a:rPr lang="en-US" sz="2400" dirty="0"/>
              <a:t>(5) What can you do there?</a:t>
            </a:r>
          </a:p>
        </p:txBody>
      </p:sp>
      <p:cxnSp>
        <p:nvCxnSpPr>
          <p:cNvPr id="22" name="Straight Connector 21"/>
          <p:cNvCxnSpPr/>
          <p:nvPr/>
        </p:nvCxnSpPr>
        <p:spPr>
          <a:xfrm>
            <a:off x="2459141"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329907"/>
            <a:ext cx="2223654" cy="830997"/>
          </a:xfrm>
          <a:prstGeom prst="rect">
            <a:avLst/>
          </a:prstGeom>
          <a:noFill/>
        </p:spPr>
        <p:txBody>
          <a:bodyPr wrap="square" rtlCol="0">
            <a:spAutoFit/>
          </a:bodyPr>
          <a:lstStyle/>
          <a:p>
            <a:pPr algn="ctr"/>
            <a:r>
              <a:rPr lang="en-US" sz="2400" dirty="0"/>
              <a:t>(4) What is special about it?</a:t>
            </a:r>
          </a:p>
        </p:txBody>
      </p:sp>
      <p:cxnSp>
        <p:nvCxnSpPr>
          <p:cNvPr id="24" name="Straight Connector 23"/>
          <p:cNvCxnSpPr/>
          <p:nvPr/>
        </p:nvCxnSpPr>
        <p:spPr>
          <a:xfrm>
            <a:off x="5730799"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6244" y="-1420"/>
            <a:ext cx="3557176" cy="523220"/>
          </a:xfrm>
          <a:prstGeom prst="rect">
            <a:avLst/>
          </a:prstGeom>
          <a:noFill/>
        </p:spPr>
        <p:txBody>
          <a:bodyPr wrap="square" rtlCol="0">
            <a:spAutoFit/>
          </a:bodyPr>
          <a:lstStyle/>
          <a:p>
            <a:r>
              <a:rPr lang="en-US" sz="2800" b="1" dirty="0">
                <a:solidFill>
                  <a:srgbClr val="0084B1"/>
                </a:solidFill>
              </a:rPr>
              <a:t>II/ Writing</a:t>
            </a:r>
          </a:p>
        </p:txBody>
      </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8728" y="832197"/>
            <a:ext cx="3430103" cy="461665"/>
          </a:xfrm>
          <a:prstGeom prst="rect">
            <a:avLst/>
          </a:prstGeom>
          <a:noFill/>
        </p:spPr>
        <p:txBody>
          <a:bodyPr wrap="square" rtlCol="0">
            <a:spAutoFit/>
          </a:bodyPr>
          <a:lstStyle/>
          <a:p>
            <a:pPr algn="ctr"/>
            <a:r>
              <a:rPr lang="en-US" sz="2400" dirty="0"/>
              <a:t>(1) Name of the attraction</a:t>
            </a:r>
          </a:p>
        </p:txBody>
      </p:sp>
      <p:sp>
        <p:nvSpPr>
          <p:cNvPr id="11" name="TextBox 10"/>
          <p:cNvSpPr txBox="1"/>
          <p:nvPr/>
        </p:nvSpPr>
        <p:spPr>
          <a:xfrm>
            <a:off x="4413504" y="875762"/>
            <a:ext cx="3535680" cy="369332"/>
          </a:xfrm>
          <a:prstGeom prst="rect">
            <a:avLst/>
          </a:prstGeom>
          <a:noFill/>
        </p:spPr>
        <p:txBody>
          <a:bodyPr wrap="square" rtlCol="0">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2" name="TextBox 11"/>
          <p:cNvSpPr txBox="1"/>
          <p:nvPr/>
        </p:nvSpPr>
        <p:spPr>
          <a:xfrm>
            <a:off x="153987" y="1407768"/>
            <a:ext cx="2223654" cy="461665"/>
          </a:xfrm>
          <a:prstGeom prst="rect">
            <a:avLst/>
          </a:prstGeom>
          <a:noFill/>
        </p:spPr>
        <p:txBody>
          <a:bodyPr wrap="square" rtlCol="0">
            <a:spAutoFit/>
          </a:bodyPr>
          <a:lstStyle/>
          <a:p>
            <a:pPr algn="ctr"/>
            <a:r>
              <a:rPr lang="en-US" sz="2400" dirty="0"/>
              <a:t>(2) Where is it?</a:t>
            </a:r>
          </a:p>
        </p:txBody>
      </p:sp>
      <p:sp>
        <p:nvSpPr>
          <p:cNvPr id="13" name="Rectangle 12"/>
          <p:cNvSpPr/>
          <p:nvPr/>
        </p:nvSpPr>
        <p:spPr>
          <a:xfrm>
            <a:off x="4328159" y="1456536"/>
            <a:ext cx="2015167" cy="369332"/>
          </a:xfrm>
          <a:prstGeom prst="rect">
            <a:avLst/>
          </a:prstGeom>
        </p:spPr>
        <p:txBody>
          <a:bodyPr wrap="none">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4" name="TextBox 13"/>
          <p:cNvSpPr txBox="1"/>
          <p:nvPr/>
        </p:nvSpPr>
        <p:spPr>
          <a:xfrm>
            <a:off x="231648" y="1951777"/>
            <a:ext cx="3864864" cy="461665"/>
          </a:xfrm>
          <a:prstGeom prst="rect">
            <a:avLst/>
          </a:prstGeom>
          <a:noFill/>
        </p:spPr>
        <p:txBody>
          <a:bodyPr wrap="square" rtlCol="0">
            <a:spAutoFit/>
          </a:bodyPr>
          <a:lstStyle/>
          <a:p>
            <a:r>
              <a:rPr lang="en-US" sz="2400" dirty="0"/>
              <a:t>(3) How can you go there?</a:t>
            </a:r>
          </a:p>
        </p:txBody>
      </p:sp>
      <p:sp>
        <p:nvSpPr>
          <p:cNvPr id="15" name="Rectangle 14"/>
          <p:cNvSpPr/>
          <p:nvPr/>
        </p:nvSpPr>
        <p:spPr>
          <a:xfrm>
            <a:off x="3919728" y="1951777"/>
            <a:ext cx="4572000" cy="646331"/>
          </a:xfrm>
          <a:prstGeom prst="rect">
            <a:avLst/>
          </a:prstGeom>
        </p:spPr>
        <p:txBody>
          <a:bodyPr>
            <a:spAutoFit/>
          </a:bodyPr>
          <a:lstStyle/>
          <a:p>
            <a:r>
              <a:rPr lang="en-US" i="1" dirty="0"/>
              <a:t>You can fly to the island because it has an international airport</a:t>
            </a:r>
            <a:endParaRPr lang="en-GB" dirty="0"/>
          </a:p>
        </p:txBody>
      </p:sp>
      <p:sp>
        <p:nvSpPr>
          <p:cNvPr id="16" name="TextBox 15"/>
          <p:cNvSpPr txBox="1"/>
          <p:nvPr/>
        </p:nvSpPr>
        <p:spPr>
          <a:xfrm>
            <a:off x="195072" y="2696435"/>
            <a:ext cx="4047744" cy="461665"/>
          </a:xfrm>
          <a:prstGeom prst="rect">
            <a:avLst/>
          </a:prstGeom>
          <a:noFill/>
        </p:spPr>
        <p:txBody>
          <a:bodyPr wrap="square" rtlCol="0">
            <a:spAutoFit/>
          </a:bodyPr>
          <a:lstStyle/>
          <a:p>
            <a:r>
              <a:rPr lang="en-US" sz="2400" dirty="0"/>
              <a:t>(4) What is special about it?</a:t>
            </a:r>
          </a:p>
        </p:txBody>
      </p:sp>
      <p:sp>
        <p:nvSpPr>
          <p:cNvPr id="17" name="Rectangle 16"/>
          <p:cNvSpPr/>
          <p:nvPr/>
        </p:nvSpPr>
        <p:spPr>
          <a:xfrm>
            <a:off x="3927133" y="3860696"/>
            <a:ext cx="4734850" cy="1754326"/>
          </a:xfrm>
          <a:prstGeom prst="rect">
            <a:avLst/>
          </a:prstGeom>
        </p:spPr>
        <p:txBody>
          <a:bodyPr wrap="square">
            <a:spAutoFit/>
          </a:bodyPr>
          <a:lstStyle/>
          <a:p>
            <a:pPr>
              <a:lnSpc>
                <a:spcPct val="150000"/>
              </a:lnSpc>
            </a:pPr>
            <a:r>
              <a:rPr lang="en-US" i="1" dirty="0"/>
              <a:t>I can visit the fishing villages, the national parks, beautiful beaches, temples, pagodas, etc. I can enjoy some water sports like Sailing and fishing or buy interesting things at the night market.</a:t>
            </a:r>
            <a:endParaRPr lang="en-GB" dirty="0"/>
          </a:p>
        </p:txBody>
      </p:sp>
      <p:sp>
        <p:nvSpPr>
          <p:cNvPr id="18" name="Rectangle 17"/>
          <p:cNvSpPr/>
          <p:nvPr/>
        </p:nvSpPr>
        <p:spPr>
          <a:xfrm>
            <a:off x="4008558" y="2696435"/>
            <a:ext cx="4572000" cy="923330"/>
          </a:xfrm>
          <a:prstGeom prst="rect">
            <a:avLst/>
          </a:prstGeom>
        </p:spPr>
        <p:txBody>
          <a:bodyPr>
            <a:spAutoFit/>
          </a:bodyPr>
          <a:lstStyle/>
          <a:p>
            <a:r>
              <a:rPr lang="en-US" i="1" dirty="0"/>
              <a:t>It’s one of the most famous natural wonders of Viet Nam and thousands of tourists visit it every year. </a:t>
            </a:r>
            <a:endParaRPr lang="en-GB" dirty="0"/>
          </a:p>
        </p:txBody>
      </p:sp>
      <p:sp>
        <p:nvSpPr>
          <p:cNvPr id="19" name="TextBox 18"/>
          <p:cNvSpPr txBox="1"/>
          <p:nvPr/>
        </p:nvSpPr>
        <p:spPr>
          <a:xfrm>
            <a:off x="178728" y="3619765"/>
            <a:ext cx="3741000" cy="461665"/>
          </a:xfrm>
          <a:prstGeom prst="rect">
            <a:avLst/>
          </a:prstGeom>
          <a:noFill/>
        </p:spPr>
        <p:txBody>
          <a:bodyPr wrap="square" rtlCol="0">
            <a:spAutoFit/>
          </a:bodyPr>
          <a:lstStyle/>
          <a:p>
            <a:pPr algn="ctr"/>
            <a:r>
              <a:rPr lang="en-US" sz="2400" dirty="0"/>
              <a:t>(5) What can you do there?</a:t>
            </a:r>
          </a:p>
        </p:txBody>
      </p:sp>
      <p:sp>
        <p:nvSpPr>
          <p:cNvPr id="20" name="Rectangle 19"/>
          <p:cNvSpPr/>
          <p:nvPr/>
        </p:nvSpPr>
        <p:spPr>
          <a:xfrm>
            <a:off x="641024" y="159758"/>
            <a:ext cx="2251257" cy="369332"/>
          </a:xfrm>
          <a:prstGeom prst="rect">
            <a:avLst/>
          </a:prstGeom>
        </p:spPr>
        <p:txBody>
          <a:bodyPr wrap="none">
            <a:spAutoFit/>
          </a:bodyPr>
          <a:lstStyle/>
          <a:p>
            <a:r>
              <a:rPr lang="en-US" b="1" i="1" dirty="0">
                <a:solidFill>
                  <a:srgbClr val="FF0000"/>
                </a:solidFill>
              </a:rPr>
              <a:t>* Suggested answers:</a:t>
            </a:r>
            <a:endParaRPr lang="en-GB" b="1" dirty="0">
              <a:solidFill>
                <a:srgbClr val="FF0000"/>
              </a:solidFill>
            </a:endParaRPr>
          </a:p>
        </p:txBody>
      </p:sp>
    </p:spTree>
    <p:extLst>
      <p:ext uri="{BB962C8B-B14F-4D97-AF65-F5344CB8AC3E}">
        <p14:creationId xmlns:p14="http://schemas.microsoft.com/office/powerpoint/2010/main" val="294465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14" y="447929"/>
            <a:ext cx="7886700" cy="3343783"/>
          </a:xfrm>
        </p:spPr>
        <p:txBody>
          <a:bodyPr/>
          <a:lstStyle/>
          <a:p>
            <a:r>
              <a:rPr lang="en-GB" b="1" dirty="0"/>
              <a:t>=&gt; Answer: </a:t>
            </a:r>
            <a:endParaRPr lang="en-GB" dirty="0"/>
          </a:p>
          <a:p>
            <a:r>
              <a:rPr lang="en-GB" i="1" dirty="0"/>
              <a:t>1. Ly Son island</a:t>
            </a:r>
            <a:endParaRPr lang="en-GB" dirty="0"/>
          </a:p>
          <a:p>
            <a:r>
              <a:rPr lang="en-GB" i="1" dirty="0"/>
              <a:t>2. </a:t>
            </a:r>
            <a:r>
              <a:rPr lang="en-GB" i="1" dirty="0" err="1"/>
              <a:t>Quang</a:t>
            </a:r>
            <a:r>
              <a:rPr lang="en-GB" i="1" dirty="0"/>
              <a:t> </a:t>
            </a:r>
            <a:r>
              <a:rPr lang="en-GB" i="1" dirty="0" err="1"/>
              <a:t>Ngai</a:t>
            </a:r>
            <a:r>
              <a:rPr lang="en-GB" i="1" dirty="0"/>
              <a:t> Province</a:t>
            </a:r>
            <a:endParaRPr lang="en-GB" dirty="0"/>
          </a:p>
          <a:p>
            <a:r>
              <a:rPr lang="en-GB" i="1" dirty="0"/>
              <a:t>3. By ship</a:t>
            </a:r>
            <a:endParaRPr lang="en-GB" dirty="0"/>
          </a:p>
          <a:p>
            <a:r>
              <a:rPr lang="en-GB" i="1" dirty="0"/>
              <a:t>4. It is a pristine island with good seafood</a:t>
            </a:r>
            <a:endParaRPr lang="en-GB" dirty="0"/>
          </a:p>
          <a:p>
            <a:r>
              <a:rPr lang="en-GB" i="1" dirty="0"/>
              <a:t>5.  playing games, swimming, taking photos</a:t>
            </a:r>
            <a:endParaRPr lang="en-GB" dirty="0"/>
          </a:p>
          <a:p>
            <a:endParaRPr lang="en-GB" dirty="0"/>
          </a:p>
        </p:txBody>
      </p:sp>
    </p:spTree>
    <p:extLst>
      <p:ext uri="{BB962C8B-B14F-4D97-AF65-F5344CB8AC3E}">
        <p14:creationId xmlns:p14="http://schemas.microsoft.com/office/powerpoint/2010/main" val="14359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68" y="990966"/>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dirty="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dirty="0">
                <a:latin typeface="Comic Sans MS" panose="030F0702030302020204" pitchFamily="66" charset="0"/>
              </a:rPr>
              <a:t>It is in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396" y="990966"/>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1943931" y="3032887"/>
            <a:ext cx="5256133" cy="3170099"/>
          </a:xfrm>
          <a:prstGeom prst="rect">
            <a:avLst/>
          </a:prstGeom>
        </p:spPr>
        <p:txBody>
          <a:bodyPr wrap="square">
            <a:spAutoFit/>
          </a:bodyPr>
          <a:lstStyle/>
          <a:p>
            <a:pPr>
              <a:spcBef>
                <a:spcPct val="50000"/>
              </a:spcBef>
            </a:pPr>
            <a:r>
              <a:rPr lang="en-US" sz="2000" i="1" u="sng" dirty="0">
                <a:latin typeface="Times New Roman" pitchFamily="18" charset="0"/>
                <a:cs typeface="Times New Roman" pitchFamily="18" charset="0"/>
              </a:rPr>
              <a:t>I am writing about</a:t>
            </a:r>
            <a:r>
              <a:rPr lang="en-US" sz="2000" i="1" dirty="0">
                <a:latin typeface="Times New Roman" pitchFamily="18" charset="0"/>
                <a:cs typeface="Times New Roman" pitchFamily="18" charset="0"/>
              </a:rPr>
              <a:t> Ly Son island. It is a beautiful island in </a:t>
            </a:r>
            <a:r>
              <a:rPr lang="en-US" sz="2000" i="1" dirty="0" err="1">
                <a:latin typeface="Times New Roman" pitchFamily="18" charset="0"/>
                <a:cs typeface="Times New Roman" pitchFamily="18" charset="0"/>
              </a:rPr>
              <a:t>Quang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Ngai</a:t>
            </a:r>
            <a:r>
              <a:rPr lang="en-US" sz="2000" i="1" dirty="0">
                <a:latin typeface="Times New Roman" pitchFamily="18" charset="0"/>
                <a:cs typeface="Times New Roman" pitchFamily="18" charset="0"/>
              </a:rPr>
              <a:t>  province.  And it’s not  far from here .</a:t>
            </a:r>
            <a:r>
              <a:rPr lang="en-GB" sz="2000" i="1" dirty="0">
                <a:latin typeface="Times New Roman" pitchFamily="18" charset="0"/>
                <a:cs typeface="Times New Roman" pitchFamily="18" charset="0"/>
              </a:rPr>
              <a:t> </a:t>
            </a:r>
            <a:r>
              <a:rPr lang="en-US" sz="2000" i="1" dirty="0">
                <a:latin typeface="Times New Roman" pitchFamily="18" charset="0"/>
                <a:cs typeface="Times New Roman" pitchFamily="18" charset="0"/>
              </a:rPr>
              <a:t>You can go there  by ship . </a:t>
            </a:r>
            <a:r>
              <a:rPr lang="en-GB" sz="2000" i="1" dirty="0">
                <a:latin typeface="Times New Roman" pitchFamily="18" charset="0"/>
                <a:cs typeface="Times New Roman" pitchFamily="18" charset="0"/>
              </a:rPr>
              <a:t>It is a pristine island with good seafood. Ly Son island is famous for its friendliness, long beautiful beaches, and being “the kingdom of garlic.” </a:t>
            </a:r>
            <a:r>
              <a:rPr lang="en-US" sz="2000" i="1" dirty="0">
                <a:latin typeface="Times New Roman" pitchFamily="18" charset="0"/>
                <a:cs typeface="Times New Roman" pitchFamily="18" charset="0"/>
              </a:rPr>
              <a:t>There you can enjoy great Vietnamese seafood;  Especially King crab. You can go diving and swimming. You can join exciting activities. I</a:t>
            </a:r>
            <a:r>
              <a:rPr lang="en-GB" sz="2000" i="1" dirty="0">
                <a:latin typeface="Times New Roman" pitchFamily="18" charset="0"/>
                <a:cs typeface="Times New Roman" pitchFamily="18" charset="0"/>
              </a:rPr>
              <a:t> think, you should have a visit to Ly Son.</a:t>
            </a:r>
            <a:endParaRPr lang="en-US"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118135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81000" y="475488"/>
            <a:ext cx="800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FF0000"/>
                </a:solidFill>
                <a:latin typeface="Times New Roman" pitchFamily="18" charset="0"/>
              </a:rPr>
              <a:t>* Model writing: </a:t>
            </a:r>
          </a:p>
          <a:p>
            <a:pPr eaLnBrk="1" hangingPunct="1">
              <a:spcBef>
                <a:spcPct val="50000"/>
              </a:spcBef>
            </a:pPr>
            <a:r>
              <a:rPr lang="en-US" sz="2400" dirty="0">
                <a:latin typeface="Times New Roman" pitchFamily="18" charset="0"/>
              </a:rPr>
              <a:t> </a:t>
            </a:r>
            <a:r>
              <a:rPr lang="en-US" sz="2400" u="sng" dirty="0">
                <a:latin typeface="Times New Roman" pitchFamily="18" charset="0"/>
              </a:rPr>
              <a:t>I am writing about</a:t>
            </a:r>
            <a:r>
              <a:rPr lang="en-US" sz="2400" dirty="0">
                <a:latin typeface="Times New Roman" pitchFamily="18" charset="0"/>
              </a:rPr>
              <a:t> Ha Long Bay. </a:t>
            </a:r>
          </a:p>
          <a:p>
            <a:pPr eaLnBrk="1" hangingPunct="1">
              <a:spcBef>
                <a:spcPct val="50000"/>
              </a:spcBef>
            </a:pPr>
            <a:r>
              <a:rPr lang="en-US" sz="2400" dirty="0">
                <a:latin typeface="Times New Roman" pitchFamily="18" charset="0"/>
              </a:rPr>
              <a:t>It is in </a:t>
            </a:r>
            <a:r>
              <a:rPr lang="en-US" sz="2400" dirty="0" err="1">
                <a:latin typeface="Times New Roman" pitchFamily="18" charset="0"/>
              </a:rPr>
              <a:t>Quang</a:t>
            </a:r>
            <a:r>
              <a:rPr lang="en-US" sz="2400" dirty="0">
                <a:latin typeface="Times New Roman" pitchFamily="18" charset="0"/>
              </a:rPr>
              <a:t> </a:t>
            </a:r>
            <a:r>
              <a:rPr lang="en-US" sz="2400" dirty="0" err="1">
                <a:latin typeface="Times New Roman" pitchFamily="18" charset="0"/>
              </a:rPr>
              <a:t>Ninh</a:t>
            </a:r>
            <a:r>
              <a:rPr lang="en-US" sz="2400" dirty="0">
                <a:latin typeface="Times New Roman" pitchFamily="18" charset="0"/>
              </a:rPr>
              <a:t>  province. It’s very far from here </a:t>
            </a:r>
          </a:p>
          <a:p>
            <a:pPr eaLnBrk="1" hangingPunct="1">
              <a:spcBef>
                <a:spcPct val="50000"/>
              </a:spcBef>
            </a:pPr>
            <a:r>
              <a:rPr lang="en-US" sz="2400" dirty="0">
                <a:latin typeface="Times New Roman" pitchFamily="18" charset="0"/>
              </a:rPr>
              <a:t>- about 500 </a:t>
            </a:r>
            <a:r>
              <a:rPr lang="en-US" sz="2400" dirty="0" err="1">
                <a:latin typeface="Times New Roman" pitchFamily="18" charset="0"/>
              </a:rPr>
              <a:t>kilomiters</a:t>
            </a:r>
            <a:r>
              <a:rPr lang="en-US" sz="2400" dirty="0">
                <a:latin typeface="Times New Roman" pitchFamily="18" charset="0"/>
              </a:rPr>
              <a:t>, so you can go there by bus or by train. Ha long Bay has many caves and islands. Tuan </a:t>
            </a:r>
            <a:r>
              <a:rPr lang="en-US" sz="2400" dirty="0" err="1">
                <a:latin typeface="Times New Roman" pitchFamily="18" charset="0"/>
              </a:rPr>
              <a:t>Chau</a:t>
            </a:r>
            <a:r>
              <a:rPr lang="en-US" sz="2400" dirty="0">
                <a:latin typeface="Times New Roman" pitchFamily="18" charset="0"/>
              </a:rPr>
              <a:t> is the biggest island in Ha Long Bay. You must take a boat ride around the islands. There you can enjoy great Vietnamese seafood. You can watch traditional dance. You can join exciting activities. Ha Long Bay is Vietnam’s most beautiful natural wonder.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068" y="4600254"/>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6" descr="http://www.quangninh.gov.vn/en-US/PublishingImages/ALoan/QN%20News/halong%20x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56" y="4848852"/>
            <a:ext cx="2531364"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4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65376"/>
            <a:ext cx="74926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sz="3200" dirty="0">
                <a:latin typeface="Times New Roman" pitchFamily="18" charset="0"/>
                <a:cs typeface="Times New Roman" pitchFamily="18" charset="0"/>
              </a:rPr>
              <a:t> Listening for specific information about a natural wonder;</a:t>
            </a:r>
          </a:p>
          <a:p>
            <a:pPr>
              <a:buFontTx/>
              <a:buBlip>
                <a:blip r:embed="rId3"/>
              </a:buBlip>
            </a:pPr>
            <a:r>
              <a:rPr lang="en-US" sz="3200" dirty="0">
                <a:latin typeface="Times New Roman" pitchFamily="18" charset="0"/>
                <a:cs typeface="Times New Roman" pitchFamily="18" charset="0"/>
              </a:rPr>
              <a:t> Writing a paragraph about a natural wonder.</a:t>
            </a: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3. homework</a:t>
            </a:r>
          </a:p>
        </p:txBody>
      </p:sp>
    </p:spTree>
    <p:extLst>
      <p:ext uri="{BB962C8B-B14F-4D97-AF65-F5344CB8AC3E}">
        <p14:creationId xmlns:p14="http://schemas.microsoft.com/office/powerpoint/2010/main" val="269145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65376"/>
            <a:ext cx="74926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sz="3200" dirty="0">
                <a:latin typeface="Times New Roman" pitchFamily="18" charset="0"/>
                <a:cs typeface="Times New Roman" pitchFamily="18" charset="0"/>
              </a:rPr>
              <a:t> Rewrite the paragraph in your notebook.</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 Do exercises in workbook. </a:t>
            </a:r>
          </a:p>
          <a:p>
            <a:pPr>
              <a:buFontTx/>
              <a:buBlip>
                <a:blip r:embed="rId3"/>
              </a:buBlip>
            </a:pPr>
            <a:r>
              <a:rPr lang="en-US" altLang="vi-VN" sz="3200" dirty="0">
                <a:latin typeface="Times New Roman" pitchFamily="18" charset="0"/>
                <a:cs typeface="Times New Roman" pitchFamily="18" charset="0"/>
              </a:rPr>
              <a:t> Prepare looking back.</a:t>
            </a: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homework</a:t>
            </a:r>
          </a:p>
        </p:txBody>
      </p:sp>
    </p:spTree>
    <p:extLst>
      <p:ext uri="{BB962C8B-B14F-4D97-AF65-F5344CB8AC3E}">
        <p14:creationId xmlns:p14="http://schemas.microsoft.com/office/powerpoint/2010/main" val="108660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52" y="170776"/>
            <a:ext cx="8846820" cy="6582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4776" y="1007907"/>
            <a:ext cx="4870372"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Thank you!</a:t>
            </a:r>
          </a:p>
          <a:p>
            <a:pPr algn="ctr"/>
            <a:r>
              <a:rPr lang="en-US" sz="5400" b="1" dirty="0">
                <a:ln w="22225">
                  <a:solidFill>
                    <a:schemeClr val="accent2"/>
                  </a:solidFill>
                  <a:prstDash val="solid"/>
                </a:ln>
                <a:solidFill>
                  <a:schemeClr val="accent2">
                    <a:lumMod val="40000"/>
                    <a:lumOff val="60000"/>
                  </a:schemeClr>
                </a:solidFill>
              </a:rPr>
              <a:t>Have a nice day!</a:t>
            </a:r>
          </a:p>
        </p:txBody>
      </p:sp>
    </p:spTree>
    <p:extLst>
      <p:ext uri="{BB962C8B-B14F-4D97-AF65-F5344CB8AC3E}">
        <p14:creationId xmlns:p14="http://schemas.microsoft.com/office/powerpoint/2010/main" val="75612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62" name="Group 18"/>
          <p:cNvGraphicFramePr>
            <a:graphicFrameLocks noGrp="1"/>
          </p:cNvGraphicFramePr>
          <p:nvPr>
            <p:extLst>
              <p:ext uri="{D42A27DB-BD31-4B8C-83A1-F6EECF244321}">
                <p14:modId xmlns:p14="http://schemas.microsoft.com/office/powerpoint/2010/main" val="1919957323"/>
              </p:ext>
            </p:extLst>
          </p:nvPr>
        </p:nvGraphicFramePr>
        <p:xfrm>
          <a:off x="838200" y="685800"/>
          <a:ext cx="7010400" cy="4775200"/>
        </p:xfrm>
        <a:graphic>
          <a:graphicData uri="http://schemas.openxmlformats.org/drawingml/2006/table">
            <a:tbl>
              <a:tblPr/>
              <a:tblGrid>
                <a:gridCol w="233680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2336800">
                  <a:extLst>
                    <a:ext uri="{9D8B030D-6E8A-4147-A177-3AD203B41FA5}">
                      <a16:colId xmlns:a16="http://schemas.microsoft.com/office/drawing/2014/main" val="20002"/>
                    </a:ext>
                  </a:extLst>
                </a:gridCol>
              </a:tblGrid>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088" name="Text Box 19"/>
          <p:cNvSpPr txBox="1">
            <a:spLocks noChangeArrowheads="1"/>
          </p:cNvSpPr>
          <p:nvPr/>
        </p:nvSpPr>
        <p:spPr bwMode="auto">
          <a:xfrm>
            <a:off x="762000" y="1524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Look at the pictures and name the places in the pictures</a:t>
            </a:r>
          </a:p>
        </p:txBody>
      </p:sp>
      <p:sp>
        <p:nvSpPr>
          <p:cNvPr id="159771" name="Rectangle 27"/>
          <p:cNvSpPr>
            <a:spLocks noChangeArrowheads="1"/>
          </p:cNvSpPr>
          <p:nvPr/>
        </p:nvSpPr>
        <p:spPr bwMode="auto">
          <a:xfrm>
            <a:off x="1447800" y="26670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Ha Long Bay </a:t>
            </a:r>
          </a:p>
        </p:txBody>
      </p:sp>
      <p:sp>
        <p:nvSpPr>
          <p:cNvPr id="159772" name="Rectangle 28"/>
          <p:cNvSpPr>
            <a:spLocks noChangeArrowheads="1"/>
          </p:cNvSpPr>
          <p:nvPr/>
        </p:nvSpPr>
        <p:spPr bwMode="auto">
          <a:xfrm>
            <a:off x="6400800" y="50292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Sa Pa</a:t>
            </a:r>
          </a:p>
        </p:txBody>
      </p:sp>
      <p:sp>
        <p:nvSpPr>
          <p:cNvPr id="159773" name="Rectangle 29"/>
          <p:cNvSpPr>
            <a:spLocks noChangeArrowheads="1"/>
          </p:cNvSpPr>
          <p:nvPr/>
        </p:nvSpPr>
        <p:spPr bwMode="auto">
          <a:xfrm>
            <a:off x="4114800" y="50292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Vung Tau </a:t>
            </a:r>
          </a:p>
        </p:txBody>
      </p:sp>
      <p:sp>
        <p:nvSpPr>
          <p:cNvPr id="159774" name="Rectangle 30"/>
          <p:cNvSpPr>
            <a:spLocks noChangeArrowheads="1"/>
          </p:cNvSpPr>
          <p:nvPr/>
        </p:nvSpPr>
        <p:spPr bwMode="auto">
          <a:xfrm>
            <a:off x="3962400" y="2590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Hue</a:t>
            </a:r>
          </a:p>
        </p:txBody>
      </p:sp>
      <p:sp>
        <p:nvSpPr>
          <p:cNvPr id="159775" name="Rectangle 31"/>
          <p:cNvSpPr>
            <a:spLocks noChangeArrowheads="1"/>
          </p:cNvSpPr>
          <p:nvPr/>
        </p:nvSpPr>
        <p:spPr bwMode="auto">
          <a:xfrm>
            <a:off x="1524000" y="5029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Mui Ne </a:t>
            </a:r>
          </a:p>
        </p:txBody>
      </p:sp>
      <p:sp>
        <p:nvSpPr>
          <p:cNvPr id="159776" name="Rectangle 32"/>
          <p:cNvSpPr>
            <a:spLocks noChangeArrowheads="1"/>
          </p:cNvSpPr>
          <p:nvPr/>
        </p:nvSpPr>
        <p:spPr bwMode="auto">
          <a:xfrm>
            <a:off x="5893117" y="2505695"/>
            <a:ext cx="1726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0000FF"/>
                </a:solidFill>
              </a:rPr>
              <a:t>Hoan</a:t>
            </a:r>
            <a:r>
              <a:rPr lang="en-US" b="1" dirty="0">
                <a:solidFill>
                  <a:srgbClr val="0000FF"/>
                </a:solidFill>
              </a:rPr>
              <a:t> </a:t>
            </a:r>
            <a:r>
              <a:rPr lang="en-US" b="1" dirty="0" err="1">
                <a:solidFill>
                  <a:srgbClr val="0000FF"/>
                </a:solidFill>
              </a:rPr>
              <a:t>kiem</a:t>
            </a:r>
            <a:r>
              <a:rPr lang="en-US" b="1" dirty="0">
                <a:solidFill>
                  <a:srgbClr val="0000FF"/>
                </a:solidFill>
              </a:rPr>
              <a:t> lake-</a:t>
            </a:r>
          </a:p>
          <a:p>
            <a:r>
              <a:rPr lang="en-US" b="1" dirty="0">
                <a:solidFill>
                  <a:srgbClr val="0000FF"/>
                </a:solidFill>
              </a:rPr>
              <a:t> Ha </a:t>
            </a:r>
            <a:r>
              <a:rPr lang="en-US" b="1" dirty="0" err="1">
                <a:solidFill>
                  <a:srgbClr val="0000FF"/>
                </a:solidFill>
              </a:rPr>
              <a:t>Noi</a:t>
            </a:r>
            <a:r>
              <a:rPr lang="en-US" b="1" dirty="0">
                <a:solidFill>
                  <a:srgbClr val="0000FF"/>
                </a:solidFill>
              </a:rPr>
              <a:t> </a:t>
            </a:r>
          </a:p>
        </p:txBody>
      </p:sp>
      <p:sp>
        <p:nvSpPr>
          <p:cNvPr id="3095" name="Text Box 33"/>
          <p:cNvSpPr txBox="1">
            <a:spLocks noChangeArrowheads="1"/>
          </p:cNvSpPr>
          <p:nvPr/>
        </p:nvSpPr>
        <p:spPr bwMode="auto">
          <a:xfrm>
            <a:off x="1066800" y="26670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1-</a:t>
            </a:r>
          </a:p>
        </p:txBody>
      </p:sp>
      <p:sp>
        <p:nvSpPr>
          <p:cNvPr id="3096" name="Text Box 35"/>
          <p:cNvSpPr txBox="1">
            <a:spLocks noChangeArrowheads="1"/>
          </p:cNvSpPr>
          <p:nvPr/>
        </p:nvSpPr>
        <p:spPr bwMode="auto">
          <a:xfrm>
            <a:off x="57912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6-</a:t>
            </a:r>
          </a:p>
        </p:txBody>
      </p:sp>
      <p:sp>
        <p:nvSpPr>
          <p:cNvPr id="3097" name="Text Box 36"/>
          <p:cNvSpPr txBox="1">
            <a:spLocks noChangeArrowheads="1"/>
          </p:cNvSpPr>
          <p:nvPr/>
        </p:nvSpPr>
        <p:spPr bwMode="auto">
          <a:xfrm>
            <a:off x="35814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5-</a:t>
            </a:r>
          </a:p>
        </p:txBody>
      </p:sp>
      <p:sp>
        <p:nvSpPr>
          <p:cNvPr id="3098" name="Text Box 37"/>
          <p:cNvSpPr txBox="1">
            <a:spLocks noChangeArrowheads="1"/>
          </p:cNvSpPr>
          <p:nvPr/>
        </p:nvSpPr>
        <p:spPr bwMode="auto">
          <a:xfrm>
            <a:off x="9906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4-</a:t>
            </a:r>
          </a:p>
        </p:txBody>
      </p:sp>
      <p:sp>
        <p:nvSpPr>
          <p:cNvPr id="3099" name="Text Box 38"/>
          <p:cNvSpPr txBox="1">
            <a:spLocks noChangeArrowheads="1"/>
          </p:cNvSpPr>
          <p:nvPr/>
        </p:nvSpPr>
        <p:spPr bwMode="auto">
          <a:xfrm>
            <a:off x="5474208"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3-</a:t>
            </a:r>
          </a:p>
        </p:txBody>
      </p:sp>
      <p:sp>
        <p:nvSpPr>
          <p:cNvPr id="3100" name="Text Box 39"/>
          <p:cNvSpPr txBox="1">
            <a:spLocks noChangeArrowheads="1"/>
          </p:cNvSpPr>
          <p:nvPr/>
        </p:nvSpPr>
        <p:spPr bwMode="auto">
          <a:xfrm>
            <a:off x="3276600"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2-</a:t>
            </a:r>
          </a:p>
        </p:txBody>
      </p:sp>
      <p:pic>
        <p:nvPicPr>
          <p:cNvPr id="3101" name="Picture 36" descr="http://www.quangninh.gov.vn/en-US/PublishingImages/ALoan/QN%20News/halong%20x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7" descr="http://dulichvietha.vn/pic/Tour/Co-do-Hue634924781488907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9" descr="http://www.traveltovietnam.cc/Upload/Tour/1110201016118_SplendorOfMuiNeBeachMuiN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352800"/>
            <a:ext cx="198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40" descr="http://upload.wikimedia.org/wikipedia/commons/6/61/Ha_Long_Road_in_Vungt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76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41" descr="http://dulichsenvang.com.vn/sites/default/files/manager-41/sapa_-_du_lich_sen_vang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00400"/>
            <a:ext cx="190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9"/>
          <p:cNvSpPr txBox="1">
            <a:spLocks noChangeArrowheads="1"/>
          </p:cNvSpPr>
          <p:nvPr/>
        </p:nvSpPr>
        <p:spPr bwMode="auto">
          <a:xfrm>
            <a:off x="685800" y="57912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What do you think about Ha Long Bay,………?</a:t>
            </a:r>
          </a:p>
        </p:txBody>
      </p: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7206" y="914400"/>
            <a:ext cx="2160588" cy="156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606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71"/>
                                        </p:tgtEl>
                                        <p:attrNameLst>
                                          <p:attrName>style.visibility</p:attrName>
                                        </p:attrNameLst>
                                      </p:cBhvr>
                                      <p:to>
                                        <p:strVal val="visible"/>
                                      </p:to>
                                    </p:set>
                                    <p:animEffect transition="in" filter="blinds(horizontal)">
                                      <p:cBhvr>
                                        <p:cTn id="7" dur="500"/>
                                        <p:tgtEl>
                                          <p:spTgt spid="159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774"/>
                                        </p:tgtEl>
                                        <p:attrNameLst>
                                          <p:attrName>style.visibility</p:attrName>
                                        </p:attrNameLst>
                                      </p:cBhvr>
                                      <p:to>
                                        <p:strVal val="visible"/>
                                      </p:to>
                                    </p:set>
                                    <p:animEffect transition="in" filter="blinds(horizontal)">
                                      <p:cBhvr>
                                        <p:cTn id="12" dur="500"/>
                                        <p:tgtEl>
                                          <p:spTgt spid="159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9776"/>
                                        </p:tgtEl>
                                        <p:attrNameLst>
                                          <p:attrName>style.visibility</p:attrName>
                                        </p:attrNameLst>
                                      </p:cBhvr>
                                      <p:to>
                                        <p:strVal val="visible"/>
                                      </p:to>
                                    </p:set>
                                    <p:animEffect transition="in" filter="blinds(horizontal)">
                                      <p:cBhvr>
                                        <p:cTn id="17" dur="500"/>
                                        <p:tgtEl>
                                          <p:spTgt spid="159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9775"/>
                                        </p:tgtEl>
                                        <p:attrNameLst>
                                          <p:attrName>style.visibility</p:attrName>
                                        </p:attrNameLst>
                                      </p:cBhvr>
                                      <p:to>
                                        <p:strVal val="visible"/>
                                      </p:to>
                                    </p:set>
                                    <p:animEffect transition="in" filter="blinds(horizontal)">
                                      <p:cBhvr>
                                        <p:cTn id="22" dur="500"/>
                                        <p:tgtEl>
                                          <p:spTgt spid="1597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9773"/>
                                        </p:tgtEl>
                                        <p:attrNameLst>
                                          <p:attrName>style.visibility</p:attrName>
                                        </p:attrNameLst>
                                      </p:cBhvr>
                                      <p:to>
                                        <p:strVal val="visible"/>
                                      </p:to>
                                    </p:set>
                                    <p:animEffect transition="in" filter="blinds(horizontal)">
                                      <p:cBhvr>
                                        <p:cTn id="27" dur="500"/>
                                        <p:tgtEl>
                                          <p:spTgt spid="1597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9772"/>
                                        </p:tgtEl>
                                        <p:attrNameLst>
                                          <p:attrName>style.visibility</p:attrName>
                                        </p:attrNameLst>
                                      </p:cBhvr>
                                      <p:to>
                                        <p:strVal val="visible"/>
                                      </p:to>
                                    </p:set>
                                    <p:animEffect transition="in" filter="blinds(horizontal)">
                                      <p:cBhvr>
                                        <p:cTn id="32" dur="500"/>
                                        <p:tgtEl>
                                          <p:spTgt spid="159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71" grpId="0" autoUpdateAnimBg="0"/>
      <p:bldP spid="159772" grpId="0" autoUpdateAnimBg="0"/>
      <p:bldP spid="159773" grpId="0" autoUpdateAnimBg="0"/>
      <p:bldP spid="159774" grpId="0" autoUpdateAnimBg="0"/>
      <p:bldP spid="159775" grpId="0" autoUpdateAnimBg="0"/>
      <p:bldP spid="159776" grpId="0" autoUpdateAnimBg="0"/>
      <p:bldP spid="4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6992" y="707136"/>
            <a:ext cx="8205216" cy="914400"/>
          </a:xfrm>
          <a:prstGeom prst="roundRect">
            <a:avLst/>
          </a:prstGeom>
          <a:ln w="38100">
            <a:solidFill>
              <a:srgbClr val="F47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Unit 5: Natural wonders of Viet Nam</a:t>
            </a:r>
            <a:endParaRPr lang="en-GB" sz="4000" b="1" dirty="0"/>
          </a:p>
          <a:p>
            <a:pPr algn="ctr"/>
            <a:endParaRPr lang="en-GB" dirty="0"/>
          </a:p>
        </p:txBody>
      </p:sp>
      <p:sp>
        <p:nvSpPr>
          <p:cNvPr id="10" name="Rounded Rectangle 9"/>
          <p:cNvSpPr/>
          <p:nvPr/>
        </p:nvSpPr>
        <p:spPr>
          <a:xfrm>
            <a:off x="2869231" y="2311403"/>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VnArabia" pitchFamily="34" charset="0"/>
              </a:rPr>
              <a:t>LESSON 6</a:t>
            </a:r>
            <a:endParaRPr lang="en-GB" sz="4000" b="1" dirty="0">
              <a:solidFill>
                <a:srgbClr val="FF0000"/>
              </a:solidFill>
              <a:latin typeface=".VnArabia" pitchFamily="34" charset="0"/>
            </a:endParaRPr>
          </a:p>
        </p:txBody>
      </p:sp>
      <p:grpSp>
        <p:nvGrpSpPr>
          <p:cNvPr id="11" name="Group 10"/>
          <p:cNvGrpSpPr/>
          <p:nvPr/>
        </p:nvGrpSpPr>
        <p:grpSpPr>
          <a:xfrm>
            <a:off x="1942341" y="3817458"/>
            <a:ext cx="4954515" cy="777611"/>
            <a:chOff x="2100847" y="1826837"/>
            <a:chExt cx="4954515" cy="7776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Tree>
    <p:extLst>
      <p:ext uri="{BB962C8B-B14F-4D97-AF65-F5344CB8AC3E}">
        <p14:creationId xmlns:p14="http://schemas.microsoft.com/office/powerpoint/2010/main" val="1642889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69392" y="290576"/>
            <a:ext cx="8205216" cy="914400"/>
          </a:xfrm>
          <a:prstGeom prst="roundRect">
            <a:avLst/>
          </a:prstGeom>
          <a:ln w="38100">
            <a:solidFill>
              <a:srgbClr val="F47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Unit 5: Natural wonders of Viet Nam</a:t>
            </a:r>
            <a:endParaRPr lang="en-GB" sz="4000" b="1" dirty="0"/>
          </a:p>
        </p:txBody>
      </p:sp>
      <p:sp>
        <p:nvSpPr>
          <p:cNvPr id="10" name="Rounded Rectangle 9"/>
          <p:cNvSpPr/>
          <p:nvPr/>
        </p:nvSpPr>
        <p:spPr>
          <a:xfrm>
            <a:off x="469392" y="1437643"/>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VnArabia" pitchFamily="34" charset="0"/>
              </a:rPr>
              <a:t>LESSON 6</a:t>
            </a:r>
            <a:endParaRPr lang="en-GB" sz="4000" b="1" dirty="0">
              <a:solidFill>
                <a:srgbClr val="FF0000"/>
              </a:solidFill>
              <a:latin typeface=".VnArabia" pitchFamily="34" charset="0"/>
            </a:endParaRPr>
          </a:p>
        </p:txBody>
      </p:sp>
      <p:grpSp>
        <p:nvGrpSpPr>
          <p:cNvPr id="11" name="Group 10"/>
          <p:cNvGrpSpPr/>
          <p:nvPr/>
        </p:nvGrpSpPr>
        <p:grpSpPr>
          <a:xfrm>
            <a:off x="3682579" y="1338238"/>
            <a:ext cx="4954515" cy="777611"/>
            <a:chOff x="2100847" y="1826837"/>
            <a:chExt cx="4954515" cy="7776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2" name="TextBox 1">
            <a:extLst>
              <a:ext uri="{FF2B5EF4-FFF2-40B4-BE49-F238E27FC236}">
                <a16:creationId xmlns:a16="http://schemas.microsoft.com/office/drawing/2014/main" id="{AE318277-E085-51AA-E1DC-6F88FC79AE09}"/>
              </a:ext>
            </a:extLst>
          </p:cNvPr>
          <p:cNvSpPr txBox="1"/>
          <p:nvPr/>
        </p:nvSpPr>
        <p:spPr>
          <a:xfrm>
            <a:off x="904240" y="2560320"/>
            <a:ext cx="7335520" cy="267765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OBJECTIVES:</a:t>
            </a:r>
          </a:p>
          <a:p>
            <a:r>
              <a:rPr lang="en-US" sz="3200" dirty="0">
                <a:latin typeface="Times New Roman" panose="02020603050405020304" pitchFamily="18" charset="0"/>
                <a:cs typeface="Times New Roman" panose="02020603050405020304" pitchFamily="18" charset="0"/>
              </a:rPr>
              <a:t>- listening for specific information about a natural wonder;</a:t>
            </a:r>
          </a:p>
          <a:p>
            <a:r>
              <a:rPr lang="en-US" sz="3200" dirty="0">
                <a:latin typeface="Times New Roman" panose="02020603050405020304" pitchFamily="18" charset="0"/>
                <a:cs typeface="Times New Roman" panose="02020603050405020304" pitchFamily="18" charset="0"/>
              </a:rPr>
              <a:t>- writing a paragraph about a natural wonder.</a:t>
            </a:r>
          </a:p>
        </p:txBody>
      </p:sp>
    </p:spTree>
    <p:extLst>
      <p:ext uri="{BB962C8B-B14F-4D97-AF65-F5344CB8AC3E}">
        <p14:creationId xmlns:p14="http://schemas.microsoft.com/office/powerpoint/2010/main" val="415874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978" y="243207"/>
            <a:ext cx="5894070" cy="695578"/>
          </a:xfrm>
          <a:solidFill>
            <a:schemeClr val="accent6">
              <a:lumMod val="20000"/>
              <a:lumOff val="80000"/>
            </a:schemeClr>
          </a:solidFill>
        </p:spPr>
        <p:txBody>
          <a:bodyPr>
            <a:normAutofit/>
          </a:bodyPr>
          <a:lstStyle/>
          <a:p>
            <a:r>
              <a:rPr lang="en-GB" sz="2800" b="1" dirty="0"/>
              <a:t>- Guess the name of the destination. </a:t>
            </a:r>
          </a:p>
        </p:txBody>
      </p:sp>
      <p:sp>
        <p:nvSpPr>
          <p:cNvPr id="3" name="Content Placeholder 2"/>
          <p:cNvSpPr>
            <a:spLocks noGrp="1"/>
          </p:cNvSpPr>
          <p:nvPr>
            <p:ph idx="1"/>
          </p:nvPr>
        </p:nvSpPr>
        <p:spPr>
          <a:xfrm>
            <a:off x="640842" y="6016234"/>
            <a:ext cx="7886700" cy="702755"/>
          </a:xfrm>
        </p:spPr>
        <p:txBody>
          <a:bodyPr>
            <a:noAutofit/>
          </a:bodyPr>
          <a:lstStyle/>
          <a:p>
            <a:r>
              <a:rPr lang="en-US" sz="2000" i="1" dirty="0">
                <a:latin typeface="Times New Roman" pitchFamily="18" charset="0"/>
                <a:cs typeface="Times New Roman" pitchFamily="18" charset="0"/>
              </a:rPr>
              <a:t>Today we are going to listen to a talk about a famous natural wonder of Viet Nam. It’s </a:t>
            </a:r>
            <a:r>
              <a:rPr lang="en-US" sz="2000" i="1" dirty="0" err="1">
                <a:latin typeface="Times New Roman" pitchFamily="18" charset="0"/>
                <a:cs typeface="Times New Roman" pitchFamily="18" charset="0"/>
              </a:rPr>
              <a:t>Phu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Quoc</a:t>
            </a:r>
            <a:r>
              <a:rPr lang="en-US" sz="2000" i="1" dirty="0">
                <a:latin typeface="Times New Roman" pitchFamily="18" charset="0"/>
                <a:cs typeface="Times New Roman" pitchFamily="18" charset="0"/>
              </a:rPr>
              <a:t> Island.</a:t>
            </a:r>
            <a:endParaRPr lang="en-GB" sz="2000"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472" y="1036320"/>
            <a:ext cx="7059168" cy="4450080"/>
          </a:xfrm>
          <a:prstGeom prst="rect">
            <a:avLst/>
          </a:prstGeom>
          <a:ln>
            <a:noFill/>
          </a:ln>
          <a:effectLst>
            <a:softEdge rad="112500"/>
          </a:effectLst>
        </p:spPr>
      </p:pic>
      <p:sp>
        <p:nvSpPr>
          <p:cNvPr id="6" name="Rectangle 5"/>
          <p:cNvSpPr/>
          <p:nvPr/>
        </p:nvSpPr>
        <p:spPr>
          <a:xfrm>
            <a:off x="3420699" y="5432054"/>
            <a:ext cx="2720617" cy="523220"/>
          </a:xfrm>
          <a:prstGeom prst="rect">
            <a:avLst/>
          </a:prstGeom>
          <a:ln w="38100">
            <a:solidFill>
              <a:srgbClr val="FF0000"/>
            </a:solidFill>
          </a:ln>
        </p:spPr>
        <p:txBody>
          <a:bodyPr wrap="none">
            <a:spAutoFit/>
          </a:bodyPr>
          <a:lstStyle/>
          <a:p>
            <a:r>
              <a:rPr lang="en-US" sz="2800" dirty="0"/>
              <a:t>. </a:t>
            </a:r>
            <a:r>
              <a:rPr lang="en-US" sz="2800" dirty="0" err="1"/>
              <a:t>Phu</a:t>
            </a:r>
            <a:r>
              <a:rPr lang="en-US" sz="2800" dirty="0"/>
              <a:t> </a:t>
            </a:r>
            <a:r>
              <a:rPr lang="en-US" sz="2800" dirty="0" err="1"/>
              <a:t>Quoc</a:t>
            </a:r>
            <a:r>
              <a:rPr lang="en-US" sz="2800" dirty="0"/>
              <a:t> Island</a:t>
            </a:r>
            <a:endParaRPr lang="en-GB" sz="2800" dirty="0"/>
          </a:p>
        </p:txBody>
      </p:sp>
    </p:spTree>
    <p:extLst>
      <p:ext uri="{BB962C8B-B14F-4D97-AF65-F5344CB8AC3E}">
        <p14:creationId xmlns:p14="http://schemas.microsoft.com/office/powerpoint/2010/main" val="28035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501559"/>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827313" y="651005"/>
            <a:ext cx="7783288" cy="492443"/>
          </a:xfrm>
          <a:prstGeom prst="rect">
            <a:avLst/>
          </a:prstGeom>
          <a:noFill/>
        </p:spPr>
        <p:txBody>
          <a:bodyPr wrap="square" rtlCol="0">
            <a:spAutoFit/>
          </a:bodyPr>
          <a:lstStyle/>
          <a:p>
            <a:pPr algn="just"/>
            <a:r>
              <a:rPr lang="en-US" sz="2600" b="1" dirty="0">
                <a:effectLst>
                  <a:glow rad="88900">
                    <a:schemeClr val="bg1"/>
                  </a:glow>
                </a:effectLst>
                <a:latin typeface="Times New Roman" pitchFamily="18" charset="0"/>
                <a:cs typeface="Times New Roman" pitchFamily="18" charset="0"/>
              </a:rPr>
              <a:t>Work in groups. Discuss the question.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170" y="2267712"/>
            <a:ext cx="4656582" cy="3025644"/>
          </a:xfrm>
          <a:prstGeom prst="rect">
            <a:avLst/>
          </a:prstGeom>
          <a:ln>
            <a:noFill/>
          </a:ln>
          <a:effectLst>
            <a:softEdge rad="112500"/>
          </a:effectLst>
        </p:spPr>
      </p:pic>
      <p:sp>
        <p:nvSpPr>
          <p:cNvPr id="3" name="TextBox 2"/>
          <p:cNvSpPr txBox="1"/>
          <p:nvPr/>
        </p:nvSpPr>
        <p:spPr>
          <a:xfrm>
            <a:off x="1472515" y="1406796"/>
            <a:ext cx="6608619" cy="523220"/>
          </a:xfrm>
          <a:prstGeom prst="rect">
            <a:avLst/>
          </a:prstGeom>
          <a:noFill/>
        </p:spPr>
        <p:txBody>
          <a:bodyPr wrap="square" rtlCol="0">
            <a:spAutoFit/>
          </a:bodyPr>
          <a:lstStyle/>
          <a:p>
            <a:r>
              <a:rPr lang="en-US" sz="2800" dirty="0"/>
              <a:t>What do you know about </a:t>
            </a:r>
            <a:r>
              <a:rPr lang="en-US" sz="2800" dirty="0" err="1"/>
              <a:t>Phu</a:t>
            </a:r>
            <a:r>
              <a:rPr lang="en-US" sz="2800" dirty="0"/>
              <a:t> </a:t>
            </a:r>
            <a:r>
              <a:rPr lang="en-US" sz="2800" dirty="0" err="1"/>
              <a:t>Quoc</a:t>
            </a:r>
            <a:r>
              <a:rPr lang="en-US" sz="2800" dirty="0"/>
              <a:t> Island?</a:t>
            </a:r>
          </a:p>
        </p:txBody>
      </p:sp>
      <p:sp>
        <p:nvSpPr>
          <p:cNvPr id="8" name="TextBox 7"/>
          <p:cNvSpPr txBox="1"/>
          <p:nvPr/>
        </p:nvSpPr>
        <p:spPr>
          <a:xfrm>
            <a:off x="1007096" y="5477292"/>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5715" y="5366844"/>
            <a:ext cx="487363" cy="487363"/>
          </a:xfrm>
          <a:prstGeom prst="rect">
            <a:avLst/>
          </a:prstGeom>
        </p:spPr>
      </p:pic>
      <p:sp>
        <p:nvSpPr>
          <p:cNvPr id="9" name="TextBox 8"/>
          <p:cNvSpPr txBox="1"/>
          <p:nvPr/>
        </p:nvSpPr>
        <p:spPr>
          <a:xfrm>
            <a:off x="865474" y="-20305"/>
            <a:ext cx="2316638" cy="584775"/>
          </a:xfrm>
          <a:prstGeom prst="rect">
            <a:avLst/>
          </a:prstGeom>
          <a:noFill/>
        </p:spPr>
        <p:txBody>
          <a:bodyPr wrap="square" rtlCol="0">
            <a:spAutoFit/>
          </a:bodyPr>
          <a:lstStyle/>
          <a:p>
            <a:r>
              <a:rPr lang="en-US" sz="3200" b="1" dirty="0">
                <a:solidFill>
                  <a:srgbClr val="0084B1"/>
                </a:solidFill>
              </a:rPr>
              <a:t>I/ Listening </a:t>
            </a:r>
          </a:p>
        </p:txBody>
      </p:sp>
      <p:sp>
        <p:nvSpPr>
          <p:cNvPr id="6" name="Rectangle 5"/>
          <p:cNvSpPr/>
          <p:nvPr/>
        </p:nvSpPr>
        <p:spPr>
          <a:xfrm>
            <a:off x="345000" y="2542485"/>
            <a:ext cx="1324191" cy="646331"/>
          </a:xfrm>
          <a:prstGeom prst="rect">
            <a:avLst/>
          </a:prstGeom>
        </p:spPr>
        <p:txBody>
          <a:bodyPr wrap="square">
            <a:spAutoFit/>
          </a:bodyPr>
          <a:lstStyle/>
          <a:p>
            <a:r>
              <a:rPr lang="en-US" i="1" dirty="0"/>
              <a:t>The food  is </a:t>
            </a:r>
            <a:r>
              <a:rPr lang="en-US" i="1" dirty="0" err="1"/>
              <a:t>delicous</a:t>
            </a:r>
            <a:r>
              <a:rPr lang="en-US" i="1" dirty="0"/>
              <a:t> </a:t>
            </a:r>
            <a:endParaRPr lang="en-GB" dirty="0"/>
          </a:p>
        </p:txBody>
      </p:sp>
      <p:sp>
        <p:nvSpPr>
          <p:cNvPr id="7" name="Rectangle 6"/>
          <p:cNvSpPr/>
          <p:nvPr/>
        </p:nvSpPr>
        <p:spPr>
          <a:xfrm>
            <a:off x="6854124" y="2267712"/>
            <a:ext cx="1979679" cy="646331"/>
          </a:xfrm>
          <a:prstGeom prst="rect">
            <a:avLst/>
          </a:prstGeom>
        </p:spPr>
        <p:txBody>
          <a:bodyPr wrap="square">
            <a:spAutoFit/>
          </a:bodyPr>
          <a:lstStyle/>
          <a:p>
            <a:r>
              <a:rPr lang="en-US" i="1" dirty="0"/>
              <a:t> a beautiful island </a:t>
            </a:r>
          </a:p>
          <a:p>
            <a:r>
              <a:rPr lang="en-US" i="1" dirty="0"/>
              <a:t>in Viet Nam</a:t>
            </a:r>
            <a:endParaRPr lang="en-GB" dirty="0"/>
          </a:p>
        </p:txBody>
      </p:sp>
      <p:sp>
        <p:nvSpPr>
          <p:cNvPr id="13" name="Rectangle 12"/>
          <p:cNvSpPr/>
          <p:nvPr/>
        </p:nvSpPr>
        <p:spPr>
          <a:xfrm>
            <a:off x="6787950" y="3585753"/>
            <a:ext cx="2176908" cy="646331"/>
          </a:xfrm>
          <a:prstGeom prst="rect">
            <a:avLst/>
          </a:prstGeom>
        </p:spPr>
        <p:txBody>
          <a:bodyPr wrap="square">
            <a:spAutoFit/>
          </a:bodyPr>
          <a:lstStyle/>
          <a:p>
            <a:r>
              <a:rPr lang="en-US" i="1" dirty="0"/>
              <a:t>many entertaining activities </a:t>
            </a:r>
            <a:endParaRPr lang="en-GB" dirty="0"/>
          </a:p>
        </p:txBody>
      </p:sp>
      <p:sp>
        <p:nvSpPr>
          <p:cNvPr id="15" name="Rectangle 14"/>
          <p:cNvSpPr/>
          <p:nvPr/>
        </p:nvSpPr>
        <p:spPr>
          <a:xfrm>
            <a:off x="203378" y="3584739"/>
            <a:ext cx="1820415" cy="646331"/>
          </a:xfrm>
          <a:prstGeom prst="rect">
            <a:avLst/>
          </a:prstGeom>
        </p:spPr>
        <p:txBody>
          <a:bodyPr wrap="square">
            <a:spAutoFit/>
          </a:bodyPr>
          <a:lstStyle/>
          <a:p>
            <a:r>
              <a:rPr lang="en-US" i="1" dirty="0"/>
              <a:t>visiting the night market,….</a:t>
            </a:r>
            <a:endParaRPr lang="en-GB" dirty="0"/>
          </a:p>
        </p:txBody>
      </p:sp>
      <p:sp>
        <p:nvSpPr>
          <p:cNvPr id="16" name="Rectangle 15"/>
          <p:cNvSpPr/>
          <p:nvPr/>
        </p:nvSpPr>
        <p:spPr>
          <a:xfrm>
            <a:off x="6804427" y="3023907"/>
            <a:ext cx="2399118" cy="369332"/>
          </a:xfrm>
          <a:prstGeom prst="rect">
            <a:avLst/>
          </a:prstGeom>
        </p:spPr>
        <p:txBody>
          <a:bodyPr wrap="none">
            <a:spAutoFit/>
          </a:bodyPr>
          <a:lstStyle/>
          <a:p>
            <a:r>
              <a:rPr lang="en-GB" i="1" dirty="0"/>
              <a:t>In </a:t>
            </a:r>
            <a:r>
              <a:rPr lang="en-GB" i="1" dirty="0" err="1"/>
              <a:t>Kien</a:t>
            </a:r>
            <a:r>
              <a:rPr lang="en-GB" i="1" dirty="0"/>
              <a:t> </a:t>
            </a:r>
            <a:r>
              <a:rPr lang="en-GB" i="1" dirty="0" err="1"/>
              <a:t>Giang</a:t>
            </a:r>
            <a:r>
              <a:rPr lang="en-GB" i="1" dirty="0"/>
              <a:t> province.</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8" grpId="0"/>
      <p:bldP spid="6" grpId="0"/>
      <p:bldP spid="7" grpId="0"/>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667503840"/>
              </p:ext>
            </p:extLst>
          </p:nvPr>
        </p:nvGraphicFramePr>
        <p:xfrm>
          <a:off x="136072" y="1239019"/>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dirty="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824" y="507425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1761559"/>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278796"/>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2902543"/>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3610960"/>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195735"/>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4" name="Rounded Rectangle 2">
            <a:hlinkClick r:id="rId6" action="ppaction://hlinksldjump"/>
            <a:extLst>
              <a:ext uri="{FF2B5EF4-FFF2-40B4-BE49-F238E27FC236}">
                <a16:creationId xmlns:a16="http://schemas.microsoft.com/office/drawing/2014/main" id="{B2E0B920-3B45-4CF5-84EE-CCDD3026C83B}"/>
              </a:ext>
            </a:extLst>
          </p:cNvPr>
          <p:cNvSpPr/>
          <p:nvPr/>
        </p:nvSpPr>
        <p:spPr>
          <a:xfrm>
            <a:off x="8234994" y="5113992"/>
            <a:ext cx="548640" cy="54864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spc="-100" dirty="0">
                <a:solidFill>
                  <a:schemeClr val="bg1"/>
                </a:solidFill>
              </a:rPr>
              <a:t>T</a:t>
            </a:r>
          </a:p>
        </p:txBody>
      </p:sp>
      <p:sp>
        <p:nvSpPr>
          <p:cNvPr id="4" name="Rectangle 3"/>
          <p:cNvSpPr/>
          <p:nvPr/>
        </p:nvSpPr>
        <p:spPr>
          <a:xfrm>
            <a:off x="568209" y="5067195"/>
            <a:ext cx="4651594" cy="369332"/>
          </a:xfrm>
          <a:prstGeom prst="rect">
            <a:avLst/>
          </a:prstGeom>
        </p:spPr>
        <p:txBody>
          <a:bodyPr wrap="none">
            <a:spAutoFit/>
          </a:bodyPr>
          <a:lstStyle/>
          <a:p>
            <a:r>
              <a:rPr lang="en-US" i="1" dirty="0">
                <a:solidFill>
                  <a:srgbClr val="FF0000"/>
                </a:solidFill>
              </a:rPr>
              <a:t>2. F  (It has beautiful beaches and green forest.)</a:t>
            </a:r>
            <a:endParaRPr lang="en-GB" i="1" dirty="0">
              <a:solidFill>
                <a:srgbClr val="FF0000"/>
              </a:solidFill>
            </a:endParaRPr>
          </a:p>
        </p:txBody>
      </p:sp>
      <p:sp>
        <p:nvSpPr>
          <p:cNvPr id="5" name="Rectangle 4"/>
          <p:cNvSpPr/>
          <p:nvPr/>
        </p:nvSpPr>
        <p:spPr>
          <a:xfrm>
            <a:off x="574650" y="5469978"/>
            <a:ext cx="5437021" cy="369332"/>
          </a:xfrm>
          <a:prstGeom prst="rect">
            <a:avLst/>
          </a:prstGeom>
        </p:spPr>
        <p:txBody>
          <a:bodyPr wrap="square">
            <a:spAutoFit/>
          </a:bodyPr>
          <a:lstStyle/>
          <a:p>
            <a:r>
              <a:rPr lang="en-US" i="1" dirty="0">
                <a:solidFill>
                  <a:srgbClr val="FF0000"/>
                </a:solidFill>
              </a:rPr>
              <a:t>4. F (Sailing and fishing are popular water sports.)</a:t>
            </a:r>
            <a:endParaRPr lang="en-GB" i="1" dirty="0">
              <a:solidFill>
                <a:srgbClr val="FF000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653"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648" y="182880"/>
            <a:ext cx="636404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a:t>2.1 / Listen  again and fill in the blanks </a:t>
            </a:r>
            <a:endParaRPr lang="en-GB" sz="2400" b="1" dirty="0"/>
          </a:p>
        </p:txBody>
      </p:sp>
      <p:sp>
        <p:nvSpPr>
          <p:cNvPr id="4" name="Rectangle 3"/>
          <p:cNvSpPr/>
          <p:nvPr/>
        </p:nvSpPr>
        <p:spPr>
          <a:xfrm>
            <a:off x="395798" y="1246632"/>
            <a:ext cx="6423105" cy="430887"/>
          </a:xfrm>
          <a:prstGeom prst="rect">
            <a:avLst/>
          </a:prstGeom>
        </p:spPr>
        <p:txBody>
          <a:bodyPr wrap="none">
            <a:spAutoFit/>
          </a:bodyPr>
          <a:lstStyle/>
          <a:p>
            <a:r>
              <a:rPr lang="en-US" sz="2200" dirty="0">
                <a:solidFill>
                  <a:srgbClr val="242021"/>
                </a:solidFill>
              </a:rPr>
              <a:t>1. </a:t>
            </a:r>
            <a:r>
              <a:rPr lang="en-US" sz="2200" dirty="0" err="1">
                <a:solidFill>
                  <a:srgbClr val="242021"/>
                </a:solidFill>
              </a:rPr>
              <a:t>Phu</a:t>
            </a:r>
            <a:r>
              <a:rPr lang="en-US" sz="2200" dirty="0">
                <a:solidFill>
                  <a:srgbClr val="242021"/>
                </a:solidFill>
              </a:rPr>
              <a:t> </a:t>
            </a:r>
            <a:r>
              <a:rPr lang="en-US" sz="2200" dirty="0" err="1">
                <a:solidFill>
                  <a:srgbClr val="242021"/>
                </a:solidFill>
              </a:rPr>
              <a:t>Quoc</a:t>
            </a:r>
            <a:r>
              <a:rPr lang="en-US" sz="2200" dirty="0">
                <a:solidFill>
                  <a:srgbClr val="242021"/>
                </a:solidFill>
              </a:rPr>
              <a:t>  has beautiful …………….. and green forests</a:t>
            </a:r>
            <a:endParaRPr lang="en-GB" sz="2200" dirty="0"/>
          </a:p>
        </p:txBody>
      </p:sp>
      <p:sp>
        <p:nvSpPr>
          <p:cNvPr id="5" name="Rectangle 4"/>
          <p:cNvSpPr/>
          <p:nvPr/>
        </p:nvSpPr>
        <p:spPr>
          <a:xfrm>
            <a:off x="395797" y="1746504"/>
            <a:ext cx="5566139" cy="430887"/>
          </a:xfrm>
          <a:prstGeom prst="rect">
            <a:avLst/>
          </a:prstGeom>
        </p:spPr>
        <p:txBody>
          <a:bodyPr wrap="none">
            <a:spAutoFit/>
          </a:bodyPr>
          <a:lstStyle/>
          <a:p>
            <a:r>
              <a:rPr lang="en-US" sz="2200" dirty="0">
                <a:solidFill>
                  <a:srgbClr val="242021"/>
                </a:solidFill>
              </a:rPr>
              <a:t>2. It also has………………, hotels, and bars             </a:t>
            </a:r>
            <a:endParaRPr lang="en-GB" sz="2200" dirty="0"/>
          </a:p>
        </p:txBody>
      </p:sp>
      <p:sp>
        <p:nvSpPr>
          <p:cNvPr id="6" name="Rectangle 5"/>
          <p:cNvSpPr/>
          <p:nvPr/>
        </p:nvSpPr>
        <p:spPr>
          <a:xfrm>
            <a:off x="2067626" y="1678263"/>
            <a:ext cx="912237" cy="400110"/>
          </a:xfrm>
          <a:prstGeom prst="rect">
            <a:avLst/>
          </a:prstGeom>
        </p:spPr>
        <p:txBody>
          <a:bodyPr wrap="none">
            <a:spAutoFit/>
          </a:bodyPr>
          <a:lstStyle/>
          <a:p>
            <a:r>
              <a:rPr lang="en-GB" sz="2000" dirty="0">
                <a:solidFill>
                  <a:srgbClr val="FF0000"/>
                </a:solidFill>
              </a:rPr>
              <a:t>resorts</a:t>
            </a:r>
          </a:p>
        </p:txBody>
      </p:sp>
      <p:sp>
        <p:nvSpPr>
          <p:cNvPr id="7" name="Rectangle 6"/>
          <p:cNvSpPr/>
          <p:nvPr/>
        </p:nvSpPr>
        <p:spPr>
          <a:xfrm>
            <a:off x="371413" y="2221992"/>
            <a:ext cx="6072240" cy="430887"/>
          </a:xfrm>
          <a:prstGeom prst="rect">
            <a:avLst/>
          </a:prstGeom>
        </p:spPr>
        <p:txBody>
          <a:bodyPr wrap="none">
            <a:spAutoFit/>
          </a:bodyPr>
          <a:lstStyle/>
          <a:p>
            <a:r>
              <a:rPr lang="en-US" sz="2200" dirty="0">
                <a:solidFill>
                  <a:srgbClr val="242021"/>
                </a:solidFill>
              </a:rPr>
              <a:t>3.  </a:t>
            </a:r>
            <a:r>
              <a:rPr lang="en-US" sz="2200" dirty="0" err="1">
                <a:solidFill>
                  <a:srgbClr val="242021"/>
                </a:solidFill>
              </a:rPr>
              <a:t>Phu</a:t>
            </a:r>
            <a:r>
              <a:rPr lang="en-US" sz="2200" dirty="0">
                <a:solidFill>
                  <a:srgbClr val="242021"/>
                </a:solidFill>
              </a:rPr>
              <a:t> </a:t>
            </a:r>
            <a:r>
              <a:rPr lang="en-US" sz="2200" dirty="0" err="1">
                <a:solidFill>
                  <a:srgbClr val="242021"/>
                </a:solidFill>
              </a:rPr>
              <a:t>Quoc</a:t>
            </a:r>
            <a:r>
              <a:rPr lang="en-US" sz="2200" dirty="0">
                <a:solidFill>
                  <a:srgbClr val="242021"/>
                </a:solidFill>
              </a:rPr>
              <a:t> has an international…………………………..</a:t>
            </a:r>
            <a:endParaRPr lang="en-GB" sz="2200" dirty="0"/>
          </a:p>
        </p:txBody>
      </p:sp>
      <p:sp>
        <p:nvSpPr>
          <p:cNvPr id="8" name="Rectangle 7"/>
          <p:cNvSpPr/>
          <p:nvPr/>
        </p:nvSpPr>
        <p:spPr>
          <a:xfrm>
            <a:off x="4308545" y="2177391"/>
            <a:ext cx="970137" cy="430887"/>
          </a:xfrm>
          <a:prstGeom prst="rect">
            <a:avLst/>
          </a:prstGeom>
        </p:spPr>
        <p:txBody>
          <a:bodyPr wrap="none">
            <a:spAutoFit/>
          </a:bodyPr>
          <a:lstStyle/>
          <a:p>
            <a:r>
              <a:rPr lang="en-GB" sz="2200" dirty="0">
                <a:solidFill>
                  <a:srgbClr val="FF0000"/>
                </a:solidFill>
              </a:rPr>
              <a:t>airport</a:t>
            </a:r>
          </a:p>
        </p:txBody>
      </p:sp>
      <p:sp>
        <p:nvSpPr>
          <p:cNvPr id="9" name="Rectangle 8"/>
          <p:cNvSpPr/>
          <p:nvPr/>
        </p:nvSpPr>
        <p:spPr>
          <a:xfrm>
            <a:off x="404676" y="2706392"/>
            <a:ext cx="8324796" cy="430887"/>
          </a:xfrm>
          <a:prstGeom prst="rect">
            <a:avLst/>
          </a:prstGeom>
        </p:spPr>
        <p:txBody>
          <a:bodyPr wrap="square">
            <a:spAutoFit/>
          </a:bodyPr>
          <a:lstStyle/>
          <a:p>
            <a:r>
              <a:rPr lang="en-US" sz="2200" dirty="0">
                <a:solidFill>
                  <a:srgbClr val="242021"/>
                </a:solidFill>
              </a:rPr>
              <a:t>4. Tourists can visit fishing villages, national parks, ……………and temples</a:t>
            </a:r>
            <a:endParaRPr lang="en-GB" sz="2200" dirty="0"/>
          </a:p>
        </p:txBody>
      </p:sp>
      <p:sp>
        <p:nvSpPr>
          <p:cNvPr id="10" name="Rectangle 9"/>
          <p:cNvSpPr/>
          <p:nvPr/>
        </p:nvSpPr>
        <p:spPr>
          <a:xfrm>
            <a:off x="6126158" y="2635710"/>
            <a:ext cx="1112677" cy="400110"/>
          </a:xfrm>
          <a:prstGeom prst="rect">
            <a:avLst/>
          </a:prstGeom>
        </p:spPr>
        <p:txBody>
          <a:bodyPr wrap="none">
            <a:spAutoFit/>
          </a:bodyPr>
          <a:lstStyle/>
          <a:p>
            <a:r>
              <a:rPr lang="en-GB" sz="2000" dirty="0">
                <a:solidFill>
                  <a:srgbClr val="FF0000"/>
                </a:solidFill>
              </a:rPr>
              <a:t>pagodas </a:t>
            </a:r>
          </a:p>
        </p:txBody>
      </p:sp>
      <p:sp>
        <p:nvSpPr>
          <p:cNvPr id="11" name="Rectangle 10"/>
          <p:cNvSpPr/>
          <p:nvPr/>
        </p:nvSpPr>
        <p:spPr>
          <a:xfrm>
            <a:off x="384417" y="4093650"/>
            <a:ext cx="8209901" cy="707886"/>
          </a:xfrm>
          <a:prstGeom prst="rect">
            <a:avLst/>
          </a:prstGeom>
        </p:spPr>
        <p:txBody>
          <a:bodyPr wrap="square">
            <a:spAutoFit/>
          </a:bodyPr>
          <a:lstStyle/>
          <a:p>
            <a:r>
              <a:rPr lang="en-US" sz="3600" b="1" dirty="0">
                <a:solidFill>
                  <a:srgbClr val="FF0000"/>
                </a:solidFill>
              </a:rPr>
              <a:t>LN</a:t>
            </a:r>
            <a:r>
              <a:rPr lang="en-US" sz="4000" b="1" dirty="0">
                <a:solidFill>
                  <a:srgbClr val="242021"/>
                </a:solidFill>
              </a:rPr>
              <a:t>  </a:t>
            </a:r>
            <a:r>
              <a:rPr lang="en-US" dirty="0">
                <a:solidFill>
                  <a:srgbClr val="242021"/>
                </a:solidFill>
              </a:rPr>
              <a:t>             </a:t>
            </a:r>
            <a:r>
              <a:rPr lang="en-US" sz="3600" b="1" dirty="0">
                <a:solidFill>
                  <a:srgbClr val="242021"/>
                </a:solidFill>
              </a:rPr>
              <a:t>1</a:t>
            </a:r>
            <a:r>
              <a:rPr lang="en-US" dirty="0">
                <a:solidFill>
                  <a:srgbClr val="242021"/>
                </a:solidFill>
              </a:rPr>
              <a:t>                </a:t>
            </a:r>
            <a:r>
              <a:rPr lang="en-US" sz="3200" b="1" dirty="0">
                <a:solidFill>
                  <a:srgbClr val="FF0000"/>
                </a:solidFill>
              </a:rPr>
              <a:t> LN     </a:t>
            </a:r>
            <a:r>
              <a:rPr lang="en-US" sz="3600" b="1" dirty="0">
                <a:solidFill>
                  <a:srgbClr val="FF0000"/>
                </a:solidFill>
              </a:rPr>
              <a:t>    </a:t>
            </a:r>
            <a:r>
              <a:rPr lang="en-US" sz="3600" b="1" dirty="0">
                <a:solidFill>
                  <a:srgbClr val="242021"/>
                </a:solidFill>
              </a:rPr>
              <a:t>4         3         2         5</a:t>
            </a:r>
            <a:endParaRPr lang="en-GB" sz="3600" b="1" dirty="0"/>
          </a:p>
        </p:txBody>
      </p:sp>
      <p:sp>
        <p:nvSpPr>
          <p:cNvPr id="12" name="Rectangle 11"/>
          <p:cNvSpPr/>
          <p:nvPr/>
        </p:nvSpPr>
        <p:spPr>
          <a:xfrm>
            <a:off x="3862604" y="3105013"/>
            <a:ext cx="995785" cy="400110"/>
          </a:xfrm>
          <a:prstGeom prst="rect">
            <a:avLst/>
          </a:prstGeom>
        </p:spPr>
        <p:txBody>
          <a:bodyPr wrap="none">
            <a:spAutoFit/>
          </a:bodyPr>
          <a:lstStyle/>
          <a:p>
            <a:r>
              <a:rPr lang="en-US" sz="2000" dirty="0">
                <a:solidFill>
                  <a:srgbClr val="FF0000"/>
                </a:solidFill>
              </a:rPr>
              <a:t>popular</a:t>
            </a:r>
            <a:endParaRPr lang="en-GB" sz="2000" dirty="0">
              <a:solidFill>
                <a:srgbClr val="FF0000"/>
              </a:solidFill>
            </a:endParaRPr>
          </a:p>
        </p:txBody>
      </p:sp>
      <p:pic>
        <p:nvPicPr>
          <p:cNvPr id="13"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9629" y="400863"/>
            <a:ext cx="487363" cy="487363"/>
          </a:xfrm>
          <a:prstGeom prst="rect">
            <a:avLst/>
          </a:prstGeom>
        </p:spPr>
      </p:pic>
      <p:sp>
        <p:nvSpPr>
          <p:cNvPr id="14" name="Oval 13">
            <a:hlinkClick r:id="" action="ppaction://noaction"/>
          </p:cNvPr>
          <p:cNvSpPr/>
          <p:nvPr/>
        </p:nvSpPr>
        <p:spPr>
          <a:xfrm>
            <a:off x="231649" y="3931114"/>
            <a:ext cx="987552" cy="901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1</a:t>
            </a:r>
          </a:p>
        </p:txBody>
      </p:sp>
      <p:sp>
        <p:nvSpPr>
          <p:cNvPr id="15" name="Oval 14">
            <a:hlinkClick r:id="" action="ppaction://noaction"/>
          </p:cNvPr>
          <p:cNvSpPr/>
          <p:nvPr/>
        </p:nvSpPr>
        <p:spPr>
          <a:xfrm>
            <a:off x="1536193" y="3904991"/>
            <a:ext cx="1011936" cy="950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a:t>
            </a:r>
          </a:p>
        </p:txBody>
      </p:sp>
      <p:sp>
        <p:nvSpPr>
          <p:cNvPr id="26" name="Rectangle 25"/>
          <p:cNvSpPr/>
          <p:nvPr/>
        </p:nvSpPr>
        <p:spPr>
          <a:xfrm>
            <a:off x="527837" y="3214224"/>
            <a:ext cx="6710998" cy="430887"/>
          </a:xfrm>
          <a:prstGeom prst="rect">
            <a:avLst/>
          </a:prstGeom>
        </p:spPr>
        <p:txBody>
          <a:bodyPr wrap="square">
            <a:spAutoFit/>
          </a:bodyPr>
          <a:lstStyle/>
          <a:p>
            <a:r>
              <a:rPr lang="en-US" sz="2200" dirty="0">
                <a:solidFill>
                  <a:srgbClr val="242021"/>
                </a:solidFill>
              </a:rPr>
              <a:t>5. Sailing and fishing are ………………………..water sports. </a:t>
            </a:r>
            <a:endParaRPr lang="en-GB" sz="2200" dirty="0"/>
          </a:p>
        </p:txBody>
      </p:sp>
      <p:sp>
        <p:nvSpPr>
          <p:cNvPr id="27" name="Oval 26">
            <a:hlinkClick r:id="" action="ppaction://noaction"/>
          </p:cNvPr>
          <p:cNvSpPr/>
          <p:nvPr/>
        </p:nvSpPr>
        <p:spPr>
          <a:xfrm>
            <a:off x="2746915" y="3903452"/>
            <a:ext cx="1048599" cy="898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3</a:t>
            </a:r>
          </a:p>
        </p:txBody>
      </p:sp>
      <p:sp>
        <p:nvSpPr>
          <p:cNvPr id="28" name="Oval 27">
            <a:hlinkClick r:id="" action="ppaction://noaction"/>
          </p:cNvPr>
          <p:cNvSpPr/>
          <p:nvPr/>
        </p:nvSpPr>
        <p:spPr>
          <a:xfrm>
            <a:off x="4029796" y="3962314"/>
            <a:ext cx="944540"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4</a:t>
            </a:r>
          </a:p>
        </p:txBody>
      </p:sp>
      <p:sp>
        <p:nvSpPr>
          <p:cNvPr id="30" name="Oval 29">
            <a:hlinkClick r:id="" action="ppaction://noaction"/>
          </p:cNvPr>
          <p:cNvSpPr/>
          <p:nvPr/>
        </p:nvSpPr>
        <p:spPr>
          <a:xfrm>
            <a:off x="7456697" y="3962314"/>
            <a:ext cx="979092"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7</a:t>
            </a:r>
          </a:p>
        </p:txBody>
      </p:sp>
      <p:sp>
        <p:nvSpPr>
          <p:cNvPr id="31" name="Oval 30">
            <a:hlinkClick r:id="" action="ppaction://noaction"/>
          </p:cNvPr>
          <p:cNvSpPr/>
          <p:nvPr/>
        </p:nvSpPr>
        <p:spPr>
          <a:xfrm>
            <a:off x="6465412" y="3962314"/>
            <a:ext cx="805415" cy="851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6</a:t>
            </a:r>
          </a:p>
        </p:txBody>
      </p:sp>
      <p:sp>
        <p:nvSpPr>
          <p:cNvPr id="32" name="Oval 31">
            <a:hlinkClick r:id="" action="ppaction://noaction"/>
          </p:cNvPr>
          <p:cNvSpPr/>
          <p:nvPr/>
        </p:nvSpPr>
        <p:spPr>
          <a:xfrm>
            <a:off x="5211494" y="3947159"/>
            <a:ext cx="914664" cy="854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5</a:t>
            </a:r>
          </a:p>
        </p:txBody>
      </p:sp>
      <p:sp>
        <p:nvSpPr>
          <p:cNvPr id="33" name="TextBox 32"/>
          <p:cNvSpPr txBox="1"/>
          <p:nvPr/>
        </p:nvSpPr>
        <p:spPr>
          <a:xfrm>
            <a:off x="3534512" y="1179349"/>
            <a:ext cx="1032562" cy="369332"/>
          </a:xfrm>
          <a:prstGeom prst="rect">
            <a:avLst/>
          </a:prstGeom>
          <a:noFill/>
        </p:spPr>
        <p:txBody>
          <a:bodyPr wrap="square" rtlCol="0">
            <a:spAutoFit/>
          </a:bodyPr>
          <a:lstStyle/>
          <a:p>
            <a:r>
              <a:rPr lang="en-US" dirty="0">
                <a:solidFill>
                  <a:srgbClr val="FF0000"/>
                </a:solidFill>
              </a:rPr>
              <a:t>beaches</a:t>
            </a:r>
            <a:endParaRPr lang="en-GB" dirty="0">
              <a:solidFill>
                <a:srgbClr val="FF0000"/>
              </a:solidFill>
            </a:endParaRPr>
          </a:p>
        </p:txBody>
      </p:sp>
      <p:sp>
        <p:nvSpPr>
          <p:cNvPr id="34" name="TextBox 33"/>
          <p:cNvSpPr txBox="1"/>
          <p:nvPr/>
        </p:nvSpPr>
        <p:spPr>
          <a:xfrm>
            <a:off x="292608" y="644544"/>
            <a:ext cx="2901696" cy="400110"/>
          </a:xfrm>
          <a:prstGeom prst="rect">
            <a:avLst/>
          </a:prstGeom>
          <a:noFill/>
        </p:spPr>
        <p:txBody>
          <a:bodyPr wrap="square" rtlCol="0">
            <a:spAutoFit/>
          </a:bodyPr>
          <a:lstStyle/>
          <a:p>
            <a:r>
              <a:rPr lang="en-US" sz="2000" b="1" dirty="0">
                <a:solidFill>
                  <a:srgbClr val="FF0000"/>
                </a:solidFill>
              </a:rPr>
              <a:t>* Game: Lucky number</a:t>
            </a:r>
            <a:endParaRPr lang="en-GB" sz="2000" b="1" dirty="0">
              <a:solidFill>
                <a:srgbClr val="FF0000"/>
              </a:solidFill>
            </a:endParaRPr>
          </a:p>
        </p:txBody>
      </p:sp>
    </p:spTree>
    <p:extLst>
      <p:ext uri="{BB962C8B-B14F-4D97-AF65-F5344CB8AC3E}">
        <p14:creationId xmlns:p14="http://schemas.microsoft.com/office/powerpoint/2010/main" val="23649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3653" fill="hold"/>
                                        <p:tgtEl>
                                          <p:spTgt spid="13"/>
                                        </p:tgtEl>
                                      </p:cBhvr>
                                    </p:cmd>
                                  </p:childTnLst>
                                </p:cTn>
                              </p:par>
                            </p:childTnLst>
                          </p:cTn>
                        </p:par>
                      </p:childTnLst>
                    </p:cTn>
                  </p:par>
                </p:childTnLst>
              </p:cTn>
              <p:nextCondLst>
                <p:cond evt="onClick" delay="0">
                  <p:tgtEl>
                    <p:spTgt spid="13"/>
                  </p:tgtEl>
                </p:cond>
              </p:nextCondLst>
            </p:seq>
            <p:audio>
              <p:cMediaNode vol="80000">
                <p:cTn id="35" fill="hold" display="0">
                  <p:stCondLst>
                    <p:cond delay="indefinite"/>
                  </p:stCondLst>
                  <p:endCondLst>
                    <p:cond evt="onStopAudio" delay="0">
                      <p:tgtEl>
                        <p:sldTgt/>
                      </p:tgtEl>
                    </p:cond>
                  </p:endCondLst>
                </p:cTn>
                <p:tgtEl>
                  <p:spTgt spid="13"/>
                </p:tgtEl>
              </p:cMediaNode>
            </p:audio>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14"/>
                                        </p:tgtEl>
                                        <p:attrNameLst>
                                          <p:attrName>ppt_w</p:attrName>
                                        </p:attrNameLst>
                                      </p:cBhvr>
                                      <p:tavLst>
                                        <p:tav tm="0">
                                          <p:val>
                                            <p:strVal val="ppt_w"/>
                                          </p:val>
                                        </p:tav>
                                        <p:tav tm="100000">
                                          <p:val>
                                            <p:fltVal val="0"/>
                                          </p:val>
                                        </p:tav>
                                      </p:tavLst>
                                    </p:anim>
                                    <p:anim calcmode="lin" valueType="num">
                                      <p:cBhvr>
                                        <p:cTn id="41" dur="1000"/>
                                        <p:tgtEl>
                                          <p:spTgt spid="14"/>
                                        </p:tgtEl>
                                        <p:attrNameLst>
                                          <p:attrName>ppt_h</p:attrName>
                                        </p:attrNameLst>
                                      </p:cBhvr>
                                      <p:tavLst>
                                        <p:tav tm="0">
                                          <p:val>
                                            <p:strVal val="ppt_h"/>
                                          </p:val>
                                        </p:tav>
                                        <p:tav tm="100000">
                                          <p:val>
                                            <p:fltVal val="0"/>
                                          </p:val>
                                        </p:tav>
                                      </p:tavLst>
                                    </p:anim>
                                    <p:anim calcmode="lin" valueType="num">
                                      <p:cBhvr>
                                        <p:cTn id="42" dur="1000"/>
                                        <p:tgtEl>
                                          <p:spTgt spid="14"/>
                                        </p:tgtEl>
                                        <p:attrNameLst>
                                          <p:attrName>style.rotation</p:attrName>
                                        </p:attrNameLst>
                                      </p:cBhvr>
                                      <p:tavLst>
                                        <p:tav tm="0">
                                          <p:val>
                                            <p:fltVal val="0"/>
                                          </p:val>
                                        </p:tav>
                                        <p:tav tm="100000">
                                          <p:val>
                                            <p:fltVal val="90"/>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15"/>
                                        </p:tgtEl>
                                        <p:attrNameLst>
                                          <p:attrName>ppt_w</p:attrName>
                                        </p:attrNameLst>
                                      </p:cBhvr>
                                      <p:tavLst>
                                        <p:tav tm="0">
                                          <p:val>
                                            <p:strVal val="ppt_w"/>
                                          </p:val>
                                        </p:tav>
                                        <p:tav tm="100000">
                                          <p:val>
                                            <p:fltVal val="0"/>
                                          </p:val>
                                        </p:tav>
                                      </p:tavLst>
                                    </p:anim>
                                    <p:anim calcmode="lin" valueType="num">
                                      <p:cBhvr>
                                        <p:cTn id="50" dur="1000"/>
                                        <p:tgtEl>
                                          <p:spTgt spid="15"/>
                                        </p:tgtEl>
                                        <p:attrNameLst>
                                          <p:attrName>ppt_h</p:attrName>
                                        </p:attrNameLst>
                                      </p:cBhvr>
                                      <p:tavLst>
                                        <p:tav tm="0">
                                          <p:val>
                                            <p:strVal val="ppt_h"/>
                                          </p:val>
                                        </p:tav>
                                        <p:tav tm="100000">
                                          <p:val>
                                            <p:fltVal val="0"/>
                                          </p:val>
                                        </p:tav>
                                      </p:tavLst>
                                    </p:anim>
                                    <p:anim calcmode="lin" valueType="num">
                                      <p:cBhvr>
                                        <p:cTn id="51" dur="1000"/>
                                        <p:tgtEl>
                                          <p:spTgt spid="15"/>
                                        </p:tgtEl>
                                        <p:attrNameLst>
                                          <p:attrName>style.rotation</p:attrName>
                                        </p:attrNameLst>
                                      </p:cBhvr>
                                      <p:tavLst>
                                        <p:tav tm="0">
                                          <p:val>
                                            <p:fltVal val="0"/>
                                          </p:val>
                                        </p:tav>
                                        <p:tav tm="100000">
                                          <p:val>
                                            <p:fltVal val="90"/>
                                          </p:val>
                                        </p:tav>
                                      </p:tavLst>
                                    </p:anim>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childTnLst>
                                    <p:anim calcmode="lin" valueType="num">
                                      <p:cBhvr>
                                        <p:cTn id="58" dur="1000"/>
                                        <p:tgtEl>
                                          <p:spTgt spid="27"/>
                                        </p:tgtEl>
                                        <p:attrNameLst>
                                          <p:attrName>ppt_w</p:attrName>
                                        </p:attrNameLst>
                                      </p:cBhvr>
                                      <p:tavLst>
                                        <p:tav tm="0">
                                          <p:val>
                                            <p:strVal val="ppt_w"/>
                                          </p:val>
                                        </p:tav>
                                        <p:tav tm="100000">
                                          <p:val>
                                            <p:fltVal val="0"/>
                                          </p:val>
                                        </p:tav>
                                      </p:tavLst>
                                    </p:anim>
                                    <p:anim calcmode="lin" valueType="num">
                                      <p:cBhvr>
                                        <p:cTn id="59" dur="1000"/>
                                        <p:tgtEl>
                                          <p:spTgt spid="27"/>
                                        </p:tgtEl>
                                        <p:attrNameLst>
                                          <p:attrName>ppt_h</p:attrName>
                                        </p:attrNameLst>
                                      </p:cBhvr>
                                      <p:tavLst>
                                        <p:tav tm="0">
                                          <p:val>
                                            <p:strVal val="ppt_h"/>
                                          </p:val>
                                        </p:tav>
                                        <p:tav tm="100000">
                                          <p:val>
                                            <p:fltVal val="0"/>
                                          </p:val>
                                        </p:tav>
                                      </p:tavLst>
                                    </p:anim>
                                    <p:anim calcmode="lin" valueType="num">
                                      <p:cBhvr>
                                        <p:cTn id="60" dur="1000"/>
                                        <p:tgtEl>
                                          <p:spTgt spid="27"/>
                                        </p:tgtEl>
                                        <p:attrNameLst>
                                          <p:attrName>style.rotation</p:attrName>
                                        </p:attrNameLst>
                                      </p:cBhvr>
                                      <p:tavLst>
                                        <p:tav tm="0">
                                          <p:val>
                                            <p:fltVal val="0"/>
                                          </p:val>
                                        </p:tav>
                                        <p:tav tm="100000">
                                          <p:val>
                                            <p:fltVal val="90"/>
                                          </p:val>
                                        </p:tav>
                                      </p:tavLst>
                                    </p:anim>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childTnLst>
                                    <p:anim calcmode="lin" valueType="num">
                                      <p:cBhvr>
                                        <p:cTn id="67" dur="1000"/>
                                        <p:tgtEl>
                                          <p:spTgt spid="28"/>
                                        </p:tgtEl>
                                        <p:attrNameLst>
                                          <p:attrName>ppt_w</p:attrName>
                                        </p:attrNameLst>
                                      </p:cBhvr>
                                      <p:tavLst>
                                        <p:tav tm="0">
                                          <p:val>
                                            <p:strVal val="ppt_w"/>
                                          </p:val>
                                        </p:tav>
                                        <p:tav tm="100000">
                                          <p:val>
                                            <p:fltVal val="0"/>
                                          </p:val>
                                        </p:tav>
                                      </p:tavLst>
                                    </p:anim>
                                    <p:anim calcmode="lin" valueType="num">
                                      <p:cBhvr>
                                        <p:cTn id="68" dur="1000"/>
                                        <p:tgtEl>
                                          <p:spTgt spid="28"/>
                                        </p:tgtEl>
                                        <p:attrNameLst>
                                          <p:attrName>ppt_h</p:attrName>
                                        </p:attrNameLst>
                                      </p:cBhvr>
                                      <p:tavLst>
                                        <p:tav tm="0">
                                          <p:val>
                                            <p:strVal val="ppt_h"/>
                                          </p:val>
                                        </p:tav>
                                        <p:tav tm="100000">
                                          <p:val>
                                            <p:fltVal val="0"/>
                                          </p:val>
                                        </p:tav>
                                      </p:tavLst>
                                    </p:anim>
                                    <p:anim calcmode="lin" valueType="num">
                                      <p:cBhvr>
                                        <p:cTn id="69" dur="1000"/>
                                        <p:tgtEl>
                                          <p:spTgt spid="28"/>
                                        </p:tgtEl>
                                        <p:attrNameLst>
                                          <p:attrName>style.rotation</p:attrName>
                                        </p:attrNameLst>
                                      </p:cBhvr>
                                      <p:tavLst>
                                        <p:tav tm="0">
                                          <p:val>
                                            <p:fltVal val="0"/>
                                          </p:val>
                                        </p:tav>
                                        <p:tav tm="100000">
                                          <p:val>
                                            <p:fltVal val="90"/>
                                          </p:val>
                                        </p:tav>
                                      </p:tavLst>
                                    </p:anim>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childTnLst>
                                    <p:anim calcmode="lin" valueType="num">
                                      <p:cBhvr>
                                        <p:cTn id="76" dur="1000"/>
                                        <p:tgtEl>
                                          <p:spTgt spid="30"/>
                                        </p:tgtEl>
                                        <p:attrNameLst>
                                          <p:attrName>ppt_w</p:attrName>
                                        </p:attrNameLst>
                                      </p:cBhvr>
                                      <p:tavLst>
                                        <p:tav tm="0">
                                          <p:val>
                                            <p:strVal val="ppt_w"/>
                                          </p:val>
                                        </p:tav>
                                        <p:tav tm="100000">
                                          <p:val>
                                            <p:fltVal val="0"/>
                                          </p:val>
                                        </p:tav>
                                      </p:tavLst>
                                    </p:anim>
                                    <p:anim calcmode="lin" valueType="num">
                                      <p:cBhvr>
                                        <p:cTn id="77" dur="1000"/>
                                        <p:tgtEl>
                                          <p:spTgt spid="30"/>
                                        </p:tgtEl>
                                        <p:attrNameLst>
                                          <p:attrName>ppt_h</p:attrName>
                                        </p:attrNameLst>
                                      </p:cBhvr>
                                      <p:tavLst>
                                        <p:tav tm="0">
                                          <p:val>
                                            <p:strVal val="ppt_h"/>
                                          </p:val>
                                        </p:tav>
                                        <p:tav tm="100000">
                                          <p:val>
                                            <p:fltVal val="0"/>
                                          </p:val>
                                        </p:tav>
                                      </p:tavLst>
                                    </p:anim>
                                    <p:anim calcmode="lin" valueType="num">
                                      <p:cBhvr>
                                        <p:cTn id="78" dur="1000"/>
                                        <p:tgtEl>
                                          <p:spTgt spid="30"/>
                                        </p:tgtEl>
                                        <p:attrNameLst>
                                          <p:attrName>style.rotation</p:attrName>
                                        </p:attrNameLst>
                                      </p:cBhvr>
                                      <p:tavLst>
                                        <p:tav tm="0">
                                          <p:val>
                                            <p:fltVal val="0"/>
                                          </p:val>
                                        </p:tav>
                                        <p:tav tm="100000">
                                          <p:val>
                                            <p:fltVal val="90"/>
                                          </p:val>
                                        </p:tav>
                                      </p:tavLst>
                                    </p:anim>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31" presetClass="exit" presetSubtype="0" fill="hold" grpId="0" nodeType="clickEffect">
                                  <p:stCondLst>
                                    <p:cond delay="0"/>
                                  </p:stCondLst>
                                  <p:childTnLst>
                                    <p:anim calcmode="lin" valueType="num">
                                      <p:cBhvr>
                                        <p:cTn id="85" dur="1000"/>
                                        <p:tgtEl>
                                          <p:spTgt spid="31"/>
                                        </p:tgtEl>
                                        <p:attrNameLst>
                                          <p:attrName>ppt_w</p:attrName>
                                        </p:attrNameLst>
                                      </p:cBhvr>
                                      <p:tavLst>
                                        <p:tav tm="0">
                                          <p:val>
                                            <p:strVal val="ppt_w"/>
                                          </p:val>
                                        </p:tav>
                                        <p:tav tm="100000">
                                          <p:val>
                                            <p:fltVal val="0"/>
                                          </p:val>
                                        </p:tav>
                                      </p:tavLst>
                                    </p:anim>
                                    <p:anim calcmode="lin" valueType="num">
                                      <p:cBhvr>
                                        <p:cTn id="86" dur="1000"/>
                                        <p:tgtEl>
                                          <p:spTgt spid="31"/>
                                        </p:tgtEl>
                                        <p:attrNameLst>
                                          <p:attrName>ppt_h</p:attrName>
                                        </p:attrNameLst>
                                      </p:cBhvr>
                                      <p:tavLst>
                                        <p:tav tm="0">
                                          <p:val>
                                            <p:strVal val="ppt_h"/>
                                          </p:val>
                                        </p:tav>
                                        <p:tav tm="100000">
                                          <p:val>
                                            <p:fltVal val="0"/>
                                          </p:val>
                                        </p:tav>
                                      </p:tavLst>
                                    </p:anim>
                                    <p:anim calcmode="lin" valueType="num">
                                      <p:cBhvr>
                                        <p:cTn id="87" dur="1000"/>
                                        <p:tgtEl>
                                          <p:spTgt spid="31"/>
                                        </p:tgtEl>
                                        <p:attrNameLst>
                                          <p:attrName>style.rotation</p:attrName>
                                        </p:attrNameLst>
                                      </p:cBhvr>
                                      <p:tavLst>
                                        <p:tav tm="0">
                                          <p:val>
                                            <p:fltVal val="0"/>
                                          </p:val>
                                        </p:tav>
                                        <p:tav tm="100000">
                                          <p:val>
                                            <p:fltVal val="90"/>
                                          </p:val>
                                        </p:tav>
                                      </p:tavLst>
                                    </p:anim>
                                    <p:animEffect transition="out" filter="fade">
                                      <p:cBhvr>
                                        <p:cTn id="88" dur="1000"/>
                                        <p:tgtEl>
                                          <p:spTgt spid="31"/>
                                        </p:tgtEl>
                                      </p:cBhvr>
                                    </p:animEffect>
                                    <p:set>
                                      <p:cBhvr>
                                        <p:cTn id="8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0" restart="whenNotActive" fill="hold" evtFilter="cancelBubble" nodeType="interactiveSeq">
                <p:stCondLst>
                  <p:cond evt="onClick" delay="0">
                    <p:tgtEl>
                      <p:spTgt spid="32"/>
                    </p:tgtEl>
                  </p:cond>
                </p:stCondLst>
                <p:endSync evt="end" delay="0">
                  <p:rtn val="all"/>
                </p:endSync>
                <p:childTnLst>
                  <p:par>
                    <p:cTn id="91" fill="hold">
                      <p:stCondLst>
                        <p:cond delay="0"/>
                      </p:stCondLst>
                      <p:childTnLst>
                        <p:par>
                          <p:cTn id="92" fill="hold">
                            <p:stCondLst>
                              <p:cond delay="0"/>
                            </p:stCondLst>
                            <p:childTnLst>
                              <p:par>
                                <p:cTn id="93" presetID="31" presetClass="exit" presetSubtype="0" fill="hold" grpId="0" nodeType="clickEffect">
                                  <p:stCondLst>
                                    <p:cond delay="0"/>
                                  </p:stCondLst>
                                  <p:childTnLst>
                                    <p:anim calcmode="lin" valueType="num">
                                      <p:cBhvr>
                                        <p:cTn id="94" dur="1000"/>
                                        <p:tgtEl>
                                          <p:spTgt spid="32"/>
                                        </p:tgtEl>
                                        <p:attrNameLst>
                                          <p:attrName>ppt_w</p:attrName>
                                        </p:attrNameLst>
                                      </p:cBhvr>
                                      <p:tavLst>
                                        <p:tav tm="0">
                                          <p:val>
                                            <p:strVal val="ppt_w"/>
                                          </p:val>
                                        </p:tav>
                                        <p:tav tm="100000">
                                          <p:val>
                                            <p:fltVal val="0"/>
                                          </p:val>
                                        </p:tav>
                                      </p:tavLst>
                                    </p:anim>
                                    <p:anim calcmode="lin" valueType="num">
                                      <p:cBhvr>
                                        <p:cTn id="95" dur="1000"/>
                                        <p:tgtEl>
                                          <p:spTgt spid="32"/>
                                        </p:tgtEl>
                                        <p:attrNameLst>
                                          <p:attrName>ppt_h</p:attrName>
                                        </p:attrNameLst>
                                      </p:cBhvr>
                                      <p:tavLst>
                                        <p:tav tm="0">
                                          <p:val>
                                            <p:strVal val="ppt_h"/>
                                          </p:val>
                                        </p:tav>
                                        <p:tav tm="100000">
                                          <p:val>
                                            <p:fltVal val="0"/>
                                          </p:val>
                                        </p:tav>
                                      </p:tavLst>
                                    </p:anim>
                                    <p:anim calcmode="lin" valueType="num">
                                      <p:cBhvr>
                                        <p:cTn id="96" dur="1000"/>
                                        <p:tgtEl>
                                          <p:spTgt spid="32"/>
                                        </p:tgtEl>
                                        <p:attrNameLst>
                                          <p:attrName>style.rotation</p:attrName>
                                        </p:attrNameLst>
                                      </p:cBhvr>
                                      <p:tavLst>
                                        <p:tav tm="0">
                                          <p:val>
                                            <p:fltVal val="0"/>
                                          </p:val>
                                        </p:tav>
                                        <p:tav tm="100000">
                                          <p:val>
                                            <p:fltVal val="90"/>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8" grpId="0"/>
      <p:bldP spid="10" grpId="0"/>
      <p:bldP spid="12" grpId="0"/>
      <p:bldP spid="14" grpId="0" animBg="1"/>
      <p:bldP spid="15" grpId="0" animBg="1"/>
      <p:bldP spid="27" grpId="0" animBg="1"/>
      <p:bldP spid="28" grpId="0" animBg="1"/>
      <p:bldP spid="30" grpId="0" animBg="1"/>
      <p:bldP spid="31" grpId="0" animBg="1"/>
      <p:bldP spid="32"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129442"/>
            <a:ext cx="9144000" cy="6008014"/>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71611"/>
            </a:xfrm>
            <a:prstGeom prst="rect">
              <a:avLst/>
            </a:prstGeom>
            <a:noFill/>
          </p:spPr>
          <p:txBody>
            <a:bodyPr wrap="none" rtlCol="0">
              <a:spAutoFit/>
            </a:bodyPr>
            <a:lstStyle/>
            <a:p>
              <a:r>
                <a:rPr lang="en-US" sz="2400" b="1" dirty="0">
                  <a:solidFill>
                    <a:srgbClr val="FF0000"/>
                  </a:solidFill>
                </a:rPr>
                <a:t>AUDIO SCRIPT</a:t>
              </a:r>
            </a:p>
          </p:txBody>
        </p:sp>
      </p:grpSp>
      <p:sp>
        <p:nvSpPr>
          <p:cNvPr id="8" name="Multiplication Sign 7">
            <a:hlinkClick r:id="rId4"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5"/>
          <a:stretch>
            <a:fillRect/>
          </a:stretch>
        </p:blipFill>
        <p:spPr>
          <a:xfrm>
            <a:off x="7326608" y="10374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1579</TotalTime>
  <Words>962</Words>
  <Application>Microsoft Office PowerPoint</Application>
  <PresentationFormat>On-screen Show (4:3)</PresentationFormat>
  <Paragraphs>121</Paragraphs>
  <Slides>17</Slides>
  <Notes>0</Notes>
  <HiddenSlides>1</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.VnArabia</vt:lpstr>
      <vt:lpstr>Arial</vt:lpstr>
      <vt:lpstr>Calibri</vt:lpstr>
      <vt:lpstr>Calibri Light</vt:lpstr>
      <vt:lpstr>Comic Sans MS</vt:lpstr>
      <vt:lpstr>Script MT Bold</vt:lpstr>
      <vt:lpstr>Times New Roman</vt:lpstr>
      <vt:lpstr>Office Theme</vt:lpstr>
      <vt:lpstr>PowerPoint Presentation</vt:lpstr>
      <vt:lpstr>PowerPoint Presentation</vt:lpstr>
      <vt:lpstr>PowerPoint Presentation</vt:lpstr>
      <vt:lpstr>PowerPoint Presentation</vt:lpstr>
      <vt:lpstr>- Guess the name of the destination.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HP</cp:lastModifiedBy>
  <cp:revision>120</cp:revision>
  <dcterms:created xsi:type="dcterms:W3CDTF">2020-12-09T02:04:09Z</dcterms:created>
  <dcterms:modified xsi:type="dcterms:W3CDTF">2023-11-26T13:56:22Z</dcterms:modified>
</cp:coreProperties>
</file>