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4" r:id="rId2"/>
    <p:sldId id="257" r:id="rId3"/>
    <p:sldId id="276" r:id="rId4"/>
    <p:sldId id="258" r:id="rId5"/>
    <p:sldId id="281" r:id="rId6"/>
    <p:sldId id="282" r:id="rId7"/>
    <p:sldId id="283" r:id="rId8"/>
    <p:sldId id="260" r:id="rId9"/>
    <p:sldId id="285" r:id="rId10"/>
    <p:sldId id="261" r:id="rId11"/>
    <p:sldId id="273" r:id="rId12"/>
    <p:sldId id="277" r:id="rId13"/>
    <p:sldId id="262" r:id="rId14"/>
    <p:sldId id="284" r:id="rId15"/>
    <p:sldId id="286" r:id="rId16"/>
    <p:sldId id="287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FB7BD"/>
    <a:srgbClr val="A67BB7"/>
    <a:srgbClr val="008000"/>
    <a:srgbClr val="F47A69"/>
    <a:srgbClr val="A3E7FF"/>
    <a:srgbClr val="0088EE"/>
    <a:srgbClr val="EDE4BC"/>
    <a:srgbClr val="EF008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204" y="76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2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545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10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270" y="70783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talk again. Fill each blank with a word / number you hear.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6303" y="18345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21133" y="1782390"/>
            <a:ext cx="411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 and Lan are studying in class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3490" y="211358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46303" y="2553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6303" y="33209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21133" y="3312253"/>
            <a:ext cx="721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Lan is active and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621656" y="3648534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46303" y="41744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21133" y="4165840"/>
            <a:ext cx="677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Chi’s hair is long and black, and her nose is                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6303" y="48784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21134" y="4878488"/>
            <a:ext cx="89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 is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171884" y="5214769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785314" y="449685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21133" y="2501064"/>
            <a:ext cx="612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Lan has short               hair and a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3215654" y="28485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6143911" y="2834205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483C0EC-5B16-45D2-B79A-B45C524AD132}"/>
              </a:ext>
            </a:extLst>
          </p:cNvPr>
          <p:cNvSpPr txBox="1"/>
          <p:nvPr/>
        </p:nvSpPr>
        <p:spPr>
          <a:xfrm>
            <a:off x="5410227" y="1782389"/>
            <a:ext cx="59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6A</a:t>
            </a:r>
            <a:r>
              <a:rPr lang="en-US" sz="2400" dirty="0"/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8C3A90-7B56-4C0F-BF1E-6B9624563DF2}"/>
              </a:ext>
            </a:extLst>
          </p:cNvPr>
          <p:cNvSpPr txBox="1"/>
          <p:nvPr/>
        </p:nvSpPr>
        <p:spPr>
          <a:xfrm>
            <a:off x="6294965" y="1784732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E835AF-E435-4983-8EA2-EFEEB362BC42}"/>
              </a:ext>
            </a:extLst>
          </p:cNvPr>
          <p:cNvSpPr txBox="1"/>
          <p:nvPr/>
        </p:nvSpPr>
        <p:spPr>
          <a:xfrm>
            <a:off x="3269164" y="2506774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black</a:t>
            </a:r>
            <a:endParaRPr lang="en-US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C1BE60-4E94-40E6-8360-D3BADEB81CC8}"/>
              </a:ext>
            </a:extLst>
          </p:cNvPr>
          <p:cNvSpPr txBox="1"/>
          <p:nvPr/>
        </p:nvSpPr>
        <p:spPr>
          <a:xfrm>
            <a:off x="6159083" y="2502286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mouth</a:t>
            </a:r>
            <a:endParaRPr lang="en-US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5B4FC45-2F57-47B2-9587-EE31ACE6D9C7}"/>
              </a:ext>
            </a:extLst>
          </p:cNvPr>
          <p:cNvSpPr txBox="1"/>
          <p:nvPr/>
        </p:nvSpPr>
        <p:spPr>
          <a:xfrm>
            <a:off x="3551683" y="3316741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friendly</a:t>
            </a:r>
            <a:endParaRPr lang="en-US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24BCC1-9A0C-4EBB-9030-70D40296F17E}"/>
              </a:ext>
            </a:extLst>
          </p:cNvPr>
          <p:cNvSpPr txBox="1"/>
          <p:nvPr/>
        </p:nvSpPr>
        <p:spPr>
          <a:xfrm>
            <a:off x="6739153" y="4170227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big</a:t>
            </a:r>
            <a:r>
              <a:rPr lang="en-US" sz="2400" dirty="0"/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D8E57E9-617E-4E2E-A620-043AF5F557AB}"/>
              </a:ext>
            </a:extLst>
          </p:cNvPr>
          <p:cNvSpPr txBox="1"/>
          <p:nvPr/>
        </p:nvSpPr>
        <p:spPr>
          <a:xfrm>
            <a:off x="7812340" y="4174493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D91077-F3D3-4142-B416-8AEB50D730D5}"/>
              </a:ext>
            </a:extLst>
          </p:cNvPr>
          <p:cNvSpPr txBox="1"/>
          <p:nvPr/>
        </p:nvSpPr>
        <p:spPr>
          <a:xfrm>
            <a:off x="2156891" y="4879071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kind</a:t>
            </a:r>
            <a:endParaRPr 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6730D5-17E5-42C7-BE98-2D0031A92211}"/>
              </a:ext>
            </a:extLst>
          </p:cNvPr>
          <p:cNvSpPr txBox="1"/>
          <p:nvPr/>
        </p:nvSpPr>
        <p:spPr>
          <a:xfrm>
            <a:off x="3116354" y="4874822"/>
            <a:ext cx="125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 Minh.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66D0F81-2CB0-4638-B9D1-E841BD181B02}"/>
              </a:ext>
            </a:extLst>
          </p:cNvPr>
          <p:cNvSpPr txBox="1"/>
          <p:nvPr/>
        </p:nvSpPr>
        <p:spPr>
          <a:xfrm>
            <a:off x="2768026" y="4874161"/>
            <a:ext cx="125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 Minh.</a:t>
            </a:r>
          </a:p>
        </p:txBody>
      </p:sp>
      <p:pic>
        <p:nvPicPr>
          <p:cNvPr id="2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90321332-1BAA-4054-93C5-DA362D825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8909" y="521044"/>
            <a:ext cx="487363" cy="487363"/>
          </a:xfrm>
          <a:prstGeom prst="rect">
            <a:avLst/>
          </a:prstGeom>
        </p:spPr>
      </p:pic>
      <p:sp>
        <p:nvSpPr>
          <p:cNvPr id="49" name="Rounded Rectangle 48">
            <a:hlinkClick r:id="rId7" action="ppaction://hlinksldjump"/>
          </p:cNvPr>
          <p:cNvSpPr/>
          <p:nvPr/>
        </p:nvSpPr>
        <p:spPr>
          <a:xfrm>
            <a:off x="3794160" y="6350489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5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572000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Minh: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-Identity-H"/>
                </a:rPr>
                <a:t>Chi is my best friend. We’re in class 6B. She’s short with long black hair and a big nose.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I like her because she’s kind to me. She helps me with my English. She’s also hard-working. She always does her homework before class. Look, she’s going to the library.</a:t>
              </a:r>
              <a:endParaRPr lang="en-US" sz="3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52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47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571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about your best friend. Use these notes to help you.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28757" y="1275607"/>
            <a:ext cx="9022673" cy="5711057"/>
            <a:chOff x="193701" y="1590291"/>
            <a:chExt cx="8653859" cy="5137079"/>
          </a:xfrm>
        </p:grpSpPr>
        <p:sp>
          <p:nvSpPr>
            <p:cNvPr id="22" name="Rounded Rectangle 2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36117" y="2169130"/>
            <a:ext cx="5728817" cy="470318"/>
            <a:chOff x="363373" y="1262747"/>
            <a:chExt cx="5728817" cy="470318"/>
          </a:xfrm>
        </p:grpSpPr>
        <p:sp>
          <p:nvSpPr>
            <p:cNvPr id="29" name="TextBox 28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What’s his / her name?</a:t>
              </a:r>
              <a:endParaRPr lang="en-US" sz="2400" i="1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36117" y="3166149"/>
            <a:ext cx="6471767" cy="461665"/>
            <a:chOff x="369902" y="2142097"/>
            <a:chExt cx="6471767" cy="461665"/>
          </a:xfrm>
        </p:grpSpPr>
        <p:sp>
          <p:nvSpPr>
            <p:cNvPr id="32" name="TextBox 31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does he / she look like?</a:t>
              </a:r>
              <a:endParaRPr lang="en-US" sz="24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336117" y="4154515"/>
            <a:ext cx="6471767" cy="470318"/>
            <a:chOff x="363373" y="4026312"/>
            <a:chExt cx="6471767" cy="470318"/>
          </a:xfrm>
        </p:grpSpPr>
        <p:sp>
          <p:nvSpPr>
            <p:cNvPr id="35" name="TextBox 34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What’s he / she like?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336117" y="5142881"/>
            <a:ext cx="6471767" cy="470318"/>
            <a:chOff x="363373" y="3312302"/>
            <a:chExt cx="6471767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Why do you like him / her?</a:t>
              </a:r>
            </a:p>
          </p:txBody>
        </p:sp>
      </p:grpSp>
      <p:cxnSp>
        <p:nvCxnSpPr>
          <p:cNvPr id="43" name="Straight Connector 42"/>
          <p:cNvCxnSpPr/>
          <p:nvPr/>
        </p:nvCxnSpPr>
        <p:spPr>
          <a:xfrm flipV="1">
            <a:off x="1607505" y="300733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607505" y="407413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611630" y="508175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611630" y="614855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347547" y="287274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347547" y="397383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347547" y="492252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347547" y="602361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741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53937" y="91165"/>
            <a:ext cx="76457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diary entry of about 50 words about your best friend. Use the answers to the questions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43" y="1632854"/>
            <a:ext cx="6498771" cy="52493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828800" y="415468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732310" y="4712187"/>
            <a:ext cx="33832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828800" y="526720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28800" y="582470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828800" y="638858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386946" y="3044343"/>
            <a:ext cx="29260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828800" y="3601844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41715" y="2395953"/>
            <a:ext cx="27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Dear Diary,</a:t>
            </a:r>
          </a:p>
          <a:p>
            <a:r>
              <a:rPr lang="en-US" sz="2400">
                <a:latin typeface="Comic Sans MS" panose="030F0702030302020204" pitchFamily="66" charset="0"/>
              </a:rPr>
              <a:t>My best friend 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386942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I like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3342" y="4395231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because</a:t>
            </a:r>
          </a:p>
        </p:txBody>
      </p:sp>
    </p:spTree>
    <p:extLst>
      <p:ext uri="{BB962C8B-B14F-4D97-AF65-F5344CB8AC3E}">
        <p14:creationId xmlns:p14="http://schemas.microsoft.com/office/powerpoint/2010/main" val="269574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06897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203473" y="1754"/>
            <a:ext cx="2646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2025" y="2395953"/>
            <a:ext cx="7277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600" dirty="0">
                <a:latin typeface="Comic Sans MS" panose="030F0702030302020204" pitchFamily="66" charset="0"/>
              </a:rPr>
              <a:t>Listen to Mi and Minh talking about their best friends.</a:t>
            </a:r>
          </a:p>
          <a:p>
            <a:pPr marL="342900" indent="-342900">
              <a:buFontTx/>
              <a:buChar char="-"/>
            </a:pPr>
            <a:r>
              <a:rPr lang="en-US" sz="3600" dirty="0">
                <a:latin typeface="Comic Sans MS" panose="030F0702030302020204" pitchFamily="66" charset="0"/>
              </a:rPr>
              <a:t>Write a diary entry about 50 words about your best friend. </a:t>
            </a:r>
          </a:p>
        </p:txBody>
      </p:sp>
    </p:spTree>
    <p:extLst>
      <p:ext uri="{BB962C8B-B14F-4D97-AF65-F5344CB8AC3E}">
        <p14:creationId xmlns:p14="http://schemas.microsoft.com/office/powerpoint/2010/main" val="2217710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068975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930474" y="0"/>
            <a:ext cx="3340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4862" y="2291178"/>
            <a:ext cx="75342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600" dirty="0">
                <a:latin typeface="Comic Sans MS" panose="030F0702030302020204" pitchFamily="66" charset="0"/>
              </a:rPr>
              <a:t>Do the exercises part </a:t>
            </a:r>
            <a:r>
              <a:rPr lang="en-US" sz="3600" b="1" dirty="0">
                <a:latin typeface="Comic Sans MS" panose="030F0702030302020204" pitchFamily="66" charset="0"/>
              </a:rPr>
              <a:t>Writing</a:t>
            </a:r>
            <a:r>
              <a:rPr lang="en-US" sz="3600" dirty="0">
                <a:latin typeface="Comic Sans MS" panose="030F0702030302020204" pitchFamily="66" charset="0"/>
              </a:rPr>
              <a:t> in the </a:t>
            </a:r>
            <a:r>
              <a:rPr lang="en-US" sz="3600" b="1" dirty="0">
                <a:latin typeface="Comic Sans MS" panose="030F0702030302020204" pitchFamily="66" charset="0"/>
              </a:rPr>
              <a:t>workbook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3600" dirty="0">
                <a:latin typeface="Comic Sans MS" panose="030F0702030302020204" pitchFamily="66" charset="0"/>
              </a:rPr>
              <a:t>Finish the diary entry about your best friend.</a:t>
            </a:r>
          </a:p>
          <a:p>
            <a:r>
              <a:rPr lang="en-US" sz="3600" i="1" dirty="0">
                <a:latin typeface="Comic Sans MS" panose="030F0702030302020204" pitchFamily="66" charset="0"/>
              </a:rPr>
              <a:t>Deadline: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  <a:r>
              <a:rPr lang="en-US" sz="3600" dirty="0">
                <a:highlight>
                  <a:srgbClr val="FFFF00"/>
                </a:highlight>
                <a:latin typeface="Comic Sans MS" panose="030F0702030302020204" pitchFamily="66" charset="0"/>
              </a:rPr>
              <a:t>before Tuesday</a:t>
            </a:r>
            <a:r>
              <a:rPr lang="en-US" sz="3600" dirty="0">
                <a:latin typeface="Comic Sans MS" panose="030F0702030302020204" pitchFamily="66" charset="0"/>
              </a:rPr>
              <a:t> (25/10).</a:t>
            </a:r>
          </a:p>
        </p:txBody>
      </p:sp>
    </p:spTree>
    <p:extLst>
      <p:ext uri="{BB962C8B-B14F-4D97-AF65-F5344CB8AC3E}">
        <p14:creationId xmlns:p14="http://schemas.microsoft.com/office/powerpoint/2010/main" val="3603767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6" y="3964787"/>
            <a:ext cx="7593704" cy="1741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Listen for specific information about best friends.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Write a diary entry about best friends.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OBJECTIVES: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9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191306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students doing in each picture?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62782" y="1062577"/>
            <a:ext cx="3403975" cy="2371830"/>
            <a:chOff x="-530146" y="1252371"/>
            <a:chExt cx="3403975" cy="237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-530146" y="147581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3510" y="3766457"/>
            <a:ext cx="3538248" cy="2555500"/>
            <a:chOff x="2570116" y="250372"/>
            <a:chExt cx="3538248" cy="2555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2570116" y="61152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93109" y="3505200"/>
            <a:ext cx="2341727" cy="2933224"/>
            <a:chOff x="6293851" y="-17914"/>
            <a:chExt cx="2341727" cy="2933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933966"/>
            <a:chOff x="-998232" y="1051203"/>
            <a:chExt cx="4946337" cy="39339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51203"/>
              <a:ext cx="4946337" cy="3933966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286000" y="554370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43FD98-8D08-4135-9D16-955797A24E14}"/>
              </a:ext>
            </a:extLst>
          </p:cNvPr>
          <p:cNvSpPr txBox="1"/>
          <p:nvPr/>
        </p:nvSpPr>
        <p:spPr>
          <a:xfrm>
            <a:off x="3270828" y="5122079"/>
            <a:ext cx="2602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00B050"/>
                </a:solidFill>
                <a:effectLst/>
              </a:rPr>
              <a:t>They are talking.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3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888932"/>
            <a:chOff x="-998232" y="1051203"/>
            <a:chExt cx="4946337" cy="3888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96237"/>
              <a:ext cx="4946337" cy="384389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286000" y="554370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93882C6-C27F-4847-BBBD-301105D2E14A}"/>
              </a:ext>
            </a:extLst>
          </p:cNvPr>
          <p:cNvSpPr txBox="1"/>
          <p:nvPr/>
        </p:nvSpPr>
        <p:spPr>
          <a:xfrm>
            <a:off x="2648461" y="5122079"/>
            <a:ext cx="3847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00B050"/>
                </a:solidFill>
                <a:effectLst/>
              </a:rPr>
              <a:t>They are playing football.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7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13523" y="492785"/>
            <a:ext cx="3516954" cy="4521511"/>
            <a:chOff x="-998232" y="682579"/>
            <a:chExt cx="3516954" cy="45215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8573" y="682579"/>
              <a:ext cx="3067295" cy="452151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286000" y="554370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37198B2-5724-4463-919B-F27E25304F4F}"/>
              </a:ext>
            </a:extLst>
          </p:cNvPr>
          <p:cNvSpPr txBox="1"/>
          <p:nvPr/>
        </p:nvSpPr>
        <p:spPr>
          <a:xfrm>
            <a:off x="3198091" y="5122079"/>
            <a:ext cx="2747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</a:rPr>
              <a:t>They are </a:t>
            </a:r>
            <a:r>
              <a:rPr lang="en-US" sz="2800" dirty="0">
                <a:solidFill>
                  <a:srgbClr val="00B050"/>
                </a:solidFill>
              </a:rPr>
              <a:t>w</a:t>
            </a:r>
            <a:r>
              <a:rPr lang="en-US" sz="2800" b="0" i="0" dirty="0">
                <a:solidFill>
                  <a:srgbClr val="00B050"/>
                </a:solidFill>
                <a:effectLst/>
              </a:rPr>
              <a:t>alking.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3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32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52008"/>
            <a:ext cx="790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Mi and Minh talking about their best friends.  Look at the picture below and say which one is Lan and which one is Chi.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36" y="1304345"/>
            <a:ext cx="3870928" cy="5719405"/>
          </a:xfrm>
          <a:prstGeom prst="rect">
            <a:avLst/>
          </a:prstGeom>
        </p:spPr>
      </p:pic>
      <p:pic>
        <p:nvPicPr>
          <p:cNvPr id="3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id="{693898EC-4A89-4FDF-8330-35B3D48D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4798" y="816428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3F9B48-CADF-49FA-8B54-F9DE00917A62}"/>
              </a:ext>
            </a:extLst>
          </p:cNvPr>
          <p:cNvSpPr txBox="1"/>
          <p:nvPr/>
        </p:nvSpPr>
        <p:spPr>
          <a:xfrm>
            <a:off x="4572000" y="2875094"/>
            <a:ext cx="4054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0070C0"/>
                </a:solidFill>
                <a:effectLst/>
              </a:rPr>
              <a:t>Lan is the girl wearing a red and white jacket and a red cap.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E04E0-6329-4F19-8F50-272B9F83ED76}"/>
              </a:ext>
            </a:extLst>
          </p:cNvPr>
          <p:cNvSpPr txBox="1"/>
          <p:nvPr/>
        </p:nvSpPr>
        <p:spPr>
          <a:xfrm>
            <a:off x="4572000" y="4251175"/>
            <a:ext cx="4054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0070C0"/>
                </a:solidFill>
                <a:effectLst/>
              </a:rPr>
              <a:t>Chi is the girl wearing a white T-shirt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b="0" i="0" dirty="0">
                <a:solidFill>
                  <a:srgbClr val="0070C0"/>
                </a:solidFill>
                <a:effectLst/>
              </a:rPr>
              <a:t>and a blue skirt.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268F2-35BB-450A-95B5-822C79F73163}"/>
              </a:ext>
            </a:extLst>
          </p:cNvPr>
          <p:cNvSpPr txBox="1"/>
          <p:nvPr/>
        </p:nvSpPr>
        <p:spPr>
          <a:xfrm>
            <a:off x="257401" y="1992365"/>
            <a:ext cx="707245" cy="523220"/>
          </a:xfrm>
          <a:prstGeom prst="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6AB3A6-31B3-4E6D-B263-9E89317C05D7}"/>
              </a:ext>
            </a:extLst>
          </p:cNvPr>
          <p:cNvSpPr txBox="1"/>
          <p:nvPr/>
        </p:nvSpPr>
        <p:spPr>
          <a:xfrm>
            <a:off x="3222530" y="1632857"/>
            <a:ext cx="655949" cy="523220"/>
          </a:xfrm>
          <a:prstGeom prst="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Chi</a:t>
            </a:r>
          </a:p>
        </p:txBody>
      </p:sp>
      <p:sp>
        <p:nvSpPr>
          <p:cNvPr id="12" name="Rounded Rectangle 48">
            <a:hlinkClick r:id="rId8" action="ppaction://hlinksldjump"/>
            <a:extLst>
              <a:ext uri="{FF2B5EF4-FFF2-40B4-BE49-F238E27FC236}">
                <a16:creationId xmlns:a16="http://schemas.microsoft.com/office/drawing/2014/main" id="{5F466011-AF8A-4489-AB5B-96FF9F58C43E}"/>
              </a:ext>
            </a:extLst>
          </p:cNvPr>
          <p:cNvSpPr/>
          <p:nvPr/>
        </p:nvSpPr>
        <p:spPr>
          <a:xfrm>
            <a:off x="7497942" y="6419901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21163 -0.0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0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572000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Minh: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-Identity-H"/>
                </a:rPr>
                <a:t>Chi is my best friend. We’re in class 6B. She’s short with long black hair and a big nose.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I like her because she’s kind to me. She helps me with my English. She’s also hard-working. She always does her homework before class. Look, she’s going to the library.</a:t>
              </a:r>
              <a:endParaRPr lang="en-US" sz="3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52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8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1258</TotalTime>
  <Words>560</Words>
  <Application>Microsoft Office PowerPoint</Application>
  <PresentationFormat>On-screen Show (4:3)</PresentationFormat>
  <Paragraphs>73</Paragraphs>
  <Slides>17</Slides>
  <Notes>3</Notes>
  <HiddenSlides>2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MyriadPro-It</vt:lpstr>
      <vt:lpstr>MyriadPro-Regular</vt:lpstr>
      <vt:lpstr>MyriadPro-Regular-Identity-H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97</cp:revision>
  <dcterms:created xsi:type="dcterms:W3CDTF">2020-12-09T02:04:09Z</dcterms:created>
  <dcterms:modified xsi:type="dcterms:W3CDTF">2022-11-02T15:22:04Z</dcterms:modified>
</cp:coreProperties>
</file>