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68" r:id="rId4"/>
    <p:sldId id="276" r:id="rId5"/>
    <p:sldId id="277" r:id="rId6"/>
    <p:sldId id="278" r:id="rId7"/>
    <p:sldId id="279" r:id="rId8"/>
    <p:sldId id="280" r:id="rId9"/>
    <p:sldId id="281" r:id="rId10"/>
    <p:sldId id="258" r:id="rId11"/>
    <p:sldId id="272" r:id="rId12"/>
    <p:sldId id="273" r:id="rId13"/>
    <p:sldId id="274" r:id="rId14"/>
    <p:sldId id="261" r:id="rId15"/>
    <p:sldId id="270" r:id="rId16"/>
    <p:sldId id="262" r:id="rId17"/>
    <p:sldId id="275" r:id="rId18"/>
    <p:sldId id="282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3FF"/>
    <a:srgbClr val="AFDDFF"/>
    <a:srgbClr val="EAF2FA"/>
    <a:srgbClr val="1D9EFF"/>
    <a:srgbClr val="9CDDE0"/>
    <a:srgbClr val="79D1D5"/>
    <a:srgbClr val="A3E7FF"/>
    <a:srgbClr val="F16649"/>
    <a:srgbClr val="0D9FA3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04" y="64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9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75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adjectives to the pictures.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990" y="1241497"/>
            <a:ext cx="2321490" cy="2013332"/>
            <a:chOff x="98989" y="1241497"/>
            <a:chExt cx="2698047" cy="2339904"/>
          </a:xfrm>
        </p:grpSpPr>
        <p:grpSp>
          <p:nvGrpSpPr>
            <p:cNvPr id="5" name="Group 4"/>
            <p:cNvGrpSpPr/>
            <p:nvPr/>
          </p:nvGrpSpPr>
          <p:grpSpPr>
            <a:xfrm>
              <a:off x="200084" y="1360715"/>
              <a:ext cx="2596952" cy="2220686"/>
              <a:chOff x="1462289" y="1774371"/>
              <a:chExt cx="2113206" cy="180702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rgbClr val="A3E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89" y="2111830"/>
                <a:ext cx="2113205" cy="1469570"/>
              </a:xfrm>
              <a:prstGeom prst="roundRect">
                <a:avLst/>
              </a:prstGeom>
            </p:spPr>
          </p:pic>
        </p:grpSp>
        <p:sp>
          <p:nvSpPr>
            <p:cNvPr id="6" name="Oval 5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90817" y="4100247"/>
            <a:ext cx="2372710" cy="2031189"/>
            <a:chOff x="98989" y="1241497"/>
            <a:chExt cx="2757575" cy="2360658"/>
          </a:xfrm>
        </p:grpSpPr>
        <p:grpSp>
          <p:nvGrpSpPr>
            <p:cNvPr id="29" name="Group 28"/>
            <p:cNvGrpSpPr/>
            <p:nvPr/>
          </p:nvGrpSpPr>
          <p:grpSpPr>
            <a:xfrm>
              <a:off x="200084" y="1360715"/>
              <a:ext cx="2656480" cy="2241440"/>
              <a:chOff x="1462289" y="1774371"/>
              <a:chExt cx="2161645" cy="182391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89" y="1791259"/>
                <a:ext cx="2161645" cy="1807029"/>
              </a:xfrm>
              <a:prstGeom prst="roundRect">
                <a:avLst/>
              </a:prstGeom>
            </p:spPr>
          </p:pic>
        </p:grpSp>
        <p:sp>
          <p:nvSpPr>
            <p:cNvPr id="30" name="Oval 2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07735" y="4117435"/>
            <a:ext cx="2321490" cy="2081534"/>
            <a:chOff x="98989" y="1241497"/>
            <a:chExt cx="2698047" cy="2419169"/>
          </a:xfrm>
        </p:grpSpPr>
        <p:grpSp>
          <p:nvGrpSpPr>
            <p:cNvPr id="34" name="Group 33"/>
            <p:cNvGrpSpPr/>
            <p:nvPr/>
          </p:nvGrpSpPr>
          <p:grpSpPr>
            <a:xfrm>
              <a:off x="200084" y="1360715"/>
              <a:ext cx="2596952" cy="2299951"/>
              <a:chOff x="1462289" y="1774371"/>
              <a:chExt cx="2113206" cy="1871529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759" y="1825847"/>
                <a:ext cx="1344002" cy="1820053"/>
              </a:xfrm>
              <a:prstGeom prst="roundRect">
                <a:avLst/>
              </a:prstGeom>
            </p:spPr>
          </p:pic>
        </p:grpSp>
        <p:sp>
          <p:nvSpPr>
            <p:cNvPr id="35" name="Oval 34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86876" y="1241497"/>
            <a:ext cx="2321490" cy="2013332"/>
            <a:chOff x="98989" y="1241497"/>
            <a:chExt cx="2698047" cy="2339904"/>
          </a:xfrm>
        </p:grpSpPr>
        <p:grpSp>
          <p:nvGrpSpPr>
            <p:cNvPr id="39" name="Group 38"/>
            <p:cNvGrpSpPr/>
            <p:nvPr/>
          </p:nvGrpSpPr>
          <p:grpSpPr>
            <a:xfrm>
              <a:off x="200084" y="1360715"/>
              <a:ext cx="2596952" cy="2220686"/>
              <a:chOff x="1462289" y="1774371"/>
              <a:chExt cx="2113206" cy="1807029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7846" y="1774371"/>
                <a:ext cx="1601091" cy="1807029"/>
              </a:xfrm>
              <a:prstGeom prst="roundRect">
                <a:avLst/>
              </a:prstGeom>
            </p:spPr>
          </p:pic>
        </p:grpSp>
        <p:sp>
          <p:nvSpPr>
            <p:cNvPr id="40" name="Oval 3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7405" y="4176653"/>
            <a:ext cx="2455723" cy="1894397"/>
            <a:chOff x="-2106" y="1241497"/>
            <a:chExt cx="2854053" cy="220167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06" y="1360715"/>
              <a:ext cx="2854053" cy="2082459"/>
            </a:xfrm>
            <a:prstGeom prst="round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-2106" y="1241497"/>
              <a:ext cx="414710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c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59B435-0DCD-49B4-9C7E-DC4230F9097A}"/>
              </a:ext>
            </a:extLst>
          </p:cNvPr>
          <p:cNvGrpSpPr/>
          <p:nvPr/>
        </p:nvGrpSpPr>
        <p:grpSpPr>
          <a:xfrm>
            <a:off x="3939777" y="6217906"/>
            <a:ext cx="1344392" cy="430887"/>
            <a:chOff x="3233058" y="1658813"/>
            <a:chExt cx="1344392" cy="430887"/>
          </a:xfrm>
        </p:grpSpPr>
        <p:sp>
          <p:nvSpPr>
            <p:cNvPr id="46" name="Rounded Rectangle 52">
              <a:extLst>
                <a:ext uri="{FF2B5EF4-FFF2-40B4-BE49-F238E27FC236}">
                  <a16:creationId xmlns:a16="http://schemas.microsoft.com/office/drawing/2014/main" id="{8B7CC6B2-13D2-4385-9CBB-2B92C66FB119}"/>
                </a:ext>
              </a:extLst>
            </p:cNvPr>
            <p:cNvSpPr/>
            <p:nvPr/>
          </p:nvSpPr>
          <p:spPr>
            <a:xfrm>
              <a:off x="3233058" y="168058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B3F047B-8877-47AB-BAE2-02547F4CF917}"/>
                </a:ext>
              </a:extLst>
            </p:cNvPr>
            <p:cNvSpPr txBox="1"/>
            <p:nvPr/>
          </p:nvSpPr>
          <p:spPr>
            <a:xfrm>
              <a:off x="3303812" y="165881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3. </a:t>
              </a:r>
              <a:r>
                <a:rPr lang="en-US" sz="2200" dirty="0"/>
                <a:t>funny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B80A391-2E34-4217-B501-4D2BF3B231F1}"/>
              </a:ext>
            </a:extLst>
          </p:cNvPr>
          <p:cNvGrpSpPr/>
          <p:nvPr/>
        </p:nvGrpSpPr>
        <p:grpSpPr>
          <a:xfrm>
            <a:off x="631031" y="3322724"/>
            <a:ext cx="1344392" cy="430887"/>
            <a:chOff x="3233058" y="1679133"/>
            <a:chExt cx="1344392" cy="430887"/>
          </a:xfrm>
        </p:grpSpPr>
        <p:sp>
          <p:nvSpPr>
            <p:cNvPr id="63" name="Rounded Rectangle 55">
              <a:extLst>
                <a:ext uri="{FF2B5EF4-FFF2-40B4-BE49-F238E27FC236}">
                  <a16:creationId xmlns:a16="http://schemas.microsoft.com/office/drawing/2014/main" id="{8217FDAB-3E27-4D16-9501-6593935F298E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F70F5CA-8B9A-4C4A-81D8-99A27C4CFE4F}"/>
                </a:ext>
              </a:extLst>
            </p:cNvPr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4. </a:t>
              </a:r>
              <a:r>
                <a:rPr lang="en-US" sz="2200" dirty="0"/>
                <a:t>caring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048E22A-842F-4CE9-BC09-6AAE10CB19DC}"/>
              </a:ext>
            </a:extLst>
          </p:cNvPr>
          <p:cNvGrpSpPr/>
          <p:nvPr/>
        </p:nvGrpSpPr>
        <p:grpSpPr>
          <a:xfrm>
            <a:off x="7168577" y="3304918"/>
            <a:ext cx="1344392" cy="430887"/>
            <a:chOff x="3233058" y="1679133"/>
            <a:chExt cx="1344392" cy="430887"/>
          </a:xfrm>
        </p:grpSpPr>
        <p:sp>
          <p:nvSpPr>
            <p:cNvPr id="66" name="Rounded Rectangle 58">
              <a:extLst>
                <a:ext uri="{FF2B5EF4-FFF2-40B4-BE49-F238E27FC236}">
                  <a16:creationId xmlns:a16="http://schemas.microsoft.com/office/drawing/2014/main" id="{0D5B37AA-2C1D-4037-BF3D-BD166F563ACD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88E20B0-9F74-4DC3-98FA-FA6990085863}"/>
                </a:ext>
              </a:extLst>
            </p:cNvPr>
            <p:cNvSpPr txBox="1"/>
            <p:nvPr/>
          </p:nvSpPr>
          <p:spPr>
            <a:xfrm>
              <a:off x="3303811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5. </a:t>
              </a:r>
              <a:r>
                <a:rPr lang="en-US" sz="2200" dirty="0"/>
                <a:t>active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0118139-7239-477C-B203-53CD5E0B2ED1}"/>
              </a:ext>
            </a:extLst>
          </p:cNvPr>
          <p:cNvGrpSpPr/>
          <p:nvPr/>
        </p:nvGrpSpPr>
        <p:grpSpPr>
          <a:xfrm>
            <a:off x="6802423" y="6216158"/>
            <a:ext cx="1785263" cy="430887"/>
            <a:chOff x="3233057" y="1679133"/>
            <a:chExt cx="1785263" cy="430887"/>
          </a:xfrm>
        </p:grpSpPr>
        <p:sp>
          <p:nvSpPr>
            <p:cNvPr id="69" name="Rounded Rectangle 49">
              <a:extLst>
                <a:ext uri="{FF2B5EF4-FFF2-40B4-BE49-F238E27FC236}">
                  <a16:creationId xmlns:a16="http://schemas.microsoft.com/office/drawing/2014/main" id="{97CBE0BC-2A8B-45EB-BCEE-52423039FE8B}"/>
                </a:ext>
              </a:extLst>
            </p:cNvPr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0290842-7CB6-4410-B788-474357CC67EB}"/>
                </a:ext>
              </a:extLst>
            </p:cNvPr>
            <p:cNvSpPr txBox="1"/>
            <p:nvPr/>
          </p:nvSpPr>
          <p:spPr>
            <a:xfrm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2. </a:t>
              </a:r>
              <a:r>
                <a:rPr lang="en-US" sz="2200" dirty="0"/>
                <a:t>confident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5999D5-7D49-4ACA-ACBB-FBA130959FEA}"/>
              </a:ext>
            </a:extLst>
          </p:cNvPr>
          <p:cNvGrpSpPr/>
          <p:nvPr/>
        </p:nvGrpSpPr>
        <p:grpSpPr>
          <a:xfrm rot="21600000">
            <a:off x="420864" y="6216921"/>
            <a:ext cx="2168803" cy="430887"/>
            <a:chOff x="3233057" y="1679133"/>
            <a:chExt cx="2168803" cy="430887"/>
          </a:xfrm>
        </p:grpSpPr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40524C78-77DA-46D6-8093-0CB66414CCEE}"/>
                </a:ext>
              </a:extLst>
            </p:cNvPr>
            <p:cNvSpPr/>
            <p:nvPr/>
          </p:nvSpPr>
          <p:spPr>
            <a:xfrm>
              <a:off x="3233057" y="1700905"/>
              <a:ext cx="216880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41D669E-C8BF-48BC-A087-98AEBE722426}"/>
                </a:ext>
              </a:extLst>
            </p:cNvPr>
            <p:cNvSpPr txBox="1"/>
            <p:nvPr/>
          </p:nvSpPr>
          <p:spPr>
            <a:xfrm>
              <a:off x="3265708" y="1679133"/>
              <a:ext cx="21100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1. </a:t>
              </a:r>
              <a:r>
                <a:rPr lang="en-US" sz="2200" dirty="0"/>
                <a:t>hard - working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21000000">
            <a:off x="4243303" y="3607973"/>
            <a:ext cx="1344392" cy="430887"/>
            <a:chOff x="3233058" y="1679133"/>
            <a:chExt cx="1344392" cy="430887"/>
          </a:xfrm>
        </p:grpSpPr>
        <p:sp>
          <p:nvSpPr>
            <p:cNvPr id="59" name="Rounded Rectangle 58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3811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5. </a:t>
              </a:r>
              <a:r>
                <a:rPr lang="en-US" sz="2200" dirty="0"/>
                <a:t>active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 rot="660000">
            <a:off x="4794732" y="2494911"/>
            <a:ext cx="1344392" cy="430887"/>
            <a:chOff x="3233058" y="1679133"/>
            <a:chExt cx="1344392" cy="430887"/>
          </a:xfrm>
        </p:grpSpPr>
        <p:sp>
          <p:nvSpPr>
            <p:cNvPr id="56" name="Rounded Rectangle 55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4. </a:t>
              </a:r>
              <a:r>
                <a:rPr lang="en-US" sz="2200"/>
                <a:t>caring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 rot="21060000">
            <a:off x="3035685" y="2849014"/>
            <a:ext cx="1344392" cy="430887"/>
            <a:chOff x="3233058" y="1679133"/>
            <a:chExt cx="1344392" cy="430887"/>
          </a:xfrm>
        </p:grpSpPr>
        <p:sp>
          <p:nvSpPr>
            <p:cNvPr id="53" name="Rounded Rectangle 52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3. </a:t>
              </a:r>
              <a:r>
                <a:rPr lang="en-US" sz="2200" dirty="0"/>
                <a:t>funny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rot="360000">
            <a:off x="2816325" y="1953423"/>
            <a:ext cx="1785263" cy="430887"/>
            <a:chOff x="3233057" y="1679133"/>
            <a:chExt cx="1785263" cy="430887"/>
          </a:xfrm>
        </p:grpSpPr>
        <p:sp>
          <p:nvSpPr>
            <p:cNvPr id="50" name="Rounded Rectangle 49"/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 rot="21571355"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2. </a:t>
              </a:r>
              <a:r>
                <a:rPr lang="en-US" sz="2200" dirty="0"/>
                <a:t>confident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 rot="21240000">
            <a:off x="3454763" y="1118441"/>
            <a:ext cx="2168803" cy="430887"/>
            <a:chOff x="3233058" y="1679133"/>
            <a:chExt cx="2168803" cy="430887"/>
          </a:xfrm>
        </p:grpSpPr>
        <p:sp>
          <p:nvSpPr>
            <p:cNvPr id="8" name="Rounded Rectangle 7"/>
            <p:cNvSpPr/>
            <p:nvPr/>
          </p:nvSpPr>
          <p:spPr>
            <a:xfrm>
              <a:off x="3233058" y="1700904"/>
              <a:ext cx="216880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5708" y="1679133"/>
              <a:ext cx="21100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1. </a:t>
              </a:r>
              <a:r>
                <a:rPr lang="en-US" sz="2200" dirty="0"/>
                <a:t>hard - working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120E4D-30FE-421E-9BC8-C228690226D0}"/>
              </a:ext>
            </a:extLst>
          </p:cNvPr>
          <p:cNvGrpSpPr/>
          <p:nvPr/>
        </p:nvGrpSpPr>
        <p:grpSpPr>
          <a:xfrm>
            <a:off x="1840060" y="1238833"/>
            <a:ext cx="2321490" cy="2512115"/>
            <a:chOff x="-2406286" y="1036768"/>
            <a:chExt cx="2321490" cy="251211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200CE2B-656E-4259-A1DD-ED90312E64A3}"/>
                </a:ext>
              </a:extLst>
            </p:cNvPr>
            <p:cNvGrpSpPr/>
            <p:nvPr/>
          </p:nvGrpSpPr>
          <p:grpSpPr>
            <a:xfrm>
              <a:off x="-2406286" y="1036768"/>
              <a:ext cx="2321490" cy="2013333"/>
              <a:chOff x="98989" y="1241497"/>
              <a:chExt cx="2698050" cy="2339908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BD2D226-1142-41DB-AB59-9DFAA65FC9CA}"/>
                  </a:ext>
                </a:extLst>
              </p:cNvPr>
              <p:cNvGrpSpPr/>
              <p:nvPr/>
            </p:nvGrpSpPr>
            <p:grpSpPr>
              <a:xfrm>
                <a:off x="200085" y="1360716"/>
                <a:ext cx="2596954" cy="2220689"/>
                <a:chOff x="1462289" y="1774371"/>
                <a:chExt cx="2113206" cy="1807029"/>
              </a:xfrm>
            </p:grpSpPr>
            <p:sp>
              <p:nvSpPr>
                <p:cNvPr id="77" name="Rounded Rectangle 3">
                  <a:extLst>
                    <a:ext uri="{FF2B5EF4-FFF2-40B4-BE49-F238E27FC236}">
                      <a16:creationId xmlns:a16="http://schemas.microsoft.com/office/drawing/2014/main" id="{BD1139F5-4592-4EA5-B97D-CDD621967857}"/>
                    </a:ext>
                  </a:extLst>
                </p:cNvPr>
                <p:cNvSpPr/>
                <p:nvPr/>
              </p:nvSpPr>
              <p:spPr>
                <a:xfrm>
                  <a:off x="1462289" y="1774371"/>
                  <a:ext cx="2113206" cy="1807029"/>
                </a:xfrm>
                <a:prstGeom prst="roundRect">
                  <a:avLst>
                    <a:gd name="adj" fmla="val 13655"/>
                  </a:avLst>
                </a:prstGeom>
                <a:solidFill>
                  <a:srgbClr val="A3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67A2757B-7577-42F0-975E-336700E95E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2289" y="2111830"/>
                  <a:ext cx="2113205" cy="1469570"/>
                </a:xfrm>
                <a:prstGeom prst="roundRect">
                  <a:avLst/>
                </a:prstGeom>
              </p:spPr>
            </p:pic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55708D0-2CF7-48C6-A33D-CF193F0093C9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10" cy="41471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0070C0"/>
                    </a:solidFill>
                  </a:rPr>
                  <a:t>a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CD327F9-7593-46E0-8119-AFB96CF259C6}"/>
                </a:ext>
              </a:extLst>
            </p:cNvPr>
            <p:cNvGrpSpPr/>
            <p:nvPr/>
          </p:nvGrpSpPr>
          <p:grpSpPr>
            <a:xfrm>
              <a:off x="-1874245" y="3117996"/>
              <a:ext cx="1344392" cy="430887"/>
              <a:chOff x="3233058" y="1679133"/>
              <a:chExt cx="1344392" cy="430887"/>
            </a:xfrm>
          </p:grpSpPr>
          <p:sp>
            <p:nvSpPr>
              <p:cNvPr id="80" name="Rounded Rectangle 55">
                <a:extLst>
                  <a:ext uri="{FF2B5EF4-FFF2-40B4-BE49-F238E27FC236}">
                    <a16:creationId xmlns:a16="http://schemas.microsoft.com/office/drawing/2014/main" id="{D6B7187D-235C-4BCA-9592-4C8046C76427}"/>
                  </a:ext>
                </a:extLst>
              </p:cNvPr>
              <p:cNvSpPr/>
              <p:nvPr/>
            </p:nvSpPr>
            <p:spPr>
              <a:xfrm>
                <a:off x="3233058" y="1700905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4BEA5A5-888D-497C-93F9-97D4495987A9}"/>
                  </a:ext>
                </a:extLst>
              </p:cNvPr>
              <p:cNvSpPr txBox="1"/>
              <p:nvPr/>
            </p:nvSpPr>
            <p:spPr>
              <a:xfrm>
                <a:off x="3303812" y="1679133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70C0"/>
                    </a:solidFill>
                  </a:rPr>
                  <a:t>4. </a:t>
                </a:r>
                <a:r>
                  <a:rPr lang="en-US" sz="2200" dirty="0"/>
                  <a:t>caring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969420-DE9F-48B7-A9BF-4076340191CE}"/>
              </a:ext>
            </a:extLst>
          </p:cNvPr>
          <p:cNvGrpSpPr/>
          <p:nvPr/>
        </p:nvGrpSpPr>
        <p:grpSpPr>
          <a:xfrm>
            <a:off x="4888645" y="1242057"/>
            <a:ext cx="2321490" cy="2494308"/>
            <a:chOff x="7217907" y="1192400"/>
            <a:chExt cx="2321490" cy="249430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557E1F0-9B48-4643-BCDC-062D26FA22C0}"/>
                </a:ext>
              </a:extLst>
            </p:cNvPr>
            <p:cNvGrpSpPr/>
            <p:nvPr/>
          </p:nvGrpSpPr>
          <p:grpSpPr>
            <a:xfrm>
              <a:off x="7217907" y="1192400"/>
              <a:ext cx="2321490" cy="2013332"/>
              <a:chOff x="98989" y="1241497"/>
              <a:chExt cx="2698047" cy="2339904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8151FC0-3DEF-42CC-8B01-E9EB567F3F19}"/>
                  </a:ext>
                </a:extLst>
              </p:cNvPr>
              <p:cNvGrpSpPr/>
              <p:nvPr/>
            </p:nvGrpSpPr>
            <p:grpSpPr>
              <a:xfrm>
                <a:off x="200084" y="1360715"/>
                <a:ext cx="2596952" cy="2220686"/>
                <a:chOff x="1462289" y="1774371"/>
                <a:chExt cx="2113206" cy="1807029"/>
              </a:xfrm>
            </p:grpSpPr>
            <p:sp>
              <p:nvSpPr>
                <p:cNvPr id="85" name="Rounded Rectangle 40">
                  <a:extLst>
                    <a:ext uri="{FF2B5EF4-FFF2-40B4-BE49-F238E27FC236}">
                      <a16:creationId xmlns:a16="http://schemas.microsoft.com/office/drawing/2014/main" id="{9A147561-4AA3-47FB-8F39-EDD38DCFEF49}"/>
                    </a:ext>
                  </a:extLst>
                </p:cNvPr>
                <p:cNvSpPr/>
                <p:nvPr/>
              </p:nvSpPr>
              <p:spPr>
                <a:xfrm>
                  <a:off x="1462289" y="1774371"/>
                  <a:ext cx="2113206" cy="1807029"/>
                </a:xfrm>
                <a:prstGeom prst="roundRect">
                  <a:avLst>
                    <a:gd name="adj" fmla="val 13655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6820134-594E-4EE1-B044-C5DF8C0C34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67846" y="1774371"/>
                  <a:ext cx="1601091" cy="1807029"/>
                </a:xfrm>
                <a:prstGeom prst="roundRect">
                  <a:avLst/>
                </a:prstGeom>
              </p:spPr>
            </p:pic>
          </p:grp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6D36FD2-321C-4582-AA7E-5409EBA1284B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09" cy="41470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0070C0"/>
                    </a:solidFill>
                  </a:rPr>
                  <a:t>b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76F0DE0-899B-462A-99F4-8514147A10E3}"/>
                </a:ext>
              </a:extLst>
            </p:cNvPr>
            <p:cNvGrpSpPr/>
            <p:nvPr/>
          </p:nvGrpSpPr>
          <p:grpSpPr>
            <a:xfrm>
              <a:off x="7799608" y="3255821"/>
              <a:ext cx="1344392" cy="430887"/>
              <a:chOff x="3233058" y="1679133"/>
              <a:chExt cx="1344392" cy="430887"/>
            </a:xfrm>
          </p:grpSpPr>
          <p:sp>
            <p:nvSpPr>
              <p:cNvPr id="88" name="Rounded Rectangle 58">
                <a:extLst>
                  <a:ext uri="{FF2B5EF4-FFF2-40B4-BE49-F238E27FC236}">
                    <a16:creationId xmlns:a16="http://schemas.microsoft.com/office/drawing/2014/main" id="{5E6C45D0-6100-43BA-A1E8-4EF3C09905ED}"/>
                  </a:ext>
                </a:extLst>
              </p:cNvPr>
              <p:cNvSpPr/>
              <p:nvPr/>
            </p:nvSpPr>
            <p:spPr>
              <a:xfrm>
                <a:off x="3233058" y="1700905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06B8235-3FBA-4F51-A6F4-D3FF34B0C532}"/>
                  </a:ext>
                </a:extLst>
              </p:cNvPr>
              <p:cNvSpPr txBox="1"/>
              <p:nvPr/>
            </p:nvSpPr>
            <p:spPr>
              <a:xfrm>
                <a:off x="3303811" y="1679133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70C0"/>
                    </a:solidFill>
                  </a:rPr>
                  <a:t>5. </a:t>
                </a:r>
                <a:r>
                  <a:rPr lang="en-US" sz="2200" dirty="0"/>
                  <a:t>active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3211 0.7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3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43559 0.6208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9913 0.490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7 L -0.45538 0.12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60000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78 L 0.32031 -0.044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7.40741E-7 L 0.18906 -0.000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22222E-6 L 0.1908 -0.001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6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-0.18577 0.001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463 L -0.18576 -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00084" y="4406590"/>
            <a:ext cx="8899071" cy="2375209"/>
          </a:xfrm>
          <a:prstGeom prst="roundRect">
            <a:avLst/>
          </a:prstGeom>
          <a:solidFill>
            <a:srgbClr val="B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8AC67-3E2E-40CA-B6C9-07AF390A9D13}"/>
              </a:ext>
            </a:extLst>
          </p:cNvPr>
          <p:cNvSpPr/>
          <p:nvPr/>
        </p:nvSpPr>
        <p:spPr>
          <a:xfrm>
            <a:off x="4312920" y="5599278"/>
            <a:ext cx="2280920" cy="384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4929" y="188110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278C07-7617-4DD7-A5BD-66BF632DF56C}"/>
              </a:ext>
            </a:extLst>
          </p:cNvPr>
          <p:cNvSpPr/>
          <p:nvPr/>
        </p:nvSpPr>
        <p:spPr>
          <a:xfrm>
            <a:off x="3557045" y="3231839"/>
            <a:ext cx="1280160" cy="384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19A8AB-129C-44A5-9DC5-2FCA743F347B}"/>
              </a:ext>
            </a:extLst>
          </p:cNvPr>
          <p:cNvSpPr/>
          <p:nvPr/>
        </p:nvSpPr>
        <p:spPr>
          <a:xfrm>
            <a:off x="4815840" y="2773680"/>
            <a:ext cx="2103120" cy="3803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6266"/>
            <a:ext cx="8034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24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4929" y="1154698"/>
            <a:ext cx="8654143" cy="576131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carefull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clever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creative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friendly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671" y="266186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4500" y="2653211"/>
            <a:ext cx="6433560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Mina is very                  . She likes drawing pictures. She always has lots of new ideas.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375050" y="3093041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01" y="1955887"/>
            <a:ext cx="2221599" cy="22771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24800" y="51873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99630" y="5178696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is              . </a:t>
            </a:r>
          </a:p>
          <a:p>
            <a:r>
              <a:rPr lang="en-US" sz="2400" dirty="0"/>
              <a:t>He likes helping his friends.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56021" y="55098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3"/>
          <a:stretch/>
        </p:blipFill>
        <p:spPr>
          <a:xfrm>
            <a:off x="209841" y="4397419"/>
            <a:ext cx="2642216" cy="2375209"/>
          </a:xfrm>
          <a:prstGeom prst="round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74B8E6-429B-445D-92A3-D27D42D96EF7}"/>
              </a:ext>
            </a:extLst>
          </p:cNvPr>
          <p:cNvSpPr txBox="1"/>
          <p:nvPr/>
        </p:nvSpPr>
        <p:spPr>
          <a:xfrm>
            <a:off x="2305700" y="2739366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creative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E9AA3C-5E21-4073-BC78-D7026978261E}"/>
              </a:ext>
            </a:extLst>
          </p:cNvPr>
          <p:cNvSpPr txBox="1"/>
          <p:nvPr/>
        </p:nvSpPr>
        <p:spPr>
          <a:xfrm>
            <a:off x="3915485" y="518215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00084" y="4406590"/>
            <a:ext cx="8899071" cy="2375209"/>
          </a:xfrm>
          <a:prstGeom prst="roundRect">
            <a:avLst/>
          </a:prstGeom>
          <a:solidFill>
            <a:srgbClr val="B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FE7F44-E530-4993-820A-BC5D2D2C7D34}"/>
              </a:ext>
            </a:extLst>
          </p:cNvPr>
          <p:cNvSpPr/>
          <p:nvPr/>
        </p:nvSpPr>
        <p:spPr>
          <a:xfrm>
            <a:off x="3801148" y="5587803"/>
            <a:ext cx="4235411" cy="415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4929" y="188110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8DF391-E5D9-4865-9FB4-2CB93EF07E3C}"/>
              </a:ext>
            </a:extLst>
          </p:cNvPr>
          <p:cNvSpPr/>
          <p:nvPr/>
        </p:nvSpPr>
        <p:spPr>
          <a:xfrm>
            <a:off x="2551655" y="3068709"/>
            <a:ext cx="2560320" cy="415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6266"/>
            <a:ext cx="8034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7080" y="266186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1910" y="2653211"/>
            <a:ext cx="393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Minh Duc is</a:t>
            </a:r>
          </a:p>
          <a:p>
            <a:r>
              <a:rPr lang="en-US" sz="2400" dirty="0"/>
              <a:t>He likes meeting new people.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038792" y="298440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28" y="1931909"/>
            <a:ext cx="2025232" cy="22758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24800" y="51873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99630" y="5178696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Kim is very               . </a:t>
            </a:r>
          </a:p>
          <a:p>
            <a:r>
              <a:rPr lang="en-US" sz="2400" dirty="0"/>
              <a:t>She pays attention to what she’s doing.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639349" y="5509886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107" y="4406590"/>
            <a:ext cx="1862262" cy="2375209"/>
          </a:xfrm>
          <a:prstGeom prst="roundRect">
            <a:avLst/>
          </a:prstGeom>
        </p:spPr>
      </p:pic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5EA77BE9-1EA0-4ADA-84CF-BEAE2513D45D}"/>
              </a:ext>
            </a:extLst>
          </p:cNvPr>
          <p:cNvSpPr/>
          <p:nvPr/>
        </p:nvSpPr>
        <p:spPr>
          <a:xfrm>
            <a:off x="244929" y="1154698"/>
            <a:ext cx="8654143" cy="576131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F76A95-79D4-4C2B-8B5E-BCCC81FFA6B2}"/>
              </a:ext>
            </a:extLst>
          </p:cNvPr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carefull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D9C795-54F7-4F22-906A-E95FF9A0955E}"/>
              </a:ext>
            </a:extLst>
          </p:cNvPr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clever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4835C7-C7B4-407B-BB3D-0E8C11DFDABA}"/>
              </a:ext>
            </a:extLst>
          </p:cNvPr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1D54CA-A796-48DB-B9B4-69FBD3E6E322}"/>
              </a:ext>
            </a:extLst>
          </p:cNvPr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kind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11DAC1-2D1B-4172-8331-C81EE99CA734}"/>
              </a:ext>
            </a:extLst>
          </p:cNvPr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creative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2AB448-1EFC-42C9-ACA1-A666D5AA7BE9}"/>
              </a:ext>
            </a:extLst>
          </p:cNvPr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friendly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8FD879-6C90-4012-8432-B1B50AA9E728}"/>
              </a:ext>
            </a:extLst>
          </p:cNvPr>
          <p:cNvSpPr txBox="1"/>
          <p:nvPr/>
        </p:nvSpPr>
        <p:spPr>
          <a:xfrm>
            <a:off x="2910577" y="2657261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friendly</a:t>
            </a:r>
            <a:r>
              <a:rPr lang="en-US" sz="2400" dirty="0"/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FA31E1-3B7C-4AFE-8B70-6561619EFA1D}"/>
              </a:ext>
            </a:extLst>
          </p:cNvPr>
          <p:cNvSpPr txBox="1"/>
          <p:nvPr/>
        </p:nvSpPr>
        <p:spPr>
          <a:xfrm>
            <a:off x="3891550" y="2672023"/>
            <a:ext cx="265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8E591A-F265-44D0-8561-AB78392BD077}"/>
              </a:ext>
            </a:extLst>
          </p:cNvPr>
          <p:cNvSpPr txBox="1"/>
          <p:nvPr/>
        </p:nvSpPr>
        <p:spPr>
          <a:xfrm>
            <a:off x="4512459" y="5178696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</a:rPr>
              <a:t>carefull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6266"/>
            <a:ext cx="8034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24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4929" y="277373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6709" y="3576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11539" y="3567608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 is              .</a:t>
            </a:r>
          </a:p>
          <a:p>
            <a:r>
              <a:rPr lang="en-US" sz="2400" dirty="0"/>
              <a:t>She learns things quickly and easily.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091733" y="389879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30" y="2899104"/>
            <a:ext cx="3140619" cy="2124470"/>
          </a:xfrm>
          <a:prstGeom prst="rect">
            <a:avLst/>
          </a:prstGeom>
        </p:spPr>
      </p:pic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A80E450E-91D6-49E8-9173-81D93206F875}"/>
              </a:ext>
            </a:extLst>
          </p:cNvPr>
          <p:cNvSpPr/>
          <p:nvPr/>
        </p:nvSpPr>
        <p:spPr>
          <a:xfrm>
            <a:off x="244929" y="1154698"/>
            <a:ext cx="8654143" cy="576131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BDBDE6-845A-476A-9320-CCC901B099D5}"/>
              </a:ext>
            </a:extLst>
          </p:cNvPr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>
                    <a:alpha val="25000"/>
                  </a:schemeClr>
                </a:solidFill>
              </a:rPr>
              <a:t>carefull</a:t>
            </a:r>
            <a:endParaRPr lang="en-US" sz="2400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FE1E7D-C731-45D5-BA50-D6C5A2874716}"/>
              </a:ext>
            </a:extLst>
          </p:cNvPr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clever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826E36-605A-4398-B7F1-16A62A1247AA}"/>
              </a:ext>
            </a:extLst>
          </p:cNvPr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345448-9AA0-4A05-B761-12C985468C42}"/>
              </a:ext>
            </a:extLst>
          </p:cNvPr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kind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DE7508-C863-48BD-BEE4-828DE6AA8AA2}"/>
              </a:ext>
            </a:extLst>
          </p:cNvPr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creative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267E77-DF1E-40C3-8EC6-AEDBA0F65543}"/>
              </a:ext>
            </a:extLst>
          </p:cNvPr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friendly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CCCEF2-61E5-4327-A0E3-6A7B4DC5193A}"/>
              </a:ext>
            </a:extLst>
          </p:cNvPr>
          <p:cNvSpPr txBox="1"/>
          <p:nvPr/>
        </p:nvSpPr>
        <p:spPr>
          <a:xfrm>
            <a:off x="1892418" y="3576261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clever</a:t>
            </a:r>
          </a:p>
        </p:txBody>
      </p:sp>
    </p:spTree>
    <p:extLst>
      <p:ext uri="{BB962C8B-B14F-4D97-AF65-F5344CB8AC3E}">
        <p14:creationId xmlns:p14="http://schemas.microsoft.com/office/powerpoint/2010/main" val="15252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0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689401"/>
            <a:ext cx="759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Write two personality adjectives for each group member.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2287" y="170286"/>
            <a:ext cx="365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Friendship ﬂower.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1" y="158182"/>
            <a:ext cx="1858736" cy="54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34" y="2039513"/>
            <a:ext cx="5143052" cy="4936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657" y="2641829"/>
            <a:ext cx="1148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Minh: kind funny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215065"/>
            <a:ext cx="4403125" cy="2458647"/>
            <a:chOff x="2315573" y="1811975"/>
            <a:chExt cx="4403125" cy="245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/>
                <a:t>/b/ and /p/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000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8042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circle the words you hear. Then repeat.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46397"/>
              </p:ext>
            </p:extLst>
          </p:nvPr>
        </p:nvGraphicFramePr>
        <p:xfrm>
          <a:off x="1466070" y="1831826"/>
          <a:ext cx="6211861" cy="3911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32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/b/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/p/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big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pig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bear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pear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buy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pie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robe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rope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Bản sao của B1_17">
            <a:hlinkClick r:id="" action="ppaction://media"/>
            <a:extLst>
              <a:ext uri="{FF2B5EF4-FFF2-40B4-BE49-F238E27FC236}">
                <a16:creationId xmlns:a16="http://schemas.microsoft.com/office/drawing/2014/main" id="{F63E9953-DAD7-498B-B378-2077C8B841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0455" y="180581"/>
            <a:ext cx="487363" cy="48736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D4362B-201F-421A-A4E2-B12E42DFC016}"/>
              </a:ext>
            </a:extLst>
          </p:cNvPr>
          <p:cNvSpPr/>
          <p:nvPr/>
        </p:nvSpPr>
        <p:spPr>
          <a:xfrm>
            <a:off x="5872480" y="3482826"/>
            <a:ext cx="94488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B1730A-BA9C-4F5D-84AC-5F33C1196E11}"/>
              </a:ext>
            </a:extLst>
          </p:cNvPr>
          <p:cNvSpPr/>
          <p:nvPr/>
        </p:nvSpPr>
        <p:spPr>
          <a:xfrm>
            <a:off x="3180080" y="4265146"/>
            <a:ext cx="94488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EDE24F-8BB5-48A7-8772-3DB28A55C085}"/>
              </a:ext>
            </a:extLst>
          </p:cNvPr>
          <p:cNvSpPr/>
          <p:nvPr/>
        </p:nvSpPr>
        <p:spPr>
          <a:xfrm>
            <a:off x="5872480" y="5057626"/>
            <a:ext cx="94488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0F1DAB-C59C-431D-800C-E1E132D83382}"/>
              </a:ext>
            </a:extLst>
          </p:cNvPr>
          <p:cNvSpPr/>
          <p:nvPr/>
        </p:nvSpPr>
        <p:spPr>
          <a:xfrm>
            <a:off x="5872480" y="2715746"/>
            <a:ext cx="944880" cy="609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3294" y="97092"/>
            <a:ext cx="2773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03308" y="1294372"/>
            <a:ext cx="6537384" cy="5563628"/>
            <a:chOff x="1082785" y="1066800"/>
            <a:chExt cx="6673968" cy="58093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85" y="1066800"/>
              <a:ext cx="6673968" cy="58093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83248" y="2061679"/>
              <a:ext cx="4813382" cy="3572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20000"/>
                </a:lnSpc>
                <a:buFontTx/>
                <a:buChar char="-"/>
              </a:pPr>
              <a:r>
                <a:rPr lang="en-US" sz="2600" b="1" dirty="0"/>
                <a:t>Learn some personality adjectives to describe people.</a:t>
              </a:r>
            </a:p>
            <a:p>
              <a:pPr marL="457200" indent="-457200">
                <a:lnSpc>
                  <a:spcPct val="120000"/>
                </a:lnSpc>
                <a:buFontTx/>
                <a:buChar char="-"/>
              </a:pPr>
              <a:r>
                <a:rPr lang="en-US" sz="2600" b="1" dirty="0"/>
                <a:t>Do exercises to practice them.</a:t>
              </a:r>
            </a:p>
            <a:p>
              <a:pPr marL="457200" indent="-457200">
                <a:lnSpc>
                  <a:spcPct val="120000"/>
                </a:lnSpc>
                <a:buFontTx/>
                <a:buChar char="-"/>
              </a:pPr>
              <a:r>
                <a:rPr lang="en-US" sz="2600" b="1" dirty="0"/>
                <a:t>Learn how to pronounce sound /b/ and /p/.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3294" y="97092"/>
            <a:ext cx="331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03308" y="1294372"/>
            <a:ext cx="6537384" cy="5563628"/>
            <a:chOff x="1082785" y="1066800"/>
            <a:chExt cx="6673968" cy="58093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85" y="1066800"/>
              <a:ext cx="6673968" cy="58093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881804" y="1663851"/>
              <a:ext cx="5250962" cy="4073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20000"/>
                </a:lnSpc>
                <a:buFontTx/>
                <a:buChar char="-"/>
              </a:pPr>
              <a:r>
                <a:rPr lang="en-US" sz="2600" b="1" dirty="0"/>
                <a:t>Learn by heart some personality adjectives to describe people and make sentences with each adjective.</a:t>
              </a:r>
            </a:p>
            <a:p>
              <a:pPr marL="457200" indent="-457200">
                <a:lnSpc>
                  <a:spcPct val="120000"/>
                </a:lnSpc>
                <a:buFontTx/>
                <a:buChar char="-"/>
              </a:pPr>
              <a:r>
                <a:rPr lang="en-US" sz="2600" b="1" dirty="0"/>
                <a:t>Do exercises A. Pronunciation and B. Vocabulary 1 (p. 16), 2,3 (p.17).</a:t>
              </a:r>
            </a:p>
            <a:p>
              <a:pPr>
                <a:lnSpc>
                  <a:spcPct val="120000"/>
                </a:lnSpc>
              </a:pPr>
              <a:r>
                <a:rPr lang="en-US" sz="2600" b="1" i="1" dirty="0"/>
                <a:t>Deadline:</a:t>
              </a:r>
              <a:r>
                <a:rPr lang="en-US" sz="2600" b="1" dirty="0"/>
                <a:t> </a:t>
              </a:r>
              <a:r>
                <a:rPr lang="en-US" sz="2600" b="1" dirty="0">
                  <a:highlight>
                    <a:srgbClr val="FFFF00"/>
                  </a:highlight>
                </a:rPr>
                <a:t>before Friday</a:t>
              </a:r>
              <a:r>
                <a:rPr lang="en-US" sz="2600" b="1" dirty="0"/>
                <a:t> (14/10).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043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5024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454902"/>
            <a:ext cx="4176100" cy="91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034" y="4080449"/>
            <a:ext cx="7571932" cy="1978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Use vocabulary and structures about body parts, appearance and personality.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Correctly pronounce the sound /p/ and /b/ in isolation and in context.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396" y="3333417"/>
            <a:ext cx="262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</a:rPr>
              <a:t>OBJECTIVES: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215065"/>
            <a:ext cx="4403125" cy="2427870"/>
            <a:chOff x="2315573" y="1811975"/>
            <a:chExt cx="4403125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Vocabulary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3392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Personality adjectives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08107" y="236109"/>
            <a:ext cx="3883321" cy="1200329"/>
            <a:chOff x="2575475" y="1811975"/>
            <a:chExt cx="3883321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2633392" y="1811975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75475" y="2458306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Personality adjectives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7A1AD8-9CC1-EFA6-2861-A7FE288EF32B}"/>
              </a:ext>
            </a:extLst>
          </p:cNvPr>
          <p:cNvSpPr txBox="1"/>
          <p:nvPr/>
        </p:nvSpPr>
        <p:spPr>
          <a:xfrm>
            <a:off x="942975" y="1741553"/>
            <a:ext cx="246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shy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ʃaɪ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(adj):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AAFE3-4C82-0C78-083A-C68088F2D85F}"/>
              </a:ext>
            </a:extLst>
          </p:cNvPr>
          <p:cNvSpPr txBox="1"/>
          <p:nvPr/>
        </p:nvSpPr>
        <p:spPr>
          <a:xfrm>
            <a:off x="942974" y="2590800"/>
            <a:ext cx="431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kɒnfɪdənt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(adj):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08A0D-ABBC-3F07-9ABE-E7A540F29EBA}"/>
              </a:ext>
            </a:extLst>
          </p:cNvPr>
          <p:cNvSpPr txBox="1"/>
          <p:nvPr/>
        </p:nvSpPr>
        <p:spPr>
          <a:xfrm>
            <a:off x="5439020" y="1627728"/>
            <a:ext cx="91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DEC31-F6D8-A555-8F9A-CC62D02DF199}"/>
              </a:ext>
            </a:extLst>
          </p:cNvPr>
          <p:cNvSpPr txBox="1"/>
          <p:nvPr/>
        </p:nvSpPr>
        <p:spPr>
          <a:xfrm>
            <a:off x="5439020" y="2590800"/>
            <a:ext cx="107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5AF04B-6652-D99B-EF93-91D5FC3C8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3646220"/>
            <a:ext cx="3543300" cy="2390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C139A5-CDFA-42B3-3784-EB4A47B4E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101" y="3646220"/>
            <a:ext cx="36099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08107" y="236109"/>
            <a:ext cx="3883321" cy="1200329"/>
            <a:chOff x="2575475" y="1811975"/>
            <a:chExt cx="3883321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2633392" y="1811975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75475" y="2458306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Personality adjectives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7A1AD8-9CC1-EFA6-2861-A7FE288EF32B}"/>
              </a:ext>
            </a:extLst>
          </p:cNvPr>
          <p:cNvSpPr txBox="1"/>
          <p:nvPr/>
        </p:nvSpPr>
        <p:spPr>
          <a:xfrm>
            <a:off x="942975" y="1741553"/>
            <a:ext cx="2466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lazy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leɪ.zi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(adj):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AAFE3-4C82-0C78-083A-C68088F2D85F}"/>
              </a:ext>
            </a:extLst>
          </p:cNvPr>
          <p:cNvSpPr txBox="1"/>
          <p:nvPr/>
        </p:nvSpPr>
        <p:spPr>
          <a:xfrm>
            <a:off x="942974" y="2590800"/>
            <a:ext cx="4314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working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hɑːd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wɜːkɪŋ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(adj):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08A0D-ABBC-3F07-9ABE-E7A540F29EBA}"/>
              </a:ext>
            </a:extLst>
          </p:cNvPr>
          <p:cNvSpPr txBox="1"/>
          <p:nvPr/>
        </p:nvSpPr>
        <p:spPr>
          <a:xfrm>
            <a:off x="5439019" y="1627728"/>
            <a:ext cx="194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DEC31-F6D8-A555-8F9A-CC62D02DF199}"/>
              </a:ext>
            </a:extLst>
          </p:cNvPr>
          <p:cNvSpPr txBox="1"/>
          <p:nvPr/>
        </p:nvSpPr>
        <p:spPr>
          <a:xfrm>
            <a:off x="5439020" y="2590800"/>
            <a:ext cx="1742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ỹ Thuật Lazy Loading Không Phải Dev Nào Cũng Biết">
            <a:extLst>
              <a:ext uri="{FF2B5EF4-FFF2-40B4-BE49-F238E27FC236}">
                <a16:creationId xmlns:a16="http://schemas.microsoft.com/office/drawing/2014/main" id="{2A64839D-084D-B304-A056-B57035397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037639"/>
            <a:ext cx="3581399" cy="22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0EA37-14B0-2EB7-4AA2-ADAFBAA28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576" y="4045977"/>
            <a:ext cx="3562350" cy="22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08107" y="236109"/>
            <a:ext cx="3883321" cy="1200329"/>
            <a:chOff x="2575475" y="1811975"/>
            <a:chExt cx="3883321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2633392" y="1811975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75475" y="2458306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Personality adjectives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7A1AD8-9CC1-EFA6-2861-A7FE288EF32B}"/>
              </a:ext>
            </a:extLst>
          </p:cNvPr>
          <p:cNvSpPr txBox="1"/>
          <p:nvPr/>
        </p:nvSpPr>
        <p:spPr>
          <a:xfrm>
            <a:off x="942975" y="1741553"/>
            <a:ext cx="2466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friendly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frendli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(adj):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AAFE3-4C82-0C78-083A-C68088F2D85F}"/>
              </a:ext>
            </a:extLst>
          </p:cNvPr>
          <p:cNvSpPr txBox="1"/>
          <p:nvPr/>
        </p:nvSpPr>
        <p:spPr>
          <a:xfrm>
            <a:off x="942974" y="2590800"/>
            <a:ext cx="431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clever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klevə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(r)/ (adj):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08A0D-ABBC-3F07-9ABE-E7A540F29EBA}"/>
              </a:ext>
            </a:extLst>
          </p:cNvPr>
          <p:cNvSpPr txBox="1"/>
          <p:nvPr/>
        </p:nvSpPr>
        <p:spPr>
          <a:xfrm>
            <a:off x="5439019" y="1627728"/>
            <a:ext cx="194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DEC31-F6D8-A555-8F9A-CC62D02DF199}"/>
              </a:ext>
            </a:extLst>
          </p:cNvPr>
          <p:cNvSpPr txBox="1"/>
          <p:nvPr/>
        </p:nvSpPr>
        <p:spPr>
          <a:xfrm>
            <a:off x="5439019" y="2590800"/>
            <a:ext cx="2114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95AEE-E268-6D94-29F4-5FFA3391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36" y="3956897"/>
            <a:ext cx="3686175" cy="1781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D10DF0-ADFB-6915-5072-51E414755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844" y="3774807"/>
            <a:ext cx="35909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6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08107" y="236109"/>
            <a:ext cx="3883321" cy="1200329"/>
            <a:chOff x="2575475" y="1811975"/>
            <a:chExt cx="3883321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2633392" y="1811975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75475" y="2458306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Personality adjectives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7A1AD8-9CC1-EFA6-2861-A7FE288EF32B}"/>
              </a:ext>
            </a:extLst>
          </p:cNvPr>
          <p:cNvSpPr txBox="1"/>
          <p:nvPr/>
        </p:nvSpPr>
        <p:spPr>
          <a:xfrm>
            <a:off x="942975" y="1741553"/>
            <a:ext cx="298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kaɪnd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(adj):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AAFE3-4C82-0C78-083A-C68088F2D85F}"/>
              </a:ext>
            </a:extLst>
          </p:cNvPr>
          <p:cNvSpPr txBox="1"/>
          <p:nvPr/>
        </p:nvSpPr>
        <p:spPr>
          <a:xfrm>
            <a:off x="942974" y="2590800"/>
            <a:ext cx="431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creative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kriˈeɪtɪv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(adj):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08A0D-ABBC-3F07-9ABE-E7A540F29EBA}"/>
              </a:ext>
            </a:extLst>
          </p:cNvPr>
          <p:cNvSpPr txBox="1"/>
          <p:nvPr/>
        </p:nvSpPr>
        <p:spPr>
          <a:xfrm>
            <a:off x="5334244" y="1737187"/>
            <a:ext cx="194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DEC31-F6D8-A555-8F9A-CC62D02DF199}"/>
              </a:ext>
            </a:extLst>
          </p:cNvPr>
          <p:cNvSpPr txBox="1"/>
          <p:nvPr/>
        </p:nvSpPr>
        <p:spPr>
          <a:xfrm>
            <a:off x="5311518" y="2587559"/>
            <a:ext cx="211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EFB69-770D-F57B-D851-2EE309FB7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49" y="3649164"/>
            <a:ext cx="3562350" cy="2247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AA2BB9-7F0F-D0F7-EAE7-44CF1402C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838" y="3796523"/>
            <a:ext cx="36290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08107" y="236109"/>
            <a:ext cx="3883321" cy="1200329"/>
            <a:chOff x="2575475" y="1811975"/>
            <a:chExt cx="3883321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2633392" y="1811975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75475" y="2458306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Personality adjectives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7A1AD8-9CC1-EFA6-2861-A7FE288EF32B}"/>
              </a:ext>
            </a:extLst>
          </p:cNvPr>
          <p:cNvSpPr txBox="1"/>
          <p:nvPr/>
        </p:nvSpPr>
        <p:spPr>
          <a:xfrm>
            <a:off x="942975" y="1741553"/>
            <a:ext cx="322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keəfl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(adj):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AAFE3-4C82-0C78-083A-C68088F2D85F}"/>
              </a:ext>
            </a:extLst>
          </p:cNvPr>
          <p:cNvSpPr txBox="1"/>
          <p:nvPr/>
        </p:nvSpPr>
        <p:spPr>
          <a:xfrm>
            <a:off x="942974" y="2590800"/>
            <a:ext cx="431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caring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kriˈeɪtɪv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(adj):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08A0D-ABBC-3F07-9ABE-E7A540F29EBA}"/>
              </a:ext>
            </a:extLst>
          </p:cNvPr>
          <p:cNvSpPr txBox="1"/>
          <p:nvPr/>
        </p:nvSpPr>
        <p:spPr>
          <a:xfrm>
            <a:off x="5334244" y="1737187"/>
            <a:ext cx="194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DEC31-F6D8-A555-8F9A-CC62D02DF199}"/>
              </a:ext>
            </a:extLst>
          </p:cNvPr>
          <p:cNvSpPr txBox="1"/>
          <p:nvPr/>
        </p:nvSpPr>
        <p:spPr>
          <a:xfrm>
            <a:off x="5311518" y="2587559"/>
            <a:ext cx="211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EF0624-569E-9621-42FB-F3A72C22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36" y="3383935"/>
            <a:ext cx="3609975" cy="2647950"/>
          </a:xfrm>
          <a:prstGeom prst="rect">
            <a:avLst/>
          </a:prstGeom>
        </p:spPr>
      </p:pic>
      <p:pic>
        <p:nvPicPr>
          <p:cNvPr id="2050" name="Picture 2" descr="Tiếng Anh 11 | Unit 4: Caring for Those in Need (Hệ 10 Năm)">
            <a:extLst>
              <a:ext uri="{FF2B5EF4-FFF2-40B4-BE49-F238E27FC236}">
                <a16:creationId xmlns:a16="http://schemas.microsoft.com/office/drawing/2014/main" id="{88D9EFF9-BA82-9544-BF99-BA3CDDDF2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383936"/>
            <a:ext cx="3514725" cy="26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08107" y="236109"/>
            <a:ext cx="3883321" cy="1200329"/>
            <a:chOff x="2575475" y="1811975"/>
            <a:chExt cx="3883321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2633392" y="1811975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75475" y="2458306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Personality adjectives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7A1AD8-9CC1-EFA6-2861-A7FE288EF32B}"/>
              </a:ext>
            </a:extLst>
          </p:cNvPr>
          <p:cNvSpPr txBox="1"/>
          <p:nvPr/>
        </p:nvSpPr>
        <p:spPr>
          <a:xfrm>
            <a:off x="942975" y="1741553"/>
            <a:ext cx="322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æk.tɪv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(adj):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AAFE3-4C82-0C78-083A-C68088F2D85F}"/>
              </a:ext>
            </a:extLst>
          </p:cNvPr>
          <p:cNvSpPr txBox="1"/>
          <p:nvPr/>
        </p:nvSpPr>
        <p:spPr>
          <a:xfrm>
            <a:off x="942974" y="2590800"/>
            <a:ext cx="431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funny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fʌn.i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(adj):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08A0D-ABBC-3F07-9ABE-E7A540F29EBA}"/>
              </a:ext>
            </a:extLst>
          </p:cNvPr>
          <p:cNvSpPr txBox="1"/>
          <p:nvPr/>
        </p:nvSpPr>
        <p:spPr>
          <a:xfrm>
            <a:off x="5334244" y="1737187"/>
            <a:ext cx="194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DEC31-F6D8-A555-8F9A-CC62D02DF199}"/>
              </a:ext>
            </a:extLst>
          </p:cNvPr>
          <p:cNvSpPr txBox="1"/>
          <p:nvPr/>
        </p:nvSpPr>
        <p:spPr>
          <a:xfrm>
            <a:off x="5311518" y="2587559"/>
            <a:ext cx="2889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ctive people exercising outdoor activity running Vector Image">
            <a:extLst>
              <a:ext uri="{FF2B5EF4-FFF2-40B4-BE49-F238E27FC236}">
                <a16:creationId xmlns:a16="http://schemas.microsoft.com/office/drawing/2014/main" id="{8B0EDB15-F03C-37E8-AAE6-FA38D985D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3316968"/>
            <a:ext cx="354665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atch Clip: Funny Videos | Prime Video">
            <a:extLst>
              <a:ext uri="{FF2B5EF4-FFF2-40B4-BE49-F238E27FC236}">
                <a16:creationId xmlns:a16="http://schemas.microsoft.com/office/drawing/2014/main" id="{B7990C81-284E-1230-A290-A3135E9CD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67" y="3514725"/>
            <a:ext cx="3070777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530</Words>
  <Application>Microsoft Office PowerPoint</Application>
  <PresentationFormat>On-screen Show (4:3)</PresentationFormat>
  <Paragraphs>133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56</cp:revision>
  <dcterms:created xsi:type="dcterms:W3CDTF">2020-12-09T02:04:09Z</dcterms:created>
  <dcterms:modified xsi:type="dcterms:W3CDTF">2022-10-15T12:53:03Z</dcterms:modified>
</cp:coreProperties>
</file>