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821de0547a9f4837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350" r:id="rId2"/>
    <p:sldMasterId id="2147484362" r:id="rId3"/>
    <p:sldMasterId id="2147484387" r:id="rId4"/>
    <p:sldMasterId id="2147484400" r:id="rId5"/>
    <p:sldMasterId id="2147484424" r:id="rId6"/>
    <p:sldMasterId id="2147484436" r:id="rId7"/>
    <p:sldMasterId id="2147484448" r:id="rId8"/>
    <p:sldMasterId id="2147484460" r:id="rId9"/>
  </p:sldMasterIdLst>
  <p:notesMasterIdLst>
    <p:notesMasterId r:id="rId45"/>
  </p:notesMasterIdLst>
  <p:sldIdLst>
    <p:sldId id="305" r:id="rId10"/>
    <p:sldId id="302" r:id="rId11"/>
    <p:sldId id="347" r:id="rId12"/>
    <p:sldId id="348" r:id="rId13"/>
    <p:sldId id="350" r:id="rId14"/>
    <p:sldId id="351" r:id="rId15"/>
    <p:sldId id="306" r:id="rId16"/>
    <p:sldId id="307" r:id="rId17"/>
    <p:sldId id="328" r:id="rId18"/>
    <p:sldId id="309" r:id="rId19"/>
    <p:sldId id="310" r:id="rId20"/>
    <p:sldId id="311" r:id="rId21"/>
    <p:sldId id="337" r:id="rId22"/>
    <p:sldId id="338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6" r:id="rId33"/>
    <p:sldId id="325" r:id="rId34"/>
    <p:sldId id="339" r:id="rId35"/>
    <p:sldId id="340" r:id="rId36"/>
    <p:sldId id="341" r:id="rId37"/>
    <p:sldId id="342" r:id="rId38"/>
    <p:sldId id="343" r:id="rId39"/>
    <p:sldId id="344" r:id="rId40"/>
    <p:sldId id="298" r:id="rId41"/>
    <p:sldId id="332" r:id="rId42"/>
    <p:sldId id="295" r:id="rId43"/>
    <p:sldId id="287" r:id="rId4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0"/>
    <a:srgbClr val="6699FF"/>
    <a:srgbClr val="FAFCBC"/>
    <a:srgbClr val="FFFFFF"/>
    <a:srgbClr val="AADDE4"/>
    <a:srgbClr val="CC0000"/>
    <a:srgbClr val="00FF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9" autoAdjust="0"/>
    <p:restoredTop sz="93454" autoAdjust="0"/>
  </p:normalViewPr>
  <p:slideViewPr>
    <p:cSldViewPr snapToGrid="0">
      <p:cViewPr>
        <p:scale>
          <a:sx n="66" d="100"/>
          <a:sy n="66" d="100"/>
        </p:scale>
        <p:origin x="63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C6C837-6795-445A-AD73-35FB6CDBE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599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A58597B-5215-4758-884F-C6D92501F565}" type="slidenum">
              <a:rPr lang="zh-CN" altLang="en-US" sz="1200" b="0" i="0" smtClean="0">
                <a:latin typeface="Arial" panose="020B0604020202020204" pitchFamily="34" charset="0"/>
              </a:rPr>
              <a:pPr/>
              <a:t>5</a:t>
            </a:fld>
            <a:endParaRPr lang="zh-CN" altLang="en-US" sz="1200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2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8E37FF-5347-4629-813B-D96798E5C552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95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Đi theo thứ tự từng câu hỏi.</a:t>
            </a:r>
          </a:p>
          <a:p>
            <a:r>
              <a:rPr lang="en-US" altLang="en-US">
                <a:latin typeface="Arial" panose="020B0604020202020204" pitchFamily="34" charset="0"/>
              </a:rPr>
              <a:t>Click vào đồng hồ để thời gian hs suy nghĩ</a:t>
            </a:r>
          </a:p>
          <a:p>
            <a:r>
              <a:rPr lang="en-US" altLang="en-US">
                <a:latin typeface="Arial" panose="020B0604020202020204" pitchFamily="34" charset="0"/>
              </a:rPr>
              <a:t>Click vào số thứ tự câu (lần 1) để hiện câu hỏi tương ứng -&gt; click lần 2 vào số thứ tự đó để hiện đáp án và mất câu đã chọn.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5AE291-6664-40FF-B961-85F96D85181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2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3BAEA-5A49-4C9B-A8A7-01EA3FDC2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45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005E-E540-40F0-A0BB-71A673DA7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1149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7D91C-042F-4202-952D-3A0EC6350C3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CE3E7-DF70-4E49-BFA0-973744AAF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4489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BCB4-118C-4028-8B48-72DCC74F6E3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DF60-FF83-40C2-839C-0D7B7019E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1724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0027-2CAA-4A84-8DD0-48574D378E1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700A-2F24-4685-A141-BBC29339E4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92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7E73-CB81-433B-98F8-5BB4A7708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54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EF66-C5B1-4B65-AEAE-C71B0F9AA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30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5CD9-CC08-4FE4-ABE4-03BFD65782A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425A-8041-48C3-9E38-4070B72B0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14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FA43-432C-4A89-AD0F-6693D37A5AF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C3BB9-6A7B-4865-ACB0-D445F864E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38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A048-9E55-4957-B590-36284FA951A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C160-132B-448F-BB9F-291E238A3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08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7CB5-2B6A-42E8-90A7-91D30C598EE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DDC3-DB39-474C-B00A-A2E5249A5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507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74A3-558F-4F0B-B97A-C0CC514518D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C30-091E-49BF-ADC2-004BB581F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33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4101C-7363-4BD4-BD33-0D29377F42B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76560-05E0-4A71-A29D-FE8977076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744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E087-9096-4CF1-9550-B0214CD88C3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9F1FA-7705-48B3-9FCF-987A39EA90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71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FA04D-DE1D-45F8-B6A9-CE37FA783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719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319A-0295-41F7-9DF8-B95CCE3F794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5334D-9F96-47A5-9301-7D0883A19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233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CD02-F071-4C84-826E-1E55CB7AEA8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69C2-5C35-4FC7-9A93-C20F10B3F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790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E660-4FF2-482B-AC83-900FD08699D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1A4F-78C1-4949-B319-7ECDBBF39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847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0E1D-C7F9-4800-A980-31C13934678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48CB7-57D0-407A-9ADD-8A99BA0A9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15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D0C1-DBBC-4BB8-8C51-527B7F138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375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A9DF7-C960-4DE8-B8A6-5725DCD37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746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8416-A2AF-4922-95DB-B0160D9F0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446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7901-69AD-4D26-AC80-374B2ECD0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487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4A90-8A48-41BD-B23B-1CADAD246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670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4AAE-4303-4468-9C13-1FD8A4497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EBA2C-CF94-456C-BE3B-0F9EECD08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103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5AD7-CEA7-4528-9F36-8E662CF8A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660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CC5F3-9B52-4D5B-A992-7385006F1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888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EFF3-DDEA-4769-833C-A91B13606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34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2528-168E-411F-A545-B9F5EBEB3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261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9A7F-8785-42F0-B493-CA06C0409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936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7C79-95C1-4EA5-A6A3-99BA58442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966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F84D-2428-4606-B2D9-005126460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284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3CB22-02E4-4A70-A9BC-490B84C84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436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5586-F384-45C0-94EE-F7C89CB2A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188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0B3-100D-48C0-BCCD-56D77B642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81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9B66-E58F-47C2-B9FE-17817153F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655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BD45-6476-40A7-A01A-848F20E30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719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F0D7-456E-4B96-8352-2DF5B3DAD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97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605A9-7925-468F-AB1D-89E1B9CFE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730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1064-6BB6-41C0-B693-C6F522ADC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544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9645-D104-4984-8AE3-DF6EE4F7D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73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FD1D-BFB8-467A-AFB8-0C1B9678E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90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730F-82DE-476C-B940-F9D2621EC4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00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8848A-3DFC-42AD-9C49-717A20AC9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100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B78A8-9618-4E0C-B9BA-E2DEF581A31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0747-E5F0-4F5E-B29E-35A578A72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061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BDAA-4C14-4D78-81D4-08A12BF37B8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29D8-82EB-4226-B7C2-A0137D630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08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0124D-D1DE-4B2D-B51A-D994299B8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953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2175-9598-4BA5-922A-2440D5C0730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038B6-75BA-4E94-AFD7-9DD3BC5E1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65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A1AB-B1DC-4789-9FB9-F3900D9CD6E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5A081-AC4A-42AA-AE03-05035EF68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540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CBAB-AB43-487B-858E-EDA168509CB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10BD-B648-4C18-976A-1663F9E24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97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0CC-6E84-42A2-9C73-C763A491C24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498B-825F-479D-8009-C2AF22E6F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319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27F4-DA54-4D61-BAF7-059E37209B1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59DD-28BD-4CCD-870E-B6BA66128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576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1C4F-8CFB-476F-AA47-31E09D8A974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B709-1A67-4236-8824-28DE09721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212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DA5F-81B0-4C9A-877A-7CB68043E55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8D77E-A5EF-4038-BD40-8932D3EF46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701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1208-79E6-4405-B6AD-C55EF5BD48E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2825-C377-41F6-AEED-94B44D92C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79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69B8-DCD5-4E9F-9B77-89A09A2F1E5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7D2D-3A55-4B11-8320-1A637051F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1494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6EA4-1111-4D60-BAD0-F884B7156C1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4D03-2D03-4FF1-8D0C-565E485D1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89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68A5B-51B0-4075-B799-BFC7D96A7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904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E791-1173-485C-B5EE-44098C91E9C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DB7C-B0CC-4CB5-B955-8C845BABE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7633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C6F9-6B9B-44C8-8225-51B86D0CF67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4565-C16B-4411-B883-4A4A05802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9321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F654-5461-4D4C-95B5-6D3BFE8FC57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1BDD-9796-4B13-9C6A-CB02710BC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9805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6900-A5F3-4B0B-9CA9-DD840C8B9E0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F156-ECC4-4049-A72C-AAB20043B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0294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0FD0-0414-4550-8C88-EA378FB4CCA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68CD8-0416-4EC0-AACB-8902FC584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6263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DE2D-9EEF-49E1-B002-B90CB1B78DA5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0EAFB-F6DA-4B83-8630-81F8D8F92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8652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FBB0-9572-4913-8FF0-FBC75B9523F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C610-20C5-4DB3-8DB0-0A07F18F6B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875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40D6-BFEE-4760-830F-F253F20ACA2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E88D2-31B4-4587-BEBC-FB81DD9CD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898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72F2-C22B-4C3C-A77E-C10C8C622E2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D1CB-DE8F-49C0-8371-99E8A625B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8706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2E87-9236-478F-AC36-2FE0A9F08C1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8D16E-FB24-4874-A550-262E0559C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54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CD5A0-509E-45CC-8EEE-349439A4E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5613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D31B-467C-411D-B874-C7CA325FE12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80F2-22B4-40D7-AE80-007BFA6D6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160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18F8-EF28-4DF3-9CB7-813D1150565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B785-A5D8-4295-BC0F-B93174C7F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230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26F7-7281-4375-8EA8-CE0727F573D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1479-CBFE-42E3-AC8A-163FA97C4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480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A476-0302-4DF3-9FE4-709D39E54FE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40DB6-E960-4FC9-8D63-4219BBA36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4155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FBAE-D243-4D7D-BE1B-34E5401ECC1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B78C-A7D8-478A-B629-4D100A601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2618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AC34-7709-4479-8FC3-3802E5D0475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130D-27BE-4EE9-B5EC-8AD409DA5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3429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9367-9AEA-44E1-B88B-D01FCB4203F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B4A21-D04E-4E15-B8BF-7C57A8AE2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5696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C728-55D8-4D01-A46C-413E6C0EC6D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EC81-E29B-46A1-828C-DA2385DC6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8948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A345-0C71-4061-A433-37A743ABEE6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89B8-F479-47E7-B1DE-C90B05FC9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5930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FD4E-9A9D-4482-B524-6B109C85FFA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DC1D-B43E-4AB0-BDFE-440F3F8EA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67105-8CD3-4A3F-BBD4-C5C32DDE9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5151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F7EB-38DC-4207-9F8C-49061CB8B49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2F8D3-2A18-4448-BFD5-8228F9C4E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4595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98FD-E3BB-418E-9FC2-02CC37F71ED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A052-A5BA-4D1F-AD1C-8B05A62A6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0910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83BA-AEFF-482D-81C1-05D5534032C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66E7-9CF9-44DC-B35A-EDD8ABC1A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8323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8AE5-1931-477A-B9D5-80D5C48D127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27BFF-B81E-4BA6-8F04-D2EAAD482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7412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22D2-49B0-47A6-B3C3-49AFC12F4E2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A6E3-A17C-48E0-B264-EA6B513B7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8108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2CA1-FD9F-44D2-83BF-FF25DB1198D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7496-C234-49BC-8FC1-234DDCC62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4199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5937-5D5E-4FFD-8D02-F1754578C51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284A-72D4-4393-B7FA-B6EB46B7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6261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5E968-DF3E-453A-8E43-EA27664CA2C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877F-6EE6-4669-BDCD-F708861ED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7924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3DA8-AABB-47A0-B424-18D4CD3872B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7564-DE95-48B6-96D0-7081B5433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622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E5181-2AB6-4963-8998-F9CAC1EBE65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39988-C089-490E-ABD0-01E863481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21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5537-4553-4B33-A7DC-4E946EA17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3523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2079-1973-45F3-97FF-117F3EA1A06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C7C6-9A4F-435B-AFEE-2FF7A4F4A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2266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2A5B-5126-43D1-B1AA-0492E723863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A217-E233-499C-83BD-6297E2F21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2758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3AC0-9FA4-4FAD-9536-2DB732EB323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1588-446F-4508-BF19-1DBFD626F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1283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CBCE-3553-4C87-9E87-5299BFE0EBB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DDCA-5695-49C2-9DEF-A1B0CEB12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3382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D5D60-B195-466D-A11C-6BA916AAFA8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E1586-85F1-4718-9EAC-3001C0284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5171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65BB-CF25-4B6B-AE28-74BA51A84AE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4C24-58ED-436D-85FD-59E20B69E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8209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0532-D994-4079-A03E-256EA312037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83CD-57DB-4085-80DF-CC9C95B96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411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F9CE-7166-4670-A238-C9E2CDC25A5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DF70-F366-427C-8CCB-53ED11CF9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6809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C404-58DB-4948-A770-700E19A891E5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0D7E-0435-4ABA-82F9-C6A8B17A6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8016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F895-30B4-4305-96B3-D86552AB242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5006-E6A0-488D-BD41-8D3CEA37D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11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DEE382-5830-420B-A50E-70C8E8E50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07" r:id="rId1"/>
    <p:sldLayoutId id="2147486708" r:id="rId2"/>
    <p:sldLayoutId id="2147486709" r:id="rId3"/>
    <p:sldLayoutId id="2147486710" r:id="rId4"/>
    <p:sldLayoutId id="2147486711" r:id="rId5"/>
    <p:sldLayoutId id="2147486712" r:id="rId6"/>
    <p:sldLayoutId id="2147486713" r:id="rId7"/>
    <p:sldLayoutId id="2147486714" r:id="rId8"/>
    <p:sldLayoutId id="2147486715" r:id="rId9"/>
    <p:sldLayoutId id="2147486716" r:id="rId10"/>
    <p:sldLayoutId id="2147486717" r:id="rId11"/>
    <p:sldLayoutId id="21474867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3B7D51-71D6-4552-A4BF-B9833591E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8" r:id="rId1"/>
    <p:sldLayoutId id="2147486829" r:id="rId2"/>
    <p:sldLayoutId id="2147486830" r:id="rId3"/>
    <p:sldLayoutId id="2147486831" r:id="rId4"/>
    <p:sldLayoutId id="2147486832" r:id="rId5"/>
    <p:sldLayoutId id="2147486833" r:id="rId6"/>
    <p:sldLayoutId id="2147486834" r:id="rId7"/>
    <p:sldLayoutId id="2147486835" r:id="rId8"/>
    <p:sldLayoutId id="2147486836" r:id="rId9"/>
    <p:sldLayoutId id="2147486837" r:id="rId10"/>
    <p:sldLayoutId id="21474868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F1CA0BC-B040-4E89-BC8E-B2F7A9FD2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31" r:id="rId1"/>
    <p:sldLayoutId id="2147486732" r:id="rId2"/>
    <p:sldLayoutId id="2147486733" r:id="rId3"/>
    <p:sldLayoutId id="2147486734" r:id="rId4"/>
    <p:sldLayoutId id="2147486735" r:id="rId5"/>
    <p:sldLayoutId id="2147486736" r:id="rId6"/>
    <p:sldLayoutId id="2147486737" r:id="rId7"/>
    <p:sldLayoutId id="2147486738" r:id="rId8"/>
    <p:sldLayoutId id="2147486739" r:id="rId9"/>
    <p:sldLayoutId id="2147486740" r:id="rId10"/>
    <p:sldLayoutId id="2147486741" r:id="rId11"/>
    <p:sldLayoutId id="214748674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22350-B576-4146-8EC5-ED18A1C1B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43" r:id="rId1"/>
    <p:sldLayoutId id="2147486744" r:id="rId2"/>
    <p:sldLayoutId id="2147486745" r:id="rId3"/>
    <p:sldLayoutId id="2147486746" r:id="rId4"/>
    <p:sldLayoutId id="2147486747" r:id="rId5"/>
    <p:sldLayoutId id="2147486748" r:id="rId6"/>
    <p:sldLayoutId id="2147486749" r:id="rId7"/>
    <p:sldLayoutId id="2147486750" r:id="rId8"/>
    <p:sldLayoutId id="2147486751" r:id="rId9"/>
    <p:sldLayoutId id="2147486752" r:id="rId10"/>
    <p:sldLayoutId id="2147486753" r:id="rId11"/>
    <p:sldLayoutId id="214748675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9E0C564-BE22-40A1-9839-9D204E67B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9" r:id="rId1"/>
    <p:sldLayoutId id="2147486840" r:id="rId2"/>
    <p:sldLayoutId id="2147486841" r:id="rId3"/>
    <p:sldLayoutId id="2147486842" r:id="rId4"/>
    <p:sldLayoutId id="2147486843" r:id="rId5"/>
    <p:sldLayoutId id="2147486844" r:id="rId6"/>
    <p:sldLayoutId id="2147486845" r:id="rId7"/>
    <p:sldLayoutId id="2147486846" r:id="rId8"/>
    <p:sldLayoutId id="2147486847" r:id="rId9"/>
    <p:sldLayoutId id="2147486848" r:id="rId10"/>
    <p:sldLayoutId id="21474868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10D4E7D-9958-4A03-A73A-7666FBC0800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AB1F88-5871-4814-BFBF-696879272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5" r:id="rId1"/>
    <p:sldLayoutId id="2147486756" r:id="rId2"/>
    <p:sldLayoutId id="2147486757" r:id="rId3"/>
    <p:sldLayoutId id="2147486758" r:id="rId4"/>
    <p:sldLayoutId id="2147486759" r:id="rId5"/>
    <p:sldLayoutId id="2147486760" r:id="rId6"/>
    <p:sldLayoutId id="2147486761" r:id="rId7"/>
    <p:sldLayoutId id="2147486762" r:id="rId8"/>
    <p:sldLayoutId id="2147486763" r:id="rId9"/>
    <p:sldLayoutId id="2147486764" r:id="rId10"/>
    <p:sldLayoutId id="2147486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8B19679-EA6D-4986-8D83-F65FD235CFF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1C1169-48DE-49DB-89CF-C77212932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66" r:id="rId1"/>
    <p:sldLayoutId id="2147486767" r:id="rId2"/>
    <p:sldLayoutId id="2147486768" r:id="rId3"/>
    <p:sldLayoutId id="2147486769" r:id="rId4"/>
    <p:sldLayoutId id="2147486770" r:id="rId5"/>
    <p:sldLayoutId id="2147486771" r:id="rId6"/>
    <p:sldLayoutId id="2147486772" r:id="rId7"/>
    <p:sldLayoutId id="2147486773" r:id="rId8"/>
    <p:sldLayoutId id="2147486774" r:id="rId9"/>
    <p:sldLayoutId id="2147486775" r:id="rId10"/>
    <p:sldLayoutId id="2147486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4C86D44-5598-4D7D-B8E3-D1CC8702AD6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A6FC07-F051-4A7D-9BAA-72E433D68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77" r:id="rId1"/>
    <p:sldLayoutId id="2147486778" r:id="rId2"/>
    <p:sldLayoutId id="2147486779" r:id="rId3"/>
    <p:sldLayoutId id="2147486780" r:id="rId4"/>
    <p:sldLayoutId id="2147486781" r:id="rId5"/>
    <p:sldLayoutId id="2147486782" r:id="rId6"/>
    <p:sldLayoutId id="2147486783" r:id="rId7"/>
    <p:sldLayoutId id="2147486784" r:id="rId8"/>
    <p:sldLayoutId id="2147486785" r:id="rId9"/>
    <p:sldLayoutId id="2147486786" r:id="rId10"/>
    <p:sldLayoutId id="2147486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DFD3058-3F38-4124-935D-DB10E016093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5B69EA-031C-408D-98CD-34987A699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8" r:id="rId1"/>
    <p:sldLayoutId id="2147486789" r:id="rId2"/>
    <p:sldLayoutId id="2147486790" r:id="rId3"/>
    <p:sldLayoutId id="2147486791" r:id="rId4"/>
    <p:sldLayoutId id="2147486792" r:id="rId5"/>
    <p:sldLayoutId id="2147486793" r:id="rId6"/>
    <p:sldLayoutId id="2147486794" r:id="rId7"/>
    <p:sldLayoutId id="2147486795" r:id="rId8"/>
    <p:sldLayoutId id="2147486796" r:id="rId9"/>
    <p:sldLayoutId id="2147486797" r:id="rId10"/>
    <p:sldLayoutId id="2147486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22.wmf"/><Relationship Id="rId21" Type="http://schemas.openxmlformats.org/officeDocument/2006/relationships/image" Target="../media/image31.w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9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3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31.bin"/><Relationship Id="rId3" Type="http://schemas.openxmlformats.org/officeDocument/2006/relationships/image" Target="../media/image32.wmf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4.emf"/><Relationship Id="rId25" Type="http://schemas.openxmlformats.org/officeDocument/2006/relationships/oleObject" Target="../embeddings/oleObject30.bin"/><Relationship Id="rId2" Type="http://schemas.openxmlformats.org/officeDocument/2006/relationships/oleObject" Target="../embeddings/oleObject18.bin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29" Type="http://schemas.openxmlformats.org/officeDocument/2006/relationships/oleObject" Target="../embeddings/oleObject34.bin"/><Relationship Id="rId1" Type="http://schemas.openxmlformats.org/officeDocument/2006/relationships/slideLayout" Target="../slideLayouts/slideLayout37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0.wmf"/><Relationship Id="rId24" Type="http://schemas.openxmlformats.org/officeDocument/2006/relationships/image" Target="../media/image36.emf"/><Relationship Id="rId5" Type="http://schemas.openxmlformats.org/officeDocument/2006/relationships/image" Target="../media/image27.wmf"/><Relationship Id="rId15" Type="http://schemas.openxmlformats.org/officeDocument/2006/relationships/image" Target="../media/image33.emf"/><Relationship Id="rId23" Type="http://schemas.openxmlformats.org/officeDocument/2006/relationships/oleObject" Target="../embeddings/oleObject29.bin"/><Relationship Id="rId28" Type="http://schemas.openxmlformats.org/officeDocument/2006/relationships/oleObject" Target="../embeddings/oleObject33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35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4.bin"/><Relationship Id="rId22" Type="http://schemas.openxmlformats.org/officeDocument/2006/relationships/image" Target="../media/image22.wmf"/><Relationship Id="rId27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47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slide" Target="slide31.xml"/><Relationship Id="rId7" Type="http://schemas.openxmlformats.org/officeDocument/2006/relationships/slide" Target="slide28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8.png"/><Relationship Id="rId11" Type="http://schemas.openxmlformats.org/officeDocument/2006/relationships/slide" Target="slide32.xml"/><Relationship Id="rId5" Type="http://schemas.openxmlformats.org/officeDocument/2006/relationships/slide" Target="slide30.xml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jpeg"/><Relationship Id="rId7" Type="http://schemas.openxmlformats.org/officeDocument/2006/relationships/image" Target="../media/image6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6.jpeg"/><Relationship Id="rId7" Type="http://schemas.openxmlformats.org/officeDocument/2006/relationships/image" Target="../media/image6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6.xml"/><Relationship Id="rId6" Type="http://schemas.openxmlformats.org/officeDocument/2006/relationships/slide" Target="slide2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8.jpeg"/><Relationship Id="rId7" Type="http://schemas.openxmlformats.org/officeDocument/2006/relationships/image" Target="../media/image6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7.xml"/><Relationship Id="rId6" Type="http://schemas.openxmlformats.org/officeDocument/2006/relationships/slide" Target="slide2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0.jpeg"/><Relationship Id="rId7" Type="http://schemas.openxmlformats.org/officeDocument/2006/relationships/image" Target="../media/image7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8.xml"/><Relationship Id="rId6" Type="http://schemas.openxmlformats.org/officeDocument/2006/relationships/slide" Target="slide2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4.emf"/><Relationship Id="rId12" Type="http://schemas.openxmlformats.org/officeDocument/2006/relationships/oleObject" Target="../embeddings/oleObject49.bin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76.wmf"/><Relationship Id="rId5" Type="http://schemas.openxmlformats.org/officeDocument/2006/relationships/image" Target="../media/image73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7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3.emf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oleObject" Target="../embeddings/oleObject50.bin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977900"/>
            <a:ext cx="852487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n 2"/>
          <p:cNvSpPr/>
          <p:nvPr/>
        </p:nvSpPr>
        <p:spPr>
          <a:xfrm>
            <a:off x="2879725" y="1812925"/>
            <a:ext cx="308610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7348" name="TextBox 10"/>
          <p:cNvSpPr txBox="1">
            <a:spLocks noChangeArrowheads="1"/>
          </p:cNvSpPr>
          <p:nvPr/>
        </p:nvSpPr>
        <p:spPr bwMode="auto">
          <a:xfrm>
            <a:off x="6172200" y="2455863"/>
            <a:ext cx="34940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500" i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58775" y="2366963"/>
            <a:ext cx="6107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Hai đường tròn tiếp xúc nhau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5945188" y="2874963"/>
            <a:ext cx="3175" cy="372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192213" y="3011488"/>
            <a:ext cx="3319462" cy="1916112"/>
            <a:chOff x="576" y="1248"/>
            <a:chExt cx="1935" cy="1118"/>
          </a:xfrm>
        </p:grpSpPr>
        <p:grpSp>
          <p:nvGrpSpPr>
            <p:cNvPr id="68640" name="Group 5"/>
            <p:cNvGrpSpPr>
              <a:grpSpLocks/>
            </p:cNvGrpSpPr>
            <p:nvPr/>
          </p:nvGrpSpPr>
          <p:grpSpPr bwMode="auto">
            <a:xfrm>
              <a:off x="576" y="1248"/>
              <a:ext cx="1817" cy="907"/>
              <a:chOff x="2496" y="1692"/>
              <a:chExt cx="2211" cy="1104"/>
            </a:xfrm>
          </p:grpSpPr>
          <p:sp>
            <p:nvSpPr>
              <p:cNvPr id="68646" name="Oval 6"/>
              <p:cNvSpPr>
                <a:spLocks noChangeArrowheads="1"/>
              </p:cNvSpPr>
              <p:nvPr/>
            </p:nvSpPr>
            <p:spPr bwMode="auto">
              <a:xfrm>
                <a:off x="2496" y="1692"/>
                <a:ext cx="1104" cy="1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68647" name="Oval 7"/>
              <p:cNvSpPr>
                <a:spLocks noChangeArrowheads="1"/>
              </p:cNvSpPr>
              <p:nvPr/>
            </p:nvSpPr>
            <p:spPr bwMode="auto">
              <a:xfrm>
                <a:off x="3600" y="1824"/>
                <a:ext cx="768" cy="7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68648" name="Line 8"/>
              <p:cNvSpPr>
                <a:spLocks noChangeShapeType="1"/>
              </p:cNvSpPr>
              <p:nvPr/>
            </p:nvSpPr>
            <p:spPr bwMode="auto">
              <a:xfrm>
                <a:off x="3072" y="222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9" name="Text Box 9"/>
              <p:cNvSpPr txBox="1">
                <a:spLocks noChangeArrowheads="1"/>
              </p:cNvSpPr>
              <p:nvPr/>
            </p:nvSpPr>
            <p:spPr bwMode="auto">
              <a:xfrm>
                <a:off x="2868" y="2112"/>
                <a:ext cx="240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b="0" i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68650" name="Text Box 10"/>
              <p:cNvSpPr txBox="1">
                <a:spLocks noChangeArrowheads="1"/>
              </p:cNvSpPr>
              <p:nvPr/>
            </p:nvSpPr>
            <p:spPr bwMode="auto">
              <a:xfrm>
                <a:off x="3939" y="2101"/>
                <a:ext cx="768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b="0" i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b="0" i="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endParaRPr lang="en-US" altLang="en-US" b="0" i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641" name="Group 11"/>
            <p:cNvGrpSpPr>
              <a:grpSpLocks/>
            </p:cNvGrpSpPr>
            <p:nvPr/>
          </p:nvGrpSpPr>
          <p:grpSpPr bwMode="auto">
            <a:xfrm>
              <a:off x="1152" y="1478"/>
              <a:ext cx="1359" cy="888"/>
              <a:chOff x="1152" y="1478"/>
              <a:chExt cx="1359" cy="888"/>
            </a:xfrm>
          </p:grpSpPr>
          <p:sp>
            <p:nvSpPr>
              <p:cNvPr id="68642" name="Text Box 12"/>
              <p:cNvSpPr txBox="1">
                <a:spLocks noChangeArrowheads="1"/>
              </p:cNvSpPr>
              <p:nvPr/>
            </p:nvSpPr>
            <p:spPr bwMode="auto">
              <a:xfrm>
                <a:off x="1307" y="1630"/>
                <a:ext cx="20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0" i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68643" name="Text Box 13"/>
              <p:cNvSpPr txBox="1">
                <a:spLocks noChangeArrowheads="1"/>
              </p:cNvSpPr>
              <p:nvPr/>
            </p:nvSpPr>
            <p:spPr bwMode="auto">
              <a:xfrm>
                <a:off x="1152" y="1497"/>
                <a:ext cx="62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 i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68644" name="Text Box 14"/>
              <p:cNvSpPr txBox="1">
                <a:spLocks noChangeArrowheads="1"/>
              </p:cNvSpPr>
              <p:nvPr/>
            </p:nvSpPr>
            <p:spPr bwMode="auto">
              <a:xfrm>
                <a:off x="1584" y="1478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2000" i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68645" name="Text Box 15"/>
              <p:cNvSpPr txBox="1">
                <a:spLocks noChangeArrowheads="1"/>
              </p:cNvSpPr>
              <p:nvPr/>
            </p:nvSpPr>
            <p:spPr bwMode="auto">
              <a:xfrm>
                <a:off x="1551" y="2099"/>
                <a:ext cx="960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 i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91</a:t>
                </a:r>
              </a:p>
            </p:txBody>
          </p:sp>
        </p:grp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410450" y="2589213"/>
            <a:ext cx="2401888" cy="2432050"/>
            <a:chOff x="3792" y="1248"/>
            <a:chExt cx="1200" cy="1314"/>
          </a:xfrm>
        </p:grpSpPr>
        <p:grpSp>
          <p:nvGrpSpPr>
            <p:cNvPr id="68625" name="Group 17"/>
            <p:cNvGrpSpPr>
              <a:grpSpLocks/>
            </p:cNvGrpSpPr>
            <p:nvPr/>
          </p:nvGrpSpPr>
          <p:grpSpPr bwMode="auto">
            <a:xfrm>
              <a:off x="3792" y="1248"/>
              <a:ext cx="1200" cy="907"/>
              <a:chOff x="3600" y="1632"/>
              <a:chExt cx="1200" cy="907"/>
            </a:xfrm>
          </p:grpSpPr>
          <p:grpSp>
            <p:nvGrpSpPr>
              <p:cNvPr id="68632" name="Group 18"/>
              <p:cNvGrpSpPr>
                <a:grpSpLocks/>
              </p:cNvGrpSpPr>
              <p:nvPr/>
            </p:nvGrpSpPr>
            <p:grpSpPr bwMode="auto">
              <a:xfrm rot="636548">
                <a:off x="3600" y="1632"/>
                <a:ext cx="907" cy="907"/>
                <a:chOff x="3600" y="1632"/>
                <a:chExt cx="907" cy="907"/>
              </a:xfrm>
            </p:grpSpPr>
            <p:sp>
              <p:nvSpPr>
                <p:cNvPr id="68638" name="Oval 19"/>
                <p:cNvSpPr>
                  <a:spLocks noChangeArrowheads="1"/>
                </p:cNvSpPr>
                <p:nvPr/>
              </p:nvSpPr>
              <p:spPr bwMode="auto">
                <a:xfrm>
                  <a:off x="3600" y="1632"/>
                  <a:ext cx="907" cy="90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b="0" i="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68639" name="Oval 20"/>
                <p:cNvSpPr>
                  <a:spLocks noChangeArrowheads="1"/>
                </p:cNvSpPr>
                <p:nvPr/>
              </p:nvSpPr>
              <p:spPr bwMode="auto">
                <a:xfrm>
                  <a:off x="3864" y="1740"/>
                  <a:ext cx="631" cy="631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b="0" i="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</p:grpSp>
          <p:sp>
            <p:nvSpPr>
              <p:cNvPr id="68633" name="Line 21"/>
              <p:cNvSpPr>
                <a:spLocks noChangeShapeType="1"/>
              </p:cNvSpPr>
              <p:nvPr/>
            </p:nvSpPr>
            <p:spPr bwMode="auto">
              <a:xfrm>
                <a:off x="4056" y="2066"/>
                <a:ext cx="120" cy="0"/>
              </a:xfrm>
              <a:prstGeom prst="line">
                <a:avLst/>
              </a:prstGeom>
              <a:noFill/>
              <a:ln w="1016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4" name="Text Box 22"/>
              <p:cNvSpPr txBox="1">
                <a:spLocks noChangeArrowheads="1"/>
              </p:cNvSpPr>
              <p:nvPr/>
            </p:nvSpPr>
            <p:spPr bwMode="auto">
              <a:xfrm>
                <a:off x="3940" y="2006"/>
                <a:ext cx="197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b="0" i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68635" name="Text Box 23"/>
              <p:cNvSpPr txBox="1">
                <a:spLocks noChangeArrowheads="1"/>
              </p:cNvSpPr>
              <p:nvPr/>
            </p:nvSpPr>
            <p:spPr bwMode="auto">
              <a:xfrm>
                <a:off x="4092" y="2016"/>
                <a:ext cx="576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b="0" i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b="0" i="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endParaRPr lang="en-US" altLang="en-US" b="0" i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636" name="Line 24"/>
              <p:cNvSpPr>
                <a:spLocks noChangeShapeType="1"/>
              </p:cNvSpPr>
              <p:nvPr/>
            </p:nvSpPr>
            <p:spPr bwMode="auto">
              <a:xfrm>
                <a:off x="4176" y="206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7" name="Text Box 25"/>
              <p:cNvSpPr txBox="1">
                <a:spLocks noChangeArrowheads="1"/>
              </p:cNvSpPr>
              <p:nvPr/>
            </p:nvSpPr>
            <p:spPr bwMode="auto">
              <a:xfrm>
                <a:off x="4476" y="1980"/>
                <a:ext cx="324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 i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68626" name="Group 26"/>
            <p:cNvGrpSpPr>
              <a:grpSpLocks/>
            </p:cNvGrpSpPr>
            <p:nvPr/>
          </p:nvGrpSpPr>
          <p:grpSpPr bwMode="auto">
            <a:xfrm>
              <a:off x="3888" y="1392"/>
              <a:ext cx="1104" cy="1170"/>
              <a:chOff x="3888" y="1392"/>
              <a:chExt cx="1104" cy="1170"/>
            </a:xfrm>
          </p:grpSpPr>
          <p:sp>
            <p:nvSpPr>
              <p:cNvPr id="68627" name="Arc 27"/>
              <p:cNvSpPr>
                <a:spLocks/>
              </p:cNvSpPr>
              <p:nvPr/>
            </p:nvSpPr>
            <p:spPr bwMode="auto">
              <a:xfrm rot="-2598919">
                <a:off x="4334" y="1514"/>
                <a:ext cx="310" cy="336"/>
              </a:xfrm>
              <a:custGeom>
                <a:avLst/>
                <a:gdLst>
                  <a:gd name="T0" fmla="*/ 0 w 21546"/>
                  <a:gd name="T1" fmla="*/ 0 h 21600"/>
                  <a:gd name="T2" fmla="*/ 0 w 21546"/>
                  <a:gd name="T3" fmla="*/ 0 h 21600"/>
                  <a:gd name="T4" fmla="*/ 0 w 215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46"/>
                  <a:gd name="T10" fmla="*/ 0 h 21600"/>
                  <a:gd name="T11" fmla="*/ 21546 w 215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46" h="21600" fill="none" extrusionOk="0">
                    <a:moveTo>
                      <a:pt x="-1" y="0"/>
                    </a:moveTo>
                    <a:cubicBezTo>
                      <a:pt x="11336" y="0"/>
                      <a:pt x="20743" y="8763"/>
                      <a:pt x="21545" y="20072"/>
                    </a:cubicBezTo>
                  </a:path>
                  <a:path w="21546" h="21600" stroke="0" extrusionOk="0">
                    <a:moveTo>
                      <a:pt x="-1" y="0"/>
                    </a:moveTo>
                    <a:cubicBezTo>
                      <a:pt x="11336" y="0"/>
                      <a:pt x="20743" y="8763"/>
                      <a:pt x="21545" y="2007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28" name="Arc 28"/>
              <p:cNvSpPr>
                <a:spLocks/>
              </p:cNvSpPr>
              <p:nvPr/>
            </p:nvSpPr>
            <p:spPr bwMode="auto">
              <a:xfrm rot="8151883">
                <a:off x="4409" y="1577"/>
                <a:ext cx="253" cy="219"/>
              </a:xfrm>
              <a:custGeom>
                <a:avLst/>
                <a:gdLst>
                  <a:gd name="T0" fmla="*/ 0 w 29843"/>
                  <a:gd name="T1" fmla="*/ 0 h 26559"/>
                  <a:gd name="T2" fmla="*/ 0 w 29843"/>
                  <a:gd name="T3" fmla="*/ 0 h 26559"/>
                  <a:gd name="T4" fmla="*/ 0 w 29843"/>
                  <a:gd name="T5" fmla="*/ 0 h 26559"/>
                  <a:gd name="T6" fmla="*/ 0 60000 65536"/>
                  <a:gd name="T7" fmla="*/ 0 60000 65536"/>
                  <a:gd name="T8" fmla="*/ 0 60000 65536"/>
                  <a:gd name="T9" fmla="*/ 0 w 29843"/>
                  <a:gd name="T10" fmla="*/ 0 h 26559"/>
                  <a:gd name="T11" fmla="*/ 29843 w 29843"/>
                  <a:gd name="T12" fmla="*/ 26559 h 265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843" h="26559" fill="none" extrusionOk="0">
                    <a:moveTo>
                      <a:pt x="-1" y="1634"/>
                    </a:moveTo>
                    <a:cubicBezTo>
                      <a:pt x="2614" y="555"/>
                      <a:pt x="5414" y="0"/>
                      <a:pt x="8243" y="0"/>
                    </a:cubicBezTo>
                    <a:cubicBezTo>
                      <a:pt x="20172" y="0"/>
                      <a:pt x="29843" y="9670"/>
                      <a:pt x="29843" y="21600"/>
                    </a:cubicBezTo>
                    <a:cubicBezTo>
                      <a:pt x="29843" y="23269"/>
                      <a:pt x="29649" y="24933"/>
                      <a:pt x="29266" y="26559"/>
                    </a:cubicBezTo>
                  </a:path>
                  <a:path w="29843" h="26559" stroke="0" extrusionOk="0">
                    <a:moveTo>
                      <a:pt x="-1" y="1634"/>
                    </a:moveTo>
                    <a:cubicBezTo>
                      <a:pt x="2614" y="555"/>
                      <a:pt x="5414" y="0"/>
                      <a:pt x="8243" y="0"/>
                    </a:cubicBezTo>
                    <a:cubicBezTo>
                      <a:pt x="20172" y="0"/>
                      <a:pt x="29843" y="9670"/>
                      <a:pt x="29843" y="21600"/>
                    </a:cubicBezTo>
                    <a:cubicBezTo>
                      <a:pt x="29843" y="23269"/>
                      <a:pt x="29649" y="24933"/>
                      <a:pt x="29266" y="26559"/>
                    </a:cubicBezTo>
                    <a:lnTo>
                      <a:pt x="8243" y="21600"/>
                    </a:lnTo>
                    <a:lnTo>
                      <a:pt x="-1" y="163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29" name="Text Box 29"/>
              <p:cNvSpPr txBox="1">
                <a:spLocks noChangeArrowheads="1"/>
              </p:cNvSpPr>
              <p:nvPr/>
            </p:nvSpPr>
            <p:spPr bwMode="auto">
              <a:xfrm>
                <a:off x="4368" y="1392"/>
                <a:ext cx="624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 i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68630" name="Text Box 30"/>
              <p:cNvSpPr txBox="1">
                <a:spLocks noChangeArrowheads="1"/>
              </p:cNvSpPr>
              <p:nvPr/>
            </p:nvSpPr>
            <p:spPr bwMode="auto">
              <a:xfrm>
                <a:off x="4464" y="1718"/>
                <a:ext cx="28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2000" i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68631" name="Text Box 31"/>
              <p:cNvSpPr txBox="1">
                <a:spLocks noChangeArrowheads="1"/>
              </p:cNvSpPr>
              <p:nvPr/>
            </p:nvSpPr>
            <p:spPr bwMode="auto">
              <a:xfrm>
                <a:off x="3888" y="2304"/>
                <a:ext cx="960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 i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92</a:t>
                </a:r>
              </a:p>
            </p:txBody>
          </p:sp>
        </p:grpSp>
      </p:grpSp>
      <p:sp>
        <p:nvSpPr>
          <p:cNvPr id="65553" name="Text Box 35"/>
          <p:cNvSpPr txBox="1">
            <a:spLocks noChangeArrowheads="1"/>
          </p:cNvSpPr>
          <p:nvPr/>
        </p:nvSpPr>
        <p:spPr bwMode="auto">
          <a:xfrm>
            <a:off x="1673225" y="6083300"/>
            <a:ext cx="2166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.VnTime" panose="020B7200000000000000" pitchFamily="34" charset="0"/>
              </a:rPr>
              <a:t>OO’ = R + r</a:t>
            </a:r>
          </a:p>
        </p:txBody>
      </p:sp>
      <p:sp>
        <p:nvSpPr>
          <p:cNvPr id="65550" name="Text Box 39"/>
          <p:cNvSpPr txBox="1">
            <a:spLocks noChangeArrowheads="1"/>
          </p:cNvSpPr>
          <p:nvPr/>
        </p:nvSpPr>
        <p:spPr bwMode="auto">
          <a:xfrm>
            <a:off x="7280275" y="6108700"/>
            <a:ext cx="2532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.VnTime" panose="020B7200000000000000" pitchFamily="34" charset="0"/>
              </a:rPr>
              <a:t>OO’ = R - r</a:t>
            </a:r>
          </a:p>
        </p:txBody>
      </p:sp>
      <p:sp>
        <p:nvSpPr>
          <p:cNvPr id="68617" name="Rectangle 23"/>
          <p:cNvSpPr>
            <a:spLocks noChangeArrowheads="1"/>
          </p:cNvSpPr>
          <p:nvPr/>
        </p:nvSpPr>
        <p:spPr bwMode="auto">
          <a:xfrm>
            <a:off x="358775" y="1323975"/>
            <a:ext cx="7285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Hệ thức giữa đoạn nối tâm và các bán kính:</a:t>
            </a:r>
          </a:p>
        </p:txBody>
      </p:sp>
      <p:sp>
        <p:nvSpPr>
          <p:cNvPr id="68619" name="Text Box 4"/>
          <p:cNvSpPr txBox="1">
            <a:spLocks noChangeArrowheads="1"/>
          </p:cNvSpPr>
          <p:nvPr/>
        </p:nvSpPr>
        <p:spPr bwMode="auto">
          <a:xfrm>
            <a:off x="360363" y="1785938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Hai đường tròn cắt nhau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85813" y="6122988"/>
          <a:ext cx="6969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35" imgH="253890" progId="Equation.DSMT4">
                  <p:embed/>
                </p:oleObj>
              </mc:Choice>
              <mc:Fallback>
                <p:oleObj name="Equation" r:id="rId3" imgW="380835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6122988"/>
                        <a:ext cx="69691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1" name="Object 2"/>
          <p:cNvGraphicFramePr>
            <a:graphicFrameLocks noChangeAspect="1"/>
          </p:cNvGraphicFramePr>
          <p:nvPr/>
        </p:nvGraphicFramePr>
        <p:xfrm>
          <a:off x="698500" y="6167438"/>
          <a:ext cx="69691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677" imgH="793306" progId="Equation.DSMT4">
                  <p:embed/>
                </p:oleObj>
              </mc:Choice>
              <mc:Fallback>
                <p:oleObj name="Equation" r:id="rId5" imgW="457677" imgH="79330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6167438"/>
                        <a:ext cx="69691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377825" y="5091113"/>
            <a:ext cx="5087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tròn (O) và (O’) tiếp xúc ngoài</a:t>
            </a:r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auto">
          <a:xfrm>
            <a:off x="6153150" y="5099050"/>
            <a:ext cx="55800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tròn (O) và (O’) tiếp xúc trong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373813" y="6165850"/>
          <a:ext cx="695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5191" imgH="457094" progId="Equation.DSMT4">
                  <p:embed/>
                </p:oleObj>
              </mc:Choice>
              <mc:Fallback>
                <p:oleObj name="Equation" r:id="rId7" imgW="695191" imgH="45709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813" y="6165850"/>
                        <a:ext cx="6953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animBg="1"/>
      <p:bldP spid="65553" grpId="0"/>
      <p:bldP spid="65550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71463" y="2239963"/>
            <a:ext cx="6858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Hai đường tròn không giao nhau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979488" y="3333750"/>
            <a:ext cx="3748087" cy="2490788"/>
            <a:chOff x="384" y="664"/>
            <a:chExt cx="1968" cy="1284"/>
          </a:xfrm>
        </p:grpSpPr>
        <p:sp>
          <p:nvSpPr>
            <p:cNvPr id="70685" name="Oval 6"/>
            <p:cNvSpPr>
              <a:spLocks noChangeArrowheads="1"/>
            </p:cNvSpPr>
            <p:nvPr/>
          </p:nvSpPr>
          <p:spPr bwMode="auto">
            <a:xfrm>
              <a:off x="384" y="664"/>
              <a:ext cx="912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0686" name="Oval 7"/>
            <p:cNvSpPr>
              <a:spLocks noChangeArrowheads="1"/>
            </p:cNvSpPr>
            <p:nvPr/>
          </p:nvSpPr>
          <p:spPr bwMode="auto">
            <a:xfrm>
              <a:off x="1536" y="832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0687" name="Line 8"/>
            <p:cNvSpPr>
              <a:spLocks noChangeShapeType="1"/>
            </p:cNvSpPr>
            <p:nvPr/>
          </p:nvSpPr>
          <p:spPr bwMode="auto">
            <a:xfrm>
              <a:off x="840" y="1120"/>
              <a:ext cx="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8" name="Text Box 9"/>
            <p:cNvSpPr txBox="1">
              <a:spLocks noChangeArrowheads="1"/>
            </p:cNvSpPr>
            <p:nvPr/>
          </p:nvSpPr>
          <p:spPr bwMode="auto">
            <a:xfrm>
              <a:off x="696" y="1053"/>
              <a:ext cx="28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0" i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0689" name="Text Box 10"/>
            <p:cNvSpPr txBox="1">
              <a:spLocks noChangeArrowheads="1"/>
            </p:cNvSpPr>
            <p:nvPr/>
          </p:nvSpPr>
          <p:spPr bwMode="auto">
            <a:xfrm>
              <a:off x="1728" y="1069"/>
              <a:ext cx="624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0" i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o’</a:t>
              </a:r>
            </a:p>
          </p:txBody>
        </p:sp>
        <p:sp>
          <p:nvSpPr>
            <p:cNvPr id="70690" name="Text Box 11"/>
            <p:cNvSpPr txBox="1">
              <a:spLocks noChangeArrowheads="1"/>
            </p:cNvSpPr>
            <p:nvPr/>
          </p:nvSpPr>
          <p:spPr bwMode="auto">
            <a:xfrm>
              <a:off x="1248" y="921"/>
              <a:ext cx="33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0" i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0691" name="Text Box 12"/>
            <p:cNvSpPr txBox="1">
              <a:spLocks noChangeArrowheads="1"/>
            </p:cNvSpPr>
            <p:nvPr/>
          </p:nvSpPr>
          <p:spPr bwMode="auto">
            <a:xfrm>
              <a:off x="1379" y="1083"/>
              <a:ext cx="33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0" i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0692" name="Text Box 14"/>
            <p:cNvSpPr txBox="1">
              <a:spLocks noChangeArrowheads="1"/>
            </p:cNvSpPr>
            <p:nvPr/>
          </p:nvSpPr>
          <p:spPr bwMode="auto">
            <a:xfrm>
              <a:off x="982" y="941"/>
              <a:ext cx="33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0" i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70693" name="Text Box 15"/>
            <p:cNvSpPr txBox="1">
              <a:spLocks noChangeArrowheads="1"/>
            </p:cNvSpPr>
            <p:nvPr/>
          </p:nvSpPr>
          <p:spPr bwMode="auto">
            <a:xfrm>
              <a:off x="1591" y="947"/>
              <a:ext cx="33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0" i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70694" name="Text Box 16"/>
            <p:cNvSpPr txBox="1">
              <a:spLocks noChangeArrowheads="1"/>
            </p:cNvSpPr>
            <p:nvPr/>
          </p:nvSpPr>
          <p:spPr bwMode="auto">
            <a:xfrm>
              <a:off x="984" y="1660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0" i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93</a:t>
              </a: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7073900" y="3225800"/>
            <a:ext cx="2870200" cy="2559050"/>
            <a:chOff x="2880" y="864"/>
            <a:chExt cx="1414" cy="1382"/>
          </a:xfrm>
        </p:grpSpPr>
        <p:grpSp>
          <p:nvGrpSpPr>
            <p:cNvPr id="70675" name="Group 19"/>
            <p:cNvGrpSpPr>
              <a:grpSpLocks/>
            </p:cNvGrpSpPr>
            <p:nvPr/>
          </p:nvGrpSpPr>
          <p:grpSpPr bwMode="auto">
            <a:xfrm>
              <a:off x="2880" y="864"/>
              <a:ext cx="1151" cy="996"/>
              <a:chOff x="3708" y="2256"/>
              <a:chExt cx="1151" cy="996"/>
            </a:xfrm>
          </p:grpSpPr>
          <p:sp>
            <p:nvSpPr>
              <p:cNvPr id="70680" name="Oval 20"/>
              <p:cNvSpPr>
                <a:spLocks noChangeArrowheads="1"/>
              </p:cNvSpPr>
              <p:nvPr/>
            </p:nvSpPr>
            <p:spPr bwMode="auto">
              <a:xfrm>
                <a:off x="3708" y="2256"/>
                <a:ext cx="996" cy="9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70681" name="Oval 21"/>
              <p:cNvSpPr>
                <a:spLocks noChangeArrowheads="1"/>
              </p:cNvSpPr>
              <p:nvPr/>
            </p:nvSpPr>
            <p:spPr bwMode="auto">
              <a:xfrm>
                <a:off x="4032" y="2472"/>
                <a:ext cx="576" cy="5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70682" name="Text Box 22"/>
              <p:cNvSpPr txBox="1">
                <a:spLocks noChangeArrowheads="1"/>
              </p:cNvSpPr>
              <p:nvPr/>
            </p:nvSpPr>
            <p:spPr bwMode="auto">
              <a:xfrm>
                <a:off x="4098" y="2705"/>
                <a:ext cx="288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b="0" i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70683" name="Text Box 23"/>
              <p:cNvSpPr txBox="1">
                <a:spLocks noChangeArrowheads="1"/>
              </p:cNvSpPr>
              <p:nvPr/>
            </p:nvSpPr>
            <p:spPr bwMode="auto">
              <a:xfrm>
                <a:off x="4235" y="2704"/>
                <a:ext cx="624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b="0" i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o’</a:t>
                </a:r>
              </a:p>
            </p:txBody>
          </p:sp>
          <p:sp>
            <p:nvSpPr>
              <p:cNvPr id="70684" name="Line 24"/>
              <p:cNvSpPr>
                <a:spLocks noChangeShapeType="1"/>
              </p:cNvSpPr>
              <p:nvPr/>
            </p:nvSpPr>
            <p:spPr bwMode="auto">
              <a:xfrm>
                <a:off x="4212" y="2748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676" name="Line 27"/>
            <p:cNvSpPr>
              <a:spLocks noChangeShapeType="1"/>
            </p:cNvSpPr>
            <p:nvPr/>
          </p:nvSpPr>
          <p:spPr bwMode="auto">
            <a:xfrm>
              <a:off x="3456" y="1357"/>
              <a:ext cx="43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Text Box 28"/>
            <p:cNvSpPr txBox="1">
              <a:spLocks noChangeArrowheads="1"/>
            </p:cNvSpPr>
            <p:nvPr/>
          </p:nvSpPr>
          <p:spPr bwMode="auto">
            <a:xfrm>
              <a:off x="3734" y="1348"/>
              <a:ext cx="38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0" i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0678" name="Text Box 29"/>
            <p:cNvSpPr txBox="1">
              <a:spLocks noChangeArrowheads="1"/>
            </p:cNvSpPr>
            <p:nvPr/>
          </p:nvSpPr>
          <p:spPr bwMode="auto">
            <a:xfrm>
              <a:off x="3862" y="1178"/>
              <a:ext cx="43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0" i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0679" name="Text Box 41"/>
            <p:cNvSpPr txBox="1">
              <a:spLocks noChangeArrowheads="1"/>
            </p:cNvSpPr>
            <p:nvPr/>
          </p:nvSpPr>
          <p:spPr bwMode="auto">
            <a:xfrm>
              <a:off x="3024" y="1955"/>
              <a:ext cx="11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0" i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94 a</a:t>
              </a:r>
            </a:p>
          </p:txBody>
        </p:sp>
      </p:grpSp>
      <p:sp>
        <p:nvSpPr>
          <p:cNvPr id="12342" name="Text Box 54"/>
          <p:cNvSpPr txBox="1">
            <a:spLocks noChangeArrowheads="1"/>
          </p:cNvSpPr>
          <p:nvPr/>
        </p:nvSpPr>
        <p:spPr bwMode="auto">
          <a:xfrm>
            <a:off x="688975" y="271780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*Hai đường tròn ngoài nhau</a:t>
            </a:r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5603875" y="2644775"/>
            <a:ext cx="6424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*Đường tròn (O) đựng đường tròn (O’)</a:t>
            </a:r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288925" y="5588000"/>
            <a:ext cx="5164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(O) và (O’) ở ngoài nhau</a:t>
            </a:r>
          </a:p>
        </p:txBody>
      </p:sp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5800725" y="5541963"/>
            <a:ext cx="62277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(O) đựng đường tròn (O’) </a:t>
            </a:r>
          </a:p>
        </p:txBody>
      </p:sp>
      <p:sp>
        <p:nvSpPr>
          <p:cNvPr id="70665" name="Text Box 2"/>
          <p:cNvSpPr txBox="1">
            <a:spLocks noChangeArrowheads="1"/>
          </p:cNvSpPr>
          <p:nvPr/>
        </p:nvSpPr>
        <p:spPr bwMode="auto">
          <a:xfrm>
            <a:off x="319088" y="1833563"/>
            <a:ext cx="6108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Hai đường tròn tiếp xúc nhau</a:t>
            </a:r>
          </a:p>
        </p:txBody>
      </p:sp>
      <p:sp>
        <p:nvSpPr>
          <p:cNvPr id="70667" name="Rectangle 23"/>
          <p:cNvSpPr>
            <a:spLocks noChangeArrowheads="1"/>
          </p:cNvSpPr>
          <p:nvPr/>
        </p:nvSpPr>
        <p:spPr bwMode="auto">
          <a:xfrm>
            <a:off x="269875" y="954088"/>
            <a:ext cx="7285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Hệ thức giữa đoạn nối tâm và các bán kính:</a:t>
            </a:r>
          </a:p>
        </p:txBody>
      </p:sp>
      <p:sp>
        <p:nvSpPr>
          <p:cNvPr id="70669" name="Text Box 4"/>
          <p:cNvSpPr txBox="1">
            <a:spLocks noChangeArrowheads="1"/>
          </p:cNvSpPr>
          <p:nvPr/>
        </p:nvSpPr>
        <p:spPr bwMode="auto">
          <a:xfrm>
            <a:off x="339725" y="1377950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Hai đường tròn cắt nhau</a:t>
            </a:r>
          </a:p>
        </p:txBody>
      </p:sp>
      <p:graphicFrame>
        <p:nvGraphicFramePr>
          <p:cNvPr id="36" name="Object 1"/>
          <p:cNvGraphicFramePr>
            <a:graphicFrameLocks noChangeAspect="1"/>
          </p:cNvGraphicFramePr>
          <p:nvPr/>
        </p:nvGraphicFramePr>
        <p:xfrm>
          <a:off x="1063625" y="6216650"/>
          <a:ext cx="6969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835" imgH="253890" progId="Equation.DSMT4">
                  <p:embed/>
                </p:oleObj>
              </mc:Choice>
              <mc:Fallback>
                <p:oleObj name="Equation" r:id="rId2" imgW="380835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6216650"/>
                        <a:ext cx="6969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8638" y="6186488"/>
            <a:ext cx="191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OO’ &gt; R + 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96188" y="6105525"/>
            <a:ext cx="198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OO’ &lt; R – r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786563" y="6178550"/>
          <a:ext cx="6858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928" imgH="447792" progId="Equation.DSMT4">
                  <p:embed/>
                </p:oleObj>
              </mc:Choice>
              <mc:Fallback>
                <p:oleObj name="Equation" r:id="rId4" imgW="685928" imgH="44779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6178550"/>
                        <a:ext cx="6858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453063" y="2762250"/>
            <a:ext cx="0" cy="4095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342" grpId="0"/>
      <p:bldP spid="12343" grpId="0"/>
      <p:bldP spid="12344" grpId="0"/>
      <p:bldP spid="12347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Line 34"/>
          <p:cNvSpPr>
            <a:spLocks noChangeShapeType="1"/>
          </p:cNvSpPr>
          <p:nvPr/>
        </p:nvSpPr>
        <p:spPr bwMode="auto">
          <a:xfrm flipV="1">
            <a:off x="3719513" y="2466975"/>
            <a:ext cx="76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3733800" y="8382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963738" y="777875"/>
            <a:ext cx="3276600" cy="3276600"/>
            <a:chOff x="864" y="668"/>
            <a:chExt cx="1636" cy="1636"/>
          </a:xfrm>
        </p:grpSpPr>
        <p:sp>
          <p:nvSpPr>
            <p:cNvPr id="71691" name="Oval 24"/>
            <p:cNvSpPr>
              <a:spLocks noChangeArrowheads="1"/>
            </p:cNvSpPr>
            <p:nvPr/>
          </p:nvSpPr>
          <p:spPr bwMode="auto">
            <a:xfrm>
              <a:off x="864" y="668"/>
              <a:ext cx="1636" cy="163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1692" name="Text Box 26"/>
            <p:cNvSpPr txBox="1">
              <a:spLocks noChangeArrowheads="1"/>
            </p:cNvSpPr>
            <p:nvPr/>
          </p:nvSpPr>
          <p:spPr bwMode="auto">
            <a:xfrm>
              <a:off x="1530" y="1435"/>
              <a:ext cx="473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0" i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71685" name="Group 30"/>
          <p:cNvGrpSpPr>
            <a:grpSpLocks/>
          </p:cNvGrpSpPr>
          <p:nvPr/>
        </p:nvGrpSpPr>
        <p:grpSpPr bwMode="auto">
          <a:xfrm>
            <a:off x="3810000" y="1752600"/>
            <a:ext cx="2232025" cy="1371600"/>
            <a:chOff x="4228" y="595"/>
            <a:chExt cx="1468" cy="946"/>
          </a:xfrm>
        </p:grpSpPr>
        <p:sp>
          <p:nvSpPr>
            <p:cNvPr id="71689" name="Oval 25"/>
            <p:cNvSpPr>
              <a:spLocks noChangeArrowheads="1"/>
            </p:cNvSpPr>
            <p:nvPr/>
          </p:nvSpPr>
          <p:spPr bwMode="auto">
            <a:xfrm>
              <a:off x="4228" y="595"/>
              <a:ext cx="946" cy="94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1690" name="Text Box 27"/>
            <p:cNvSpPr txBox="1">
              <a:spLocks noChangeArrowheads="1"/>
            </p:cNvSpPr>
            <p:nvPr/>
          </p:nvSpPr>
          <p:spPr bwMode="auto">
            <a:xfrm>
              <a:off x="4671" y="770"/>
              <a:ext cx="1025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0" i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o’</a:t>
              </a:r>
            </a:p>
          </p:txBody>
        </p:sp>
      </p:grp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6837363" y="2017713"/>
            <a:ext cx="4994275" cy="16002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hai tâm trùng nhau ta có hai đường tròn đồng tâm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OO’ = 0</a:t>
            </a:r>
          </a:p>
        </p:txBody>
      </p:sp>
      <p:sp>
        <p:nvSpPr>
          <p:cNvPr id="71687" name="Oval 49"/>
          <p:cNvSpPr>
            <a:spLocks noChangeArrowheads="1"/>
          </p:cNvSpPr>
          <p:nvPr/>
        </p:nvSpPr>
        <p:spPr bwMode="auto">
          <a:xfrm>
            <a:off x="4435475" y="2416175"/>
            <a:ext cx="76200" cy="762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Oval 49"/>
          <p:cNvSpPr>
            <a:spLocks noChangeArrowheads="1"/>
          </p:cNvSpPr>
          <p:nvPr/>
        </p:nvSpPr>
        <p:spPr bwMode="auto">
          <a:xfrm>
            <a:off x="3703638" y="2416175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56 L 0.07917 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" dur="5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526E-6 0.00208 L 0.05974 6.84551E-7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 animBg="1"/>
      <p:bldP spid="13352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7" name="AutoShape 15"/>
          <p:cNvSpPr>
            <a:spLocks noChangeArrowheads="1"/>
          </p:cNvSpPr>
          <p:nvPr/>
        </p:nvSpPr>
        <p:spPr bwMode="auto">
          <a:xfrm>
            <a:off x="1755775" y="4033838"/>
            <a:ext cx="4724400" cy="2495550"/>
          </a:xfrm>
          <a:prstGeom prst="cloudCallout">
            <a:avLst>
              <a:gd name="adj1" fmla="val 95389"/>
              <a:gd name="adj2" fmla="val 18056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</a:rPr>
              <a:t>Mệnh đề đảo của các mệnh đề trên có đúng không?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0663" y="73025"/>
          <a:ext cx="11576050" cy="372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7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4538">
                <a:tc>
                  <a:txBody>
                    <a:bodyPr/>
                    <a:lstStyle/>
                    <a:p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+) (O)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(O’)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cắt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nhau</a:t>
                      </a:r>
                      <a:endParaRPr lang="en-US" sz="28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+) (O)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(O’)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tiếp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xúc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ngoài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endParaRPr lang="en-US" sz="28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+) (O)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(O’)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tiếp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xúc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trong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endParaRPr lang="en-US" sz="28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+) (O)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(O’) ở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ngoài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nhau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endParaRPr lang="en-US" sz="28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+) (O)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(O’) 	</a:t>
                      </a:r>
                      <a:endParaRPr lang="en-US" sz="28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2733" name="Object 1"/>
          <p:cNvGraphicFramePr>
            <a:graphicFrameLocks noChangeAspect="1"/>
          </p:cNvGraphicFramePr>
          <p:nvPr/>
        </p:nvGraphicFramePr>
        <p:xfrm>
          <a:off x="5489575" y="242888"/>
          <a:ext cx="5429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835" imgH="253890" progId="Equation.DSMT4">
                  <p:embed/>
                </p:oleObj>
              </mc:Choice>
              <mc:Fallback>
                <p:oleObj name="Equation" r:id="rId2" imgW="380835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242888"/>
                        <a:ext cx="5429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4" name="Object 2"/>
          <p:cNvGraphicFramePr>
            <a:graphicFrameLocks noChangeAspect="1"/>
          </p:cNvGraphicFramePr>
          <p:nvPr/>
        </p:nvGraphicFramePr>
        <p:xfrm>
          <a:off x="5465763" y="1096963"/>
          <a:ext cx="533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499" imgH="352229" progId="Equation.DSMT4">
                  <p:embed/>
                </p:oleObj>
              </mc:Choice>
              <mc:Fallback>
                <p:oleObj name="Equation" r:id="rId4" imgW="533499" imgH="3522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1096963"/>
                        <a:ext cx="5334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5" name="Object 3"/>
          <p:cNvGraphicFramePr>
            <a:graphicFrameLocks noChangeAspect="1"/>
          </p:cNvGraphicFramePr>
          <p:nvPr/>
        </p:nvGraphicFramePr>
        <p:xfrm>
          <a:off x="5475288" y="1763713"/>
          <a:ext cx="5238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3815" imgH="342926" progId="Equation.DSMT4">
                  <p:embed/>
                </p:oleObj>
              </mc:Choice>
              <mc:Fallback>
                <p:oleObj name="Equation" r:id="rId6" imgW="523815" imgH="34292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88" y="1763713"/>
                        <a:ext cx="5238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6" name="Object 4"/>
          <p:cNvGraphicFramePr>
            <a:graphicFrameLocks noChangeAspect="1"/>
          </p:cNvGraphicFramePr>
          <p:nvPr/>
        </p:nvGraphicFramePr>
        <p:xfrm>
          <a:off x="5465763" y="2608263"/>
          <a:ext cx="5238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3815" imgH="342926" progId="Equation.DSMT4">
                  <p:embed/>
                </p:oleObj>
              </mc:Choice>
              <mc:Fallback>
                <p:oleObj name="Equation" r:id="rId8" imgW="523815" imgH="34292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2608263"/>
                        <a:ext cx="5238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7" name="Object 5"/>
          <p:cNvGraphicFramePr>
            <a:graphicFrameLocks noChangeAspect="1"/>
          </p:cNvGraphicFramePr>
          <p:nvPr/>
        </p:nvGraphicFramePr>
        <p:xfrm>
          <a:off x="5456238" y="3302000"/>
          <a:ext cx="5238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3815" imgH="342926" progId="Equation.DSMT4">
                  <p:embed/>
                </p:oleObj>
              </mc:Choice>
              <mc:Fallback>
                <p:oleObj name="Equation" r:id="rId10" imgW="523815" imgH="34292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238" y="3302000"/>
                        <a:ext cx="5238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8" name="Object 6"/>
          <p:cNvGraphicFramePr>
            <a:graphicFrameLocks noChangeAspect="1"/>
          </p:cNvGraphicFramePr>
          <p:nvPr/>
        </p:nvGraphicFramePr>
        <p:xfrm>
          <a:off x="7208838" y="1763713"/>
          <a:ext cx="168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88367" imgH="380835" progId="Equation.DSMT4">
                  <p:embed/>
                </p:oleObj>
              </mc:Choice>
              <mc:Fallback>
                <p:oleObj name="Equation" r:id="rId12" imgW="1688367" imgH="38083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838" y="1763713"/>
                        <a:ext cx="168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9" name="Object 7"/>
          <p:cNvGraphicFramePr>
            <a:graphicFrameLocks noChangeAspect="1"/>
          </p:cNvGraphicFramePr>
          <p:nvPr/>
        </p:nvGraphicFramePr>
        <p:xfrm>
          <a:off x="7215188" y="990600"/>
          <a:ext cx="168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88367" imgH="380835" progId="Equation.DSMT4">
                  <p:embed/>
                </p:oleObj>
              </mc:Choice>
              <mc:Fallback>
                <p:oleObj name="Equation" r:id="rId14" imgW="1688367" imgH="38083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990600"/>
                        <a:ext cx="168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0" name="Object 8"/>
          <p:cNvGraphicFramePr>
            <a:graphicFrameLocks noChangeAspect="1"/>
          </p:cNvGraphicFramePr>
          <p:nvPr/>
        </p:nvGraphicFramePr>
        <p:xfrm>
          <a:off x="7191375" y="204788"/>
          <a:ext cx="256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65400" imgH="457200" progId="Equation.DSMT4">
                  <p:embed/>
                </p:oleObj>
              </mc:Choice>
              <mc:Fallback>
                <p:oleObj name="Equation" r:id="rId16" imgW="25654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204788"/>
                        <a:ext cx="2565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1" name="Object 9"/>
          <p:cNvGraphicFramePr>
            <a:graphicFrameLocks noChangeAspect="1"/>
          </p:cNvGraphicFramePr>
          <p:nvPr/>
        </p:nvGraphicFramePr>
        <p:xfrm>
          <a:off x="7221538" y="2468563"/>
          <a:ext cx="168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88367" imgH="380835" progId="Equation.DSMT4">
                  <p:embed/>
                </p:oleObj>
              </mc:Choice>
              <mc:Fallback>
                <p:oleObj name="Equation" r:id="rId18" imgW="1688367" imgH="38083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1538" y="2468563"/>
                        <a:ext cx="168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2" name="Object 10"/>
          <p:cNvGraphicFramePr>
            <a:graphicFrameLocks noChangeAspect="1"/>
          </p:cNvGraphicFramePr>
          <p:nvPr/>
        </p:nvGraphicFramePr>
        <p:xfrm>
          <a:off x="7231063" y="3182938"/>
          <a:ext cx="167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76400" imgH="381000" progId="Equation.DSMT4">
                  <p:embed/>
                </p:oleObj>
              </mc:Choice>
              <mc:Fallback>
                <p:oleObj name="Equation" r:id="rId20" imgW="1676400" imgH="38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3182938"/>
                        <a:ext cx="1676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4813" y="1130300"/>
          <a:ext cx="11398250" cy="316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7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778">
                <a:tc>
                  <a:txBody>
                    <a:bodyPr/>
                    <a:lstStyle/>
                    <a:p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+) (O)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(O’)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cắt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nhau</a:t>
                      </a:r>
                      <a:endParaRPr lang="en-US" sz="2800" dirty="0"/>
                    </a:p>
                  </a:txBody>
                  <a:tcPr marL="91432" marR="91432" marT="45708" marB="45708"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32" marR="91432" marT="45708" marB="45708"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32" marR="91432" marT="45708" marB="457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778">
                <a:tc>
                  <a:txBody>
                    <a:bodyPr/>
                    <a:lstStyle/>
                    <a:p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+) (O)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(O’)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tiếp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xúc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ngoài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endParaRPr lang="en-US" sz="2800" dirty="0"/>
                    </a:p>
                  </a:txBody>
                  <a:tcPr marL="91432" marR="91432" marT="45708" marB="45708"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32" marR="91432" marT="45708" marB="45708"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91432" marR="91432" marT="45708" marB="457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778">
                <a:tc>
                  <a:txBody>
                    <a:bodyPr/>
                    <a:lstStyle/>
                    <a:p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+) (O)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(O’)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tiếp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xúc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trong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endParaRPr lang="en-US" sz="2800" dirty="0"/>
                    </a:p>
                  </a:txBody>
                  <a:tcPr marL="91432" marR="91432" marT="45708" marB="45708"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91432" marR="91432" marT="45708" marB="45708"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32" marR="91432" marT="45708" marB="457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778">
                <a:tc>
                  <a:txBody>
                    <a:bodyPr/>
                    <a:lstStyle/>
                    <a:p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+) (O)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(O’) ở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ngoài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nhau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endParaRPr lang="en-US" sz="2800" dirty="0"/>
                    </a:p>
                  </a:txBody>
                  <a:tcPr marL="91432" marR="91432" marT="45708" marB="45708"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91432" marR="91432" marT="45708" marB="45708"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32" marR="91432" marT="45708" marB="4570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778">
                <a:tc>
                  <a:txBody>
                    <a:bodyPr/>
                    <a:lstStyle/>
                    <a:p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+) (O) </a:t>
                      </a:r>
                      <a:r>
                        <a:rPr lang="en-US" altLang="en-US" sz="28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(O’) 	</a:t>
                      </a:r>
                      <a:endParaRPr lang="en-US" sz="2800" dirty="0"/>
                    </a:p>
                  </a:txBody>
                  <a:tcPr marL="91432" marR="91432" marT="45708" marB="45708"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91432" marR="91432" marT="45708" marB="45708"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91432" marR="91432" marT="45708" marB="4570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5507038" y="1289050"/>
          <a:ext cx="5969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8918" imgH="253890" progId="Equation.DSMT4">
                  <p:embed/>
                </p:oleObj>
              </mc:Choice>
              <mc:Fallback>
                <p:oleObj name="Equation" r:id="rId2" imgW="418918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1289050"/>
                        <a:ext cx="5969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7" name="Object 2"/>
          <p:cNvGraphicFramePr>
            <a:graphicFrameLocks noChangeAspect="1"/>
          </p:cNvGraphicFramePr>
          <p:nvPr/>
        </p:nvGraphicFramePr>
        <p:xfrm>
          <a:off x="7423150" y="1819275"/>
          <a:ext cx="168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367" imgH="380835" progId="Equation.DSMT4">
                  <p:embed/>
                </p:oleObj>
              </mc:Choice>
              <mc:Fallback>
                <p:oleObj name="Equation" r:id="rId4" imgW="1688367" imgH="38083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0" y="1819275"/>
                        <a:ext cx="168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8" name="Object 3"/>
          <p:cNvGraphicFramePr>
            <a:graphicFrameLocks noChangeAspect="1"/>
          </p:cNvGraphicFramePr>
          <p:nvPr/>
        </p:nvGraphicFramePr>
        <p:xfrm>
          <a:off x="7423150" y="2401888"/>
          <a:ext cx="168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367" imgH="380835" progId="Equation.DSMT4">
                  <p:embed/>
                </p:oleObj>
              </mc:Choice>
              <mc:Fallback>
                <p:oleObj name="Equation" r:id="rId6" imgW="1688367" imgH="38083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0" y="2401888"/>
                        <a:ext cx="168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9" name="Object 4"/>
          <p:cNvGraphicFramePr>
            <a:graphicFrameLocks noChangeAspect="1"/>
          </p:cNvGraphicFramePr>
          <p:nvPr/>
        </p:nvGraphicFramePr>
        <p:xfrm>
          <a:off x="7423150" y="1208088"/>
          <a:ext cx="256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65400" imgH="457200" progId="Equation.DSMT4">
                  <p:embed/>
                </p:oleObj>
              </mc:Choice>
              <mc:Fallback>
                <p:oleObj name="Equation" r:id="rId8" imgW="25654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0" y="1208088"/>
                        <a:ext cx="2565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60" name="Object 5"/>
          <p:cNvGraphicFramePr>
            <a:graphicFrameLocks noChangeAspect="1"/>
          </p:cNvGraphicFramePr>
          <p:nvPr/>
        </p:nvGraphicFramePr>
        <p:xfrm>
          <a:off x="7405688" y="3084513"/>
          <a:ext cx="168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88367" imgH="380835" progId="Equation.DSMT4">
                  <p:embed/>
                </p:oleObj>
              </mc:Choice>
              <mc:Fallback>
                <p:oleObj name="Equation" r:id="rId10" imgW="1688367" imgH="38083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88" y="3084513"/>
                        <a:ext cx="168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61" name="Object 6"/>
          <p:cNvGraphicFramePr>
            <a:graphicFrameLocks noChangeAspect="1"/>
          </p:cNvGraphicFramePr>
          <p:nvPr/>
        </p:nvGraphicFramePr>
        <p:xfrm>
          <a:off x="7394575" y="3763963"/>
          <a:ext cx="167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76400" imgH="381000" progId="Equation.DSMT4">
                  <p:embed/>
                </p:oleObj>
              </mc:Choice>
              <mc:Fallback>
                <p:oleObj name="Equation" r:id="rId12" imgW="1676400" imgH="38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575" y="3763963"/>
                        <a:ext cx="1676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5514975" y="3808413"/>
          <a:ext cx="5810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1080" imgH="352229" progId="Equation.DSMT4">
                  <p:embed/>
                </p:oleObj>
              </mc:Choice>
              <mc:Fallback>
                <p:oleObj name="Equation" r:id="rId14" imgW="581080" imgH="3522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3808413"/>
                        <a:ext cx="5810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5499100" y="3170238"/>
          <a:ext cx="5810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1080" imgH="352229" progId="Equation.DSMT4">
                  <p:embed/>
                </p:oleObj>
              </mc:Choice>
              <mc:Fallback>
                <p:oleObj name="Equation" r:id="rId16" imgW="581080" imgH="3522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3170238"/>
                        <a:ext cx="5810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499100" y="2622550"/>
          <a:ext cx="5810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1080" imgH="352229" progId="Equation.DSMT4">
                  <p:embed/>
                </p:oleObj>
              </mc:Choice>
              <mc:Fallback>
                <p:oleObj name="Equation" r:id="rId18" imgW="581080" imgH="3522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2622550"/>
                        <a:ext cx="5810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5499100" y="1971675"/>
          <a:ext cx="5969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18918" imgH="253890" progId="Equation.DSMT4">
                  <p:embed/>
                </p:oleObj>
              </mc:Choice>
              <mc:Fallback>
                <p:oleObj name="Equation" r:id="rId20" imgW="418918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1971675"/>
                        <a:ext cx="5969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990725" y="25400"/>
            <a:ext cx="89804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i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Mối liên hệ giữa vị trí tương đối của hai đường tròn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i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hệ thức giữa đoạn nối tâm và 2 bán kính:</a:t>
            </a: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231775" y="4551363"/>
            <a:ext cx="5124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giữa đoạn nối tâm và bán kính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6634163" y="4622800"/>
            <a:ext cx="5427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hai đường tròn</a:t>
            </a:r>
          </a:p>
        </p:txBody>
      </p:sp>
      <p:graphicFrame>
        <p:nvGraphicFramePr>
          <p:cNvPr id="22" name="Object 11"/>
          <p:cNvGraphicFramePr>
            <a:graphicFrameLocks noChangeAspect="1"/>
          </p:cNvGraphicFramePr>
          <p:nvPr/>
        </p:nvGraphicFramePr>
        <p:xfrm>
          <a:off x="5789613" y="4765675"/>
          <a:ext cx="5429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80835" imgH="253890" progId="Equation.DSMT4">
                  <p:embed/>
                </p:oleObj>
              </mc:Choice>
              <mc:Fallback>
                <p:oleObj name="Equation" r:id="rId21" imgW="380835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4765675"/>
                        <a:ext cx="5429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5776913" y="5981700"/>
          <a:ext cx="533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33499" imgH="352229" progId="Equation.DSMT4">
                  <p:embed/>
                </p:oleObj>
              </mc:Choice>
              <mc:Fallback>
                <p:oleObj name="Equation" r:id="rId23" imgW="533499" imgH="3522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5981700"/>
                        <a:ext cx="5334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231775" y="5864225"/>
            <a:ext cx="5230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hai đường tròn</a:t>
            </a:r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6754813" y="5772150"/>
            <a:ext cx="5048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giữa đoạn nối tâm và bán kính</a:t>
            </a:r>
          </a:p>
        </p:txBody>
      </p:sp>
      <p:graphicFrame>
        <p:nvGraphicFramePr>
          <p:cNvPr id="23" name="Object 45"/>
          <p:cNvGraphicFramePr>
            <a:graphicFrameLocks noChangeAspect="1"/>
          </p:cNvGraphicFramePr>
          <p:nvPr/>
        </p:nvGraphicFramePr>
        <p:xfrm>
          <a:off x="5508625" y="1290638"/>
          <a:ext cx="5429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80835" imgH="253890" progId="Equation.DSMT4">
                  <p:embed/>
                </p:oleObj>
              </mc:Choice>
              <mc:Fallback>
                <p:oleObj name="Equation" r:id="rId25" imgW="380835" imgH="25389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290638"/>
                        <a:ext cx="5429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6"/>
          <p:cNvGraphicFramePr>
            <a:graphicFrameLocks noChangeAspect="1"/>
          </p:cNvGraphicFramePr>
          <p:nvPr/>
        </p:nvGraphicFramePr>
        <p:xfrm>
          <a:off x="5535613" y="1979613"/>
          <a:ext cx="5429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80835" imgH="253890" progId="Equation.DSMT4">
                  <p:embed/>
                </p:oleObj>
              </mc:Choice>
              <mc:Fallback>
                <p:oleObj name="Equation" r:id="rId26" imgW="380835" imgH="25389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979613"/>
                        <a:ext cx="5429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7"/>
          <p:cNvGraphicFramePr>
            <a:graphicFrameLocks noChangeAspect="1"/>
          </p:cNvGraphicFramePr>
          <p:nvPr/>
        </p:nvGraphicFramePr>
        <p:xfrm>
          <a:off x="5494338" y="2598738"/>
          <a:ext cx="5429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80835" imgH="253890" progId="Equation.DSMT4">
                  <p:embed/>
                </p:oleObj>
              </mc:Choice>
              <mc:Fallback>
                <p:oleObj name="Equation" r:id="rId27" imgW="380835" imgH="25389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2598738"/>
                        <a:ext cx="5429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8"/>
          <p:cNvGraphicFramePr>
            <a:graphicFrameLocks noChangeAspect="1"/>
          </p:cNvGraphicFramePr>
          <p:nvPr/>
        </p:nvGraphicFramePr>
        <p:xfrm>
          <a:off x="5508625" y="3162300"/>
          <a:ext cx="5429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80835" imgH="253890" progId="Equation.DSMT4">
                  <p:embed/>
                </p:oleObj>
              </mc:Choice>
              <mc:Fallback>
                <p:oleObj name="Equation" r:id="rId28" imgW="380835" imgH="25389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162300"/>
                        <a:ext cx="5429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9"/>
          <p:cNvGraphicFramePr>
            <a:graphicFrameLocks noChangeAspect="1"/>
          </p:cNvGraphicFramePr>
          <p:nvPr/>
        </p:nvGraphicFramePr>
        <p:xfrm>
          <a:off x="5564188" y="3808413"/>
          <a:ext cx="5429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80835" imgH="253890" progId="Equation.DSMT4">
                  <p:embed/>
                </p:oleObj>
              </mc:Choice>
              <mc:Fallback>
                <p:oleObj name="Equation" r:id="rId29" imgW="380835" imgH="25389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3808413"/>
                        <a:ext cx="5429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80" name="Group 48"/>
          <p:cNvGraphicFramePr>
            <a:graphicFrameLocks noGrp="1"/>
          </p:cNvGraphicFramePr>
          <p:nvPr>
            <p:ph/>
          </p:nvPr>
        </p:nvGraphicFramePr>
        <p:xfrm>
          <a:off x="720725" y="925513"/>
          <a:ext cx="10931525" cy="5821362"/>
        </p:xfrm>
        <a:graphic>
          <a:graphicData uri="http://schemas.openxmlformats.org/drawingml/2006/table">
            <a:tbl>
              <a:tblPr/>
              <a:tblGrid>
                <a:gridCol w="455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3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63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d, R, r</a:t>
                      </a:r>
                    </a:p>
                  </a:txBody>
                  <a:tcPr marL="91442" marR="914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0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(O;R)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O;r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42" marR="91442"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7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0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0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95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indent="2206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indent="382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indent="5461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5264" name="Text Box 32"/>
          <p:cNvSpPr txBox="1">
            <a:spLocks noChangeArrowheads="1"/>
          </p:cNvSpPr>
          <p:nvPr/>
        </p:nvSpPr>
        <p:spPr bwMode="auto">
          <a:xfrm>
            <a:off x="5749925" y="2389188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333399"/>
                </a:solidFill>
                <a:latin typeface="Arial" panose="020B0604020202020204" pitchFamily="34" charset="0"/>
              </a:rPr>
              <a:t>      </a:t>
            </a:r>
            <a:r>
              <a:rPr lang="en-US" altLang="en-US" b="0" i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95265" name="Text Box 33"/>
          <p:cNvSpPr txBox="1">
            <a:spLocks noChangeArrowheads="1"/>
          </p:cNvSpPr>
          <p:nvPr/>
        </p:nvSpPr>
        <p:spPr bwMode="auto">
          <a:xfrm>
            <a:off x="1276350" y="3190875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0" i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(O;R) ngoài (O;r)</a:t>
            </a:r>
          </a:p>
        </p:txBody>
      </p:sp>
      <p:sp>
        <p:nvSpPr>
          <p:cNvPr id="95266" name="Text Box 34"/>
          <p:cNvSpPr txBox="1">
            <a:spLocks noChangeArrowheads="1"/>
          </p:cNvSpPr>
          <p:nvPr/>
        </p:nvSpPr>
        <p:spPr bwMode="auto">
          <a:xfrm>
            <a:off x="6186488" y="42179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FF00FF"/>
                </a:solidFill>
                <a:latin typeface="Arial" panose="020B0604020202020204" pitchFamily="34" charset="0"/>
              </a:rPr>
              <a:t>   </a:t>
            </a:r>
            <a:r>
              <a:rPr lang="en-US" altLang="en-US" b="0" i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268" name="Text Box 36"/>
          <p:cNvSpPr txBox="1">
            <a:spLocks noChangeArrowheads="1"/>
          </p:cNvSpPr>
          <p:nvPr/>
        </p:nvSpPr>
        <p:spPr bwMode="auto">
          <a:xfrm>
            <a:off x="1539875" y="5072063"/>
            <a:ext cx="2743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 i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xúc trong</a:t>
            </a:r>
          </a:p>
        </p:txBody>
      </p:sp>
      <p:sp>
        <p:nvSpPr>
          <p:cNvPr id="95269" name="Text Box 37"/>
          <p:cNvSpPr txBox="1">
            <a:spLocks noChangeArrowheads="1"/>
          </p:cNvSpPr>
          <p:nvPr/>
        </p:nvSpPr>
        <p:spPr bwMode="auto">
          <a:xfrm>
            <a:off x="1446213" y="60706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 i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(O;R) cắt (O;r</a:t>
            </a:r>
            <a:r>
              <a:rPr lang="en-US" altLang="en-US" sz="3200" b="0" i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5272" name="Text Box 40"/>
          <p:cNvSpPr txBox="1">
            <a:spLocks noChangeArrowheads="1"/>
          </p:cNvSpPr>
          <p:nvPr/>
        </p:nvSpPr>
        <p:spPr bwMode="auto">
          <a:xfrm>
            <a:off x="6186488" y="51323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9900"/>
                </a:solidFill>
                <a:latin typeface="Arial" panose="020B0604020202020204" pitchFamily="34" charset="0"/>
              </a:rPr>
              <a:t>   </a:t>
            </a:r>
            <a:r>
              <a:rPr lang="en-US" altLang="en-US" b="0" i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790" name="Text Box 49"/>
          <p:cNvSpPr txBox="1">
            <a:spLocks noChangeArrowheads="1"/>
          </p:cNvSpPr>
          <p:nvPr/>
        </p:nvSpPr>
        <p:spPr bwMode="auto">
          <a:xfrm>
            <a:off x="1770063" y="222250"/>
            <a:ext cx="8440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tập. Điền vào các ô trống trong bảng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177213" y="6070600"/>
          <a:ext cx="32718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49500" imgH="317500" progId="Equation.DSMT4">
                  <p:embed/>
                </p:oleObj>
              </mc:Choice>
              <mc:Fallback>
                <p:oleObj name="Equation" r:id="rId2" imgW="2349500" imgH="317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7213" y="6070600"/>
                        <a:ext cx="327183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92" name="Object 2"/>
          <p:cNvGraphicFramePr>
            <a:graphicFrameLocks noChangeAspect="1"/>
          </p:cNvGraphicFramePr>
          <p:nvPr/>
        </p:nvGraphicFramePr>
        <p:xfrm>
          <a:off x="8947150" y="5189538"/>
          <a:ext cx="16383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144" imgH="317362" progId="Equation.DSMT4">
                  <p:embed/>
                </p:oleObj>
              </mc:Choice>
              <mc:Fallback>
                <p:oleObj name="Equation" r:id="rId4" imgW="1282144" imgH="31736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150" y="5189538"/>
                        <a:ext cx="16383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93" name="Object 3"/>
          <p:cNvGraphicFramePr>
            <a:graphicFrameLocks noChangeAspect="1"/>
          </p:cNvGraphicFramePr>
          <p:nvPr/>
        </p:nvGraphicFramePr>
        <p:xfrm>
          <a:off x="8886825" y="3314700"/>
          <a:ext cx="162718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4838" imgH="317362" progId="Equation.DSMT4">
                  <p:embed/>
                </p:oleObj>
              </mc:Choice>
              <mc:Fallback>
                <p:oleObj name="Equation" r:id="rId6" imgW="1294838" imgH="31736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314700"/>
                        <a:ext cx="162718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839200" y="4225925"/>
          <a:ext cx="17462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4838" imgH="317362" progId="Equation.DSMT4">
                  <p:embed/>
                </p:oleObj>
              </mc:Choice>
              <mc:Fallback>
                <p:oleObj name="Equation" r:id="rId8" imgW="1294838" imgH="31736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4225925"/>
                        <a:ext cx="17462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839200" y="2438400"/>
          <a:ext cx="16287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144" imgH="317362" progId="Equation.DSMT4">
                  <p:embed/>
                </p:oleObj>
              </mc:Choice>
              <mc:Fallback>
                <p:oleObj name="Equation" r:id="rId10" imgW="1282144" imgH="31736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2438400"/>
                        <a:ext cx="16287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749925" y="3255963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333399"/>
                </a:solidFill>
                <a:latin typeface="Arial" panose="020B0604020202020204" pitchFamily="34" charset="0"/>
              </a:rPr>
              <a:t>      </a:t>
            </a:r>
            <a:r>
              <a:rPr lang="en-US" altLang="en-US" b="0" i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/>
      <p:bldP spid="95265" grpId="0"/>
      <p:bldP spid="95266" grpId="0"/>
      <p:bldP spid="95268" grpId="0"/>
      <p:bldP spid="95269" grpId="0"/>
      <p:bldP spid="95272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AFCBC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hoc 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166813"/>
            <a:ext cx="11649075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73063" y="506413"/>
            <a:ext cx="861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FF"/>
                </a:solidFill>
                <a:latin typeface=".VnTime" panose="020B7200000000000000" pitchFamily="34" charset="0"/>
              </a:rPr>
              <a:t> II. </a:t>
            </a:r>
            <a:r>
              <a:rPr lang="en-US" altLang="en-US" i="0">
                <a:solidFill>
                  <a:srgbClr val="0000FF"/>
                </a:solidFill>
                <a:latin typeface="Times New Roman" panose="02020603050405020304" pitchFamily="18" charset="0"/>
              </a:rPr>
              <a:t>Tiếp tuyến chung của hai đường tròn</a:t>
            </a: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14935200" y="3200400"/>
            <a:ext cx="533400" cy="538163"/>
            <a:chOff x="2400" y="2208"/>
            <a:chExt cx="336" cy="339"/>
          </a:xfrm>
        </p:grpSpPr>
        <p:sp>
          <p:nvSpPr>
            <p:cNvPr id="76830" name="Text Box 4"/>
            <p:cNvSpPr txBox="1">
              <a:spLocks noChangeArrowheads="1"/>
            </p:cNvSpPr>
            <p:nvPr/>
          </p:nvSpPr>
          <p:spPr bwMode="auto">
            <a:xfrm>
              <a:off x="2400" y="220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0" i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76831" name="Text Box 5"/>
            <p:cNvSpPr txBox="1">
              <a:spLocks noChangeArrowheads="1"/>
            </p:cNvSpPr>
            <p:nvPr/>
          </p:nvSpPr>
          <p:spPr bwMode="auto">
            <a:xfrm>
              <a:off x="2496" y="2335"/>
              <a:ext cx="2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0" i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04813" y="965200"/>
            <a:ext cx="7658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</a:t>
            </a:r>
            <a:endParaRPr lang="en-US" altLang="en-US" i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568" name="Line 72"/>
          <p:cNvSpPr>
            <a:spLocks noChangeShapeType="1"/>
          </p:cNvSpPr>
          <p:nvPr/>
        </p:nvSpPr>
        <p:spPr bwMode="auto">
          <a:xfrm flipH="1">
            <a:off x="3594100" y="2044700"/>
            <a:ext cx="190500" cy="16383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1952625" y="2044700"/>
            <a:ext cx="3327400" cy="3314700"/>
            <a:chOff x="306" y="1428"/>
            <a:chExt cx="2096" cy="2088"/>
          </a:xfrm>
        </p:grpSpPr>
        <p:sp>
          <p:nvSpPr>
            <p:cNvPr id="76828" name="Oval 7"/>
            <p:cNvSpPr>
              <a:spLocks noChangeArrowheads="1"/>
            </p:cNvSpPr>
            <p:nvPr/>
          </p:nvSpPr>
          <p:spPr bwMode="auto">
            <a:xfrm>
              <a:off x="306" y="1428"/>
              <a:ext cx="2096" cy="2088"/>
            </a:xfrm>
            <a:prstGeom prst="ellips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6829" name="Text Box 57"/>
            <p:cNvSpPr txBox="1">
              <a:spLocks noChangeArrowheads="1"/>
            </p:cNvSpPr>
            <p:nvPr/>
          </p:nvSpPr>
          <p:spPr bwMode="auto">
            <a:xfrm>
              <a:off x="944" y="2288"/>
              <a:ext cx="6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  <a:sym typeface="Symbol" panose="05050102010706020507" pitchFamily="18" charset="2"/>
                </a:rPr>
                <a:t>O 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7283450" y="2636838"/>
            <a:ext cx="2560638" cy="2509837"/>
            <a:chOff x="3636" y="1757"/>
            <a:chExt cx="1613" cy="1581"/>
          </a:xfrm>
        </p:grpSpPr>
        <p:sp>
          <p:nvSpPr>
            <p:cNvPr id="76826" name="Oval 13"/>
            <p:cNvSpPr>
              <a:spLocks noChangeArrowheads="1"/>
            </p:cNvSpPr>
            <p:nvPr/>
          </p:nvSpPr>
          <p:spPr bwMode="auto">
            <a:xfrm>
              <a:off x="3636" y="1757"/>
              <a:ext cx="1613" cy="1581"/>
            </a:xfrm>
            <a:prstGeom prst="ellipse">
              <a:avLst/>
            </a:prstGeom>
            <a:noFill/>
            <a:ln w="28575">
              <a:solidFill>
                <a:srgbClr val="28A8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6827" name="Text Box 58"/>
            <p:cNvSpPr txBox="1">
              <a:spLocks noChangeArrowheads="1"/>
            </p:cNvSpPr>
            <p:nvPr/>
          </p:nvSpPr>
          <p:spPr bwMode="auto">
            <a:xfrm>
              <a:off x="4289" y="2393"/>
              <a:ext cx="6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  <a:sym typeface="Symbol" panose="05050102010706020507" pitchFamily="18" charset="2"/>
                </a:rPr>
                <a:t> O’</a:t>
              </a:r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2287588" y="1714500"/>
            <a:ext cx="7950200" cy="1106488"/>
            <a:chOff x="465" y="1576"/>
            <a:chExt cx="5008" cy="697"/>
          </a:xfrm>
        </p:grpSpPr>
        <p:sp>
          <p:nvSpPr>
            <p:cNvPr id="76824" name="Line 66"/>
            <p:cNvSpPr>
              <a:spLocks noChangeShapeType="1"/>
            </p:cNvSpPr>
            <p:nvPr/>
          </p:nvSpPr>
          <p:spPr bwMode="auto">
            <a:xfrm>
              <a:off x="465" y="1665"/>
              <a:ext cx="5008" cy="608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Text Box 68"/>
            <p:cNvSpPr txBox="1">
              <a:spLocks noChangeArrowheads="1"/>
            </p:cNvSpPr>
            <p:nvPr/>
          </p:nvSpPr>
          <p:spPr bwMode="auto">
            <a:xfrm>
              <a:off x="2440" y="1576"/>
              <a:ext cx="2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</p:grpSp>
      <p:grpSp>
        <p:nvGrpSpPr>
          <p:cNvPr id="6" name="Group 85"/>
          <p:cNvGrpSpPr>
            <a:grpSpLocks/>
          </p:cNvGrpSpPr>
          <p:nvPr/>
        </p:nvGrpSpPr>
        <p:grpSpPr bwMode="auto">
          <a:xfrm>
            <a:off x="2705100" y="1173163"/>
            <a:ext cx="7962900" cy="1065212"/>
            <a:chOff x="424" y="1089"/>
            <a:chExt cx="5016" cy="671"/>
          </a:xfrm>
        </p:grpSpPr>
        <p:sp>
          <p:nvSpPr>
            <p:cNvPr id="76822" name="Line 65"/>
            <p:cNvSpPr>
              <a:spLocks noChangeShapeType="1"/>
            </p:cNvSpPr>
            <p:nvPr/>
          </p:nvSpPr>
          <p:spPr bwMode="auto">
            <a:xfrm>
              <a:off x="424" y="1208"/>
              <a:ext cx="5016" cy="552"/>
            </a:xfrm>
            <a:prstGeom prst="line">
              <a:avLst/>
            </a:prstGeom>
            <a:noFill/>
            <a:ln w="25400">
              <a:solidFill>
                <a:srgbClr val="28A8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Text Box 70"/>
            <p:cNvSpPr txBox="1">
              <a:spLocks noChangeArrowheads="1"/>
            </p:cNvSpPr>
            <p:nvPr/>
          </p:nvSpPr>
          <p:spPr bwMode="auto">
            <a:xfrm>
              <a:off x="2569" y="1089"/>
              <a:ext cx="4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</a:rPr>
                <a:t>d</a:t>
              </a:r>
              <a:r>
                <a:rPr lang="en-US" altLang="en-US" b="0" i="0" baseline="-25000">
                  <a:solidFill>
                    <a:srgbClr val="0000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1804988" y="4192588"/>
            <a:ext cx="7962900" cy="1104900"/>
            <a:chOff x="161" y="3137"/>
            <a:chExt cx="5016" cy="696"/>
          </a:xfrm>
        </p:grpSpPr>
        <p:sp>
          <p:nvSpPr>
            <p:cNvPr id="76820" name="Line 67"/>
            <p:cNvSpPr>
              <a:spLocks noChangeShapeType="1"/>
            </p:cNvSpPr>
            <p:nvPr/>
          </p:nvSpPr>
          <p:spPr bwMode="auto">
            <a:xfrm>
              <a:off x="161" y="3281"/>
              <a:ext cx="5016" cy="552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Text Box 71"/>
            <p:cNvSpPr txBox="1">
              <a:spLocks noChangeArrowheads="1"/>
            </p:cNvSpPr>
            <p:nvPr/>
          </p:nvSpPr>
          <p:spPr bwMode="auto">
            <a:xfrm>
              <a:off x="2497" y="3137"/>
              <a:ext cx="4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</a:rPr>
                <a:t>d</a:t>
              </a:r>
              <a:r>
                <a:rPr lang="en-US" altLang="en-US" b="0" i="0" baseline="-25000">
                  <a:solidFill>
                    <a:srgbClr val="00000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3759200" y="2082800"/>
            <a:ext cx="317500" cy="266700"/>
            <a:chOff x="1368" y="1816"/>
            <a:chExt cx="352" cy="304"/>
          </a:xfrm>
        </p:grpSpPr>
        <p:sp>
          <p:nvSpPr>
            <p:cNvPr id="76818" name="Line 76"/>
            <p:cNvSpPr>
              <a:spLocks noChangeShapeType="1"/>
            </p:cNvSpPr>
            <p:nvPr/>
          </p:nvSpPr>
          <p:spPr bwMode="auto">
            <a:xfrm flipH="1">
              <a:off x="1696" y="1816"/>
              <a:ext cx="24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Line 78"/>
            <p:cNvSpPr>
              <a:spLocks noChangeShapeType="1"/>
            </p:cNvSpPr>
            <p:nvPr/>
          </p:nvSpPr>
          <p:spPr bwMode="auto">
            <a:xfrm>
              <a:off x="1368" y="2088"/>
              <a:ext cx="3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76" name="Line 80"/>
          <p:cNvSpPr>
            <a:spLocks noChangeShapeType="1"/>
          </p:cNvSpPr>
          <p:nvPr/>
        </p:nvSpPr>
        <p:spPr bwMode="auto">
          <a:xfrm flipH="1">
            <a:off x="8574088" y="2655888"/>
            <a:ext cx="165100" cy="1257300"/>
          </a:xfrm>
          <a:prstGeom prst="line">
            <a:avLst/>
          </a:prstGeom>
          <a:noFill/>
          <a:ln w="9525">
            <a:solidFill>
              <a:srgbClr val="28A8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8701088" y="2655888"/>
            <a:ext cx="292100" cy="292100"/>
            <a:chOff x="1368" y="1816"/>
            <a:chExt cx="352" cy="304"/>
          </a:xfrm>
        </p:grpSpPr>
        <p:sp>
          <p:nvSpPr>
            <p:cNvPr id="76816" name="Line 82"/>
            <p:cNvSpPr>
              <a:spLocks noChangeShapeType="1"/>
            </p:cNvSpPr>
            <p:nvPr/>
          </p:nvSpPr>
          <p:spPr bwMode="auto">
            <a:xfrm flipH="1">
              <a:off x="1696" y="1816"/>
              <a:ext cx="24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Line 83"/>
            <p:cNvSpPr>
              <a:spLocks noChangeShapeType="1"/>
            </p:cNvSpPr>
            <p:nvPr/>
          </p:nvSpPr>
          <p:spPr bwMode="auto">
            <a:xfrm>
              <a:off x="1368" y="2088"/>
              <a:ext cx="3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83" name="Text Box 87"/>
          <p:cNvSpPr txBox="1">
            <a:spLocks noChangeArrowheads="1"/>
          </p:cNvSpPr>
          <p:nvPr/>
        </p:nvSpPr>
        <p:spPr bwMode="auto">
          <a:xfrm>
            <a:off x="404813" y="5757863"/>
            <a:ext cx="115300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tuyến chung của hai đường tròn là </a:t>
            </a:r>
            <a:r>
              <a:rPr lang="en-US" altLang="en-US" b="0" i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tiếp xúc với cả 2 đường tròn đó.</a:t>
            </a:r>
          </a:p>
        </p:txBody>
      </p:sp>
      <p:sp>
        <p:nvSpPr>
          <p:cNvPr id="76815" name="Rectangle 22"/>
          <p:cNvSpPr>
            <a:spLocks noChangeArrowheads="1"/>
          </p:cNvSpPr>
          <p:nvPr/>
        </p:nvSpPr>
        <p:spPr bwMode="auto">
          <a:xfrm>
            <a:off x="1631950" y="11113"/>
            <a:ext cx="9074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E01E0A"/>
                </a:solidFill>
                <a:latin typeface=".VnBodoniH" panose="020B7200000000000000" pitchFamily="34" charset="0"/>
              </a:rPr>
              <a:t> </a:t>
            </a:r>
            <a:r>
              <a:rPr lang="en-US" altLang="en-US" i="0">
                <a:solidFill>
                  <a:srgbClr val="E01E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29. </a:t>
            </a:r>
            <a:r>
              <a:rPr lang="en-US" altLang="en-US" i="0">
                <a:solidFill>
                  <a:srgbClr val="E01E0A"/>
                </a:solidFill>
                <a:latin typeface="Times New Roman" panose="02020603050405020304" pitchFamily="18" charset="0"/>
              </a:rPr>
              <a:t>VỊ TRÍ TƯƠNG ĐỐI CỦA HAI ĐƯỜNG TRÒN </a:t>
            </a:r>
            <a:endParaRPr lang="en-US" altLang="en-US" i="0" u="sng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68" grpId="0" animBg="1"/>
      <p:bldP spid="106576" grpId="0" animBg="1"/>
      <p:bldP spid="1065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96875" y="61595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 dirty="0">
                <a:solidFill>
                  <a:srgbClr val="0000FF"/>
                </a:solidFill>
                <a:latin typeface=".VnTime" panose="020B7200000000000000" pitchFamily="34" charset="0"/>
              </a:rPr>
              <a:t> IV. </a:t>
            </a:r>
            <a:r>
              <a:rPr lang="en-US" altLang="en-US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tuyến</a:t>
            </a:r>
            <a:r>
              <a:rPr lang="en-US" altLang="en-US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của </a:t>
            </a:r>
            <a:r>
              <a:rPr lang="en-US" altLang="en-US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đường </a:t>
            </a:r>
            <a:r>
              <a:rPr lang="en-US" altLang="en-US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endParaRPr lang="en-US" altLang="en-US" i="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14935200" y="3200400"/>
            <a:ext cx="533400" cy="538163"/>
            <a:chOff x="2400" y="2208"/>
            <a:chExt cx="336" cy="339"/>
          </a:xfrm>
        </p:grpSpPr>
        <p:sp>
          <p:nvSpPr>
            <p:cNvPr id="77858" name="Text Box 4"/>
            <p:cNvSpPr txBox="1">
              <a:spLocks noChangeArrowheads="1"/>
            </p:cNvSpPr>
            <p:nvPr/>
          </p:nvSpPr>
          <p:spPr bwMode="auto">
            <a:xfrm>
              <a:off x="2400" y="220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0" i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77859" name="Text Box 5"/>
            <p:cNvSpPr txBox="1">
              <a:spLocks noChangeArrowheads="1"/>
            </p:cNvSpPr>
            <p:nvPr/>
          </p:nvSpPr>
          <p:spPr bwMode="auto">
            <a:xfrm>
              <a:off x="2496" y="2335"/>
              <a:ext cx="2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0" i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488950" y="1130300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</a:t>
            </a:r>
            <a:endParaRPr lang="en-US" altLang="en-US" i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Line 8"/>
          <p:cNvSpPr>
            <a:spLocks noChangeShapeType="1"/>
          </p:cNvSpPr>
          <p:nvPr/>
        </p:nvSpPr>
        <p:spPr bwMode="auto">
          <a:xfrm flipH="1">
            <a:off x="3613150" y="2044700"/>
            <a:ext cx="190500" cy="16383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30" name="Group 9"/>
          <p:cNvGrpSpPr>
            <a:grpSpLocks/>
          </p:cNvGrpSpPr>
          <p:nvPr/>
        </p:nvGrpSpPr>
        <p:grpSpPr bwMode="auto">
          <a:xfrm>
            <a:off x="1965325" y="2051050"/>
            <a:ext cx="3327400" cy="3314700"/>
            <a:chOff x="306" y="1428"/>
            <a:chExt cx="2096" cy="2088"/>
          </a:xfrm>
        </p:grpSpPr>
        <p:sp>
          <p:nvSpPr>
            <p:cNvPr id="77856" name="Oval 10"/>
            <p:cNvSpPr>
              <a:spLocks noChangeArrowheads="1"/>
            </p:cNvSpPr>
            <p:nvPr/>
          </p:nvSpPr>
          <p:spPr bwMode="auto">
            <a:xfrm>
              <a:off x="306" y="1428"/>
              <a:ext cx="2096" cy="2088"/>
            </a:xfrm>
            <a:prstGeom prst="ellips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7857" name="Text Box 11"/>
            <p:cNvSpPr txBox="1">
              <a:spLocks noChangeArrowheads="1"/>
            </p:cNvSpPr>
            <p:nvPr/>
          </p:nvSpPr>
          <p:spPr bwMode="auto">
            <a:xfrm>
              <a:off x="944" y="2288"/>
              <a:ext cx="6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  <a:sym typeface="Symbol" panose="05050102010706020507" pitchFamily="18" charset="2"/>
                </a:rPr>
                <a:t>O </a:t>
              </a:r>
            </a:p>
          </p:txBody>
        </p:sp>
      </p:grpSp>
      <p:grpSp>
        <p:nvGrpSpPr>
          <p:cNvPr id="77831" name="Group 12"/>
          <p:cNvGrpSpPr>
            <a:grpSpLocks/>
          </p:cNvGrpSpPr>
          <p:nvPr/>
        </p:nvGrpSpPr>
        <p:grpSpPr bwMode="auto">
          <a:xfrm>
            <a:off x="7283450" y="2636838"/>
            <a:ext cx="2560638" cy="2509837"/>
            <a:chOff x="3636" y="1757"/>
            <a:chExt cx="1613" cy="1581"/>
          </a:xfrm>
        </p:grpSpPr>
        <p:sp>
          <p:nvSpPr>
            <p:cNvPr id="77854" name="Oval 13"/>
            <p:cNvSpPr>
              <a:spLocks noChangeArrowheads="1"/>
            </p:cNvSpPr>
            <p:nvPr/>
          </p:nvSpPr>
          <p:spPr bwMode="auto">
            <a:xfrm>
              <a:off x="3636" y="1757"/>
              <a:ext cx="1613" cy="1581"/>
            </a:xfrm>
            <a:prstGeom prst="ellipse">
              <a:avLst/>
            </a:prstGeom>
            <a:noFill/>
            <a:ln w="28575">
              <a:solidFill>
                <a:srgbClr val="28A8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7855" name="Text Box 14"/>
            <p:cNvSpPr txBox="1">
              <a:spLocks noChangeArrowheads="1"/>
            </p:cNvSpPr>
            <p:nvPr/>
          </p:nvSpPr>
          <p:spPr bwMode="auto">
            <a:xfrm>
              <a:off x="4289" y="2393"/>
              <a:ext cx="6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  <a:sym typeface="Symbol" panose="05050102010706020507" pitchFamily="18" charset="2"/>
                </a:rPr>
                <a:t> O’</a:t>
              </a:r>
            </a:p>
          </p:txBody>
        </p:sp>
      </p:grpSp>
      <p:grpSp>
        <p:nvGrpSpPr>
          <p:cNvPr id="77832" name="Group 15"/>
          <p:cNvGrpSpPr>
            <a:grpSpLocks/>
          </p:cNvGrpSpPr>
          <p:nvPr/>
        </p:nvGrpSpPr>
        <p:grpSpPr bwMode="auto">
          <a:xfrm>
            <a:off x="2287588" y="1714500"/>
            <a:ext cx="7950200" cy="1106488"/>
            <a:chOff x="465" y="1576"/>
            <a:chExt cx="5008" cy="697"/>
          </a:xfrm>
        </p:grpSpPr>
        <p:sp>
          <p:nvSpPr>
            <p:cNvPr id="77852" name="Line 16"/>
            <p:cNvSpPr>
              <a:spLocks noChangeShapeType="1"/>
            </p:cNvSpPr>
            <p:nvPr/>
          </p:nvSpPr>
          <p:spPr bwMode="auto">
            <a:xfrm>
              <a:off x="465" y="1665"/>
              <a:ext cx="5008" cy="608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3" name="Text Box 17"/>
            <p:cNvSpPr txBox="1">
              <a:spLocks noChangeArrowheads="1"/>
            </p:cNvSpPr>
            <p:nvPr/>
          </p:nvSpPr>
          <p:spPr bwMode="auto">
            <a:xfrm>
              <a:off x="2440" y="1576"/>
              <a:ext cx="2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</p:grpSp>
      <p:grpSp>
        <p:nvGrpSpPr>
          <p:cNvPr id="77833" name="Group 24"/>
          <p:cNvGrpSpPr>
            <a:grpSpLocks/>
          </p:cNvGrpSpPr>
          <p:nvPr/>
        </p:nvGrpSpPr>
        <p:grpSpPr bwMode="auto">
          <a:xfrm>
            <a:off x="3759200" y="2082800"/>
            <a:ext cx="317500" cy="266700"/>
            <a:chOff x="1368" y="1816"/>
            <a:chExt cx="352" cy="304"/>
          </a:xfrm>
        </p:grpSpPr>
        <p:sp>
          <p:nvSpPr>
            <p:cNvPr id="77850" name="Line 25"/>
            <p:cNvSpPr>
              <a:spLocks noChangeShapeType="1"/>
            </p:cNvSpPr>
            <p:nvPr/>
          </p:nvSpPr>
          <p:spPr bwMode="auto">
            <a:xfrm flipH="1">
              <a:off x="1696" y="1816"/>
              <a:ext cx="24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1" name="Line 26"/>
            <p:cNvSpPr>
              <a:spLocks noChangeShapeType="1"/>
            </p:cNvSpPr>
            <p:nvPr/>
          </p:nvSpPr>
          <p:spPr bwMode="auto">
            <a:xfrm>
              <a:off x="1368" y="2088"/>
              <a:ext cx="3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4" name="Line 27"/>
          <p:cNvSpPr>
            <a:spLocks noChangeShapeType="1"/>
          </p:cNvSpPr>
          <p:nvPr/>
        </p:nvSpPr>
        <p:spPr bwMode="auto">
          <a:xfrm flipH="1">
            <a:off x="8574088" y="2655888"/>
            <a:ext cx="165100" cy="1257300"/>
          </a:xfrm>
          <a:prstGeom prst="line">
            <a:avLst/>
          </a:prstGeom>
          <a:noFill/>
          <a:ln w="9525">
            <a:solidFill>
              <a:srgbClr val="28A8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35" name="Group 28"/>
          <p:cNvGrpSpPr>
            <a:grpSpLocks/>
          </p:cNvGrpSpPr>
          <p:nvPr/>
        </p:nvGrpSpPr>
        <p:grpSpPr bwMode="auto">
          <a:xfrm>
            <a:off x="8701088" y="2681288"/>
            <a:ext cx="317500" cy="266700"/>
            <a:chOff x="1368" y="1816"/>
            <a:chExt cx="352" cy="304"/>
          </a:xfrm>
        </p:grpSpPr>
        <p:sp>
          <p:nvSpPr>
            <p:cNvPr id="77848" name="Line 29"/>
            <p:cNvSpPr>
              <a:spLocks noChangeShapeType="1"/>
            </p:cNvSpPr>
            <p:nvPr/>
          </p:nvSpPr>
          <p:spPr bwMode="auto">
            <a:xfrm flipH="1">
              <a:off x="1696" y="1816"/>
              <a:ext cx="24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9" name="Line 30"/>
            <p:cNvSpPr>
              <a:spLocks noChangeShapeType="1"/>
            </p:cNvSpPr>
            <p:nvPr/>
          </p:nvSpPr>
          <p:spPr bwMode="auto">
            <a:xfrm>
              <a:off x="1368" y="2088"/>
              <a:ext cx="3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52" name="Line 32"/>
          <p:cNvSpPr>
            <a:spLocks noChangeShapeType="1"/>
          </p:cNvSpPr>
          <p:nvPr/>
        </p:nvSpPr>
        <p:spPr bwMode="auto">
          <a:xfrm>
            <a:off x="3619500" y="3708400"/>
            <a:ext cx="49657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4" name="Line 34"/>
          <p:cNvSpPr>
            <a:spLocks noChangeShapeType="1"/>
          </p:cNvSpPr>
          <p:nvPr/>
        </p:nvSpPr>
        <p:spPr bwMode="auto">
          <a:xfrm flipH="1">
            <a:off x="3589338" y="2389188"/>
            <a:ext cx="1104900" cy="1346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8" name="Line 38"/>
          <p:cNvSpPr>
            <a:spLocks noChangeShapeType="1"/>
          </p:cNvSpPr>
          <p:nvPr/>
        </p:nvSpPr>
        <p:spPr bwMode="auto">
          <a:xfrm>
            <a:off x="4508500" y="2590800"/>
            <a:ext cx="2159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9" name="Line 39"/>
          <p:cNvSpPr>
            <a:spLocks noChangeShapeType="1"/>
          </p:cNvSpPr>
          <p:nvPr/>
        </p:nvSpPr>
        <p:spPr bwMode="auto">
          <a:xfrm flipV="1">
            <a:off x="4711700" y="2578100"/>
            <a:ext cx="1270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0" name="Line 40"/>
          <p:cNvSpPr>
            <a:spLocks noChangeShapeType="1"/>
          </p:cNvSpPr>
          <p:nvPr/>
        </p:nvSpPr>
        <p:spPr bwMode="auto">
          <a:xfrm flipH="1">
            <a:off x="7708900" y="3937000"/>
            <a:ext cx="87630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1" name="Line 41"/>
          <p:cNvSpPr>
            <a:spLocks noChangeShapeType="1"/>
          </p:cNvSpPr>
          <p:nvPr/>
        </p:nvSpPr>
        <p:spPr bwMode="auto">
          <a:xfrm flipH="1" flipV="1">
            <a:off x="7696200" y="4470400"/>
            <a:ext cx="1778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2" name="Line 42"/>
          <p:cNvSpPr>
            <a:spLocks noChangeShapeType="1"/>
          </p:cNvSpPr>
          <p:nvPr/>
        </p:nvSpPr>
        <p:spPr bwMode="auto">
          <a:xfrm flipH="1">
            <a:off x="7505700" y="4470400"/>
            <a:ext cx="1778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449638" y="1427163"/>
            <a:ext cx="6151562" cy="4541837"/>
            <a:chOff x="992" y="720"/>
            <a:chExt cx="4096" cy="3040"/>
          </a:xfrm>
        </p:grpSpPr>
        <p:sp>
          <p:nvSpPr>
            <p:cNvPr id="77846" name="Line 33"/>
            <p:cNvSpPr>
              <a:spLocks noChangeShapeType="1"/>
            </p:cNvSpPr>
            <p:nvPr/>
          </p:nvSpPr>
          <p:spPr bwMode="auto">
            <a:xfrm>
              <a:off x="992" y="720"/>
              <a:ext cx="3784" cy="30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Text Box 43"/>
            <p:cNvSpPr txBox="1">
              <a:spLocks noChangeArrowheads="1"/>
            </p:cNvSpPr>
            <p:nvPr/>
          </p:nvSpPr>
          <p:spPr bwMode="auto">
            <a:xfrm>
              <a:off x="4648" y="3408"/>
              <a:ext cx="440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</a:rPr>
                <a:t>m</a:t>
              </a:r>
            </a:p>
          </p:txBody>
        </p:sp>
      </p:grpSp>
      <p:sp>
        <p:nvSpPr>
          <p:cNvPr id="107564" name="Text Box 44"/>
          <p:cNvSpPr txBox="1">
            <a:spLocks noChangeArrowheads="1"/>
          </p:cNvSpPr>
          <p:nvPr/>
        </p:nvSpPr>
        <p:spPr bwMode="auto">
          <a:xfrm>
            <a:off x="6134100" y="3575050"/>
            <a:ext cx="71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2" grpId="0" animBg="1"/>
      <p:bldP spid="107554" grpId="0" animBg="1"/>
      <p:bldP spid="107558" grpId="0" animBg="1"/>
      <p:bldP spid="107559" grpId="0" animBg="1"/>
      <p:bldP spid="107560" grpId="0" animBg="1"/>
      <p:bldP spid="107561" grpId="0" animBg="1"/>
      <p:bldP spid="107562" grpId="0" animBg="1"/>
      <p:bldP spid="1075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104"/>
          <p:cNvSpPr txBox="1">
            <a:spLocks noChangeArrowheads="1"/>
          </p:cNvSpPr>
          <p:nvPr/>
        </p:nvSpPr>
        <p:spPr bwMode="auto">
          <a:xfrm>
            <a:off x="428625" y="1570038"/>
            <a:ext cx="113172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</a:t>
            </a:r>
            <a:r>
              <a:rPr lang="en-US" altLang="en-US" b="0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Tiếp tuyến chung của hai đường tròn là </a:t>
            </a:r>
            <a:r>
              <a:rPr lang="en-US" altLang="en-US" b="0" i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tiếp xúc với cả 2 đường tròn đó.</a:t>
            </a:r>
          </a:p>
        </p:txBody>
      </p:sp>
      <p:sp>
        <p:nvSpPr>
          <p:cNvPr id="37993" name="Text Box 105"/>
          <p:cNvSpPr txBox="1">
            <a:spLocks noChangeArrowheads="1"/>
          </p:cNvSpPr>
          <p:nvPr/>
        </p:nvSpPr>
        <p:spPr bwMode="auto">
          <a:xfrm>
            <a:off x="428625" y="2851150"/>
            <a:ext cx="115712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loại tiếp tuyến chung: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0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Tiếp tuyến chung </a:t>
            </a:r>
            <a:r>
              <a:rPr lang="en-US" altLang="en-US" b="0" i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cắt đoạn nối tâm</a:t>
            </a:r>
            <a:r>
              <a:rPr lang="en-US" altLang="en-US" b="0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gọi là </a:t>
            </a:r>
            <a:r>
              <a:rPr lang="en-US" altLang="en-US" b="0" i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tuyến chung ngoài</a:t>
            </a:r>
            <a:r>
              <a:rPr lang="en-US" altLang="en-US" b="0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hai đường tròn.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0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Tiếp tuyến chung </a:t>
            </a:r>
            <a:r>
              <a:rPr lang="en-US" altLang="en-US" b="0" i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đoạn nối tâm</a:t>
            </a:r>
            <a:r>
              <a:rPr lang="en-US" altLang="en-US" b="0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gọi là </a:t>
            </a:r>
            <a:r>
              <a:rPr lang="en-US" altLang="en-US" b="0" i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tuyến chung trong</a:t>
            </a:r>
            <a:r>
              <a:rPr lang="en-US" altLang="en-US" b="0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hai đường tròn.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06488" y="639763"/>
            <a:ext cx="11393487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Câu 1. Hãy nêu vị trí tương đối của hai đường tròn trong các hình vẽ sau:</a:t>
            </a:r>
            <a:endParaRPr lang="en-US" altLang="en-US" i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371" name="Group 34"/>
          <p:cNvGrpSpPr>
            <a:grpSpLocks/>
          </p:cNvGrpSpPr>
          <p:nvPr/>
        </p:nvGrpSpPr>
        <p:grpSpPr bwMode="auto">
          <a:xfrm>
            <a:off x="9315450" y="1358900"/>
            <a:ext cx="3201988" cy="2079625"/>
            <a:chOff x="3600" y="1632"/>
            <a:chExt cx="1404" cy="907"/>
          </a:xfrm>
        </p:grpSpPr>
        <p:grpSp>
          <p:nvGrpSpPr>
            <p:cNvPr id="58408" name="Group 31"/>
            <p:cNvGrpSpPr>
              <a:grpSpLocks/>
            </p:cNvGrpSpPr>
            <p:nvPr/>
          </p:nvGrpSpPr>
          <p:grpSpPr bwMode="auto">
            <a:xfrm rot="636548">
              <a:off x="3600" y="1632"/>
              <a:ext cx="907" cy="907"/>
              <a:chOff x="3600" y="1632"/>
              <a:chExt cx="907" cy="907"/>
            </a:xfrm>
          </p:grpSpPr>
          <p:sp>
            <p:nvSpPr>
              <p:cNvPr id="58414" name="Oval 26"/>
              <p:cNvSpPr>
                <a:spLocks noChangeArrowheads="1"/>
              </p:cNvSpPr>
              <p:nvPr/>
            </p:nvSpPr>
            <p:spPr bwMode="auto">
              <a:xfrm>
                <a:off x="3600" y="1632"/>
                <a:ext cx="907" cy="9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58415" name="Oval 27"/>
              <p:cNvSpPr>
                <a:spLocks noChangeArrowheads="1"/>
              </p:cNvSpPr>
              <p:nvPr/>
            </p:nvSpPr>
            <p:spPr bwMode="auto">
              <a:xfrm>
                <a:off x="3864" y="1740"/>
                <a:ext cx="631" cy="6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58409" name="Line 28"/>
            <p:cNvSpPr>
              <a:spLocks noChangeShapeType="1"/>
            </p:cNvSpPr>
            <p:nvPr/>
          </p:nvSpPr>
          <p:spPr bwMode="auto">
            <a:xfrm>
              <a:off x="4056" y="2066"/>
              <a:ext cx="120" cy="0"/>
            </a:xfrm>
            <a:prstGeom prst="line">
              <a:avLst/>
            </a:prstGeom>
            <a:noFill/>
            <a:ln w="10160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0" name="Text Box 29"/>
            <p:cNvSpPr txBox="1">
              <a:spLocks noChangeArrowheads="1"/>
            </p:cNvSpPr>
            <p:nvPr/>
          </p:nvSpPr>
          <p:spPr bwMode="auto">
            <a:xfrm>
              <a:off x="3906" y="1977"/>
              <a:ext cx="1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58411" name="Text Box 30"/>
            <p:cNvSpPr txBox="1">
              <a:spLocks noChangeArrowheads="1"/>
            </p:cNvSpPr>
            <p:nvPr/>
          </p:nvSpPr>
          <p:spPr bwMode="auto">
            <a:xfrm>
              <a:off x="4092" y="2016"/>
              <a:ext cx="6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800" i="0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412" name="Line 32"/>
            <p:cNvSpPr>
              <a:spLocks noChangeShapeType="1"/>
            </p:cNvSpPr>
            <p:nvPr/>
          </p:nvSpPr>
          <p:spPr bwMode="auto">
            <a:xfrm>
              <a:off x="4176" y="20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3" name="Text Box 33"/>
            <p:cNvSpPr txBox="1">
              <a:spLocks noChangeArrowheads="1"/>
            </p:cNvSpPr>
            <p:nvPr/>
          </p:nvSpPr>
          <p:spPr bwMode="auto">
            <a:xfrm>
              <a:off x="4476" y="1980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400" i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414338" y="3482975"/>
            <a:ext cx="3859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</a:rPr>
              <a:t>(O) và (O’) cắt nhau</a:t>
            </a:r>
          </a:p>
        </p:txBody>
      </p:sp>
      <p:grpSp>
        <p:nvGrpSpPr>
          <p:cNvPr id="58373" name="Group 59"/>
          <p:cNvGrpSpPr>
            <a:grpSpLocks/>
          </p:cNvGrpSpPr>
          <p:nvPr/>
        </p:nvGrpSpPr>
        <p:grpSpPr bwMode="auto">
          <a:xfrm>
            <a:off x="4435475" y="1531938"/>
            <a:ext cx="4152900" cy="1943100"/>
            <a:chOff x="2496" y="1692"/>
            <a:chExt cx="2220" cy="1104"/>
          </a:xfrm>
        </p:grpSpPr>
        <p:sp>
          <p:nvSpPr>
            <p:cNvPr id="58403" name="Oval 60"/>
            <p:cNvSpPr>
              <a:spLocks noChangeArrowheads="1"/>
            </p:cNvSpPr>
            <p:nvPr/>
          </p:nvSpPr>
          <p:spPr bwMode="auto">
            <a:xfrm>
              <a:off x="2496" y="1692"/>
              <a:ext cx="1104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8404" name="Oval 61"/>
            <p:cNvSpPr>
              <a:spLocks noChangeArrowheads="1"/>
            </p:cNvSpPr>
            <p:nvPr/>
          </p:nvSpPr>
          <p:spPr bwMode="auto">
            <a:xfrm>
              <a:off x="3600" y="1824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8405" name="Line 62"/>
            <p:cNvSpPr>
              <a:spLocks noChangeShapeType="1"/>
            </p:cNvSpPr>
            <p:nvPr/>
          </p:nvSpPr>
          <p:spPr bwMode="auto">
            <a:xfrm>
              <a:off x="3072" y="222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6" name="Text Box 63"/>
            <p:cNvSpPr txBox="1">
              <a:spLocks noChangeArrowheads="1"/>
            </p:cNvSpPr>
            <p:nvPr/>
          </p:nvSpPr>
          <p:spPr bwMode="auto">
            <a:xfrm>
              <a:off x="2868" y="2112"/>
              <a:ext cx="24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58407" name="Text Box 64"/>
            <p:cNvSpPr txBox="1">
              <a:spLocks noChangeArrowheads="1"/>
            </p:cNvSpPr>
            <p:nvPr/>
          </p:nvSpPr>
          <p:spPr bwMode="auto">
            <a:xfrm>
              <a:off x="3948" y="2148"/>
              <a:ext cx="76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800" i="0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8374" name="Rectangle 65"/>
          <p:cNvSpPr>
            <a:spLocks noChangeArrowheads="1"/>
          </p:cNvSpPr>
          <p:nvPr/>
        </p:nvSpPr>
        <p:spPr bwMode="auto">
          <a:xfrm>
            <a:off x="6940550" y="2147888"/>
            <a:ext cx="569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58375" name="Group 80"/>
          <p:cNvGrpSpPr>
            <a:grpSpLocks/>
          </p:cNvGrpSpPr>
          <p:nvPr/>
        </p:nvGrpSpPr>
        <p:grpSpPr bwMode="auto">
          <a:xfrm>
            <a:off x="766763" y="1398588"/>
            <a:ext cx="3681412" cy="2062162"/>
            <a:chOff x="276" y="1596"/>
            <a:chExt cx="2028" cy="1124"/>
          </a:xfrm>
        </p:grpSpPr>
        <p:sp>
          <p:nvSpPr>
            <p:cNvPr id="58395" name="Oval 81"/>
            <p:cNvSpPr>
              <a:spLocks noChangeArrowheads="1"/>
            </p:cNvSpPr>
            <p:nvPr/>
          </p:nvSpPr>
          <p:spPr bwMode="auto">
            <a:xfrm>
              <a:off x="276" y="1596"/>
              <a:ext cx="1104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8396" name="Oval 82"/>
            <p:cNvSpPr>
              <a:spLocks noChangeArrowheads="1"/>
            </p:cNvSpPr>
            <p:nvPr/>
          </p:nvSpPr>
          <p:spPr bwMode="auto">
            <a:xfrm>
              <a:off x="1152" y="1776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8397" name="Line 83"/>
            <p:cNvSpPr>
              <a:spLocks noChangeShapeType="1"/>
            </p:cNvSpPr>
            <p:nvPr/>
          </p:nvSpPr>
          <p:spPr bwMode="auto">
            <a:xfrm flipH="1">
              <a:off x="1284" y="1872"/>
              <a:ext cx="1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8" name="Line 84"/>
            <p:cNvSpPr>
              <a:spLocks noChangeShapeType="1"/>
            </p:cNvSpPr>
            <p:nvPr/>
          </p:nvSpPr>
          <p:spPr bwMode="auto">
            <a:xfrm>
              <a:off x="864" y="21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9" name="Text Box 85"/>
            <p:cNvSpPr txBox="1">
              <a:spLocks noChangeArrowheads="1"/>
            </p:cNvSpPr>
            <p:nvPr/>
          </p:nvSpPr>
          <p:spPr bwMode="auto">
            <a:xfrm>
              <a:off x="624" y="2016"/>
              <a:ext cx="23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58400" name="Text Box 86"/>
            <p:cNvSpPr txBox="1">
              <a:spLocks noChangeArrowheads="1"/>
            </p:cNvSpPr>
            <p:nvPr/>
          </p:nvSpPr>
          <p:spPr bwMode="auto">
            <a:xfrm>
              <a:off x="1536" y="2065"/>
              <a:ext cx="7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800" i="0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401" name="Text Box 87"/>
            <p:cNvSpPr txBox="1">
              <a:spLocks noChangeArrowheads="1"/>
            </p:cNvSpPr>
            <p:nvPr/>
          </p:nvSpPr>
          <p:spPr bwMode="auto">
            <a:xfrm>
              <a:off x="1200" y="2496"/>
              <a:ext cx="52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400" i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58402" name="Text Box 88"/>
            <p:cNvSpPr txBox="1">
              <a:spLocks noChangeArrowheads="1"/>
            </p:cNvSpPr>
            <p:nvPr/>
          </p:nvSpPr>
          <p:spPr bwMode="auto">
            <a:xfrm>
              <a:off x="1236" y="1596"/>
              <a:ext cx="48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400" i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58376" name="Group 102"/>
          <p:cNvGrpSpPr>
            <a:grpSpLocks/>
          </p:cNvGrpSpPr>
          <p:nvPr/>
        </p:nvGrpSpPr>
        <p:grpSpPr bwMode="auto">
          <a:xfrm>
            <a:off x="1768475" y="4098925"/>
            <a:ext cx="4378325" cy="2141538"/>
            <a:chOff x="1032" y="2280"/>
            <a:chExt cx="1800" cy="912"/>
          </a:xfrm>
        </p:grpSpPr>
        <p:sp>
          <p:nvSpPr>
            <p:cNvPr id="58390" name="Oval 67"/>
            <p:cNvSpPr>
              <a:spLocks noChangeArrowheads="1"/>
            </p:cNvSpPr>
            <p:nvPr/>
          </p:nvSpPr>
          <p:spPr bwMode="auto">
            <a:xfrm>
              <a:off x="1032" y="2280"/>
              <a:ext cx="912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8391" name="Oval 75"/>
            <p:cNvSpPr>
              <a:spLocks noChangeArrowheads="1"/>
            </p:cNvSpPr>
            <p:nvPr/>
          </p:nvSpPr>
          <p:spPr bwMode="auto">
            <a:xfrm>
              <a:off x="2028" y="2448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8392" name="Line 76"/>
            <p:cNvSpPr>
              <a:spLocks noChangeShapeType="1"/>
            </p:cNvSpPr>
            <p:nvPr/>
          </p:nvSpPr>
          <p:spPr bwMode="auto">
            <a:xfrm>
              <a:off x="1488" y="27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Text Box 78"/>
            <p:cNvSpPr txBox="1">
              <a:spLocks noChangeArrowheads="1"/>
            </p:cNvSpPr>
            <p:nvPr/>
          </p:nvSpPr>
          <p:spPr bwMode="auto">
            <a:xfrm>
              <a:off x="1344" y="270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58394" name="Text Box 89"/>
            <p:cNvSpPr txBox="1">
              <a:spLocks noChangeArrowheads="1"/>
            </p:cNvSpPr>
            <p:nvPr/>
          </p:nvSpPr>
          <p:spPr bwMode="auto">
            <a:xfrm>
              <a:off x="2208" y="2685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i="0">
                  <a:solidFill>
                    <a:srgbClr val="000000"/>
                  </a:solidFill>
                  <a:latin typeface="Arial" panose="020B0604020202020204" pitchFamily="34" charset="0"/>
                </a:rPr>
                <a:t>o’</a:t>
              </a:r>
            </a:p>
          </p:txBody>
        </p:sp>
      </p:grpSp>
      <p:grpSp>
        <p:nvGrpSpPr>
          <p:cNvPr id="58377" name="Group 103"/>
          <p:cNvGrpSpPr>
            <a:grpSpLocks/>
          </p:cNvGrpSpPr>
          <p:nvPr/>
        </p:nvGrpSpPr>
        <p:grpSpPr bwMode="auto">
          <a:xfrm>
            <a:off x="6627813" y="4065588"/>
            <a:ext cx="2859087" cy="2206625"/>
            <a:chOff x="3708" y="2256"/>
            <a:chExt cx="1140" cy="996"/>
          </a:xfrm>
        </p:grpSpPr>
        <p:sp>
          <p:nvSpPr>
            <p:cNvPr id="58385" name="Oval 90"/>
            <p:cNvSpPr>
              <a:spLocks noChangeArrowheads="1"/>
            </p:cNvSpPr>
            <p:nvPr/>
          </p:nvSpPr>
          <p:spPr bwMode="auto">
            <a:xfrm>
              <a:off x="3708" y="2256"/>
              <a:ext cx="996" cy="9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8386" name="Oval 91"/>
            <p:cNvSpPr>
              <a:spLocks noChangeArrowheads="1"/>
            </p:cNvSpPr>
            <p:nvPr/>
          </p:nvSpPr>
          <p:spPr bwMode="auto">
            <a:xfrm>
              <a:off x="4032" y="2472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8387" name="Text Box 92"/>
            <p:cNvSpPr txBox="1">
              <a:spLocks noChangeArrowheads="1"/>
            </p:cNvSpPr>
            <p:nvPr/>
          </p:nvSpPr>
          <p:spPr bwMode="auto">
            <a:xfrm>
              <a:off x="4008" y="2691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58388" name="Text Box 93"/>
            <p:cNvSpPr txBox="1">
              <a:spLocks noChangeArrowheads="1"/>
            </p:cNvSpPr>
            <p:nvPr/>
          </p:nvSpPr>
          <p:spPr bwMode="auto">
            <a:xfrm>
              <a:off x="4224" y="2724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i="0">
                  <a:solidFill>
                    <a:srgbClr val="000000"/>
                  </a:solidFill>
                  <a:latin typeface="Arial" panose="020B0604020202020204" pitchFamily="34" charset="0"/>
                </a:rPr>
                <a:t>o’</a:t>
              </a:r>
            </a:p>
          </p:txBody>
        </p:sp>
        <p:sp>
          <p:nvSpPr>
            <p:cNvPr id="58389" name="Line 94"/>
            <p:cNvSpPr>
              <a:spLocks noChangeShapeType="1"/>
            </p:cNvSpPr>
            <p:nvPr/>
          </p:nvSpPr>
          <p:spPr bwMode="auto">
            <a:xfrm>
              <a:off x="4212" y="2748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7" name="Text Box 109"/>
          <p:cNvSpPr txBox="1">
            <a:spLocks noChangeArrowheads="1"/>
          </p:cNvSpPr>
          <p:nvPr/>
        </p:nvSpPr>
        <p:spPr bwMode="auto">
          <a:xfrm>
            <a:off x="3830638" y="3478213"/>
            <a:ext cx="430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(O) và (O’) tiếp xúc ngoài</a:t>
            </a:r>
          </a:p>
        </p:txBody>
      </p:sp>
      <p:sp>
        <p:nvSpPr>
          <p:cNvPr id="2158" name="Text Box 110"/>
          <p:cNvSpPr txBox="1">
            <a:spLocks noChangeArrowheads="1"/>
          </p:cNvSpPr>
          <p:nvPr/>
        </p:nvSpPr>
        <p:spPr bwMode="auto">
          <a:xfrm>
            <a:off x="8058150" y="3478213"/>
            <a:ext cx="413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(O) và (O’) tiếp xúc trong</a:t>
            </a:r>
          </a:p>
        </p:txBody>
      </p:sp>
      <p:sp>
        <p:nvSpPr>
          <p:cNvPr id="2159" name="Text Box 111"/>
          <p:cNvSpPr txBox="1">
            <a:spLocks noChangeArrowheads="1"/>
          </p:cNvSpPr>
          <p:nvPr/>
        </p:nvSpPr>
        <p:spPr bwMode="auto">
          <a:xfrm>
            <a:off x="1831975" y="6235700"/>
            <a:ext cx="474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(O) và (O’) ở ngoài nhau</a:t>
            </a:r>
          </a:p>
        </p:txBody>
      </p:sp>
      <p:sp>
        <p:nvSpPr>
          <p:cNvPr id="2160" name="Text Box 112"/>
          <p:cNvSpPr txBox="1">
            <a:spLocks noChangeArrowheads="1"/>
          </p:cNvSpPr>
          <p:nvPr/>
        </p:nvSpPr>
        <p:spPr bwMode="auto">
          <a:xfrm>
            <a:off x="6742113" y="6238875"/>
            <a:ext cx="474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(O) đựng (O’) </a:t>
            </a:r>
          </a:p>
        </p:txBody>
      </p:sp>
      <p:sp>
        <p:nvSpPr>
          <p:cNvPr id="2161" name="Text Box 113"/>
          <p:cNvSpPr txBox="1">
            <a:spLocks noChangeArrowheads="1"/>
          </p:cNvSpPr>
          <p:nvPr/>
        </p:nvSpPr>
        <p:spPr bwMode="auto">
          <a:xfrm>
            <a:off x="2984500" y="3162300"/>
            <a:ext cx="546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b="0" i="0">
                <a:solidFill>
                  <a:srgbClr val="000000"/>
                </a:solidFill>
                <a:latin typeface=".VnTime" panose="020B7200000000000000" pitchFamily="34" charset="0"/>
              </a:rPr>
              <a:t>) </a:t>
            </a:r>
          </a:p>
        </p:txBody>
      </p:sp>
      <p:sp>
        <p:nvSpPr>
          <p:cNvPr id="2162" name="Text Box 114"/>
          <p:cNvSpPr txBox="1">
            <a:spLocks noChangeArrowheads="1"/>
          </p:cNvSpPr>
          <p:nvPr/>
        </p:nvSpPr>
        <p:spPr bwMode="auto">
          <a:xfrm>
            <a:off x="5789613" y="5716588"/>
            <a:ext cx="54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b="0" i="0">
                <a:solidFill>
                  <a:srgbClr val="000000"/>
                </a:solidFill>
                <a:latin typeface=".VnTime" panose="020B7200000000000000" pitchFamily="34" charset="0"/>
              </a:rPr>
              <a:t>) </a:t>
            </a:r>
          </a:p>
        </p:txBody>
      </p:sp>
      <p:sp>
        <p:nvSpPr>
          <p:cNvPr id="2163" name="Text Box 115"/>
          <p:cNvSpPr txBox="1">
            <a:spLocks noChangeArrowheads="1"/>
          </p:cNvSpPr>
          <p:nvPr/>
        </p:nvSpPr>
        <p:spPr bwMode="auto">
          <a:xfrm>
            <a:off x="8529638" y="2936875"/>
            <a:ext cx="546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b="0" i="0">
                <a:solidFill>
                  <a:srgbClr val="000000"/>
                </a:solidFill>
                <a:latin typeface=".VnTime" panose="020B7200000000000000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83" grpId="0"/>
      <p:bldP spid="2157" grpId="0"/>
      <p:bldP spid="2158" grpId="0"/>
      <p:bldP spid="2159" grpId="0"/>
      <p:bldP spid="2160" grpId="0"/>
      <p:bldP spid="2161" grpId="0"/>
      <p:bldP spid="2162" grpId="0"/>
      <p:bldP spid="21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4079875" y="1974850"/>
            <a:ext cx="2286000" cy="2209800"/>
          </a:xfrm>
          <a:prstGeom prst="ellips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5016500" y="1989138"/>
            <a:ext cx="3167063" cy="2771775"/>
          </a:xfrm>
          <a:prstGeom prst="line">
            <a:avLst/>
          </a:prstGeom>
          <a:noFill/>
          <a:ln w="28575">
            <a:solidFill>
              <a:srgbClr val="E01E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5195888" y="3141663"/>
            <a:ext cx="828675" cy="7556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 rot="-2477036">
            <a:off x="4010025" y="3117850"/>
            <a:ext cx="5943600" cy="304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7500938" y="2600325"/>
            <a:ext cx="466725" cy="541338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Text Box 8"/>
          <p:cNvSpPr txBox="1">
            <a:spLocks noChangeArrowheads="1"/>
          </p:cNvSpPr>
          <p:nvPr/>
        </p:nvSpPr>
        <p:spPr bwMode="auto">
          <a:xfrm>
            <a:off x="2057400" y="238125"/>
            <a:ext cx="8675688" cy="522288"/>
          </a:xfrm>
          <a:prstGeom prst="rect">
            <a:avLst/>
          </a:prstGeom>
          <a:solidFill>
            <a:srgbClr val="FAFCBC"/>
          </a:solidFill>
          <a:ln w="57150" cmpd="thinThick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tiếp tuyến chung trong của hai đường tròn.</a:t>
            </a:r>
          </a:p>
        </p:txBody>
      </p:sp>
      <p:sp>
        <p:nvSpPr>
          <p:cNvPr id="79880" name="Text Box 9"/>
          <p:cNvSpPr txBox="1">
            <a:spLocks noChangeArrowheads="1"/>
          </p:cNvSpPr>
          <p:nvPr/>
        </p:nvSpPr>
        <p:spPr bwMode="auto">
          <a:xfrm>
            <a:off x="4835525" y="2889250"/>
            <a:ext cx="288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4400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43018" name="Object 1"/>
          <p:cNvGraphicFramePr>
            <a:graphicFrameLocks noGrp="1" noChangeAspect="1"/>
          </p:cNvGraphicFramePr>
          <p:nvPr>
            <p:ph sz="half" idx="1"/>
          </p:nvPr>
        </p:nvGraphicFramePr>
        <p:xfrm>
          <a:off x="4903788" y="2889250"/>
          <a:ext cx="290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02" imgH="177569" progId="Equation.3">
                  <p:embed/>
                </p:oleObj>
              </mc:Choice>
              <mc:Fallback>
                <p:oleObj name="Equation" r:id="rId2" imgW="152202" imgH="177569" progId="Equation.3">
                  <p:embed/>
                  <p:pic>
                    <p:nvPicPr>
                      <p:cNvPr id="0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2889250"/>
                        <a:ext cx="2905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8040688" y="2997200"/>
          <a:ext cx="338137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335" imgH="177646" progId="Equation.3">
                  <p:embed/>
                </p:oleObj>
              </mc:Choice>
              <mc:Fallback>
                <p:oleObj name="Equation" r:id="rId4" imgW="190335" imgH="177646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2997200"/>
                        <a:ext cx="338137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5195888" y="3141663"/>
            <a:ext cx="277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5880100" y="3644900"/>
            <a:ext cx="10795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5988050" y="3644900"/>
            <a:ext cx="1444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391400" y="2708275"/>
            <a:ext cx="73025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V="1">
            <a:off x="7464425" y="2708275"/>
            <a:ext cx="144463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7283450" y="2420938"/>
            <a:ext cx="1366838" cy="1366837"/>
          </a:xfrm>
          <a:prstGeom prst="ellips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49838" y="1404938"/>
            <a:ext cx="3502025" cy="3167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3023" idx="0"/>
            <a:endCxn id="43010" idx="7"/>
          </p:cNvCxnSpPr>
          <p:nvPr/>
        </p:nvCxnSpPr>
        <p:spPr>
          <a:xfrm flipV="1">
            <a:off x="5195888" y="2298700"/>
            <a:ext cx="835025" cy="84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3023" idx="1"/>
            <a:endCxn id="43011" idx="3"/>
          </p:cNvCxnSpPr>
          <p:nvPr/>
        </p:nvCxnSpPr>
        <p:spPr>
          <a:xfrm flipH="1">
            <a:off x="7483475" y="3141663"/>
            <a:ext cx="484188" cy="44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34075" y="2392363"/>
            <a:ext cx="127000" cy="103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61075" y="2420938"/>
            <a:ext cx="71438" cy="61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361238" y="3386138"/>
            <a:ext cx="122237" cy="103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64425" y="3375025"/>
            <a:ext cx="131763" cy="128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4" grpId="0" animBg="1"/>
      <p:bldP spid="43023" grpId="0" animBg="1"/>
      <p:bldP spid="43024" grpId="0" animBg="1"/>
      <p:bldP spid="43025" grpId="0" animBg="1"/>
      <p:bldP spid="43026" grpId="0" animBg="1"/>
      <p:bldP spid="430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4079875" y="1974850"/>
            <a:ext cx="2286000" cy="2209800"/>
          </a:xfrm>
          <a:prstGeom prst="ellips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7283450" y="2420938"/>
            <a:ext cx="1366838" cy="1366837"/>
          </a:xfrm>
          <a:prstGeom prst="ellips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4403725" y="3700463"/>
            <a:ext cx="4283075" cy="628650"/>
          </a:xfrm>
          <a:prstGeom prst="line">
            <a:avLst/>
          </a:prstGeom>
          <a:noFill/>
          <a:ln w="28575">
            <a:solidFill>
              <a:srgbClr val="E01E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5195888" y="3141663"/>
            <a:ext cx="215900" cy="104298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 flipV="1">
            <a:off x="7967663" y="3141663"/>
            <a:ext cx="109537" cy="639762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-500669">
            <a:off x="3709988" y="4000500"/>
            <a:ext cx="5943600" cy="304800"/>
          </a:xfrm>
          <a:prstGeom prst="rect">
            <a:avLst/>
          </a:prstGeom>
          <a:gradFill rotWithShape="1">
            <a:gsLst>
              <a:gs pos="0">
                <a:srgbClr val="A6A2FC"/>
              </a:gs>
              <a:gs pos="100000">
                <a:srgbClr val="4D4B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351088" y="441325"/>
            <a:ext cx="7885112" cy="461963"/>
          </a:xfrm>
          <a:prstGeom prst="rect">
            <a:avLst/>
          </a:prstGeom>
          <a:solidFill>
            <a:srgbClr val="FAFCBC"/>
          </a:solidFill>
          <a:ln w="57150" cmpd="thinThick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tiếp tuyến chung ngoài của hai đường tròn</a:t>
            </a:r>
            <a:endParaRPr lang="en-US" altLang="en-US" i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835525" y="2889250"/>
            <a:ext cx="288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4400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47114" name="Object 1"/>
          <p:cNvGraphicFramePr>
            <a:graphicFrameLocks noGrp="1" noChangeAspect="1"/>
          </p:cNvGraphicFramePr>
          <p:nvPr>
            <p:ph sz="half" idx="1"/>
          </p:nvPr>
        </p:nvGraphicFramePr>
        <p:xfrm>
          <a:off x="4903788" y="2889250"/>
          <a:ext cx="290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02" imgH="177569" progId="Equation.3">
                  <p:embed/>
                </p:oleObj>
              </mc:Choice>
              <mc:Fallback>
                <p:oleObj name="Equation" r:id="rId2" imgW="152202" imgH="177569" progId="Equation.3">
                  <p:embed/>
                  <p:pic>
                    <p:nvPicPr>
                      <p:cNvPr id="0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2889250"/>
                        <a:ext cx="2905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8040688" y="2997200"/>
          <a:ext cx="338137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335" imgH="177646" progId="Equation.3">
                  <p:embed/>
                </p:oleObj>
              </mc:Choice>
              <mc:Fallback>
                <p:oleObj name="Equation" r:id="rId4" imgW="190335" imgH="177646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2997200"/>
                        <a:ext cx="338137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5195888" y="3141663"/>
            <a:ext cx="277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V="1">
            <a:off x="5381625" y="4022725"/>
            <a:ext cx="141288" cy="3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5530850" y="4016375"/>
            <a:ext cx="25400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H="1">
            <a:off x="7883525" y="3627438"/>
            <a:ext cx="160338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7878763" y="3654425"/>
            <a:ext cx="39687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668838" y="1851025"/>
            <a:ext cx="4311650" cy="725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7116" idx="0"/>
          </p:cNvCxnSpPr>
          <p:nvPr/>
        </p:nvCxnSpPr>
        <p:spPr>
          <a:xfrm flipV="1">
            <a:off x="5195888" y="1974850"/>
            <a:ext cx="215900" cy="1166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7116" idx="1"/>
          </p:cNvCxnSpPr>
          <p:nvPr/>
        </p:nvCxnSpPr>
        <p:spPr>
          <a:xfrm flipV="1">
            <a:off x="7967663" y="2432050"/>
            <a:ext cx="109537" cy="7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68925" y="2197100"/>
            <a:ext cx="230188" cy="3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84825" y="2003425"/>
            <a:ext cx="41275" cy="249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885113" y="2392363"/>
            <a:ext cx="25400" cy="16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78763" y="2557463"/>
            <a:ext cx="198437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/>
      <p:bldP spid="47116" grpId="0" animBg="1"/>
      <p:bldP spid="47117" grpId="0" animBg="1"/>
      <p:bldP spid="47118" grpId="0" animBg="1"/>
      <p:bldP spid="47119" grpId="0" animBg="1"/>
      <p:bldP spid="471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6"/>
          <p:cNvSpPr txBox="1">
            <a:spLocks noChangeArrowheads="1"/>
          </p:cNvSpPr>
          <p:nvPr/>
        </p:nvSpPr>
        <p:spPr bwMode="auto">
          <a:xfrm>
            <a:off x="1912938" y="342900"/>
            <a:ext cx="983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Hãy vẽ tiếp tuyến chung của hai đường tròn trong các hình vẽ.</a:t>
            </a:r>
            <a:endParaRPr lang="en-US" altLang="en-US" sz="2400" i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02" name="Text Box 46"/>
          <p:cNvSpPr txBox="1">
            <a:spLocks noChangeArrowheads="1"/>
          </p:cNvSpPr>
          <p:nvPr/>
        </p:nvSpPr>
        <p:spPr bwMode="auto">
          <a:xfrm>
            <a:off x="4038600" y="130968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grpSp>
        <p:nvGrpSpPr>
          <p:cNvPr id="81924" name="Group 84"/>
          <p:cNvGrpSpPr>
            <a:grpSpLocks/>
          </p:cNvGrpSpPr>
          <p:nvPr/>
        </p:nvGrpSpPr>
        <p:grpSpPr bwMode="auto">
          <a:xfrm>
            <a:off x="2597150" y="1766888"/>
            <a:ext cx="1439863" cy="1439862"/>
            <a:chOff x="676" y="1113"/>
            <a:chExt cx="907" cy="907"/>
          </a:xfrm>
        </p:grpSpPr>
        <p:sp>
          <p:nvSpPr>
            <p:cNvPr id="81980" name="Oval 48"/>
            <p:cNvSpPr>
              <a:spLocks noChangeArrowheads="1"/>
            </p:cNvSpPr>
            <p:nvPr/>
          </p:nvSpPr>
          <p:spPr bwMode="auto">
            <a:xfrm rot="636548">
              <a:off x="676" y="1113"/>
              <a:ext cx="907" cy="9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1981" name="Oval 49"/>
            <p:cNvSpPr>
              <a:spLocks noChangeArrowheads="1"/>
            </p:cNvSpPr>
            <p:nvPr/>
          </p:nvSpPr>
          <p:spPr bwMode="auto">
            <a:xfrm rot="636548">
              <a:off x="951" y="1244"/>
              <a:ext cx="631" cy="6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81925" name="Line 50"/>
          <p:cNvSpPr>
            <a:spLocks noChangeShapeType="1"/>
          </p:cNvSpPr>
          <p:nvPr/>
        </p:nvSpPr>
        <p:spPr bwMode="auto">
          <a:xfrm flipV="1">
            <a:off x="3314700" y="2452688"/>
            <a:ext cx="190500" cy="3175"/>
          </a:xfrm>
          <a:prstGeom prst="line">
            <a:avLst/>
          </a:prstGeom>
          <a:noFill/>
          <a:ln w="10160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Text Box 51"/>
          <p:cNvSpPr txBox="1">
            <a:spLocks noChangeArrowheads="1"/>
          </p:cNvSpPr>
          <p:nvPr/>
        </p:nvSpPr>
        <p:spPr bwMode="auto">
          <a:xfrm>
            <a:off x="2971800" y="2224088"/>
            <a:ext cx="312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81927" name="Text Box 52"/>
          <p:cNvSpPr txBox="1">
            <a:spLocks noChangeArrowheads="1"/>
          </p:cNvSpPr>
          <p:nvPr/>
        </p:nvSpPr>
        <p:spPr bwMode="auto">
          <a:xfrm>
            <a:off x="3429000" y="2376488"/>
            <a:ext cx="1001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i="0" baseline="300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endParaRPr lang="en-US" altLang="en-US" sz="24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709" name="Line 53"/>
          <p:cNvSpPr>
            <a:spLocks noChangeShapeType="1"/>
          </p:cNvSpPr>
          <p:nvPr/>
        </p:nvSpPr>
        <p:spPr bwMode="auto">
          <a:xfrm>
            <a:off x="3505200" y="24526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0" name="Line 54"/>
          <p:cNvSpPr>
            <a:spLocks noChangeShapeType="1"/>
          </p:cNvSpPr>
          <p:nvPr/>
        </p:nvSpPr>
        <p:spPr bwMode="auto">
          <a:xfrm>
            <a:off x="4038600" y="1385888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1" name="Rectangle 55"/>
          <p:cNvSpPr>
            <a:spLocks noChangeArrowheads="1"/>
          </p:cNvSpPr>
          <p:nvPr/>
        </p:nvSpPr>
        <p:spPr bwMode="auto">
          <a:xfrm>
            <a:off x="3960813" y="2382838"/>
            <a:ext cx="73025" cy="730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1931" name="Text Box 56"/>
          <p:cNvSpPr txBox="1">
            <a:spLocks noChangeArrowheads="1"/>
          </p:cNvSpPr>
          <p:nvPr/>
        </p:nvSpPr>
        <p:spPr bwMode="auto">
          <a:xfrm>
            <a:off x="32004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0" i="0">
                <a:solidFill>
                  <a:srgbClr val="000000"/>
                </a:solidFill>
                <a:latin typeface="Arial" panose="020B0604020202020204" pitchFamily="34" charset="0"/>
              </a:rPr>
              <a:t>a)</a:t>
            </a:r>
          </a:p>
        </p:txBody>
      </p:sp>
      <p:sp>
        <p:nvSpPr>
          <p:cNvPr id="81932" name="Text Box 85"/>
          <p:cNvSpPr txBox="1">
            <a:spLocks noChangeArrowheads="1"/>
          </p:cNvSpPr>
          <p:nvPr/>
        </p:nvSpPr>
        <p:spPr bwMode="auto">
          <a:xfrm>
            <a:off x="4216400" y="594836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8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755" name="Text Box 99"/>
          <p:cNvSpPr txBox="1">
            <a:spLocks noChangeArrowheads="1"/>
          </p:cNvSpPr>
          <p:nvPr/>
        </p:nvSpPr>
        <p:spPr bwMode="auto">
          <a:xfrm>
            <a:off x="4635500" y="375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0" i="0">
                <a:solidFill>
                  <a:srgbClr val="000000"/>
                </a:solidFill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81934" name="Text Box 108"/>
          <p:cNvSpPr txBox="1">
            <a:spLocks noChangeArrowheads="1"/>
          </p:cNvSpPr>
          <p:nvPr/>
        </p:nvSpPr>
        <p:spPr bwMode="auto">
          <a:xfrm>
            <a:off x="8364538" y="2370138"/>
            <a:ext cx="1046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i="0" baseline="300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endParaRPr lang="en-US" altLang="en-US" sz="24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35" name="Oval 109"/>
          <p:cNvSpPr>
            <a:spLocks noChangeArrowheads="1"/>
          </p:cNvSpPr>
          <p:nvPr/>
        </p:nvSpPr>
        <p:spPr bwMode="auto">
          <a:xfrm>
            <a:off x="6648450" y="1731963"/>
            <a:ext cx="1503363" cy="1503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1936" name="Oval 110"/>
          <p:cNvSpPr>
            <a:spLocks noChangeArrowheads="1"/>
          </p:cNvSpPr>
          <p:nvPr/>
        </p:nvSpPr>
        <p:spPr bwMode="auto">
          <a:xfrm>
            <a:off x="7842250" y="1976438"/>
            <a:ext cx="1046163" cy="1046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1937" name="Line 111"/>
          <p:cNvSpPr>
            <a:spLocks noChangeShapeType="1"/>
          </p:cNvSpPr>
          <p:nvPr/>
        </p:nvSpPr>
        <p:spPr bwMode="auto">
          <a:xfrm>
            <a:off x="7448550" y="2500313"/>
            <a:ext cx="9159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8" name="Text Box 112"/>
          <p:cNvSpPr txBox="1">
            <a:spLocks noChangeArrowheads="1"/>
          </p:cNvSpPr>
          <p:nvPr/>
        </p:nvSpPr>
        <p:spPr bwMode="auto">
          <a:xfrm>
            <a:off x="7123113" y="2303463"/>
            <a:ext cx="325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70769" name="Line 113"/>
          <p:cNvSpPr>
            <a:spLocks noChangeShapeType="1"/>
          </p:cNvSpPr>
          <p:nvPr/>
        </p:nvSpPr>
        <p:spPr bwMode="auto">
          <a:xfrm>
            <a:off x="7180263" y="1654175"/>
            <a:ext cx="1600200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70" name="Line 114"/>
          <p:cNvSpPr>
            <a:spLocks noChangeShapeType="1"/>
          </p:cNvSpPr>
          <p:nvPr/>
        </p:nvSpPr>
        <p:spPr bwMode="auto">
          <a:xfrm flipV="1">
            <a:off x="7291388" y="2949575"/>
            <a:ext cx="1489075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71" name="Line 115"/>
          <p:cNvSpPr>
            <a:spLocks noChangeShapeType="1"/>
          </p:cNvSpPr>
          <p:nvPr/>
        </p:nvSpPr>
        <p:spPr bwMode="auto">
          <a:xfrm flipH="1">
            <a:off x="7429500" y="1751013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72" name="Line 116"/>
          <p:cNvSpPr>
            <a:spLocks noChangeShapeType="1"/>
          </p:cNvSpPr>
          <p:nvPr/>
        </p:nvSpPr>
        <p:spPr bwMode="auto">
          <a:xfrm flipH="1">
            <a:off x="8364538" y="1979613"/>
            <a:ext cx="111125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73" name="Line 117"/>
          <p:cNvSpPr>
            <a:spLocks noChangeShapeType="1"/>
          </p:cNvSpPr>
          <p:nvPr/>
        </p:nvSpPr>
        <p:spPr bwMode="auto">
          <a:xfrm>
            <a:off x="7450138" y="251301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74" name="Line 118"/>
          <p:cNvSpPr>
            <a:spLocks noChangeShapeType="1"/>
          </p:cNvSpPr>
          <p:nvPr/>
        </p:nvSpPr>
        <p:spPr bwMode="auto">
          <a:xfrm>
            <a:off x="8364538" y="2492375"/>
            <a:ext cx="131762" cy="5540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75" name="Rectangle 119"/>
          <p:cNvSpPr>
            <a:spLocks noChangeArrowheads="1"/>
          </p:cNvSpPr>
          <p:nvPr/>
        </p:nvSpPr>
        <p:spPr bwMode="auto">
          <a:xfrm rot="871548">
            <a:off x="8461375" y="2000250"/>
            <a:ext cx="82550" cy="82550"/>
          </a:xfrm>
          <a:prstGeom prst="rect">
            <a:avLst/>
          </a:prstGeom>
          <a:noFill/>
          <a:ln w="9525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70776" name="Rectangle 120"/>
          <p:cNvSpPr>
            <a:spLocks noChangeArrowheads="1"/>
          </p:cNvSpPr>
          <p:nvPr/>
        </p:nvSpPr>
        <p:spPr bwMode="auto">
          <a:xfrm rot="871548">
            <a:off x="7581900" y="1771650"/>
            <a:ext cx="82550" cy="82550"/>
          </a:xfrm>
          <a:prstGeom prst="rect">
            <a:avLst/>
          </a:prstGeom>
          <a:noFill/>
          <a:ln w="9525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70777" name="Rectangle 121"/>
          <p:cNvSpPr>
            <a:spLocks noChangeArrowheads="1"/>
          </p:cNvSpPr>
          <p:nvPr/>
        </p:nvSpPr>
        <p:spPr bwMode="auto">
          <a:xfrm rot="-5885002">
            <a:off x="7596188" y="3124200"/>
            <a:ext cx="82550" cy="82550"/>
          </a:xfrm>
          <a:prstGeom prst="rect">
            <a:avLst/>
          </a:prstGeom>
          <a:noFill/>
          <a:ln w="9525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70778" name="Rectangle 122"/>
          <p:cNvSpPr>
            <a:spLocks noChangeArrowheads="1"/>
          </p:cNvSpPr>
          <p:nvPr/>
        </p:nvSpPr>
        <p:spPr bwMode="auto">
          <a:xfrm rot="-5885002">
            <a:off x="8475663" y="2914650"/>
            <a:ext cx="82550" cy="82550"/>
          </a:xfrm>
          <a:prstGeom prst="rect">
            <a:avLst/>
          </a:prstGeom>
          <a:noFill/>
          <a:ln w="9525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8599488" y="1709738"/>
            <a:ext cx="533400" cy="476250"/>
            <a:chOff x="2400" y="2208"/>
            <a:chExt cx="336" cy="300"/>
          </a:xfrm>
        </p:grpSpPr>
        <p:sp>
          <p:nvSpPr>
            <p:cNvPr id="81978" name="Text Box 124"/>
            <p:cNvSpPr txBox="1">
              <a:spLocks noChangeArrowheads="1"/>
            </p:cNvSpPr>
            <p:nvPr/>
          </p:nvSpPr>
          <p:spPr bwMode="auto">
            <a:xfrm>
              <a:off x="2400" y="220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0" i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81979" name="Text Box 125"/>
            <p:cNvSpPr txBox="1">
              <a:spLocks noChangeArrowheads="1"/>
            </p:cNvSpPr>
            <p:nvPr/>
          </p:nvSpPr>
          <p:spPr bwMode="auto">
            <a:xfrm>
              <a:off x="2496" y="2335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 b="0" i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" name="Group 126"/>
          <p:cNvGrpSpPr>
            <a:grpSpLocks/>
          </p:cNvGrpSpPr>
          <p:nvPr/>
        </p:nvGrpSpPr>
        <p:grpSpPr bwMode="auto">
          <a:xfrm>
            <a:off x="8662988" y="2901950"/>
            <a:ext cx="533400" cy="476250"/>
            <a:chOff x="2400" y="2208"/>
            <a:chExt cx="336" cy="300"/>
          </a:xfrm>
        </p:grpSpPr>
        <p:sp>
          <p:nvSpPr>
            <p:cNvPr id="81976" name="Text Box 127"/>
            <p:cNvSpPr txBox="1">
              <a:spLocks noChangeArrowheads="1"/>
            </p:cNvSpPr>
            <p:nvPr/>
          </p:nvSpPr>
          <p:spPr bwMode="auto">
            <a:xfrm>
              <a:off x="2400" y="220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0" i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81977" name="Text Box 128"/>
            <p:cNvSpPr txBox="1">
              <a:spLocks noChangeArrowheads="1"/>
            </p:cNvSpPr>
            <p:nvPr/>
          </p:nvSpPr>
          <p:spPr bwMode="auto">
            <a:xfrm>
              <a:off x="2496" y="2335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 b="0" i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1951" name="Text Box 129"/>
          <p:cNvSpPr txBox="1">
            <a:spLocks noChangeArrowheads="1"/>
          </p:cNvSpPr>
          <p:nvPr/>
        </p:nvSpPr>
        <p:spPr bwMode="auto">
          <a:xfrm>
            <a:off x="7429500" y="35798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0" i="0">
                <a:solidFill>
                  <a:srgbClr val="000000"/>
                </a:solidFill>
                <a:latin typeface="Arial" panose="020B0604020202020204" pitchFamily="34" charset="0"/>
              </a:rPr>
              <a:t>b)</a:t>
            </a:r>
          </a:p>
        </p:txBody>
      </p:sp>
      <p:grpSp>
        <p:nvGrpSpPr>
          <p:cNvPr id="81952" name="Group 130"/>
          <p:cNvGrpSpPr>
            <a:grpSpLocks/>
          </p:cNvGrpSpPr>
          <p:nvPr/>
        </p:nvGrpSpPr>
        <p:grpSpPr bwMode="auto">
          <a:xfrm>
            <a:off x="3443288" y="4298950"/>
            <a:ext cx="2895600" cy="1439863"/>
            <a:chOff x="2496" y="1692"/>
            <a:chExt cx="2220" cy="1104"/>
          </a:xfrm>
        </p:grpSpPr>
        <p:sp>
          <p:nvSpPr>
            <p:cNvPr id="81971" name="Oval 131"/>
            <p:cNvSpPr>
              <a:spLocks noChangeArrowheads="1"/>
            </p:cNvSpPr>
            <p:nvPr/>
          </p:nvSpPr>
          <p:spPr bwMode="auto">
            <a:xfrm>
              <a:off x="2496" y="1692"/>
              <a:ext cx="1104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1972" name="Oval 132"/>
            <p:cNvSpPr>
              <a:spLocks noChangeArrowheads="1"/>
            </p:cNvSpPr>
            <p:nvPr/>
          </p:nvSpPr>
          <p:spPr bwMode="auto">
            <a:xfrm>
              <a:off x="3600" y="1824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1973" name="Line 133"/>
            <p:cNvSpPr>
              <a:spLocks noChangeShapeType="1"/>
            </p:cNvSpPr>
            <p:nvPr/>
          </p:nvSpPr>
          <p:spPr bwMode="auto">
            <a:xfrm>
              <a:off x="3072" y="222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4" name="Text Box 134"/>
            <p:cNvSpPr txBox="1">
              <a:spLocks noChangeArrowheads="1"/>
            </p:cNvSpPr>
            <p:nvPr/>
          </p:nvSpPr>
          <p:spPr bwMode="auto">
            <a:xfrm>
              <a:off x="2868" y="2112"/>
              <a:ext cx="240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81975" name="Text Box 135"/>
            <p:cNvSpPr txBox="1">
              <a:spLocks noChangeArrowheads="1"/>
            </p:cNvSpPr>
            <p:nvPr/>
          </p:nvSpPr>
          <p:spPr bwMode="auto">
            <a:xfrm>
              <a:off x="3948" y="2148"/>
              <a:ext cx="768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i="0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’</a:t>
              </a:r>
              <a:endParaRPr lang="en-US" altLang="en-US" sz="24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0792" name="Line 136"/>
          <p:cNvSpPr>
            <a:spLocks noChangeShapeType="1"/>
          </p:cNvSpPr>
          <p:nvPr/>
        </p:nvSpPr>
        <p:spPr bwMode="auto">
          <a:xfrm>
            <a:off x="3900488" y="4264025"/>
            <a:ext cx="19050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93" name="Line 137"/>
          <p:cNvSpPr>
            <a:spLocks noChangeShapeType="1"/>
          </p:cNvSpPr>
          <p:nvPr/>
        </p:nvSpPr>
        <p:spPr bwMode="auto">
          <a:xfrm flipV="1">
            <a:off x="4005263" y="5407025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94" name="Line 138"/>
          <p:cNvSpPr>
            <a:spLocks noChangeShapeType="1"/>
          </p:cNvSpPr>
          <p:nvPr/>
        </p:nvSpPr>
        <p:spPr bwMode="auto">
          <a:xfrm>
            <a:off x="4891088" y="414655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95" name="Line 139"/>
          <p:cNvSpPr>
            <a:spLocks noChangeShapeType="1"/>
          </p:cNvSpPr>
          <p:nvPr/>
        </p:nvSpPr>
        <p:spPr bwMode="auto">
          <a:xfrm flipH="1">
            <a:off x="4191000" y="429895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96" name="Line 140"/>
          <p:cNvSpPr>
            <a:spLocks noChangeShapeType="1"/>
          </p:cNvSpPr>
          <p:nvPr/>
        </p:nvSpPr>
        <p:spPr bwMode="auto">
          <a:xfrm>
            <a:off x="4184650" y="4984750"/>
            <a:ext cx="173038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97" name="Line 141"/>
          <p:cNvSpPr>
            <a:spLocks noChangeShapeType="1"/>
          </p:cNvSpPr>
          <p:nvPr/>
        </p:nvSpPr>
        <p:spPr bwMode="auto">
          <a:xfrm flipH="1">
            <a:off x="5389563" y="4471988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98" name="Line 142"/>
          <p:cNvSpPr>
            <a:spLocks noChangeShapeType="1"/>
          </p:cNvSpPr>
          <p:nvPr/>
        </p:nvSpPr>
        <p:spPr bwMode="auto">
          <a:xfrm>
            <a:off x="5389563" y="5005388"/>
            <a:ext cx="111125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99" name="Rectangle 143"/>
          <p:cNvSpPr>
            <a:spLocks noChangeArrowheads="1"/>
          </p:cNvSpPr>
          <p:nvPr/>
        </p:nvSpPr>
        <p:spPr bwMode="auto">
          <a:xfrm rot="-4604955">
            <a:off x="4260850" y="4306888"/>
            <a:ext cx="82550" cy="82550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70800" name="Rectangle 144"/>
          <p:cNvSpPr>
            <a:spLocks noChangeArrowheads="1"/>
          </p:cNvSpPr>
          <p:nvPr/>
        </p:nvSpPr>
        <p:spPr bwMode="auto">
          <a:xfrm rot="-4604955">
            <a:off x="5465763" y="4486275"/>
            <a:ext cx="82550" cy="82550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70801" name="Rectangle 145"/>
          <p:cNvSpPr>
            <a:spLocks noChangeArrowheads="1"/>
          </p:cNvSpPr>
          <p:nvPr/>
        </p:nvSpPr>
        <p:spPr bwMode="auto">
          <a:xfrm rot="-6616261">
            <a:off x="4351338" y="5614988"/>
            <a:ext cx="82550" cy="82550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70802" name="Rectangle 146"/>
          <p:cNvSpPr>
            <a:spLocks noChangeArrowheads="1"/>
          </p:cNvSpPr>
          <p:nvPr/>
        </p:nvSpPr>
        <p:spPr bwMode="auto">
          <a:xfrm rot="-6616261">
            <a:off x="5500688" y="5365750"/>
            <a:ext cx="82550" cy="82550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70803" name="Text Box 147"/>
          <p:cNvSpPr txBox="1">
            <a:spLocks noChangeArrowheads="1"/>
          </p:cNvSpPr>
          <p:nvPr/>
        </p:nvSpPr>
        <p:spPr bwMode="auto">
          <a:xfrm>
            <a:off x="5718175" y="41735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0" i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70804" name="Text Box 148"/>
          <p:cNvSpPr txBox="1">
            <a:spLocks noChangeArrowheads="1"/>
          </p:cNvSpPr>
          <p:nvPr/>
        </p:nvSpPr>
        <p:spPr bwMode="auto">
          <a:xfrm>
            <a:off x="5870575" y="437515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 i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0805" name="Text Box 149"/>
          <p:cNvSpPr txBox="1">
            <a:spLocks noChangeArrowheads="1"/>
          </p:cNvSpPr>
          <p:nvPr/>
        </p:nvSpPr>
        <p:spPr bwMode="auto">
          <a:xfrm>
            <a:off x="5621338" y="54149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0" i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70806" name="Text Box 150"/>
          <p:cNvSpPr txBox="1">
            <a:spLocks noChangeArrowheads="1"/>
          </p:cNvSpPr>
          <p:nvPr/>
        </p:nvSpPr>
        <p:spPr bwMode="auto">
          <a:xfrm>
            <a:off x="5773738" y="561657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 i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1968" name="Text Box 151"/>
          <p:cNvSpPr txBox="1">
            <a:spLocks noChangeArrowheads="1"/>
          </p:cNvSpPr>
          <p:nvPr/>
        </p:nvSpPr>
        <p:spPr bwMode="auto">
          <a:xfrm>
            <a:off x="3784600" y="60325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0" i="0">
                <a:solidFill>
                  <a:srgbClr val="000000"/>
                </a:solidFill>
                <a:latin typeface=".VnTime" panose="020B7200000000000000" pitchFamily="34" charset="0"/>
              </a:rPr>
              <a:t>C</a:t>
            </a:r>
            <a:r>
              <a:rPr lang="en-US" altLang="en-US" sz="2400" b="0" i="0">
                <a:solidFill>
                  <a:srgbClr val="000000"/>
                </a:solidFill>
                <a:latin typeface=".VnTime" panose="020B7200000000000000" pitchFamily="34" charset="0"/>
              </a:rPr>
              <a:t>)</a:t>
            </a:r>
          </a:p>
        </p:txBody>
      </p:sp>
      <p:pic>
        <p:nvPicPr>
          <p:cNvPr id="8196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-92075"/>
            <a:ext cx="15621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2" descr="Digit 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4930775"/>
            <a:ext cx="3495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7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7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7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7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7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7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7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7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7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7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7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7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7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7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7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7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7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7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7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7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7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7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02" grpId="0"/>
      <p:bldP spid="70709" grpId="0" animBg="1"/>
      <p:bldP spid="70710" grpId="0" animBg="1"/>
      <p:bldP spid="70755" grpId="0"/>
      <p:bldP spid="70769" grpId="0" animBg="1"/>
      <p:bldP spid="70770" grpId="0" animBg="1"/>
      <p:bldP spid="70771" grpId="0" animBg="1"/>
      <p:bldP spid="70772" grpId="0" animBg="1"/>
      <p:bldP spid="70773" grpId="0" animBg="1"/>
      <p:bldP spid="70774" grpId="0" animBg="1"/>
      <p:bldP spid="70792" grpId="0" animBg="1"/>
      <p:bldP spid="70793" grpId="0" animBg="1"/>
      <p:bldP spid="70794" grpId="0" animBg="1"/>
      <p:bldP spid="70795" grpId="0" animBg="1"/>
      <p:bldP spid="70796" grpId="0" animBg="1"/>
      <p:bldP spid="70797" grpId="0" animBg="1"/>
      <p:bldP spid="70798" grpId="0" animBg="1"/>
      <p:bldP spid="70803" grpId="0"/>
      <p:bldP spid="70804" grpId="0"/>
      <p:bldP spid="70805" grpId="0"/>
      <p:bldP spid="708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4"/>
          <p:cNvSpPr txBox="1">
            <a:spLocks noChangeArrowheads="1"/>
          </p:cNvSpPr>
          <p:nvPr/>
        </p:nvSpPr>
        <p:spPr bwMode="auto">
          <a:xfrm>
            <a:off x="2555875" y="684213"/>
            <a:ext cx="6819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tròn sau có tiếp tuyến chung không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51313" y="1474788"/>
            <a:ext cx="3452812" cy="4856162"/>
            <a:chOff x="2652" y="2408"/>
            <a:chExt cx="996" cy="1515"/>
          </a:xfrm>
        </p:grpSpPr>
        <p:sp>
          <p:nvSpPr>
            <p:cNvPr id="82950" name="Oval 6"/>
            <p:cNvSpPr>
              <a:spLocks noChangeArrowheads="1"/>
            </p:cNvSpPr>
            <p:nvPr/>
          </p:nvSpPr>
          <p:spPr bwMode="auto">
            <a:xfrm>
              <a:off x="2652" y="2408"/>
              <a:ext cx="996" cy="9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2951" name="Oval 7"/>
            <p:cNvSpPr>
              <a:spLocks noChangeArrowheads="1"/>
            </p:cNvSpPr>
            <p:nvPr/>
          </p:nvSpPr>
          <p:spPr bwMode="auto">
            <a:xfrm>
              <a:off x="2976" y="2624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2952" name="Text Box 8"/>
            <p:cNvSpPr txBox="1">
              <a:spLocks noChangeArrowheads="1"/>
            </p:cNvSpPr>
            <p:nvPr/>
          </p:nvSpPr>
          <p:spPr bwMode="auto">
            <a:xfrm>
              <a:off x="3090" y="2896"/>
              <a:ext cx="14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82953" name="Text Box 9"/>
            <p:cNvSpPr txBox="1">
              <a:spLocks noChangeArrowheads="1"/>
            </p:cNvSpPr>
            <p:nvPr/>
          </p:nvSpPr>
          <p:spPr bwMode="auto">
            <a:xfrm>
              <a:off x="3229" y="2876"/>
              <a:ext cx="14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latin typeface="Arial" panose="020B0604020202020204" pitchFamily="34" charset="0"/>
                </a:rPr>
                <a:t>o’</a:t>
              </a:r>
            </a:p>
          </p:txBody>
        </p:sp>
        <p:sp>
          <p:nvSpPr>
            <p:cNvPr id="82954" name="Line 10"/>
            <p:cNvSpPr>
              <a:spLocks noChangeShapeType="1"/>
            </p:cNvSpPr>
            <p:nvPr/>
          </p:nvSpPr>
          <p:spPr bwMode="auto">
            <a:xfrm flipV="1">
              <a:off x="3156" y="2915"/>
              <a:ext cx="108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5" name="Text Box 11"/>
            <p:cNvSpPr txBox="1">
              <a:spLocks noChangeArrowheads="1"/>
            </p:cNvSpPr>
            <p:nvPr/>
          </p:nvSpPr>
          <p:spPr bwMode="auto">
            <a:xfrm>
              <a:off x="3024" y="369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en-US" altLang="en-US" sz="1800" b="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152650" y="4819650"/>
            <a:ext cx="82931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Hai đường tròn trên không có tiếp tuyến chung</a:t>
            </a:r>
          </a:p>
        </p:txBody>
      </p:sp>
      <p:pic>
        <p:nvPicPr>
          <p:cNvPr id="829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-269875" y="196850"/>
            <a:ext cx="282575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oc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381125"/>
            <a:ext cx="10528300" cy="3116263"/>
          </a:xfrm>
          <a:prstGeom prst="rect">
            <a:avLst/>
          </a:prstGeom>
          <a:solidFill>
            <a:srgbClr val="AAD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8388" y="142875"/>
            <a:ext cx="99409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2" descr="http://www.thegioidienmay.vn/Demo2/Anhsp/1700093064734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295775"/>
            <a:ext cx="40798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600px-Olympic_rings_squ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241675"/>
            <a:ext cx="4872037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TimeProcess_Bac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2047875"/>
            <a:ext cx="32972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Audio-Time">
            <a:hlinkClick r:id="" action="ppaction://media"/>
          </p:cNvPr>
          <p:cNvPicPr>
            <a:picLocks noRot="1" noChangeAspect="1"/>
          </p:cNvPicPr>
          <p:nvPr>
            <a:wavAudioFile r:embed="rId1" name="FCC7EB60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63" y="15478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MoCauHoi">
            <a:hlinkClick r:id="" action="ppaction://media"/>
          </p:cNvPr>
          <p:cNvPicPr>
            <a:picLocks noRot="1" noChangeAspect="1"/>
          </p:cNvPicPr>
          <p:nvPr>
            <a:wavAudioFile r:embed="rId2" name="FD76067A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63" y="8905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Audio-Dung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213" y="2203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meProcess"/>
          <p:cNvSpPr/>
          <p:nvPr/>
        </p:nvSpPr>
        <p:spPr>
          <a:xfrm>
            <a:off x="4141788" y="2057400"/>
            <a:ext cx="3292475" cy="1381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0" i="0">
              <a:solidFill>
                <a:prstClr val="white"/>
              </a:solidFill>
            </a:endParaRPr>
          </a:p>
        </p:txBody>
      </p:sp>
      <p:grpSp>
        <p:nvGrpSpPr>
          <p:cNvPr id="84999" name="Group 2"/>
          <p:cNvGrpSpPr>
            <a:grpSpLocks/>
          </p:cNvGrpSpPr>
          <p:nvPr/>
        </p:nvGrpSpPr>
        <p:grpSpPr bwMode="auto">
          <a:xfrm>
            <a:off x="-6230938" y="-1508125"/>
            <a:ext cx="25174576" cy="25204738"/>
            <a:chOff x="-10340664" y="-3153468"/>
            <a:chExt cx="33566360" cy="33604998"/>
          </a:xfrm>
        </p:grpSpPr>
        <p:sp>
          <p:nvSpPr>
            <p:cNvPr id="54" name="1"/>
            <p:cNvSpPr/>
            <p:nvPr/>
          </p:nvSpPr>
          <p:spPr>
            <a:xfrm>
              <a:off x="-9991411" y="-3153468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dirty="0" err="1">
                  <a:solidFill>
                    <a:prstClr val="white"/>
                  </a:solidFill>
                </a:rPr>
                <a:t>Giải</a:t>
              </a:r>
              <a:r>
                <a:rPr lang="en-US" sz="1350" i="0" dirty="0">
                  <a:solidFill>
                    <a:prstClr val="white"/>
                  </a:solidFill>
                </a:rPr>
                <a:t> Grand Slam </a:t>
              </a:r>
              <a:r>
                <a:rPr lang="en-US" sz="1350" i="0" dirty="0" err="1">
                  <a:solidFill>
                    <a:prstClr val="white"/>
                  </a:solidFill>
                </a:rPr>
                <a:t>đầu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tiên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trong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năm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là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giải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nào</a:t>
              </a:r>
              <a:r>
                <a:rPr lang="en-US" sz="1350" i="0" dirty="0">
                  <a:solidFill>
                    <a:prstClr val="white"/>
                  </a:solidFill>
                </a:rPr>
                <a:t>?</a:t>
              </a:r>
            </a:p>
          </p:txBody>
        </p:sp>
        <p:sp>
          <p:nvSpPr>
            <p:cNvPr id="55" name="1A"/>
            <p:cNvSpPr/>
            <p:nvPr/>
          </p:nvSpPr>
          <p:spPr>
            <a:xfrm>
              <a:off x="-9991411" y="-2141741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Austrlia mở rộng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56" name="1B"/>
            <p:cNvSpPr/>
            <p:nvPr/>
          </p:nvSpPr>
          <p:spPr>
            <a:xfrm>
              <a:off x="-6922220" y="-2141741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 dirty="0">
                  <a:solidFill>
                    <a:prstClr val="white"/>
                  </a:solidFill>
                </a:rPr>
                <a:t>Wimbledon</a:t>
              </a:r>
              <a:endParaRPr lang="en-US" sz="600" b="0" i="0" dirty="0">
                <a:solidFill>
                  <a:prstClr val="white"/>
                </a:solidFill>
              </a:endParaRPr>
            </a:p>
          </p:txBody>
        </p:sp>
        <p:sp>
          <p:nvSpPr>
            <p:cNvPr id="57" name="1C"/>
            <p:cNvSpPr/>
            <p:nvPr/>
          </p:nvSpPr>
          <p:spPr>
            <a:xfrm>
              <a:off x="-9991411" y="-1356489"/>
              <a:ext cx="2743221" cy="55454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Roland Garos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58" name="1D"/>
            <p:cNvSpPr/>
            <p:nvPr/>
          </p:nvSpPr>
          <p:spPr>
            <a:xfrm>
              <a:off x="-6922220" y="-1356489"/>
              <a:ext cx="2743221" cy="55454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Mỹ mở rộng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59" name="2"/>
            <p:cNvSpPr/>
            <p:nvPr/>
          </p:nvSpPr>
          <p:spPr>
            <a:xfrm>
              <a:off x="-9991411" y="-332061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dirty="0" err="1">
                  <a:solidFill>
                    <a:prstClr val="white"/>
                  </a:solidFill>
                </a:rPr>
                <a:t>Cùng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với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Hà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Nội</a:t>
              </a:r>
              <a:r>
                <a:rPr lang="en-US" sz="1350" i="0" dirty="0">
                  <a:solidFill>
                    <a:prstClr val="white"/>
                  </a:solidFill>
                </a:rPr>
                <a:t> T&amp;T (</a:t>
              </a:r>
              <a:r>
                <a:rPr lang="en-US" sz="1350" i="0" dirty="0" err="1">
                  <a:solidFill>
                    <a:prstClr val="white"/>
                  </a:solidFill>
                </a:rPr>
                <a:t>vô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địch</a:t>
              </a:r>
              <a:r>
                <a:rPr lang="en-US" sz="1350" i="0" dirty="0">
                  <a:solidFill>
                    <a:prstClr val="white"/>
                  </a:solidFill>
                </a:rPr>
                <a:t> V-League 2010), CLB u </a:t>
              </a:r>
              <a:r>
                <a:rPr lang="en-US" sz="1350" i="0" dirty="0" err="1">
                  <a:solidFill>
                    <a:prstClr val="white"/>
                  </a:solidFill>
                </a:rPr>
                <a:t>nào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của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Việt</a:t>
              </a:r>
              <a:r>
                <a:rPr lang="en-US" sz="1350" i="0" dirty="0">
                  <a:solidFill>
                    <a:prstClr val="white"/>
                  </a:solidFill>
                </a:rPr>
                <a:t> Nam </a:t>
              </a:r>
              <a:r>
                <a:rPr lang="en-US" sz="1350" i="0" dirty="0" err="1">
                  <a:solidFill>
                    <a:prstClr val="white"/>
                  </a:solidFill>
                </a:rPr>
                <a:t>tham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dự</a:t>
              </a:r>
              <a:r>
                <a:rPr lang="en-US" sz="1350" i="0" dirty="0">
                  <a:solidFill>
                    <a:prstClr val="white"/>
                  </a:solidFill>
                </a:rPr>
                <a:t> AFC Cup 2011?</a:t>
              </a:r>
            </a:p>
          </p:txBody>
        </p:sp>
        <p:sp>
          <p:nvSpPr>
            <p:cNvPr id="60" name="2A"/>
            <p:cNvSpPr/>
            <p:nvPr/>
          </p:nvSpPr>
          <p:spPr>
            <a:xfrm>
              <a:off x="-9991411" y="679666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 dirty="0" err="1">
                  <a:solidFill>
                    <a:prstClr val="white"/>
                  </a:solidFill>
                </a:rPr>
                <a:t>Hoàng</a:t>
              </a:r>
              <a:r>
                <a:rPr lang="en-US" sz="1350" b="0" i="0" dirty="0">
                  <a:solidFill>
                    <a:prstClr val="white"/>
                  </a:solidFill>
                </a:rPr>
                <a:t> </a:t>
              </a:r>
              <a:r>
                <a:rPr lang="en-US" sz="1350" b="0" i="0" dirty="0" err="1">
                  <a:solidFill>
                    <a:prstClr val="white"/>
                  </a:solidFill>
                </a:rPr>
                <a:t>Anh</a:t>
              </a:r>
              <a:r>
                <a:rPr lang="en-US" sz="1350" b="0" i="0" dirty="0">
                  <a:solidFill>
                    <a:prstClr val="white"/>
                  </a:solidFill>
                </a:rPr>
                <a:t> </a:t>
              </a:r>
              <a:r>
                <a:rPr lang="en-US" sz="1350" b="0" i="0" dirty="0" err="1">
                  <a:solidFill>
                    <a:prstClr val="white"/>
                  </a:solidFill>
                </a:rPr>
                <a:t>Gia</a:t>
              </a:r>
              <a:r>
                <a:rPr lang="en-US" sz="1350" b="0" i="0" dirty="0">
                  <a:solidFill>
                    <a:prstClr val="white"/>
                  </a:solidFill>
                </a:rPr>
                <a:t> Lai</a:t>
              </a:r>
            </a:p>
          </p:txBody>
        </p:sp>
        <p:sp>
          <p:nvSpPr>
            <p:cNvPr id="61" name="2B"/>
            <p:cNvSpPr/>
            <p:nvPr/>
          </p:nvSpPr>
          <p:spPr>
            <a:xfrm>
              <a:off x="-6922220" y="679666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SHB Đà Nẵng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62" name="2C"/>
            <p:cNvSpPr/>
            <p:nvPr/>
          </p:nvSpPr>
          <p:spPr>
            <a:xfrm>
              <a:off x="-9991411" y="1464917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 dirty="0" err="1">
                  <a:solidFill>
                    <a:prstClr val="white"/>
                  </a:solidFill>
                </a:rPr>
                <a:t>Sông</a:t>
              </a:r>
              <a:r>
                <a:rPr lang="en-US" sz="1350" b="0" i="0" dirty="0">
                  <a:solidFill>
                    <a:prstClr val="white"/>
                  </a:solidFill>
                </a:rPr>
                <a:t> Lam </a:t>
              </a:r>
              <a:r>
                <a:rPr lang="en-US" sz="1350" b="0" i="0" dirty="0" err="1">
                  <a:solidFill>
                    <a:prstClr val="white"/>
                  </a:solidFill>
                </a:rPr>
                <a:t>Nghệ</a:t>
              </a:r>
              <a:r>
                <a:rPr lang="en-US" sz="1350" b="0" i="0" dirty="0">
                  <a:solidFill>
                    <a:prstClr val="white"/>
                  </a:solidFill>
                </a:rPr>
                <a:t> An</a:t>
              </a:r>
              <a:endParaRPr lang="en-US" sz="600" b="0" i="0" dirty="0">
                <a:solidFill>
                  <a:prstClr val="white"/>
                </a:solidFill>
              </a:endParaRPr>
            </a:p>
          </p:txBody>
        </p:sp>
        <p:sp>
          <p:nvSpPr>
            <p:cNvPr id="63" name="2D"/>
            <p:cNvSpPr/>
            <p:nvPr/>
          </p:nvSpPr>
          <p:spPr>
            <a:xfrm>
              <a:off x="-6922220" y="1464917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b="0" i="0">
                  <a:solidFill>
                    <a:prstClr val="white"/>
                  </a:solidFill>
                </a:rPr>
                <a:t>Becamex Bình Dương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64" name="3"/>
            <p:cNvSpPr/>
            <p:nvPr/>
          </p:nvSpPr>
          <p:spPr>
            <a:xfrm>
              <a:off x="-9991411" y="2322134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i="0" dirty="0">
                  <a:solidFill>
                    <a:prstClr val="white"/>
                  </a:solidFill>
                </a:rPr>
                <a:t>AFC Asian Cup 2011 được tổ chức tại quốc gia nào?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b="0" i="0" dirty="0">
                <a:solidFill>
                  <a:prstClr val="white"/>
                </a:solidFill>
              </a:endParaRPr>
            </a:p>
          </p:txBody>
        </p:sp>
        <p:sp>
          <p:nvSpPr>
            <p:cNvPr id="65" name="3A"/>
            <p:cNvSpPr/>
            <p:nvPr/>
          </p:nvSpPr>
          <p:spPr>
            <a:xfrm>
              <a:off x="-9991411" y="3333861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0" i="0" dirty="0">
                  <a:solidFill>
                    <a:prstClr val="white"/>
                  </a:solidFill>
                </a:rPr>
                <a:t>Iraq</a:t>
              </a:r>
            </a:p>
          </p:txBody>
        </p:sp>
        <p:sp>
          <p:nvSpPr>
            <p:cNvPr id="66" name="3B"/>
            <p:cNvSpPr/>
            <p:nvPr/>
          </p:nvSpPr>
          <p:spPr>
            <a:xfrm>
              <a:off x="-6922220" y="3333861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 dirty="0" err="1">
                  <a:solidFill>
                    <a:prstClr val="white"/>
                  </a:solidFill>
                </a:rPr>
                <a:t>Hàn</a:t>
              </a:r>
              <a:r>
                <a:rPr lang="en-US" sz="1350" b="0" i="0" dirty="0">
                  <a:solidFill>
                    <a:prstClr val="white"/>
                  </a:solidFill>
                </a:rPr>
                <a:t> </a:t>
              </a:r>
              <a:r>
                <a:rPr lang="en-US" sz="1350" b="0" i="0" dirty="0" err="1">
                  <a:solidFill>
                    <a:prstClr val="white"/>
                  </a:solidFill>
                </a:rPr>
                <a:t>Quốc</a:t>
              </a:r>
              <a:endParaRPr lang="en-US" sz="600" b="0" i="0" dirty="0">
                <a:solidFill>
                  <a:prstClr val="white"/>
                </a:solidFill>
              </a:endParaRPr>
            </a:p>
          </p:txBody>
        </p:sp>
        <p:sp>
          <p:nvSpPr>
            <p:cNvPr id="67" name="3C"/>
            <p:cNvSpPr/>
            <p:nvPr/>
          </p:nvSpPr>
          <p:spPr>
            <a:xfrm>
              <a:off x="-9991411" y="4119113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Nhật Bản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68" name="3D"/>
            <p:cNvSpPr/>
            <p:nvPr/>
          </p:nvSpPr>
          <p:spPr>
            <a:xfrm>
              <a:off x="-6922220" y="4119113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 dirty="0">
                  <a:solidFill>
                    <a:prstClr val="white"/>
                  </a:solidFill>
                </a:rPr>
                <a:t>Qatar</a:t>
              </a:r>
              <a:endParaRPr lang="en-US" sz="600" b="0" i="0" dirty="0">
                <a:solidFill>
                  <a:prstClr val="white"/>
                </a:solidFill>
              </a:endParaRPr>
            </a:p>
          </p:txBody>
        </p:sp>
        <p:sp>
          <p:nvSpPr>
            <p:cNvPr id="69" name="4"/>
            <p:cNvSpPr/>
            <p:nvPr/>
          </p:nvSpPr>
          <p:spPr>
            <a:xfrm>
              <a:off x="-9991411" y="5058876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dirty="0" err="1">
                  <a:solidFill>
                    <a:prstClr val="white"/>
                  </a:solidFill>
                </a:rPr>
                <a:t>Đội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nào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lên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ngôi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vô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địch</a:t>
              </a:r>
              <a:r>
                <a:rPr lang="en-US" sz="1350" i="0" dirty="0">
                  <a:solidFill>
                    <a:prstClr val="white"/>
                  </a:solidFill>
                </a:rPr>
                <a:t> AFC Asian Cup 2011 </a:t>
              </a:r>
              <a:r>
                <a:rPr lang="en-US" sz="1350" i="0" dirty="0" err="1">
                  <a:solidFill>
                    <a:prstClr val="white"/>
                  </a:solidFill>
                </a:rPr>
                <a:t>tổ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chức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tại</a:t>
              </a:r>
              <a:r>
                <a:rPr lang="en-US" sz="1350" i="0" dirty="0">
                  <a:solidFill>
                    <a:prstClr val="white"/>
                  </a:solidFill>
                </a:rPr>
                <a:t> Qatar?</a:t>
              </a:r>
            </a:p>
          </p:txBody>
        </p:sp>
        <p:sp>
          <p:nvSpPr>
            <p:cNvPr id="70" name="4A"/>
            <p:cNvSpPr/>
            <p:nvPr/>
          </p:nvSpPr>
          <p:spPr>
            <a:xfrm>
              <a:off x="-9991411" y="6070603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 dirty="0">
                  <a:solidFill>
                    <a:prstClr val="white"/>
                  </a:solidFill>
                </a:rPr>
                <a:t>Uzbekistan</a:t>
              </a:r>
              <a:endParaRPr lang="en-US" sz="600" b="0" i="0" dirty="0">
                <a:solidFill>
                  <a:prstClr val="white"/>
                </a:solidFill>
              </a:endParaRPr>
            </a:p>
          </p:txBody>
        </p:sp>
        <p:sp>
          <p:nvSpPr>
            <p:cNvPr id="71" name="4B"/>
            <p:cNvSpPr/>
            <p:nvPr/>
          </p:nvSpPr>
          <p:spPr>
            <a:xfrm>
              <a:off x="-6922220" y="6070603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 dirty="0" err="1">
                  <a:solidFill>
                    <a:prstClr val="white"/>
                  </a:solidFill>
                </a:rPr>
                <a:t>Nhật</a:t>
              </a:r>
              <a:r>
                <a:rPr lang="en-US" sz="1350" b="0" i="0" dirty="0">
                  <a:solidFill>
                    <a:prstClr val="white"/>
                  </a:solidFill>
                </a:rPr>
                <a:t> </a:t>
              </a:r>
              <a:r>
                <a:rPr lang="en-US" sz="1350" b="0" i="0" dirty="0" err="1">
                  <a:solidFill>
                    <a:prstClr val="white"/>
                  </a:solidFill>
                </a:rPr>
                <a:t>Bản</a:t>
              </a:r>
              <a:endParaRPr lang="en-US" sz="1350" b="0" i="0" dirty="0">
                <a:solidFill>
                  <a:prstClr val="white"/>
                </a:solidFill>
              </a:endParaRPr>
            </a:p>
          </p:txBody>
        </p:sp>
        <p:sp>
          <p:nvSpPr>
            <p:cNvPr id="72" name="4C"/>
            <p:cNvSpPr/>
            <p:nvPr/>
          </p:nvSpPr>
          <p:spPr>
            <a:xfrm>
              <a:off x="-9991411" y="6853739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 Hàn Quốc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73" name="4D"/>
            <p:cNvSpPr/>
            <p:nvPr/>
          </p:nvSpPr>
          <p:spPr>
            <a:xfrm>
              <a:off x="-6922220" y="6853739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Australia</a:t>
              </a:r>
              <a:endParaRPr lang="en-US" sz="600" b="0" i="0" dirty="0">
                <a:solidFill>
                  <a:prstClr val="white"/>
                </a:solidFill>
              </a:endParaRPr>
            </a:p>
          </p:txBody>
        </p:sp>
        <p:sp>
          <p:nvSpPr>
            <p:cNvPr id="74" name="5"/>
            <p:cNvSpPr/>
            <p:nvPr/>
          </p:nvSpPr>
          <p:spPr>
            <a:xfrm>
              <a:off x="-9970244" y="7806202"/>
              <a:ext cx="5791245" cy="82758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i="0" dirty="0">
                  <a:solidFill>
                    <a:prstClr val="white"/>
                  </a:solidFill>
                </a:rPr>
                <a:t>Ai là nhạc sĩ Việt Nam đầu tiên viết opera với tác phẩm “Cô sao” và sau đó là “Người tạc tượng”?</a:t>
              </a:r>
            </a:p>
          </p:txBody>
        </p:sp>
        <p:sp>
          <p:nvSpPr>
            <p:cNvPr id="75" name="5A"/>
            <p:cNvSpPr/>
            <p:nvPr/>
          </p:nvSpPr>
          <p:spPr>
            <a:xfrm>
              <a:off x="-9991411" y="882004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Đỗ Nhuận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76" name="5B"/>
            <p:cNvSpPr/>
            <p:nvPr/>
          </p:nvSpPr>
          <p:spPr>
            <a:xfrm>
              <a:off x="-6922220" y="882004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Hoàng Vân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77" name="5C"/>
            <p:cNvSpPr/>
            <p:nvPr/>
          </p:nvSpPr>
          <p:spPr>
            <a:xfrm>
              <a:off x="-9991411" y="9603182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Trần Hoàn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78" name="5D"/>
            <p:cNvSpPr/>
            <p:nvPr/>
          </p:nvSpPr>
          <p:spPr>
            <a:xfrm>
              <a:off x="-6922220" y="9603182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Trọng Đài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79" name="6"/>
            <p:cNvSpPr/>
            <p:nvPr/>
          </p:nvSpPr>
          <p:spPr>
            <a:xfrm>
              <a:off x="17413285" y="-2876196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dirty="0" err="1">
                  <a:solidFill>
                    <a:prstClr val="white"/>
                  </a:solidFill>
                </a:rPr>
                <a:t>Sông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Bến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Hải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và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sông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Thạch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Hãn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nằm</a:t>
              </a:r>
              <a:r>
                <a:rPr lang="en-US" sz="1350" i="0" dirty="0">
                  <a:solidFill>
                    <a:prstClr val="white"/>
                  </a:solidFill>
                </a:rPr>
                <a:t> ở </a:t>
              </a:r>
              <a:r>
                <a:rPr lang="en-US" sz="1350" i="0" dirty="0" err="1">
                  <a:solidFill>
                    <a:prstClr val="white"/>
                  </a:solidFill>
                </a:rPr>
                <a:t>tỉnh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nào</a:t>
              </a:r>
              <a:r>
                <a:rPr lang="en-US" sz="1350" i="0" dirty="0">
                  <a:solidFill>
                    <a:prstClr val="white"/>
                  </a:solidFill>
                </a:rPr>
                <a:t>?</a:t>
              </a:r>
            </a:p>
          </p:txBody>
        </p:sp>
        <p:sp>
          <p:nvSpPr>
            <p:cNvPr id="80" name="6A"/>
            <p:cNvSpPr/>
            <p:nvPr/>
          </p:nvSpPr>
          <p:spPr>
            <a:xfrm>
              <a:off x="17413285" y="-1864469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Quảng Bình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81" name="6B"/>
            <p:cNvSpPr/>
            <p:nvPr/>
          </p:nvSpPr>
          <p:spPr>
            <a:xfrm>
              <a:off x="20482475" y="-1864469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Quảng Ninh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82" name="6C"/>
            <p:cNvSpPr/>
            <p:nvPr/>
          </p:nvSpPr>
          <p:spPr>
            <a:xfrm>
              <a:off x="17413285" y="-107921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Quảng Trị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83" name="6D"/>
            <p:cNvSpPr/>
            <p:nvPr/>
          </p:nvSpPr>
          <p:spPr>
            <a:xfrm>
              <a:off x="20482475" y="-107921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Quảng Ngãi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84" name="7"/>
            <p:cNvSpPr/>
            <p:nvPr/>
          </p:nvSpPr>
          <p:spPr>
            <a:xfrm>
              <a:off x="17413285" y="-54790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dirty="0" err="1">
                  <a:solidFill>
                    <a:prstClr val="white"/>
                  </a:solidFill>
                </a:rPr>
                <a:t>Trong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các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cây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cầu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sau</a:t>
              </a:r>
              <a:r>
                <a:rPr lang="en-US" sz="1350" i="0" dirty="0">
                  <a:solidFill>
                    <a:prstClr val="white"/>
                  </a:solidFill>
                </a:rPr>
                <a:t>, </a:t>
              </a:r>
              <a:r>
                <a:rPr lang="en-US" sz="1350" i="0" dirty="0" err="1">
                  <a:solidFill>
                    <a:prstClr val="white"/>
                  </a:solidFill>
                </a:rPr>
                <a:t>cầu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nào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là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cầu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xoay</a:t>
              </a:r>
              <a:r>
                <a:rPr lang="en-US" sz="1350" i="0" dirty="0">
                  <a:solidFill>
                    <a:prstClr val="white"/>
                  </a:solidFill>
                </a:rPr>
                <a:t>?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b="0" i="0" dirty="0">
                <a:solidFill>
                  <a:prstClr val="white"/>
                </a:solidFill>
              </a:endParaRPr>
            </a:p>
          </p:txBody>
        </p:sp>
        <p:sp>
          <p:nvSpPr>
            <p:cNvPr id="85" name="7A"/>
            <p:cNvSpPr/>
            <p:nvPr/>
          </p:nvSpPr>
          <p:spPr>
            <a:xfrm>
              <a:off x="17413285" y="956937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Cầu Thanh Trì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86" name="7B"/>
            <p:cNvSpPr/>
            <p:nvPr/>
          </p:nvSpPr>
          <p:spPr>
            <a:xfrm>
              <a:off x="20482475" y="956937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Cầu Thị Nại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87" name="7C"/>
            <p:cNvSpPr/>
            <p:nvPr/>
          </p:nvSpPr>
          <p:spPr>
            <a:xfrm>
              <a:off x="17413285" y="1742190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Cầu Sông Hàn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88" name="7D"/>
            <p:cNvSpPr/>
            <p:nvPr/>
          </p:nvSpPr>
          <p:spPr>
            <a:xfrm>
              <a:off x="20482475" y="1742190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b="0" i="0">
                  <a:solidFill>
                    <a:prstClr val="white"/>
                  </a:solidFill>
                </a:rPr>
                <a:t> Cầu Cần Thơ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89" name="8"/>
            <p:cNvSpPr/>
            <p:nvPr/>
          </p:nvSpPr>
          <p:spPr>
            <a:xfrm>
              <a:off x="17413285" y="2599406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dirty="0" err="1">
                  <a:solidFill>
                    <a:prstClr val="white"/>
                  </a:solidFill>
                </a:rPr>
                <a:t>Đại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Ngu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là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quốc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hiệu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của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triều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đại</a:t>
              </a:r>
              <a:r>
                <a:rPr lang="en-US" sz="1350" i="0" dirty="0">
                  <a:solidFill>
                    <a:prstClr val="white"/>
                  </a:solidFill>
                </a:rPr>
                <a:t> </a:t>
              </a:r>
              <a:r>
                <a:rPr lang="en-US" sz="1350" i="0" dirty="0" err="1">
                  <a:solidFill>
                    <a:prstClr val="white"/>
                  </a:solidFill>
                </a:rPr>
                <a:t>nào</a:t>
              </a:r>
              <a:r>
                <a:rPr lang="en-US" sz="1350" i="0" dirty="0">
                  <a:solidFill>
                    <a:prstClr val="white"/>
                  </a:solidFill>
                </a:rPr>
                <a:t>?</a:t>
              </a:r>
            </a:p>
          </p:txBody>
        </p:sp>
        <p:sp>
          <p:nvSpPr>
            <p:cNvPr id="90" name="8A"/>
            <p:cNvSpPr/>
            <p:nvPr/>
          </p:nvSpPr>
          <p:spPr>
            <a:xfrm>
              <a:off x="17413285" y="3611133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Triều Ngô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91" name="8B"/>
            <p:cNvSpPr/>
            <p:nvPr/>
          </p:nvSpPr>
          <p:spPr>
            <a:xfrm>
              <a:off x="20482475" y="3611133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Triều Hồ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92" name="8C"/>
            <p:cNvSpPr/>
            <p:nvPr/>
          </p:nvSpPr>
          <p:spPr>
            <a:xfrm>
              <a:off x="17413285" y="439638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Các chúa Nguyễn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93" name="8D"/>
            <p:cNvSpPr/>
            <p:nvPr/>
          </p:nvSpPr>
          <p:spPr>
            <a:xfrm>
              <a:off x="20482475" y="439638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b="0" i="0">
                  <a:solidFill>
                    <a:prstClr val="white"/>
                  </a:solidFill>
                </a:rPr>
                <a:t>Nhà Tây Sơn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94" name="9"/>
            <p:cNvSpPr/>
            <p:nvPr/>
          </p:nvSpPr>
          <p:spPr>
            <a:xfrm>
              <a:off x="17413285" y="5336149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i="0" dirty="0">
                  <a:solidFill>
                    <a:prstClr val="white"/>
                  </a:solidFill>
                </a:rPr>
                <a:t>Các vua Hùng đặt quốc hiệu nước ta là gì?</a:t>
              </a:r>
            </a:p>
          </p:txBody>
        </p:sp>
        <p:sp>
          <p:nvSpPr>
            <p:cNvPr id="95" name="9A"/>
            <p:cNvSpPr/>
            <p:nvPr/>
          </p:nvSpPr>
          <p:spPr>
            <a:xfrm>
              <a:off x="17413285" y="634787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Văn Lang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96" name="9B"/>
            <p:cNvSpPr/>
            <p:nvPr/>
          </p:nvSpPr>
          <p:spPr>
            <a:xfrm>
              <a:off x="20482475" y="634787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Âu Lạc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97" name="9C"/>
            <p:cNvSpPr/>
            <p:nvPr/>
          </p:nvSpPr>
          <p:spPr>
            <a:xfrm>
              <a:off x="17413285" y="7131012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Vạn Xuân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98" name="9D"/>
            <p:cNvSpPr/>
            <p:nvPr/>
          </p:nvSpPr>
          <p:spPr>
            <a:xfrm>
              <a:off x="20482475" y="7131012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Đại Việt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99" name="10"/>
            <p:cNvSpPr/>
            <p:nvPr/>
          </p:nvSpPr>
          <p:spPr>
            <a:xfrm>
              <a:off x="17413285" y="8083475"/>
              <a:ext cx="5812411" cy="78525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i="0" dirty="0">
                  <a:solidFill>
                    <a:prstClr val="white"/>
                  </a:solidFill>
                </a:rPr>
                <a:t>An Dương Vương đặt quốc hiệu nước ta là gì?</a:t>
              </a:r>
            </a:p>
          </p:txBody>
        </p:sp>
        <p:sp>
          <p:nvSpPr>
            <p:cNvPr id="100" name="10A"/>
            <p:cNvSpPr/>
            <p:nvPr/>
          </p:nvSpPr>
          <p:spPr>
            <a:xfrm>
              <a:off x="17413285" y="9097318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 dirty="0" err="1">
                  <a:solidFill>
                    <a:prstClr val="white"/>
                  </a:solidFill>
                </a:rPr>
                <a:t>Đại</a:t>
              </a:r>
              <a:r>
                <a:rPr lang="en-US" sz="1350" b="0" i="0" dirty="0">
                  <a:solidFill>
                    <a:prstClr val="white"/>
                  </a:solidFill>
                </a:rPr>
                <a:t> </a:t>
              </a:r>
              <a:r>
                <a:rPr lang="en-US" sz="1350" b="0" i="0" dirty="0" err="1">
                  <a:solidFill>
                    <a:prstClr val="white"/>
                  </a:solidFill>
                </a:rPr>
                <a:t>Việt</a:t>
              </a:r>
              <a:endParaRPr lang="en-US" sz="600" b="0" i="0" dirty="0">
                <a:solidFill>
                  <a:prstClr val="white"/>
                </a:solidFill>
              </a:endParaRPr>
            </a:p>
          </p:txBody>
        </p:sp>
        <p:sp>
          <p:nvSpPr>
            <p:cNvPr id="101" name="10B"/>
            <p:cNvSpPr/>
            <p:nvPr/>
          </p:nvSpPr>
          <p:spPr>
            <a:xfrm>
              <a:off x="20482475" y="9097318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Vạn Xuân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02" name="10C"/>
            <p:cNvSpPr/>
            <p:nvPr/>
          </p:nvSpPr>
          <p:spPr>
            <a:xfrm>
              <a:off x="17413285" y="9880454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 Đại Cồ Việt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03" name="10D"/>
            <p:cNvSpPr/>
            <p:nvPr/>
          </p:nvSpPr>
          <p:spPr>
            <a:xfrm>
              <a:off x="20482475" y="9880454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 dirty="0" err="1">
                  <a:solidFill>
                    <a:prstClr val="white"/>
                  </a:solidFill>
                </a:rPr>
                <a:t>Âu</a:t>
              </a:r>
              <a:r>
                <a:rPr lang="en-US" sz="1350" b="0" i="0" dirty="0">
                  <a:solidFill>
                    <a:prstClr val="white"/>
                  </a:solidFill>
                </a:rPr>
                <a:t> </a:t>
              </a:r>
              <a:r>
                <a:rPr lang="en-US" sz="1350" b="0" i="0" dirty="0" err="1">
                  <a:solidFill>
                    <a:prstClr val="white"/>
                  </a:solidFill>
                </a:rPr>
                <a:t>Lạc</a:t>
              </a:r>
              <a:endParaRPr lang="en-US" sz="1350" b="0" i="0" dirty="0">
                <a:solidFill>
                  <a:prstClr val="white"/>
                </a:solidFill>
              </a:endParaRPr>
            </a:p>
          </p:txBody>
        </p:sp>
        <p:sp>
          <p:nvSpPr>
            <p:cNvPr id="104" name="18"/>
            <p:cNvSpPr/>
            <p:nvPr/>
          </p:nvSpPr>
          <p:spPr>
            <a:xfrm>
              <a:off x="-9847476" y="28239700"/>
              <a:ext cx="5814527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>
                  <a:solidFill>
                    <a:prstClr val="white"/>
                  </a:solidFill>
                </a:rPr>
                <a:t>18</a:t>
              </a:r>
              <a:endParaRPr lang="vi-VN" sz="1350" i="0" dirty="0">
                <a:solidFill>
                  <a:prstClr val="white"/>
                </a:solidFill>
              </a:endParaRPr>
            </a:p>
          </p:txBody>
        </p:sp>
        <p:sp>
          <p:nvSpPr>
            <p:cNvPr id="105" name="18A"/>
            <p:cNvSpPr/>
            <p:nvPr/>
          </p:nvSpPr>
          <p:spPr>
            <a:xfrm>
              <a:off x="-9824193" y="29168880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D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06" name="18B"/>
            <p:cNvSpPr/>
            <p:nvPr/>
          </p:nvSpPr>
          <p:spPr>
            <a:xfrm>
              <a:off x="-6755003" y="29168880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07" name="18C"/>
            <p:cNvSpPr/>
            <p:nvPr/>
          </p:nvSpPr>
          <p:spPr>
            <a:xfrm>
              <a:off x="-9803027" y="29920267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08" name="18D"/>
            <p:cNvSpPr/>
            <p:nvPr/>
          </p:nvSpPr>
          <p:spPr>
            <a:xfrm>
              <a:off x="-6755003" y="29920267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09" name="17"/>
            <p:cNvSpPr/>
            <p:nvPr/>
          </p:nvSpPr>
          <p:spPr>
            <a:xfrm>
              <a:off x="-10014695" y="25642652"/>
              <a:ext cx="5814529" cy="7513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>
                  <a:solidFill>
                    <a:prstClr val="white"/>
                  </a:solidFill>
                </a:rPr>
                <a:t>17</a:t>
              </a:r>
              <a:endParaRPr lang="vi-VN" sz="1350" i="0" dirty="0">
                <a:solidFill>
                  <a:prstClr val="white"/>
                </a:solidFill>
              </a:endParaRPr>
            </a:p>
          </p:txBody>
        </p:sp>
        <p:sp>
          <p:nvSpPr>
            <p:cNvPr id="110" name="17A"/>
            <p:cNvSpPr/>
            <p:nvPr/>
          </p:nvSpPr>
          <p:spPr>
            <a:xfrm>
              <a:off x="-9991411" y="26571832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11" name="17B"/>
            <p:cNvSpPr/>
            <p:nvPr/>
          </p:nvSpPr>
          <p:spPr>
            <a:xfrm>
              <a:off x="-6922220" y="26571832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D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12" name="17C"/>
            <p:cNvSpPr/>
            <p:nvPr/>
          </p:nvSpPr>
          <p:spPr>
            <a:xfrm>
              <a:off x="-9970244" y="27323219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13" name="17D"/>
            <p:cNvSpPr/>
            <p:nvPr/>
          </p:nvSpPr>
          <p:spPr>
            <a:xfrm>
              <a:off x="-6922220" y="27323219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14" name="16A"/>
            <p:cNvSpPr/>
            <p:nvPr/>
          </p:nvSpPr>
          <p:spPr>
            <a:xfrm>
              <a:off x="-10133229" y="24044631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15" name="16B"/>
            <p:cNvSpPr/>
            <p:nvPr/>
          </p:nvSpPr>
          <p:spPr>
            <a:xfrm>
              <a:off x="-7021705" y="24163160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16" name="16"/>
            <p:cNvSpPr/>
            <p:nvPr/>
          </p:nvSpPr>
          <p:spPr>
            <a:xfrm>
              <a:off x="-10154396" y="23115451"/>
              <a:ext cx="5812411" cy="7513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>
                  <a:solidFill>
                    <a:prstClr val="white"/>
                  </a:solidFill>
                </a:rPr>
                <a:t>16</a:t>
              </a:r>
              <a:endParaRPr lang="vi-VN" sz="1350" i="0" dirty="0">
                <a:solidFill>
                  <a:prstClr val="white"/>
                </a:solidFill>
              </a:endParaRPr>
            </a:p>
          </p:txBody>
        </p:sp>
        <p:sp>
          <p:nvSpPr>
            <p:cNvPr id="117" name="16C"/>
            <p:cNvSpPr/>
            <p:nvPr/>
          </p:nvSpPr>
          <p:spPr>
            <a:xfrm>
              <a:off x="-10109945" y="24796019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D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18" name="16D"/>
            <p:cNvSpPr/>
            <p:nvPr/>
          </p:nvSpPr>
          <p:spPr>
            <a:xfrm>
              <a:off x="-7064039" y="24796019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19" name="15"/>
            <p:cNvSpPr/>
            <p:nvPr/>
          </p:nvSpPr>
          <p:spPr>
            <a:xfrm>
              <a:off x="-10031628" y="20414691"/>
              <a:ext cx="5812411" cy="7513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>
                  <a:solidFill>
                    <a:prstClr val="white"/>
                  </a:solidFill>
                </a:rPr>
                <a:t>15</a:t>
              </a:r>
              <a:endParaRPr lang="vi-VN" sz="1350" i="0" dirty="0">
                <a:solidFill>
                  <a:prstClr val="white"/>
                </a:solidFill>
              </a:endParaRPr>
            </a:p>
          </p:txBody>
        </p:sp>
        <p:sp>
          <p:nvSpPr>
            <p:cNvPr id="120" name="15A"/>
            <p:cNvSpPr/>
            <p:nvPr/>
          </p:nvSpPr>
          <p:spPr>
            <a:xfrm>
              <a:off x="-10010461" y="21343870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D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21" name="15B"/>
            <p:cNvSpPr/>
            <p:nvPr/>
          </p:nvSpPr>
          <p:spPr>
            <a:xfrm>
              <a:off x="-6941271" y="21343870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22" name="15C"/>
            <p:cNvSpPr/>
            <p:nvPr/>
          </p:nvSpPr>
          <p:spPr>
            <a:xfrm>
              <a:off x="-9987177" y="22095258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23" name="15D"/>
            <p:cNvSpPr/>
            <p:nvPr/>
          </p:nvSpPr>
          <p:spPr>
            <a:xfrm>
              <a:off x="-6941271" y="22095258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24" name="14"/>
            <p:cNvSpPr/>
            <p:nvPr/>
          </p:nvSpPr>
          <p:spPr>
            <a:xfrm>
              <a:off x="-10198846" y="17817642"/>
              <a:ext cx="5812411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>
                  <a:solidFill>
                    <a:prstClr val="white"/>
                  </a:solidFill>
                </a:rPr>
                <a:t>14</a:t>
              </a:r>
              <a:endParaRPr lang="vi-VN" sz="1350" i="0" dirty="0">
                <a:solidFill>
                  <a:prstClr val="white"/>
                </a:solidFill>
              </a:endParaRPr>
            </a:p>
          </p:txBody>
        </p:sp>
        <p:sp>
          <p:nvSpPr>
            <p:cNvPr id="125" name="14A"/>
            <p:cNvSpPr/>
            <p:nvPr/>
          </p:nvSpPr>
          <p:spPr>
            <a:xfrm>
              <a:off x="-10177679" y="18746823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26" name="14B"/>
            <p:cNvSpPr/>
            <p:nvPr/>
          </p:nvSpPr>
          <p:spPr>
            <a:xfrm>
              <a:off x="-7108488" y="18746823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D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27" name="14C"/>
            <p:cNvSpPr/>
            <p:nvPr/>
          </p:nvSpPr>
          <p:spPr>
            <a:xfrm>
              <a:off x="-10154396" y="19496093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28" name="14D"/>
            <p:cNvSpPr/>
            <p:nvPr/>
          </p:nvSpPr>
          <p:spPr>
            <a:xfrm>
              <a:off x="-7108488" y="19496093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29" name="13"/>
            <p:cNvSpPr/>
            <p:nvPr/>
          </p:nvSpPr>
          <p:spPr>
            <a:xfrm>
              <a:off x="-10340664" y="15290441"/>
              <a:ext cx="5812411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>
                  <a:solidFill>
                    <a:prstClr val="white"/>
                  </a:solidFill>
                </a:rPr>
                <a:t>13</a:t>
              </a:r>
              <a:endParaRPr lang="vi-VN" sz="1350" i="0" dirty="0">
                <a:solidFill>
                  <a:prstClr val="white"/>
                </a:solidFill>
              </a:endParaRPr>
            </a:p>
          </p:txBody>
        </p:sp>
        <p:sp>
          <p:nvSpPr>
            <p:cNvPr id="130" name="13A"/>
            <p:cNvSpPr/>
            <p:nvPr/>
          </p:nvSpPr>
          <p:spPr>
            <a:xfrm>
              <a:off x="-10317380" y="16219622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31" name="13B"/>
            <p:cNvSpPr/>
            <p:nvPr/>
          </p:nvSpPr>
          <p:spPr>
            <a:xfrm>
              <a:off x="-7207973" y="16338151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32" name="13C"/>
            <p:cNvSpPr/>
            <p:nvPr/>
          </p:nvSpPr>
          <p:spPr>
            <a:xfrm>
              <a:off x="-10296213" y="1697100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D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33" name="13D"/>
            <p:cNvSpPr/>
            <p:nvPr/>
          </p:nvSpPr>
          <p:spPr>
            <a:xfrm>
              <a:off x="-7248190" y="1697100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34" name="11"/>
            <p:cNvSpPr/>
            <p:nvPr/>
          </p:nvSpPr>
          <p:spPr>
            <a:xfrm>
              <a:off x="-9991411" y="10388434"/>
              <a:ext cx="5772194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>
                  <a:solidFill>
                    <a:prstClr val="white"/>
                  </a:solidFill>
                </a:rPr>
                <a:t>NHÓM ỨNG DỤNG CÔNG NGHỆ THÔNG TIN  VÀO DẠY HỌC VÀ QUẢN LÝ CÓ MẤY ADMIN</a:t>
              </a:r>
              <a:endParaRPr lang="vi-VN" sz="1350" i="0" dirty="0">
                <a:solidFill>
                  <a:prstClr val="white"/>
                </a:solidFill>
              </a:endParaRPr>
            </a:p>
          </p:txBody>
        </p:sp>
        <p:sp>
          <p:nvSpPr>
            <p:cNvPr id="135" name="11A"/>
            <p:cNvSpPr/>
            <p:nvPr/>
          </p:nvSpPr>
          <p:spPr>
            <a:xfrm>
              <a:off x="-9991411" y="11357829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2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36" name="11B"/>
            <p:cNvSpPr/>
            <p:nvPr/>
          </p:nvSpPr>
          <p:spPr>
            <a:xfrm>
              <a:off x="-6922220" y="11357829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3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37" name="11C"/>
            <p:cNvSpPr/>
            <p:nvPr/>
          </p:nvSpPr>
          <p:spPr>
            <a:xfrm>
              <a:off x="-9991411" y="12109217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4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38" name="11D"/>
            <p:cNvSpPr/>
            <p:nvPr/>
          </p:nvSpPr>
          <p:spPr>
            <a:xfrm>
              <a:off x="-6922220" y="12109217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1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39" name="12"/>
            <p:cNvSpPr/>
            <p:nvPr/>
          </p:nvSpPr>
          <p:spPr>
            <a:xfrm>
              <a:off x="-10154396" y="12860603"/>
              <a:ext cx="5812411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>
                  <a:solidFill>
                    <a:prstClr val="white"/>
                  </a:solidFill>
                </a:rPr>
                <a:t>12</a:t>
              </a:r>
              <a:endParaRPr lang="vi-VN" sz="1350" i="0" dirty="0">
                <a:solidFill>
                  <a:prstClr val="white"/>
                </a:solidFill>
              </a:endParaRPr>
            </a:p>
          </p:txBody>
        </p:sp>
        <p:sp>
          <p:nvSpPr>
            <p:cNvPr id="140" name="12A"/>
            <p:cNvSpPr/>
            <p:nvPr/>
          </p:nvSpPr>
          <p:spPr>
            <a:xfrm>
              <a:off x="-10154396" y="1382999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41" name="12B"/>
            <p:cNvSpPr/>
            <p:nvPr/>
          </p:nvSpPr>
          <p:spPr>
            <a:xfrm>
              <a:off x="-7085206" y="1382999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D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42" name="12C"/>
            <p:cNvSpPr/>
            <p:nvPr/>
          </p:nvSpPr>
          <p:spPr>
            <a:xfrm>
              <a:off x="-10154396" y="14581386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43" name="12D"/>
            <p:cNvSpPr/>
            <p:nvPr/>
          </p:nvSpPr>
          <p:spPr>
            <a:xfrm>
              <a:off x="-7085206" y="14581386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44" name="20"/>
            <p:cNvSpPr/>
            <p:nvPr/>
          </p:nvSpPr>
          <p:spPr>
            <a:xfrm>
              <a:off x="-3599028" y="28140221"/>
              <a:ext cx="5812411" cy="7513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>
                  <a:solidFill>
                    <a:prstClr val="white"/>
                  </a:solidFill>
                </a:rPr>
                <a:t>20</a:t>
              </a:r>
              <a:endParaRPr lang="vi-VN" sz="1350" i="0" dirty="0">
                <a:solidFill>
                  <a:prstClr val="white"/>
                </a:solidFill>
              </a:endParaRPr>
            </a:p>
          </p:txBody>
        </p:sp>
        <p:sp>
          <p:nvSpPr>
            <p:cNvPr id="145" name="20A"/>
            <p:cNvSpPr/>
            <p:nvPr/>
          </p:nvSpPr>
          <p:spPr>
            <a:xfrm>
              <a:off x="-3577861" y="29069400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D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46" name="20B"/>
            <p:cNvSpPr/>
            <p:nvPr/>
          </p:nvSpPr>
          <p:spPr>
            <a:xfrm>
              <a:off x="-508671" y="29069400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47" name="20C"/>
            <p:cNvSpPr/>
            <p:nvPr/>
          </p:nvSpPr>
          <p:spPr>
            <a:xfrm>
              <a:off x="-3554578" y="29820788"/>
              <a:ext cx="2743222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48" name="20D"/>
            <p:cNvSpPr/>
            <p:nvPr/>
          </p:nvSpPr>
          <p:spPr>
            <a:xfrm>
              <a:off x="-508671" y="29820788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49" name="19"/>
            <p:cNvSpPr/>
            <p:nvPr/>
          </p:nvSpPr>
          <p:spPr>
            <a:xfrm>
              <a:off x="-3766247" y="25543172"/>
              <a:ext cx="5812413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>
                  <a:solidFill>
                    <a:prstClr val="white"/>
                  </a:solidFill>
                </a:rPr>
                <a:t>19</a:t>
              </a:r>
              <a:endParaRPr lang="vi-VN" sz="1350" i="0" dirty="0">
                <a:solidFill>
                  <a:prstClr val="white"/>
                </a:solidFill>
              </a:endParaRPr>
            </a:p>
          </p:txBody>
        </p:sp>
        <p:sp>
          <p:nvSpPr>
            <p:cNvPr id="150" name="19A"/>
            <p:cNvSpPr/>
            <p:nvPr/>
          </p:nvSpPr>
          <p:spPr>
            <a:xfrm>
              <a:off x="-3745080" y="26472353"/>
              <a:ext cx="2743222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51" name="19B"/>
            <p:cNvSpPr/>
            <p:nvPr/>
          </p:nvSpPr>
          <p:spPr>
            <a:xfrm>
              <a:off x="-675888" y="26472353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D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52" name="19C"/>
            <p:cNvSpPr/>
            <p:nvPr/>
          </p:nvSpPr>
          <p:spPr>
            <a:xfrm>
              <a:off x="-3721796" y="2722373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  <p:sp>
          <p:nvSpPr>
            <p:cNvPr id="153" name="19D"/>
            <p:cNvSpPr/>
            <p:nvPr/>
          </p:nvSpPr>
          <p:spPr>
            <a:xfrm>
              <a:off x="-675888" y="2722373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0" i="0">
                  <a:solidFill>
                    <a:prstClr val="white"/>
                  </a:solidFill>
                </a:rPr>
                <a:t>s</a:t>
              </a:r>
              <a:endParaRPr lang="en-US" sz="600" b="0" i="0">
                <a:solidFill>
                  <a:prstClr val="white"/>
                </a:solidFill>
              </a:endParaRPr>
            </a:p>
          </p:txBody>
        </p:sp>
      </p:grpSp>
      <p:grpSp>
        <p:nvGrpSpPr>
          <p:cNvPr id="85000" name="Group 1"/>
          <p:cNvGrpSpPr>
            <a:grpSpLocks/>
          </p:cNvGrpSpPr>
          <p:nvPr/>
        </p:nvGrpSpPr>
        <p:grpSpPr bwMode="auto">
          <a:xfrm>
            <a:off x="-7440613" y="-1339850"/>
            <a:ext cx="27806651" cy="24576088"/>
            <a:chOff x="-11938462" y="-2414013"/>
            <a:chExt cx="37075298" cy="32766863"/>
          </a:xfrm>
        </p:grpSpPr>
        <p:sp>
          <p:nvSpPr>
            <p:cNvPr id="154" name="X1"/>
            <p:cNvSpPr/>
            <p:nvPr/>
          </p:nvSpPr>
          <p:spPr>
            <a:xfrm>
              <a:off x="-11794530" y="-2414013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55" name="X2"/>
            <p:cNvSpPr/>
            <p:nvPr/>
          </p:nvSpPr>
          <p:spPr>
            <a:xfrm>
              <a:off x="-11794530" y="274051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56" name="X3"/>
            <p:cNvSpPr/>
            <p:nvPr/>
          </p:nvSpPr>
          <p:spPr>
            <a:xfrm>
              <a:off x="-11794530" y="2881684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 dirty="0">
                  <a:solidFill>
                    <a:prstClr val="white"/>
                  </a:solidFill>
                </a:rPr>
                <a:t>D</a:t>
              </a:r>
            </a:p>
          </p:txBody>
        </p:sp>
        <p:sp>
          <p:nvSpPr>
            <p:cNvPr id="157" name="X4"/>
            <p:cNvSpPr/>
            <p:nvPr/>
          </p:nvSpPr>
          <p:spPr>
            <a:xfrm>
              <a:off x="-11794530" y="5434287"/>
              <a:ext cx="1413924" cy="127206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58" name="X5"/>
            <p:cNvSpPr/>
            <p:nvPr/>
          </p:nvSpPr>
          <p:spPr>
            <a:xfrm>
              <a:off x="-11794530" y="8399624"/>
              <a:ext cx="1413924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59" name="X6"/>
            <p:cNvSpPr/>
            <p:nvPr/>
          </p:nvSpPr>
          <p:spPr>
            <a:xfrm>
              <a:off x="23722912" y="-2193888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60" name="X7"/>
            <p:cNvSpPr/>
            <p:nvPr/>
          </p:nvSpPr>
          <p:spPr>
            <a:xfrm>
              <a:off x="23722912" y="494176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61" name="X8"/>
            <p:cNvSpPr/>
            <p:nvPr/>
          </p:nvSpPr>
          <p:spPr>
            <a:xfrm>
              <a:off x="23722912" y="3099693"/>
              <a:ext cx="1413924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62" name="X9"/>
            <p:cNvSpPr/>
            <p:nvPr/>
          </p:nvSpPr>
          <p:spPr>
            <a:xfrm>
              <a:off x="23722912" y="5654411"/>
              <a:ext cx="1413924" cy="127206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63" name="X10"/>
            <p:cNvSpPr/>
            <p:nvPr/>
          </p:nvSpPr>
          <p:spPr>
            <a:xfrm>
              <a:off x="23722912" y="8619749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 dirty="0">
                  <a:solidFill>
                    <a:prstClr val="white"/>
                  </a:solidFill>
                </a:rPr>
                <a:t>D</a:t>
              </a:r>
            </a:p>
          </p:txBody>
        </p:sp>
        <p:sp>
          <p:nvSpPr>
            <p:cNvPr id="164" name="X11"/>
            <p:cNvSpPr/>
            <p:nvPr/>
          </p:nvSpPr>
          <p:spPr>
            <a:xfrm>
              <a:off x="-11794530" y="10619921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65" name="X12"/>
            <p:cNvSpPr/>
            <p:nvPr/>
          </p:nvSpPr>
          <p:spPr>
            <a:xfrm>
              <a:off x="-11896129" y="13236021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>
                  <a:solidFill>
                    <a:prstClr val="white"/>
                  </a:solidFill>
                </a:rPr>
                <a:t>B</a:t>
              </a:r>
              <a:endParaRPr lang="en-US" sz="3000" b="0" i="0" dirty="0">
                <a:solidFill>
                  <a:prstClr val="white"/>
                </a:solidFill>
              </a:endParaRPr>
            </a:p>
          </p:txBody>
        </p:sp>
        <p:sp>
          <p:nvSpPr>
            <p:cNvPr id="166" name="X13"/>
            <p:cNvSpPr/>
            <p:nvPr/>
          </p:nvSpPr>
          <p:spPr>
            <a:xfrm>
              <a:off x="-11938462" y="15502885"/>
              <a:ext cx="1413924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>
                  <a:solidFill>
                    <a:prstClr val="white"/>
                  </a:solidFill>
                </a:rPr>
                <a:t>C</a:t>
              </a:r>
              <a:endParaRPr lang="en-US" sz="3000" b="0" i="0" dirty="0">
                <a:solidFill>
                  <a:prstClr val="white"/>
                </a:solidFill>
              </a:endParaRPr>
            </a:p>
          </p:txBody>
        </p:sp>
        <p:sp>
          <p:nvSpPr>
            <p:cNvPr id="167" name="X14"/>
            <p:cNvSpPr/>
            <p:nvPr/>
          </p:nvSpPr>
          <p:spPr>
            <a:xfrm>
              <a:off x="-11896129" y="18110519"/>
              <a:ext cx="1413924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>
                  <a:solidFill>
                    <a:prstClr val="white"/>
                  </a:solidFill>
                </a:rPr>
                <a:t>B</a:t>
              </a:r>
              <a:endParaRPr lang="en-US" sz="3000" b="0" i="0" dirty="0">
                <a:solidFill>
                  <a:prstClr val="white"/>
                </a:solidFill>
              </a:endParaRPr>
            </a:p>
          </p:txBody>
        </p:sp>
        <p:sp>
          <p:nvSpPr>
            <p:cNvPr id="168" name="X15"/>
            <p:cNvSpPr/>
            <p:nvPr/>
          </p:nvSpPr>
          <p:spPr>
            <a:xfrm>
              <a:off x="-11794530" y="20904412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>
                  <a:solidFill>
                    <a:prstClr val="white"/>
                  </a:solidFill>
                </a:rPr>
                <a:t>B</a:t>
              </a:r>
              <a:endParaRPr lang="en-US" sz="3000" b="0" i="0" dirty="0">
                <a:solidFill>
                  <a:prstClr val="white"/>
                </a:solidFill>
              </a:endParaRPr>
            </a:p>
          </p:txBody>
        </p:sp>
        <p:sp>
          <p:nvSpPr>
            <p:cNvPr id="169" name="X16"/>
            <p:cNvSpPr/>
            <p:nvPr/>
          </p:nvSpPr>
          <p:spPr>
            <a:xfrm>
              <a:off x="-11794530" y="23306736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>
                  <a:solidFill>
                    <a:prstClr val="white"/>
                  </a:solidFill>
                </a:rPr>
                <a:t>B</a:t>
              </a:r>
              <a:endParaRPr lang="en-US" sz="3000" b="0" i="0" dirty="0">
                <a:solidFill>
                  <a:prstClr val="white"/>
                </a:solidFill>
              </a:endParaRPr>
            </a:p>
          </p:txBody>
        </p:sp>
        <p:sp>
          <p:nvSpPr>
            <p:cNvPr id="170" name="X17"/>
            <p:cNvSpPr/>
            <p:nvPr/>
          </p:nvSpPr>
          <p:spPr>
            <a:xfrm>
              <a:off x="-11862262" y="26018083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>
                  <a:solidFill>
                    <a:prstClr val="white"/>
                  </a:solidFill>
                </a:rPr>
                <a:t>B</a:t>
              </a:r>
              <a:endParaRPr lang="en-US" sz="3000" b="0" i="0" dirty="0">
                <a:solidFill>
                  <a:prstClr val="white"/>
                </a:solidFill>
              </a:endParaRPr>
            </a:p>
          </p:txBody>
        </p:sp>
        <p:sp>
          <p:nvSpPr>
            <p:cNvPr id="171" name="X18"/>
            <p:cNvSpPr/>
            <p:nvPr/>
          </p:nvSpPr>
          <p:spPr>
            <a:xfrm>
              <a:off x="-11896129" y="29082899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>
                  <a:solidFill>
                    <a:prstClr val="white"/>
                  </a:solidFill>
                </a:rPr>
                <a:t>A</a:t>
              </a:r>
              <a:endParaRPr lang="en-US" sz="3000" b="0" i="0" dirty="0">
                <a:solidFill>
                  <a:prstClr val="white"/>
                </a:solidFill>
              </a:endParaRPr>
            </a:p>
          </p:txBody>
        </p:sp>
        <p:sp>
          <p:nvSpPr>
            <p:cNvPr id="172" name="X19"/>
            <p:cNvSpPr/>
            <p:nvPr/>
          </p:nvSpPr>
          <p:spPr>
            <a:xfrm>
              <a:off x="2497114" y="26102746"/>
              <a:ext cx="1416040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>
                  <a:solidFill>
                    <a:prstClr val="white"/>
                  </a:solidFill>
                </a:rPr>
                <a:t>B</a:t>
              </a:r>
              <a:endParaRPr lang="en-US" sz="3000" b="0" i="0" dirty="0">
                <a:solidFill>
                  <a:prstClr val="white"/>
                </a:solidFill>
              </a:endParaRPr>
            </a:p>
          </p:txBody>
        </p:sp>
        <p:sp>
          <p:nvSpPr>
            <p:cNvPr id="173" name="X20"/>
            <p:cNvSpPr/>
            <p:nvPr/>
          </p:nvSpPr>
          <p:spPr>
            <a:xfrm>
              <a:off x="2759579" y="28949553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0" i="0">
                  <a:solidFill>
                    <a:prstClr val="white"/>
                  </a:solidFill>
                </a:rPr>
                <a:t>A</a:t>
              </a:r>
              <a:endParaRPr lang="en-US" sz="3000" b="0" i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90" name="A-R" hidden="1"/>
          <p:cNvSpPr/>
          <p:nvPr/>
        </p:nvSpPr>
        <p:spPr>
          <a:xfrm>
            <a:off x="9986963" y="2506663"/>
            <a:ext cx="301625" cy="28733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0" i="0">
              <a:solidFill>
                <a:prstClr val="white"/>
              </a:solidFill>
            </a:endParaRPr>
          </a:p>
        </p:txBody>
      </p:sp>
      <p:sp>
        <p:nvSpPr>
          <p:cNvPr id="191" name="B-R" hidden="1"/>
          <p:cNvSpPr/>
          <p:nvPr/>
        </p:nvSpPr>
        <p:spPr>
          <a:xfrm>
            <a:off x="9702800" y="3206750"/>
            <a:ext cx="301625" cy="287338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0" i="0">
              <a:solidFill>
                <a:prstClr val="white"/>
              </a:solidFill>
            </a:endParaRPr>
          </a:p>
        </p:txBody>
      </p:sp>
      <p:sp>
        <p:nvSpPr>
          <p:cNvPr id="192" name="C-R" hidden="1"/>
          <p:cNvSpPr/>
          <p:nvPr/>
        </p:nvSpPr>
        <p:spPr>
          <a:xfrm>
            <a:off x="9761538" y="3786188"/>
            <a:ext cx="301625" cy="28892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0" i="0">
              <a:solidFill>
                <a:prstClr val="white"/>
              </a:solidFill>
            </a:endParaRPr>
          </a:p>
        </p:txBody>
      </p:sp>
      <p:sp>
        <p:nvSpPr>
          <p:cNvPr id="193" name="D-R" hidden="1"/>
          <p:cNvSpPr/>
          <p:nvPr/>
        </p:nvSpPr>
        <p:spPr>
          <a:xfrm>
            <a:off x="9761538" y="4441825"/>
            <a:ext cx="301625" cy="28892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0" i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89798" y="1502775"/>
            <a:ext cx="4140172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VẬN DỤNG – TÌM TÒI</a:t>
            </a:r>
          </a:p>
        </p:txBody>
      </p:sp>
      <p:sp>
        <p:nvSpPr>
          <p:cNvPr id="85006" name="Rectangle 3"/>
          <p:cNvSpPr>
            <a:spLocks noChangeArrowheads="1"/>
          </p:cNvSpPr>
          <p:nvPr/>
        </p:nvSpPr>
        <p:spPr bwMode="auto">
          <a:xfrm>
            <a:off x="2538413" y="3273425"/>
            <a:ext cx="7643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5007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193925"/>
            <a:ext cx="493871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48485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10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6933" y="574239"/>
            <a:ext cx="5753669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i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4" name="Oval 3"/>
          <p:cNvSpPr/>
          <p:nvPr/>
        </p:nvSpPr>
        <p:spPr>
          <a:xfrm>
            <a:off x="1539875" y="1792288"/>
            <a:ext cx="64770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</a:endParaRPr>
          </a:p>
        </p:txBody>
      </p:sp>
      <p:sp>
        <p:nvSpPr>
          <p:cNvPr id="87046" name="TextBox 4"/>
          <p:cNvSpPr txBox="1">
            <a:spLocks noChangeArrowheads="1"/>
          </p:cNvSpPr>
          <p:nvPr/>
        </p:nvSpPr>
        <p:spPr bwMode="auto">
          <a:xfrm>
            <a:off x="2339975" y="2344738"/>
            <a:ext cx="48768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mỗi hộp quà ẩn chứng một số điểm bí ấn. Các em hãy trả lời đúng các câu hỏi để nhận về phần quà cho mình nhé.</a:t>
            </a:r>
          </a:p>
        </p:txBody>
      </p:sp>
      <p:pic>
        <p:nvPicPr>
          <p:cNvPr id="87047" name="KhuVuonTrenMay-Dangcapnhat_vfbn.mp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41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9205913" y="3621088"/>
            <a:ext cx="33147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t="7930" r="3850" b="11894"/>
          <a:stretch>
            <a:fillRect/>
          </a:stretch>
        </p:blipFill>
        <p:spPr bwMode="auto">
          <a:xfrm>
            <a:off x="1890713" y="2274888"/>
            <a:ext cx="19859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q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3940" r="6767" b="8081"/>
          <a:stretch>
            <a:fillRect/>
          </a:stretch>
        </p:blipFill>
        <p:spPr bwMode="auto">
          <a:xfrm>
            <a:off x="4846638" y="736600"/>
            <a:ext cx="2001837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q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4" r="21307" b="11174"/>
          <a:stretch>
            <a:fillRect/>
          </a:stretch>
        </p:blipFill>
        <p:spPr bwMode="auto">
          <a:xfrm>
            <a:off x="7907338" y="2216150"/>
            <a:ext cx="19050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q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7" r="13091" b="4509"/>
          <a:stretch>
            <a:fillRect/>
          </a:stretch>
        </p:blipFill>
        <p:spPr bwMode="auto">
          <a:xfrm>
            <a:off x="5105400" y="3795713"/>
            <a:ext cx="1849438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858963" y="2635250"/>
            <a:ext cx="1695450" cy="11334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54613" y="4418013"/>
            <a:ext cx="1693862" cy="12112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31163" y="2657475"/>
            <a:ext cx="1722437" cy="12636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29175" y="1136650"/>
            <a:ext cx="1878013" cy="10842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66950" y="2925763"/>
            <a:ext cx="1233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0">
                <a:solidFill>
                  <a:srgbClr val="000000"/>
                </a:solidFill>
              </a:rPr>
              <a:t>7 điểm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59413" y="4792663"/>
            <a:ext cx="1389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0">
                <a:solidFill>
                  <a:srgbClr val="000000"/>
                </a:solidFill>
              </a:rPr>
              <a:t>8 điểm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181975" y="3059113"/>
            <a:ext cx="142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0">
                <a:solidFill>
                  <a:srgbClr val="000000"/>
                </a:solidFill>
              </a:rPr>
              <a:t>10 điểm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80013" y="1447800"/>
            <a:ext cx="1211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0">
                <a:solidFill>
                  <a:srgbClr val="000000"/>
                </a:solidFill>
              </a:rPr>
              <a:t>9 điểm</a:t>
            </a:r>
          </a:p>
        </p:txBody>
      </p:sp>
      <p:sp>
        <p:nvSpPr>
          <p:cNvPr id="22" name="Rounded Rectangle 21">
            <a:hlinkClick r:id="rId11" action="ppaction://hlinksldjump"/>
          </p:cNvPr>
          <p:cNvSpPr/>
          <p:nvPr/>
        </p:nvSpPr>
        <p:spPr>
          <a:xfrm>
            <a:off x="9010650" y="508000"/>
            <a:ext cx="14859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KẾT</a:t>
            </a:r>
            <a:r>
              <a:rPr lang="en-US" b="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7338" y="193675"/>
            <a:ext cx="7551737" cy="17319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</a:endParaRPr>
          </a:p>
        </p:txBody>
      </p:sp>
      <p:sp>
        <p:nvSpPr>
          <p:cNvPr id="89091" name="TextBox 2"/>
          <p:cNvSpPr txBox="1">
            <a:spLocks noChangeArrowheads="1"/>
          </p:cNvSpPr>
          <p:nvPr/>
        </p:nvSpPr>
        <p:spPr bwMode="auto">
          <a:xfrm>
            <a:off x="361950" y="303213"/>
            <a:ext cx="7518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0">
                <a:latin typeface="Times New Roman" panose="02020603050405020304" pitchFamily="18" charset="0"/>
              </a:rPr>
              <a:t>Câu hỏi 1 : </a:t>
            </a:r>
            <a:r>
              <a:rPr lang="vi-VN" altLang="en-US" sz="2800" b="0" i="0">
                <a:latin typeface="Times New Roman" panose="02020603050405020304" pitchFamily="18" charset="0"/>
              </a:rPr>
              <a:t> Cho đoạn thẳng OI = 8 cm. Vẽ các đường tròn (O; 10cm); (I; 2cm). Hai đường tròn (O) và (I) có vị trí tương đối như thế nào với nhau?</a:t>
            </a:r>
            <a:endParaRPr lang="en-US" altLang="en-US" sz="2800" b="0" i="0"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362200"/>
            <a:ext cx="5857875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altLang="en-US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(O) </a:t>
            </a:r>
            <a:r>
              <a:rPr lang="en-US" altLang="en-US" b="0" i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 (I) </a:t>
            </a:r>
            <a:r>
              <a:rPr lang="en-US" altLang="en-US" b="0" i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xúc</a:t>
            </a:r>
            <a:r>
              <a:rPr lang="en-US" altLang="en-US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nhau</a:t>
            </a:r>
            <a:endParaRPr lang="en-US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5257800"/>
            <a:ext cx="56007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D:</a:t>
            </a:r>
            <a:r>
              <a:rPr lang="pt-BR" altLang="en-US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(O) và (I) không cắt nhau</a:t>
            </a:r>
            <a:endParaRPr lang="en-US" altLang="en-US" b="0" i="0" dirty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267200"/>
            <a:ext cx="5775325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C:</a:t>
            </a:r>
            <a:r>
              <a:rPr lang="pt-BR" altLang="en-US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(O) và (I) cắt nhau</a:t>
            </a:r>
            <a:endParaRPr lang="en-US" altLang="en-US" b="0" i="0" dirty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403600"/>
            <a:ext cx="65024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altLang="en-US" b="0" i="0" dirty="0">
                <a:solidFill>
                  <a:schemeClr val="tx1"/>
                </a:solidFill>
                <a:cs typeface="Tahoma" panose="020B0604030504040204" pitchFamily="34" charset="0"/>
              </a:rPr>
              <a:t> </a:t>
            </a:r>
            <a:r>
              <a:rPr lang="en-US" altLang="en-US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(O) </a:t>
            </a:r>
            <a:r>
              <a:rPr lang="en-US" altLang="en-US" b="0" i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 (I) </a:t>
            </a:r>
            <a:r>
              <a:rPr lang="en-US" altLang="en-US" b="0" i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xúc</a:t>
            </a:r>
            <a:r>
              <a:rPr lang="en-US" altLang="en-US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nhau</a:t>
            </a:r>
            <a:endParaRPr lang="en-US" altLang="en-US" b="0" i="0" dirty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pic>
        <p:nvPicPr>
          <p:cNvPr id="9" name="q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t="7930" r="3850" b="11894"/>
          <a:stretch>
            <a:fillRect/>
          </a:stretch>
        </p:blipFill>
        <p:spPr bwMode="auto">
          <a:xfrm>
            <a:off x="9601200" y="5630863"/>
            <a:ext cx="12223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Am-thanh-tra-loi-dung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838" y="117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Am-thanh-tra-loi-sai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838" y="1320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9" name="Am-thanh-tra-loi-sai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0" y="3697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0" name="Am-thanh-tra-loi-sai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013" y="2346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/>
          <p:cNvSpPr/>
          <p:nvPr/>
        </p:nvSpPr>
        <p:spPr>
          <a:xfrm>
            <a:off x="4557713" y="2182813"/>
            <a:ext cx="3505200" cy="21971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000" y="27432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430" r="22525"/>
          <a:stretch>
            <a:fillRect/>
          </a:stretch>
        </p:blipFill>
        <p:spPr bwMode="auto">
          <a:xfrm>
            <a:off x="1685925" y="3887788"/>
            <a:ext cx="123348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430" r="22525"/>
          <a:stretch>
            <a:fillRect/>
          </a:stretch>
        </p:blipFill>
        <p:spPr bwMode="auto">
          <a:xfrm>
            <a:off x="1655763" y="4854575"/>
            <a:ext cx="12334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430" r="22525"/>
          <a:stretch>
            <a:fillRect/>
          </a:stretch>
        </p:blipFill>
        <p:spPr bwMode="auto">
          <a:xfrm>
            <a:off x="1685925" y="3043238"/>
            <a:ext cx="123348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times up"/>
          <p:cNvGrpSpPr>
            <a:grpSpLocks/>
          </p:cNvGrpSpPr>
          <p:nvPr/>
        </p:nvGrpSpPr>
        <p:grpSpPr bwMode="auto">
          <a:xfrm>
            <a:off x="9474200" y="1776413"/>
            <a:ext cx="1206500" cy="361950"/>
            <a:chOff x="4284637" y="-304827"/>
            <a:chExt cx="2669678" cy="697560"/>
          </a:xfrm>
        </p:grpSpPr>
        <p:sp>
          <p:nvSpPr>
            <p:cNvPr id="22" name="Rounded Rectangle 21"/>
            <p:cNvSpPr/>
            <p:nvPr/>
          </p:nvSpPr>
          <p:spPr>
            <a:xfrm>
              <a:off x="4316253" y="-304827"/>
              <a:ext cx="2638062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i="0" kern="0" dirty="0">
                <a:solidFill>
                  <a:sysClr val="window" lastClr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84637" y="-304827"/>
              <a:ext cx="2638064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i="0" kern="0" dirty="0" err="1">
                  <a:solidFill>
                    <a:sysClr val="window" lastClr="FFFFFF"/>
                  </a:solidFill>
                  <a:latin typeface="Arial" panose="020B0604020202020204" pitchFamily="34" charset="0"/>
                </a:rPr>
                <a:t>Hết</a:t>
              </a:r>
              <a:r>
                <a:rPr lang="en-GB" sz="1400" b="0" i="0" kern="0" dirty="0">
                  <a:solidFill>
                    <a:sysClr val="window" lastClr="FFFFFF"/>
                  </a:solidFill>
                  <a:latin typeface="Arial" panose="020B0604020202020204" pitchFamily="34" charset="0"/>
                </a:rPr>
                <a:t> </a:t>
              </a:r>
              <a:r>
                <a:rPr lang="en-GB" sz="1400" b="0" i="0" kern="0" dirty="0" err="1">
                  <a:solidFill>
                    <a:sysClr val="window" lastClr="FFFFFF"/>
                  </a:solidFill>
                  <a:latin typeface="Arial" panose="020B0604020202020204" pitchFamily="34" charset="0"/>
                </a:rPr>
                <a:t>Giờ</a:t>
              </a:r>
              <a:endParaRPr lang="en-GB" sz="1400" b="0" i="0" kern="0" dirty="0">
                <a:solidFill>
                  <a:sysClr val="window" lastClr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790113" y="23813"/>
            <a:ext cx="547687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rgbClr val="FF0000"/>
                </a:solidFill>
                <a:latin typeface="Calibri"/>
                <a:cs typeface="+mn-cs"/>
              </a:rPr>
              <a:t>START</a:t>
            </a:r>
          </a:p>
        </p:txBody>
      </p:sp>
      <p:pic>
        <p:nvPicPr>
          <p:cNvPr id="89108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63" y="328613"/>
            <a:ext cx="13700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Clock hand spin"/>
          <p:cNvGrpSpPr>
            <a:grpSpLocks/>
          </p:cNvGrpSpPr>
          <p:nvPr/>
        </p:nvGrpSpPr>
        <p:grpSpPr bwMode="auto">
          <a:xfrm rot="1786145">
            <a:off x="9812338" y="906463"/>
            <a:ext cx="525462" cy="509587"/>
            <a:chOff x="840573" y="2379277"/>
            <a:chExt cx="3829048" cy="3849975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i="0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hour hand"/>
            <p:cNvSpPr>
              <a:spLocks/>
            </p:cNvSpPr>
            <p:nvPr/>
          </p:nvSpPr>
          <p:spPr bwMode="auto">
            <a:xfrm>
              <a:off x="2120473" y="3213291"/>
              <a:ext cx="601543" cy="947499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i="0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233025" y="950913"/>
            <a:ext cx="2809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79025" y="1204913"/>
            <a:ext cx="3413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34538" y="989013"/>
            <a:ext cx="30797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18700" y="704850"/>
            <a:ext cx="36988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7" grpId="0"/>
      <p:bldP spid="1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-7938"/>
            <a:ext cx="7335838" cy="20335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</a:endParaRPr>
          </a:p>
        </p:txBody>
      </p:sp>
      <p:sp>
        <p:nvSpPr>
          <p:cNvPr id="90115" name="TextBox 2"/>
          <p:cNvSpPr txBox="1">
            <a:spLocks noChangeArrowheads="1"/>
          </p:cNvSpPr>
          <p:nvPr/>
        </p:nvSpPr>
        <p:spPr bwMode="auto">
          <a:xfrm>
            <a:off x="973138" y="206375"/>
            <a:ext cx="70818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0">
                <a:latin typeface="Times New Roman" panose="02020603050405020304" pitchFamily="18" charset="0"/>
              </a:rPr>
              <a:t>Câu hỏi 2 : </a:t>
            </a:r>
            <a:r>
              <a:rPr lang="vi-VN" altLang="en-US" sz="2800" b="0" i="0">
                <a:latin typeface="Times New Roman" panose="02020603050405020304" pitchFamily="18" charset="0"/>
              </a:rPr>
              <a:t> Gọi d là khoảng cách hai tâm của hai đường tròn (O, R) và (O', r) (với 0 &lt; r &lt; R). Để (O) và (O') ở ngoài nhau thì</a:t>
            </a:r>
            <a:endParaRPr lang="en-US" altLang="en-US" sz="2800" b="0" i="0"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281363"/>
            <a:ext cx="3452813" cy="5857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altLang="en-US" sz="3200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d &gt; R + r</a:t>
            </a:r>
            <a:endParaRPr lang="en-US" altLang="en-US" sz="3200" b="0" i="0" dirty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5257800"/>
            <a:ext cx="3543300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altLang="en-US" sz="3200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d = R + r</a:t>
            </a:r>
            <a:endParaRPr lang="en-US" altLang="en-US" sz="3200" b="0" i="0" dirty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267200"/>
            <a:ext cx="3543300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altLang="en-US" sz="3200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d = R – r</a:t>
            </a:r>
            <a:endParaRPr lang="en-US" altLang="en-US" sz="3200" b="0" i="0" dirty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5325" y="2362200"/>
            <a:ext cx="3468688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Clr>
                <a:srgbClr val="FFFFFF"/>
              </a:buClr>
              <a:defRPr/>
            </a:pPr>
            <a:r>
              <a:rPr lang="en-US" sz="3200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altLang="en-US" sz="3200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d &lt; R – r</a:t>
            </a:r>
            <a:endParaRPr lang="en-US" altLang="en-US" sz="3200" b="0" i="0" dirty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pic>
        <p:nvPicPr>
          <p:cNvPr id="90120" name="Am-thanh-tra-loi-dung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838" y="117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Am-thanh-tra-loi-sai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838" y="1320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Am-thanh-tra-loi-sai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0" y="3697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Am-thanh-tra-loi-sai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013" y="2346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/>
          <p:cNvSpPr/>
          <p:nvPr/>
        </p:nvSpPr>
        <p:spPr>
          <a:xfrm>
            <a:off x="4872038" y="2211388"/>
            <a:ext cx="3505200" cy="21971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000" y="27432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430" r="22525"/>
          <a:stretch>
            <a:fillRect/>
          </a:stretch>
        </p:blipFill>
        <p:spPr bwMode="auto">
          <a:xfrm>
            <a:off x="1636713" y="3957638"/>
            <a:ext cx="12319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430" r="22525"/>
          <a:stretch>
            <a:fillRect/>
          </a:stretch>
        </p:blipFill>
        <p:spPr bwMode="auto">
          <a:xfrm>
            <a:off x="1698625" y="5113338"/>
            <a:ext cx="12334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430" r="22525"/>
          <a:stretch>
            <a:fillRect/>
          </a:stretch>
        </p:blipFill>
        <p:spPr bwMode="auto">
          <a:xfrm>
            <a:off x="1714500" y="1925638"/>
            <a:ext cx="123348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q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3940" r="6767" b="8081"/>
          <a:stretch>
            <a:fillRect/>
          </a:stretch>
        </p:blipFill>
        <p:spPr bwMode="auto">
          <a:xfrm>
            <a:off x="9409113" y="5597525"/>
            <a:ext cx="129381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times up"/>
          <p:cNvGrpSpPr>
            <a:grpSpLocks/>
          </p:cNvGrpSpPr>
          <p:nvPr/>
        </p:nvGrpSpPr>
        <p:grpSpPr bwMode="auto">
          <a:xfrm>
            <a:off x="9385300" y="1806575"/>
            <a:ext cx="1206500" cy="361950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6253" y="-304827"/>
              <a:ext cx="2638062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i="0" kern="0" dirty="0">
                <a:solidFill>
                  <a:sysClr val="window" lastClr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8064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i="0" kern="0" dirty="0" err="1">
                  <a:solidFill>
                    <a:sysClr val="window" lastClr="FFFFFF"/>
                  </a:solidFill>
                  <a:latin typeface="Arial" panose="020B0604020202020204" pitchFamily="34" charset="0"/>
                </a:rPr>
                <a:t>Hết</a:t>
              </a:r>
              <a:r>
                <a:rPr lang="en-GB" sz="1400" b="0" i="0" kern="0" dirty="0">
                  <a:solidFill>
                    <a:sysClr val="window" lastClr="FFFFFF"/>
                  </a:solidFill>
                  <a:latin typeface="Arial" panose="020B0604020202020204" pitchFamily="34" charset="0"/>
                </a:rPr>
                <a:t> </a:t>
              </a:r>
              <a:r>
                <a:rPr lang="en-GB" sz="1400" b="0" i="0" kern="0" dirty="0" err="1">
                  <a:solidFill>
                    <a:sysClr val="window" lastClr="FFFFFF"/>
                  </a:solidFill>
                  <a:latin typeface="Arial" panose="020B0604020202020204" pitchFamily="34" charset="0"/>
                </a:rPr>
                <a:t>Giờ</a:t>
              </a:r>
              <a:endParaRPr lang="en-GB" sz="1400" b="0" i="0" kern="0" dirty="0">
                <a:solidFill>
                  <a:sysClr val="window" lastClr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701213" y="53975"/>
            <a:ext cx="547687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rgbClr val="FF0000"/>
                </a:solidFill>
                <a:latin typeface="Calibri"/>
                <a:cs typeface="+mn-cs"/>
              </a:rPr>
              <a:t>START</a:t>
            </a:r>
          </a:p>
        </p:txBody>
      </p:sp>
      <p:pic>
        <p:nvPicPr>
          <p:cNvPr id="90132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358775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Clock hand spin"/>
          <p:cNvGrpSpPr>
            <a:grpSpLocks/>
          </p:cNvGrpSpPr>
          <p:nvPr/>
        </p:nvGrpSpPr>
        <p:grpSpPr bwMode="auto">
          <a:xfrm rot="1786145">
            <a:off x="9723438" y="936625"/>
            <a:ext cx="525462" cy="509588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i="0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20473" y="3213290"/>
              <a:ext cx="601543" cy="947504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i="0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2538" y="981075"/>
            <a:ext cx="28098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90125" y="1235075"/>
            <a:ext cx="34131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4050" y="1019175"/>
            <a:ext cx="3095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8213" y="735013"/>
            <a:ext cx="37147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12</a:t>
            </a:r>
          </a:p>
        </p:txBody>
      </p:sp>
      <p:sp>
        <p:nvSpPr>
          <p:cNvPr id="90138" name="Rectangle 33"/>
          <p:cNvSpPr>
            <a:spLocks noChangeArrowheads="1"/>
          </p:cNvSpPr>
          <p:nvPr/>
        </p:nvSpPr>
        <p:spPr bwMode="auto">
          <a:xfrm>
            <a:off x="5241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i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34"/>
          <p:cNvGrpSpPr>
            <a:grpSpLocks/>
          </p:cNvGrpSpPr>
          <p:nvPr/>
        </p:nvGrpSpPr>
        <p:grpSpPr bwMode="auto">
          <a:xfrm>
            <a:off x="9315450" y="1358900"/>
            <a:ext cx="3201988" cy="2079625"/>
            <a:chOff x="3600" y="1632"/>
            <a:chExt cx="1404" cy="907"/>
          </a:xfrm>
        </p:grpSpPr>
        <p:grpSp>
          <p:nvGrpSpPr>
            <p:cNvPr id="59431" name="Group 31"/>
            <p:cNvGrpSpPr>
              <a:grpSpLocks/>
            </p:cNvGrpSpPr>
            <p:nvPr/>
          </p:nvGrpSpPr>
          <p:grpSpPr bwMode="auto">
            <a:xfrm rot="636548">
              <a:off x="3600" y="1632"/>
              <a:ext cx="907" cy="907"/>
              <a:chOff x="3600" y="1632"/>
              <a:chExt cx="907" cy="907"/>
            </a:xfrm>
          </p:grpSpPr>
          <p:sp>
            <p:nvSpPr>
              <p:cNvPr id="59437" name="Oval 26"/>
              <p:cNvSpPr>
                <a:spLocks noChangeArrowheads="1"/>
              </p:cNvSpPr>
              <p:nvPr/>
            </p:nvSpPr>
            <p:spPr bwMode="auto">
              <a:xfrm>
                <a:off x="3600" y="1632"/>
                <a:ext cx="907" cy="9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59438" name="Oval 27"/>
              <p:cNvSpPr>
                <a:spLocks noChangeArrowheads="1"/>
              </p:cNvSpPr>
              <p:nvPr/>
            </p:nvSpPr>
            <p:spPr bwMode="auto">
              <a:xfrm>
                <a:off x="3864" y="1740"/>
                <a:ext cx="631" cy="6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b="0" i="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59432" name="Line 28"/>
            <p:cNvSpPr>
              <a:spLocks noChangeShapeType="1"/>
            </p:cNvSpPr>
            <p:nvPr/>
          </p:nvSpPr>
          <p:spPr bwMode="auto">
            <a:xfrm>
              <a:off x="4056" y="2066"/>
              <a:ext cx="120" cy="0"/>
            </a:xfrm>
            <a:prstGeom prst="line">
              <a:avLst/>
            </a:prstGeom>
            <a:noFill/>
            <a:ln w="10160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3" name="Text Box 29"/>
            <p:cNvSpPr txBox="1">
              <a:spLocks noChangeArrowheads="1"/>
            </p:cNvSpPr>
            <p:nvPr/>
          </p:nvSpPr>
          <p:spPr bwMode="auto">
            <a:xfrm>
              <a:off x="3906" y="1977"/>
              <a:ext cx="1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59434" name="Text Box 30"/>
            <p:cNvSpPr txBox="1">
              <a:spLocks noChangeArrowheads="1"/>
            </p:cNvSpPr>
            <p:nvPr/>
          </p:nvSpPr>
          <p:spPr bwMode="auto">
            <a:xfrm>
              <a:off x="4092" y="2016"/>
              <a:ext cx="6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800" i="0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35" name="Line 32"/>
            <p:cNvSpPr>
              <a:spLocks noChangeShapeType="1"/>
            </p:cNvSpPr>
            <p:nvPr/>
          </p:nvSpPr>
          <p:spPr bwMode="auto">
            <a:xfrm>
              <a:off x="4176" y="20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6" name="Text Box 33"/>
            <p:cNvSpPr txBox="1">
              <a:spLocks noChangeArrowheads="1"/>
            </p:cNvSpPr>
            <p:nvPr/>
          </p:nvSpPr>
          <p:spPr bwMode="auto">
            <a:xfrm>
              <a:off x="4476" y="1980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400" i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9395" name="Text Box 35"/>
          <p:cNvSpPr txBox="1">
            <a:spLocks noChangeArrowheads="1"/>
          </p:cNvSpPr>
          <p:nvPr/>
        </p:nvSpPr>
        <p:spPr bwMode="auto">
          <a:xfrm>
            <a:off x="225425" y="3482975"/>
            <a:ext cx="38592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</a:rPr>
              <a:t>(O) và (O’) cắt nhau</a:t>
            </a:r>
          </a:p>
        </p:txBody>
      </p:sp>
      <p:grpSp>
        <p:nvGrpSpPr>
          <p:cNvPr id="59396" name="Group 59"/>
          <p:cNvGrpSpPr>
            <a:grpSpLocks/>
          </p:cNvGrpSpPr>
          <p:nvPr/>
        </p:nvGrpSpPr>
        <p:grpSpPr bwMode="auto">
          <a:xfrm>
            <a:off x="4435475" y="1531938"/>
            <a:ext cx="4152900" cy="1943100"/>
            <a:chOff x="2496" y="1692"/>
            <a:chExt cx="2220" cy="1104"/>
          </a:xfrm>
        </p:grpSpPr>
        <p:sp>
          <p:nvSpPr>
            <p:cNvPr id="59426" name="Oval 60"/>
            <p:cNvSpPr>
              <a:spLocks noChangeArrowheads="1"/>
            </p:cNvSpPr>
            <p:nvPr/>
          </p:nvSpPr>
          <p:spPr bwMode="auto">
            <a:xfrm>
              <a:off x="2496" y="1692"/>
              <a:ext cx="1104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9427" name="Oval 61"/>
            <p:cNvSpPr>
              <a:spLocks noChangeArrowheads="1"/>
            </p:cNvSpPr>
            <p:nvPr/>
          </p:nvSpPr>
          <p:spPr bwMode="auto">
            <a:xfrm>
              <a:off x="3600" y="1824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9428" name="Line 62"/>
            <p:cNvSpPr>
              <a:spLocks noChangeShapeType="1"/>
            </p:cNvSpPr>
            <p:nvPr/>
          </p:nvSpPr>
          <p:spPr bwMode="auto">
            <a:xfrm>
              <a:off x="3072" y="222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Text Box 63"/>
            <p:cNvSpPr txBox="1">
              <a:spLocks noChangeArrowheads="1"/>
            </p:cNvSpPr>
            <p:nvPr/>
          </p:nvSpPr>
          <p:spPr bwMode="auto">
            <a:xfrm>
              <a:off x="2868" y="2112"/>
              <a:ext cx="24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59430" name="Text Box 64"/>
            <p:cNvSpPr txBox="1">
              <a:spLocks noChangeArrowheads="1"/>
            </p:cNvSpPr>
            <p:nvPr/>
          </p:nvSpPr>
          <p:spPr bwMode="auto">
            <a:xfrm>
              <a:off x="3948" y="2148"/>
              <a:ext cx="76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800" i="0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9397" name="Rectangle 65"/>
          <p:cNvSpPr>
            <a:spLocks noChangeArrowheads="1"/>
          </p:cNvSpPr>
          <p:nvPr/>
        </p:nvSpPr>
        <p:spPr bwMode="auto">
          <a:xfrm>
            <a:off x="6940550" y="2147888"/>
            <a:ext cx="569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59398" name="Group 80"/>
          <p:cNvGrpSpPr>
            <a:grpSpLocks/>
          </p:cNvGrpSpPr>
          <p:nvPr/>
        </p:nvGrpSpPr>
        <p:grpSpPr bwMode="auto">
          <a:xfrm>
            <a:off x="766763" y="1398588"/>
            <a:ext cx="3681412" cy="2062162"/>
            <a:chOff x="276" y="1596"/>
            <a:chExt cx="2028" cy="1124"/>
          </a:xfrm>
        </p:grpSpPr>
        <p:sp>
          <p:nvSpPr>
            <p:cNvPr id="59418" name="Oval 81"/>
            <p:cNvSpPr>
              <a:spLocks noChangeArrowheads="1"/>
            </p:cNvSpPr>
            <p:nvPr/>
          </p:nvSpPr>
          <p:spPr bwMode="auto">
            <a:xfrm>
              <a:off x="276" y="1596"/>
              <a:ext cx="1104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9419" name="Oval 82"/>
            <p:cNvSpPr>
              <a:spLocks noChangeArrowheads="1"/>
            </p:cNvSpPr>
            <p:nvPr/>
          </p:nvSpPr>
          <p:spPr bwMode="auto">
            <a:xfrm>
              <a:off x="1152" y="1776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9420" name="Line 83"/>
            <p:cNvSpPr>
              <a:spLocks noChangeShapeType="1"/>
            </p:cNvSpPr>
            <p:nvPr/>
          </p:nvSpPr>
          <p:spPr bwMode="auto">
            <a:xfrm flipH="1">
              <a:off x="1284" y="1872"/>
              <a:ext cx="1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1" name="Line 84"/>
            <p:cNvSpPr>
              <a:spLocks noChangeShapeType="1"/>
            </p:cNvSpPr>
            <p:nvPr/>
          </p:nvSpPr>
          <p:spPr bwMode="auto">
            <a:xfrm>
              <a:off x="864" y="21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Text Box 85"/>
            <p:cNvSpPr txBox="1">
              <a:spLocks noChangeArrowheads="1"/>
            </p:cNvSpPr>
            <p:nvPr/>
          </p:nvSpPr>
          <p:spPr bwMode="auto">
            <a:xfrm>
              <a:off x="624" y="2016"/>
              <a:ext cx="23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59423" name="Text Box 86"/>
            <p:cNvSpPr txBox="1">
              <a:spLocks noChangeArrowheads="1"/>
            </p:cNvSpPr>
            <p:nvPr/>
          </p:nvSpPr>
          <p:spPr bwMode="auto">
            <a:xfrm>
              <a:off x="1536" y="2065"/>
              <a:ext cx="7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800" i="0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24" name="Text Box 87"/>
            <p:cNvSpPr txBox="1">
              <a:spLocks noChangeArrowheads="1"/>
            </p:cNvSpPr>
            <p:nvPr/>
          </p:nvSpPr>
          <p:spPr bwMode="auto">
            <a:xfrm>
              <a:off x="1200" y="2496"/>
              <a:ext cx="52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400" i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59425" name="Text Box 88"/>
            <p:cNvSpPr txBox="1">
              <a:spLocks noChangeArrowheads="1"/>
            </p:cNvSpPr>
            <p:nvPr/>
          </p:nvSpPr>
          <p:spPr bwMode="auto">
            <a:xfrm>
              <a:off x="1236" y="1596"/>
              <a:ext cx="48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400" i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59399" name="Group 102"/>
          <p:cNvGrpSpPr>
            <a:grpSpLocks/>
          </p:cNvGrpSpPr>
          <p:nvPr/>
        </p:nvGrpSpPr>
        <p:grpSpPr bwMode="auto">
          <a:xfrm>
            <a:off x="1768475" y="4098925"/>
            <a:ext cx="4378325" cy="2141538"/>
            <a:chOff x="1032" y="2280"/>
            <a:chExt cx="1800" cy="912"/>
          </a:xfrm>
        </p:grpSpPr>
        <p:sp>
          <p:nvSpPr>
            <p:cNvPr id="59413" name="Oval 67"/>
            <p:cNvSpPr>
              <a:spLocks noChangeArrowheads="1"/>
            </p:cNvSpPr>
            <p:nvPr/>
          </p:nvSpPr>
          <p:spPr bwMode="auto">
            <a:xfrm>
              <a:off x="1032" y="2280"/>
              <a:ext cx="912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9414" name="Oval 75"/>
            <p:cNvSpPr>
              <a:spLocks noChangeArrowheads="1"/>
            </p:cNvSpPr>
            <p:nvPr/>
          </p:nvSpPr>
          <p:spPr bwMode="auto">
            <a:xfrm>
              <a:off x="2028" y="2448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9415" name="Line 76"/>
            <p:cNvSpPr>
              <a:spLocks noChangeShapeType="1"/>
            </p:cNvSpPr>
            <p:nvPr/>
          </p:nvSpPr>
          <p:spPr bwMode="auto">
            <a:xfrm>
              <a:off x="1488" y="27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Text Box 78"/>
            <p:cNvSpPr txBox="1">
              <a:spLocks noChangeArrowheads="1"/>
            </p:cNvSpPr>
            <p:nvPr/>
          </p:nvSpPr>
          <p:spPr bwMode="auto">
            <a:xfrm>
              <a:off x="1344" y="270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59417" name="Text Box 89"/>
            <p:cNvSpPr txBox="1">
              <a:spLocks noChangeArrowheads="1"/>
            </p:cNvSpPr>
            <p:nvPr/>
          </p:nvSpPr>
          <p:spPr bwMode="auto">
            <a:xfrm>
              <a:off x="2208" y="2685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i="0">
                  <a:solidFill>
                    <a:srgbClr val="000000"/>
                  </a:solidFill>
                  <a:latin typeface="Arial" panose="020B0604020202020204" pitchFamily="34" charset="0"/>
                </a:rPr>
                <a:t>o’</a:t>
              </a:r>
            </a:p>
          </p:txBody>
        </p:sp>
      </p:grpSp>
      <p:grpSp>
        <p:nvGrpSpPr>
          <p:cNvPr id="59400" name="Group 103"/>
          <p:cNvGrpSpPr>
            <a:grpSpLocks/>
          </p:cNvGrpSpPr>
          <p:nvPr/>
        </p:nvGrpSpPr>
        <p:grpSpPr bwMode="auto">
          <a:xfrm>
            <a:off x="6627813" y="4065588"/>
            <a:ext cx="2859087" cy="2206625"/>
            <a:chOff x="3708" y="2256"/>
            <a:chExt cx="1140" cy="996"/>
          </a:xfrm>
        </p:grpSpPr>
        <p:sp>
          <p:nvSpPr>
            <p:cNvPr id="59408" name="Oval 90"/>
            <p:cNvSpPr>
              <a:spLocks noChangeArrowheads="1"/>
            </p:cNvSpPr>
            <p:nvPr/>
          </p:nvSpPr>
          <p:spPr bwMode="auto">
            <a:xfrm>
              <a:off x="3708" y="2256"/>
              <a:ext cx="996" cy="9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9409" name="Oval 91"/>
            <p:cNvSpPr>
              <a:spLocks noChangeArrowheads="1"/>
            </p:cNvSpPr>
            <p:nvPr/>
          </p:nvSpPr>
          <p:spPr bwMode="auto">
            <a:xfrm>
              <a:off x="4032" y="2472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b="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9410" name="Text Box 92"/>
            <p:cNvSpPr txBox="1">
              <a:spLocks noChangeArrowheads="1"/>
            </p:cNvSpPr>
            <p:nvPr/>
          </p:nvSpPr>
          <p:spPr bwMode="auto">
            <a:xfrm>
              <a:off x="4008" y="2691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59411" name="Text Box 93"/>
            <p:cNvSpPr txBox="1">
              <a:spLocks noChangeArrowheads="1"/>
            </p:cNvSpPr>
            <p:nvPr/>
          </p:nvSpPr>
          <p:spPr bwMode="auto">
            <a:xfrm>
              <a:off x="4224" y="2724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i="0">
                  <a:solidFill>
                    <a:srgbClr val="000000"/>
                  </a:solidFill>
                  <a:latin typeface="Arial" panose="020B0604020202020204" pitchFamily="34" charset="0"/>
                </a:rPr>
                <a:t>o’</a:t>
              </a:r>
            </a:p>
          </p:txBody>
        </p:sp>
        <p:sp>
          <p:nvSpPr>
            <p:cNvPr id="59412" name="Line 94"/>
            <p:cNvSpPr>
              <a:spLocks noChangeShapeType="1"/>
            </p:cNvSpPr>
            <p:nvPr/>
          </p:nvSpPr>
          <p:spPr bwMode="auto">
            <a:xfrm>
              <a:off x="4212" y="2748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1" name="Text Box 109"/>
          <p:cNvSpPr txBox="1">
            <a:spLocks noChangeArrowheads="1"/>
          </p:cNvSpPr>
          <p:nvPr/>
        </p:nvSpPr>
        <p:spPr bwMode="auto">
          <a:xfrm>
            <a:off x="3830638" y="3478213"/>
            <a:ext cx="430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(O) và (O’) tiếp xúc ngoài</a:t>
            </a:r>
          </a:p>
        </p:txBody>
      </p:sp>
      <p:sp>
        <p:nvSpPr>
          <p:cNvPr id="59402" name="Text Box 110"/>
          <p:cNvSpPr txBox="1">
            <a:spLocks noChangeArrowheads="1"/>
          </p:cNvSpPr>
          <p:nvPr/>
        </p:nvSpPr>
        <p:spPr bwMode="auto">
          <a:xfrm>
            <a:off x="8058150" y="3478213"/>
            <a:ext cx="413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(O) và (O’) tiếp xúc trong</a:t>
            </a:r>
          </a:p>
        </p:txBody>
      </p:sp>
      <p:sp>
        <p:nvSpPr>
          <p:cNvPr id="59403" name="Text Box 111"/>
          <p:cNvSpPr txBox="1">
            <a:spLocks noChangeArrowheads="1"/>
          </p:cNvSpPr>
          <p:nvPr/>
        </p:nvSpPr>
        <p:spPr bwMode="auto">
          <a:xfrm>
            <a:off x="1831975" y="6235700"/>
            <a:ext cx="474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(O) và (O’) ở ngoài nhau</a:t>
            </a:r>
          </a:p>
        </p:txBody>
      </p:sp>
      <p:sp>
        <p:nvSpPr>
          <p:cNvPr id="59404" name="Text Box 112"/>
          <p:cNvSpPr txBox="1">
            <a:spLocks noChangeArrowheads="1"/>
          </p:cNvSpPr>
          <p:nvPr/>
        </p:nvSpPr>
        <p:spPr bwMode="auto">
          <a:xfrm>
            <a:off x="6742113" y="6238875"/>
            <a:ext cx="474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(O) đựng (O’) </a:t>
            </a:r>
          </a:p>
        </p:txBody>
      </p:sp>
      <p:sp>
        <p:nvSpPr>
          <p:cNvPr id="59405" name="Rectangle 17"/>
          <p:cNvSpPr>
            <a:spLocks noChangeArrowheads="1"/>
          </p:cNvSpPr>
          <p:nvPr/>
        </p:nvSpPr>
        <p:spPr bwMode="auto">
          <a:xfrm>
            <a:off x="230188" y="141288"/>
            <a:ext cx="11728450" cy="1123950"/>
          </a:xfrm>
          <a:prstGeom prst="rect">
            <a:avLst/>
          </a:prstGeom>
          <a:solidFill>
            <a:srgbClr val="00FFFF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vị trí tương đối của (O’;r )  với ( O; R) và nhận xét độ dài OO’ với hai bán kính</a:t>
            </a:r>
          </a:p>
        </p:txBody>
      </p:sp>
      <p:pic>
        <p:nvPicPr>
          <p:cNvPr id="48" name="Picture 12" descr="Digit 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038" y="562768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-596900" y="0"/>
            <a:ext cx="19383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5988" y="36513"/>
            <a:ext cx="6500812" cy="1825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</a:endParaRPr>
          </a:p>
        </p:txBody>
      </p:sp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2343150" y="220663"/>
            <a:ext cx="60245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0">
                <a:latin typeface="Times New Roman" panose="02020603050405020304" pitchFamily="18" charset="0"/>
              </a:rPr>
              <a:t>Câu hỏi 3: </a:t>
            </a:r>
            <a:r>
              <a:rPr lang="vi-VN" altLang="en-US" sz="2800" b="0" i="0">
                <a:latin typeface="Times New Roman" panose="02020603050405020304" pitchFamily="18" charset="0"/>
              </a:rPr>
              <a:t>Cho hai đường tròn (O;5) và (O’;5) cắt nhau tại A và B. Biết OO’=8. Độ dài dây cung chung AB là:</a:t>
            </a:r>
            <a:endParaRPr lang="en-US" altLang="en-US" sz="2800" b="0" i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0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313238"/>
            <a:ext cx="1981200" cy="585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5402263"/>
            <a:ext cx="1981200" cy="585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7</a:t>
            </a:r>
            <a:endParaRPr lang="en-US" sz="3200" b="0" i="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2211388"/>
            <a:ext cx="1981200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3292475"/>
            <a:ext cx="1981200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pic>
        <p:nvPicPr>
          <p:cNvPr id="91144" name="Am-thanh-tra-loi-dung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838" y="117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Am-thanh-tra-loi-sai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838" y="1320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6" name="Am-thanh-tra-loi-sai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0" y="3697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7" name="Am-thanh-tra-loi-sai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013" y="2346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/>
          <p:cNvSpPr/>
          <p:nvPr/>
        </p:nvSpPr>
        <p:spPr>
          <a:xfrm>
            <a:off x="4558146" y="2183116"/>
            <a:ext cx="3505200" cy="219738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000" y="27432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430" r="22525"/>
          <a:stretch>
            <a:fillRect/>
          </a:stretch>
        </p:blipFill>
        <p:spPr bwMode="auto">
          <a:xfrm>
            <a:off x="1512888" y="1730375"/>
            <a:ext cx="12334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430" r="22525"/>
          <a:stretch>
            <a:fillRect/>
          </a:stretch>
        </p:blipFill>
        <p:spPr bwMode="auto">
          <a:xfrm>
            <a:off x="1570038" y="5067300"/>
            <a:ext cx="12319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430" r="22525"/>
          <a:stretch>
            <a:fillRect/>
          </a:stretch>
        </p:blipFill>
        <p:spPr bwMode="auto">
          <a:xfrm>
            <a:off x="1493838" y="3006725"/>
            <a:ext cx="12334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q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4" r="21307" b="11174"/>
          <a:stretch>
            <a:fillRect/>
          </a:stretch>
        </p:blipFill>
        <p:spPr bwMode="auto">
          <a:xfrm>
            <a:off x="9429750" y="5549900"/>
            <a:ext cx="1238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times up"/>
          <p:cNvGrpSpPr>
            <a:grpSpLocks/>
          </p:cNvGrpSpPr>
          <p:nvPr/>
        </p:nvGrpSpPr>
        <p:grpSpPr bwMode="auto">
          <a:xfrm>
            <a:off x="9382125" y="1782763"/>
            <a:ext cx="1206500" cy="361950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6253" y="-304827"/>
              <a:ext cx="2638062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i="0" kern="0" dirty="0">
                <a:solidFill>
                  <a:sysClr val="window" lastClr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8064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i="0" kern="0" dirty="0" err="1">
                  <a:solidFill>
                    <a:sysClr val="window" lastClr="FFFFFF"/>
                  </a:solidFill>
                  <a:latin typeface="Arial" panose="020B0604020202020204" pitchFamily="34" charset="0"/>
                </a:rPr>
                <a:t>Hết</a:t>
              </a:r>
              <a:r>
                <a:rPr lang="en-GB" sz="1400" b="0" i="0" kern="0" dirty="0">
                  <a:solidFill>
                    <a:sysClr val="window" lastClr="FFFFFF"/>
                  </a:solidFill>
                  <a:latin typeface="Arial" panose="020B0604020202020204" pitchFamily="34" charset="0"/>
                </a:rPr>
                <a:t> </a:t>
              </a:r>
              <a:r>
                <a:rPr lang="en-GB" sz="1400" b="0" i="0" kern="0" dirty="0" err="1">
                  <a:solidFill>
                    <a:sysClr val="window" lastClr="FFFFFF"/>
                  </a:solidFill>
                  <a:latin typeface="Arial" panose="020B0604020202020204" pitchFamily="34" charset="0"/>
                </a:rPr>
                <a:t>Giờ</a:t>
              </a:r>
              <a:endParaRPr lang="en-GB" sz="1400" b="0" i="0" kern="0" dirty="0">
                <a:solidFill>
                  <a:sysClr val="window" lastClr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98038" y="31750"/>
            <a:ext cx="547687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rgbClr val="FF0000"/>
                </a:solidFill>
                <a:latin typeface="Calibri"/>
                <a:cs typeface="+mn-cs"/>
              </a:rPr>
              <a:t>START</a:t>
            </a:r>
          </a:p>
        </p:txBody>
      </p:sp>
      <p:pic>
        <p:nvPicPr>
          <p:cNvPr id="91158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336550"/>
            <a:ext cx="137001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Clock hand spin"/>
          <p:cNvGrpSpPr>
            <a:grpSpLocks/>
          </p:cNvGrpSpPr>
          <p:nvPr/>
        </p:nvGrpSpPr>
        <p:grpSpPr bwMode="auto">
          <a:xfrm rot="1786145">
            <a:off x="9720263" y="912813"/>
            <a:ext cx="525462" cy="50958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i="0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20473" y="3213291"/>
              <a:ext cx="601543" cy="947499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i="0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39363" y="958850"/>
            <a:ext cx="28098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6950" y="1212850"/>
            <a:ext cx="34131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2463" y="995363"/>
            <a:ext cx="307975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038" y="712788"/>
            <a:ext cx="37147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12</a:t>
            </a:r>
          </a:p>
        </p:txBody>
      </p:sp>
      <p:sp>
        <p:nvSpPr>
          <p:cNvPr id="91164" name="Rectangle 13"/>
          <p:cNvSpPr>
            <a:spLocks noChangeArrowheads="1"/>
          </p:cNvSpPr>
          <p:nvPr/>
        </p:nvSpPr>
        <p:spPr bwMode="auto">
          <a:xfrm>
            <a:off x="5773738" y="32273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i="0">
              <a:solidFill>
                <a:srgbClr val="000000"/>
              </a:solidFill>
            </a:endParaRPr>
          </a:p>
        </p:txBody>
      </p:sp>
      <p:sp>
        <p:nvSpPr>
          <p:cNvPr id="91165" name="Rectangle 14"/>
          <p:cNvSpPr>
            <a:spLocks noChangeArrowheads="1"/>
          </p:cNvSpPr>
          <p:nvPr/>
        </p:nvSpPr>
        <p:spPr bwMode="auto">
          <a:xfrm>
            <a:off x="5837238" y="32289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i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7" grpId="0"/>
      <p:bldP spid="1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125" y="188913"/>
            <a:ext cx="8524875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</a:endParaRPr>
          </a:p>
        </p:txBody>
      </p:sp>
      <p:sp>
        <p:nvSpPr>
          <p:cNvPr id="92163" name="TextBox 2"/>
          <p:cNvSpPr txBox="1">
            <a:spLocks noChangeArrowheads="1"/>
          </p:cNvSpPr>
          <p:nvPr/>
        </p:nvSpPr>
        <p:spPr bwMode="auto">
          <a:xfrm>
            <a:off x="746125" y="412750"/>
            <a:ext cx="82883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4. Cho (O;OA) và đường tròn đường kính OA.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AD của đường tròn lớn cắt đường tròn nhỏ ở 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2362200"/>
            <a:ext cx="2441575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AC=CD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5257800"/>
            <a:ext cx="2441575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AC=AO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4267200"/>
            <a:ext cx="2676525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AC&lt;CD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3403600"/>
            <a:ext cx="2600325" cy="5857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AC&gt;CD</a:t>
            </a:r>
          </a:p>
        </p:txBody>
      </p:sp>
      <p:pic>
        <p:nvPicPr>
          <p:cNvPr id="92168" name="Am-thanh-tra-loi-dung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838" y="117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9" name="Am-thanh-tra-loi-sai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838" y="1320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Am-thanh-tra-loi-sai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0" y="3697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1" name="Am-thanh-tra-loi-sai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013" y="2346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/>
          <p:cNvSpPr/>
          <p:nvPr/>
        </p:nvSpPr>
        <p:spPr>
          <a:xfrm>
            <a:off x="4657725" y="2128838"/>
            <a:ext cx="3505200" cy="21971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000" y="27432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430" r="22525"/>
          <a:stretch>
            <a:fillRect/>
          </a:stretch>
        </p:blipFill>
        <p:spPr bwMode="auto">
          <a:xfrm>
            <a:off x="1663700" y="4044950"/>
            <a:ext cx="12319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430" r="22525"/>
          <a:stretch>
            <a:fillRect/>
          </a:stretch>
        </p:blipFill>
        <p:spPr bwMode="auto">
          <a:xfrm>
            <a:off x="1663700" y="5053013"/>
            <a:ext cx="12319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430" r="22525"/>
          <a:stretch>
            <a:fillRect/>
          </a:stretch>
        </p:blipFill>
        <p:spPr bwMode="auto">
          <a:xfrm>
            <a:off x="1663700" y="3011488"/>
            <a:ext cx="12319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q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7" r="13091" b="4509"/>
          <a:stretch>
            <a:fillRect/>
          </a:stretch>
        </p:blipFill>
        <p:spPr bwMode="auto">
          <a:xfrm>
            <a:off x="9304338" y="5410200"/>
            <a:ext cx="13636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times up"/>
          <p:cNvGrpSpPr>
            <a:grpSpLocks/>
          </p:cNvGrpSpPr>
          <p:nvPr/>
        </p:nvGrpSpPr>
        <p:grpSpPr bwMode="auto">
          <a:xfrm>
            <a:off x="9305925" y="1752600"/>
            <a:ext cx="1204913" cy="361950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6294" y="-304827"/>
              <a:ext cx="2638021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i="0" kern="0" dirty="0">
                <a:solidFill>
                  <a:sysClr val="window" lastClr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8021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i="0" kern="0" dirty="0" err="1">
                  <a:solidFill>
                    <a:sysClr val="window" lastClr="FFFFFF"/>
                  </a:solidFill>
                  <a:latin typeface="Arial" panose="020B0604020202020204" pitchFamily="34" charset="0"/>
                </a:rPr>
                <a:t>Hết</a:t>
              </a:r>
              <a:r>
                <a:rPr lang="en-GB" sz="1400" b="0" i="0" kern="0" dirty="0">
                  <a:solidFill>
                    <a:sysClr val="window" lastClr="FFFFFF"/>
                  </a:solidFill>
                  <a:latin typeface="Arial" panose="020B0604020202020204" pitchFamily="34" charset="0"/>
                </a:rPr>
                <a:t> </a:t>
              </a:r>
              <a:r>
                <a:rPr lang="en-GB" sz="1400" b="0" i="0" kern="0" dirty="0" err="1">
                  <a:solidFill>
                    <a:sysClr val="window" lastClr="FFFFFF"/>
                  </a:solidFill>
                  <a:latin typeface="Arial" panose="020B0604020202020204" pitchFamily="34" charset="0"/>
                </a:rPr>
                <a:t>Giờ</a:t>
              </a:r>
              <a:endParaRPr lang="en-GB" sz="1400" b="0" i="0" kern="0" dirty="0">
                <a:solidFill>
                  <a:sysClr val="window" lastClr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20250" y="0"/>
            <a:ext cx="547688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0" kern="0" dirty="0">
                <a:solidFill>
                  <a:srgbClr val="FF0000"/>
                </a:solidFill>
                <a:latin typeface="Calibri"/>
                <a:cs typeface="+mn-cs"/>
              </a:rPr>
              <a:t>START</a:t>
            </a:r>
          </a:p>
        </p:txBody>
      </p:sp>
      <p:pic>
        <p:nvPicPr>
          <p:cNvPr id="92180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04800"/>
            <a:ext cx="13700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Clock hand spin"/>
          <p:cNvGrpSpPr>
            <a:grpSpLocks/>
          </p:cNvGrpSpPr>
          <p:nvPr/>
        </p:nvGrpSpPr>
        <p:grpSpPr bwMode="auto">
          <a:xfrm rot="1786145">
            <a:off x="9642475" y="882650"/>
            <a:ext cx="525463" cy="509588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i="0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20471" y="3213292"/>
              <a:ext cx="601542" cy="947504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i="0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063163" y="927100"/>
            <a:ext cx="28098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10750" y="1181100"/>
            <a:ext cx="34131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64675" y="965200"/>
            <a:ext cx="3079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48838" y="681038"/>
            <a:ext cx="37147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0" dirty="0">
                <a:solidFill>
                  <a:srgbClr val="99B2C8"/>
                </a:solidFill>
                <a:latin typeface="Calibri"/>
                <a:cs typeface="+mn-cs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7" grpId="0"/>
      <p:bldP spid="1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963738" y="334963"/>
            <a:ext cx="10045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minh: AC=CD ở câu hỏi 4</a:t>
            </a:r>
            <a:r>
              <a:rPr lang="en-US" altLang="en-US" sz="280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Cho (O;OA) và đường tròn đường kính OA. Dây AD của đường tròn lớn cắt đường tròn nhỏ ở C”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954588" y="5003800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0">
                <a:solidFill>
                  <a:srgbClr val="000000"/>
                </a:solidFill>
                <a:latin typeface="VNI-Times" pitchFamily="2" charset="0"/>
                <a:sym typeface="Symbol" panose="05050102010706020507" pitchFamily="18" charset="2"/>
              </a:rPr>
              <a:t>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421188" y="4584700"/>
            <a:ext cx="1581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5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 </a:t>
            </a:r>
            <a:r>
              <a:rPr lang="en-US" altLang="en-US" sz="25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 AD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011738" y="4203700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0">
                <a:solidFill>
                  <a:srgbClr val="000000"/>
                </a:solidFill>
                <a:latin typeface="VNI-Times" pitchFamily="2" charset="0"/>
                <a:sym typeface="Symbol" panose="05050102010706020507" pitchFamily="18" charset="2"/>
              </a:rPr>
              <a:t></a:t>
            </a:r>
          </a:p>
        </p:txBody>
      </p:sp>
      <p:sp>
        <p:nvSpPr>
          <p:cNvPr id="93190" name="Oval 9"/>
          <p:cNvSpPr>
            <a:spLocks noChangeArrowheads="1"/>
          </p:cNvSpPr>
          <p:nvPr/>
        </p:nvSpPr>
        <p:spPr bwMode="auto">
          <a:xfrm>
            <a:off x="7585075" y="2536825"/>
            <a:ext cx="1179513" cy="1179513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3191" name="Group 10"/>
          <p:cNvGrpSpPr>
            <a:grpSpLocks/>
          </p:cNvGrpSpPr>
          <p:nvPr/>
        </p:nvGrpSpPr>
        <p:grpSpPr bwMode="auto">
          <a:xfrm>
            <a:off x="7585075" y="3125788"/>
            <a:ext cx="1168400" cy="1587"/>
            <a:chOff x="440" y="2047"/>
            <a:chExt cx="736" cy="1"/>
          </a:xfrm>
        </p:grpSpPr>
        <p:sp>
          <p:nvSpPr>
            <p:cNvPr id="93214" name="Line 11"/>
            <p:cNvSpPr>
              <a:spLocks noChangeShapeType="1"/>
            </p:cNvSpPr>
            <p:nvPr/>
          </p:nvSpPr>
          <p:spPr bwMode="auto">
            <a:xfrm>
              <a:off x="440" y="2047"/>
              <a:ext cx="371" cy="1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5" name="Line 12"/>
            <p:cNvSpPr>
              <a:spLocks noChangeShapeType="1"/>
            </p:cNvSpPr>
            <p:nvPr/>
          </p:nvSpPr>
          <p:spPr bwMode="auto">
            <a:xfrm>
              <a:off x="811" y="2047"/>
              <a:ext cx="365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92" name="Line 13"/>
          <p:cNvSpPr>
            <a:spLocks noChangeShapeType="1"/>
          </p:cNvSpPr>
          <p:nvPr/>
        </p:nvSpPr>
        <p:spPr bwMode="auto">
          <a:xfrm flipH="1">
            <a:off x="8174038" y="2595563"/>
            <a:ext cx="260350" cy="5207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Oval 14"/>
          <p:cNvSpPr>
            <a:spLocks noChangeArrowheads="1"/>
          </p:cNvSpPr>
          <p:nvPr/>
        </p:nvSpPr>
        <p:spPr bwMode="auto">
          <a:xfrm>
            <a:off x="8154988" y="3095625"/>
            <a:ext cx="47625" cy="4921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4" name="Oval 15"/>
          <p:cNvSpPr>
            <a:spLocks noChangeArrowheads="1"/>
          </p:cNvSpPr>
          <p:nvPr/>
        </p:nvSpPr>
        <p:spPr bwMode="auto">
          <a:xfrm>
            <a:off x="7585075" y="1946275"/>
            <a:ext cx="2349500" cy="23495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5" name="Oval 16"/>
          <p:cNvSpPr>
            <a:spLocks noChangeArrowheads="1"/>
          </p:cNvSpPr>
          <p:nvPr/>
        </p:nvSpPr>
        <p:spPr bwMode="auto">
          <a:xfrm>
            <a:off x="8734425" y="3095625"/>
            <a:ext cx="47625" cy="4921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6" name="Text Box 17"/>
          <p:cNvSpPr txBox="1">
            <a:spLocks noChangeArrowheads="1"/>
          </p:cNvSpPr>
          <p:nvPr/>
        </p:nvSpPr>
        <p:spPr bwMode="auto">
          <a:xfrm>
            <a:off x="8001000" y="304165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i="0">
                <a:solidFill>
                  <a:srgbClr val="FF00FF"/>
                </a:solidFill>
                <a:latin typeface="VNI-Times" pitchFamily="2" charset="0"/>
              </a:rPr>
              <a:t>O’</a:t>
            </a:r>
          </a:p>
        </p:txBody>
      </p:sp>
      <p:sp>
        <p:nvSpPr>
          <p:cNvPr id="93197" name="Line 18"/>
          <p:cNvSpPr>
            <a:spLocks noChangeShapeType="1"/>
          </p:cNvSpPr>
          <p:nvPr/>
        </p:nvSpPr>
        <p:spPr bwMode="auto">
          <a:xfrm>
            <a:off x="7593013" y="31257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198" name="Group 19"/>
          <p:cNvGrpSpPr>
            <a:grpSpLocks/>
          </p:cNvGrpSpPr>
          <p:nvPr/>
        </p:nvGrpSpPr>
        <p:grpSpPr bwMode="auto">
          <a:xfrm>
            <a:off x="7239000" y="2847975"/>
            <a:ext cx="2085975" cy="768350"/>
            <a:chOff x="222" y="1872"/>
            <a:chExt cx="1314" cy="484"/>
          </a:xfrm>
        </p:grpSpPr>
        <p:sp>
          <p:nvSpPr>
            <p:cNvPr id="93212" name="Text Box 20"/>
            <p:cNvSpPr txBox="1">
              <a:spLocks noChangeArrowheads="1"/>
            </p:cNvSpPr>
            <p:nvPr/>
          </p:nvSpPr>
          <p:spPr bwMode="auto">
            <a:xfrm>
              <a:off x="1152" y="1924"/>
              <a:ext cx="38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0" i="0">
                  <a:solidFill>
                    <a:srgbClr val="0000FF"/>
                  </a:solidFill>
                  <a:latin typeface="VNI-Times" pitchFamily="2" charset="0"/>
                </a:rPr>
                <a:t>O</a:t>
              </a:r>
            </a:p>
          </p:txBody>
        </p:sp>
        <p:sp>
          <p:nvSpPr>
            <p:cNvPr id="93213" name="Text Box 21"/>
            <p:cNvSpPr txBox="1">
              <a:spLocks noChangeArrowheads="1"/>
            </p:cNvSpPr>
            <p:nvPr/>
          </p:nvSpPr>
          <p:spPr bwMode="auto">
            <a:xfrm>
              <a:off x="222" y="1872"/>
              <a:ext cx="22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0" i="0">
                  <a:solidFill>
                    <a:srgbClr val="0000FF"/>
                  </a:solidFill>
                  <a:latin typeface="VNI-Times" pitchFamily="2" charset="0"/>
                </a:rPr>
                <a:t>A   </a:t>
              </a:r>
            </a:p>
          </p:txBody>
        </p:sp>
      </p:grpSp>
      <p:sp>
        <p:nvSpPr>
          <p:cNvPr id="93199" name="Line 22"/>
          <p:cNvSpPr>
            <a:spLocks noChangeShapeType="1"/>
          </p:cNvSpPr>
          <p:nvPr/>
        </p:nvSpPr>
        <p:spPr bwMode="auto">
          <a:xfrm flipH="1">
            <a:off x="8486775" y="3041650"/>
            <a:ext cx="63500" cy="1365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0" name="Line 23"/>
          <p:cNvSpPr>
            <a:spLocks noChangeShapeType="1"/>
          </p:cNvSpPr>
          <p:nvPr/>
        </p:nvSpPr>
        <p:spPr bwMode="auto">
          <a:xfrm flipH="1">
            <a:off x="7862888" y="3062288"/>
            <a:ext cx="63500" cy="136525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201" name="Group 24"/>
          <p:cNvGrpSpPr>
            <a:grpSpLocks/>
          </p:cNvGrpSpPr>
          <p:nvPr/>
        </p:nvGrpSpPr>
        <p:grpSpPr bwMode="auto">
          <a:xfrm>
            <a:off x="7585075" y="1676400"/>
            <a:ext cx="2217738" cy="1439863"/>
            <a:chOff x="248" y="1134"/>
            <a:chExt cx="1397" cy="907"/>
          </a:xfrm>
        </p:grpSpPr>
        <p:grpSp>
          <p:nvGrpSpPr>
            <p:cNvPr id="93208" name="Group 25"/>
            <p:cNvGrpSpPr>
              <a:grpSpLocks/>
            </p:cNvGrpSpPr>
            <p:nvPr/>
          </p:nvGrpSpPr>
          <p:grpSpPr bwMode="auto">
            <a:xfrm>
              <a:off x="248" y="1134"/>
              <a:ext cx="1397" cy="907"/>
              <a:chOff x="248" y="1134"/>
              <a:chExt cx="1397" cy="907"/>
            </a:xfrm>
          </p:grpSpPr>
          <p:sp>
            <p:nvSpPr>
              <p:cNvPr id="93210" name="Line 26"/>
              <p:cNvSpPr>
                <a:spLocks noChangeShapeType="1"/>
              </p:cNvSpPr>
              <p:nvPr/>
            </p:nvSpPr>
            <p:spPr bwMode="auto">
              <a:xfrm flipH="1">
                <a:off x="248" y="1380"/>
                <a:ext cx="1064" cy="66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1" name="Text Box 27"/>
              <p:cNvSpPr txBox="1">
                <a:spLocks noChangeArrowheads="1"/>
              </p:cNvSpPr>
              <p:nvPr/>
            </p:nvSpPr>
            <p:spPr bwMode="auto">
              <a:xfrm>
                <a:off x="1261" y="1134"/>
                <a:ext cx="38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0">
                    <a:solidFill>
                      <a:srgbClr val="0000FF"/>
                    </a:solidFill>
                    <a:latin typeface="VNI-Times" pitchFamily="2" charset="0"/>
                  </a:rPr>
                  <a:t>D</a:t>
                </a:r>
              </a:p>
            </p:txBody>
          </p:sp>
        </p:grpSp>
        <p:sp>
          <p:nvSpPr>
            <p:cNvPr id="93209" name="Text Box 28"/>
            <p:cNvSpPr txBox="1">
              <a:spLocks noChangeArrowheads="1"/>
            </p:cNvSpPr>
            <p:nvPr/>
          </p:nvSpPr>
          <p:spPr bwMode="auto">
            <a:xfrm>
              <a:off x="650" y="1479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200" b="0" i="0">
                  <a:solidFill>
                    <a:srgbClr val="FF00FF"/>
                  </a:solidFill>
                  <a:latin typeface="VNI-Times" pitchFamily="2" charset="0"/>
                </a:rPr>
                <a:t>C</a:t>
              </a:r>
            </a:p>
          </p:txBody>
        </p:sp>
      </p:grpSp>
      <p:sp>
        <p:nvSpPr>
          <p:cNvPr id="93202" name="Line 29"/>
          <p:cNvSpPr>
            <a:spLocks noChangeShapeType="1"/>
          </p:cNvSpPr>
          <p:nvPr/>
        </p:nvSpPr>
        <p:spPr bwMode="auto">
          <a:xfrm rot="480000">
            <a:off x="8408988" y="2619375"/>
            <a:ext cx="381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3" name="Line 30"/>
          <p:cNvSpPr>
            <a:spLocks noChangeShapeType="1"/>
          </p:cNvSpPr>
          <p:nvPr/>
        </p:nvSpPr>
        <p:spPr bwMode="auto">
          <a:xfrm rot="2880000">
            <a:off x="8210550" y="2922588"/>
            <a:ext cx="14605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Text Box 31"/>
          <p:cNvSpPr txBox="1">
            <a:spLocks noChangeArrowheads="1"/>
          </p:cNvSpPr>
          <p:nvPr/>
        </p:nvSpPr>
        <p:spPr bwMode="auto">
          <a:xfrm>
            <a:off x="4451350" y="372745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= CD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3944938" y="5384800"/>
            <a:ext cx="28575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5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OAC vuông tại C</a:t>
            </a:r>
          </a:p>
        </p:txBody>
      </p:sp>
      <p:sp>
        <p:nvSpPr>
          <p:cNvPr id="50198" name="Text Box 35"/>
          <p:cNvSpPr txBox="1">
            <a:spLocks noChangeArrowheads="1"/>
          </p:cNvSpPr>
          <p:nvPr/>
        </p:nvSpPr>
        <p:spPr bwMode="auto">
          <a:xfrm>
            <a:off x="4244975" y="3157538"/>
            <a:ext cx="17335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500" b="0" i="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endParaRPr lang="en-US" altLang="en-US" sz="2400" b="0" i="0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2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-587375" y="41275"/>
            <a:ext cx="325755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  <p:bldP spid="72711" grpId="0"/>
      <p:bldP spid="50196" grpId="0"/>
      <p:bldP spid="72738" grpId="0"/>
      <p:bldP spid="501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7" name="Group 3"/>
          <p:cNvGraphicFramePr>
            <a:graphicFrameLocks noGrp="1"/>
          </p:cNvGraphicFramePr>
          <p:nvPr>
            <p:ph/>
          </p:nvPr>
        </p:nvGraphicFramePr>
        <p:xfrm>
          <a:off x="74613" y="649288"/>
          <a:ext cx="12042775" cy="5994400"/>
        </p:xfrm>
        <a:graphic>
          <a:graphicData uri="http://schemas.openxmlformats.org/drawingml/2006/table">
            <a:tbl>
              <a:tblPr/>
              <a:tblGrid>
                <a:gridCol w="545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090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(O;R)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(O’; r ) ( R ≥ r )</a:t>
                      </a:r>
                    </a:p>
                  </a:txBody>
                  <a:tcPr marL="91446" marR="91446" marT="45721" marB="45721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OO’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</a:t>
                      </a:r>
                    </a:p>
                  </a:txBody>
                  <a:tcPr marL="91446" marR="91446" marT="45721" marB="4572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1" marB="4572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84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1" marB="45721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91446" marR="91446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46" marR="91446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30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1" marB="45721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marL="91446" marR="91446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1" marB="4572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46" marR="91446" marT="45721" marB="4572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34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+ (O)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(O’) ở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+ (O)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(O’)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(O)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(O’)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marL="91446" marR="91446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1" marB="4572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6" marR="91446" marT="45721" marB="4572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240" name="Text Box 2"/>
          <p:cNvSpPr txBox="1">
            <a:spLocks noChangeArrowheads="1"/>
          </p:cNvSpPr>
          <p:nvPr/>
        </p:nvSpPr>
        <p:spPr bwMode="auto">
          <a:xfrm>
            <a:off x="1524000" y="14288"/>
            <a:ext cx="9144000" cy="5794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 i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TỔNG KẾT</a:t>
            </a:r>
          </a:p>
        </p:txBody>
      </p:sp>
      <p:graphicFrame>
        <p:nvGraphicFramePr>
          <p:cNvPr id="108577" name="Group 33"/>
          <p:cNvGraphicFramePr>
            <a:graphicFrameLocks noGrp="1"/>
          </p:cNvGraphicFramePr>
          <p:nvPr/>
        </p:nvGraphicFramePr>
        <p:xfrm>
          <a:off x="13652500" y="3225800"/>
          <a:ext cx="207963" cy="517525"/>
        </p:xfrm>
        <a:graphic>
          <a:graphicData uri="http://schemas.openxmlformats.org/drawingml/2006/table">
            <a:tbl>
              <a:tblPr/>
              <a:tblGrid>
                <a:gridCol w="20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82" marR="91282" marT="45412" marB="454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4247" name="Object 1"/>
          <p:cNvGraphicFramePr>
            <a:graphicFrameLocks noChangeAspect="1"/>
          </p:cNvGraphicFramePr>
          <p:nvPr/>
        </p:nvGraphicFramePr>
        <p:xfrm>
          <a:off x="5781675" y="2193925"/>
          <a:ext cx="41592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8918" imgH="253890" progId="Equation.DSMT4">
                  <p:embed/>
                </p:oleObj>
              </mc:Choice>
              <mc:Fallback>
                <p:oleObj name="Equation" r:id="rId2" imgW="418918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2193925"/>
                        <a:ext cx="415925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8" name="Object 2"/>
          <p:cNvGraphicFramePr>
            <a:graphicFrameLocks noChangeAspect="1"/>
          </p:cNvGraphicFramePr>
          <p:nvPr/>
        </p:nvGraphicFramePr>
        <p:xfrm>
          <a:off x="5781675" y="3398838"/>
          <a:ext cx="4095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9704" imgH="247787" progId="Equation.DSMT4">
                  <p:embed/>
                </p:oleObj>
              </mc:Choice>
              <mc:Fallback>
                <p:oleObj name="Equation" r:id="rId4" imgW="409704" imgH="24778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3398838"/>
                        <a:ext cx="409575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9" name="Object 3"/>
          <p:cNvGraphicFramePr>
            <a:graphicFrameLocks noChangeAspect="1"/>
          </p:cNvGraphicFramePr>
          <p:nvPr/>
        </p:nvGraphicFramePr>
        <p:xfrm>
          <a:off x="5781675" y="5354638"/>
          <a:ext cx="4095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9704" imgH="247787" progId="Equation.DSMT4">
                  <p:embed/>
                </p:oleObj>
              </mc:Choice>
              <mc:Fallback>
                <p:oleObj name="Equation" r:id="rId6" imgW="409704" imgH="24778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354638"/>
                        <a:ext cx="409575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50" name="Object 4"/>
          <p:cNvGraphicFramePr>
            <a:graphicFrameLocks noChangeAspect="1"/>
          </p:cNvGraphicFramePr>
          <p:nvPr/>
        </p:nvGraphicFramePr>
        <p:xfrm>
          <a:off x="6797675" y="2124075"/>
          <a:ext cx="269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92400" imgH="393700" progId="Equation.DSMT4">
                  <p:embed/>
                </p:oleObj>
              </mc:Choice>
              <mc:Fallback>
                <p:oleObj name="Equation" r:id="rId8" imgW="26924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2124075"/>
                        <a:ext cx="2692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51" name="Object 5"/>
          <p:cNvGraphicFramePr>
            <a:graphicFrameLocks noChangeAspect="1"/>
          </p:cNvGraphicFramePr>
          <p:nvPr/>
        </p:nvGraphicFramePr>
        <p:xfrm>
          <a:off x="6797675" y="3225800"/>
          <a:ext cx="2654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54300" imgH="939800" progId="Equation.DSMT4">
                  <p:embed/>
                </p:oleObj>
              </mc:Choice>
              <mc:Fallback>
                <p:oleObj name="Equation" r:id="rId10" imgW="2654300" imgH="93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3225800"/>
                        <a:ext cx="2654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52" name="Object 6"/>
          <p:cNvGraphicFramePr>
            <a:graphicFrameLocks noChangeAspect="1"/>
          </p:cNvGraphicFramePr>
          <p:nvPr/>
        </p:nvGraphicFramePr>
        <p:xfrm>
          <a:off x="6797675" y="4768850"/>
          <a:ext cx="21209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20900" imgH="1485900" progId="Equation.DSMT4">
                  <p:embed/>
                </p:oleObj>
              </mc:Choice>
              <mc:Fallback>
                <p:oleObj name="Equation" r:id="rId12" imgW="2120900" imgH="1485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4768850"/>
                        <a:ext cx="21209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4375"/>
            <a:ext cx="21955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5383213"/>
            <a:ext cx="30924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99063"/>
            <a:ext cx="1511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35313"/>
            <a:ext cx="185737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4803775"/>
            <a:ext cx="15398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30613"/>
            <a:ext cx="134461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3495675"/>
            <a:ext cx="2563813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8213"/>
            <a:ext cx="40592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2287588"/>
            <a:ext cx="22018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12975"/>
            <a:ext cx="21844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19263"/>
            <a:ext cx="17653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852488"/>
            <a:ext cx="1270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"/>
          <a:stretch>
            <a:fillRect/>
          </a:stretch>
        </p:blipFill>
        <p:spPr bwMode="auto">
          <a:xfrm>
            <a:off x="3962400" y="4763"/>
            <a:ext cx="40513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25450"/>
            <a:ext cx="21780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63750"/>
            <a:ext cx="6731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5986463" y="-3524250"/>
            <a:ext cx="8340725" cy="5124450"/>
            <a:chOff x="-438" y="-3786"/>
            <a:chExt cx="10171" cy="6120"/>
          </a:xfrm>
        </p:grpSpPr>
        <p:grpSp>
          <p:nvGrpSpPr>
            <p:cNvPr id="95295" name="Group 70"/>
            <p:cNvGrpSpPr>
              <a:grpSpLocks/>
            </p:cNvGrpSpPr>
            <p:nvPr/>
          </p:nvGrpSpPr>
          <p:grpSpPr bwMode="auto">
            <a:xfrm>
              <a:off x="-438" y="-3786"/>
              <a:ext cx="10171" cy="6120"/>
              <a:chOff x="-1764" y="-2134"/>
              <a:chExt cx="10171" cy="6120"/>
            </a:xfrm>
          </p:grpSpPr>
          <p:sp>
            <p:nvSpPr>
              <p:cNvPr id="95297" name="Oval 41"/>
              <p:cNvSpPr>
                <a:spLocks noChangeArrowheads="1"/>
              </p:cNvSpPr>
              <p:nvPr/>
            </p:nvSpPr>
            <p:spPr bwMode="auto">
              <a:xfrm>
                <a:off x="2964" y="2824"/>
                <a:ext cx="795" cy="788"/>
              </a:xfrm>
              <a:prstGeom prst="ellips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298" name="Oval 42"/>
              <p:cNvSpPr>
                <a:spLocks noChangeArrowheads="1"/>
              </p:cNvSpPr>
              <p:nvPr/>
            </p:nvSpPr>
            <p:spPr bwMode="auto">
              <a:xfrm>
                <a:off x="1740" y="2551"/>
                <a:ext cx="1333" cy="1334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299" name="Line 47"/>
              <p:cNvSpPr>
                <a:spLocks noChangeShapeType="1"/>
              </p:cNvSpPr>
              <p:nvPr/>
            </p:nvSpPr>
            <p:spPr bwMode="auto">
              <a:xfrm>
                <a:off x="2403" y="3214"/>
                <a:ext cx="958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00" name="Line 48"/>
              <p:cNvSpPr>
                <a:spLocks noChangeShapeType="1"/>
              </p:cNvSpPr>
              <p:nvPr/>
            </p:nvSpPr>
            <p:spPr bwMode="auto">
              <a:xfrm>
                <a:off x="1919" y="2372"/>
                <a:ext cx="1879" cy="569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01" name="Line 49"/>
              <p:cNvSpPr>
                <a:spLocks noChangeShapeType="1"/>
              </p:cNvSpPr>
              <p:nvPr/>
            </p:nvSpPr>
            <p:spPr bwMode="auto">
              <a:xfrm flipH="1">
                <a:off x="2137" y="3511"/>
                <a:ext cx="1598" cy="475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02" name="Oval 50"/>
              <p:cNvSpPr>
                <a:spLocks noChangeArrowheads="1"/>
              </p:cNvSpPr>
              <p:nvPr/>
            </p:nvSpPr>
            <p:spPr bwMode="auto">
              <a:xfrm>
                <a:off x="2387" y="3199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303" name="Oval 51"/>
              <p:cNvSpPr>
                <a:spLocks noChangeArrowheads="1"/>
              </p:cNvSpPr>
              <p:nvPr/>
            </p:nvSpPr>
            <p:spPr bwMode="auto">
              <a:xfrm>
                <a:off x="3346" y="3199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5304" name="Group 52"/>
              <p:cNvGrpSpPr>
                <a:grpSpLocks/>
              </p:cNvGrpSpPr>
              <p:nvPr/>
            </p:nvGrpSpPr>
            <p:grpSpPr bwMode="auto">
              <a:xfrm rot="-840000">
                <a:off x="5449" y="3037"/>
                <a:ext cx="120" cy="81"/>
                <a:chOff x="9124" y="8154"/>
                <a:chExt cx="120" cy="180"/>
              </a:xfrm>
            </p:grpSpPr>
            <p:sp>
              <p:nvSpPr>
                <p:cNvPr id="95315" name="Line 53"/>
                <p:cNvSpPr>
                  <a:spLocks noChangeShapeType="1"/>
                </p:cNvSpPr>
                <p:nvPr/>
              </p:nvSpPr>
              <p:spPr bwMode="auto">
                <a:xfrm>
                  <a:off x="9244" y="8154"/>
                  <a:ext cx="0" cy="180"/>
                </a:xfrm>
                <a:prstGeom prst="line">
                  <a:avLst/>
                </a:prstGeom>
                <a:noFill/>
                <a:ln w="127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1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9124" y="8154"/>
                  <a:ext cx="120" cy="0"/>
                </a:xfrm>
                <a:prstGeom prst="line">
                  <a:avLst/>
                </a:prstGeom>
                <a:noFill/>
                <a:ln w="127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305" name="Group 55"/>
              <p:cNvGrpSpPr>
                <a:grpSpLocks/>
              </p:cNvGrpSpPr>
              <p:nvPr/>
            </p:nvGrpSpPr>
            <p:grpSpPr bwMode="auto">
              <a:xfrm rot="-9900000">
                <a:off x="4701" y="-2134"/>
                <a:ext cx="70" cy="180"/>
                <a:chOff x="9124" y="8154"/>
                <a:chExt cx="120" cy="180"/>
              </a:xfrm>
            </p:grpSpPr>
            <p:sp>
              <p:nvSpPr>
                <p:cNvPr id="95313" name="Line 56"/>
                <p:cNvSpPr>
                  <a:spLocks noChangeShapeType="1"/>
                </p:cNvSpPr>
                <p:nvPr/>
              </p:nvSpPr>
              <p:spPr bwMode="auto">
                <a:xfrm>
                  <a:off x="9244" y="8154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14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9124" y="8154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306" name="Group 58"/>
              <p:cNvGrpSpPr>
                <a:grpSpLocks/>
              </p:cNvGrpSpPr>
              <p:nvPr/>
            </p:nvGrpSpPr>
            <p:grpSpPr bwMode="auto">
              <a:xfrm rot="-6360000">
                <a:off x="8282" y="2078"/>
                <a:ext cx="69" cy="180"/>
                <a:chOff x="9124" y="8154"/>
                <a:chExt cx="120" cy="180"/>
              </a:xfrm>
            </p:grpSpPr>
            <p:sp>
              <p:nvSpPr>
                <p:cNvPr id="95311" name="Line 59"/>
                <p:cNvSpPr>
                  <a:spLocks noChangeShapeType="1"/>
                </p:cNvSpPr>
                <p:nvPr/>
              </p:nvSpPr>
              <p:spPr bwMode="auto">
                <a:xfrm>
                  <a:off x="9244" y="8154"/>
                  <a:ext cx="0" cy="18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12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9124" y="8154"/>
                  <a:ext cx="120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307" name="Group 61"/>
              <p:cNvGrpSpPr>
                <a:grpSpLocks/>
              </p:cNvGrpSpPr>
              <p:nvPr/>
            </p:nvGrpSpPr>
            <p:grpSpPr bwMode="auto">
              <a:xfrm rot="6300000">
                <a:off x="-1715" y="1389"/>
                <a:ext cx="81" cy="180"/>
                <a:chOff x="9124" y="8154"/>
                <a:chExt cx="120" cy="180"/>
              </a:xfrm>
            </p:grpSpPr>
            <p:sp>
              <p:nvSpPr>
                <p:cNvPr id="95309" name="Line 62"/>
                <p:cNvSpPr>
                  <a:spLocks noChangeShapeType="1"/>
                </p:cNvSpPr>
                <p:nvPr/>
              </p:nvSpPr>
              <p:spPr bwMode="auto">
                <a:xfrm>
                  <a:off x="9244" y="8154"/>
                  <a:ext cx="0" cy="180"/>
                </a:xfrm>
                <a:prstGeom prst="line">
                  <a:avLst/>
                </a:prstGeom>
                <a:noFill/>
                <a:ln w="127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10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9124" y="8154"/>
                  <a:ext cx="120" cy="0"/>
                </a:xfrm>
                <a:prstGeom prst="line">
                  <a:avLst/>
                </a:prstGeom>
                <a:noFill/>
                <a:ln w="127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308" name="Text Box 64"/>
              <p:cNvSpPr txBox="1">
                <a:spLocks noChangeArrowheads="1"/>
              </p:cNvSpPr>
              <p:nvPr/>
            </p:nvSpPr>
            <p:spPr bwMode="auto">
              <a:xfrm rot="10646703" flipV="1">
                <a:off x="3327" y="3064"/>
                <a:ext cx="731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FF9900"/>
                    </a:solidFill>
                  </a:rPr>
                  <a:t>O’</a:t>
                </a:r>
              </a:p>
            </p:txBody>
          </p:sp>
        </p:grpSp>
        <p:sp>
          <p:nvSpPr>
            <p:cNvPr id="95296" name="Text Box 130"/>
            <p:cNvSpPr txBox="1">
              <a:spLocks noChangeArrowheads="1"/>
            </p:cNvSpPr>
            <p:nvPr/>
          </p:nvSpPr>
          <p:spPr bwMode="auto">
            <a:xfrm>
              <a:off x="3476" y="1424"/>
              <a:ext cx="14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9900"/>
                  </a:solidFill>
                </a:rPr>
                <a:t>O</a:t>
              </a:r>
            </a:p>
          </p:txBody>
        </p:sp>
      </p:grpSp>
      <p:grpSp>
        <p:nvGrpSpPr>
          <p:cNvPr id="16" name="Group 127"/>
          <p:cNvGrpSpPr>
            <a:grpSpLocks/>
          </p:cNvGrpSpPr>
          <p:nvPr/>
        </p:nvGrpSpPr>
        <p:grpSpPr bwMode="auto">
          <a:xfrm>
            <a:off x="6173788" y="-176213"/>
            <a:ext cx="5678487" cy="6424613"/>
            <a:chOff x="-3250" y="-1641"/>
            <a:chExt cx="7230" cy="7880"/>
          </a:xfrm>
        </p:grpSpPr>
        <p:grpSp>
          <p:nvGrpSpPr>
            <p:cNvPr id="95280" name="Group 4"/>
            <p:cNvGrpSpPr>
              <a:grpSpLocks/>
            </p:cNvGrpSpPr>
            <p:nvPr/>
          </p:nvGrpSpPr>
          <p:grpSpPr bwMode="auto">
            <a:xfrm>
              <a:off x="-3250" y="-1641"/>
              <a:ext cx="7230" cy="4367"/>
              <a:chOff x="-2598" y="-799"/>
              <a:chExt cx="7230" cy="4367"/>
            </a:xfrm>
          </p:grpSpPr>
          <p:sp>
            <p:nvSpPr>
              <p:cNvPr id="95282" name="Oval 5"/>
              <p:cNvSpPr>
                <a:spLocks noChangeArrowheads="1"/>
              </p:cNvSpPr>
              <p:nvPr/>
            </p:nvSpPr>
            <p:spPr bwMode="auto">
              <a:xfrm>
                <a:off x="2157" y="2288"/>
                <a:ext cx="772" cy="772"/>
              </a:xfrm>
              <a:prstGeom prst="ellipse">
                <a:avLst/>
              </a:prstGeom>
              <a:noFill/>
              <a:ln w="20701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283" name="Oval 6"/>
              <p:cNvSpPr>
                <a:spLocks noChangeArrowheads="1"/>
              </p:cNvSpPr>
              <p:nvPr/>
            </p:nvSpPr>
            <p:spPr bwMode="auto">
              <a:xfrm>
                <a:off x="796" y="1992"/>
                <a:ext cx="1366" cy="1365"/>
              </a:xfrm>
              <a:prstGeom prst="ellipse">
                <a:avLst/>
              </a:prstGeom>
              <a:noFill/>
              <a:ln w="20701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284" name="Line 10"/>
              <p:cNvSpPr>
                <a:spLocks noChangeShapeType="1"/>
              </p:cNvSpPr>
              <p:nvPr/>
            </p:nvSpPr>
            <p:spPr bwMode="auto">
              <a:xfrm>
                <a:off x="2157" y="1884"/>
                <a:ext cx="1" cy="1684"/>
              </a:xfrm>
              <a:prstGeom prst="line">
                <a:avLst/>
              </a:prstGeom>
              <a:noFill/>
              <a:ln w="20701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85" name="Line 14"/>
              <p:cNvSpPr>
                <a:spLocks noChangeShapeType="1"/>
              </p:cNvSpPr>
              <p:nvPr/>
            </p:nvSpPr>
            <p:spPr bwMode="auto">
              <a:xfrm>
                <a:off x="1196" y="1884"/>
                <a:ext cx="1798" cy="523"/>
              </a:xfrm>
              <a:prstGeom prst="line">
                <a:avLst/>
              </a:prstGeom>
              <a:noFill/>
              <a:ln w="20701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86" name="Line 15"/>
              <p:cNvSpPr>
                <a:spLocks noChangeShapeType="1"/>
              </p:cNvSpPr>
              <p:nvPr/>
            </p:nvSpPr>
            <p:spPr bwMode="auto">
              <a:xfrm flipH="1">
                <a:off x="1158" y="2920"/>
                <a:ext cx="1906" cy="550"/>
              </a:xfrm>
              <a:prstGeom prst="line">
                <a:avLst/>
              </a:prstGeom>
              <a:noFill/>
              <a:ln w="20701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87" name="Oval 16"/>
              <p:cNvSpPr>
                <a:spLocks noChangeArrowheads="1"/>
              </p:cNvSpPr>
              <p:nvPr/>
            </p:nvSpPr>
            <p:spPr bwMode="auto">
              <a:xfrm>
                <a:off x="2529" y="2661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288" name="Oval 17"/>
              <p:cNvSpPr>
                <a:spLocks noChangeArrowheads="1"/>
              </p:cNvSpPr>
              <p:nvPr/>
            </p:nvSpPr>
            <p:spPr bwMode="auto">
              <a:xfrm>
                <a:off x="1466" y="2661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289" name="Line 19"/>
              <p:cNvSpPr>
                <a:spLocks noChangeShapeType="1"/>
              </p:cNvSpPr>
              <p:nvPr/>
            </p:nvSpPr>
            <p:spPr bwMode="auto">
              <a:xfrm rot="-900000">
                <a:off x="4632" y="2445"/>
                <a:ext cx="0" cy="81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0" name="Line 22"/>
              <p:cNvSpPr>
                <a:spLocks noChangeShapeType="1"/>
              </p:cNvSpPr>
              <p:nvPr/>
            </p:nvSpPr>
            <p:spPr bwMode="auto">
              <a:xfrm rot="-9840000">
                <a:off x="-1213" y="1211"/>
                <a:ext cx="0" cy="6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1" name="Line 25"/>
              <p:cNvSpPr>
                <a:spLocks noChangeShapeType="1"/>
              </p:cNvSpPr>
              <p:nvPr/>
            </p:nvSpPr>
            <p:spPr bwMode="auto">
              <a:xfrm rot="-6360000">
                <a:off x="1500" y="-834"/>
                <a:ext cx="0" cy="69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2" name="Line 29"/>
              <p:cNvSpPr>
                <a:spLocks noChangeShapeType="1"/>
              </p:cNvSpPr>
              <p:nvPr/>
            </p:nvSpPr>
            <p:spPr bwMode="auto">
              <a:xfrm rot="6300000" flipH="1">
                <a:off x="-2639" y="915"/>
                <a:ext cx="81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3" name="Text Box 30"/>
              <p:cNvSpPr txBox="1">
                <a:spLocks noChangeArrowheads="1"/>
              </p:cNvSpPr>
              <p:nvPr/>
            </p:nvSpPr>
            <p:spPr bwMode="auto">
              <a:xfrm rot="10646703" flipV="1">
                <a:off x="2360" y="2639"/>
                <a:ext cx="854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FF9900"/>
                    </a:solidFill>
                  </a:rPr>
                  <a:t>O’</a:t>
                </a:r>
              </a:p>
            </p:txBody>
          </p:sp>
          <p:sp>
            <p:nvSpPr>
              <p:cNvPr id="95294" name="Text Box 31"/>
              <p:cNvSpPr txBox="1">
                <a:spLocks noChangeArrowheads="1"/>
              </p:cNvSpPr>
              <p:nvPr/>
            </p:nvSpPr>
            <p:spPr bwMode="auto">
              <a:xfrm>
                <a:off x="1188" y="2502"/>
                <a:ext cx="38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9900"/>
                    </a:solidFill>
                  </a:rPr>
                  <a:t>O</a:t>
                </a:r>
              </a:p>
            </p:txBody>
          </p:sp>
        </p:grpSp>
        <p:sp>
          <p:nvSpPr>
            <p:cNvPr id="95281" name="Line 126"/>
            <p:cNvSpPr>
              <a:spLocks noChangeShapeType="1"/>
            </p:cNvSpPr>
            <p:nvPr/>
          </p:nvSpPr>
          <p:spPr bwMode="auto">
            <a:xfrm flipH="1">
              <a:off x="1514" y="6239"/>
              <a:ext cx="81" cy="0"/>
            </a:xfrm>
            <a:prstGeom prst="line">
              <a:avLst/>
            </a:prstGeom>
            <a:noFill/>
            <a:ln w="158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40"/>
          <p:cNvGrpSpPr>
            <a:grpSpLocks/>
          </p:cNvGrpSpPr>
          <p:nvPr/>
        </p:nvGrpSpPr>
        <p:grpSpPr bwMode="auto">
          <a:xfrm>
            <a:off x="7924800" y="315913"/>
            <a:ext cx="1212850" cy="4587875"/>
            <a:chOff x="932" y="-1173"/>
            <a:chExt cx="1259" cy="4984"/>
          </a:xfrm>
        </p:grpSpPr>
        <p:sp>
          <p:nvSpPr>
            <p:cNvPr id="95272" name="Oval 86"/>
            <p:cNvSpPr>
              <a:spLocks noChangeArrowheads="1"/>
            </p:cNvSpPr>
            <p:nvPr/>
          </p:nvSpPr>
          <p:spPr bwMode="auto">
            <a:xfrm>
              <a:off x="1451" y="2732"/>
              <a:ext cx="628" cy="652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95273" name="Oval 87"/>
            <p:cNvSpPr>
              <a:spLocks noChangeArrowheads="1"/>
            </p:cNvSpPr>
            <p:nvPr/>
          </p:nvSpPr>
          <p:spPr bwMode="auto">
            <a:xfrm>
              <a:off x="932" y="2467"/>
              <a:ext cx="1138" cy="1182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95274" name="Line 89"/>
            <p:cNvSpPr>
              <a:spLocks noChangeShapeType="1"/>
            </p:cNvSpPr>
            <p:nvPr/>
          </p:nvSpPr>
          <p:spPr bwMode="auto">
            <a:xfrm>
              <a:off x="2073" y="2370"/>
              <a:ext cx="1" cy="1441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5" name="Oval 90"/>
            <p:cNvSpPr>
              <a:spLocks noChangeArrowheads="1"/>
            </p:cNvSpPr>
            <p:nvPr/>
          </p:nvSpPr>
          <p:spPr bwMode="auto">
            <a:xfrm>
              <a:off x="1495" y="3042"/>
              <a:ext cx="27" cy="2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95276" name="Oval 91"/>
            <p:cNvSpPr>
              <a:spLocks noChangeArrowheads="1"/>
            </p:cNvSpPr>
            <p:nvPr/>
          </p:nvSpPr>
          <p:spPr bwMode="auto">
            <a:xfrm>
              <a:off x="1750" y="3042"/>
              <a:ext cx="27" cy="2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95277" name="Line 93"/>
            <p:cNvSpPr>
              <a:spLocks noChangeShapeType="1"/>
            </p:cNvSpPr>
            <p:nvPr/>
          </p:nvSpPr>
          <p:spPr bwMode="auto">
            <a:xfrm rot="-5400000">
              <a:off x="2046" y="-1205"/>
              <a:ext cx="0" cy="64"/>
            </a:xfrm>
            <a:prstGeom prst="line">
              <a:avLst/>
            </a:prstGeom>
            <a:noFill/>
            <a:ln w="158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8" name="Text Box 95"/>
            <p:cNvSpPr txBox="1">
              <a:spLocks noChangeArrowheads="1"/>
            </p:cNvSpPr>
            <p:nvPr/>
          </p:nvSpPr>
          <p:spPr bwMode="auto">
            <a:xfrm rot="10646703" flipV="1">
              <a:off x="1720" y="2969"/>
              <a:ext cx="47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FF9900"/>
                  </a:solidFill>
                </a:rPr>
                <a:t>O</a:t>
              </a:r>
              <a:r>
                <a:rPr lang="en-US" altLang="en-US" sz="1100">
                  <a:solidFill>
                    <a:srgbClr val="FF9900"/>
                  </a:solidFill>
                </a:rPr>
                <a:t>’</a:t>
              </a:r>
            </a:p>
          </p:txBody>
        </p:sp>
        <p:sp>
          <p:nvSpPr>
            <p:cNvPr id="95279" name="Text Box 96"/>
            <p:cNvSpPr txBox="1">
              <a:spLocks noChangeArrowheads="1"/>
            </p:cNvSpPr>
            <p:nvPr/>
          </p:nvSpPr>
          <p:spPr bwMode="auto">
            <a:xfrm>
              <a:off x="1169" y="2953"/>
              <a:ext cx="301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9900"/>
                  </a:solidFill>
                </a:rPr>
                <a:t>O</a:t>
              </a:r>
            </a:p>
          </p:txBody>
        </p:sp>
      </p:grpSp>
      <p:grpSp>
        <p:nvGrpSpPr>
          <p:cNvPr id="19" name="Group 131"/>
          <p:cNvGrpSpPr>
            <a:grpSpLocks/>
          </p:cNvGrpSpPr>
          <p:nvPr/>
        </p:nvGrpSpPr>
        <p:grpSpPr bwMode="auto">
          <a:xfrm>
            <a:off x="7772400" y="4800600"/>
            <a:ext cx="2344738" cy="1527175"/>
            <a:chOff x="3140" y="2091"/>
            <a:chExt cx="2224" cy="1258"/>
          </a:xfrm>
        </p:grpSpPr>
        <p:sp>
          <p:nvSpPr>
            <p:cNvPr id="95261" name="Line 97"/>
            <p:cNvSpPr>
              <a:spLocks noChangeShapeType="1"/>
            </p:cNvSpPr>
            <p:nvPr/>
          </p:nvSpPr>
          <p:spPr bwMode="auto">
            <a:xfrm>
              <a:off x="3628" y="2744"/>
              <a:ext cx="13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2" name="Oval 98"/>
            <p:cNvSpPr>
              <a:spLocks noChangeArrowheads="1"/>
            </p:cNvSpPr>
            <p:nvPr/>
          </p:nvSpPr>
          <p:spPr bwMode="auto">
            <a:xfrm>
              <a:off x="3140" y="2256"/>
              <a:ext cx="964" cy="9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95263" name="Oval 99"/>
            <p:cNvSpPr>
              <a:spLocks noChangeArrowheads="1"/>
            </p:cNvSpPr>
            <p:nvPr/>
          </p:nvSpPr>
          <p:spPr bwMode="auto">
            <a:xfrm>
              <a:off x="4631" y="2413"/>
              <a:ext cx="697" cy="67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95264" name="Text Box 100"/>
            <p:cNvSpPr txBox="1">
              <a:spLocks noChangeArrowheads="1"/>
            </p:cNvSpPr>
            <p:nvPr/>
          </p:nvSpPr>
          <p:spPr bwMode="auto">
            <a:xfrm>
              <a:off x="3502" y="2744"/>
              <a:ext cx="36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95265" name="Text Box 101"/>
            <p:cNvSpPr txBox="1">
              <a:spLocks noChangeArrowheads="1"/>
            </p:cNvSpPr>
            <p:nvPr/>
          </p:nvSpPr>
          <p:spPr bwMode="auto">
            <a:xfrm>
              <a:off x="4847" y="2710"/>
              <a:ext cx="36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.VnTime" panose="020B7200000000000000" pitchFamily="34" charset="0"/>
                </a:rPr>
                <a:t>O’</a:t>
              </a:r>
            </a:p>
          </p:txBody>
        </p:sp>
        <p:sp>
          <p:nvSpPr>
            <p:cNvPr id="95266" name="Line 102"/>
            <p:cNvSpPr>
              <a:spLocks noChangeShapeType="1"/>
            </p:cNvSpPr>
            <p:nvPr/>
          </p:nvSpPr>
          <p:spPr bwMode="auto">
            <a:xfrm>
              <a:off x="3598" y="2091"/>
              <a:ext cx="1397" cy="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7" name="Line 103"/>
            <p:cNvSpPr>
              <a:spLocks noChangeShapeType="1"/>
            </p:cNvSpPr>
            <p:nvPr/>
          </p:nvSpPr>
          <p:spPr bwMode="auto">
            <a:xfrm flipV="1">
              <a:off x="3554" y="2162"/>
              <a:ext cx="1650" cy="1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5268" name="Object 1"/>
            <p:cNvGraphicFramePr>
              <a:graphicFrameLocks noChangeAspect="1"/>
            </p:cNvGraphicFramePr>
            <p:nvPr/>
          </p:nvGraphicFramePr>
          <p:xfrm>
            <a:off x="3596" y="2704"/>
            <a:ext cx="91" cy="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0" imgH="9448" progId="Equation.DSMT4">
                    <p:embed/>
                  </p:oleObj>
                </mc:Choice>
                <mc:Fallback>
                  <p:oleObj name="Equation" r:id="rId17" imgW="0" imgH="9448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6" y="2704"/>
                          <a:ext cx="91" cy="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269" name="Object 2"/>
            <p:cNvGraphicFramePr>
              <a:graphicFrameLocks noChangeAspect="1"/>
            </p:cNvGraphicFramePr>
            <p:nvPr/>
          </p:nvGraphicFramePr>
          <p:xfrm>
            <a:off x="4960" y="2704"/>
            <a:ext cx="88" cy="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0" imgH="9448" progId="Equation.DSMT4">
                    <p:embed/>
                  </p:oleObj>
                </mc:Choice>
                <mc:Fallback>
                  <p:oleObj name="Equation" r:id="rId19" imgW="0" imgH="9448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0" y="2704"/>
                          <a:ext cx="88" cy="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70" name="Line 116"/>
            <p:cNvSpPr>
              <a:spLocks noChangeShapeType="1"/>
            </p:cNvSpPr>
            <p:nvPr/>
          </p:nvSpPr>
          <p:spPr bwMode="auto">
            <a:xfrm>
              <a:off x="3235" y="2200"/>
              <a:ext cx="2117" cy="2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1" name="Line 117"/>
            <p:cNvSpPr>
              <a:spLocks noChangeShapeType="1"/>
            </p:cNvSpPr>
            <p:nvPr/>
          </p:nvSpPr>
          <p:spPr bwMode="auto">
            <a:xfrm flipV="1">
              <a:off x="3223" y="3061"/>
              <a:ext cx="2141" cy="1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004050" y="6480175"/>
            <a:ext cx="3130550" cy="371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153400" y="1011238"/>
            <a:ext cx="635000" cy="8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423275" y="2890838"/>
            <a:ext cx="365125" cy="10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004050" y="4176713"/>
            <a:ext cx="7683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86600" y="5624513"/>
            <a:ext cx="609600" cy="166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296025" y="6665913"/>
            <a:ext cx="65087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377363" y="2659063"/>
            <a:ext cx="871537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5275" idx="6"/>
            <a:endCxn id="95276" idx="0"/>
          </p:cNvCxnSpPr>
          <p:nvPr/>
        </p:nvCxnSpPr>
        <p:spPr>
          <a:xfrm flipV="1">
            <a:off x="8493125" y="4195763"/>
            <a:ext cx="233363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4"/>
          <p:cNvSpPr txBox="1">
            <a:spLocks noChangeArrowheads="1"/>
          </p:cNvSpPr>
          <p:nvPr/>
        </p:nvSpPr>
        <p:spPr bwMode="auto">
          <a:xfrm>
            <a:off x="2808288" y="568325"/>
            <a:ext cx="64960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0" i="0">
                <a:solidFill>
                  <a:srgbClr val="0000D0"/>
                </a:solidFill>
                <a:latin typeface="Times New Roman" panose="02020603050405020304" pitchFamily="18" charset="0"/>
              </a:rPr>
              <a:t>HƯỚNG DẪN VỀ NHÀ</a:t>
            </a:r>
            <a:endParaRPr lang="en-US" altLang="en-US" sz="4800" b="0" i="0">
              <a:solidFill>
                <a:srgbClr val="FF00FF"/>
              </a:solidFill>
              <a:latin typeface=".VnAristote" panose="020B7200000000000000" pitchFamily="34" charset="0"/>
            </a:endParaRPr>
          </a:p>
        </p:txBody>
      </p:sp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1924050" y="1543050"/>
            <a:ext cx="84963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</a:rPr>
              <a:t> Nắm vững các vị trí tương đối của hai đường tròn cùng các hệ thức,tính chất của đường nối tâm.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</a:rPr>
              <a:t> Bài tập về nhà 36,37 trang 123 SGK.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</a:rPr>
              <a:t> Đọc mục có thể em chưa biết “Vẽ chắp nối trơn” trang 124.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023938" y="290513"/>
            <a:ext cx="10601325" cy="1089025"/>
          </a:xfrm>
          <a:prstGeom prst="rect">
            <a:avLst/>
          </a:prstGeom>
          <a:solidFill>
            <a:srgbClr val="00FFFF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0" i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đoạn dây cu-roa AB và CD cho ta hình ảnh gì ?</a:t>
            </a:r>
            <a:endParaRPr lang="en-US" altLang="en-US" i="0">
              <a:solidFill>
                <a:srgbClr val="000000"/>
              </a:solidFill>
              <a:latin typeface=".VnArial Narrow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379538"/>
            <a:ext cx="7397750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Digit 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63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413"/>
            <a:ext cx="1562100" cy="208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27260" y="766763"/>
            <a:ext cx="11559940" cy="27392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31</a:t>
            </a:r>
          </a:p>
          <a:p>
            <a:pPr algn="ctr" eaLnBrk="1" hangingPunct="1">
              <a:defRPr/>
            </a:pPr>
            <a:r>
              <a:rPr lang="en-US" altLang="en-US" sz="6600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66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66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defRPr/>
            </a:pPr>
            <a:r>
              <a:rPr lang="en-US" altLang="en-US" sz="4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 TRÍ TƯƠNG ĐỐI CỦA HAI ĐƯỜNG TRÒN</a:t>
            </a:r>
          </a:p>
        </p:txBody>
      </p:sp>
      <p:sp>
        <p:nvSpPr>
          <p:cNvPr id="61447" name="Line 8"/>
          <p:cNvSpPr>
            <a:spLocks noChangeShapeType="1"/>
          </p:cNvSpPr>
          <p:nvPr/>
        </p:nvSpPr>
        <p:spPr bwMode="auto">
          <a:xfrm>
            <a:off x="6299200" y="5943600"/>
            <a:ext cx="55880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115888"/>
            <a:ext cx="8523287" cy="645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5" name="Group 2"/>
          <p:cNvGrpSpPr>
            <a:grpSpLocks/>
          </p:cNvGrpSpPr>
          <p:nvPr/>
        </p:nvGrpSpPr>
        <p:grpSpPr bwMode="auto">
          <a:xfrm>
            <a:off x="2252663" y="1071563"/>
            <a:ext cx="4376737" cy="3881437"/>
            <a:chOff x="5414790" y="679134"/>
            <a:chExt cx="5835388" cy="3881645"/>
          </a:xfrm>
        </p:grpSpPr>
        <p:sp>
          <p:nvSpPr>
            <p:cNvPr id="11" name="TextBox 10"/>
            <p:cNvSpPr txBox="1"/>
            <p:nvPr/>
          </p:nvSpPr>
          <p:spPr>
            <a:xfrm>
              <a:off x="6003197" y="829954"/>
              <a:ext cx="4658574" cy="2862416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Hình thành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6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Kiến thức</a:t>
              </a:r>
              <a:endParaRPr lang="en-US" sz="3000" dirty="0">
                <a:solidFill>
                  <a:srgbClr val="0000FF"/>
                </a:solidFill>
              </a:endParaRPr>
            </a:p>
          </p:txBody>
        </p:sp>
        <p:pic>
          <p:nvPicPr>
            <p:cNvPr id="64521" name="Picture 5" descr="A picture containing text, electronics, computer, computer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790" y="679134"/>
              <a:ext cx="5835388" cy="388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928688" y="1087438"/>
            <a:ext cx="10593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mục này ta xét đường tròn (O; R) và (O’; r) trong đó R ≥ r</a:t>
            </a:r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457200" y="1625600"/>
            <a:ext cx="789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Hệ thức giữa đoạn nối tâm và các bán kính:</a:t>
            </a:r>
          </a:p>
        </p:txBody>
      </p:sp>
      <p:pic>
        <p:nvPicPr>
          <p:cNvPr id="6" name="Picture 5" descr="Background pattern&#10;&#10;Description automatically generated"/>
          <p:cNvPicPr>
            <a:picLocks noChangeAspect="1"/>
          </p:cNvPicPr>
          <p:nvPr/>
        </p:nvPicPr>
        <p:blipFill rotWithShape="1">
          <a:blip r:embed="rId2" cstate="print"/>
          <a:srcRect l="17382" r="20120" b="2"/>
          <a:stretch/>
        </p:blipFill>
        <p:spPr>
          <a:xfrm>
            <a:off x="4007364" y="2171701"/>
            <a:ext cx="343313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7654" name="Picture 6" descr="A picture containing toy, doll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2333625"/>
            <a:ext cx="23272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2159000"/>
            <a:ext cx="20256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36549" y="560388"/>
            <a:ext cx="7899399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i="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i="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i="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i="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đoạn </a:t>
            </a:r>
            <a:r>
              <a:rPr lang="en-US" altLang="en-US" i="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i="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i="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các </a:t>
            </a:r>
            <a:r>
              <a:rPr lang="en-US" altLang="en-US" i="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i="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altLang="en-US" i="0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4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539875"/>
            <a:ext cx="30480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1673225"/>
            <a:ext cx="3302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3" y="1524000"/>
            <a:ext cx="20859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8166100" y="3194050"/>
            <a:ext cx="9191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 i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b)</a:t>
            </a:r>
            <a:endParaRPr lang="en-US" altLang="en-US" sz="18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270250" y="3257550"/>
            <a:ext cx="804863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a)</a:t>
            </a:r>
            <a:endParaRPr lang="en-US" altLang="en-US" sz="18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6567" name="Picture 7" descr="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938713"/>
            <a:ext cx="35052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4602163"/>
            <a:ext cx="23749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10864850" y="3497263"/>
            <a:ext cx="804863" cy="238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c)</a:t>
            </a:r>
            <a:endParaRPr lang="en-US" altLang="en-US" sz="18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19075" y="6454775"/>
            <a:ext cx="804863" cy="206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d)</a:t>
            </a:r>
            <a:endParaRPr lang="en-US" altLang="en-US" sz="18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5973763" y="134302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0" i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182563" y="139700"/>
            <a:ext cx="5586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Hãy dự đoán về mối liên hệ giữa R – r, OO’, R + r  (</a:t>
            </a:r>
            <a:r>
              <a:rPr lang="en-US" altLang="en-US" b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Chứng minh.</a:t>
            </a:r>
            <a:endParaRPr lang="en-US" altLang="en-US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1760538" y="46259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en-US" sz="1000" b="0" i="0">
                <a:solidFill>
                  <a:srgbClr val="000000"/>
                </a:solidFill>
                <a:latin typeface=".VnTime" panose="020B7200000000000000" pitchFamily="34" charset="0"/>
              </a:rPr>
            </a:br>
            <a:endParaRPr lang="en-US" altLang="en-US" sz="18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1493838" y="34321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10231438" y="6394450"/>
            <a:ext cx="804862" cy="327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0" i="0">
                <a:solidFill>
                  <a:srgbClr val="000000"/>
                </a:solidFill>
                <a:latin typeface="Times New Roman" panose="02020603050405020304" pitchFamily="18" charset="0"/>
              </a:rPr>
              <a:t>Hình e)</a:t>
            </a:r>
            <a:endParaRPr lang="en-US" altLang="en-US" b="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6" name="Rectangle 1"/>
          <p:cNvSpPr>
            <a:spLocks noChangeArrowheads="1"/>
          </p:cNvSpPr>
          <p:nvPr/>
        </p:nvSpPr>
        <p:spPr bwMode="auto">
          <a:xfrm>
            <a:off x="6073775" y="139700"/>
            <a:ext cx="5967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Hãy dự đoán về mối liên hệ giữa OO’ với R + r (</a:t>
            </a:r>
            <a:r>
              <a:rPr lang="en-US" altLang="en-US" b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b)</a:t>
            </a: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OO’ với R - r </a:t>
            </a:r>
            <a:r>
              <a:rPr lang="en-US" altLang="en-US" b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c). </a:t>
            </a: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minh.</a:t>
            </a:r>
            <a:endParaRPr lang="en-US" altLang="en-US" b="0" i="0">
              <a:solidFill>
                <a:srgbClr val="0000D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7" name="Rectangle 2"/>
          <p:cNvSpPr>
            <a:spLocks noChangeArrowheads="1"/>
          </p:cNvSpPr>
          <p:nvPr/>
        </p:nvSpPr>
        <p:spPr bwMode="auto">
          <a:xfrm>
            <a:off x="182563" y="3632200"/>
            <a:ext cx="53673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3:</a:t>
            </a: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Hãy dự đoán về mối liên hệ giữa OO’ với R + r (</a:t>
            </a:r>
            <a:r>
              <a:rPr lang="en-US" altLang="en-US" b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d). </a:t>
            </a: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minh.</a:t>
            </a:r>
          </a:p>
        </p:txBody>
      </p:sp>
      <p:sp>
        <p:nvSpPr>
          <p:cNvPr id="66578" name="Rectangle 3"/>
          <p:cNvSpPr>
            <a:spLocks noChangeArrowheads="1"/>
          </p:cNvSpPr>
          <p:nvPr/>
        </p:nvSpPr>
        <p:spPr bwMode="auto">
          <a:xfrm>
            <a:off x="5927725" y="3633788"/>
            <a:ext cx="61134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4:</a:t>
            </a: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dự đoán về mối liên hệ giữa OO’ với R – r (</a:t>
            </a:r>
            <a:r>
              <a:rPr lang="en-US" altLang="en-US" b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e). </a:t>
            </a:r>
            <a:r>
              <a:rPr lang="en-US" altLang="en-US" b="0" i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minh.</a:t>
            </a:r>
          </a:p>
        </p:txBody>
      </p:sp>
      <p:pic>
        <p:nvPicPr>
          <p:cNvPr id="19" name="Picture 10" descr="Digit 18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5738813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endCxn id="19" idx="0"/>
          </p:cNvCxnSpPr>
          <p:nvPr/>
        </p:nvCxnSpPr>
        <p:spPr>
          <a:xfrm>
            <a:off x="5768975" y="139700"/>
            <a:ext cx="0" cy="55991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3"/>
          <p:cNvSpPr>
            <a:spLocks noChangeArrowheads="1"/>
          </p:cNvSpPr>
          <p:nvPr/>
        </p:nvSpPr>
        <p:spPr bwMode="auto">
          <a:xfrm>
            <a:off x="230188" y="1235075"/>
            <a:ext cx="72850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Hệ thức giữa đoạn nối tâm và các bán kính: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0188" y="1930400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Hai đường tròn cắt nhau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654050" y="2900363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tròn (O) và (O’) cắt nhau </a:t>
            </a:r>
          </a:p>
        </p:txBody>
      </p:sp>
      <p:graphicFrame>
        <p:nvGraphicFramePr>
          <p:cNvPr id="67591" name="Object 1"/>
          <p:cNvGraphicFramePr>
            <a:graphicFrameLocks noChangeAspect="1"/>
          </p:cNvGraphicFramePr>
          <p:nvPr/>
        </p:nvGraphicFramePr>
        <p:xfrm>
          <a:off x="5748338" y="3308350"/>
          <a:ext cx="6953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5191" imgH="238061" progId="Equation.DSMT4">
                  <p:embed/>
                </p:oleObj>
              </mc:Choice>
              <mc:Fallback>
                <p:oleObj name="Equation" r:id="rId2" imgW="695191" imgH="23806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38" y="3308350"/>
                        <a:ext cx="69532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889000" y="3641725"/>
          <a:ext cx="69691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35" imgH="253890" progId="Equation.DSMT4">
                  <p:embed/>
                </p:oleObj>
              </mc:Choice>
              <mc:Fallback>
                <p:oleObj name="Equation" r:id="rId4" imgW="380835" imgH="25389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3641725"/>
                        <a:ext cx="696913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5300" y="3567113"/>
            <a:ext cx="2897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- r &lt; OO’&lt; R + r</a:t>
            </a:r>
          </a:p>
        </p:txBody>
      </p:sp>
      <p:sp>
        <p:nvSpPr>
          <p:cNvPr id="67594" name="Text Box 20"/>
          <p:cNvSpPr txBox="1">
            <a:spLocks noChangeArrowheads="1"/>
          </p:cNvSpPr>
          <p:nvPr/>
        </p:nvSpPr>
        <p:spPr bwMode="auto">
          <a:xfrm>
            <a:off x="8782050" y="4940300"/>
            <a:ext cx="1408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90</a:t>
            </a:r>
          </a:p>
        </p:txBody>
      </p:sp>
      <p:pic>
        <p:nvPicPr>
          <p:cNvPr id="67595" name="Picture 2" descr="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1765300"/>
            <a:ext cx="4386262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1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oval" w="sm" len="sm"/>
          <a:tailEnd type="oval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oval" w="sm" len="sm"/>
          <a:tailEnd type="oval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PPT7 11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2135</Words>
  <Application>Microsoft Office PowerPoint</Application>
  <PresentationFormat>Widescreen</PresentationFormat>
  <Paragraphs>429</Paragraphs>
  <Slides>35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4" baseType="lpstr">
      <vt:lpstr>.VnArial Narrow</vt:lpstr>
      <vt:lpstr>.VnAristote</vt:lpstr>
      <vt:lpstr>.VnBodoniH</vt:lpstr>
      <vt:lpstr>.VnTime</vt:lpstr>
      <vt:lpstr>Arial</vt:lpstr>
      <vt:lpstr>Calibri</vt:lpstr>
      <vt:lpstr>Calibri Light</vt:lpstr>
      <vt:lpstr>Times New Roman</vt:lpstr>
      <vt:lpstr>VNI-Times</vt:lpstr>
      <vt:lpstr>Default Design</vt:lpstr>
      <vt:lpstr>Office Theme</vt:lpstr>
      <vt:lpstr>1_Default Design</vt:lpstr>
      <vt:lpstr>3_Default Design</vt:lpstr>
      <vt:lpstr>1_Office Theme</vt:lpstr>
      <vt:lpstr>2_Office Theme</vt:lpstr>
      <vt:lpstr>3_Office Theme</vt:lpstr>
      <vt:lpstr>6_Office Theme</vt:lpstr>
      <vt:lpstr>4_Office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ảnh về vị trí tương đối của hai đường tròn trong thực tế: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KiÓm tra bµi cò</dc:title>
  <dc:creator>VNN.R9</dc:creator>
  <cp:lastModifiedBy>A36697 Dương Tuấn Anh</cp:lastModifiedBy>
  <cp:revision>430</cp:revision>
  <dcterms:created xsi:type="dcterms:W3CDTF">2007-12-21T02:07:40Z</dcterms:created>
  <dcterms:modified xsi:type="dcterms:W3CDTF">2024-01-02T02:28:20Z</dcterms:modified>
</cp:coreProperties>
</file>