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caa0767b4034efc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3" r:id="rId2"/>
    <p:sldMasterId id="2147483828" r:id="rId3"/>
    <p:sldMasterId id="2147483933" r:id="rId4"/>
    <p:sldMasterId id="2147484050" r:id="rId5"/>
    <p:sldMasterId id="2147484062" r:id="rId6"/>
    <p:sldMasterId id="2147484074" r:id="rId7"/>
    <p:sldMasterId id="2147484086" r:id="rId8"/>
    <p:sldMasterId id="2147484098" r:id="rId9"/>
    <p:sldMasterId id="2147484110" r:id="rId10"/>
    <p:sldMasterId id="2147484122" r:id="rId11"/>
    <p:sldMasterId id="2147484134" r:id="rId12"/>
    <p:sldMasterId id="2147484146" r:id="rId13"/>
    <p:sldMasterId id="2147484158" r:id="rId14"/>
    <p:sldMasterId id="2147484170" r:id="rId15"/>
    <p:sldMasterId id="2147484182" r:id="rId16"/>
    <p:sldMasterId id="2147484194" r:id="rId17"/>
    <p:sldMasterId id="2147484206" r:id="rId18"/>
    <p:sldMasterId id="2147484218" r:id="rId19"/>
    <p:sldMasterId id="2147484230" r:id="rId20"/>
    <p:sldMasterId id="2147484242" r:id="rId21"/>
    <p:sldMasterId id="2147484254" r:id="rId22"/>
    <p:sldMasterId id="2147484266" r:id="rId23"/>
  </p:sldMasterIdLst>
  <p:notesMasterIdLst>
    <p:notesMasterId r:id="rId53"/>
  </p:notesMasterIdLst>
  <p:handoutMasterIdLst>
    <p:handoutMasterId r:id="rId54"/>
  </p:handoutMasterIdLst>
  <p:sldIdLst>
    <p:sldId id="450" r:id="rId24"/>
    <p:sldId id="451" r:id="rId25"/>
    <p:sldId id="452" r:id="rId26"/>
    <p:sldId id="453" r:id="rId27"/>
    <p:sldId id="454" r:id="rId28"/>
    <p:sldId id="294" r:id="rId29"/>
    <p:sldId id="455" r:id="rId30"/>
    <p:sldId id="456" r:id="rId31"/>
    <p:sldId id="457" r:id="rId32"/>
    <p:sldId id="458" r:id="rId33"/>
    <p:sldId id="344" r:id="rId34"/>
    <p:sldId id="459" r:id="rId35"/>
    <p:sldId id="460" r:id="rId36"/>
    <p:sldId id="461" r:id="rId37"/>
    <p:sldId id="462" r:id="rId38"/>
    <p:sldId id="463" r:id="rId39"/>
    <p:sldId id="321" r:id="rId40"/>
    <p:sldId id="332" r:id="rId41"/>
    <p:sldId id="464" r:id="rId42"/>
    <p:sldId id="415" r:id="rId43"/>
    <p:sldId id="427" r:id="rId44"/>
    <p:sldId id="465" r:id="rId45"/>
    <p:sldId id="466" r:id="rId46"/>
    <p:sldId id="467" r:id="rId47"/>
    <p:sldId id="320" r:id="rId48"/>
    <p:sldId id="468" r:id="rId49"/>
    <p:sldId id="469" r:id="rId50"/>
    <p:sldId id="470" r:id="rId51"/>
    <p:sldId id="311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0066"/>
    <a:srgbClr val="00CC00"/>
    <a:srgbClr val="990099"/>
    <a:srgbClr val="00009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316" autoAdjust="0"/>
  </p:normalViewPr>
  <p:slideViewPr>
    <p:cSldViewPr>
      <p:cViewPr varScale="1">
        <p:scale>
          <a:sx n="62" d="100"/>
          <a:sy n="62" d="100"/>
        </p:scale>
        <p:origin x="12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B1549F-AE96-457B-9E69-5843C1487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2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3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1ECDF1-A98C-484D-843C-B6F782FAD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0FF050-962D-4686-8548-4CCAAF4C7519}" type="slidenum">
              <a:rPr lang="vi-VN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vi-VN" altLang="en-US" sz="13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4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9AB2A1-A220-4C37-AF70-38F0A1834624}" type="slidenum">
              <a:rPr lang="en-US" altLang="vi-VN" sz="1200">
                <a:solidFill>
                  <a:srgbClr val="000000"/>
                </a:solidFill>
              </a:rPr>
              <a:pPr/>
              <a:t>20</a:t>
            </a:fld>
            <a:endParaRPr lang="en-US" altLang="vi-VN" sz="120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0499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6D930D-795F-49F2-9BFD-986A9D940727}" type="slidenum">
              <a:rPr lang="en-US" altLang="vi-VN" sz="1200">
                <a:solidFill>
                  <a:srgbClr val="000000"/>
                </a:solidFill>
              </a:rPr>
              <a:pPr/>
              <a:t>21</a:t>
            </a:fld>
            <a:endParaRPr lang="en-US" altLang="vi-VN" sz="1200">
              <a:solidFill>
                <a:srgbClr val="000000"/>
              </a:solidFill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5584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9C038-26B6-4007-8D60-E5351EA6F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72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8DA50-2CDA-41F0-AD64-E53392BEE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918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2A68CB-4BC5-42AE-8250-A9615DA0037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9C1A62E-2894-4237-B8A4-273BBC0EE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25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4F30C7-4A38-49E4-A201-92014CAAC69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5F6E19D-22C1-4B7F-BF0B-3117D9344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66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6A2673-0FA4-4A9C-97BB-61BAD70EAEE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60E155E-A9AA-434B-AA88-3CD537B0B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611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08895-26A4-46DF-9A7E-4C75545A138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E97A09C-4057-4801-82C7-39B49E352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3150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37DB5-FA90-4C93-B4EC-3E03A087477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F9B05C-6208-48C5-AE4C-A9E639EFE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1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A603AD-5D97-4C99-85A2-8E3B4717896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43E3EBC-B077-44CF-AF77-E63D1D4C4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75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2FE15B-6667-4FCC-B22C-20A8F07C345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D549318-4562-42FA-B8FA-5FE74E738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655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7880CE-053D-47D1-9161-DFA157E9542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FEC8F39-C95A-4CF9-A3BC-848D8E04A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084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DC6435-C1C3-4A4A-A875-45B221827ED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67BA8DD-FB9B-4A8E-ADF0-CCDD5666F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927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A1DD22-B4A9-4B6D-BD93-1C7CC818D07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B5E8FD0-9361-4940-8EB7-0F2A0A59E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4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8CA72-6B83-41BD-B703-4119F931B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694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049D9D-03CF-4259-A416-4F4E05FD0C8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B4CA034-2A5E-4027-B7C7-8E2C8110E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945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7C4AB-7909-4635-AFA3-9C5D5B79B35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919C751-AC5B-4722-870B-E1A33AB2D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75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3A229D-491E-4FA4-938A-C74E1631335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FF0313-ED5C-4BCF-BAFE-E11DE9834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87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8ACC1C-8923-4BBE-9426-AAC30505F9A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FD37383-19ED-404B-9CD0-EF6CB33C3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85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032690-5B19-46DA-9290-EEC197A44A8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D9B4253-DD95-481B-98AF-48249F685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89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9DA381-7846-4CD8-B3A2-7C1E4D68AA7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BB332B-DF7C-4B72-905B-EDE3A276E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3488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B9E4E3-8BF8-4766-AF5D-09F66BB70D4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29F737-A88B-49D4-83A9-57CE6F369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7161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607526-C9CE-4263-BA94-83130CF2CF6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E6A35A6-9029-4909-8A3D-01D0A8BAE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442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2856A0-544E-44EB-8C8B-4D02BBFC573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E6B0050-3581-4239-9422-C1044F2E5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704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C1E504-4495-4690-83C4-E8CA5C9B07C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D325A7F-926E-4566-84A8-62DF09445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4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85F7-4DA9-4A05-BD22-79CB94A325E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41BCD-66E0-4F5A-80F2-676B097CB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8112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363A70-84A3-4E51-BF33-6A1D43008C3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07D2BE2-7BF0-4270-B557-4F0E2510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106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96CE62-A7BF-4810-BD1B-CAAB6755F02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0AD47F6-E178-43B4-BE27-8AD69738B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873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B07561-9FF2-4E3C-9B73-008C17CF4B6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91340BA-561C-4244-8D11-5D1A6FD50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94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4C3FE7-87FC-4BB8-B103-5AEF239C8FD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E03079A-1884-4C2A-875C-520733189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303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D47F96-CA97-40BE-A52D-518E83ABE81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7FEE73-524C-4E7E-9F2C-E1132057E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353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F9D8A1-DAB5-4C98-AA29-01A4A5C6A12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E4DEC25-6417-4F58-B273-C6E5D9B12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4068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E4B255-45A2-4AAF-BD6E-A36575599FC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E88CF32-3550-471C-9941-03D666F69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97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8DF551-5421-4AC5-AC8A-0750AF6781A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3D03CFF-3BA9-4FBE-8ED1-6E21EA176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552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F3414B-708C-41B2-A9D5-78589CC5575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A11865-05E6-4830-908A-B2DC166E4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6118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FA2E94-E686-46F3-98E8-9D6839753D7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5D09DAE-CB48-477D-955A-1C8157803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0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4DF-3A9D-448B-83B7-0D437BB6737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65E43-59AB-4CDE-8EFF-D662A6EC5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4307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82F9EA-D71A-4275-9789-90523B8363A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891FE0-3C43-4906-B2EB-633B4BCF8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041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E82348-31B2-4748-BEEE-667EB1BB59C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096E504-F5EF-43C2-AD9B-C00B454EF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2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E1AE49-2C16-4016-B59C-337EF0FA912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6D9D29F-7ED9-434D-BE1A-CC88E617A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059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DEB7EA-E42E-4247-B7F8-9F45E7638E3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9B1C6D7-AFFF-48C5-B15B-C07E76464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1079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072156-6D50-4420-B43F-EC1627A826D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5083248-8B13-4AB6-9F63-607DA6C7A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45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AFCEB-9516-4203-8F70-6BB4E55475D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9DD1D0-2265-4F39-B4A2-07E4A4619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6425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0A4AFB-0C04-4418-8648-31DFD3B1BD8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9A12BC9-7D24-4F94-A348-118649C1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0643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AA2F07-C5F3-41FF-95BB-1F0F13836E0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F51D01-131D-4CBB-A16C-C9D5078E2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425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9F3723-4401-48D5-86B6-9175506F9AC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2242475-2E6B-43C7-9E04-A4DE61B43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4286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C05560-421B-43A1-B0C7-1DBC4D6FD7E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A7E7A26-3C41-4358-87B2-F7664B178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6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759A-19A0-4716-A365-6B23947EFE1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8B741-9B38-4A5D-81A1-57F27340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714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5028CB-4D67-4019-945F-6D17C3C8FC0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6330E1B-714F-4913-B886-D4FC2D3DA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1193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EBB2EE-DFB3-4B83-BE17-65C90FF0539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BDA22FD-8880-4271-B192-B462B6AC0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7413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BB1DF3-CF19-4C28-91CC-FCBA8744974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027FCCB-8D90-479C-A072-189DFAA84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982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A5F1BB-3096-4DEA-850E-1DCBEEFC881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849190F-84B0-41F4-8734-231E33955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189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B69C7F-264F-42DB-8860-2E2152EEC55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E419DDB-3691-4554-88E5-5D614C510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494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09FFE6-CA60-48BF-A9BD-6C3AE4BBE00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FD05CC7-3A37-47F8-8138-F186E951B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229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0B88F9-7E16-4C4D-9319-D122053A41C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275540-9BD3-46CC-AC43-2FE2CF965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839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25F658-54AA-4CEC-BEC3-85443CDF9B7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031B0CA-1DDE-4972-8DBB-3D8181A49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521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8C701C-0EEE-4D5F-BADC-F15225AF06B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8922CBD-CB5F-4032-9198-B320D8985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920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2AA908-8AC8-4D41-8A5B-3F6A8CC95FB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1B74D26-D689-4EDB-ABFB-58E1B7D8B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94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0EB7-5B67-4B9B-B63E-AE039F38307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70072-3204-4B51-B637-F80428CA3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284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434743-246A-4C1F-BCF3-C49F807B914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8E5E13A-F7E9-4183-BA21-3137AD6B5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038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8B76C1-9C60-4F45-B5D1-3EF8CCD6879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11F7EFB-AA5F-44AE-92C9-7AB8D92D2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7780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34D2D0-2599-4FD7-B013-A75465C07C5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812D68-A3D3-4851-BD9A-32265FB4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104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AE8BAC-771B-4972-8C0A-C35AB09F933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A846A9-00D4-471A-B053-E6A9990C0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0899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8DE92E-7630-4CDF-9967-77DDF783A1D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94EA862-05FD-4DD2-BE02-7A876C8BC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691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2CA524-51F0-4563-BF51-F4511A4EFD5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A3CFB8-F4A6-48E9-89F2-D7221CBC2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90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DEC388-EA0B-4C64-B8B5-DB6BC008325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8C905BB-0E8E-43DA-B1D8-864C26C88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574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E5066D-F48A-465D-80F9-D6FF23BA3F5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2C18A73-14EE-417A-AD40-4E6DD5F7E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226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27E120-525E-4D90-A1EF-A5A7616604B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5214216-5167-4295-8E5D-1ADB76DC4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4629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B34939-02BF-43FD-9A4B-E439A59454E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5E0BCAD-A232-4B69-A922-038A69456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22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1421-4135-41EE-8711-DB8A23E36EB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D37EE-1AF6-4007-BCAD-0AE651AD5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27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FD86E2-381D-4D04-9D6A-06A61CFAB96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8349311-0F72-40CF-8DD0-BF649DDCE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694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1EC8BD-F0B5-421A-84EE-567A3FF17D9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1ED7CB5-9D8E-4D9D-B9F8-8A37842B3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59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AC5762-BDAF-4924-8E2F-9F33D9AAFC0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2505F9-20AF-4C59-BC39-CA8E79925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998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8B3D79-3CBE-49E9-B951-CF55007C5CB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9BC71C9-7601-4261-BF04-074738AE2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6540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32C2A8-742C-494A-AAE2-CACC97D7F4C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8ABF742-E4C9-42BC-BCB9-0745DA0D7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81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D6F3F5-0FA7-4E04-AC87-F040C42FA8B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34CC79A-6709-4EEF-B18F-4377749CD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183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5A4399-C629-4208-B32D-A206974D7F7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C101B9B-772B-40D2-9530-F9523FD69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221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216E8E-DD93-43C7-B149-223465F046F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1493521-40CB-4A33-8B3B-11D216ED0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35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AD055B-D8E9-4220-BEFB-2B14B0D43D4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17D6531-77CC-4582-B63D-8A2F88EFE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178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06723D-6FE8-43EB-9E8E-71078510BCA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BAE1FF8-8E1F-44CA-B2CD-C9C7E1C8E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7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53E4-BBA8-447C-BAF4-A286D7FC098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CD070-E528-41E0-93A5-C896B1AF6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602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09835D-FBC4-4FED-A44B-0151F0915F2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C0AAA3C-7B7A-4A61-BC5F-0D3C37F4B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625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745F8F-8AA7-4673-97C0-BA0F7BAD0BA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CE1E51-A6AB-4D52-BEF5-A6EDE41D2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8179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E5207C-92DC-45F0-9064-57E4C3E7FA5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8CF5655-A033-4397-857A-6A7893B37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092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25610D-210C-43F3-8155-2B50A20B7DD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D8C7823-BA30-4AD9-9D32-CDE8779D0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914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5F4D95-373E-47C8-85D4-50B9C73C9D6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A0DC775-E9DB-47F2-9072-B5B59D092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814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760F80-E081-4117-A251-0871769BC44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63A1C44-7EB5-4549-8577-80EE321E8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236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A523C1-EAFA-43DA-A051-E45A1AAA2BF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CCF39BA-02D4-40DE-BD95-8AAC14898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803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727719-AE53-4A96-966F-49F38EFEE49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5900C90-7F45-43DE-94B3-9457F841B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694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826003-ADCD-43D3-BBBD-F68329016A9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4C7708E-2DC8-44A9-A2D8-219EC96B4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9969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50B7EF-B872-4E8F-8D52-F68D8D2B228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8F5C4A-C295-4959-9762-4E5B89EC5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87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1995-2770-4D50-A85A-FF478038BEB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22C7-0E7D-4BD9-80EA-A421578F3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9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7E42E5-D01A-416A-B605-4C73A14FAE1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89D4FC1-7E0A-4830-A87D-E3C8FB66D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70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1E7E9A-0522-4D60-AAB0-2E670F0DBB1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1555408-32D0-4739-BF2C-EF7E10E05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823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4F4DA4-6F7B-4955-9159-2997C97AA75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1F1B8A-5863-449C-8CF4-D4DCEF2B9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6359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3E64D4-51CA-4C41-88BA-8283CEF7253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277CDC6-A44D-4279-9DA5-112A02233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70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6D56EE-29F6-4D74-9DF6-DA07CAB6F11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37607C-6CBA-41E0-9A95-4096578E0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428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3578DB-103A-4215-AFF3-8D11C751369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F6A288-7D16-4CF7-91A7-386BB59C4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202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E73F3D-FCD7-4330-83F4-4481EE37D6E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BB4784E-7DAE-4845-A90A-0A5BCB13F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961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D039EF-5340-4884-8F38-630C61C8F31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92B53F9-E9A9-4D91-B7DB-5A240B947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639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05FBBB-A457-4707-96EB-1E0EE7660B3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F44FC07-7061-4F43-B5C0-C2A5A6047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125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4848FB-90F3-48AA-B3CE-0C3C85D540D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3730C79-6074-4EF7-BF76-1643EC1A8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83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C599-1DAC-4F0E-924F-B03F38CBEDE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03DC0-1792-43E3-9710-A7E897974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5074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AA2F11-1E5B-4C9E-B2A5-E57F0EEB22C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BF50EBD-C5BD-47EC-9AB9-96D2155C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688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362D39-C4A9-45FF-84FC-8BA9E683B50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22359DC-06DA-44E4-A5DE-70B870A1D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308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E3569D-87C4-4707-817E-D44057F3230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0B16292-A6E8-4692-94C8-D2E69306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337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F8F7AF-D382-4491-8B33-8BFA0BB8D69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9DC2864-3A21-47F1-BF1D-97B8360AB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412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ED6D43-8A25-4403-83A0-876136594C2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093105-C695-4732-B5CB-AE0F5C064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4335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2CEBB8-D118-4E2F-9DF1-5665325A08E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D522F9-BE82-427C-BE77-6657D356B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520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EFEB63-4B25-4B9F-AF61-00DCD2912C5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8A0D9CF-96FB-4711-9364-71750486C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594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804588-9665-46C0-887D-DB837325E38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2A93350-0865-4678-ADC4-B1C056911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4824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922ED2-9615-4E67-BDCA-3E0E2EE785D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D4BEFD-8ACA-40A0-BEC8-5D2262D21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025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0782D0-D83F-417C-AA12-AB237C9F17B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D664A80-0441-4BFE-961E-E9E2963A1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7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29FA6-D93F-4FD1-8D87-58D2B8107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94D8-1CD7-4484-895D-75A8296FD45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CE9C7-52A7-4430-BE7F-110624E0E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6625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2B7A8B-E959-4CC8-99FC-33F508C7C6B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1B8ACC8-AE3F-4553-8AC4-A562F1E81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73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3729B0-D3F2-40AA-87DC-7578D016591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470770-69A8-41C5-BD63-E6A5F1913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6074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AF82E5-E17F-452D-848D-CE9B2D6B8F4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EC5B10-70E6-4A75-8873-54DC8A75A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174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F17F9B-CD5A-4FE5-A49C-886183AE0F8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BEC9B86-E15B-47C0-8947-D7BA66B03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9059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E0C272-AA16-4C38-8693-DFC6880DEE0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EDE56F9-9E24-4EB2-8E67-D408A5387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988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A52764-E931-4FD8-B3D7-1B1CAF55B35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196351-191B-4EBA-9D4D-BB29EDB9D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967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EAD8CD-0B1F-4821-A235-90443877129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3A0AD34-7044-4C51-BCD9-F7B85225E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43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308789-9B5A-4280-B0BE-4C567B00D30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6F9B461-B22B-453F-9831-FCE5F1D8D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1732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0BE4E0-30F6-47F5-A962-450E3D8FF6D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B6739F-6F93-4024-9B55-55460A08C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9575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541EE5-5F3F-4E7F-BA08-F5B6C4A581D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2E04F7-CB95-45BC-8109-3BE30C335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97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7ACD-6971-41F4-8617-60F7DFD2136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3384A-DE31-4EBA-B1B8-CFDC3133C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97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5DF692-C287-431A-B53B-391DB64946A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C9046A-F49E-41EB-8E3B-ADCFC74EB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4588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F7B6D3-5E4D-4F03-9133-186C69C6051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48A3875-9948-4846-AE8E-08F6D013B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885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FC2001-A35E-42EC-B553-751BF49409B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0DED138-3205-4DC0-9373-23151466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89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63A190-68F3-4E67-BC2B-E02F4C62C1A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A620A16-F4AE-4311-9619-15C97FA41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06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7C3902-103A-4F1F-8946-659FD3DF4CF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32BFA2-573E-49CB-B992-77B3F9DEE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0254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8B962C-E71E-4C39-90CC-6D8B5090110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D8E82E4-3F6E-41FB-B002-FDC3B2903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477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3A436E-A5A9-4918-AD40-F4E0417AED1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1B73571-CB90-4BCB-A4AD-047A2F44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268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1302B5-FC9F-4298-A396-2C5233BD696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8F654A6-7C13-4668-8D0E-DAA0DAF74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09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66A4F0-873F-494C-A527-C6170446FF2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B9880D-E690-4480-A3D4-389BEF72F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896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BCC269-328B-4AB8-84EC-D5B3557BF90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150338C-BBD9-4BBE-B4DD-2334CADAD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707A-A0CC-4008-8F63-54E5A3A9410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4174-FC76-40A0-865E-C55F63AE8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139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D9D57-7FCC-479E-8013-9890F89A7ED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04707B4-29DF-469D-8B6D-7F9E39342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255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E4E568-BCDD-4B03-8AE0-77B6887A102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69DD3E3-E49A-4FBE-9F15-9F1BA1033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7956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DFAB7D-7A73-44C5-9BB7-FE46B2A3E43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287E3D-B8A2-4D73-92EE-520575919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5213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647519-0D31-42A9-B83C-D6E796CAB7B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B9173B1-0381-49D2-886E-2372699BA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6764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96349D-851E-458E-8498-CBA58A7E696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E58EBA-567D-4A11-9352-A44F2B293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7931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C962A2-5A71-412D-ADBF-5D3D91677E9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01065EB-3862-40B7-8D2B-B364A12D7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16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389163-ED23-459F-9283-42F6322313B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1710E47-7A5B-4F57-BC31-94A4A7DF1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6936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B72F84-886E-4FEF-8FBF-55FEFADF7A8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616EDDA-EBEF-4DDC-9BBF-E25D3B2AC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137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5449DC-E33B-4038-AD54-42399E3137C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0E9D66D-605B-4005-AD8A-DEED735FA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33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29E339-9C97-4841-8998-D97123EDC16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0D57C1A-E634-49A7-BC0F-5AFFF66CF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95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C098-B6E8-499C-8E61-A81ABB008B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0129864"/>
      </p:ext>
    </p:extLst>
  </p:cSld>
  <p:clrMapOvr>
    <a:masterClrMapping/>
  </p:clrMapOvr>
  <p:transition>
    <p:zo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E1E6CE-5F57-4303-8B1E-C95813A4085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20CAAA4-0BA2-4D6C-BA4D-0A6B8A8D5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3244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C0B8A5-F2C0-4314-900E-268B0928459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AF6FD9F-A2AA-4BC2-86E0-6BE537C59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2938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FC337E-B39D-44CC-AD5B-FA086464989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8E76503-9B74-4EB6-95D7-70C270221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7488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0BD47A-8A82-49B8-B06A-245D8B9DA19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49354E-7C2F-4623-929E-B0BAD11F1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0059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368B80-4185-4B77-A5B9-0F6EA823F7B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9A1C57D-544A-44E3-8437-09019FCE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593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C9B4C7-F933-4CDC-B10D-43AA4042B74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4D7AAE-7867-4A7C-A71F-2EA7E4B94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73663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581C03-7F05-437A-8079-ECD0482F5A3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10DB039-25FA-4BB6-B353-B66E32689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619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45B816-7CCC-4CC2-B83D-5CD122F30DD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C802F30-487D-461A-B648-7001D06B0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3721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6EC86-5C35-4275-BE17-40A3DF9FAE1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245A9BB-140B-4F81-944A-CA8AC68CA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18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FFF57A-FE2C-464B-85B6-FE56E2A7689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96DF708-FDF2-4A39-A633-3F9222603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09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E51E9-302F-4013-B14A-E8119A1524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2473634"/>
      </p:ext>
    </p:extLst>
  </p:cSld>
  <p:clrMapOvr>
    <a:masterClrMapping/>
  </p:clrMapOvr>
  <p:transition>
    <p:zo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BA48C5-52DD-4495-8106-F3693D9D812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A81D524-2CDA-4718-A1A5-16C2B1218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0106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F5B219-591D-411D-BE9B-5B467CD4AE5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B8F73DE-FFE6-4915-BBC6-8CAA20CA6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111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101B2D-F304-4E94-BE77-FB30F881614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E58B3A9-B0AA-48B9-A08E-D41308180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6778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F77212-956C-4821-8158-76DD94E6CE8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18BC8E-3859-4874-89DE-41EDC6750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660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20C1E6-FECE-4CB1-B108-1DECCFB873F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9897253-21EF-4D49-9335-9951FBFD9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545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80D70E-577B-48FD-B92F-72994A5B2D1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E37F1B-C740-46FF-AB37-F8967E651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6446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D8A04D-D228-4829-9C0A-96597ADE1B1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FE15233-2245-4D44-B1F8-6D4FFB25D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8858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93A91A-315E-4991-8C33-13183854978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903195-6C4D-481C-8BD1-229C27092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909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FBF211-C73C-49B6-8AC1-7CC3449362D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91E9B3A-6C8D-4236-B46A-6BD5E0447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941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E7A2FC-E6AF-406E-984C-05C03C12F84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002AD5-897D-41B2-87F9-38131A71B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35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F7B54-154D-4ACA-8540-E2C2E0EF79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2835822"/>
      </p:ext>
    </p:extLst>
  </p:cSld>
  <p:clrMapOvr>
    <a:masterClrMapping/>
  </p:clrMapOvr>
  <p:transition>
    <p:zo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C007AD-0D32-486B-87CB-CBE383D5965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EC75AB-CA29-4146-AE2C-414CDC17B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980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B217CE-4E67-494B-BA0A-1B9F7C13388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A96CEFE-B6E7-451C-A576-6111DB034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145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3DB6AC-9BDE-44C5-B811-F9C9C702D56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610186-54EB-450E-AB55-A6128584B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4057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F1B3F0-31CC-4C70-8CE9-235E6D90A55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0F61F29-D6CA-4AA7-A1AA-2F9E68695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6470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63535E-CF11-4B2C-A6B5-9151694A111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C5AE65-0C05-4617-892C-343786871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77336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8E3B52-1CBE-4AA0-83E7-8B495988AB4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8DA2EB6-2270-474B-AB7F-271C5092A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178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ADAA26-825A-4AC5-9652-09D52B703BF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B85B828-BECA-4BF6-A87E-75317F98C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6069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401FF7-FA1E-4B05-9123-3AB163FBDAF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FF0C38B-00BF-4206-95A6-CB6B73A82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453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C1FC-4AA9-442A-90C1-F130E48D5C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9248153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CF271-13C2-4323-8124-59616FDF3C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5062389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E0DB0-0356-40EC-9D23-BE51FF1EBD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8242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EE43-02BF-4166-B5E3-93F0A40025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838784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D265B-B492-4FAE-9D7C-1A678087E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92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3F897-66D0-4332-A701-6AE97EBD7B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7127670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CB77-C5AB-4591-8B0F-AD5F0DED6C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6958949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6B46-E91F-44A5-B9AF-6D4FD2252F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5617464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BE21A-8112-4C5F-BCC0-4930DCA59C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4290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20597-AC60-4E8E-9C98-7ED6EC5EE6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532255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87EDD-6C9A-4195-96DD-0C3A4E2E7F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8275815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E576B-0F0A-473C-AE02-8528C3F484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324665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29300-34C0-45DB-B81C-959A5642A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7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C7DC4-B828-4353-A0AF-0A6BCEF0C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70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C5FA5-2955-4BAD-B025-1642A2366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2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62C5F-5600-4A02-B45F-2881120FD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25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450CB-599C-4C52-B65F-2F314626D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07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E1D4D-0072-4E68-A580-65A71446C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75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8E53D-65E7-4A80-8BE1-77E2FFA75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303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E920-E2F9-49A3-A86A-5590DE33D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86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AD7F0-2C33-4863-8791-10695032C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16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3129C-FDDE-417D-8183-02311F4A5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38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8F613-58A8-47AA-8D46-C2083562E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95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D02AA-D224-4945-ACC2-B2B781213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05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31188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9A0E9-9FC1-4CAD-BB4B-3067BBA0B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65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D983AD-BD2D-4EC8-A7AA-7913B6971BF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3FA5554-1D77-4F19-A7D2-49DE15665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1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7630B-20F9-4060-9FAE-CAD15EFB1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724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0A76A8-7820-4262-AA03-AB53B90FBC1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4A70E0-C956-4972-9F4A-7352381B6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71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B05F85-DB60-49D9-921C-2CD425A5244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B6CA995-F039-4177-B89B-5ACFC40A9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09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948637-5544-4D3F-B93C-80D84E602C0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EBA5286-CC39-4CF3-AAE5-B8C2B329B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35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01F67D-14CF-403C-AD08-C1F80B0D5E0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B80CDFB-B755-40D0-834C-0DF61CB47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47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F943D2-97B4-4523-82CA-F0D5BCA76D4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30E5F4-B4F2-4292-A72A-524334D09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84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5A73F6-5705-4A0F-90BD-AA331C8F419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635100E-A339-4994-AE81-0A5D01C03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80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B8053D-1A5B-4519-B7DC-FC1806E49B3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8F48867-3D60-4BCA-8892-B07AFE90A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715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4E9624-48B6-4305-A51F-5C741CA0217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93BA284-BE2B-4FAC-86D7-5E4214656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57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811FBB-67BC-41DF-8D49-46C3CB26A6E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7778E8A-5907-4233-AE48-9CA26096C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031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2A2808-6A22-4F87-8041-5E749213B78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C3F2F6-A478-4427-A769-D80E8AAB2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4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4A911-88ED-4EDB-8971-0C0CD8BCF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022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C10CA4-E644-4287-8012-B03D5FF3729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64804E-62FE-445D-BA1E-BA0259046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512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B2BEED-6331-4EF1-90FF-ECF38CA4AB2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FF3AF08-936D-44EE-8894-33EAE3CA5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68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E21AF4-3CFE-4402-A4FB-48C9FE30686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C5AF5BF-B7A2-46D4-80B7-4EC0AAC9B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49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327787-3FE9-4AD0-861A-9C96059431C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D130B7-E016-4CE1-B1FF-6D2554D82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35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944003-513F-48EA-87AE-E05473765CB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FD7252D-CED5-4F89-B1EB-86B115A95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09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F891D4-C23D-43A4-A5FF-74127B6C70E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45BF4A6-AF3B-4DDA-B3A1-204C06CD1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05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AA8008-EA2C-407A-A296-0B45D9C368E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76E1740-A877-4EB7-B4DA-EC84590CC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747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525BFF-6828-43AC-92C0-BC91B57D84A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92ADB17-7000-470E-8A6E-33382385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148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7C28E-45E4-4791-B470-ABA45060543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A641763-A442-401E-8CBA-E06BB053C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622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388ADE-E18D-4B4E-9AD1-4D25A75A0E1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915B574-98B4-461F-94A6-D7979788F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8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A5A76-EFC5-48D7-BD97-2471A690E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96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E9AF7C-9343-41A8-9668-BCBC163363C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EBCCCBD-AE7B-42CC-B5A0-F97BC560B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02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EBC44F-06A3-46E6-9E65-C050E4AF476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B6F4293-BD18-4730-B9E9-3FFFDB02B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09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E29E7C-5FB2-472A-BCE7-7590715A1A7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542950-7F29-4EBB-831E-0CBE892AD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69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941802-BF80-4C5C-912C-B6923A5B49C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85A9D05-3E7E-4AFA-8468-B79ADDF73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77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FF9F8C-8019-4E8A-9519-92181C1EBA24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B678FB2-5CA4-4587-B6AC-504845A88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88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E7310A-100A-49FC-A5AC-7CDAAE7D1C0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A11A8E7-D4F1-4501-BB99-23E3AC828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215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4C17FC-DAB8-422E-8244-9599989BD08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BD72419-9CC3-4E45-8841-98BFA424B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67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57EC12-F138-40D6-A394-D84E9B1DE55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2FEC6E4-6D16-4E43-AF8A-3FC1748D2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75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5DBA01-06B4-496A-A4B1-31F59C6CE8C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C62424-81A4-453A-884D-80D48E957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723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9D54F6-B2F4-457C-89F8-F59ECD3B6A2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703B025-3BF0-405F-AAF1-B9A2A48FC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4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A6112-41CB-4396-8F44-15BF714B0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0885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CB317B-8E98-41C4-BAC6-40B3694AD23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20460A4-12EC-4D1F-BC9B-ED8BA168A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325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FF0CEB-6F90-45EE-8584-7CBFE28CB22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445F8D0-CBF4-4445-BED0-E3C3B7A7F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288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E2AED4-BF26-4854-B5C8-BC37743933F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4BC512F-9CD7-4EEB-A990-0A3C692B9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98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0B2D32-B24B-412E-B87D-9120BC90F61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BB793FA-4151-48BF-A28F-F7F066A54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009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AFD78B-3094-4E59-BAE8-27B08086802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5516702-F073-454F-96D5-1635AC3E7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055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59FC89-5837-4166-8AA5-85C455B12C9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790B9C-30B5-4591-AD28-845CEACF7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73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735619-1F36-4A4E-A372-9F925ED952B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9DF92BF-9FC5-4C6A-8CEB-A558A0879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636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FD690-A8E6-455C-AAD4-CAE47018A28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F9694CD-CE9B-4B97-9876-AB82692A5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27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786E8A-17F8-4D74-BEA0-BD3A4BF3298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E42340-0C3D-41CE-A9C8-3C2DA46E1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087813-33B3-4301-BBC4-6F1994B882F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58519B-2315-4153-AA61-664F8D065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32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B4814-BEF0-4D29-AD92-02609D25F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79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935888-7DCF-4C98-999A-CF2EB397741B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1974F28-4C7A-48AA-8D61-D6B62A9E6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912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FABAD2-C971-4FEA-9E8D-C70764779D7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0C314E4-F363-4EC7-BCA9-A0EA3F088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1589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70EB9B-E484-455D-9575-3E99A901B5D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3F3461E-0354-4AF6-8EBD-E531DC280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91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38FDA3-5357-4472-8AB0-B1ECA20E3EC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50273C2-9323-44FF-B1C8-D5038F08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769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BC712B-D5E3-44DB-9040-48F1C0E9C77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218F9D-9673-4D3F-A93C-31EB8B913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798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6092E9-8747-4B93-BE05-B2FB8F9EEA1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661C61-D5A7-4B22-A2E9-371095BB2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9956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E5027B-7788-41E3-8B51-037572EA0A9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FE71140-8B9E-4016-B790-747B11894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3731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B25520-34E4-4DBE-94FF-9F281AECFBD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14CFC17-DB4D-4C84-991C-ED4360B68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10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4B005-76EF-4B32-84D4-4A446EE3DAD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822972-B670-47E7-A32D-CCD573602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365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E83029-ECA9-4708-AD88-135962FB5B4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64BEB14-FA1A-49A0-999B-7CF415993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6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C9157E-B332-4231-BA04-15962DED7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972254-5CED-492A-874E-068470D23FE1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E660873-52B6-40F9-86AA-A9E5A5821D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D3E7CF9-2DEA-4136-9656-33AC7BA7D1C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377891-124A-42CD-A04F-9B09D429BB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A48DFC6-FF8F-44BA-80B8-3B3C677BCA7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6F137E-758C-448B-9324-B8ABD42454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8F37A6-3261-4021-B453-E9681D7A7EB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76FE78-CACE-488C-A99C-25B4E9583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96DB97-01F9-4B5F-B947-30E6387294D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EA0CA4-953A-4AA6-BF64-65938355A5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6ABDCCD-82A9-4232-9AF7-9136C37DF16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7E27B6-38C7-437A-A606-1E16A7543C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FF6F54B-E99E-4CA5-9003-C6D08196F490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385626-0A03-4767-A87A-892D33DC50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7562DFA-7853-4DB9-AF5E-3D277CD591DE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FF5F2D-B07D-431A-B751-5563254FC4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388FA23-995B-4C43-A49B-60421C6AF0A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B9445F6-0E6C-46C5-A611-3116313704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174" r:id="rId9"/>
    <p:sldLayoutId id="2147485175" r:id="rId10"/>
    <p:sldLayoutId id="2147485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19E7775-372B-466E-86A3-95DC3FF374C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A7C56C-4587-4C3E-8F8F-74F7CA1101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6C08C2-C751-46BD-8F93-94D050FEF76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F615B0D-E935-4664-A05F-628F7A84D7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B884E0-826B-4739-9BA1-25F123E9B49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9EF0CC-081E-4B3B-BDD4-34037643F3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723604-FF1F-432F-B4D8-1BA64CFB3A4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16CED5-95E1-48F7-BC26-266CF23967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8A4162-2749-45F1-92F0-739BCFBF1DF9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750247-4CB5-4581-AB5A-ADF1CAF0DB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8EB3566-EF6A-4120-BE59-6C2F30C383AD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F9B8064-201A-4C50-BE3C-8F5887C2A5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28FE36-11DC-4CD1-9A9D-8DA9281CB96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  <p:sldLayoutId id="2147485008" r:id="rId12"/>
    <p:sldLayoutId id="2147485009" r:id="rId13"/>
    <p:sldLayoutId id="2147485010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518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518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2561C66-8CD9-4230-A71C-06BF2920E0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  <p:sldLayoutId id="2147485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577A93-2299-455D-AC9A-10F7CD41393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6064D2-395B-49E0-BCB4-52026D492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218075-65A5-417A-86D5-B5B8F1F4E2A6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C3900F-A77F-444E-B727-1FF23ED1CD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280F40C-5048-4766-BE8F-3B5B989FC16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6504125-FE87-40E2-B94C-A53A856B1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73A6EE9-FF24-4186-9BD3-F29F53FDF23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2CC09F-C132-45F0-B2B2-D6B768942D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57" r:id="rId2"/>
    <p:sldLayoutId id="2147485058" r:id="rId3"/>
    <p:sldLayoutId id="2147485059" r:id="rId4"/>
    <p:sldLayoutId id="2147485060" r:id="rId5"/>
    <p:sldLayoutId id="2147485061" r:id="rId6"/>
    <p:sldLayoutId id="2147485062" r:id="rId7"/>
    <p:sldLayoutId id="2147485063" r:id="rId8"/>
    <p:sldLayoutId id="2147485064" r:id="rId9"/>
    <p:sldLayoutId id="2147485065" r:id="rId10"/>
    <p:sldLayoutId id="2147485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80EEB72-547E-4742-B748-C30D1D9DE0F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3E8731-6F22-4C15-A80F-5E1E6ADC4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slide" Target="slide9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4.jpeg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0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7.xml"/><Relationship Id="rId7" Type="http://schemas.openxmlformats.org/officeDocument/2006/relationships/slide" Target="slide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5.xml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6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2.wav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7.xml"/><Relationship Id="rId6" Type="http://schemas.openxmlformats.org/officeDocument/2006/relationships/slide" Target="slide21.xml"/><Relationship Id="rId5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2.gif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slide" Target="slide21.xml"/><Relationship Id="rId11" Type="http://schemas.openxmlformats.org/officeDocument/2006/relationships/image" Target="../media/image41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slide" Target="slide26.xml"/><Relationship Id="rId12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slide" Target="slide21.xml"/><Relationship Id="rId11" Type="http://schemas.openxmlformats.org/officeDocument/2006/relationships/image" Target="../media/image46.png"/><Relationship Id="rId5" Type="http://schemas.openxmlformats.org/officeDocument/2006/relationships/image" Target="../media/image4.jpeg"/><Relationship Id="rId10" Type="http://schemas.openxmlformats.org/officeDocument/2006/relationships/image" Target="../media/image4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slide" Target="slide21.xml"/><Relationship Id="rId5" Type="http://schemas.openxmlformats.org/officeDocument/2006/relationships/image" Target="../media/image4.jpeg"/><Relationship Id="rId10" Type="http://schemas.openxmlformats.org/officeDocument/2006/relationships/image" Target="../media/image4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cs typeface="Arial" panose="020B0604020202020204" pitchFamily="34" charset="0"/>
              </a:rPr>
              <a:t>HOẠT ĐỘNG KHỞI ĐỘNG</a:t>
            </a:r>
          </a:p>
        </p:txBody>
      </p:sp>
      <p:sp>
        <p:nvSpPr>
          <p:cNvPr id="24371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cs typeface="Arial" panose="020B0604020202020204" pitchFamily="34" charset="0"/>
              </a:rPr>
              <a:t>Câu hỏi: Em hãy nêu các vị trí tương đối của đường thẳng và đường tròn, cùng các hệ thức liên hệ tương ứng?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/>
          <a:srcRect l="20349" r="20345" b="-4"/>
          <a:stretch/>
        </p:blipFill>
        <p:spPr>
          <a:xfrm>
            <a:off x="6958045" y="4471822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619625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FE9C42-B8B4-4D2B-A0CD-1D493E1C4999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thegioidienmay.vn/Demo2/Anhsp/1700093064734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566988"/>
            <a:ext cx="24876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600px-Olympic_rings_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63763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upload.wikimedia.org/wikipedia/commons/0/0a/Steiner_chain_animation_ellips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217988"/>
            <a:ext cx="20224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upload.wikimedia.org/wikipedia/commons/thumb/8/8a/Pappus_Chain_Full.svg/220px-Pappus_Chain_Ful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21798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orel-Draw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217988"/>
            <a:ext cx="2032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vnqconline.com/tin_quandung/New_Updates/0410_QD/img/Ing_Quan_Dung_042010_011-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303463"/>
            <a:ext cx="30432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8" name="TextBox 11"/>
          <p:cNvSpPr txBox="1">
            <a:spLocks noChangeArrowheads="1"/>
          </p:cNvSpPr>
          <p:nvPr/>
        </p:nvSpPr>
        <p:spPr bwMode="auto">
          <a:xfrm>
            <a:off x="280988" y="93663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Một số hình ảnh về vị trí tương đối của hai đường tròn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2278063" y="1358900"/>
            <a:ext cx="1751012" cy="149225"/>
          </a:xfrm>
          <a:prstGeom prst="line">
            <a:avLst/>
          </a:prstGeom>
          <a:noFill/>
          <a:ln w="57150">
            <a:pattFill prst="trellis">
              <a:fgClr>
                <a:srgbClr val="0066FF"/>
              </a:fgClr>
              <a:bgClr>
                <a:srgbClr val="F26448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2278063" y="2124075"/>
            <a:ext cx="1752600" cy="354013"/>
          </a:xfrm>
          <a:prstGeom prst="line">
            <a:avLst/>
          </a:prstGeom>
          <a:noFill/>
          <a:ln w="57150">
            <a:pattFill prst="trellis">
              <a:fgClr>
                <a:srgbClr val="0066FF"/>
              </a:fgClr>
              <a:bgClr>
                <a:srgbClr val="FF9966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541463" y="1216025"/>
            <a:ext cx="1312862" cy="1290638"/>
            <a:chOff x="1156" y="1079"/>
            <a:chExt cx="1932" cy="1932"/>
          </a:xfrm>
        </p:grpSpPr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1179" y="1091"/>
              <a:ext cx="1895" cy="189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Oval 26"/>
            <p:cNvSpPr>
              <a:spLocks noChangeArrowheads="1"/>
            </p:cNvSpPr>
            <p:nvPr/>
          </p:nvSpPr>
          <p:spPr bwMode="auto">
            <a:xfrm>
              <a:off x="1359" y="1283"/>
              <a:ext cx="1537" cy="15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1974" y="1882"/>
              <a:ext cx="311" cy="31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5137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1156" y="1079"/>
              <a:ext cx="1932" cy="1932"/>
            </a:xfrm>
            <a:custGeom>
              <a:avLst/>
              <a:gdLst>
                <a:gd name="G0" fmla="+- 3000 0 0"/>
                <a:gd name="G1" fmla="+- 21600 0 3000"/>
                <a:gd name="G2" fmla="+- 21600 0 30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0" y="10800"/>
                  </a:moveTo>
                  <a:cubicBezTo>
                    <a:pt x="3000" y="15108"/>
                    <a:pt x="6492" y="18600"/>
                    <a:pt x="10800" y="18600"/>
                  </a:cubicBezTo>
                  <a:cubicBezTo>
                    <a:pt x="15108" y="18600"/>
                    <a:pt x="18600" y="15108"/>
                    <a:pt x="18600" y="10800"/>
                  </a:cubicBezTo>
                  <a:cubicBezTo>
                    <a:pt x="18600" y="6492"/>
                    <a:pt x="15108" y="3000"/>
                    <a:pt x="10800" y="3000"/>
                  </a:cubicBezTo>
                  <a:cubicBezTo>
                    <a:pt x="6492" y="3000"/>
                    <a:pt x="3000" y="6492"/>
                    <a:pt x="30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3319463" y="1322388"/>
            <a:ext cx="947737" cy="960437"/>
            <a:chOff x="3448" y="1442"/>
            <a:chExt cx="1356" cy="1356"/>
          </a:xfrm>
        </p:grpSpPr>
        <p:sp>
          <p:nvSpPr>
            <p:cNvPr id="19" name="AutoShape 30"/>
            <p:cNvSpPr>
              <a:spLocks noChangeArrowheads="1"/>
            </p:cNvSpPr>
            <p:nvPr/>
          </p:nvSpPr>
          <p:spPr bwMode="auto">
            <a:xfrm>
              <a:off x="3448" y="1442"/>
              <a:ext cx="1356" cy="1356"/>
            </a:xfrm>
            <a:custGeom>
              <a:avLst/>
              <a:gdLst>
                <a:gd name="G0" fmla="+- 3000 0 0"/>
                <a:gd name="G1" fmla="+- 21600 0 3000"/>
                <a:gd name="G2" fmla="+- 21600 0 30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0" y="10800"/>
                  </a:moveTo>
                  <a:cubicBezTo>
                    <a:pt x="3000" y="15108"/>
                    <a:pt x="6492" y="18600"/>
                    <a:pt x="10800" y="18600"/>
                  </a:cubicBezTo>
                  <a:cubicBezTo>
                    <a:pt x="15108" y="18600"/>
                    <a:pt x="18600" y="15108"/>
                    <a:pt x="18600" y="10800"/>
                  </a:cubicBezTo>
                  <a:cubicBezTo>
                    <a:pt x="18600" y="6492"/>
                    <a:pt x="15108" y="3000"/>
                    <a:pt x="10800" y="3000"/>
                  </a:cubicBezTo>
                  <a:cubicBezTo>
                    <a:pt x="6492" y="3000"/>
                    <a:pt x="3000" y="6492"/>
                    <a:pt x="30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Oval 31"/>
            <p:cNvSpPr>
              <a:spLocks noChangeArrowheads="1"/>
            </p:cNvSpPr>
            <p:nvPr/>
          </p:nvSpPr>
          <p:spPr bwMode="auto">
            <a:xfrm>
              <a:off x="3616" y="1621"/>
              <a:ext cx="1008" cy="10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4000" y="1996"/>
              <a:ext cx="241" cy="23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6078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678363" y="690563"/>
            <a:ext cx="1609725" cy="1592262"/>
            <a:chOff x="506" y="610"/>
            <a:chExt cx="2814" cy="2814"/>
          </a:xfrm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 rot="-582080">
              <a:off x="506" y="610"/>
              <a:ext cx="2814" cy="2814"/>
            </a:xfrm>
            <a:custGeom>
              <a:avLst/>
              <a:gdLst/>
              <a:ahLst/>
              <a:cxnLst>
                <a:cxn ang="0">
                  <a:pos x="1284" y="6"/>
                </a:cxn>
                <a:cxn ang="0">
                  <a:pos x="1428" y="144"/>
                </a:cxn>
                <a:cxn ang="0">
                  <a:pos x="1584" y="6"/>
                </a:cxn>
                <a:cxn ang="0">
                  <a:pos x="1704" y="174"/>
                </a:cxn>
                <a:cxn ang="0">
                  <a:pos x="1890" y="84"/>
                </a:cxn>
                <a:cxn ang="0">
                  <a:pos x="1974" y="264"/>
                </a:cxn>
                <a:cxn ang="0">
                  <a:pos x="2154" y="204"/>
                </a:cxn>
                <a:cxn ang="0">
                  <a:pos x="2202" y="402"/>
                </a:cxn>
                <a:cxn ang="0">
                  <a:pos x="2400" y="408"/>
                </a:cxn>
                <a:cxn ang="0">
                  <a:pos x="2406" y="600"/>
                </a:cxn>
                <a:cxn ang="0">
                  <a:pos x="2592" y="648"/>
                </a:cxn>
                <a:cxn ang="0">
                  <a:pos x="2562" y="846"/>
                </a:cxn>
                <a:cxn ang="0">
                  <a:pos x="2742" y="924"/>
                </a:cxn>
                <a:cxn ang="0">
                  <a:pos x="2652" y="1104"/>
                </a:cxn>
                <a:cxn ang="0">
                  <a:pos x="2802" y="1218"/>
                </a:cxn>
                <a:cxn ang="0">
                  <a:pos x="2694" y="1362"/>
                </a:cxn>
                <a:cxn ang="0">
                  <a:pos x="2808" y="1530"/>
                </a:cxn>
                <a:cxn ang="0">
                  <a:pos x="2658" y="1656"/>
                </a:cxn>
                <a:cxn ang="0">
                  <a:pos x="2760" y="1824"/>
                </a:cxn>
                <a:cxn ang="0">
                  <a:pos x="2592" y="1902"/>
                </a:cxn>
                <a:cxn ang="0">
                  <a:pos x="2634" y="2100"/>
                </a:cxn>
                <a:cxn ang="0">
                  <a:pos x="2424" y="2172"/>
                </a:cxn>
                <a:cxn ang="0">
                  <a:pos x="2430" y="2358"/>
                </a:cxn>
                <a:cxn ang="0">
                  <a:pos x="2238" y="2382"/>
                </a:cxn>
                <a:cxn ang="0">
                  <a:pos x="2184" y="2574"/>
                </a:cxn>
                <a:cxn ang="0">
                  <a:pos x="2016" y="2544"/>
                </a:cxn>
                <a:cxn ang="0">
                  <a:pos x="1944" y="2718"/>
                </a:cxn>
                <a:cxn ang="0">
                  <a:pos x="1788" y="2640"/>
                </a:cxn>
                <a:cxn ang="0">
                  <a:pos x="1668" y="2790"/>
                </a:cxn>
                <a:cxn ang="0">
                  <a:pos x="1512" y="2682"/>
                </a:cxn>
                <a:cxn ang="0">
                  <a:pos x="1380" y="2814"/>
                </a:cxn>
                <a:cxn ang="0">
                  <a:pos x="1248" y="2676"/>
                </a:cxn>
                <a:cxn ang="0">
                  <a:pos x="1098" y="2778"/>
                </a:cxn>
                <a:cxn ang="0">
                  <a:pos x="1014" y="2622"/>
                </a:cxn>
                <a:cxn ang="0">
                  <a:pos x="864" y="2700"/>
                </a:cxn>
                <a:cxn ang="0">
                  <a:pos x="810" y="2538"/>
                </a:cxn>
                <a:cxn ang="0">
                  <a:pos x="636" y="2574"/>
                </a:cxn>
                <a:cxn ang="0">
                  <a:pos x="600" y="2394"/>
                </a:cxn>
                <a:cxn ang="0">
                  <a:pos x="420" y="2400"/>
                </a:cxn>
                <a:cxn ang="0">
                  <a:pos x="432" y="2232"/>
                </a:cxn>
                <a:cxn ang="0">
                  <a:pos x="246" y="2208"/>
                </a:cxn>
                <a:cxn ang="0">
                  <a:pos x="288" y="2022"/>
                </a:cxn>
                <a:cxn ang="0">
                  <a:pos x="120" y="1986"/>
                </a:cxn>
                <a:cxn ang="0">
                  <a:pos x="192" y="1800"/>
                </a:cxn>
                <a:cxn ang="0">
                  <a:pos x="36" y="1734"/>
                </a:cxn>
                <a:cxn ang="0">
                  <a:pos x="144" y="1566"/>
                </a:cxn>
                <a:cxn ang="0">
                  <a:pos x="0" y="1464"/>
                </a:cxn>
                <a:cxn ang="0">
                  <a:pos x="150" y="1338"/>
                </a:cxn>
                <a:cxn ang="0">
                  <a:pos x="12" y="1188"/>
                </a:cxn>
                <a:cxn ang="0">
                  <a:pos x="186" y="1080"/>
                </a:cxn>
                <a:cxn ang="0">
                  <a:pos x="96" y="930"/>
                </a:cxn>
                <a:cxn ang="0">
                  <a:pos x="264" y="852"/>
                </a:cxn>
                <a:cxn ang="0">
                  <a:pos x="222" y="666"/>
                </a:cxn>
                <a:cxn ang="0">
                  <a:pos x="408" y="630"/>
                </a:cxn>
                <a:cxn ang="0">
                  <a:pos x="402" y="414"/>
                </a:cxn>
                <a:cxn ang="0">
                  <a:pos x="606" y="402"/>
                </a:cxn>
                <a:cxn ang="0">
                  <a:pos x="660" y="216"/>
                </a:cxn>
                <a:cxn ang="0">
                  <a:pos x="870" y="246"/>
                </a:cxn>
                <a:cxn ang="0">
                  <a:pos x="948" y="78"/>
                </a:cxn>
                <a:cxn ang="0">
                  <a:pos x="1152" y="156"/>
                </a:cxn>
              </a:cxnLst>
              <a:rect l="0" t="0" r="r" b="b"/>
              <a:pathLst>
                <a:path w="2814" h="2814">
                  <a:moveTo>
                    <a:pt x="1260" y="150"/>
                  </a:moveTo>
                  <a:lnTo>
                    <a:pt x="1284" y="6"/>
                  </a:lnTo>
                  <a:lnTo>
                    <a:pt x="1392" y="0"/>
                  </a:lnTo>
                  <a:lnTo>
                    <a:pt x="1428" y="144"/>
                  </a:lnTo>
                  <a:lnTo>
                    <a:pt x="1536" y="138"/>
                  </a:lnTo>
                  <a:lnTo>
                    <a:pt x="1584" y="6"/>
                  </a:lnTo>
                  <a:lnTo>
                    <a:pt x="1698" y="30"/>
                  </a:lnTo>
                  <a:lnTo>
                    <a:pt x="1704" y="174"/>
                  </a:lnTo>
                  <a:lnTo>
                    <a:pt x="1824" y="198"/>
                  </a:lnTo>
                  <a:lnTo>
                    <a:pt x="1890" y="84"/>
                  </a:lnTo>
                  <a:lnTo>
                    <a:pt x="1980" y="120"/>
                  </a:lnTo>
                  <a:lnTo>
                    <a:pt x="1974" y="264"/>
                  </a:lnTo>
                  <a:lnTo>
                    <a:pt x="2028" y="300"/>
                  </a:lnTo>
                  <a:lnTo>
                    <a:pt x="2154" y="204"/>
                  </a:lnTo>
                  <a:lnTo>
                    <a:pt x="2232" y="258"/>
                  </a:lnTo>
                  <a:lnTo>
                    <a:pt x="2202" y="402"/>
                  </a:lnTo>
                  <a:lnTo>
                    <a:pt x="2256" y="462"/>
                  </a:lnTo>
                  <a:lnTo>
                    <a:pt x="2400" y="408"/>
                  </a:lnTo>
                  <a:lnTo>
                    <a:pt x="2466" y="474"/>
                  </a:lnTo>
                  <a:lnTo>
                    <a:pt x="2406" y="600"/>
                  </a:lnTo>
                  <a:lnTo>
                    <a:pt x="2466" y="690"/>
                  </a:lnTo>
                  <a:lnTo>
                    <a:pt x="2592" y="648"/>
                  </a:lnTo>
                  <a:lnTo>
                    <a:pt x="2658" y="738"/>
                  </a:lnTo>
                  <a:lnTo>
                    <a:pt x="2562" y="846"/>
                  </a:lnTo>
                  <a:lnTo>
                    <a:pt x="2610" y="936"/>
                  </a:lnTo>
                  <a:lnTo>
                    <a:pt x="2742" y="924"/>
                  </a:lnTo>
                  <a:lnTo>
                    <a:pt x="2772" y="1014"/>
                  </a:lnTo>
                  <a:lnTo>
                    <a:pt x="2652" y="1104"/>
                  </a:lnTo>
                  <a:lnTo>
                    <a:pt x="2670" y="1200"/>
                  </a:lnTo>
                  <a:lnTo>
                    <a:pt x="2802" y="1218"/>
                  </a:lnTo>
                  <a:lnTo>
                    <a:pt x="2814" y="1308"/>
                  </a:lnTo>
                  <a:lnTo>
                    <a:pt x="2694" y="1362"/>
                  </a:lnTo>
                  <a:lnTo>
                    <a:pt x="2688" y="1470"/>
                  </a:lnTo>
                  <a:lnTo>
                    <a:pt x="2808" y="1530"/>
                  </a:lnTo>
                  <a:lnTo>
                    <a:pt x="2796" y="1620"/>
                  </a:lnTo>
                  <a:lnTo>
                    <a:pt x="2658" y="1656"/>
                  </a:lnTo>
                  <a:lnTo>
                    <a:pt x="2634" y="1752"/>
                  </a:lnTo>
                  <a:lnTo>
                    <a:pt x="2760" y="1824"/>
                  </a:lnTo>
                  <a:lnTo>
                    <a:pt x="2724" y="1920"/>
                  </a:lnTo>
                  <a:lnTo>
                    <a:pt x="2592" y="1902"/>
                  </a:lnTo>
                  <a:lnTo>
                    <a:pt x="2544" y="1986"/>
                  </a:lnTo>
                  <a:lnTo>
                    <a:pt x="2634" y="2100"/>
                  </a:lnTo>
                  <a:lnTo>
                    <a:pt x="2568" y="2208"/>
                  </a:lnTo>
                  <a:lnTo>
                    <a:pt x="2424" y="2172"/>
                  </a:lnTo>
                  <a:lnTo>
                    <a:pt x="2370" y="2256"/>
                  </a:lnTo>
                  <a:lnTo>
                    <a:pt x="2430" y="2358"/>
                  </a:lnTo>
                  <a:lnTo>
                    <a:pt x="2364" y="2442"/>
                  </a:lnTo>
                  <a:lnTo>
                    <a:pt x="2238" y="2382"/>
                  </a:lnTo>
                  <a:lnTo>
                    <a:pt x="2154" y="2448"/>
                  </a:lnTo>
                  <a:lnTo>
                    <a:pt x="2184" y="2574"/>
                  </a:lnTo>
                  <a:lnTo>
                    <a:pt x="2112" y="2634"/>
                  </a:lnTo>
                  <a:lnTo>
                    <a:pt x="2016" y="2544"/>
                  </a:lnTo>
                  <a:lnTo>
                    <a:pt x="1938" y="2574"/>
                  </a:lnTo>
                  <a:lnTo>
                    <a:pt x="1944" y="2718"/>
                  </a:lnTo>
                  <a:lnTo>
                    <a:pt x="1848" y="2748"/>
                  </a:lnTo>
                  <a:lnTo>
                    <a:pt x="1788" y="2640"/>
                  </a:lnTo>
                  <a:lnTo>
                    <a:pt x="1686" y="2658"/>
                  </a:lnTo>
                  <a:lnTo>
                    <a:pt x="1668" y="2790"/>
                  </a:lnTo>
                  <a:lnTo>
                    <a:pt x="1572" y="2808"/>
                  </a:lnTo>
                  <a:lnTo>
                    <a:pt x="1512" y="2682"/>
                  </a:lnTo>
                  <a:lnTo>
                    <a:pt x="1434" y="2682"/>
                  </a:lnTo>
                  <a:lnTo>
                    <a:pt x="1380" y="2814"/>
                  </a:lnTo>
                  <a:lnTo>
                    <a:pt x="1290" y="2814"/>
                  </a:lnTo>
                  <a:lnTo>
                    <a:pt x="1248" y="2676"/>
                  </a:lnTo>
                  <a:lnTo>
                    <a:pt x="1176" y="2658"/>
                  </a:lnTo>
                  <a:lnTo>
                    <a:pt x="1098" y="2778"/>
                  </a:lnTo>
                  <a:lnTo>
                    <a:pt x="1020" y="2754"/>
                  </a:lnTo>
                  <a:lnTo>
                    <a:pt x="1014" y="2622"/>
                  </a:lnTo>
                  <a:lnTo>
                    <a:pt x="948" y="2598"/>
                  </a:lnTo>
                  <a:lnTo>
                    <a:pt x="864" y="2700"/>
                  </a:lnTo>
                  <a:lnTo>
                    <a:pt x="786" y="2664"/>
                  </a:lnTo>
                  <a:lnTo>
                    <a:pt x="810" y="2538"/>
                  </a:lnTo>
                  <a:lnTo>
                    <a:pt x="732" y="2484"/>
                  </a:lnTo>
                  <a:lnTo>
                    <a:pt x="636" y="2574"/>
                  </a:lnTo>
                  <a:lnTo>
                    <a:pt x="558" y="2520"/>
                  </a:lnTo>
                  <a:lnTo>
                    <a:pt x="600" y="2394"/>
                  </a:lnTo>
                  <a:lnTo>
                    <a:pt x="528" y="2334"/>
                  </a:lnTo>
                  <a:lnTo>
                    <a:pt x="420" y="2400"/>
                  </a:lnTo>
                  <a:lnTo>
                    <a:pt x="366" y="2340"/>
                  </a:lnTo>
                  <a:lnTo>
                    <a:pt x="432" y="2232"/>
                  </a:lnTo>
                  <a:lnTo>
                    <a:pt x="384" y="2166"/>
                  </a:lnTo>
                  <a:lnTo>
                    <a:pt x="246" y="2208"/>
                  </a:lnTo>
                  <a:lnTo>
                    <a:pt x="204" y="2148"/>
                  </a:lnTo>
                  <a:lnTo>
                    <a:pt x="288" y="2022"/>
                  </a:lnTo>
                  <a:lnTo>
                    <a:pt x="252" y="1956"/>
                  </a:lnTo>
                  <a:lnTo>
                    <a:pt x="120" y="1986"/>
                  </a:lnTo>
                  <a:lnTo>
                    <a:pt x="90" y="1914"/>
                  </a:lnTo>
                  <a:lnTo>
                    <a:pt x="192" y="1800"/>
                  </a:lnTo>
                  <a:lnTo>
                    <a:pt x="168" y="1722"/>
                  </a:lnTo>
                  <a:lnTo>
                    <a:pt x="36" y="1734"/>
                  </a:lnTo>
                  <a:lnTo>
                    <a:pt x="24" y="1650"/>
                  </a:lnTo>
                  <a:lnTo>
                    <a:pt x="144" y="1566"/>
                  </a:lnTo>
                  <a:lnTo>
                    <a:pt x="138" y="1494"/>
                  </a:lnTo>
                  <a:lnTo>
                    <a:pt x="0" y="1464"/>
                  </a:lnTo>
                  <a:lnTo>
                    <a:pt x="0" y="1392"/>
                  </a:lnTo>
                  <a:lnTo>
                    <a:pt x="150" y="1338"/>
                  </a:lnTo>
                  <a:lnTo>
                    <a:pt x="150" y="1260"/>
                  </a:lnTo>
                  <a:lnTo>
                    <a:pt x="12" y="1188"/>
                  </a:lnTo>
                  <a:lnTo>
                    <a:pt x="30" y="1098"/>
                  </a:lnTo>
                  <a:lnTo>
                    <a:pt x="186" y="1080"/>
                  </a:lnTo>
                  <a:lnTo>
                    <a:pt x="204" y="1008"/>
                  </a:lnTo>
                  <a:lnTo>
                    <a:pt x="96" y="930"/>
                  </a:lnTo>
                  <a:lnTo>
                    <a:pt x="120" y="834"/>
                  </a:lnTo>
                  <a:lnTo>
                    <a:pt x="264" y="852"/>
                  </a:lnTo>
                  <a:lnTo>
                    <a:pt x="306" y="786"/>
                  </a:lnTo>
                  <a:lnTo>
                    <a:pt x="222" y="666"/>
                  </a:lnTo>
                  <a:lnTo>
                    <a:pt x="270" y="600"/>
                  </a:lnTo>
                  <a:lnTo>
                    <a:pt x="408" y="630"/>
                  </a:lnTo>
                  <a:lnTo>
                    <a:pt x="468" y="540"/>
                  </a:lnTo>
                  <a:lnTo>
                    <a:pt x="402" y="414"/>
                  </a:lnTo>
                  <a:lnTo>
                    <a:pt x="492" y="342"/>
                  </a:lnTo>
                  <a:lnTo>
                    <a:pt x="606" y="402"/>
                  </a:lnTo>
                  <a:lnTo>
                    <a:pt x="702" y="348"/>
                  </a:lnTo>
                  <a:lnTo>
                    <a:pt x="660" y="216"/>
                  </a:lnTo>
                  <a:lnTo>
                    <a:pt x="762" y="162"/>
                  </a:lnTo>
                  <a:lnTo>
                    <a:pt x="870" y="246"/>
                  </a:lnTo>
                  <a:lnTo>
                    <a:pt x="960" y="210"/>
                  </a:lnTo>
                  <a:lnTo>
                    <a:pt x="948" y="78"/>
                  </a:lnTo>
                  <a:lnTo>
                    <a:pt x="1086" y="36"/>
                  </a:lnTo>
                  <a:lnTo>
                    <a:pt x="1152" y="156"/>
                  </a:lnTo>
                  <a:lnTo>
                    <a:pt x="126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FFFFCC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 rot="-582080">
              <a:off x="1672" y="1786"/>
              <a:ext cx="480" cy="480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800" ker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0277 1.85185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2700"/>
            <a:ext cx="9144000" cy="5638800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en-US" altLang="en-US" sz="2000" b="1">
                <a:solidFill>
                  <a:schemeClr val="bg1"/>
                </a:solidFill>
              </a:rPr>
              <a:t>- Vẽ đường nối tâm OO’</a:t>
            </a:r>
            <a:br>
              <a:rPr lang="en-US" altLang="en-US" sz="2000" b="1">
                <a:solidFill>
                  <a:schemeClr val="bg1"/>
                </a:solidFill>
              </a:rPr>
            </a:br>
            <a:r>
              <a:rPr lang="en-US" altLang="en-US" sz="2000" b="1">
                <a:solidFill>
                  <a:schemeClr val="bg1"/>
                </a:solidFill>
              </a:rPr>
              <a:t>- Gấp giấy theo đường nối tâm OO’</a:t>
            </a:r>
            <a:br>
              <a:rPr lang="en-US" altLang="en-US" sz="2000" b="1">
                <a:solidFill>
                  <a:schemeClr val="bg1"/>
                </a:solidFill>
              </a:rPr>
            </a:br>
            <a:r>
              <a:rPr lang="en-US" altLang="en-US" sz="2000" b="1">
                <a:solidFill>
                  <a:schemeClr val="bg1"/>
                </a:solidFill>
              </a:rPr>
              <a:t>- Nhận xét về hai phần của hình được chia bởi đường nối tâm khi gấp</a:t>
            </a:r>
            <a:br>
              <a:rPr lang="en-US" altLang="en-US" sz="2000" b="1">
                <a:solidFill>
                  <a:schemeClr val="bg1"/>
                </a:solidFill>
              </a:rPr>
            </a:br>
            <a:r>
              <a:rPr lang="en-US" altLang="en-US" sz="2000" b="1">
                <a:solidFill>
                  <a:schemeClr val="bg1"/>
                </a:solidFill>
              </a:rPr>
              <a:t>- Nhận xét về vị trí của hai điểm A và B trong trường hợp hai đường tròn cắt nhau.</a:t>
            </a:r>
            <a:br>
              <a:rPr lang="en-US" altLang="en-US" sz="2000" b="1">
                <a:solidFill>
                  <a:schemeClr val="bg1"/>
                </a:solidFill>
              </a:rPr>
            </a:br>
            <a:r>
              <a:rPr lang="en-US" altLang="en-US" sz="2000" b="1">
                <a:solidFill>
                  <a:schemeClr val="bg1"/>
                </a:solidFill>
              </a:rPr>
              <a:t>- Nhận xét về vị trí của điểm A trong trường hợp hai đường tròn tiếp xúc nhau.</a:t>
            </a:r>
            <a:br>
              <a:rPr lang="en-US" altLang="en-US" sz="2000" b="1">
                <a:solidFill>
                  <a:schemeClr val="bg1"/>
                </a:solidFill>
              </a:rPr>
            </a:b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981200" y="-139700"/>
            <a:ext cx="5740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 u="sng">
                <a:solidFill>
                  <a:srgbClr val="FFFF00"/>
                </a:solidFill>
              </a:rPr>
              <a:t>Thảo luận nhóm </a:t>
            </a:r>
            <a:r>
              <a:rPr lang="en-US" altLang="en-US" sz="2400" b="1" i="1" u="sng">
                <a:solidFill>
                  <a:srgbClr val="FFFF00"/>
                </a:solidFill>
              </a:rPr>
              <a:t>(Thời gian: 3 phút )</a:t>
            </a:r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381000" y="1333500"/>
            <a:ext cx="1860550" cy="1428750"/>
            <a:chOff x="279" y="2297"/>
            <a:chExt cx="1172" cy="900"/>
          </a:xfrm>
        </p:grpSpPr>
        <p:sp>
          <p:nvSpPr>
            <p:cNvPr id="253979" name="Oval 5"/>
            <p:cNvSpPr>
              <a:spLocks noChangeArrowheads="1"/>
            </p:cNvSpPr>
            <p:nvPr/>
          </p:nvSpPr>
          <p:spPr bwMode="auto">
            <a:xfrm rot="117966">
              <a:off x="1009" y="2297"/>
              <a:ext cx="287" cy="29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3980" name="Oval 6"/>
            <p:cNvSpPr>
              <a:spLocks noChangeArrowheads="1"/>
            </p:cNvSpPr>
            <p:nvPr/>
          </p:nvSpPr>
          <p:spPr bwMode="auto">
            <a:xfrm rot="117966">
              <a:off x="1013" y="2917"/>
              <a:ext cx="242" cy="2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3981" name="Oval 7"/>
            <p:cNvSpPr>
              <a:spLocks noChangeArrowheads="1"/>
            </p:cNvSpPr>
            <p:nvPr/>
          </p:nvSpPr>
          <p:spPr bwMode="auto">
            <a:xfrm rot="117966">
              <a:off x="1029" y="2434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53982" name="Oval 8"/>
            <p:cNvSpPr>
              <a:spLocks noChangeArrowheads="1"/>
            </p:cNvSpPr>
            <p:nvPr/>
          </p:nvSpPr>
          <p:spPr bwMode="auto">
            <a:xfrm rot="117966">
              <a:off x="1000" y="2774"/>
              <a:ext cx="235" cy="24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253983" name="Group 9"/>
            <p:cNvGrpSpPr>
              <a:grpSpLocks/>
            </p:cNvGrpSpPr>
            <p:nvPr/>
          </p:nvGrpSpPr>
          <p:grpSpPr bwMode="auto">
            <a:xfrm>
              <a:off x="279" y="2313"/>
              <a:ext cx="883" cy="884"/>
              <a:chOff x="243" y="2305"/>
              <a:chExt cx="1066" cy="1067"/>
            </a:xfrm>
          </p:grpSpPr>
          <p:sp>
            <p:nvSpPr>
              <p:cNvPr id="253986" name="Oval 10"/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3987" name="Rectangle 11"/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sp>
          <p:nvSpPr>
            <p:cNvPr id="253984" name="Oval 12"/>
            <p:cNvSpPr>
              <a:spLocks noChangeArrowheads="1"/>
            </p:cNvSpPr>
            <p:nvPr/>
          </p:nvSpPr>
          <p:spPr bwMode="auto">
            <a:xfrm>
              <a:off x="1001" y="2527"/>
              <a:ext cx="450" cy="450"/>
            </a:xfrm>
            <a:prstGeom prst="ellips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</a:rPr>
                <a:t>.</a:t>
              </a:r>
            </a:p>
          </p:txBody>
        </p:sp>
        <p:sp>
          <p:nvSpPr>
            <p:cNvPr id="253985" name="Rectangle 13"/>
            <p:cNvSpPr>
              <a:spLocks noChangeArrowheads="1"/>
            </p:cNvSpPr>
            <p:nvPr/>
          </p:nvSpPr>
          <p:spPr bwMode="auto">
            <a:xfrm>
              <a:off x="1141" y="2745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FF99"/>
                  </a:solidFill>
                </a:rPr>
                <a:t>O’</a:t>
              </a:r>
            </a:p>
          </p:txBody>
        </p:sp>
      </p:grpSp>
      <p:grpSp>
        <p:nvGrpSpPr>
          <p:cNvPr id="253957" name="Group 14"/>
          <p:cNvGrpSpPr>
            <a:grpSpLocks/>
          </p:cNvGrpSpPr>
          <p:nvPr/>
        </p:nvGrpSpPr>
        <p:grpSpPr bwMode="auto">
          <a:xfrm>
            <a:off x="3276600" y="1333500"/>
            <a:ext cx="2122488" cy="1403350"/>
            <a:chOff x="2088" y="1496"/>
            <a:chExt cx="1337" cy="884"/>
          </a:xfrm>
        </p:grpSpPr>
        <p:grpSp>
          <p:nvGrpSpPr>
            <p:cNvPr id="253972" name="Group 15"/>
            <p:cNvGrpSpPr>
              <a:grpSpLocks/>
            </p:cNvGrpSpPr>
            <p:nvPr/>
          </p:nvGrpSpPr>
          <p:grpSpPr bwMode="auto">
            <a:xfrm>
              <a:off x="2088" y="1496"/>
              <a:ext cx="883" cy="884"/>
              <a:chOff x="243" y="2305"/>
              <a:chExt cx="1066" cy="1067"/>
            </a:xfrm>
          </p:grpSpPr>
          <p:sp>
            <p:nvSpPr>
              <p:cNvPr id="253977" name="Oval 16"/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3978" name="Rectangle 17"/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sp>
          <p:nvSpPr>
            <p:cNvPr id="253973" name="Oval 18"/>
            <p:cNvSpPr>
              <a:spLocks noChangeArrowheads="1"/>
            </p:cNvSpPr>
            <p:nvPr/>
          </p:nvSpPr>
          <p:spPr bwMode="auto">
            <a:xfrm>
              <a:off x="2975" y="1713"/>
              <a:ext cx="450" cy="450"/>
            </a:xfrm>
            <a:prstGeom prst="ellips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</a:rPr>
                <a:t>.</a:t>
              </a:r>
            </a:p>
          </p:txBody>
        </p:sp>
        <p:sp>
          <p:nvSpPr>
            <p:cNvPr id="253974" name="Rectangle 19"/>
            <p:cNvSpPr>
              <a:spLocks noChangeArrowheads="1"/>
            </p:cNvSpPr>
            <p:nvPr/>
          </p:nvSpPr>
          <p:spPr bwMode="auto">
            <a:xfrm>
              <a:off x="3132" y="1939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FF99"/>
                  </a:solidFill>
                </a:rPr>
                <a:t>O’</a:t>
              </a:r>
            </a:p>
          </p:txBody>
        </p:sp>
        <p:sp>
          <p:nvSpPr>
            <p:cNvPr id="253975" name="Oval 20"/>
            <p:cNvSpPr>
              <a:spLocks noChangeArrowheads="1"/>
            </p:cNvSpPr>
            <p:nvPr/>
          </p:nvSpPr>
          <p:spPr bwMode="auto">
            <a:xfrm rot="117966">
              <a:off x="2889" y="1814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53976" name="Oval 21"/>
            <p:cNvSpPr>
              <a:spLocks noChangeArrowheads="1"/>
            </p:cNvSpPr>
            <p:nvPr/>
          </p:nvSpPr>
          <p:spPr bwMode="auto">
            <a:xfrm rot="117966">
              <a:off x="2855" y="1817"/>
              <a:ext cx="123" cy="1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253958" name="Group 22"/>
          <p:cNvGrpSpPr>
            <a:grpSpLocks/>
          </p:cNvGrpSpPr>
          <p:nvPr/>
        </p:nvGrpSpPr>
        <p:grpSpPr bwMode="auto">
          <a:xfrm>
            <a:off x="6477000" y="1333500"/>
            <a:ext cx="2279650" cy="1403350"/>
            <a:chOff x="4130" y="2122"/>
            <a:chExt cx="1436" cy="884"/>
          </a:xfrm>
        </p:grpSpPr>
        <p:grpSp>
          <p:nvGrpSpPr>
            <p:cNvPr id="253967" name="Group 23"/>
            <p:cNvGrpSpPr>
              <a:grpSpLocks/>
            </p:cNvGrpSpPr>
            <p:nvPr/>
          </p:nvGrpSpPr>
          <p:grpSpPr bwMode="auto">
            <a:xfrm>
              <a:off x="4130" y="2122"/>
              <a:ext cx="883" cy="884"/>
              <a:chOff x="243" y="2305"/>
              <a:chExt cx="1066" cy="1067"/>
            </a:xfrm>
          </p:grpSpPr>
          <p:sp>
            <p:nvSpPr>
              <p:cNvPr id="253970" name="Oval 24"/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3971" name="Rectangle 25"/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sp>
          <p:nvSpPr>
            <p:cNvPr id="253968" name="Oval 26"/>
            <p:cNvSpPr>
              <a:spLocks noChangeArrowheads="1"/>
            </p:cNvSpPr>
            <p:nvPr/>
          </p:nvSpPr>
          <p:spPr bwMode="auto">
            <a:xfrm>
              <a:off x="5116" y="2336"/>
              <a:ext cx="450" cy="450"/>
            </a:xfrm>
            <a:prstGeom prst="ellips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</a:rPr>
                <a:t>.</a:t>
              </a:r>
            </a:p>
          </p:txBody>
        </p:sp>
        <p:sp>
          <p:nvSpPr>
            <p:cNvPr id="253969" name="Rectangle 27"/>
            <p:cNvSpPr>
              <a:spLocks noChangeArrowheads="1"/>
            </p:cNvSpPr>
            <p:nvPr/>
          </p:nvSpPr>
          <p:spPr bwMode="auto">
            <a:xfrm>
              <a:off x="5262" y="2557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FF99"/>
                  </a:solidFill>
                </a:rPr>
                <a:t>O’</a:t>
              </a:r>
            </a:p>
          </p:txBody>
        </p:sp>
      </p:grpSp>
      <p:sp>
        <p:nvSpPr>
          <p:cNvPr id="253959" name="Text Box 28"/>
          <p:cNvSpPr txBox="1">
            <a:spLocks noChangeArrowheads="1"/>
          </p:cNvSpPr>
          <p:nvPr/>
        </p:nvSpPr>
        <p:spPr bwMode="auto">
          <a:xfrm>
            <a:off x="593725" y="3009900"/>
            <a:ext cx="11160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00"/>
                </a:solidFill>
              </a:rPr>
              <a:t>Nhóm 1</a:t>
            </a:r>
          </a:p>
        </p:txBody>
      </p:sp>
      <p:sp>
        <p:nvSpPr>
          <p:cNvPr id="253960" name="Text Box 29"/>
          <p:cNvSpPr txBox="1">
            <a:spLocks noChangeArrowheads="1"/>
          </p:cNvSpPr>
          <p:nvPr/>
        </p:nvSpPr>
        <p:spPr bwMode="auto">
          <a:xfrm>
            <a:off x="3632200" y="3048000"/>
            <a:ext cx="11160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00"/>
                </a:solidFill>
              </a:rPr>
              <a:t>Nhóm 2</a:t>
            </a:r>
          </a:p>
        </p:txBody>
      </p:sp>
      <p:sp>
        <p:nvSpPr>
          <p:cNvPr id="253961" name="Text Box 30"/>
          <p:cNvSpPr txBox="1">
            <a:spLocks noChangeArrowheads="1"/>
          </p:cNvSpPr>
          <p:nvPr/>
        </p:nvSpPr>
        <p:spPr bwMode="auto">
          <a:xfrm>
            <a:off x="7086600" y="3060700"/>
            <a:ext cx="11160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00"/>
                </a:solidFill>
              </a:rPr>
              <a:t>Nhóm 3</a:t>
            </a:r>
          </a:p>
        </p:txBody>
      </p:sp>
      <p:sp>
        <p:nvSpPr>
          <p:cNvPr id="253962" name="Line 31"/>
          <p:cNvSpPr>
            <a:spLocks noChangeShapeType="1"/>
          </p:cNvSpPr>
          <p:nvPr/>
        </p:nvSpPr>
        <p:spPr bwMode="auto">
          <a:xfrm>
            <a:off x="2781300" y="1066800"/>
            <a:ext cx="0" cy="220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3" name="Line 32"/>
          <p:cNvSpPr>
            <a:spLocks noChangeShapeType="1"/>
          </p:cNvSpPr>
          <p:nvPr/>
        </p:nvSpPr>
        <p:spPr bwMode="auto">
          <a:xfrm>
            <a:off x="5943600" y="1104900"/>
            <a:ext cx="0" cy="220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4" name="Rectangle 33"/>
          <p:cNvSpPr>
            <a:spLocks noChangeArrowheads="1"/>
          </p:cNvSpPr>
          <p:nvPr/>
        </p:nvSpPr>
        <p:spPr bwMode="auto">
          <a:xfrm>
            <a:off x="101600" y="547688"/>
            <a:ext cx="3230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Cho các hình vẽ sau: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  <p:pic>
        <p:nvPicPr>
          <p:cNvPr id="34" name="Picture 33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/>
          <a:srcRect l="17382" r="20120" b="2"/>
          <a:stretch/>
        </p:blipFill>
        <p:spPr>
          <a:xfrm>
            <a:off x="7522184" y="67895"/>
            <a:ext cx="1545616" cy="154561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5" name="Picture 34" descr="A picture containing toy, doll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714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79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2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03" name="Group 28"/>
          <p:cNvGrpSpPr>
            <a:grpSpLocks/>
          </p:cNvGrpSpPr>
          <p:nvPr/>
        </p:nvGrpSpPr>
        <p:grpSpPr bwMode="auto">
          <a:xfrm>
            <a:off x="914400" y="152400"/>
            <a:ext cx="6781800" cy="3084513"/>
            <a:chOff x="576" y="96"/>
            <a:chExt cx="4272" cy="1943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16" y="1131"/>
              <a:ext cx="18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O’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036" y="1116"/>
              <a:ext cx="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888" y="344"/>
              <a:ext cx="19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899" y="1577"/>
              <a:ext cx="1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2891" y="507"/>
              <a:ext cx="142" cy="1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79" y="1484"/>
              <a:ext cx="158" cy="1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152" y="96"/>
              <a:ext cx="1943" cy="194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686" y="492"/>
              <a:ext cx="1158" cy="11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112" y="1064"/>
              <a:ext cx="113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76" y="1072"/>
              <a:ext cx="4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256004" name="Group 29"/>
          <p:cNvGrpSpPr>
            <a:grpSpLocks/>
          </p:cNvGrpSpPr>
          <p:nvPr/>
        </p:nvGrpSpPr>
        <p:grpSpPr bwMode="auto">
          <a:xfrm>
            <a:off x="838200" y="3581400"/>
            <a:ext cx="6781800" cy="3084513"/>
            <a:chOff x="528" y="2256"/>
            <a:chExt cx="4272" cy="1943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48" y="3312"/>
              <a:ext cx="18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O’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988" y="3276"/>
              <a:ext cx="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968" y="3416"/>
              <a:ext cx="19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kern="0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972" y="3148"/>
              <a:ext cx="142" cy="1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1104" y="2256"/>
              <a:ext cx="1943" cy="194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3048" y="2648"/>
              <a:ext cx="1158" cy="11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2064" y="3216"/>
              <a:ext cx="1584" cy="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528" y="3216"/>
              <a:ext cx="4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5003800" y="1536700"/>
            <a:ext cx="1588" cy="15621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 flipH="1">
            <a:off x="4533900" y="2222500"/>
            <a:ext cx="69056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4114800"/>
            <a:ext cx="86868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200" b="1" kern="0">
                <a:solidFill>
                  <a:srgbClr val="000000"/>
                </a:solidFill>
              </a:rPr>
              <a:t>Chứng minh: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200" b="1" kern="0">
                <a:solidFill>
                  <a:srgbClr val="000000"/>
                </a:solidFill>
              </a:rPr>
              <a:t>A, B </a:t>
            </a:r>
            <a:r>
              <a:rPr lang="en-US" altLang="en-US" sz="2200" b="1" kern="0">
                <a:solidFill>
                  <a:srgbClr val="000000"/>
                </a:solidFill>
                <a:sym typeface="Symbol" pitchFamily="18" charset="2"/>
              </a:rPr>
              <a:t> (O)  OA = OB        (1)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200" b="1" kern="0">
                <a:solidFill>
                  <a:srgbClr val="000000"/>
                </a:solidFill>
                <a:sym typeface="Symbol" pitchFamily="18" charset="2"/>
              </a:rPr>
              <a:t>A, B  (O’)  O’A = O’B     (2)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200" b="1" kern="0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US" altLang="en-US" b="1" kern="0">
                <a:solidFill>
                  <a:srgbClr val="000000"/>
                </a:solidFill>
                <a:sym typeface="Symbol" pitchFamily="18" charset="2"/>
              </a:rPr>
              <a:t>ừ (1) và (2) </a:t>
            </a:r>
            <a:r>
              <a:rPr lang="en-US" altLang="en-US" sz="2200" b="1" kern="0">
                <a:solidFill>
                  <a:srgbClr val="000000"/>
                </a:solidFill>
                <a:sym typeface="Symbol" pitchFamily="18" charset="2"/>
              </a:rPr>
              <a:t> OO’ </a:t>
            </a:r>
            <a:r>
              <a:rPr lang="en-US" altLang="en-US" sz="2200" b="1" kern="0">
                <a:solidFill>
                  <a:srgbClr val="000000"/>
                </a:solidFill>
              </a:rPr>
              <a:t>là đường trung trực của đoạn thẳng AB.</a:t>
            </a:r>
            <a:endParaRPr lang="en-US" altLang="en-US" sz="2200" b="1" kern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257030" name="Group 16"/>
          <p:cNvGrpSpPr>
            <a:grpSpLocks/>
          </p:cNvGrpSpPr>
          <p:nvPr/>
        </p:nvGrpSpPr>
        <p:grpSpPr bwMode="auto">
          <a:xfrm>
            <a:off x="1219200" y="762000"/>
            <a:ext cx="6781800" cy="3084513"/>
            <a:chOff x="768" y="480"/>
            <a:chExt cx="4272" cy="1943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408" y="1515"/>
              <a:ext cx="18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Arial" charset="0"/>
                </a:rPr>
                <a:t>O’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228" y="1500"/>
              <a:ext cx="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080" y="728"/>
              <a:ext cx="19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091" y="1961"/>
              <a:ext cx="1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83" y="891"/>
              <a:ext cx="142" cy="1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71" y="1868"/>
              <a:ext cx="158" cy="1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344" y="480"/>
              <a:ext cx="1943" cy="194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878" y="876"/>
              <a:ext cx="1158" cy="11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304" y="1448"/>
              <a:ext cx="113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768" y="1464"/>
              <a:ext cx="4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305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Hai đường tròn (O, R) và (O’, R’) cắt nhau tại hai điểm A và B. Gọi I là giao điểm của OO’ và AB.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các kết quả d­ưới đây, kết quả nào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8052" name="Text Box 3"/>
          <p:cNvSpPr txBox="1">
            <a:spLocks noChangeArrowheads="1"/>
          </p:cNvSpPr>
          <p:nvPr/>
        </p:nvSpPr>
        <p:spPr bwMode="auto">
          <a:xfrm>
            <a:off x="533400" y="367347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I là trung điểm của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258053" name="Text Box 4"/>
          <p:cNvSpPr txBox="1">
            <a:spLocks noChangeArrowheads="1"/>
          </p:cNvSpPr>
          <p:nvPr/>
        </p:nvSpPr>
        <p:spPr bwMode="auto">
          <a:xfrm>
            <a:off x="533400" y="435927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AB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OO’</a:t>
            </a:r>
          </a:p>
        </p:txBody>
      </p:sp>
      <p:sp>
        <p:nvSpPr>
          <p:cNvPr id="258054" name="Text Box 5"/>
          <p:cNvSpPr txBox="1">
            <a:spLocks noChangeArrowheads="1"/>
          </p:cNvSpPr>
          <p:nvPr/>
        </p:nvSpPr>
        <p:spPr bwMode="auto">
          <a:xfrm>
            <a:off x="457200" y="496887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I là trung điểm của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OO’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55" name="Text Box 6"/>
          <p:cNvSpPr txBox="1">
            <a:spLocks noChangeArrowheads="1"/>
          </p:cNvSpPr>
          <p:nvPr/>
        </p:nvSpPr>
        <p:spPr bwMode="auto">
          <a:xfrm>
            <a:off x="457200" y="5654675"/>
            <a:ext cx="807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Đường thẳng OO’ là trục đối xứng của hình tạo bởi hai đường tròn đó. 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04800" y="4953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8057" name="Group 28"/>
          <p:cNvGrpSpPr>
            <a:grpSpLocks/>
          </p:cNvGrpSpPr>
          <p:nvPr/>
        </p:nvGrpSpPr>
        <p:grpSpPr bwMode="auto">
          <a:xfrm>
            <a:off x="4337050" y="1752600"/>
            <a:ext cx="4273550" cy="3084513"/>
            <a:chOff x="2732" y="1177"/>
            <a:chExt cx="2692" cy="1943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796" y="2212"/>
              <a:ext cx="18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O’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16" y="2197"/>
              <a:ext cx="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468" y="1425"/>
              <a:ext cx="19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479" y="2658"/>
              <a:ext cx="1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471" y="1588"/>
              <a:ext cx="142" cy="13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459" y="2565"/>
              <a:ext cx="158" cy="1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732" y="1177"/>
              <a:ext cx="1943" cy="194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266" y="1573"/>
              <a:ext cx="1158" cy="11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705" y="2146"/>
              <a:ext cx="113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544" y="1657"/>
              <a:ext cx="1" cy="984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 flipH="1">
              <a:off x="4372" y="2072"/>
              <a:ext cx="435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ForwardNex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4725988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 a,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xác định vị trí t­ương đối của hai đường tròn (O) và (O’).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Chứng minh rằng BC// OO’ và ba điểm C, B, D thẳng hàng.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449888" y="284163"/>
            <a:ext cx="1828800" cy="1828800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883400" y="622300"/>
            <a:ext cx="1296988" cy="1271588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664200" y="714375"/>
            <a:ext cx="1501775" cy="1050925"/>
          </a:xfrm>
          <a:custGeom>
            <a:avLst/>
            <a:gdLst>
              <a:gd name="T0" fmla="*/ 2147483647 w 946"/>
              <a:gd name="T1" fmla="*/ 0 h 662"/>
              <a:gd name="T2" fmla="*/ 0 w 946"/>
              <a:gd name="T3" fmla="*/ 1668343438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46" h="662">
                <a:moveTo>
                  <a:pt x="946" y="0"/>
                </a:moveTo>
                <a:lnTo>
                  <a:pt x="0" y="662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169150" y="704850"/>
            <a:ext cx="757238" cy="1047750"/>
          </a:xfrm>
          <a:custGeom>
            <a:avLst/>
            <a:gdLst>
              <a:gd name="T0" fmla="*/ 0 w 476"/>
              <a:gd name="T1" fmla="*/ 0 h 660"/>
              <a:gd name="T2" fmla="*/ 1204641573 w 476"/>
              <a:gd name="T3" fmla="*/ 1663303125 h 6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" h="660">
                <a:moveTo>
                  <a:pt x="0" y="0"/>
                </a:moveTo>
                <a:lnTo>
                  <a:pt x="476" y="660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426200" y="1219200"/>
            <a:ext cx="1130300" cy="1588"/>
          </a:xfrm>
          <a:custGeom>
            <a:avLst/>
            <a:gdLst>
              <a:gd name="T0" fmla="*/ 0 w 712"/>
              <a:gd name="T1" fmla="*/ 0 h 1"/>
              <a:gd name="T2" fmla="*/ 1794351250 w 712"/>
              <a:gd name="T3" fmla="*/ 2521744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12" h="1">
                <a:moveTo>
                  <a:pt x="0" y="0"/>
                </a:moveTo>
                <a:lnTo>
                  <a:pt x="712" y="1"/>
                </a:ln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676900" y="1752600"/>
            <a:ext cx="1447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70600" y="8636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26325" y="869950"/>
            <a:ext cx="68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359400" y="1409700"/>
            <a:ext cx="838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9086" name="Text Box 12"/>
          <p:cNvSpPr txBox="1">
            <a:spLocks noChangeArrowheads="1"/>
          </p:cNvSpPr>
          <p:nvPr/>
        </p:nvSpPr>
        <p:spPr bwMode="auto">
          <a:xfrm>
            <a:off x="7010400" y="1981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005638" y="1435100"/>
            <a:ext cx="1066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716838" y="1438275"/>
            <a:ext cx="8382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038975" y="146050"/>
            <a:ext cx="9144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7137400" y="720725"/>
            <a:ext cx="31750" cy="1041400"/>
          </a:xfrm>
          <a:custGeom>
            <a:avLst/>
            <a:gdLst>
              <a:gd name="T0" fmla="*/ 50403125 w 20"/>
              <a:gd name="T1" fmla="*/ 0 h 656"/>
              <a:gd name="T2" fmla="*/ 0 w 20"/>
              <a:gd name="T3" fmla="*/ 1653222500 h 6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656">
                <a:moveTo>
                  <a:pt x="20" y="0"/>
                </a:moveTo>
                <a:lnTo>
                  <a:pt x="0" y="656"/>
                </a:ln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870700" y="909638"/>
            <a:ext cx="99218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731000" y="947738"/>
            <a:ext cx="762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05600" y="985838"/>
            <a:ext cx="77788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148388" y="1366838"/>
            <a:ext cx="74612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096000" y="1404938"/>
            <a:ext cx="762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073900" y="1066800"/>
            <a:ext cx="1539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7073900" y="1498600"/>
            <a:ext cx="127000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105650" y="1752600"/>
            <a:ext cx="83978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19200" y="2895600"/>
            <a:ext cx="6248400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800">
                <a:solidFill>
                  <a:srgbClr val="1102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= OC </a:t>
            </a: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 R của(O))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AI = IB </a:t>
            </a:r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(T/C đường nối tâm)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 là đường trung bình của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ctr"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// OI</a:t>
            </a:r>
          </a:p>
          <a:p>
            <a:pPr algn="ctr"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// OO’  </a:t>
            </a:r>
          </a:p>
          <a:p>
            <a:pPr algn="ctr" eaLnBrk="1" hangingPunct="1"/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0" name="Text Box 27"/>
          <p:cNvSpPr txBox="1">
            <a:spLocks noChangeArrowheads="1"/>
          </p:cNvSpPr>
          <p:nvPr/>
        </p:nvSpPr>
        <p:spPr bwMode="auto">
          <a:xfrm>
            <a:off x="2840038" y="4302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8"/>
          <p:cNvSpPr txBox="1">
            <a:spLocks noChangeArrowheads="1"/>
          </p:cNvSpPr>
          <p:nvPr/>
        </p:nvSpPr>
        <p:spPr bwMode="auto">
          <a:xfrm>
            <a:off x="4951413" y="42513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29"/>
          <p:cNvSpPr txBox="1">
            <a:spLocks noChangeArrowheads="1"/>
          </p:cNvSpPr>
          <p:nvPr/>
        </p:nvSpPr>
        <p:spPr bwMode="auto">
          <a:xfrm>
            <a:off x="3195638" y="543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0"/>
          <p:cNvSpPr txBox="1">
            <a:spLocks noChangeArrowheads="1"/>
          </p:cNvSpPr>
          <p:nvPr/>
        </p:nvSpPr>
        <p:spPr bwMode="auto">
          <a:xfrm>
            <a:off x="6049963" y="5334000"/>
            <a:ext cx="185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4" name="Text Box 31"/>
          <p:cNvSpPr txBox="1">
            <a:spLocks noChangeArrowheads="1"/>
          </p:cNvSpPr>
          <p:nvPr/>
        </p:nvSpPr>
        <p:spPr bwMode="auto">
          <a:xfrm>
            <a:off x="2613025" y="6592888"/>
            <a:ext cx="185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5" name="Text Box 32"/>
          <p:cNvSpPr txBox="1">
            <a:spLocks noChangeArrowheads="1"/>
          </p:cNvSpPr>
          <p:nvPr/>
        </p:nvSpPr>
        <p:spPr bwMode="auto">
          <a:xfrm>
            <a:off x="5191125" y="6681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1102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735388" y="26416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2" rIns="91346" bIns="4567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038600" y="2997200"/>
          <a:ext cx="339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97200"/>
                        <a:ext cx="339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43000" y="2589213"/>
            <a:ext cx="1358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1102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</a:t>
            </a:r>
            <a:r>
              <a:rPr lang="en-US" altLang="en-US" sz="2400" b="1">
                <a:solidFill>
                  <a:srgbClr val="1102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038600" y="3943350"/>
          <a:ext cx="339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43350"/>
                        <a:ext cx="339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038600" y="4762500"/>
          <a:ext cx="339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62500"/>
                        <a:ext cx="339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9"/>
          <p:cNvGraphicFramePr>
            <a:graphicFrameLocks noChangeAspect="1"/>
          </p:cNvGraphicFramePr>
          <p:nvPr/>
        </p:nvGraphicFramePr>
        <p:xfrm>
          <a:off x="4038600" y="5657850"/>
          <a:ext cx="339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57850"/>
                        <a:ext cx="339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1"/>
          <p:cNvGraphicFramePr>
            <a:graphicFrameLocks noChangeAspect="1"/>
          </p:cNvGraphicFramePr>
          <p:nvPr/>
        </p:nvGraphicFramePr>
        <p:xfrm>
          <a:off x="4057650" y="3028950"/>
          <a:ext cx="3317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028950"/>
                        <a:ext cx="3317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9"/>
          <p:cNvGraphicFramePr>
            <a:graphicFrameLocks noChangeAspect="1"/>
          </p:cNvGraphicFramePr>
          <p:nvPr/>
        </p:nvGraphicFramePr>
        <p:xfrm>
          <a:off x="4038600" y="3962400"/>
          <a:ext cx="3317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3317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0"/>
          <p:cNvGraphicFramePr>
            <a:graphicFrameLocks noChangeAspect="1"/>
          </p:cNvGraphicFramePr>
          <p:nvPr/>
        </p:nvGraphicFramePr>
        <p:xfrm>
          <a:off x="4038600" y="4800600"/>
          <a:ext cx="314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00600"/>
                        <a:ext cx="314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1"/>
          <p:cNvGraphicFramePr>
            <a:graphicFrameLocks noChangeAspect="1"/>
          </p:cNvGraphicFramePr>
          <p:nvPr/>
        </p:nvGraphicFramePr>
        <p:xfrm>
          <a:off x="4057650" y="5657850"/>
          <a:ext cx="314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5657850"/>
                        <a:ext cx="314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3" grpId="0"/>
      <p:bldP spid="15" grpId="0"/>
      <p:bldP spid="16" grpId="0"/>
      <p:bldP spid="17" grpId="0"/>
      <p:bldP spid="19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G:\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6313488"/>
            <a:ext cx="1993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735638"/>
            <a:ext cx="21955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5324475"/>
            <a:ext cx="32115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5110163"/>
            <a:ext cx="1689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078163"/>
            <a:ext cx="219075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4779963"/>
            <a:ext cx="2425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592513"/>
            <a:ext cx="13446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495675"/>
            <a:ext cx="25638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208213"/>
            <a:ext cx="40592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87588"/>
            <a:ext cx="22018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212975"/>
            <a:ext cx="241141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803400"/>
            <a:ext cx="22272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927100"/>
            <a:ext cx="1270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"/>
          <a:stretch>
            <a:fillRect/>
          </a:stretch>
        </p:blipFill>
        <p:spPr bwMode="auto">
          <a:xfrm>
            <a:off x="3798888" y="85725"/>
            <a:ext cx="40513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547688"/>
            <a:ext cx="2514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358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343" name="Group 343"/>
          <p:cNvGraphicFramePr>
            <a:graphicFrameLocks noGrp="1"/>
          </p:cNvGraphicFramePr>
          <p:nvPr/>
        </p:nvGraphicFramePr>
        <p:xfrm>
          <a:off x="228600" y="2743200"/>
          <a:ext cx="6934200" cy="4064000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Khẳng định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(B)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(C)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KC = 9cm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AC = 25cm</a:t>
                      </a:r>
                      <a:endParaRPr kumimoji="0" lang="vi-V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1156" name="Text Box 55"/>
          <p:cNvSpPr txBox="1">
            <a:spLocks noChangeArrowheads="1"/>
          </p:cNvSpPr>
          <p:nvPr/>
        </p:nvSpPr>
        <p:spPr bwMode="auto">
          <a:xfrm>
            <a:off x="-76200" y="838200"/>
            <a:ext cx="57912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 Bài 3</a:t>
            </a:r>
            <a:r>
              <a:rPr lang="en-GB" altLang="en-US" sz="240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00FF"/>
                </a:solidFill>
                <a:cs typeface="Arial" panose="020B0604020202020204" pitchFamily="34" charset="0"/>
              </a:rPr>
              <a:t>Cho hình vẽ. Biết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  (A; 20cm), (C ; 15cm), MN = 24cm</a:t>
            </a:r>
            <a:r>
              <a:rPr lang="en-GB" altLang="en-US" sz="24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en-US" altLang="en-US" sz="2400" i="1">
                <a:solidFill>
                  <a:srgbClr val="FFFFCC"/>
                </a:solidFill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cs typeface="Arial" panose="020B0604020202020204" pitchFamily="34" charset="0"/>
              </a:rPr>
              <a:t>  </a:t>
            </a:r>
            <a:r>
              <a:rPr lang="en-US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vi-VN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ác</a:t>
            </a:r>
            <a:r>
              <a:rPr lang="en-US" altLang="en-US" sz="2800" i="1">
                <a:solidFill>
                  <a:srgbClr val="0000FF"/>
                </a:solidFill>
              </a:rPr>
              <a:t> </a:t>
            </a:r>
            <a:r>
              <a:rPr lang="en-US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vi-VN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â</a:t>
            </a:r>
            <a:r>
              <a:rPr lang="en-US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u sau </a:t>
            </a:r>
            <a:r>
              <a:rPr lang="vi-VN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2800" i="1">
                <a:solidFill>
                  <a:srgbClr val="0000FF"/>
                </a:solidFill>
                <a:cs typeface="Arial" panose="020B0604020202020204" pitchFamily="34" charset="0"/>
              </a:rPr>
              <a:t> hay sai?</a:t>
            </a:r>
            <a:endParaRPr lang="vi-VN" altLang="en-US" sz="2800" i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261157" name="Group 56"/>
          <p:cNvGrpSpPr>
            <a:grpSpLocks/>
          </p:cNvGrpSpPr>
          <p:nvPr/>
        </p:nvGrpSpPr>
        <p:grpSpPr bwMode="auto">
          <a:xfrm>
            <a:off x="4953000" y="152400"/>
            <a:ext cx="4114800" cy="2514600"/>
            <a:chOff x="325" y="1346"/>
            <a:chExt cx="2075" cy="1146"/>
          </a:xfrm>
        </p:grpSpPr>
        <p:grpSp>
          <p:nvGrpSpPr>
            <p:cNvPr id="261171" name="Group 57"/>
            <p:cNvGrpSpPr>
              <a:grpSpLocks/>
            </p:cNvGrpSpPr>
            <p:nvPr/>
          </p:nvGrpSpPr>
          <p:grpSpPr bwMode="auto">
            <a:xfrm>
              <a:off x="325" y="1346"/>
              <a:ext cx="2075" cy="1146"/>
              <a:chOff x="34" y="2101"/>
              <a:chExt cx="1910" cy="1146"/>
            </a:xfrm>
          </p:grpSpPr>
          <p:sp>
            <p:nvSpPr>
              <p:cNvPr id="261174" name="Text Box 58"/>
              <p:cNvSpPr txBox="1">
                <a:spLocks noChangeArrowheads="1"/>
              </p:cNvSpPr>
              <p:nvPr/>
            </p:nvSpPr>
            <p:spPr bwMode="auto">
              <a:xfrm>
                <a:off x="34" y="2557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I</a:t>
                </a:r>
                <a:endParaRPr lang="vi-VN" altLang="en-US" sz="18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75" name="Text Box 59"/>
              <p:cNvSpPr txBox="1">
                <a:spLocks noChangeArrowheads="1"/>
              </p:cNvSpPr>
              <p:nvPr/>
            </p:nvSpPr>
            <p:spPr bwMode="auto">
              <a:xfrm>
                <a:off x="1126" y="2130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M</a:t>
                </a:r>
                <a:endParaRPr lang="vi-VN" altLang="en-US" sz="18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76" name="Text Box 60"/>
              <p:cNvSpPr txBox="1">
                <a:spLocks noChangeArrowheads="1"/>
              </p:cNvSpPr>
              <p:nvPr/>
            </p:nvSpPr>
            <p:spPr bwMode="auto">
              <a:xfrm>
                <a:off x="1161" y="2964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N</a:t>
                </a:r>
                <a:endParaRPr lang="vi-VN" altLang="en-US" sz="18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77" name="Text Box 61"/>
              <p:cNvSpPr txBox="1">
                <a:spLocks noChangeArrowheads="1"/>
              </p:cNvSpPr>
              <p:nvPr/>
            </p:nvSpPr>
            <p:spPr bwMode="auto">
              <a:xfrm>
                <a:off x="1101" y="2540"/>
                <a:ext cx="203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K</a:t>
                </a:r>
                <a:endParaRPr lang="vi-VN" altLang="en-US" sz="12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78" name="Line 62"/>
              <p:cNvSpPr>
                <a:spLocks noChangeShapeType="1"/>
              </p:cNvSpPr>
              <p:nvPr/>
            </p:nvSpPr>
            <p:spPr bwMode="auto">
              <a:xfrm>
                <a:off x="148" y="2673"/>
                <a:ext cx="1388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79" name="Group 63"/>
              <p:cNvGrpSpPr>
                <a:grpSpLocks/>
              </p:cNvGrpSpPr>
              <p:nvPr/>
            </p:nvGrpSpPr>
            <p:grpSpPr bwMode="auto">
              <a:xfrm>
                <a:off x="156" y="2101"/>
                <a:ext cx="1146" cy="1146"/>
                <a:chOff x="60" y="2704"/>
                <a:chExt cx="1146" cy="1146"/>
              </a:xfrm>
            </p:grpSpPr>
            <p:sp>
              <p:nvSpPr>
                <p:cNvPr id="2611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34" y="3257"/>
                  <a:ext cx="353" cy="1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80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A</a:t>
                  </a:r>
                  <a:endParaRPr lang="vi-VN" altLang="en-US" sz="1800">
                    <a:solidFill>
                      <a:srgbClr val="0000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92" name="Oval 65"/>
                <p:cNvSpPr>
                  <a:spLocks noChangeArrowheads="1"/>
                </p:cNvSpPr>
                <p:nvPr/>
              </p:nvSpPr>
              <p:spPr bwMode="auto">
                <a:xfrm>
                  <a:off x="60" y="2704"/>
                  <a:ext cx="1146" cy="114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193" name="Oval 66"/>
                <p:cNvSpPr>
                  <a:spLocks noChangeArrowheads="1"/>
                </p:cNvSpPr>
                <p:nvPr/>
              </p:nvSpPr>
              <p:spPr bwMode="auto">
                <a:xfrm>
                  <a:off x="618" y="3262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61180" name="Text Box 67"/>
              <p:cNvSpPr txBox="1">
                <a:spLocks noChangeArrowheads="1"/>
              </p:cNvSpPr>
              <p:nvPr/>
            </p:nvSpPr>
            <p:spPr bwMode="auto">
              <a:xfrm>
                <a:off x="1449" y="2645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C</a:t>
                </a:r>
                <a:endParaRPr lang="vi-VN" altLang="en-US" sz="18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81" name="Oval 68"/>
              <p:cNvSpPr>
                <a:spLocks noChangeArrowheads="1"/>
              </p:cNvSpPr>
              <p:nvPr/>
            </p:nvSpPr>
            <p:spPr bwMode="auto">
              <a:xfrm>
                <a:off x="1134" y="2267"/>
                <a:ext cx="810" cy="810"/>
              </a:xfrm>
              <a:prstGeom prst="ellips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2" name="Oval 69"/>
              <p:cNvSpPr>
                <a:spLocks noChangeArrowheads="1"/>
              </p:cNvSpPr>
              <p:nvPr/>
            </p:nvSpPr>
            <p:spPr bwMode="auto">
              <a:xfrm>
                <a:off x="1524" y="2657"/>
                <a:ext cx="30" cy="30"/>
              </a:xfrm>
              <a:prstGeom prst="ellipse">
                <a:avLst/>
              </a:prstGeom>
              <a:solidFill>
                <a:schemeClr val="hlink"/>
              </a:solidFill>
              <a:ln w="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40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83" name="Text Box 70"/>
              <p:cNvSpPr txBox="1">
                <a:spLocks noChangeArrowheads="1"/>
              </p:cNvSpPr>
              <p:nvPr/>
            </p:nvSpPr>
            <p:spPr bwMode="auto">
              <a:xfrm>
                <a:off x="434" y="2659"/>
                <a:ext cx="345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B</a:t>
                </a:r>
                <a:endParaRPr lang="vi-VN" altLang="en-US" sz="18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84" name="Oval 71"/>
              <p:cNvSpPr>
                <a:spLocks noChangeArrowheads="1"/>
              </p:cNvSpPr>
              <p:nvPr/>
            </p:nvSpPr>
            <p:spPr bwMode="auto">
              <a:xfrm>
                <a:off x="559" y="2661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5" name="AutoShape 72"/>
              <p:cNvSpPr>
                <a:spLocks noChangeArrowheads="1"/>
              </p:cNvSpPr>
              <p:nvPr/>
            </p:nvSpPr>
            <p:spPr bwMode="auto">
              <a:xfrm>
                <a:off x="139" y="2661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6" name="AutoShape 73"/>
              <p:cNvSpPr>
                <a:spLocks noChangeArrowheads="1"/>
              </p:cNvSpPr>
              <p:nvPr/>
            </p:nvSpPr>
            <p:spPr bwMode="auto">
              <a:xfrm>
                <a:off x="1218" y="2390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7" name="AutoShape 74"/>
              <p:cNvSpPr>
                <a:spLocks noChangeArrowheads="1"/>
              </p:cNvSpPr>
              <p:nvPr/>
            </p:nvSpPr>
            <p:spPr bwMode="auto">
              <a:xfrm>
                <a:off x="1217" y="2653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8" name="AutoShape 75"/>
              <p:cNvSpPr>
                <a:spLocks noChangeArrowheads="1"/>
              </p:cNvSpPr>
              <p:nvPr/>
            </p:nvSpPr>
            <p:spPr bwMode="auto">
              <a:xfrm>
                <a:off x="1218" y="2924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89" name="Line 76"/>
              <p:cNvSpPr>
                <a:spLocks noChangeShapeType="1"/>
              </p:cNvSpPr>
              <p:nvPr/>
            </p:nvSpPr>
            <p:spPr bwMode="auto">
              <a:xfrm>
                <a:off x="1236" y="2403"/>
                <a:ext cx="0" cy="534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0" name="Oval 77"/>
              <p:cNvSpPr>
                <a:spLocks noChangeArrowheads="1"/>
              </p:cNvSpPr>
              <p:nvPr/>
            </p:nvSpPr>
            <p:spPr bwMode="auto">
              <a:xfrm>
                <a:off x="159" y="2279"/>
                <a:ext cx="810" cy="81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40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1172" name="Line 78"/>
            <p:cNvSpPr>
              <a:spLocks noChangeShapeType="1"/>
            </p:cNvSpPr>
            <p:nvPr/>
          </p:nvSpPr>
          <p:spPr bwMode="auto">
            <a:xfrm flipV="1">
              <a:off x="1634" y="1921"/>
              <a:ext cx="313" cy="2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173" name="Rectangle 79"/>
            <p:cNvSpPr>
              <a:spLocks noChangeArrowheads="1"/>
            </p:cNvSpPr>
            <p:nvPr/>
          </p:nvSpPr>
          <p:spPr bwMode="auto">
            <a:xfrm>
              <a:off x="1623" y="1845"/>
              <a:ext cx="78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8080" name="Text Box 80"/>
          <p:cNvSpPr txBox="1">
            <a:spLocks noChangeArrowheads="1"/>
          </p:cNvSpPr>
          <p:nvPr/>
        </p:nvSpPr>
        <p:spPr bwMode="auto">
          <a:xfrm>
            <a:off x="6248400" y="34290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28081" name="Text Box 81"/>
          <p:cNvSpPr txBox="1">
            <a:spLocks noChangeArrowheads="1"/>
          </p:cNvSpPr>
          <p:nvPr/>
        </p:nvSpPr>
        <p:spPr bwMode="auto">
          <a:xfrm>
            <a:off x="6248400" y="3962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8082" name="Text Box 82"/>
          <p:cNvSpPr txBox="1">
            <a:spLocks noChangeArrowheads="1"/>
          </p:cNvSpPr>
          <p:nvPr/>
        </p:nvSpPr>
        <p:spPr bwMode="auto">
          <a:xfrm>
            <a:off x="6248400" y="45720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28083" name="Text Box 83"/>
          <p:cNvSpPr txBox="1">
            <a:spLocks noChangeArrowheads="1"/>
          </p:cNvSpPr>
          <p:nvPr/>
        </p:nvSpPr>
        <p:spPr bwMode="auto">
          <a:xfrm>
            <a:off x="6286500" y="6248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8084" name="Text Box 84"/>
          <p:cNvSpPr txBox="1">
            <a:spLocks noChangeArrowheads="1"/>
          </p:cNvSpPr>
          <p:nvPr/>
        </p:nvSpPr>
        <p:spPr bwMode="auto">
          <a:xfrm>
            <a:off x="6261100" y="56896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8085" name="Text Box 85"/>
          <p:cNvSpPr txBox="1">
            <a:spLocks noChangeArrowheads="1"/>
          </p:cNvSpPr>
          <p:nvPr/>
        </p:nvSpPr>
        <p:spPr bwMode="auto">
          <a:xfrm>
            <a:off x="6248400" y="5105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261164" name="Text Box 86"/>
          <p:cNvSpPr txBox="1">
            <a:spLocks noChangeArrowheads="1"/>
          </p:cNvSpPr>
          <p:nvPr/>
        </p:nvSpPr>
        <p:spPr bwMode="auto">
          <a:xfrm>
            <a:off x="1066800" y="76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BÀI TẬP CỦNG CỐ</a:t>
            </a:r>
          </a:p>
        </p:txBody>
      </p:sp>
      <p:sp>
        <p:nvSpPr>
          <p:cNvPr id="128307" name="Rectangle 307"/>
          <p:cNvSpPr>
            <a:spLocks noChangeArrowheads="1"/>
          </p:cNvSpPr>
          <p:nvPr/>
        </p:nvSpPr>
        <p:spPr bwMode="auto">
          <a:xfrm>
            <a:off x="1181100" y="5067300"/>
            <a:ext cx="290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KM = KN = 12cm</a:t>
            </a:r>
          </a:p>
        </p:txBody>
      </p:sp>
      <p:sp>
        <p:nvSpPr>
          <p:cNvPr id="128309" name="Rectangle 309"/>
          <p:cNvSpPr>
            <a:spLocks noChangeArrowheads="1"/>
          </p:cNvSpPr>
          <p:nvPr/>
        </p:nvSpPr>
        <p:spPr bwMode="auto">
          <a:xfrm>
            <a:off x="1270000" y="3314700"/>
            <a:ext cx="1822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(A) cắt (C)</a:t>
            </a:r>
          </a:p>
        </p:txBody>
      </p:sp>
      <p:sp>
        <p:nvSpPr>
          <p:cNvPr id="128345" name="Rectangle 345"/>
          <p:cNvSpPr>
            <a:spLocks noChangeArrowheads="1"/>
          </p:cNvSpPr>
          <p:nvPr/>
        </p:nvSpPr>
        <p:spPr bwMode="auto">
          <a:xfrm>
            <a:off x="1181100" y="4483100"/>
            <a:ext cx="3216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(A) tiếp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xúc 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với (B)</a:t>
            </a:r>
          </a:p>
        </p:txBody>
      </p:sp>
      <p:sp>
        <p:nvSpPr>
          <p:cNvPr id="128347" name="Rectangle 347"/>
          <p:cNvSpPr>
            <a:spLocks noChangeArrowheads="1"/>
          </p:cNvSpPr>
          <p:nvPr/>
        </p:nvSpPr>
        <p:spPr bwMode="auto">
          <a:xfrm>
            <a:off x="1270000" y="3305175"/>
            <a:ext cx="3236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(A) tiếp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 với (C)</a:t>
            </a:r>
          </a:p>
        </p:txBody>
      </p:sp>
      <p:sp>
        <p:nvSpPr>
          <p:cNvPr id="128349" name="Rectangle 349"/>
          <p:cNvSpPr>
            <a:spLocks noChangeArrowheads="1"/>
          </p:cNvSpPr>
          <p:nvPr/>
        </p:nvSpPr>
        <p:spPr bwMode="auto">
          <a:xfrm>
            <a:off x="1181100" y="4483100"/>
            <a:ext cx="1801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(A) cắt (B)</a:t>
            </a:r>
          </a:p>
        </p:txBody>
      </p:sp>
      <p:sp>
        <p:nvSpPr>
          <p:cNvPr id="128351" name="Rectangle 351"/>
          <p:cNvSpPr>
            <a:spLocks noChangeArrowheads="1"/>
          </p:cNvSpPr>
          <p:nvPr/>
        </p:nvSpPr>
        <p:spPr bwMode="auto">
          <a:xfrm>
            <a:off x="1181100" y="5067300"/>
            <a:ext cx="290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KM = KN = 14cm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8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8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8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80" grpId="0"/>
      <p:bldP spid="128081" grpId="0"/>
      <p:bldP spid="128082" grpId="0"/>
      <p:bldP spid="128083" grpId="0"/>
      <p:bldP spid="128084" grpId="0"/>
      <p:bldP spid="128085" grpId="0"/>
      <p:bldP spid="128307" grpId="0"/>
      <p:bldP spid="128309" grpId="0"/>
      <p:bldP spid="128345" grpId="0"/>
      <p:bldP spid="128347" grpId="0"/>
      <p:bldP spid="128349" grpId="0"/>
      <p:bldP spid="1283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343"/>
          <p:cNvGraphicFramePr>
            <a:graphicFrameLocks noGrp="1"/>
          </p:cNvGraphicFramePr>
          <p:nvPr/>
        </p:nvGraphicFramePr>
        <p:xfrm>
          <a:off x="228600" y="2743200"/>
          <a:ext cx="6934200" cy="4064000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(B)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 = 9cm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 = 25cm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-76200" y="838200"/>
            <a:ext cx="57912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2400" b="1" kern="0">
                <a:solidFill>
                  <a:srgbClr val="0000FF"/>
                </a:solidFill>
                <a:cs typeface="Arial" charset="0"/>
              </a:rPr>
              <a:t>  Bài 3</a:t>
            </a:r>
            <a:r>
              <a:rPr lang="en-GB" altLang="en-US" sz="2400" kern="0">
                <a:solidFill>
                  <a:srgbClr val="0000FF"/>
                </a:solidFill>
                <a:cs typeface="Arial" charset="0"/>
              </a:rPr>
              <a:t>:</a:t>
            </a:r>
            <a:r>
              <a:rPr lang="en-GB" altLang="en-US" sz="2400" kern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altLang="en-US" sz="2400" kern="0">
                <a:solidFill>
                  <a:srgbClr val="0000FF"/>
                </a:solidFill>
                <a:cs typeface="Arial" charset="0"/>
              </a:rPr>
              <a:t>Cho hình vẽ. Biết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2400" kern="0">
                <a:solidFill>
                  <a:srgbClr val="FF0000"/>
                </a:solidFill>
                <a:cs typeface="Arial" charset="0"/>
              </a:rPr>
              <a:t>  (A; 20cm), (C ; 15cm), MN = 24cm</a:t>
            </a:r>
            <a:r>
              <a:rPr lang="en-GB" altLang="en-US" sz="2400" kern="0">
                <a:solidFill>
                  <a:srgbClr val="0000FF"/>
                </a:solidFill>
                <a:cs typeface="Arial" charset="0"/>
              </a:rPr>
              <a:t>.</a:t>
            </a:r>
            <a:r>
              <a:rPr lang="en-US" altLang="en-US" sz="2400" i="1" kern="0">
                <a:solidFill>
                  <a:srgbClr val="FFFFCC"/>
                </a:solidFill>
                <a:cs typeface="Arial" charset="0"/>
              </a:rPr>
              <a:t>	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i="1" ker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en-US" sz="2800" i="1" kern="0">
                <a:solidFill>
                  <a:srgbClr val="0000FF"/>
                </a:solidFill>
                <a:cs typeface="Arial" charset="0"/>
              </a:rPr>
              <a:t>C</a:t>
            </a:r>
            <a:r>
              <a:rPr lang="vi-VN" altLang="en-US" sz="2800" i="1" kern="0">
                <a:solidFill>
                  <a:srgbClr val="0000FF"/>
                </a:solidFill>
                <a:cs typeface="Arial" charset="0"/>
              </a:rPr>
              <a:t>ác</a:t>
            </a:r>
            <a:r>
              <a:rPr lang="en-US" altLang="en-US" sz="2800" i="1" kern="0">
                <a:solidFill>
                  <a:srgbClr val="0000FF"/>
                </a:solidFill>
              </a:rPr>
              <a:t> </a:t>
            </a:r>
            <a:r>
              <a:rPr lang="en-US" altLang="en-US" sz="2800" i="1" kern="0">
                <a:solidFill>
                  <a:srgbClr val="0000FF"/>
                </a:solidFill>
                <a:cs typeface="Arial" charset="0"/>
              </a:rPr>
              <a:t>c</a:t>
            </a:r>
            <a:r>
              <a:rPr lang="vi-VN" altLang="en-US" sz="2800" i="1" kern="0">
                <a:solidFill>
                  <a:srgbClr val="0000FF"/>
                </a:solidFill>
                <a:cs typeface="Arial" charset="0"/>
              </a:rPr>
              <a:t>â</a:t>
            </a:r>
            <a:r>
              <a:rPr lang="en-US" altLang="en-US" sz="2800" i="1" kern="0">
                <a:solidFill>
                  <a:srgbClr val="0000FF"/>
                </a:solidFill>
                <a:cs typeface="Arial" charset="0"/>
              </a:rPr>
              <a:t>u sau </a:t>
            </a:r>
            <a:r>
              <a:rPr lang="vi-VN" altLang="en-US" sz="2800" i="1" kern="0">
                <a:solidFill>
                  <a:srgbClr val="0000FF"/>
                </a:solidFill>
                <a:cs typeface="Arial" charset="0"/>
              </a:rPr>
              <a:t>đúng</a:t>
            </a:r>
            <a:r>
              <a:rPr lang="en-US" altLang="en-US" sz="2800" i="1" kern="0">
                <a:solidFill>
                  <a:srgbClr val="0000FF"/>
                </a:solidFill>
                <a:cs typeface="Arial" charset="0"/>
              </a:rPr>
              <a:t> hay sai?</a:t>
            </a:r>
            <a:endParaRPr lang="vi-VN" altLang="en-US" sz="2800" i="1" ker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62182" name="Group 56"/>
          <p:cNvGrpSpPr>
            <a:grpSpLocks/>
          </p:cNvGrpSpPr>
          <p:nvPr/>
        </p:nvGrpSpPr>
        <p:grpSpPr bwMode="auto">
          <a:xfrm>
            <a:off x="4953000" y="152400"/>
            <a:ext cx="4114800" cy="2514600"/>
            <a:chOff x="325" y="1346"/>
            <a:chExt cx="2075" cy="1146"/>
          </a:xfrm>
        </p:grpSpPr>
        <p:grpSp>
          <p:nvGrpSpPr>
            <p:cNvPr id="262196" name="Group 57"/>
            <p:cNvGrpSpPr>
              <a:grpSpLocks/>
            </p:cNvGrpSpPr>
            <p:nvPr/>
          </p:nvGrpSpPr>
          <p:grpSpPr bwMode="auto">
            <a:xfrm>
              <a:off x="325" y="1346"/>
              <a:ext cx="2075" cy="1146"/>
              <a:chOff x="34" y="2101"/>
              <a:chExt cx="1910" cy="1146"/>
            </a:xfrm>
          </p:grpSpPr>
          <p:sp>
            <p:nvSpPr>
              <p:cNvPr id="9" name="Text Box 58"/>
              <p:cNvSpPr txBox="1">
                <a:spLocks noChangeArrowheads="1"/>
              </p:cNvSpPr>
              <p:nvPr/>
            </p:nvSpPr>
            <p:spPr bwMode="auto">
              <a:xfrm>
                <a:off x="34" y="2557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800" b="1" kern="0">
                    <a:solidFill>
                      <a:srgbClr val="0000FF"/>
                    </a:solidFill>
                    <a:cs typeface="Arial" charset="0"/>
                  </a:rPr>
                  <a:t>I</a:t>
                </a:r>
                <a:endParaRPr lang="vi-VN" altLang="en-US" sz="1800" b="1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1126" y="2130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800" kern="0">
                    <a:solidFill>
                      <a:srgbClr val="0000FF"/>
                    </a:solidFill>
                    <a:cs typeface="Arial" charset="0"/>
                  </a:rPr>
                  <a:t>M</a:t>
                </a:r>
                <a:endParaRPr lang="vi-VN" altLang="en-US" sz="1800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1" name="Text Box 60"/>
              <p:cNvSpPr txBox="1">
                <a:spLocks noChangeArrowheads="1"/>
              </p:cNvSpPr>
              <p:nvPr/>
            </p:nvSpPr>
            <p:spPr bwMode="auto">
              <a:xfrm>
                <a:off x="1161" y="2964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800" kern="0">
                    <a:solidFill>
                      <a:srgbClr val="0000FF"/>
                    </a:solidFill>
                    <a:cs typeface="Arial" charset="0"/>
                  </a:rPr>
                  <a:t>N</a:t>
                </a:r>
                <a:endParaRPr lang="vi-VN" altLang="en-US" sz="1800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2" name="Text Box 61"/>
              <p:cNvSpPr txBox="1">
                <a:spLocks noChangeArrowheads="1"/>
              </p:cNvSpPr>
              <p:nvPr/>
            </p:nvSpPr>
            <p:spPr bwMode="auto">
              <a:xfrm>
                <a:off x="1101" y="2540"/>
                <a:ext cx="203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200" b="1" kern="0">
                    <a:solidFill>
                      <a:srgbClr val="0000FF"/>
                    </a:solidFill>
                    <a:cs typeface="Arial" charset="0"/>
                  </a:rPr>
                  <a:t>K</a:t>
                </a:r>
                <a:endParaRPr lang="vi-VN" altLang="en-US" sz="1200" b="1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3" name="Line 62"/>
              <p:cNvSpPr>
                <a:spLocks noChangeShapeType="1"/>
              </p:cNvSpPr>
              <p:nvPr/>
            </p:nvSpPr>
            <p:spPr bwMode="auto">
              <a:xfrm>
                <a:off x="148" y="2673"/>
                <a:ext cx="1388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262204" name="Group 63"/>
              <p:cNvGrpSpPr>
                <a:grpSpLocks/>
              </p:cNvGrpSpPr>
              <p:nvPr/>
            </p:nvGrpSpPr>
            <p:grpSpPr bwMode="auto">
              <a:xfrm>
                <a:off x="156" y="2101"/>
                <a:ext cx="1146" cy="1146"/>
                <a:chOff x="60" y="2704"/>
                <a:chExt cx="1146" cy="1146"/>
              </a:xfrm>
            </p:grpSpPr>
            <p:sp>
              <p:nvSpPr>
                <p:cNvPr id="2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34" y="3257"/>
                  <a:ext cx="353" cy="1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GB" altLang="en-US" sz="1800" kern="0">
                      <a:solidFill>
                        <a:srgbClr val="0000FF"/>
                      </a:solidFill>
                      <a:cs typeface="Arial" charset="0"/>
                    </a:rPr>
                    <a:t>A</a:t>
                  </a:r>
                  <a:endParaRPr lang="vi-VN" altLang="en-US" sz="1800" kern="0">
                    <a:solidFill>
                      <a:srgbClr val="0000FF"/>
                    </a:solidFill>
                    <a:cs typeface="Arial" charset="0"/>
                  </a:endParaRPr>
                </a:p>
              </p:txBody>
            </p:sp>
            <p:sp>
              <p:nvSpPr>
                <p:cNvPr id="27" name="Oval 65"/>
                <p:cNvSpPr>
                  <a:spLocks noChangeArrowheads="1"/>
                </p:cNvSpPr>
                <p:nvPr/>
              </p:nvSpPr>
              <p:spPr bwMode="auto">
                <a:xfrm>
                  <a:off x="60" y="2704"/>
                  <a:ext cx="1146" cy="114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Oval 66"/>
                <p:cNvSpPr>
                  <a:spLocks noChangeArrowheads="1"/>
                </p:cNvSpPr>
                <p:nvPr/>
              </p:nvSpPr>
              <p:spPr bwMode="auto">
                <a:xfrm>
                  <a:off x="618" y="3262"/>
                  <a:ext cx="30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auto">
              <a:xfrm>
                <a:off x="1449" y="2645"/>
                <a:ext cx="35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800" kern="0">
                    <a:solidFill>
                      <a:srgbClr val="0000FF"/>
                    </a:solidFill>
                    <a:cs typeface="Arial" charset="0"/>
                  </a:rPr>
                  <a:t>C</a:t>
                </a:r>
                <a:endParaRPr lang="vi-VN" altLang="en-US" sz="1800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6" name="Oval 68"/>
              <p:cNvSpPr>
                <a:spLocks noChangeArrowheads="1"/>
              </p:cNvSpPr>
              <p:nvPr/>
            </p:nvSpPr>
            <p:spPr bwMode="auto">
              <a:xfrm>
                <a:off x="1134" y="2267"/>
                <a:ext cx="810" cy="810"/>
              </a:xfrm>
              <a:prstGeom prst="ellips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" name="Oval 69"/>
              <p:cNvSpPr>
                <a:spLocks noChangeArrowheads="1"/>
              </p:cNvSpPr>
              <p:nvPr/>
            </p:nvSpPr>
            <p:spPr bwMode="auto">
              <a:xfrm>
                <a:off x="1524" y="2657"/>
                <a:ext cx="30" cy="30"/>
              </a:xfrm>
              <a:prstGeom prst="ellipse">
                <a:avLst/>
              </a:prstGeom>
              <a:solidFill>
                <a:srgbClr val="009999"/>
              </a:solidFill>
              <a:ln w="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sz="4000" kern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434" y="2659"/>
                <a:ext cx="345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altLang="en-US" sz="1800" kern="0">
                    <a:solidFill>
                      <a:srgbClr val="0000FF"/>
                    </a:solidFill>
                    <a:cs typeface="Arial" charset="0"/>
                  </a:rPr>
                  <a:t>B</a:t>
                </a:r>
                <a:endParaRPr lang="vi-VN" altLang="en-US" sz="1800" kern="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9" name="Oval 71"/>
              <p:cNvSpPr>
                <a:spLocks noChangeArrowheads="1"/>
              </p:cNvSpPr>
              <p:nvPr/>
            </p:nvSpPr>
            <p:spPr bwMode="auto">
              <a:xfrm>
                <a:off x="559" y="266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" name="AutoShape 72"/>
              <p:cNvSpPr>
                <a:spLocks noChangeArrowheads="1"/>
              </p:cNvSpPr>
              <p:nvPr/>
            </p:nvSpPr>
            <p:spPr bwMode="auto">
              <a:xfrm>
                <a:off x="139" y="2661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1" name="AutoShape 73"/>
              <p:cNvSpPr>
                <a:spLocks noChangeArrowheads="1"/>
              </p:cNvSpPr>
              <p:nvPr/>
            </p:nvSpPr>
            <p:spPr bwMode="auto">
              <a:xfrm>
                <a:off x="1218" y="2390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2" name="AutoShape 74"/>
              <p:cNvSpPr>
                <a:spLocks noChangeArrowheads="1"/>
              </p:cNvSpPr>
              <p:nvPr/>
            </p:nvSpPr>
            <p:spPr bwMode="auto">
              <a:xfrm>
                <a:off x="1217" y="2653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3" name="AutoShape 75"/>
              <p:cNvSpPr>
                <a:spLocks noChangeArrowheads="1"/>
              </p:cNvSpPr>
              <p:nvPr/>
            </p:nvSpPr>
            <p:spPr bwMode="auto">
              <a:xfrm>
                <a:off x="1218" y="2924"/>
                <a:ext cx="35" cy="30"/>
              </a:xfrm>
              <a:prstGeom prst="flowChartConnector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4" name="Line 76"/>
              <p:cNvSpPr>
                <a:spLocks noChangeShapeType="1"/>
              </p:cNvSpPr>
              <p:nvPr/>
            </p:nvSpPr>
            <p:spPr bwMode="auto">
              <a:xfrm>
                <a:off x="1236" y="2403"/>
                <a:ext cx="0" cy="535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5" name="Oval 77"/>
              <p:cNvSpPr>
                <a:spLocks noChangeArrowheads="1"/>
              </p:cNvSpPr>
              <p:nvPr/>
            </p:nvSpPr>
            <p:spPr bwMode="auto">
              <a:xfrm>
                <a:off x="159" y="2279"/>
                <a:ext cx="810" cy="81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sz="40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" name="Line 78"/>
            <p:cNvSpPr>
              <a:spLocks noChangeShapeType="1"/>
            </p:cNvSpPr>
            <p:nvPr/>
          </p:nvSpPr>
          <p:spPr bwMode="auto">
            <a:xfrm flipV="1">
              <a:off x="1634" y="1921"/>
              <a:ext cx="313" cy="2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" name="Rectangle 79"/>
            <p:cNvSpPr>
              <a:spLocks noChangeArrowheads="1"/>
            </p:cNvSpPr>
            <p:nvPr/>
          </p:nvSpPr>
          <p:spPr bwMode="auto">
            <a:xfrm>
              <a:off x="1623" y="1845"/>
              <a:ext cx="78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29" name="Text Box 80"/>
          <p:cNvSpPr txBox="1">
            <a:spLocks noChangeArrowheads="1"/>
          </p:cNvSpPr>
          <p:nvPr/>
        </p:nvSpPr>
        <p:spPr bwMode="auto">
          <a:xfrm>
            <a:off x="6248400" y="34290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6248400" y="3962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6248400" y="45720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Box 83"/>
          <p:cNvSpPr txBox="1">
            <a:spLocks noChangeArrowheads="1"/>
          </p:cNvSpPr>
          <p:nvPr/>
        </p:nvSpPr>
        <p:spPr bwMode="auto">
          <a:xfrm>
            <a:off x="6286500" y="6248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6261100" y="56896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Đ</a:t>
            </a:r>
            <a:endParaRPr lang="en-US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6248400" y="510540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CC00"/>
                </a:solidFill>
                <a:cs typeface="Arial" panose="020B0604020202020204" pitchFamily="34" charset="0"/>
              </a:rPr>
              <a:t>S</a:t>
            </a:r>
            <a:endParaRPr lang="en-US" altLang="en-US" sz="2400" b="1"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86"/>
          <p:cNvSpPr txBox="1">
            <a:spLocks noChangeArrowheads="1"/>
          </p:cNvSpPr>
          <p:nvPr/>
        </p:nvSpPr>
        <p:spPr bwMode="auto">
          <a:xfrm>
            <a:off x="1066800" y="76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FF0066"/>
                </a:solidFill>
              </a:rPr>
              <a:t>BÀI TẬP CỦNG CỐ</a:t>
            </a:r>
          </a:p>
        </p:txBody>
      </p:sp>
      <p:sp>
        <p:nvSpPr>
          <p:cNvPr id="36" name="Rectangle 307"/>
          <p:cNvSpPr>
            <a:spLocks noChangeArrowheads="1"/>
          </p:cNvSpPr>
          <p:nvPr/>
        </p:nvSpPr>
        <p:spPr bwMode="auto">
          <a:xfrm>
            <a:off x="1181100" y="5067300"/>
            <a:ext cx="290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KM = KN = 12cm</a:t>
            </a:r>
          </a:p>
        </p:txBody>
      </p:sp>
      <p:sp>
        <p:nvSpPr>
          <p:cNvPr id="37" name="Rectangle 309"/>
          <p:cNvSpPr>
            <a:spLocks noChangeArrowheads="1"/>
          </p:cNvSpPr>
          <p:nvPr/>
        </p:nvSpPr>
        <p:spPr bwMode="auto">
          <a:xfrm>
            <a:off x="1270000" y="3314700"/>
            <a:ext cx="1822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(A) cắt (C)</a:t>
            </a:r>
          </a:p>
        </p:txBody>
      </p:sp>
      <p:sp>
        <p:nvSpPr>
          <p:cNvPr id="38" name="Rectangle 345"/>
          <p:cNvSpPr>
            <a:spLocks noChangeArrowheads="1"/>
          </p:cNvSpPr>
          <p:nvPr/>
        </p:nvSpPr>
        <p:spPr bwMode="auto">
          <a:xfrm>
            <a:off x="1181100" y="4483100"/>
            <a:ext cx="3216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(A) tiếp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với (B)</a:t>
            </a:r>
          </a:p>
        </p:txBody>
      </p:sp>
      <p:sp>
        <p:nvSpPr>
          <p:cNvPr id="39" name="Rectangle 347"/>
          <p:cNvSpPr>
            <a:spLocks noChangeArrowheads="1"/>
          </p:cNvSpPr>
          <p:nvPr/>
        </p:nvSpPr>
        <p:spPr bwMode="auto">
          <a:xfrm>
            <a:off x="1270000" y="3305175"/>
            <a:ext cx="3236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(A) tiếp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xúc </a:t>
            </a: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với (C)</a:t>
            </a:r>
          </a:p>
        </p:txBody>
      </p:sp>
      <p:sp>
        <p:nvSpPr>
          <p:cNvPr id="40" name="Rectangle 349"/>
          <p:cNvSpPr>
            <a:spLocks noChangeArrowheads="1"/>
          </p:cNvSpPr>
          <p:nvPr/>
        </p:nvSpPr>
        <p:spPr bwMode="auto">
          <a:xfrm>
            <a:off x="1181100" y="4483100"/>
            <a:ext cx="1801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  <a:cs typeface="Arial" panose="020B0604020202020204" pitchFamily="34" charset="0"/>
              </a:rPr>
              <a:t>(A) cắt (B)</a:t>
            </a:r>
          </a:p>
        </p:txBody>
      </p:sp>
      <p:sp>
        <p:nvSpPr>
          <p:cNvPr id="41" name="Rectangle 351"/>
          <p:cNvSpPr>
            <a:spLocks noChangeArrowheads="1"/>
          </p:cNvSpPr>
          <p:nvPr/>
        </p:nvSpPr>
        <p:spPr bwMode="auto">
          <a:xfrm>
            <a:off x="1181100" y="5067300"/>
            <a:ext cx="290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KM = KN = 14cm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571500" y="4281488"/>
          <a:ext cx="8191500" cy="2332037"/>
        </p:xfrm>
        <a:graphic>
          <a:graphicData uri="http://schemas.openxmlformats.org/drawingml/2006/table">
            <a:tbl>
              <a:tblPr/>
              <a:tblGrid>
                <a:gridCol w="538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21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308" marB="343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điểm chung</a:t>
                      </a:r>
                    </a:p>
                  </a:txBody>
                  <a:tcPr marL="68584" marR="68584" marT="34308" marB="343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thức giữa d và R</a:t>
                      </a:r>
                    </a:p>
                  </a:txBody>
                  <a:tcPr marL="68584" marR="68584" marT="34308" marB="343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81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308" marB="343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4" marR="68584" marT="34308" marB="343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&lt; 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= 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&gt; R</a:t>
                      </a:r>
                    </a:p>
                  </a:txBody>
                  <a:tcPr marL="68584" marR="68584" marT="34308" marB="343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4753" name="Group 16"/>
          <p:cNvGrpSpPr>
            <a:grpSpLocks/>
          </p:cNvGrpSpPr>
          <p:nvPr/>
        </p:nvGrpSpPr>
        <p:grpSpPr bwMode="auto">
          <a:xfrm>
            <a:off x="3535363" y="1804988"/>
            <a:ext cx="1771650" cy="1289050"/>
            <a:chOff x="426" y="1644"/>
            <a:chExt cx="1836" cy="1250"/>
          </a:xfrm>
        </p:grpSpPr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864" y="1644"/>
              <a:ext cx="961" cy="961"/>
            </a:xfrm>
            <a:prstGeom prst="ellips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800" ker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535" y="2618"/>
              <a:ext cx="17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1323" y="2112"/>
              <a:ext cx="30" cy="29"/>
            </a:xfrm>
            <a:prstGeom prst="ellipse">
              <a:avLst/>
            </a:prstGeom>
            <a:solidFill>
              <a:srgbClr val="0000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800" ker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1337" y="2130"/>
              <a:ext cx="0" cy="48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26" y="2403"/>
              <a:ext cx="192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68580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500" kern="0">
                  <a:solidFill>
                    <a:srgbClr val="00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217" y="1896"/>
              <a:ext cx="33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68580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500" kern="0">
                  <a:solidFill>
                    <a:srgbClr val="000000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1104" y="2581"/>
              <a:ext cx="24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68580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500" kern="0">
                  <a:solidFill>
                    <a:srgbClr val="000000"/>
                  </a:solidFill>
                  <a:latin typeface=".VnTime" pitchFamily="34" charset="0"/>
                </a:rPr>
                <a:t>C</a:t>
              </a:r>
            </a:p>
          </p:txBody>
        </p:sp>
      </p:grpSp>
      <p:grpSp>
        <p:nvGrpSpPr>
          <p:cNvPr id="244754" name="Group 24"/>
          <p:cNvGrpSpPr>
            <a:grpSpLocks/>
          </p:cNvGrpSpPr>
          <p:nvPr/>
        </p:nvGrpSpPr>
        <p:grpSpPr bwMode="auto">
          <a:xfrm>
            <a:off x="5986463" y="1635125"/>
            <a:ext cx="1633537" cy="1458913"/>
            <a:chOff x="3975" y="1928"/>
            <a:chExt cx="1785" cy="1449"/>
          </a:xfrm>
        </p:grpSpPr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3975" y="2816"/>
              <a:ext cx="193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68580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500" kern="0">
                  <a:solidFill>
                    <a:srgbClr val="000000"/>
                  </a:solidFill>
                  <a:latin typeface=".VnTime" pitchFamily="34" charset="0"/>
                </a:rPr>
                <a:t>a</a:t>
              </a:r>
            </a:p>
          </p:txBody>
        </p:sp>
        <p:grpSp>
          <p:nvGrpSpPr>
            <p:cNvPr id="244780" name="Group 26"/>
            <p:cNvGrpSpPr>
              <a:grpSpLocks/>
            </p:cNvGrpSpPr>
            <p:nvPr/>
          </p:nvGrpSpPr>
          <p:grpSpPr bwMode="auto">
            <a:xfrm>
              <a:off x="4032" y="1928"/>
              <a:ext cx="1728" cy="1449"/>
              <a:chOff x="4032" y="1928"/>
              <a:chExt cx="1728" cy="1449"/>
            </a:xfrm>
          </p:grpSpPr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4032" y="3066"/>
                <a:ext cx="1728" cy="0"/>
              </a:xfrm>
              <a:prstGeom prst="line">
                <a:avLst/>
              </a:prstGeom>
              <a:noFill/>
              <a:ln w="28575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244782" name="Group 28"/>
              <p:cNvGrpSpPr>
                <a:grpSpLocks/>
              </p:cNvGrpSpPr>
              <p:nvPr/>
            </p:nvGrpSpPr>
            <p:grpSpPr bwMode="auto">
              <a:xfrm>
                <a:off x="4413" y="1928"/>
                <a:ext cx="960" cy="1449"/>
                <a:chOff x="4413" y="1928"/>
                <a:chExt cx="960" cy="1449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4416" y="1928"/>
                  <a:ext cx="958" cy="960"/>
                </a:xfrm>
                <a:prstGeom prst="ellips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.VnArial" pitchFamily="34" charset="0"/>
                  </a:endParaRPr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auto">
                <a:xfrm>
                  <a:off x="4872" y="239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.VnArial" pitchFamily="34" charset="0"/>
                  </a:endParaRPr>
                </a:p>
              </p:txBody>
            </p:sp>
            <p:sp>
              <p:nvSpPr>
                <p:cNvPr id="19" name="Line 31"/>
                <p:cNvSpPr>
                  <a:spLocks noChangeShapeType="1"/>
                </p:cNvSpPr>
                <p:nvPr/>
              </p:nvSpPr>
              <p:spPr bwMode="auto">
                <a:xfrm>
                  <a:off x="4887" y="2414"/>
                  <a:ext cx="0" cy="653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9" y="2169"/>
                  <a:ext cx="335" cy="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sz="1500" kern="0">
                      <a:solidFill>
                        <a:srgbClr val="000000"/>
                      </a:solidFill>
                      <a:latin typeface=".VnTime" pitchFamily="34" charset="0"/>
                    </a:rPr>
                    <a:t>O</a:t>
                  </a:r>
                </a:p>
              </p:txBody>
            </p:sp>
            <p:sp>
              <p:nvSpPr>
                <p:cNvPr id="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754" y="3055"/>
                  <a:ext cx="239" cy="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685800"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sz="1500" kern="0">
                      <a:solidFill>
                        <a:srgbClr val="000000"/>
                      </a:solidFill>
                      <a:latin typeface=".VnTime" pitchFamily="34" charset="0"/>
                    </a:rPr>
                    <a:t>H</a:t>
                  </a:r>
                </a:p>
              </p:txBody>
            </p:sp>
            <p:sp>
              <p:nvSpPr>
                <p:cNvPr id="22" name="Rectangle 34"/>
                <p:cNvSpPr>
                  <a:spLocks noChangeArrowheads="1"/>
                </p:cNvSpPr>
                <p:nvPr/>
              </p:nvSpPr>
              <p:spPr bwMode="auto">
                <a:xfrm>
                  <a:off x="4889" y="2970"/>
                  <a:ext cx="95" cy="96"/>
                </a:xfrm>
                <a:prstGeom prst="rect">
                  <a:avLst/>
                </a:prstGeom>
                <a:noFill/>
                <a:ln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.VnArial" pitchFamily="34" charset="0"/>
                  </a:endParaRPr>
                </a:p>
              </p:txBody>
            </p:sp>
          </p:grpSp>
        </p:grpSp>
      </p:grp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1420813" y="1600200"/>
            <a:ext cx="1193800" cy="1260475"/>
          </a:xfrm>
          <a:prstGeom prst="ellips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020763" y="2679700"/>
            <a:ext cx="1943100" cy="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 rot="16200000">
            <a:off x="1597025" y="2287588"/>
            <a:ext cx="409575" cy="374650"/>
          </a:xfrm>
          <a:prstGeom prst="rtTriangle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1989138" y="2590800"/>
            <a:ext cx="71437" cy="85725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1971675" y="2251075"/>
            <a:ext cx="30163" cy="34925"/>
          </a:xfrm>
          <a:prstGeom prst="ellipse">
            <a:avLst/>
          </a:prstGeom>
          <a:solidFill>
            <a:srgbClr val="FF00FF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kern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44760" name="Text Box 40"/>
          <p:cNvSpPr txBox="1">
            <a:spLocks noChangeArrowheads="1"/>
          </p:cNvSpPr>
          <p:nvPr/>
        </p:nvSpPr>
        <p:spPr bwMode="auto">
          <a:xfrm>
            <a:off x="1509713" y="2644775"/>
            <a:ext cx="200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244761" name="Text Box 41"/>
          <p:cNvSpPr txBox="1">
            <a:spLocks noChangeArrowheads="1"/>
          </p:cNvSpPr>
          <p:nvPr/>
        </p:nvSpPr>
        <p:spPr bwMode="auto">
          <a:xfrm>
            <a:off x="2300288" y="2635250"/>
            <a:ext cx="298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244762" name="Text Box 42"/>
          <p:cNvSpPr txBox="1">
            <a:spLocks noChangeArrowheads="1"/>
          </p:cNvSpPr>
          <p:nvPr/>
        </p:nvSpPr>
        <p:spPr bwMode="auto">
          <a:xfrm>
            <a:off x="1884363" y="202247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244763" name="Text Box 43"/>
          <p:cNvSpPr txBox="1">
            <a:spLocks noChangeArrowheads="1"/>
          </p:cNvSpPr>
          <p:nvPr/>
        </p:nvSpPr>
        <p:spPr bwMode="auto">
          <a:xfrm>
            <a:off x="1881188" y="2628900"/>
            <a:ext cx="2968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244764" name="Rectangle 44"/>
          <p:cNvSpPr>
            <a:spLocks noChangeArrowheads="1"/>
          </p:cNvSpPr>
          <p:nvPr/>
        </p:nvSpPr>
        <p:spPr bwMode="auto">
          <a:xfrm rot="-2683271">
            <a:off x="1639888" y="2360613"/>
            <a:ext cx="19843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9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44765" name="Text Box 45"/>
          <p:cNvSpPr txBox="1">
            <a:spLocks noChangeArrowheads="1"/>
          </p:cNvSpPr>
          <p:nvPr/>
        </p:nvSpPr>
        <p:spPr bwMode="auto">
          <a:xfrm>
            <a:off x="838200" y="3200400"/>
            <a:ext cx="2085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>
                <a:solidFill>
                  <a:srgbClr val="0000D0"/>
                </a:solidFill>
                <a:latin typeface=".VnTime" panose="020B7200000000000000" pitchFamily="34" charset="0"/>
              </a:rPr>
              <a:t>a. Đường thẳng và đường tròn cắt nhau</a:t>
            </a:r>
          </a:p>
        </p:txBody>
      </p:sp>
      <p:sp>
        <p:nvSpPr>
          <p:cNvPr id="244766" name="Text Box 46"/>
          <p:cNvSpPr txBox="1">
            <a:spLocks noChangeArrowheads="1"/>
          </p:cNvSpPr>
          <p:nvPr/>
        </p:nvSpPr>
        <p:spPr bwMode="auto">
          <a:xfrm>
            <a:off x="3384550" y="3200400"/>
            <a:ext cx="228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>
                <a:solidFill>
                  <a:srgbClr val="0000D0"/>
                </a:solidFill>
                <a:latin typeface=".VnTime" panose="020B7200000000000000" pitchFamily="34" charset="0"/>
              </a:rPr>
              <a:t>b. Đường thẳng và đường tròn tiếp xúc nhau</a:t>
            </a:r>
          </a:p>
        </p:txBody>
      </p:sp>
      <p:sp>
        <p:nvSpPr>
          <p:cNvPr id="244767" name="Text Box 47"/>
          <p:cNvSpPr txBox="1">
            <a:spLocks noChangeArrowheads="1"/>
          </p:cNvSpPr>
          <p:nvPr/>
        </p:nvSpPr>
        <p:spPr bwMode="auto">
          <a:xfrm>
            <a:off x="5943600" y="3175000"/>
            <a:ext cx="228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>
                <a:solidFill>
                  <a:srgbClr val="0000D0"/>
                </a:solidFill>
                <a:latin typeface=".VnTime" panose="020B7200000000000000" pitchFamily="34" charset="0"/>
              </a:rPr>
              <a:t>c. Đường thẳng và đường tròn không giao nhau</a:t>
            </a:r>
          </a:p>
        </p:txBody>
      </p:sp>
      <p:sp>
        <p:nvSpPr>
          <p:cNvPr id="244768" name="Text Box 48"/>
          <p:cNvSpPr txBox="1">
            <a:spLocks noChangeArrowheads="1"/>
          </p:cNvSpPr>
          <p:nvPr/>
        </p:nvSpPr>
        <p:spPr bwMode="auto">
          <a:xfrm>
            <a:off x="571500" y="966788"/>
            <a:ext cx="842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vị trí tương đối giữa đường thẳng và đường tròn là:</a:t>
            </a:r>
          </a:p>
        </p:txBody>
      </p:sp>
      <p:sp>
        <p:nvSpPr>
          <p:cNvPr id="244769" name="Text Box 49"/>
          <p:cNvSpPr txBox="1">
            <a:spLocks noChangeArrowheads="1"/>
          </p:cNvSpPr>
          <p:nvPr/>
        </p:nvSpPr>
        <p:spPr bwMode="auto">
          <a:xfrm>
            <a:off x="574675" y="250825"/>
            <a:ext cx="2374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Trả lời:</a:t>
            </a:r>
          </a:p>
        </p:txBody>
      </p:sp>
      <p:sp>
        <p:nvSpPr>
          <p:cNvPr id="244770" name="Text Box 50"/>
          <p:cNvSpPr txBox="1">
            <a:spLocks noChangeArrowheads="1"/>
          </p:cNvSpPr>
          <p:nvPr/>
        </p:nvSpPr>
        <p:spPr bwMode="auto">
          <a:xfrm>
            <a:off x="1020763" y="2382838"/>
            <a:ext cx="285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392613" y="2668588"/>
            <a:ext cx="57150" cy="11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kern="0">
                <a:solidFill>
                  <a:srgbClr val="000000"/>
                </a:solidFill>
                <a:latin typeface=".VnArial" pitchFamily="34" charset="0"/>
              </a:rPr>
              <a:t>   </a:t>
            </a:r>
          </a:p>
        </p:txBody>
      </p:sp>
      <p:sp>
        <p:nvSpPr>
          <p:cNvPr id="244772" name="Text Box 52"/>
          <p:cNvSpPr txBox="1">
            <a:spLocks noChangeArrowheads="1"/>
          </p:cNvSpPr>
          <p:nvPr/>
        </p:nvSpPr>
        <p:spPr bwMode="auto">
          <a:xfrm>
            <a:off x="1935163" y="226853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44773" name="Text Box 53"/>
          <p:cNvSpPr txBox="1">
            <a:spLocks noChangeArrowheads="1"/>
          </p:cNvSpPr>
          <p:nvPr/>
        </p:nvSpPr>
        <p:spPr bwMode="auto">
          <a:xfrm>
            <a:off x="1592263" y="2257425"/>
            <a:ext cx="400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44774" name="Text Box 54"/>
          <p:cNvSpPr txBox="1">
            <a:spLocks noChangeArrowheads="1"/>
          </p:cNvSpPr>
          <p:nvPr/>
        </p:nvSpPr>
        <p:spPr bwMode="auto">
          <a:xfrm>
            <a:off x="6515100" y="223043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44775" name="Text Box 55"/>
          <p:cNvSpPr txBox="1">
            <a:spLocks noChangeArrowheads="1"/>
          </p:cNvSpPr>
          <p:nvPr/>
        </p:nvSpPr>
        <p:spPr bwMode="auto">
          <a:xfrm>
            <a:off x="4364038" y="2373313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44776" name="Text Box 56"/>
          <p:cNvSpPr txBox="1">
            <a:spLocks noChangeArrowheads="1"/>
          </p:cNvSpPr>
          <p:nvPr/>
        </p:nvSpPr>
        <p:spPr bwMode="auto">
          <a:xfrm>
            <a:off x="6819900" y="2211388"/>
            <a:ext cx="400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44777" name="Text Box 57"/>
          <p:cNvSpPr txBox="1">
            <a:spLocks noChangeArrowheads="1"/>
          </p:cNvSpPr>
          <p:nvPr/>
        </p:nvSpPr>
        <p:spPr bwMode="auto">
          <a:xfrm>
            <a:off x="4164013" y="2371725"/>
            <a:ext cx="400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46" name="AutoShape 58"/>
          <p:cNvSpPr>
            <a:spLocks/>
          </p:cNvSpPr>
          <p:nvPr/>
        </p:nvSpPr>
        <p:spPr bwMode="auto">
          <a:xfrm>
            <a:off x="6705600" y="2097088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.Vn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04" name="Oval 12"/>
          <p:cNvSpPr>
            <a:spLocks noChangeArrowheads="1"/>
          </p:cNvSpPr>
          <p:nvPr/>
        </p:nvSpPr>
        <p:spPr bwMode="auto">
          <a:xfrm>
            <a:off x="7391400" y="4572000"/>
            <a:ext cx="731838" cy="6985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2994" name="Oval 2"/>
          <p:cNvSpPr>
            <a:spLocks noChangeArrowheads="1"/>
          </p:cNvSpPr>
          <p:nvPr/>
        </p:nvSpPr>
        <p:spPr bwMode="auto">
          <a:xfrm>
            <a:off x="762000" y="4495800"/>
            <a:ext cx="836613" cy="798513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2995" name="Oval 3"/>
          <p:cNvSpPr>
            <a:spLocks noChangeArrowheads="1"/>
          </p:cNvSpPr>
          <p:nvPr/>
        </p:nvSpPr>
        <p:spPr bwMode="auto">
          <a:xfrm>
            <a:off x="2963863" y="1819275"/>
            <a:ext cx="365125" cy="34925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2996" name="Oval 4"/>
          <p:cNvSpPr>
            <a:spLocks noChangeArrowheads="1"/>
          </p:cNvSpPr>
          <p:nvPr/>
        </p:nvSpPr>
        <p:spPr bwMode="auto">
          <a:xfrm>
            <a:off x="6781800" y="914400"/>
            <a:ext cx="1463675" cy="1398588"/>
          </a:xfrm>
          <a:prstGeom prst="ellipse">
            <a:avLst/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2997" name="Oval 5"/>
          <p:cNvSpPr>
            <a:spLocks noChangeArrowheads="1"/>
          </p:cNvSpPr>
          <p:nvPr/>
        </p:nvSpPr>
        <p:spPr bwMode="auto">
          <a:xfrm>
            <a:off x="3436938" y="2244725"/>
            <a:ext cx="2667000" cy="254317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852998" name="Oval 6"/>
          <p:cNvSpPr>
            <a:spLocks noChangeArrowheads="1"/>
          </p:cNvSpPr>
          <p:nvPr/>
        </p:nvSpPr>
        <p:spPr bwMode="auto">
          <a:xfrm>
            <a:off x="1295400" y="1447800"/>
            <a:ext cx="338138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2999" name="Oval 7"/>
          <p:cNvSpPr>
            <a:spLocks noChangeArrowheads="1"/>
          </p:cNvSpPr>
          <p:nvPr/>
        </p:nvSpPr>
        <p:spPr bwMode="auto">
          <a:xfrm>
            <a:off x="2590800" y="304800"/>
            <a:ext cx="339725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3605213" y="4656138"/>
            <a:ext cx="835025" cy="798512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1" name="Oval 9"/>
          <p:cNvSpPr>
            <a:spLocks noChangeArrowheads="1"/>
          </p:cNvSpPr>
          <p:nvPr/>
        </p:nvSpPr>
        <p:spPr bwMode="auto">
          <a:xfrm>
            <a:off x="762000" y="2667000"/>
            <a:ext cx="836613" cy="798513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7848600" y="3505200"/>
            <a:ext cx="136525" cy="134938"/>
          </a:xfrm>
          <a:prstGeom prst="ellipse">
            <a:avLst/>
          </a:prstGeom>
          <a:solidFill>
            <a:srgbClr val="FF0000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3" name="Oval 11"/>
          <p:cNvSpPr>
            <a:spLocks noChangeArrowheads="1"/>
          </p:cNvSpPr>
          <p:nvPr/>
        </p:nvSpPr>
        <p:spPr bwMode="auto">
          <a:xfrm>
            <a:off x="8610600" y="914400"/>
            <a:ext cx="134938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5" name="Oval 13"/>
          <p:cNvSpPr>
            <a:spLocks noChangeArrowheads="1"/>
          </p:cNvSpPr>
          <p:nvPr/>
        </p:nvSpPr>
        <p:spPr bwMode="auto">
          <a:xfrm>
            <a:off x="5878513" y="1785938"/>
            <a:ext cx="365125" cy="34925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6" name="Oval 14"/>
          <p:cNvSpPr>
            <a:spLocks noChangeArrowheads="1"/>
          </p:cNvSpPr>
          <p:nvPr/>
        </p:nvSpPr>
        <p:spPr bwMode="auto">
          <a:xfrm>
            <a:off x="7772400" y="685800"/>
            <a:ext cx="136525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7" name="Oval 15"/>
          <p:cNvSpPr>
            <a:spLocks noChangeArrowheads="1"/>
          </p:cNvSpPr>
          <p:nvPr/>
        </p:nvSpPr>
        <p:spPr bwMode="auto">
          <a:xfrm>
            <a:off x="5156200" y="831850"/>
            <a:ext cx="433388" cy="414338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8" name="Oval 16"/>
          <p:cNvSpPr>
            <a:spLocks noChangeArrowheads="1"/>
          </p:cNvSpPr>
          <p:nvPr/>
        </p:nvSpPr>
        <p:spPr bwMode="auto">
          <a:xfrm>
            <a:off x="3719513" y="874713"/>
            <a:ext cx="433387" cy="414337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853009" name="AutoShape 17"/>
          <p:cNvSpPr>
            <a:spLocks noChangeArrowheads="1"/>
          </p:cNvSpPr>
          <p:nvPr/>
        </p:nvSpPr>
        <p:spPr bwMode="auto">
          <a:xfrm rot="-5400000">
            <a:off x="1775619" y="815181"/>
            <a:ext cx="344488" cy="695325"/>
          </a:xfrm>
          <a:prstGeom prst="moon">
            <a:avLst>
              <a:gd name="adj" fmla="val 49995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537 C -0.00017 0.04351 -0.01215 0.03912 -0.02344 0.03518 C -0.03177 0.02268 -0.02708 0.0287 -0.03767 0.01805 C -0.04271 0.01296 -0.04618 -0.0044 -0.05052 -0.0125 C -0.05364 -0.02663 -0.06024 -0.04676 -0.06493 -0.05602 C -0.07274 -0.09075 -0.06285 -0.04885 -0.07205 -0.07732 C -0.0743 -0.08426 -0.07396 -0.09653 -0.07639 -0.10371 C -0.0816 -0.11991 -0.0875 -0.12385 -0.0934 -0.13403 C -0.09948 -0.14422 -0.10451 -0.1551 -0.11059 -0.16413 C -0.11719 -0.17408 -0.12656 -0.17408 -0.13351 -0.17732 C -0.13489 -0.17917 -0.13663 -0.17963 -0.13785 -0.18195 C -0.13958 -0.1838 -0.14028 -0.19051 -0.14201 -0.19051 C -0.1691 -0.19075 -0.1967 -0.1875 -0.22378 -0.18565 C -0.23472 -0.17732 -0.24479 -0.16783 -0.25642 -0.16413 C -0.25937 -0.16158 -0.26371 -0.16274 -0.2651 -0.15556 C -0.26597 -0.15163 -0.26649 -0.1463 -0.26788 -0.1426 C -0.2691 -0.13982 -0.27101 -0.14028 -0.27222 -0.13774 C -0.27517 -0.13311 -0.2783 -0.12848 -0.28073 -0.12084 C -0.28212 -0.11667 -0.28368 -0.11112 -0.28507 -0.10788 C -0.28767 -0.10232 -0.29097 -0.10047 -0.29375 -0.09561 C -0.2941 -0.09075 -0.2941 -0.08565 -0.29496 -0.08195 C -0.29601 -0.07732 -0.29844 -0.07732 -0.2993 -0.07315 C -0.30382 -0.05209 -0.30521 -0.00764 -0.31007 0.00925 " pathEditMode="relative" rAng="0" ptsTypes="ffffffffffffffffffffffA">
                                      <p:cBhvr>
                                        <p:cTn id="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296 C 0.00035 0.08241 -0.01059 0.18681 0.01789 0.25255 C 0.02014 0.26412 0.02396 0.27176 0.02917 0.28056 C 0.03525 0.30602 0.02761 0.28056 0.03733 0.29931 C 0.04341 0.31088 0.03907 0.31042 0.04601 0.31852 C 0.05278 0.32639 0.04948 0.32037 0.05573 0.32523 C 0.06042 0.32894 0.06459 0.3375 0.06823 0.3419 C 0.06962 0.34329 0.07743 0.3463 0.07813 0.3463 C 0.07952 0.34815 0.08056 0.35 0.08212 0.35116 C 0.08403 0.35232 0.08611 0.35232 0.08785 0.35324 C 0.09045 0.35602 0.09236 0.36042 0.09479 0.36296 C 0.10122 0.37037 0.09861 0.36574 0.10469 0.36968 C 0.11823 0.38009 0.12934 0.39074 0.14375 0.39583 C 0.14861 0.40023 0.154 0.40347 0.15903 0.40787 C 0.16059 0.4088 0.16181 0.41157 0.16372 0.4125 C 0.17483 0.41551 0.18664 0.41505 0.19809 0.41713 C 0.21042 0.42199 0.22223 0.42708 0.23455 0.43102 C 0.23698 0.44375 0.23924 0.44144 0.24566 0.43796 C 0.24896 0.44005 0.25365 0.44282 0.25677 0.44282 C 0.26216 0.44282 0.26615 0.4338 0.27084 0.43102 C 0.27344 0.42963 0.27622 0.42963 0.27917 0.4287 C 0.27535 0.41065 0.27934 0.40695 0.28889 0.40278 C 0.29948 0.38889 0.30573 0.38195 0.31702 0.37222 C 0.34132 0.375 0.35695 0.375 0.37848 0.38426 C 0.38247 0.3831 0.38681 0.38287 0.39063 0.38195 C 0.39479 0.38079 0.40226 0.37708 0.40226 0.37732 C 0.40868 0.36968 0.41476 0.36759 0.42049 0.35857 C 0.42153 0.35116 0.42327 0.32708 0.43004 0.32523 C 0.43768 0.32338 0.44497 0.32384 0.45243 0.32292 C 0.45434 0.30116 0.45434 0.30903 0.45434 0.29931 " pathEditMode="relative" rAng="0" ptsTypes="fffffffffffffffffffffffffffffA">
                                      <p:cBhvr>
                                        <p:cTn id="9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59259E-6 C 0.00243 -0.01551 0.00018 -0.00972 0.00539 -0.01898 C 0.00695 -0.02801 0.00938 -0.03495 0.01112 -0.04375 C 0.01042 -0.09004 0.01042 -0.13588 0.00973 -0.18217 C 0.00955 -0.19213 0.00469 -0.20787 -0.00034 -0.21111 C -0.00399 -0.2206 -0.00885 -0.22916 -0.01406 -0.23588 C -0.01545 -0.23773 -0.01753 -0.23819 -0.01875 -0.24004 C -0.02534 -0.24953 -0.02951 -0.2581 -0.03698 -0.2669 C -0.04097 -0.27176 -0.04409 -0.27477 -0.04722 -0.28333 C -0.04791 -0.28541 -0.04843 -0.28796 -0.04948 -0.28958 C -0.05156 -0.29282 -0.05625 -0.29791 -0.05625 -0.29768 C -0.05885 -0.31134 -0.0552 -0.29815 -0.06093 -0.30602 C -0.06198 -0.30764 -0.06215 -0.31065 -0.06302 -0.31227 C -0.06736 -0.31898 -0.07378 -0.32639 -0.07916 -0.32893 C -0.0835 -0.33426 -0.08802 -0.33935 -0.09288 -0.34328 C -0.09496 -0.34514 -0.09757 -0.34514 -0.09965 -0.34745 C -0.10781 -0.35717 -0.10364 -0.3544 -0.11093 -0.35764 C -0.10798 -0.3743 -0.11527 -0.37315 -0.12135 -0.38055 C -0.15329 -0.3787 -0.1467 -0.37384 -0.16458 -0.38426 C -0.17066 -0.38379 -0.17673 -0.38356 -0.18281 -0.38264 C -0.18958 -0.38125 -0.19496 -0.37384 -0.20121 -0.37014 C -0.20312 -0.36643 -0.20659 -0.36157 -0.20659 -0.35578 " pathEditMode="relative" rAng="0" ptsTypes="fffffffffffffffffffffA">
                                      <p:cBhvr>
                                        <p:cTn id="12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1754 -0.01204 0.03854 -0.0213 0.05261 -0.03704 C 0.06181 -0.04722 0.06476 -0.05926 0.07309 -0.07037 C 0.07726 -0.09746 0.08021 -0.10116 0.0974 -0.12199 C 0.10348 -0.13866 0.11545 -0.15185 0.12604 -0.16621 C 0.13733 -0.18195 0.13004 -0.19213 0.14236 -0.20695 C 0.15052 -0.21644 0.16302 -0.22246 0.17084 -0.23264 C 0.18195 -0.24792 0.1875 -0.26597 0.19931 -0.28079 C 0.20955 -0.29306 0.22361 -0.30648 0.23611 -0.3176 C 0.23941 -0.32685 0.23993 -0.33241 0.24809 -0.33982 C 0.25191 -0.34306 0.25799 -0.34352 0.26042 -0.34722 C 0.26268 -0.35047 0.26042 -0.35463 0.26042 -0.3581 " pathEditMode="relative" rAng="0" ptsTypes="fffffffffffA">
                                      <p:cBhvr>
                                        <p:cTn id="15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0.00677 0.00162 0.01962 0.00324 0.02569 0.0074 C 0.03038 0.01064 0.03559 0.01388 0.0408 0.01666 C 0.04618 0.01921 0.05729 0.0243 0.05729 0.02453 C 0.06163 0.03287 0.06198 0.03101 0.07101 0.03333 C 0.07483 0.03634 0.0776 0.04027 0.0816 0.04259 C 0.08437 0.04398 0.09062 0.0456 0.09062 0.04583 C 0.09149 0.04722 0.09236 0.04884 0.09358 0.05023 C 0.09497 0.05138 0.09705 0.05162 0.09826 0.05324 C 0.10174 0.05787 0.10122 0.06782 0.10278 0.07291 C 0.10399 0.07754 0.10747 0.08148 0.11024 0.08518 C 0.11476 0.10694 0.11753 0.13564 0.1375 0.14907 C 0.14809 0.16527 0.13854 0.1537 0.18142 0.1537 " pathEditMode="relative" rAng="0" ptsTypes="ffffffffffffA">
                                      <p:cBhvr>
                                        <p:cTn id="18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16 C 0.01597 -0.00486 0.03194 -0.0044 0.04809 -0.00625 C 0.05556 -0.00694 0.05434 -0.01088 0.05972 -0.01389 C 0.06615 -0.01759 0.07361 -0.01875 0.08021 -0.02176 C 0.09479 -0.02106 0.10937 -0.02106 0.12396 -0.01991 C 0.13125 -0.01944 0.14028 -0.01319 0.1474 -0.00995 C 0.15937 -0.00463 0.17274 -0.00069 0.18524 0.00162 C 0.20243 0.00926 0.23073 0.00672 0.24514 0.00764 C 0.25312 0.01111 0.26146 0.01528 0.26996 0.01736 C 0.2783 0.01922 0.28646 0.01945 0.29479 0.02315 C 0.29531 0.02593 0.29479 0.02917 0.29618 0.03102 C 0.29861 0.03357 0.30208 0.03357 0.30503 0.03496 C 0.31892 0.04121 0.32257 0.04306 0.33993 0.04468 C 0.34913 0.0507 0.35538 0.05602 0.36476 0.05834 C 0.38437 0.05764 0.41701 0.07361 0.42326 0.04861 C 0.42257 0.03218 0.42257 0.01621 0.4217 -0.00023 C 0.42083 -0.0162 0.39896 -0.01828 0.39115 -0.01991 C 0.38559 -0.02222 0.38819 -0.02083 0.38385 -0.02361 " pathEditMode="relative" rAng="0" ptsTypes="fffffffffffffffffA">
                                      <p:cBhvr>
                                        <p:cTn id="21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324 C -0.00955 -0.00578 -0.01928 -0.01203 -0.029 -0.0199 C -0.04046 -0.02893 -0.05226 -0.03981 -0.06476 -0.04537 C -0.08021 -0.05254 -0.09792 -0.05787 -0.11389 -0.06226 C -0.12032 -0.09143 -0.14202 -0.07847 -0.16042 -0.07939 C -0.17084 -0.08009 -0.18143 -0.08078 -0.19184 -0.08148 C -0.24167 -0.08032 -0.29115 -0.07939 -0.3408 -0.07708 C -0.35244 -0.07662 -0.35782 -0.0743 -0.36546 -0.06226 C -0.36632 -0.05833 -0.36754 -0.05416 -0.36841 -0.04953 C -0.36893 -0.04768 -0.36962 -0.04328 -0.36962 -0.04305 C -0.37119 -0.02222 -0.36997 0.00186 -0.37796 0.02014 C -0.38247 0.05116 -0.37917 0.08125 -0.37917 0.11227 " pathEditMode="relative" rAng="0" ptsTypes="fffffffffffA">
                                      <p:cBhvr>
                                        <p:cTn id="2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16 C -0.00625 -0.0088 -0.00712 -0.03611 -0.01927 -0.0419 C -0.02535 -0.05486 -0.01823 -0.04213 -0.02604 -0.04977 C -0.02761 -0.05116 -0.02847 -0.05417 -0.03021 -0.05533 C -0.0349 -0.05857 -0.04045 -0.05834 -0.04514 -0.06111 C -0.0592 -0.06968 -0.06788 -0.07685 -0.08351 -0.08056 C -0.09445 -0.11088 -0.15799 -0.0882 -0.15868 -0.0882 C -0.16424 -0.08611 -0.16945 -0.08218 -0.175 -0.08056 C -0.18698 -0.07685 -0.20261 -0.07593 -0.21458 -0.07477 C -0.22188 -0.0713 -0.22917 -0.06968 -0.23646 -0.0669 C -0.24219 -0.06505 -0.24566 -0.06088 -0.25156 -0.05926 C -0.25295 -0.0581 -0.25417 -0.05648 -0.25573 -0.05533 C -0.25712 -0.0544 -0.25851 -0.0544 -0.25972 -0.05348 C -0.26493 -0.04954 -0.26788 -0.04468 -0.27344 -0.0419 C -0.27813 -0.03727 -0.28229 -0.03496 -0.28715 -0.03033 C -0.29254 -0.00741 -0.29844 -0.0132 -0.31719 -0.01111 C -0.32604 -0.00278 -0.33837 -0.00162 -0.34861 0.00231 C -0.35382 0.0044 -0.35955 0.00856 -0.36493 0.00995 C -0.36858 0.01088 -0.37708 0.01296 -0.38004 0.01574 C -0.38281 0.01828 -0.3882 0.02338 -0.3882 0.02361 C -0.39531 0.03819 -0.40191 0.05208 -0.40729 0.06782 " pathEditMode="relative" rAng="0" ptsTypes="ffffffffffffffffffffA">
                                      <p:cBhvr>
                                        <p:cTn id="2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C -0.00243 0.00672 -0.00695 0.00926 -0.01736 0.01273 C -0.02153 0.02176 -0.0158 0.01088 -0.0217 0.01806 C -0.02465 0.02199 -0.02483 0.0257 -0.0316 0.02801 C -0.03247 0.02894 -0.03316 0.02963 -0.03438 0.03033 C -0.03577 0.03102 -0.03767 0.03125 -0.03872 0.03195 C -0.05035 0.03912 -0.03906 0.03449 -0.04879 0.03797 C -0.0507 0.04121 -0.05365 0.04074 -0.05868 0.0426 C -0.09167 0.05486 -0.08611 0.04931 -0.14983 0.05023 C -0.15642 0.05093 -0.16736 0.05371 -0.17413 0.05394 C -0.18073 0.05417 -0.1875 0.0544 -0.1941 0.05463 C -0.20139 0.05579 -0.20833 0.05741 -0.21545 0.05857 C -0.21806 0.05903 -0.22274 0.05926 -0.22535 0.06019 C -0.23351 0.06227 -0.2408 0.06482 -0.24965 0.06598 C -0.25816 0.06898 -0.26545 0.07061 -0.27535 0.07223 C -0.27899 0.07269 -0.28663 0.07361 -0.28663 0.07315 C -0.2882 0.07408 -0.28941 0.07477 -0.29097 0.07523 C -0.29236 0.07547 -0.29392 0.07547 -0.29531 0.07593 C -0.30122 0.07778 -0.30608 0.07963 -0.31233 0.08125 C -0.31493 0.08195 -0.3184 0.08195 -0.32083 0.08264 C -0.3224 0.08311 -0.32361 0.08403 -0.32517 0.08426 C -0.32743 0.08473 -0.33004 0.08449 -0.33229 0.08496 C -0.33507 0.08542 -0.3408 0.08635 -0.3408 0.08611 C -0.34132 0.08727 -0.34097 0.0882 -0.34219 0.08889 C -0.34392 0.08959 -0.34618 0.08912 -0.34792 0.08959 C -0.34861 0.08959 -0.34879 0.09028 -0.34913 0.09028 " pathEditMode="relative" rAng="0" ptsTypes="fffffffffffffffffffffffffA">
                                      <p:cBhvr>
                                        <p:cTn id="30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4051 C 0.02274 0.0625 0.01615 0.03565 0.02031 0.07825 C 0.02083 0.08264 0.02292 0.08612 0.02413 0.09028 C 0.02465 0.10232 0.02309 0.12315 0.02899 0.1338 C 0.03004 0.14399 0.03038 0.15209 0.03403 0.16088 C 0.03472 0.1625 0.0342 0.16459 0.03524 0.16551 C 0.03698 0.1669 0.03958 0.16644 0.04149 0.1669 C 0.05017 0.16922 0.05625 0.172 0.06511 0.17292 C 0.0757 0.17709 0.08681 0.17894 0.09774 0.18195 C 0.1691 0.18033 0.14757 0.18612 0.18733 0.16991 C 0.19254 0.16389 0.1941 0.16598 0.19983 0.1625 C 0.20642 0.15857 0.21267 0.15487 0.21979 0.15186 C 0.225 0.15 0.23333 0.1382 0.23854 0.13681 C 0.24913 0.13426 0.25903 0.12987 0.26962 0.12778 C 0.28733 0.12084 0.27431 0.12176 0.30365 0.12176 " pathEditMode="relative" rAng="0" ptsTypes="ffffffffffffffA">
                                      <p:cBhvr>
                                        <p:cTn id="63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52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52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529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529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52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52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52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52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529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52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52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53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53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53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53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53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53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530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53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530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53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53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853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853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53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53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53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530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853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8530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8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9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2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animBg="1"/>
      <p:bldP spid="852997" grpId="1" animBg="1"/>
      <p:bldP spid="852997" grpId="2" animBg="1"/>
      <p:bldP spid="852997" grpId="3" animBg="1"/>
      <p:bldP spid="852997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trên:</a:t>
            </a:r>
          </a:p>
        </p:txBody>
      </p:sp>
      <p:sp>
        <p:nvSpPr>
          <p:cNvPr id="264195" name="Rectangle 4"/>
          <p:cNvSpPr>
            <a:spLocks noChangeArrowheads="1"/>
          </p:cNvSpPr>
          <p:nvPr/>
        </p:nvSpPr>
        <p:spPr bwMode="auto">
          <a:xfrm>
            <a:off x="-76200" y="2971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bao nhiêu cặp đường tròn cắt nhau ?</a:t>
            </a:r>
          </a:p>
        </p:txBody>
      </p:sp>
      <p:sp>
        <p:nvSpPr>
          <p:cNvPr id="264196" name="Rectangle 5"/>
          <p:cNvSpPr>
            <a:spLocks noChangeArrowheads="1"/>
          </p:cNvSpPr>
          <p:nvPr/>
        </p:nvSpPr>
        <p:spPr bwMode="auto">
          <a:xfrm>
            <a:off x="-152400" y="4800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bao nhiêu cặp đường tròn tiếp xúc ?</a:t>
            </a:r>
          </a:p>
        </p:txBody>
      </p:sp>
      <p:sp>
        <p:nvSpPr>
          <p:cNvPr id="264197" name="Rectangle 6"/>
          <p:cNvSpPr>
            <a:spLocks noChangeArrowheads="1"/>
          </p:cNvSpPr>
          <p:nvPr/>
        </p:nvSpPr>
        <p:spPr bwMode="auto">
          <a:xfrm>
            <a:off x="304800" y="1717675"/>
            <a:ext cx="5664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bao nhiêu đường tròn?</a:t>
            </a: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6324600" y="1676400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FFE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4343400" y="4257675"/>
            <a:ext cx="7239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FFE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5225" name="Text Box 9"/>
          <p:cNvSpPr txBox="1">
            <a:spLocks noChangeArrowheads="1"/>
          </p:cNvSpPr>
          <p:nvPr/>
        </p:nvSpPr>
        <p:spPr bwMode="auto">
          <a:xfrm>
            <a:off x="4419600" y="5973763"/>
            <a:ext cx="7239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FFE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3" grpId="0"/>
      <p:bldP spid="905224" grpId="0"/>
      <p:bldP spid="9052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01838" y="2543175"/>
            <a:ext cx="1720850" cy="1319213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50000">
                <a:srgbClr val="000000"/>
              </a:gs>
              <a:gs pos="100000">
                <a:srgbClr val="6600CC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b="1" kern="0">
              <a:solidFill>
                <a:srgbClr val="BBE0E3"/>
              </a:solidFill>
              <a:latin typeface=".VnTime" pitchFamily="34" charset="0"/>
            </a:endParaRPr>
          </a:p>
        </p:txBody>
      </p:sp>
      <p:sp>
        <p:nvSpPr>
          <p:cNvPr id="4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35250" y="4378325"/>
            <a:ext cx="1720850" cy="1319213"/>
          </a:xfrm>
          <a:prstGeom prst="star5">
            <a:avLst/>
          </a:prstGeom>
          <a:solidFill>
            <a:srgbClr val="99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ker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1198035">
            <a:off x="5154613" y="4459288"/>
            <a:ext cx="1658937" cy="1168400"/>
          </a:xfrm>
          <a:prstGeom prst="star5">
            <a:avLst/>
          </a:prstGeom>
          <a:solidFill>
            <a:srgbClr val="333399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ker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34038" y="2571750"/>
            <a:ext cx="1795462" cy="1293813"/>
          </a:xfrm>
          <a:prstGeom prst="star5">
            <a:avLst/>
          </a:prstGeom>
          <a:solidFill>
            <a:srgbClr val="009999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kern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46513" y="1262063"/>
            <a:ext cx="1709737" cy="1495425"/>
          </a:xfrm>
          <a:prstGeom prst="star5">
            <a:avLst/>
          </a:prstGeom>
          <a:gradFill rotWithShape="1">
            <a:gsLst>
              <a:gs pos="0">
                <a:srgbClr val="D60093"/>
              </a:gs>
              <a:gs pos="50000">
                <a:srgbClr val="000000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b="1" kern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79638" y="500063"/>
            <a:ext cx="465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NGÔI SAO MAY MẮN</a:t>
            </a:r>
          </a:p>
        </p:txBody>
      </p:sp>
      <p:sp>
        <p:nvSpPr>
          <p:cNvPr id="9" name="Text 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235825" y="6330950"/>
            <a:ext cx="1981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9999"/>
                </a:solidFill>
                <a:latin typeface=".VnExotic" panose="020B7200000000000000" pitchFamily="34" charset="0"/>
              </a:rPr>
              <a:t>Luật chơi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305800" y="304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5227" name="Oval 10"/>
          <p:cNvSpPr>
            <a:spLocks noChangeArrowheads="1"/>
          </p:cNvSpPr>
          <p:nvPr/>
        </p:nvSpPr>
        <p:spPr bwMode="auto">
          <a:xfrm>
            <a:off x="3006725" y="2012950"/>
            <a:ext cx="3509963" cy="3432175"/>
          </a:xfrm>
          <a:prstGeom prst="ellipse">
            <a:avLst/>
          </a:prstGeom>
          <a:noFill/>
          <a:ln w="9525" algn="ctr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917825" y="2308225"/>
            <a:ext cx="3556000" cy="2641600"/>
          </a:xfrm>
          <a:prstGeom prst="star5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3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43338" y="1268413"/>
            <a:ext cx="1709737" cy="1495425"/>
          </a:xfrm>
          <a:prstGeom prst="star5">
            <a:avLst/>
          </a:prstGeom>
          <a:solidFill>
            <a:srgbClr val="00FFFF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9900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4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30863" y="2565400"/>
            <a:ext cx="1795462" cy="1293813"/>
          </a:xfrm>
          <a:prstGeom prst="star5">
            <a:avLst/>
          </a:prstGeom>
          <a:solidFill>
            <a:srgbClr val="99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1198035">
            <a:off x="5159375" y="4441825"/>
            <a:ext cx="1658938" cy="11684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28900" y="4378325"/>
            <a:ext cx="1720850" cy="1319213"/>
          </a:xfrm>
          <a:prstGeom prst="star5">
            <a:avLst/>
          </a:prstGeom>
          <a:solidFill>
            <a:srgbClr val="99009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>
                <a:solidFill>
                  <a:srgbClr val="000099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7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7075" y="2549525"/>
            <a:ext cx="1720850" cy="13208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BBE0E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18" name="Arrow: Down 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73825" y="6126163"/>
            <a:ext cx="533400" cy="723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BBE0E3"/>
          </a:solidFill>
          <a:ln w="19050" algn="ctr">
            <a:solidFill>
              <a:srgbClr val="6224D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43" name="Group 2"/>
          <p:cNvGrpSpPr>
            <a:grpSpLocks/>
          </p:cNvGrpSpPr>
          <p:nvPr/>
        </p:nvGrpSpPr>
        <p:grpSpPr bwMode="auto">
          <a:xfrm>
            <a:off x="304800" y="0"/>
            <a:ext cx="8610600" cy="5029200"/>
            <a:chOff x="48" y="672"/>
            <a:chExt cx="5424" cy="31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48" y="672"/>
              <a:ext cx="5424" cy="3168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5" name="Text Box 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4848" cy="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3200" b="1" kern="0">
                  <a:solidFill>
                    <a:srgbClr val="0000CC"/>
                  </a:solidFill>
                  <a:latin typeface="Times New Roman" pitchFamily="18" charset="0"/>
                </a:rPr>
                <a:t>Luật chơi</a:t>
              </a:r>
              <a:r>
                <a:rPr lang="en-US" altLang="en-US" sz="2400" b="1" kern="0">
                  <a:solidFill>
                    <a:srgbClr val="0000CC"/>
                  </a:solidFill>
                  <a:latin typeface="Verdana" pitchFamily="34" charset="0"/>
                </a:rPr>
                <a:t> 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b="1" kern="0">
                  <a:solidFill>
                    <a:srgbClr val="0000CC"/>
                  </a:solidFill>
                  <a:latin typeface="Verdana" pitchFamily="34" charset="0"/>
                </a:rPr>
                <a:t>   </a:t>
              </a:r>
              <a:r>
                <a:rPr lang="en-US" altLang="en-US" sz="2400" b="1" kern="0">
                  <a:solidFill>
                    <a:srgbClr val="0000CC"/>
                  </a:solidFill>
                  <a:latin typeface="Times New Roman" pitchFamily="18" charset="0"/>
                </a:rPr>
                <a:t>Mỗi tổ được chọn một ngôi sao </a:t>
              </a:r>
            </a:p>
            <a:p>
              <a:pPr algn="just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b="1" kern="0">
                  <a:solidFill>
                    <a:srgbClr val="0000CC"/>
                  </a:solidFill>
                  <a:latin typeface="Times New Roman" pitchFamily="18" charset="0"/>
                </a:rPr>
                <a:t>   Có 5 ngôi sao, đằng sau c</a:t>
              </a:r>
              <a:r>
                <a:rPr lang="en-US" altLang="en-US" sz="2400" b="1" kern="0">
                  <a:solidFill>
                    <a:srgbClr val="0033CC"/>
                  </a:solidFill>
                  <a:latin typeface="Times New Roman" pitchFamily="18" charset="0"/>
                </a:rPr>
                <a:t>ác</a:t>
              </a:r>
              <a:r>
                <a:rPr lang="en-US" altLang="en-US" sz="2400" b="1" kern="0">
                  <a:solidFill>
                    <a:srgbClr val="0000CC"/>
                  </a:solidFill>
                  <a:latin typeface="Times New Roman" pitchFamily="18" charset="0"/>
                </a:rPr>
                <a:t> ngôi sao là một câu hỏi tương ứng(c</a:t>
              </a:r>
              <a:r>
                <a:rPr lang="en-US" altLang="en-US" sz="2400" b="1" kern="0">
                  <a:solidFill>
                    <a:srgbClr val="0033CC"/>
                  </a:solidFill>
                  <a:latin typeface="Times New Roman" pitchFamily="18" charset="0"/>
                </a:rPr>
                <a:t>ó 1 ngôi sao may mắn chứa điều bí mật)</a:t>
              </a:r>
              <a:r>
                <a:rPr lang="en-US" altLang="en-US" sz="2400" b="1" kern="0">
                  <a:solidFill>
                    <a:srgbClr val="0000CC"/>
                  </a:solidFill>
                  <a:latin typeface="Times New Roman" pitchFamily="18" charset="0"/>
                </a:rPr>
                <a:t>. Nếu ch</a:t>
              </a:r>
              <a:r>
                <a:rPr lang="en-US" altLang="en-US" sz="2400" b="1" kern="0">
                  <a:solidFill>
                    <a:srgbClr val="0033CC"/>
                  </a:solidFill>
                  <a:latin typeface="Times New Roman" pitchFamily="18" charset="0"/>
                </a:rPr>
                <a:t>ọn ngôi sao chứa câu hỏi mà</a:t>
              </a:r>
              <a:r>
                <a:rPr lang="en-US" altLang="en-US" sz="2400" b="1" kern="0">
                  <a:solidFill>
                    <a:srgbClr val="0000CC"/>
                  </a:solidFill>
                  <a:latin typeface="Times New Roman" pitchFamily="18" charset="0"/>
                </a:rPr>
                <a:t> trả lời đúng câu hỏi thì được 10 điểm, nếu trả lời sai không được điểm và tổ khác được quyền trả lời. Thời gian suy nghĩ là 15 giây. </a:t>
              </a:r>
            </a:p>
          </p:txBody>
        </p:sp>
      </p:grp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153400" y="9144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4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86675" y="6308725"/>
            <a:ext cx="1457325" cy="576263"/>
          </a:xfrm>
          <a:prstGeom prst="actionButtonForwardNex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7975" y="6016625"/>
            <a:ext cx="771525" cy="428625"/>
          </a:xfrm>
          <a:prstGeom prst="actionButtonReturn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ker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252413" y="-92075"/>
            <a:ext cx="1833563" cy="1468438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F02D06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267269" name="Text Box 4"/>
          <p:cNvSpPr txBox="1">
            <a:spLocks noChangeArrowheads="1"/>
          </p:cNvSpPr>
          <p:nvPr/>
        </p:nvSpPr>
        <p:spPr bwMode="auto">
          <a:xfrm>
            <a:off x="3657600" y="6019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gian: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92750" y="5794375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86400" y="57943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410200" y="55467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486400" y="57753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3429000"/>
            <a:ext cx="2895600" cy="1143000"/>
            <a:chOff x="240" y="2640"/>
            <a:chExt cx="2736" cy="720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0" y="2640"/>
              <a:ext cx="2736" cy="720"/>
            </a:xfrm>
            <a:prstGeom prst="ellipse">
              <a:avLst/>
            </a:prstGeom>
            <a:gradFill rotWithShape="1">
              <a:gsLst>
                <a:gs pos="0">
                  <a:srgbClr val="CC00CC"/>
                </a:gs>
                <a:gs pos="50000">
                  <a:srgbClr val="000000"/>
                </a:gs>
                <a:gs pos="100000">
                  <a:srgbClr val="CC00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kern="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32" y="2736"/>
              <a:ext cx="23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4400" b="1" kern="0" dirty="0">
                  <a:solidFill>
                    <a:srgbClr val="000099"/>
                  </a:solidFill>
                  <a:latin typeface=".VnTime" pitchFamily="34" charset="0"/>
                  <a:sym typeface="Symbol" pitchFamily="18" charset="2"/>
                </a:rPr>
                <a:t>    </a:t>
              </a:r>
              <a:r>
                <a:rPr lang="en-US" altLang="en-US" sz="3200" b="1" kern="0" dirty="0">
                  <a:solidFill>
                    <a:srgbClr val="99CC00"/>
                  </a:solidFill>
                  <a:latin typeface="Times New Roman" pitchFamily="18" charset="0"/>
                  <a:sym typeface="Symbol" pitchFamily="18" charset="2"/>
                </a:rPr>
                <a:t>D. 8cm</a:t>
              </a:r>
              <a:r>
                <a:rPr lang="en-US" altLang="en-US" sz="4400" b="1" kern="0" dirty="0">
                  <a:solidFill>
                    <a:srgbClr val="000099"/>
                  </a:solidFill>
                  <a:latin typeface=".VnTime" pitchFamily="34" charset="0"/>
                  <a:sym typeface="Symbol" pitchFamily="18" charset="2"/>
                </a:rPr>
                <a:t>     </a:t>
              </a:r>
            </a:p>
          </p:txBody>
        </p:sp>
        <p:graphicFrame>
          <p:nvGraphicFramePr>
            <p:cNvPr id="267308" name="Object 24"/>
            <p:cNvGraphicFramePr>
              <a:graphicFrameLocks noChangeAspect="1"/>
            </p:cNvGraphicFramePr>
            <p:nvPr/>
          </p:nvGraphicFramePr>
          <p:xfrm>
            <a:off x="1852" y="2900"/>
            <a:ext cx="142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1556" imgH="139639" progId="Equation.DSMT4">
                    <p:embed/>
                  </p:oleObj>
                </mc:Choice>
                <mc:Fallback>
                  <p:oleObj name="Equation" r:id="rId8" imgW="101556" imgH="139639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" y="2900"/>
                          <a:ext cx="142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CC00CC"/>
                                  </a:gs>
                                  <a:gs pos="50000">
                                    <a:schemeClr val="tx1"/>
                                  </a:gs>
                                  <a:gs pos="100000">
                                    <a:srgbClr val="CC00CC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8382000" y="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533400" y="-228600"/>
            <a:ext cx="8610600" cy="3810000"/>
          </a:xfrm>
          <a:prstGeom prst="cloudCallout">
            <a:avLst>
              <a:gd name="adj1" fmla="val 17347"/>
              <a:gd name="adj2" fmla="val 68208"/>
            </a:avLst>
          </a:prstGeom>
          <a:gradFill rotWithShape="1">
            <a:gsLst>
              <a:gs pos="0">
                <a:srgbClr val="66FF66"/>
              </a:gs>
              <a:gs pos="50000">
                <a:srgbClr val="FFFFCC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  </a:t>
            </a:r>
          </a:p>
        </p:txBody>
      </p:sp>
      <p:sp>
        <p:nvSpPr>
          <p:cNvPr id="267289" name="Text Box 27"/>
          <p:cNvSpPr txBox="1">
            <a:spLocks noChangeArrowheads="1"/>
          </p:cNvSpPr>
          <p:nvPr/>
        </p:nvSpPr>
        <p:spPr bwMode="auto">
          <a:xfrm>
            <a:off x="1343025" y="468313"/>
            <a:ext cx="4897438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FF66"/>
                    </a:gs>
                    <a:gs pos="50000">
                      <a:srgbClr val="FFFFCC"/>
                    </a:gs>
                    <a:gs pos="100000">
                      <a:srgbClr val="66FF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1102D0"/>
                </a:solidFill>
                <a:latin typeface="Times New Roman" panose="02020603050405020304" pitchFamily="18" charset="0"/>
              </a:rPr>
              <a:t>Cho hai đường tròn (O) và (O</a:t>
            </a:r>
            <a:r>
              <a:rPr lang="en-US" altLang="en-US" sz="3200" b="1" baseline="30000">
                <a:solidFill>
                  <a:srgbClr val="1102D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000" b="1">
                <a:solidFill>
                  <a:srgbClr val="1102D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="1" baseline="30000">
                <a:solidFill>
                  <a:srgbClr val="1102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1102D0"/>
                </a:solidFill>
                <a:latin typeface="Times New Roman" panose="02020603050405020304" pitchFamily="18" charset="0"/>
              </a:rPr>
              <a:t> có cùng bán kính R=5cm cắt nhau tại A và B. Biết AB = 6cm. Đoạn nối tâm OO</a:t>
            </a:r>
            <a:r>
              <a:rPr lang="en-US" altLang="en-US" sz="3200" b="1" baseline="30000">
                <a:solidFill>
                  <a:srgbClr val="1102D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>
                <a:solidFill>
                  <a:srgbClr val="1102D0"/>
                </a:solidFill>
                <a:latin typeface="Times New Roman" panose="02020603050405020304" pitchFamily="18" charset="0"/>
              </a:rPr>
              <a:t>bằng: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102D0"/>
                </a:solidFill>
                <a:latin typeface="Times New Roman" panose="02020603050405020304" pitchFamily="18" charset="0"/>
              </a:rPr>
              <a:t>A. 5cm       B. 6cm       C. 7cm         D. 8cm</a:t>
            </a:r>
          </a:p>
        </p:txBody>
      </p:sp>
      <p:grpSp>
        <p:nvGrpSpPr>
          <p:cNvPr id="267290" name="Group 47"/>
          <p:cNvGrpSpPr>
            <a:grpSpLocks/>
          </p:cNvGrpSpPr>
          <p:nvPr/>
        </p:nvGrpSpPr>
        <p:grpSpPr bwMode="auto">
          <a:xfrm>
            <a:off x="6400800" y="381000"/>
            <a:ext cx="2071688" cy="1512888"/>
            <a:chOff x="4032" y="240"/>
            <a:chExt cx="1305" cy="952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971" y="670"/>
              <a:ext cx="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CC"/>
                  </a:solidFill>
                  <a:latin typeface=".VnArial Narrow" pitchFamily="34" charset="0"/>
                </a:rPr>
                <a:t>O’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295" y="665"/>
              <a:ext cx="2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00CC"/>
                  </a:solidFill>
                  <a:latin typeface=".VnArial Narrow" pitchFamily="34" charset="0"/>
                </a:rPr>
                <a:t>O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4416" y="720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32" y="354"/>
              <a:ext cx="744" cy="744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394" y="718"/>
              <a:ext cx="15" cy="12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50000">
                  <a:srgbClr val="FFFFCC"/>
                </a:gs>
                <a:gs pos="100000">
                  <a:srgbClr val="66FF66"/>
                </a:gs>
              </a:gsLst>
              <a:lin ang="5400000" scaled="1"/>
            </a:gradFill>
            <a:ln w="19050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24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595" y="336"/>
              <a:ext cx="742" cy="743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2400" b="1" kern="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963" y="711"/>
              <a:ext cx="12" cy="19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50000">
                  <a:srgbClr val="FFFFCC"/>
                </a:gs>
                <a:gs pos="100000">
                  <a:srgbClr val="66FF66"/>
                </a:gs>
              </a:gsLst>
              <a:lin ang="5400000" scaled="1"/>
            </a:gradFill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2400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4572" y="240"/>
              <a:ext cx="2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kern="0">
                  <a:solidFill>
                    <a:srgbClr val="0000CC"/>
                  </a:solidFill>
                  <a:latin typeface=".VnArial Narrow" pitchFamily="34" charset="0"/>
                </a:rPr>
                <a:t>A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4575" y="1000"/>
              <a:ext cx="2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FF66"/>
                      </a:gs>
                      <a:gs pos="50000">
                        <a:srgbClr val="FFFFCC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kern="0">
                  <a:solidFill>
                    <a:srgbClr val="0000CC"/>
                  </a:solidFill>
                  <a:latin typeface=".VnArial Narrow" pitchFamily="34" charset="0"/>
                </a:rPr>
                <a:t>B</a:t>
              </a: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4686" y="730"/>
              <a:ext cx="268" cy="23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4679" y="474"/>
              <a:ext cx="275" cy="23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4397" y="472"/>
              <a:ext cx="284" cy="24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4397" y="728"/>
              <a:ext cx="284" cy="24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4684" y="481"/>
              <a:ext cx="0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4534" y="681"/>
              <a:ext cx="3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6224D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600" kern="0">
                  <a:solidFill>
                    <a:srgbClr val="0033CC"/>
                  </a:solidFill>
                  <a:latin typeface="Times New Roman" pitchFamily="18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285750" y="-242888"/>
            <a:ext cx="1833563" cy="1470026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F02D0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68291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5" y="6172200"/>
            <a:ext cx="771525" cy="4286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-838200" y="-457200"/>
            <a:ext cx="12385675" cy="5181600"/>
            <a:chOff x="-1089" y="-282"/>
            <a:chExt cx="7802" cy="2283"/>
          </a:xfrm>
        </p:grpSpPr>
        <p:sp>
          <p:nvSpPr>
            <p:cNvPr id="130074" name="AutoShape 26"/>
            <p:cNvSpPr>
              <a:spLocks noChangeArrowheads="1"/>
            </p:cNvSpPr>
            <p:nvPr/>
          </p:nvSpPr>
          <p:spPr bwMode="auto">
            <a:xfrm>
              <a:off x="-1089" y="-282"/>
              <a:ext cx="7802" cy="2283"/>
            </a:xfrm>
            <a:prstGeom prst="irregularSeal2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99FFCC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320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01" name="Text Box 27"/>
            <p:cNvSpPr txBox="1">
              <a:spLocks noChangeArrowheads="1"/>
            </p:cNvSpPr>
            <p:nvPr/>
          </p:nvSpPr>
          <p:spPr bwMode="auto">
            <a:xfrm>
              <a:off x="158" y="510"/>
              <a:ext cx="5163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úc mừng bạn đã chọn được ngôi sao may mắn.</a:t>
              </a:r>
              <a:r>
                <a:rPr lang="en-US" altLang="en-US" sz="3600" b="1">
                  <a:solidFill>
                    <a:srgbClr val="9933FF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3962400" y="0"/>
            <a:ext cx="1981200" cy="165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0078" name="Picture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30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79" name="AutoShape 31"/>
          <p:cNvSpPr>
            <a:spLocks noChangeArrowheads="1"/>
          </p:cNvSpPr>
          <p:nvPr/>
        </p:nvSpPr>
        <p:spPr bwMode="auto">
          <a:xfrm rot="-5400000">
            <a:off x="838200" y="-3048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0" name="AutoShape 32"/>
          <p:cNvSpPr>
            <a:spLocks noChangeArrowheads="1"/>
          </p:cNvSpPr>
          <p:nvPr/>
        </p:nvSpPr>
        <p:spPr bwMode="auto">
          <a:xfrm>
            <a:off x="6705600" y="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1" name="AutoShape 33"/>
          <p:cNvSpPr>
            <a:spLocks noChangeArrowheads="1"/>
          </p:cNvSpPr>
          <p:nvPr/>
        </p:nvSpPr>
        <p:spPr bwMode="auto">
          <a:xfrm>
            <a:off x="1219200" y="434340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 rot="-5400000">
            <a:off x="6172200" y="3200400"/>
            <a:ext cx="2895600" cy="30480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8299" name="Picture 37" descr="Fireworks-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0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0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0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0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27963" y="6091238"/>
            <a:ext cx="771525" cy="428625"/>
          </a:xfrm>
          <a:prstGeom prst="actionButtonReturn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ker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5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-228600"/>
            <a:ext cx="2686050" cy="1857375"/>
          </a:xfrm>
          <a:prstGeom prst="star5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kern="0">
                <a:solidFill>
                  <a:srgbClr val="0000CC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3657600" y="6019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gian: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257800" y="5851525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029200" y="55467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5257800" y="58674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5257800" y="58515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63" name="Picture 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0"/>
            <a:ext cx="2286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914400" y="-228600"/>
            <a:ext cx="8458200" cy="4191000"/>
          </a:xfrm>
          <a:prstGeom prst="cloudCallout">
            <a:avLst>
              <a:gd name="adj1" fmla="val -10116"/>
              <a:gd name="adj2" fmla="val 7215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0" b="1" ker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5" name="Group 24"/>
          <p:cNvGrpSpPr>
            <a:grpSpLocks/>
          </p:cNvGrpSpPr>
          <p:nvPr/>
        </p:nvGrpSpPr>
        <p:grpSpPr bwMode="auto">
          <a:xfrm>
            <a:off x="762000" y="3429000"/>
            <a:ext cx="3048000" cy="962025"/>
            <a:chOff x="288" y="2544"/>
            <a:chExt cx="2736" cy="864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288" y="2544"/>
              <a:ext cx="2736" cy="864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000000"/>
                </a:gs>
                <a:gs pos="100000">
                  <a:srgbClr val="FF66FF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kern="0">
                  <a:solidFill>
                    <a:srgbClr val="BBE0E3"/>
                  </a:solidFill>
                  <a:latin typeface=".VnBlack" pitchFamily="34" charset="0"/>
                </a:rPr>
                <a:t>           </a:t>
              </a:r>
              <a:r>
                <a:rPr lang="en-US" altLang="en-US" sz="2400" kern="0">
                  <a:solidFill>
                    <a:srgbClr val="BBE0E3"/>
                  </a:solidFill>
                  <a:latin typeface=".VnTimeH" pitchFamily="34" charset="0"/>
                </a:rPr>
                <a:t>C</a:t>
              </a:r>
              <a:r>
                <a:rPr lang="en-US" altLang="en-US" sz="2400" kern="0">
                  <a:solidFill>
                    <a:srgbClr val="BBE0E3"/>
                  </a:solidFill>
                  <a:latin typeface=".VnBlack" pitchFamily="34" charset="0"/>
                </a:rPr>
                <a:t>. </a:t>
              </a:r>
              <a:r>
                <a:rPr lang="en-US" altLang="en-US" sz="2400" b="1" kern="0">
                  <a:solidFill>
                    <a:srgbClr val="BBE0E3"/>
                  </a:solidFill>
                  <a:latin typeface="Times New Roman" panose="02020603050405020304" pitchFamily="18" charset="0"/>
                </a:rPr>
                <a:t>7cm</a:t>
              </a:r>
              <a:r>
                <a:rPr lang="en-US" altLang="en-US" sz="2800" kern="0">
                  <a:solidFill>
                    <a:srgbClr val="000000"/>
                  </a:solidFill>
                  <a:latin typeface=".VnBlack" pitchFamily="34" charset="0"/>
                </a:rPr>
                <a:t>               </a:t>
              </a:r>
            </a:p>
          </p:txBody>
        </p:sp>
        <p:graphicFrame>
          <p:nvGraphicFramePr>
            <p:cNvPr id="269353" name="Object 26"/>
            <p:cNvGraphicFramePr>
              <a:graphicFrameLocks noChangeAspect="1"/>
            </p:cNvGraphicFramePr>
            <p:nvPr/>
          </p:nvGraphicFramePr>
          <p:xfrm>
            <a:off x="1488" y="280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1556" imgH="139639" progId="Equation.DSMT4">
                    <p:embed/>
                  </p:oleObj>
                </mc:Choice>
                <mc:Fallback>
                  <p:oleObj name="Equation" r:id="rId10" imgW="101556" imgH="139639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808"/>
                          <a:ext cx="19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FF66FF"/>
                                  </a:gs>
                                  <a:gs pos="50000">
                                    <a:schemeClr val="tx2"/>
                                  </a:gs>
                                  <a:gs pos="100000">
                                    <a:srgbClr val="FF66FF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AutoShape 27"/>
          <p:cNvSpPr>
            <a:spLocks noChangeArrowheads="1"/>
          </p:cNvSpPr>
          <p:nvPr/>
        </p:nvSpPr>
        <p:spPr bwMode="auto">
          <a:xfrm>
            <a:off x="2971800" y="3962400"/>
            <a:ext cx="2667000" cy="1676400"/>
          </a:xfrm>
          <a:prstGeom prst="cloudCallout">
            <a:avLst>
              <a:gd name="adj1" fmla="val -88454"/>
              <a:gd name="adj2" fmla="val 31532"/>
            </a:avLst>
          </a:prstGeom>
          <a:gradFill rotWithShape="0">
            <a:gsLst>
              <a:gs pos="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000000"/>
                </a:solidFill>
                <a:latin typeface="Times New Roman" pitchFamily="18" charset="0"/>
              </a:rPr>
              <a:t>Nhanh lên các bạn ơi 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000000"/>
                </a:solidFill>
                <a:latin typeface="Times New Roman" pitchFamily="18" charset="0"/>
              </a:rPr>
              <a:t>Cố lên…cố lên...ê…. ên!</a:t>
            </a:r>
          </a:p>
        </p:txBody>
      </p:sp>
      <p:sp>
        <p:nvSpPr>
          <p:cNvPr id="69" name="AutoShape 28"/>
          <p:cNvSpPr>
            <a:spLocks noChangeArrowheads="1"/>
          </p:cNvSpPr>
          <p:nvPr/>
        </p:nvSpPr>
        <p:spPr bwMode="auto">
          <a:xfrm>
            <a:off x="8534400" y="123825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1981200" y="609600"/>
            <a:ext cx="480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400">
                <a:solidFill>
                  <a:srgbClr val="1102D0"/>
                </a:solidFill>
                <a:latin typeface="Times New Roman" panose="02020603050405020304" pitchFamily="18" charset="0"/>
              </a:rPr>
              <a:t>Cho hai đường tròn (O)</a:t>
            </a:r>
          </a:p>
          <a:p>
            <a:pPr eaLnBrk="1" hangingPunct="1"/>
            <a:r>
              <a:rPr lang="en-US" altLang="en-US" sz="2400">
                <a:solidFill>
                  <a:srgbClr val="1102D0"/>
                </a:solidFill>
                <a:latin typeface="Times New Roman" panose="02020603050405020304" pitchFamily="18" charset="0"/>
              </a:rPr>
              <a:t>    có  bán kính R=5cm và (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O’) </a:t>
            </a:r>
          </a:p>
          <a:p>
            <a:pPr eaLnBrk="1" hangingPunct="1"/>
            <a:r>
              <a:rPr lang="en-US" altLang="en-US" sz="2400">
                <a:solidFill>
                  <a:srgbClr val="1102D0"/>
                </a:solidFill>
                <a:latin typeface=".VnTime" panose="020B7200000000000000" pitchFamily="34" charset="0"/>
              </a:rPr>
              <a:t>    có bán kính  r = 2cm,</a:t>
            </a:r>
            <a:r>
              <a:rPr lang="en-US" altLang="en-US" sz="2400">
                <a:solidFill>
                  <a:srgbClr val="1102D0"/>
                </a:solidFill>
                <a:latin typeface="Times New Roman" panose="02020603050405020304" pitchFamily="18" charset="0"/>
              </a:rPr>
              <a:t> ti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ếp xúc nhau tại A (hình vẽ). </a:t>
            </a:r>
            <a:r>
              <a:rPr lang="en-US" altLang="en-US" sz="2400">
                <a:solidFill>
                  <a:srgbClr val="1102D0"/>
                </a:solidFill>
                <a:latin typeface="Times New Roman" panose="02020603050405020304" pitchFamily="18" charset="0"/>
              </a:rPr>
              <a:t>Đoạn nối tâm O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O’</a:t>
            </a:r>
            <a:r>
              <a:rPr lang="en-US" altLang="en-US" sz="2400">
                <a:solidFill>
                  <a:srgbClr val="1102D0"/>
                </a:solidFill>
                <a:latin typeface="Times New Roman" panose="02020603050405020304" pitchFamily="18" charset="0"/>
              </a:rPr>
              <a:t>bằng: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5cm     B. 6cm    C. 7cm     D. 8cm</a:t>
            </a:r>
          </a:p>
        </p:txBody>
      </p: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6019800" y="304800"/>
            <a:ext cx="2819400" cy="1866900"/>
            <a:chOff x="3744" y="912"/>
            <a:chExt cx="2016" cy="1335"/>
          </a:xfrm>
        </p:grpSpPr>
        <p:sp>
          <p:nvSpPr>
            <p:cNvPr id="72" name="Oval 32"/>
            <p:cNvSpPr>
              <a:spLocks noChangeArrowheads="1"/>
            </p:cNvSpPr>
            <p:nvPr/>
          </p:nvSpPr>
          <p:spPr bwMode="auto">
            <a:xfrm>
              <a:off x="3744" y="912"/>
              <a:ext cx="1183" cy="1095"/>
            </a:xfrm>
            <a:prstGeom prst="ellips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33"/>
            <p:cNvSpPr>
              <a:spLocks noChangeArrowheads="1"/>
            </p:cNvSpPr>
            <p:nvPr/>
          </p:nvSpPr>
          <p:spPr bwMode="auto">
            <a:xfrm>
              <a:off x="4927" y="1065"/>
              <a:ext cx="833" cy="790"/>
            </a:xfrm>
            <a:prstGeom prst="ellips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>
              <a:off x="4357" y="1460"/>
              <a:ext cx="1009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5" name="Oval 35"/>
            <p:cNvSpPr>
              <a:spLocks noChangeArrowheads="1"/>
            </p:cNvSpPr>
            <p:nvPr/>
          </p:nvSpPr>
          <p:spPr bwMode="auto">
            <a:xfrm>
              <a:off x="4357" y="1438"/>
              <a:ext cx="44" cy="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5322" y="1438"/>
              <a:ext cx="44" cy="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200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4182" y="1482"/>
              <a:ext cx="26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kern="0">
                  <a:solidFill>
                    <a:srgbClr val="0033CC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8" name="Text Box 38"/>
            <p:cNvSpPr txBox="1">
              <a:spLocks noChangeArrowheads="1"/>
            </p:cNvSpPr>
            <p:nvPr/>
          </p:nvSpPr>
          <p:spPr bwMode="auto">
            <a:xfrm>
              <a:off x="4663" y="1438"/>
              <a:ext cx="3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b="1" kern="0">
                  <a:solidFill>
                    <a:srgbClr val="0033CC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9" name="Text Box 39"/>
            <p:cNvSpPr txBox="1">
              <a:spLocks noChangeArrowheads="1"/>
            </p:cNvSpPr>
            <p:nvPr/>
          </p:nvSpPr>
          <p:spPr bwMode="auto">
            <a:xfrm>
              <a:off x="4503" y="1265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800" kern="0">
                  <a:solidFill>
                    <a:srgbClr val="0033CC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80" name="Text Box 40"/>
            <p:cNvSpPr txBox="1">
              <a:spLocks noChangeArrowheads="1"/>
            </p:cNvSpPr>
            <p:nvPr/>
          </p:nvSpPr>
          <p:spPr bwMode="auto">
            <a:xfrm>
              <a:off x="4953" y="1270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800" kern="0">
                  <a:solidFill>
                    <a:srgbClr val="0033CC"/>
                  </a:solidFill>
                  <a:latin typeface="Times New Roman" pitchFamily="18" charset="0"/>
                </a:rPr>
                <a:t>2cm</a:t>
              </a:r>
            </a:p>
          </p:txBody>
        </p:sp>
        <p:sp>
          <p:nvSpPr>
            <p:cNvPr id="81" name="Text Box 41"/>
            <p:cNvSpPr txBox="1">
              <a:spLocks noChangeArrowheads="1"/>
            </p:cNvSpPr>
            <p:nvPr/>
          </p:nvSpPr>
          <p:spPr bwMode="auto">
            <a:xfrm>
              <a:off x="4560" y="192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kern="0">
                  <a:solidFill>
                    <a:srgbClr val="0033CC"/>
                  </a:solidFill>
                  <a:latin typeface="Times New Roman" pitchFamily="18" charset="0"/>
                </a:rPr>
                <a:t>Hình vẽ</a:t>
              </a:r>
              <a:r>
                <a:rPr lang="en-US" altLang="en-US" sz="2400" kern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/>
          </p:nvSpPr>
          <p:spPr bwMode="auto">
            <a:xfrm>
              <a:off x="5328" y="1440"/>
              <a:ext cx="43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kern="0">
                  <a:solidFill>
                    <a:srgbClr val="0000CC"/>
                  </a:solidFill>
                  <a:latin typeface="Times New Roman" pitchFamily="18" charset="0"/>
                </a:rPr>
                <a:t>O’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2000" b="1" kern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 animBg="1"/>
      <p:bldP spid="68" grpId="1" animBg="1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86738" y="6202363"/>
            <a:ext cx="771525" cy="430212"/>
          </a:xfrm>
          <a:prstGeom prst="actionButtonReturn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ker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2060575" cy="1468438"/>
          </a:xfrm>
          <a:prstGeom prst="star5">
            <a:avLst/>
          </a:prstGeom>
          <a:gradFill rotWithShape="1">
            <a:gsLst>
              <a:gs pos="0">
                <a:srgbClr val="FF00FF">
                  <a:gamma/>
                  <a:shade val="46275"/>
                  <a:invGamma/>
                </a:srgbClr>
              </a:gs>
              <a:gs pos="5000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FFFF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70341" name="Text Box 4"/>
          <p:cNvSpPr txBox="1">
            <a:spLocks noChangeArrowheads="1"/>
          </p:cNvSpPr>
          <p:nvPr/>
        </p:nvSpPr>
        <p:spPr bwMode="auto">
          <a:xfrm>
            <a:off x="3657600" y="6019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gian: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92750" y="5794375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1325" y="57943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556250" y="57943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5400" y="55467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2" name="Picture 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388"/>
            <a:ext cx="19050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09600" y="3352800"/>
            <a:ext cx="2438400" cy="1036638"/>
            <a:chOff x="336" y="2064"/>
            <a:chExt cx="1920" cy="816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36" y="2064"/>
              <a:ext cx="1920" cy="816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000000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EA0456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2800" kern="0">
                  <a:solidFill>
                    <a:srgbClr val="EA0456"/>
                  </a:solidFill>
                  <a:latin typeface=".VnBlack" pitchFamily="34" charset="0"/>
                </a:rPr>
                <a:t>   </a:t>
              </a:r>
              <a:r>
                <a:rPr lang="en-US" altLang="en-US" sz="2800" kern="0">
                  <a:solidFill>
                    <a:srgbClr val="800000"/>
                  </a:solidFill>
                  <a:latin typeface=".VnBlack" pitchFamily="34" charset="0"/>
                </a:rPr>
                <a:t>         </a:t>
              </a:r>
            </a:p>
          </p:txBody>
        </p:sp>
        <p:graphicFrame>
          <p:nvGraphicFramePr>
            <p:cNvPr id="270365" name="Object 24"/>
            <p:cNvGraphicFramePr>
              <a:graphicFrameLocks noChangeAspect="1"/>
            </p:cNvGraphicFramePr>
            <p:nvPr/>
          </p:nvGraphicFramePr>
          <p:xfrm>
            <a:off x="1349" y="2435"/>
            <a:ext cx="120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1556" imgH="139639" progId="Equation.DSMT4">
                    <p:embed/>
                  </p:oleObj>
                </mc:Choice>
                <mc:Fallback>
                  <p:oleObj name="Equation" r:id="rId9" imgW="101556" imgH="139639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" y="2435"/>
                          <a:ext cx="120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576869"/>
                                  </a:gs>
                                  <a:gs pos="50000">
                                    <a:schemeClr val="accent1"/>
                                  </a:gs>
                                  <a:gs pos="100000">
                                    <a:srgbClr val="576869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DEDAD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1905000" y="4495800"/>
            <a:ext cx="1911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8686800" y="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0362" name="AutoShape 28"/>
          <p:cNvSpPr>
            <a:spLocks noChangeArrowheads="1"/>
          </p:cNvSpPr>
          <p:nvPr/>
        </p:nvSpPr>
        <p:spPr bwMode="auto">
          <a:xfrm>
            <a:off x="914400" y="0"/>
            <a:ext cx="8229600" cy="2787650"/>
          </a:xfrm>
          <a:prstGeom prst="cloudCallout">
            <a:avLst>
              <a:gd name="adj1" fmla="val -11653"/>
              <a:gd name="adj2" fmla="val 45444"/>
            </a:avLst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981200" y="539750"/>
            <a:ext cx="6591300" cy="21637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Cho hai đường tròn phân biệt có cùng bán kímh R, hai đường tròn đó </a:t>
            </a:r>
            <a:r>
              <a:rPr lang="en-US" altLang="en-US" sz="20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không thể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có vị trí tương đối  là: </a:t>
            </a: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Tiếp xúc trong            B. Đựng nhau   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B. Cả A  và B đều đúng   D. Cả A  và B đều sai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400" b="1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27963" y="6091238"/>
            <a:ext cx="771525" cy="428625"/>
          </a:xfrm>
          <a:prstGeom prst="actionButtonReturn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ker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304800" y="0"/>
            <a:ext cx="1447800" cy="1001713"/>
          </a:xfrm>
          <a:prstGeom prst="star5">
            <a:avLst/>
          </a:prstGeom>
          <a:solidFill>
            <a:srgbClr val="009999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kern="0">
                <a:solidFill>
                  <a:srgbClr val="808080"/>
                </a:solidFill>
                <a:latin typeface=".VnTime" pitchFamily="34" charset="0"/>
              </a:rPr>
              <a:t>5</a:t>
            </a:r>
          </a:p>
        </p:txBody>
      </p:sp>
      <p:pic>
        <p:nvPicPr>
          <p:cNvPr id="5" name="Picture 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0"/>
            <a:ext cx="2286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486400" y="3429000"/>
            <a:ext cx="4343400" cy="1371600"/>
            <a:chOff x="288" y="2544"/>
            <a:chExt cx="2736" cy="864"/>
          </a:xfrm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88" y="2544"/>
              <a:ext cx="2736" cy="864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000000"/>
                </a:gs>
                <a:gs pos="100000">
                  <a:srgbClr val="FF66FF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800" b="1" kern="0">
                  <a:solidFill>
                    <a:srgbClr val="BBE0E3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800" kern="0">
                  <a:solidFill>
                    <a:srgbClr val="000000"/>
                  </a:solidFill>
                  <a:latin typeface=".VnBlack" pitchFamily="34" charset="0"/>
                </a:rPr>
                <a:t>               </a:t>
              </a:r>
            </a:p>
          </p:txBody>
        </p:sp>
        <p:graphicFrame>
          <p:nvGraphicFramePr>
            <p:cNvPr id="271417" name="Object 26"/>
            <p:cNvGraphicFramePr>
              <a:graphicFrameLocks noChangeAspect="1"/>
            </p:cNvGraphicFramePr>
            <p:nvPr/>
          </p:nvGraphicFramePr>
          <p:xfrm>
            <a:off x="1488" y="280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1556" imgH="139639" progId="Equation.DSMT4">
                    <p:embed/>
                  </p:oleObj>
                </mc:Choice>
                <mc:Fallback>
                  <p:oleObj name="Equation" r:id="rId9" imgW="101556" imgH="139639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808"/>
                          <a:ext cx="19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FF66FF"/>
                                  </a:gs>
                                  <a:gs pos="50000">
                                    <a:schemeClr val="tx2"/>
                                  </a:gs>
                                  <a:gs pos="100000">
                                    <a:srgbClr val="FF66FF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590800" y="4038600"/>
            <a:ext cx="2667000" cy="1676400"/>
          </a:xfrm>
          <a:prstGeom prst="cloudCallout">
            <a:avLst>
              <a:gd name="adj1" fmla="val -88454"/>
              <a:gd name="adj2" fmla="val 31532"/>
            </a:avLst>
          </a:prstGeom>
          <a:gradFill rotWithShape="0">
            <a:gsLst>
              <a:gs pos="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Nhanh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ơi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Cố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cố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...ê…. </a:t>
            </a:r>
            <a:r>
              <a:rPr lang="en-US" altLang="en-US" sz="2000" b="1" kern="0" dirty="0" err="1">
                <a:solidFill>
                  <a:srgbClr val="000000"/>
                </a:solidFill>
                <a:latin typeface="Times New Roman" pitchFamily="18" charset="0"/>
              </a:rPr>
              <a:t>ên</a:t>
            </a:r>
            <a:r>
              <a:rPr lang="en-US" altLang="en-US" sz="2000" b="1" kern="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8686800" y="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1369" name="Text Box 43"/>
          <p:cNvSpPr txBox="1">
            <a:spLocks noChangeArrowheads="1"/>
          </p:cNvSpPr>
          <p:nvPr/>
        </p:nvSpPr>
        <p:spPr bwMode="auto">
          <a:xfrm>
            <a:off x="1370013" y="1063625"/>
            <a:ext cx="340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Chọn đáp án </a:t>
            </a:r>
            <a:r>
              <a:rPr lang="en-US" altLang="en-US" sz="2000" b="1" i="1" u="sng">
                <a:solidFill>
                  <a:srgbClr val="FF0000"/>
                </a:solidFill>
                <a:latin typeface=".VnTime" panose="020B7200000000000000" pitchFamily="34" charset="0"/>
              </a:rPr>
              <a:t>sai:</a:t>
            </a:r>
            <a:endParaRPr lang="en-US" altLang="en-US" sz="2000" b="1" i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1370" name="Group 69"/>
          <p:cNvGrpSpPr>
            <a:grpSpLocks/>
          </p:cNvGrpSpPr>
          <p:nvPr/>
        </p:nvGrpSpPr>
        <p:grpSpPr bwMode="auto">
          <a:xfrm>
            <a:off x="436563" y="1690688"/>
            <a:ext cx="6526212" cy="1738312"/>
            <a:chOff x="821" y="813"/>
            <a:chExt cx="4111" cy="1095"/>
          </a:xfrm>
        </p:grpSpPr>
        <p:sp>
          <p:nvSpPr>
            <p:cNvPr id="271412" name="Text Box 40"/>
            <p:cNvSpPr txBox="1">
              <a:spLocks noChangeArrowheads="1"/>
            </p:cNvSpPr>
            <p:nvPr/>
          </p:nvSpPr>
          <p:spPr bwMode="auto">
            <a:xfrm>
              <a:off x="833" y="1092"/>
              <a:ext cx="36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 (O) và (O</a:t>
              </a:r>
              <a:r>
                <a:rPr lang="en-US" altLang="en-US" sz="1800" baseline="-250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hai đường tròn 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ếp xúc nhau</a:t>
              </a:r>
            </a:p>
          </p:txBody>
        </p:sp>
        <p:sp>
          <p:nvSpPr>
            <p:cNvPr id="271413" name="Text Box 41"/>
            <p:cNvSpPr txBox="1">
              <a:spLocks noChangeArrowheads="1"/>
            </p:cNvSpPr>
            <p:nvPr/>
          </p:nvSpPr>
          <p:spPr bwMode="auto">
            <a:xfrm>
              <a:off x="821" y="1380"/>
              <a:ext cx="41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C/ (O</a:t>
              </a:r>
              <a:r>
                <a:rPr lang="en-US" altLang="en-US" sz="1800" baseline="-250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và (O</a:t>
              </a:r>
              <a:r>
                <a:rPr lang="en-US" altLang="en-US" sz="1800" baseline="-250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hai đường tròn 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giao nhau</a:t>
              </a:r>
            </a:p>
          </p:txBody>
        </p:sp>
        <p:sp>
          <p:nvSpPr>
            <p:cNvPr id="271414" name="Text Box 42"/>
            <p:cNvSpPr txBox="1">
              <a:spLocks noChangeArrowheads="1"/>
            </p:cNvSpPr>
            <p:nvPr/>
          </p:nvSpPr>
          <p:spPr bwMode="auto">
            <a:xfrm>
              <a:off x="831" y="813"/>
              <a:ext cx="37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A/ (O</a:t>
              </a:r>
              <a:r>
                <a:rPr lang="en-US" altLang="en-US" sz="18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và (O</a:t>
              </a:r>
              <a:r>
                <a:rPr lang="en-US" altLang="en-US" sz="18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là hai đường tròn ngoài nhau</a:t>
              </a:r>
            </a:p>
          </p:txBody>
        </p:sp>
        <p:sp>
          <p:nvSpPr>
            <p:cNvPr id="271415" name="Text Box 44"/>
            <p:cNvSpPr txBox="1">
              <a:spLocks noChangeArrowheads="1"/>
            </p:cNvSpPr>
            <p:nvPr/>
          </p:nvSpPr>
          <p:spPr bwMode="auto">
            <a:xfrm>
              <a:off x="830" y="1677"/>
              <a:ext cx="3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D/ (O</a:t>
              </a:r>
              <a:r>
                <a:rPr lang="en-US" altLang="en-US" sz="1800" baseline="-250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và (O</a:t>
              </a:r>
              <a:r>
                <a:rPr lang="en-US" altLang="en-US" sz="1800" baseline="-250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hai đường tròn </a:t>
              </a:r>
              <a:r>
                <a:rPr lang="en-US" altLang="en-US" sz="1800">
                  <a:solidFill>
                    <a:srgbClr val="1102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18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ếp xúc trong</a:t>
              </a:r>
            </a:p>
          </p:txBody>
        </p:sp>
      </p:grpSp>
      <p:grpSp>
        <p:nvGrpSpPr>
          <p:cNvPr id="271371" name="Group 45"/>
          <p:cNvGrpSpPr>
            <a:grpSpLocks/>
          </p:cNvGrpSpPr>
          <p:nvPr/>
        </p:nvGrpSpPr>
        <p:grpSpPr bwMode="auto">
          <a:xfrm>
            <a:off x="6164263" y="719138"/>
            <a:ext cx="2979737" cy="2674937"/>
            <a:chOff x="3792" y="720"/>
            <a:chExt cx="2016" cy="1810"/>
          </a:xfrm>
        </p:grpSpPr>
        <p:grpSp>
          <p:nvGrpSpPr>
            <p:cNvPr id="271390" name="Group 46"/>
            <p:cNvGrpSpPr>
              <a:grpSpLocks/>
            </p:cNvGrpSpPr>
            <p:nvPr/>
          </p:nvGrpSpPr>
          <p:grpSpPr bwMode="auto">
            <a:xfrm>
              <a:off x="3792" y="768"/>
              <a:ext cx="1776" cy="1762"/>
              <a:chOff x="1536" y="384"/>
              <a:chExt cx="2220" cy="2202"/>
            </a:xfrm>
          </p:grpSpPr>
          <p:sp>
            <p:nvSpPr>
              <p:cNvPr id="24" name="Oval 47"/>
              <p:cNvSpPr>
                <a:spLocks noChangeArrowheads="1"/>
              </p:cNvSpPr>
              <p:nvPr/>
            </p:nvSpPr>
            <p:spPr bwMode="auto">
              <a:xfrm>
                <a:off x="1986" y="1662"/>
                <a:ext cx="800" cy="796"/>
              </a:xfrm>
              <a:prstGeom prst="ellipse">
                <a:avLst/>
              </a:pr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2000" ker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Oval 48"/>
              <p:cNvSpPr>
                <a:spLocks noChangeArrowheads="1"/>
              </p:cNvSpPr>
              <p:nvPr/>
            </p:nvSpPr>
            <p:spPr bwMode="auto">
              <a:xfrm>
                <a:off x="2496" y="384"/>
                <a:ext cx="1262" cy="1259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2000" ker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Oval 49"/>
              <p:cNvSpPr>
                <a:spLocks noChangeArrowheads="1"/>
              </p:cNvSpPr>
              <p:nvPr/>
            </p:nvSpPr>
            <p:spPr bwMode="auto">
              <a:xfrm>
                <a:off x="1728" y="768"/>
                <a:ext cx="768" cy="768"/>
              </a:xfrm>
              <a:prstGeom prst="ellipse">
                <a:avLst/>
              </a:prstGeom>
              <a:noFill/>
              <a:ln w="28575">
                <a:solidFill>
                  <a:srgbClr val="33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2000" ker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1536" y="625"/>
                <a:ext cx="1964" cy="196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2000" ker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8" name="Oval 51"/>
              <p:cNvSpPr>
                <a:spLocks noChangeArrowheads="1"/>
              </p:cNvSpPr>
              <p:nvPr/>
            </p:nvSpPr>
            <p:spPr bwMode="auto">
              <a:xfrm>
                <a:off x="3480" y="1495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Oval 52"/>
              <p:cNvSpPr>
                <a:spLocks noChangeArrowheads="1"/>
              </p:cNvSpPr>
              <p:nvPr/>
            </p:nvSpPr>
            <p:spPr bwMode="auto">
              <a:xfrm>
                <a:off x="2605" y="625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Oval 53"/>
              <p:cNvSpPr>
                <a:spLocks noChangeArrowheads="1"/>
              </p:cNvSpPr>
              <p:nvPr/>
            </p:nvSpPr>
            <p:spPr bwMode="auto">
              <a:xfrm>
                <a:off x="2484" y="1100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54"/>
              <p:cNvSpPr>
                <a:spLocks noChangeArrowheads="1"/>
              </p:cNvSpPr>
              <p:nvPr/>
            </p:nvSpPr>
            <p:spPr bwMode="auto">
              <a:xfrm>
                <a:off x="2370" y="2046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2441" y="1987"/>
                <a:ext cx="22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9900CC"/>
                    </a:solidFill>
                    <a:latin typeface="Arial" charset="0"/>
                  </a:rPr>
                  <a:t>O</a:t>
                </a:r>
                <a:r>
                  <a:rPr lang="en-US" altLang="en-US" sz="1800" kern="0" baseline="-25000">
                    <a:solidFill>
                      <a:srgbClr val="9900CC"/>
                    </a:solidFill>
                    <a:latin typeface="Arial" charset="0"/>
                  </a:rPr>
                  <a:t>3</a:t>
                </a:r>
                <a:endParaRPr lang="en-US" altLang="en-US" sz="2000" kern="0" baseline="-25000">
                  <a:solidFill>
                    <a:srgbClr val="99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Oval 56"/>
              <p:cNvSpPr>
                <a:spLocks noChangeArrowheads="1"/>
              </p:cNvSpPr>
              <p:nvPr/>
            </p:nvSpPr>
            <p:spPr bwMode="auto">
              <a:xfrm>
                <a:off x="2508" y="159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2556" y="1536"/>
                <a:ext cx="15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FF3300"/>
                    </a:solidFill>
                    <a:latin typeface="Arial" charset="0"/>
                  </a:rPr>
                  <a:t>O</a:t>
                </a:r>
                <a:endParaRPr lang="en-US" altLang="en-US" sz="2000" kern="0">
                  <a:solidFill>
                    <a:srgbClr val="FF3300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Oval 58"/>
              <p:cNvSpPr>
                <a:spLocks noChangeArrowheads="1"/>
              </p:cNvSpPr>
              <p:nvPr/>
            </p:nvSpPr>
            <p:spPr bwMode="auto">
              <a:xfrm>
                <a:off x="1847" y="870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Oval 59"/>
              <p:cNvSpPr>
                <a:spLocks noChangeArrowheads="1"/>
              </p:cNvSpPr>
              <p:nvPr/>
            </p:nvSpPr>
            <p:spPr bwMode="auto">
              <a:xfrm>
                <a:off x="2107" y="1152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Rectangle 60"/>
              <p:cNvSpPr>
                <a:spLocks noChangeArrowheads="1"/>
              </p:cNvSpPr>
              <p:nvPr/>
            </p:nvSpPr>
            <p:spPr bwMode="auto">
              <a:xfrm>
                <a:off x="2150" y="1104"/>
                <a:ext cx="22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333300"/>
                    </a:solidFill>
                    <a:latin typeface="Arial" charset="0"/>
                  </a:rPr>
                  <a:t>O</a:t>
                </a:r>
                <a:r>
                  <a:rPr lang="en-US" altLang="en-US" sz="1800" b="1" kern="0" baseline="-25000">
                    <a:solidFill>
                      <a:srgbClr val="333300"/>
                    </a:solidFill>
                    <a:latin typeface="Arial" charset="0"/>
                  </a:rPr>
                  <a:t>1</a:t>
                </a:r>
                <a:endParaRPr lang="en-US" altLang="en-US" sz="2000" b="1" kern="0">
                  <a:solidFill>
                    <a:srgbClr val="333300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Oval 61"/>
              <p:cNvSpPr>
                <a:spLocks noChangeArrowheads="1"/>
              </p:cNvSpPr>
              <p:nvPr/>
            </p:nvSpPr>
            <p:spPr bwMode="auto">
              <a:xfrm>
                <a:off x="3096" y="1002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200" kern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Rectangle 62"/>
              <p:cNvSpPr>
                <a:spLocks noChangeArrowheads="1"/>
              </p:cNvSpPr>
              <p:nvPr/>
            </p:nvSpPr>
            <p:spPr bwMode="auto">
              <a:xfrm>
                <a:off x="3064" y="1029"/>
                <a:ext cx="22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0000CC"/>
                    </a:solidFill>
                    <a:latin typeface="Arial" charset="0"/>
                  </a:rPr>
                  <a:t>O</a:t>
                </a:r>
                <a:r>
                  <a:rPr lang="en-US" altLang="en-US" sz="1800" b="1" kern="0" baseline="-25000">
                    <a:solidFill>
                      <a:srgbClr val="0000CC"/>
                    </a:solidFill>
                    <a:latin typeface="Arial" charset="0"/>
                  </a:rPr>
                  <a:t>2</a:t>
                </a:r>
                <a:endParaRPr lang="en-US" altLang="en-US" sz="2000" b="1" kern="0" baseline="-25000">
                  <a:solidFill>
                    <a:srgbClr val="0000CC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71391" name="Group 63"/>
            <p:cNvGrpSpPr>
              <a:grpSpLocks/>
            </p:cNvGrpSpPr>
            <p:nvPr/>
          </p:nvGrpSpPr>
          <p:grpSpPr bwMode="auto">
            <a:xfrm>
              <a:off x="3840" y="720"/>
              <a:ext cx="1968" cy="1148"/>
              <a:chOff x="3840" y="720"/>
              <a:chExt cx="1968" cy="1148"/>
            </a:xfrm>
          </p:grpSpPr>
          <p:sp>
            <p:nvSpPr>
              <p:cNvPr id="20" name="Text Box 64"/>
              <p:cNvSpPr txBox="1">
                <a:spLocks noChangeArrowheads="1"/>
              </p:cNvSpPr>
              <p:nvPr/>
            </p:nvSpPr>
            <p:spPr bwMode="auto">
              <a:xfrm>
                <a:off x="3840" y="912"/>
                <a:ext cx="48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1400" kern="0">
                    <a:solidFill>
                      <a:srgbClr val="0033CC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1" name="Text Box 65"/>
              <p:cNvSpPr txBox="1">
                <a:spLocks noChangeArrowheads="1"/>
              </p:cNvSpPr>
              <p:nvPr/>
            </p:nvSpPr>
            <p:spPr bwMode="auto">
              <a:xfrm>
                <a:off x="4513" y="1200"/>
                <a:ext cx="4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0033CC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2" name="Text Box 66"/>
              <p:cNvSpPr txBox="1">
                <a:spLocks noChangeArrowheads="1"/>
              </p:cNvSpPr>
              <p:nvPr/>
            </p:nvSpPr>
            <p:spPr bwMode="auto">
              <a:xfrm>
                <a:off x="4513" y="720"/>
                <a:ext cx="4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0033CC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" name="Text Box 67"/>
              <p:cNvSpPr txBox="1">
                <a:spLocks noChangeArrowheads="1"/>
              </p:cNvSpPr>
              <p:nvPr/>
            </p:nvSpPr>
            <p:spPr bwMode="auto">
              <a:xfrm>
                <a:off x="5328" y="1620"/>
                <a:ext cx="48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1800" kern="0">
                    <a:solidFill>
                      <a:srgbClr val="0033CC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</p:grpSp>
      <p:sp>
        <p:nvSpPr>
          <p:cNvPr id="271372" name="Text Box 68"/>
          <p:cNvSpPr txBox="1">
            <a:spLocks noChangeArrowheads="1"/>
          </p:cNvSpPr>
          <p:nvPr/>
        </p:nvSpPr>
        <p:spPr bwMode="auto">
          <a:xfrm>
            <a:off x="1020763" y="254000"/>
            <a:ext cx="7788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đường tròn với số điểm chung được xác  định như­ trên hình vẽ.</a:t>
            </a:r>
          </a:p>
        </p:txBody>
      </p:sp>
      <p:sp>
        <p:nvSpPr>
          <p:cNvPr id="271373" name="Text Box 4"/>
          <p:cNvSpPr txBox="1">
            <a:spLocks noChangeArrowheads="1"/>
          </p:cNvSpPr>
          <p:nvPr/>
        </p:nvSpPr>
        <p:spPr bwMode="auto">
          <a:xfrm>
            <a:off x="3657600" y="6019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gian: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492750" y="5794375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21325" y="57943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6388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556250" y="57943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562600" y="5783263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5105400" y="55467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5486400" y="57912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Ba vị trí t­ương đối của hai đường tròn.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- Tính chất đường nối tâm.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33, 34 SGK/119; 65, 66 SBT/137.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trong thực tế những đồ vật có hình dạng và kết cấu liên quan đến các vị trí t­ương đối của hai đường tròn.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xem với hai đường tròn có bán kính không đổi thì vị trí tương đối của hai đường tròn phụ thuộc vào yếu tố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2552"/>
            <a:ext cx="657225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34975" y="3829050"/>
            <a:ext cx="4538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BF2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Hướng dẫn bài tập 34 SGK</a:t>
            </a:r>
            <a:endParaRPr lang="en-US" altLang="en-US" sz="2400" b="1">
              <a:solidFill>
                <a:srgbClr val="BF2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9" b="27699"/>
          <a:stretch>
            <a:fillRect/>
          </a:stretch>
        </p:blipFill>
        <p:spPr bwMode="auto">
          <a:xfrm>
            <a:off x="2782888" y="4329113"/>
            <a:ext cx="2957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6114" r="25290" b="25314"/>
          <a:stretch>
            <a:fillRect/>
          </a:stretch>
        </p:blipFill>
        <p:spPr bwMode="auto">
          <a:xfrm>
            <a:off x="6142038" y="4291013"/>
            <a:ext cx="20828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949325" y="4291013"/>
            <a:ext cx="165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82514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OO’=?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80963" y="4816475"/>
            <a:ext cx="34480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82514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82514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OH=?; O’H=?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5963" y="5842000"/>
            <a:ext cx="1957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82514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825140"/>
                </a:solidFill>
                <a:latin typeface="Times New Roman" panose="02020603050405020304" pitchFamily="18" charset="0"/>
              </a:rPr>
              <a:t>AH=?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00px-Olympic_rings_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7170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vnqconline.com/tin_quandung/New_Updates/0410_QD/img/Ing_Quan_Dung_042010_011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6788"/>
            <a:ext cx="33210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5" name="TextBox 11"/>
          <p:cNvSpPr txBox="1">
            <a:spLocks noChangeArrowheads="1"/>
          </p:cNvSpPr>
          <p:nvPr/>
        </p:nvSpPr>
        <p:spPr bwMode="auto">
          <a:xfrm>
            <a:off x="1354138" y="927100"/>
            <a:ext cx="6515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QUAN SÁT HÌNH ẢNH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thegioidienmay.vn/Demo2/Anhsp/1700093064734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628900"/>
            <a:ext cx="33718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orel-Draw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1717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TextBox 11"/>
          <p:cNvSpPr txBox="1">
            <a:spLocks noChangeArrowheads="1"/>
          </p:cNvSpPr>
          <p:nvPr/>
        </p:nvSpPr>
        <p:spPr bwMode="auto">
          <a:xfrm>
            <a:off x="1354138" y="927100"/>
            <a:ext cx="6515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QUAN SÁT HÌNH ẢNH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3000" y="159385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ker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600200" y="1485900"/>
            <a:ext cx="5832475" cy="2268538"/>
          </a:xfrm>
          <a:prstGeom prst="cloudCallout">
            <a:avLst>
              <a:gd name="adj1" fmla="val -45264"/>
              <a:gd name="adj2" fmla="val 126694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 kern="0">
                <a:solidFill>
                  <a:srgbClr val="000000"/>
                </a:solidFill>
                <a:latin typeface="Arial" charset="0"/>
              </a:rPr>
              <a:t>Hai đường tròn có thể có bao nhiêu điểm chung?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bh2"/>
          <p:cNvSpPr/>
          <p:nvPr>
            <p:custDataLst>
              <p:tags r:id="rId2"/>
            </p:custDataLst>
          </p:nvPr>
        </p:nvSpPr>
        <p:spPr>
          <a:xfrm>
            <a:off x="1143000" y="1657350"/>
            <a:ext cx="7315200" cy="1445464"/>
          </a:xfrm>
          <a:prstGeom prst="rect">
            <a:avLst/>
          </a:prstGeom>
          <a:noFill/>
          <a:ln>
            <a:noFill/>
          </a:ln>
          <a:sp3d extrusionH="76200">
            <a:bevelT w="44450"/>
            <a:extrusionClr>
              <a:srgbClr val="4F81BD">
                <a:lumMod val="40000"/>
                <a:lumOff val="60000"/>
              </a:srgbClr>
            </a:extrusionClr>
          </a:sp3d>
        </p:spPr>
        <p:txBody>
          <a:bodyPr>
            <a:prstTxWarp prst="textPlain">
              <a:avLst/>
            </a:prstTxWarp>
            <a:spAutoFit/>
            <a:scene3d>
              <a:camera prst="perspectiveRelaxedModerately"/>
              <a:lightRig rig="sunrise" dir="t">
                <a:rot lat="0" lon="0" rev="13800000"/>
              </a:lightRig>
            </a:scene3d>
            <a:sp3d z="95250" extrusionH="101600" contourW="25400" prstMaterial="metal">
              <a:bevelT w="546100" h="330200" prst="coolSlant"/>
              <a:bevelB w="374650" h="774700" prst="cross"/>
              <a:extrusionClr>
                <a:srgbClr val="66FFCC"/>
              </a:extrusionClr>
              <a:contourClr>
                <a:srgbClr val="FFFF00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 30. </a:t>
            </a:r>
            <a:r>
              <a:rPr lang="en-US" sz="3600" b="1" kern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Chủ</a:t>
            </a:r>
            <a:r>
              <a:rPr lang="en-US" sz="36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đề</a:t>
            </a:r>
            <a:r>
              <a:rPr lang="en-US" sz="36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 TRÍ TƯƠNG ĐỐI CỦA HAI ĐƯỜNG TRÒN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1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859" name="Group 4"/>
          <p:cNvGrpSpPr>
            <a:grpSpLocks/>
          </p:cNvGrpSpPr>
          <p:nvPr/>
        </p:nvGrpSpPr>
        <p:grpSpPr bwMode="auto">
          <a:xfrm>
            <a:off x="3548063" y="2422525"/>
            <a:ext cx="2217737" cy="2133600"/>
            <a:chOff x="2235" y="1526"/>
            <a:chExt cx="1397" cy="1344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901" y="2168"/>
              <a:ext cx="48" cy="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333399">
                  <a:lumMod val="50000"/>
                </a:srgbClr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grpSp>
          <p:nvGrpSpPr>
            <p:cNvPr id="249870" name="Group 6"/>
            <p:cNvGrpSpPr>
              <a:grpSpLocks/>
            </p:cNvGrpSpPr>
            <p:nvPr/>
          </p:nvGrpSpPr>
          <p:grpSpPr bwMode="auto">
            <a:xfrm>
              <a:off x="2259" y="1526"/>
              <a:ext cx="1344" cy="1344"/>
              <a:chOff x="2259" y="1536"/>
              <a:chExt cx="1344" cy="1344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2259" y="1536"/>
                <a:ext cx="1344" cy="1344"/>
              </a:xfrm>
              <a:prstGeom prst="ellipse">
                <a:avLst/>
              </a:prstGeom>
              <a:noFill/>
              <a:ln w="28575">
                <a:solidFill>
                  <a:srgbClr val="333399">
                    <a:lumMod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2000" b="1" kern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2909" y="2224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200" b="1" ker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235" y="2171"/>
              <a:ext cx="48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333399">
                  <a:lumMod val="50000"/>
                </a:srgbClr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4" y="2173"/>
              <a:ext cx="48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333399">
                  <a:lumMod val="50000"/>
                </a:srgbClr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b="1" ker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200" y="2633663"/>
            <a:ext cx="1752600" cy="1676400"/>
            <a:chOff x="264" y="1665"/>
            <a:chExt cx="1104" cy="1056"/>
          </a:xfrm>
        </p:grpSpPr>
        <p:grpSp>
          <p:nvGrpSpPr>
            <p:cNvPr id="249862" name="Group 12"/>
            <p:cNvGrpSpPr>
              <a:grpSpLocks/>
            </p:cNvGrpSpPr>
            <p:nvPr/>
          </p:nvGrpSpPr>
          <p:grpSpPr bwMode="auto">
            <a:xfrm>
              <a:off x="288" y="1665"/>
              <a:ext cx="1056" cy="1056"/>
              <a:chOff x="288" y="1008"/>
              <a:chExt cx="1056" cy="1056"/>
            </a:xfrm>
          </p:grpSpPr>
          <p:grpSp>
            <p:nvGrpSpPr>
              <p:cNvPr id="249865" name="Group 13"/>
              <p:cNvGrpSpPr>
                <a:grpSpLocks/>
              </p:cNvGrpSpPr>
              <p:nvPr/>
            </p:nvGrpSpPr>
            <p:grpSpPr bwMode="auto">
              <a:xfrm>
                <a:off x="288" y="1008"/>
                <a:ext cx="1056" cy="1056"/>
                <a:chOff x="336" y="528"/>
                <a:chExt cx="1344" cy="1344"/>
              </a:xfrm>
            </p:grpSpPr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auto">
                <a:xfrm>
                  <a:off x="336" y="528"/>
                  <a:ext cx="1344" cy="1344"/>
                </a:xfrm>
                <a:prstGeom prst="ellips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altLang="en-US" sz="2000" b="1" kern="0">
                    <a:solidFill>
                      <a:srgbClr val="0000CC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977" y="1169"/>
                  <a:ext cx="47" cy="47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altLang="en-US" sz="2000" b="1" kern="0">
                    <a:solidFill>
                      <a:srgbClr val="0000CC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702" y="1551"/>
                <a:ext cx="18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200" b="1" kern="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O’</a:t>
                </a:r>
              </a:p>
            </p:txBody>
          </p:sp>
        </p:grp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1320" y="2176"/>
              <a:ext cx="48" cy="4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2000" b="1" ker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264" y="2168"/>
              <a:ext cx="48" cy="4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sz="2000" b="1" ker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41313" y="500063"/>
            <a:ext cx="8296275" cy="827087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Quan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sát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và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cho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biết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số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điểm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chung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có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thể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xảy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giữa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đường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tròn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(O;R)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và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đường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tròn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(O’; r ) 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với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R &gt;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417 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0.00092 L 0.2125 0.00092 " pathEditMode="relative" rAng="0" ptsTypes="AA">
                                      <p:cBhvr>
                                        <p:cTn id="9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93 0.00185 L 0.33993 0.00185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3 0.00185 L 0.35417 0.00185 " pathEditMode="relative" rAng="0" ptsTypes="AA">
                                      <p:cBhvr>
                                        <p:cTn id="1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7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185 L 0.38542 0.00185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42 0.00185 L 0.42917 0.00185 " pathEditMode="relative" rAng="0" ptsTypes="AA">
                                      <p:cBhvr>
                                        <p:cTn id="21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0.00185 L 0.57084 0.00185 " pathEditMode="relative" rAng="0" ptsTypes="AA">
                                      <p:cBhvr>
                                        <p:cTn id="24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6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84 0.00185 L 0.67084 0.00185 " pathEditMode="relative" rAng="0" ptsTypes="AA">
                                      <p:cBhvr>
                                        <p:cTn id="27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0883" name="Group 5"/>
          <p:cNvGrpSpPr>
            <a:grpSpLocks/>
          </p:cNvGrpSpPr>
          <p:nvPr/>
        </p:nvGrpSpPr>
        <p:grpSpPr bwMode="auto">
          <a:xfrm>
            <a:off x="3048000" y="1752600"/>
            <a:ext cx="2819400" cy="2819400"/>
            <a:chOff x="243" y="2305"/>
            <a:chExt cx="1066" cy="1067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243" y="2305"/>
              <a:ext cx="1066" cy="106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ysClr val="windowText" lastClr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666" y="2803"/>
              <a:ext cx="2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ysClr val="windowText" lastClr="0000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987800" y="2463800"/>
            <a:ext cx="1435100" cy="1395413"/>
            <a:chOff x="4660" y="3098"/>
            <a:chExt cx="450" cy="450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660" y="3098"/>
              <a:ext cx="450" cy="4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lnSpc>
                  <a:spcPct val="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rgbClr val="FF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792" y="3310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rgbClr val="FF0000"/>
                  </a:solidFill>
                  <a:latin typeface="Arial" charset="0"/>
                </a:rPr>
                <a:t>O’</a:t>
              </a: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335338" y="45720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>
                <a:solidFill>
                  <a:srgbClr val="FFFF99"/>
                </a:solidFill>
                <a:latin typeface="Arial" charset="0"/>
              </a:rPr>
              <a:t>.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033713" y="638175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ker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306763" y="817563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>
                <a:solidFill>
                  <a:srgbClr val="FFFF99"/>
                </a:solidFill>
                <a:latin typeface="Arial" charset="0"/>
              </a:rPr>
              <a:t>.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055938" y="1679575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>
                <a:solidFill>
                  <a:srgbClr val="FFFF99"/>
                </a:solidFill>
                <a:latin typeface="Arial" charset="0"/>
              </a:rPr>
              <a:t>.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032125" y="609600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ker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316288" y="814388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>
                <a:solidFill>
                  <a:srgbClr val="FFFF99"/>
                </a:solidFill>
                <a:latin typeface="Arial" charset="0"/>
              </a:rPr>
              <a:t>.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048000" y="5181600"/>
            <a:ext cx="23510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i="1" kern="0">
                <a:solidFill>
                  <a:srgbClr val="0000FF"/>
                </a:solidFill>
                <a:latin typeface="Arial" charset="0"/>
              </a:rPr>
              <a:t>Hai đường tròn đồng tâm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62000" y="838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Đựng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nhau</a:t>
            </a:r>
            <a:endParaRPr lang="en-US" altLang="en-US" sz="28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48148E-6 L -0.02709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Hình Nền Powerpoint Đơn Giản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" y="822325"/>
            <a:ext cx="44942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990600" y="1295400"/>
          <a:ext cx="6653213" cy="1617663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t­ương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(O)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(O’)</a:t>
                      </a: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9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 (O)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(O’)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Vogue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671638" y="2111375"/>
            <a:ext cx="68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795713" y="1660525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không giao nhau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122738" y="2514600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và (O’)  cắt nhau</a:t>
            </a:r>
          </a:p>
        </p:txBody>
      </p:sp>
      <p:sp>
        <p:nvSpPr>
          <p:cNvPr id="251928" name="Rectangle 23"/>
          <p:cNvSpPr>
            <a:spLocks noChangeArrowheads="1"/>
          </p:cNvSpPr>
          <p:nvPr/>
        </p:nvSpPr>
        <p:spPr bwMode="auto">
          <a:xfrm>
            <a:off x="228600" y="441325"/>
            <a:ext cx="831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251929" name="Text Box 24"/>
          <p:cNvSpPr txBox="1">
            <a:spLocks noChangeArrowheads="1"/>
          </p:cNvSpPr>
          <p:nvPr/>
        </p:nvSpPr>
        <p:spPr bwMode="auto">
          <a:xfrm>
            <a:off x="3048000" y="15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6200" y="3336925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(Đ) hay </a:t>
            </a:r>
            <a:r>
              <a:rPr lang="en-US" alt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(S):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09600" y="3886200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(R)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09600" y="4495800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762000" y="5029200"/>
            <a:ext cx="7620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62000" y="55626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D. Đoạn thẳng MN là dây chung của hai đường tròn (Q) và (R).</a:t>
            </a:r>
          </a:p>
        </p:txBody>
      </p:sp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971800"/>
            <a:ext cx="30670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623888" y="4495800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             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762000" y="555625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D. Đoạn thẳng MN là dây chung của hai đường tròn 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và (R).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315913" y="3886200"/>
            <a:ext cx="369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04800" y="447675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04800" y="5010150"/>
            <a:ext cx="369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4800" y="554355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0" grpId="0"/>
      <p:bldP spid="11" grpId="0"/>
      <p:bldP spid="12" grpId="0"/>
      <p:bldP spid="12" grpId="1"/>
      <p:bldP spid="13" grpId="0"/>
      <p:bldP spid="14" grpId="0"/>
      <p:bldP spid="14" grpId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7257E5D0-9D30-4FF0-97B0-8B144157FD3C}"/>
  <p:tag name="ISPRING_SLIDE_ID_2" val="{4F9E4EC0-72D8-49DF-B272-3A18C41110E9}"/>
  <p:tag name="GENSWF_ADVANCE_TIME" val="23.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97896A0-8FC8-4EB6-9D74-011A7E7DAD75}&quot;/&gt;&lt;isInvalidForFieldText val=&quot;0&quot;/&gt;&lt;Image&gt;&lt;filename val=&quot;C:\Users\thtru\AppData\Local\Temp\PR\data\asimages\{597896A0-8FC8-4EB6-9D74-011A7E7DAD75}_1.png&quot;/&gt;&lt;left val=&quot;0&quot;/&gt;&lt;top val=&quot;138&quot;/&gt;&lt;width val=&quot;720&quot;/&gt;&lt;height val=&quot;61&quot;/&gt;&lt;hasText val=&quot;1&quot;/&gt;&lt;/Image&gt;&lt;/ThreeDShapeInfo&gt;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224D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224D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1756</Words>
  <Application>Microsoft Office PowerPoint</Application>
  <PresentationFormat>On-screen Show (4:3)</PresentationFormat>
  <Paragraphs>400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66" baseType="lpstr">
      <vt:lpstr>.VnArial</vt:lpstr>
      <vt:lpstr>.VnArial Narrow</vt:lpstr>
      <vt:lpstr>.VnBlack</vt:lpstr>
      <vt:lpstr>.VnExotic</vt:lpstr>
      <vt:lpstr>.VnTime</vt:lpstr>
      <vt:lpstr>.VnTimeH</vt:lpstr>
      <vt:lpstr>.VnVogue</vt:lpstr>
      <vt:lpstr>Arial</vt:lpstr>
      <vt:lpstr>Calibri</vt:lpstr>
      <vt:lpstr>Calibri Light</vt:lpstr>
      <vt:lpstr>Tahoma</vt:lpstr>
      <vt:lpstr>Times New Roman</vt:lpstr>
      <vt:lpstr>Verdana</vt:lpstr>
      <vt:lpstr>1_Default Design</vt:lpstr>
      <vt:lpstr>1_Office Theme</vt:lpstr>
      <vt:lpstr>5_Default Design</vt:lpstr>
      <vt:lpstr>6_Default Design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Vẽ đường nối tâm OO’ - Gấp giấy theo đường nối tâm OO’ - Nhận xét về hai phần của hình được chia bởi đường nối tâm khi gấp - Nhận xét về vị trí của hai điểm A và B trong trường hợp hai đường tròn cắt nhau. - Nhận xét về vị trí của điểm A trong trường hợp hai đường tròn tiếp xúc nhau.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hình trên: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Nam</dc:creator>
  <cp:lastModifiedBy>A36697 Dương Tuấn Anh</cp:lastModifiedBy>
  <cp:revision>171</cp:revision>
  <dcterms:created xsi:type="dcterms:W3CDTF">2009-11-11T15:22:23Z</dcterms:created>
  <dcterms:modified xsi:type="dcterms:W3CDTF">2024-01-02T02:28:28Z</dcterms:modified>
</cp:coreProperties>
</file>