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32"/>
  </p:notesMasterIdLst>
  <p:sldIdLst>
    <p:sldId id="272" r:id="rId2"/>
    <p:sldId id="273" r:id="rId3"/>
    <p:sldId id="275" r:id="rId4"/>
    <p:sldId id="280" r:id="rId5"/>
    <p:sldId id="274" r:id="rId6"/>
    <p:sldId id="279" r:id="rId7"/>
    <p:sldId id="281" r:id="rId8"/>
    <p:sldId id="295" r:id="rId9"/>
    <p:sldId id="282" r:id="rId10"/>
    <p:sldId id="283" r:id="rId11"/>
    <p:sldId id="286" r:id="rId12"/>
    <p:sldId id="300" r:id="rId13"/>
    <p:sldId id="287" r:id="rId14"/>
    <p:sldId id="289" r:id="rId15"/>
    <p:sldId id="290" r:id="rId16"/>
    <p:sldId id="296" r:id="rId17"/>
    <p:sldId id="292" r:id="rId18"/>
    <p:sldId id="301" r:id="rId19"/>
    <p:sldId id="291" r:id="rId20"/>
    <p:sldId id="303" r:id="rId21"/>
    <p:sldId id="293" r:id="rId22"/>
    <p:sldId id="294" r:id="rId23"/>
    <p:sldId id="304" r:id="rId24"/>
    <p:sldId id="305" r:id="rId25"/>
    <p:sldId id="306" r:id="rId26"/>
    <p:sldId id="307" r:id="rId27"/>
    <p:sldId id="309" r:id="rId28"/>
    <p:sldId id="302" r:id="rId29"/>
    <p:sldId id="299" r:id="rId30"/>
    <p:sldId id="310" r:id="rId31"/>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71" autoAdjust="0"/>
  </p:normalViewPr>
  <p:slideViewPr>
    <p:cSldViewPr>
      <p:cViewPr varScale="1">
        <p:scale>
          <a:sx n="62" d="100"/>
          <a:sy n="62" d="100"/>
        </p:scale>
        <p:origin x="139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A826677-0F4F-408D-A158-DAEB0ED731BA}" type="datetimeFigureOut">
              <a:rPr lang="en-US"/>
              <a:pPr>
                <a:defRPr/>
              </a:pPr>
              <a:t>6/10/2023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4ADA8693-02CC-4B6C-B116-F39002D08EA6}" type="slidenum">
              <a:rPr lang="en-US"/>
              <a:pPr>
                <a:defRPr/>
              </a:pPr>
              <a:t>‹#›</a:t>
            </a:fld>
            <a:endParaRPr lang="en-US"/>
          </a:p>
        </p:txBody>
      </p:sp>
    </p:spTree>
    <p:extLst>
      <p:ext uri="{BB962C8B-B14F-4D97-AF65-F5344CB8AC3E}">
        <p14:creationId xmlns:p14="http://schemas.microsoft.com/office/powerpoint/2010/main" val="17563634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F27D482C-813F-4FBD-8EA5-04AF4EABBE9E}" type="slidenum">
              <a:rPr lang="en-US" sz="1200" smtClean="0"/>
              <a:pPr eaLnBrk="1" hangingPunct="1"/>
              <a:t>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3E2875C1-1250-4D59-A3E4-B6FF1EEB2EF2}" type="slidenum">
              <a:rPr lang="en-US" sz="1200" smtClean="0"/>
              <a:pPr eaLnBrk="1" hangingPunct="1"/>
              <a:t>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7E3FD274-66F4-4A22-A8BC-E47FA09A9519}" type="slidenum">
              <a:rPr lang="en-US" altLang="en-US" sz="1200" smtClean="0"/>
              <a:pPr eaLnBrk="1" hangingPunct="1"/>
              <a:t>13</a:t>
            </a:fld>
            <a:endParaRPr lang="en-US" altLang="en-US" sz="120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C1664CD3-23B2-4E35-BA70-10C25BE21B2A}" type="slidenum">
              <a:rPr lang="en-US" altLang="en-US" sz="1200" smtClean="0"/>
              <a:pPr eaLnBrk="1" hangingPunct="1"/>
              <a:t>16</a:t>
            </a:fld>
            <a:endParaRPr lang="en-US" altLang="en-US" sz="120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FD6B9C79-2774-49BC-BC69-FBE3426932A2}" type="slidenum">
              <a:rPr lang="en-US" altLang="en-US" sz="1200" smtClean="0"/>
              <a:pPr eaLnBrk="1" hangingPunct="1"/>
              <a:t>17</a:t>
            </a:fld>
            <a:endParaRPr lang="en-US" altLang="en-US" sz="120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2AA23A1C-2C75-4248-B110-DE162F82F272}" type="slidenum">
              <a:rPr lang="en-US" altLang="en-US" sz="1200" smtClean="0"/>
              <a:pPr eaLnBrk="1" hangingPunct="1"/>
              <a:t>18</a:t>
            </a:fld>
            <a:endParaRPr lang="en-US" alt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968934B9-4A54-41E1-855C-42346BE0F3F4}" type="slidenum">
              <a:rPr lang="en-US" altLang="en-US" sz="1200" smtClean="0"/>
              <a:pPr eaLnBrk="1" hangingPunct="1"/>
              <a:t>19</a:t>
            </a:fld>
            <a:endParaRPr lang="en-US" altLang="en-US" sz="120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F534E5BB-296E-4E18-AD97-7B5A32EBC168}" type="slidenum">
              <a:rPr lang="en-US" sz="1200" smtClean="0"/>
              <a:pPr eaLnBrk="1" hangingPunct="1"/>
              <a:t>22</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3BBCC09D-08C9-4E53-8868-8ADA5D44DE36}" type="slidenum">
              <a:rPr lang="en-US" sz="1200" smtClean="0"/>
              <a:pPr eaLnBrk="1" hangingPunct="1"/>
              <a:t>29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6A6A38B-89DA-4A94-9D67-77CBFD0A2D4B}" type="slidenum">
              <a:rPr lang="en-US"/>
              <a:pPr>
                <a:defRPr/>
              </a:pPr>
              <a:t>‹#›</a:t>
            </a:fld>
            <a:endParaRPr lang="en-US"/>
          </a:p>
        </p:txBody>
      </p:sp>
    </p:spTree>
    <p:extLst>
      <p:ext uri="{BB962C8B-B14F-4D97-AF65-F5344CB8AC3E}">
        <p14:creationId xmlns:p14="http://schemas.microsoft.com/office/powerpoint/2010/main" val="3168696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22D095-0ABD-44C5-B47C-D653B258CC4C}" type="slidenum">
              <a:rPr lang="en-US"/>
              <a:pPr>
                <a:defRPr/>
              </a:pPr>
              <a:t>‹#›</a:t>
            </a:fld>
            <a:endParaRPr lang="en-US"/>
          </a:p>
        </p:txBody>
      </p:sp>
    </p:spTree>
    <p:extLst>
      <p:ext uri="{BB962C8B-B14F-4D97-AF65-F5344CB8AC3E}">
        <p14:creationId xmlns:p14="http://schemas.microsoft.com/office/powerpoint/2010/main" val="178845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CD3EEA-A9F8-45DE-AD6F-E3A4E2DF68F9}" type="slidenum">
              <a:rPr lang="en-US"/>
              <a:pPr>
                <a:defRPr/>
              </a:pPr>
              <a:t>‹#›</a:t>
            </a:fld>
            <a:endParaRPr lang="en-US"/>
          </a:p>
        </p:txBody>
      </p:sp>
    </p:spTree>
    <p:extLst>
      <p:ext uri="{BB962C8B-B14F-4D97-AF65-F5344CB8AC3E}">
        <p14:creationId xmlns:p14="http://schemas.microsoft.com/office/powerpoint/2010/main" val="124099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125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s Slide">
    <p:spTree>
      <p:nvGrpSpPr>
        <p:cNvPr id="1" name=""/>
        <p:cNvGrpSpPr/>
        <p:nvPr/>
      </p:nvGrpSpPr>
      <p:grpSpPr>
        <a:xfrm>
          <a:off x="0" y="0"/>
          <a:ext cx="0" cy="0"/>
          <a:chOff x="0" y="0"/>
          <a:chExt cx="0" cy="0"/>
        </a:xfrm>
      </p:grpSpPr>
      <p:grpSp>
        <p:nvGrpSpPr>
          <p:cNvPr id="5" name="Graphic 35"/>
          <p:cNvGrpSpPr>
            <a:grpSpLocks/>
          </p:cNvGrpSpPr>
          <p:nvPr userDrawn="1"/>
        </p:nvGrpSpPr>
        <p:grpSpPr bwMode="auto">
          <a:xfrm>
            <a:off x="5008563" y="1430338"/>
            <a:ext cx="4144962" cy="2613025"/>
            <a:chOff x="6678503" y="665690"/>
            <a:chExt cx="5526208" cy="2613848"/>
          </a:xfrm>
        </p:grpSpPr>
        <p:sp>
          <p:nvSpPr>
            <p:cNvPr id="6" name="Freeform: Shape 41"/>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anchor="ctr"/>
            <a:lstStyle/>
            <a:p>
              <a:pPr>
                <a:defRPr/>
              </a:pPr>
              <a:endParaRPr lang="en-US" dirty="0">
                <a:latin typeface="Arial" charset="0"/>
              </a:endParaRPr>
            </a:p>
          </p:txBody>
        </p:sp>
        <p:sp>
          <p:nvSpPr>
            <p:cNvPr id="7" name="Freeform: Shape 40"/>
            <p:cNvSpPr>
              <a:spLocks/>
            </p:cNvSpPr>
            <p:nvPr/>
          </p:nvSpPr>
          <p:spPr bwMode="auto">
            <a:xfrm>
              <a:off x="7262884" y="665690"/>
              <a:ext cx="4941827" cy="2591601"/>
            </a:xfrm>
            <a:custGeom>
              <a:avLst/>
              <a:gdLst>
                <a:gd name="T0" fmla="*/ 4930387 w 4941827"/>
                <a:gd name="T1" fmla="*/ 1138265 h 2591601"/>
                <a:gd name="T2" fmla="*/ 383651 w 4941827"/>
                <a:gd name="T3" fmla="*/ 12697 h 2591601"/>
                <a:gd name="T4" fmla="*/ 12697 w 4941827"/>
                <a:gd name="T5" fmla="*/ 1366935 h 2591601"/>
                <a:gd name="T6" fmla="*/ 4930387 w 4941827"/>
                <a:gd name="T7" fmla="*/ 2583971 h 25916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41827" h="2591601">
                  <a:moveTo>
                    <a:pt x="4930387" y="1138265"/>
                  </a:moveTo>
                  <a:lnTo>
                    <a:pt x="383651" y="12697"/>
                  </a:lnTo>
                  <a:lnTo>
                    <a:pt x="12697" y="1366935"/>
                  </a:lnTo>
                  <a:lnTo>
                    <a:pt x="4930387" y="2583971"/>
                  </a:lnTo>
                  <a:lnTo>
                    <a:pt x="4930387" y="1138265"/>
                  </a:lnTo>
                  <a:close/>
                </a:path>
              </a:pathLst>
            </a:custGeom>
            <a:gradFill rotWithShape="0">
              <a:gsLst>
                <a:gs pos="0">
                  <a:schemeClr val="accent1"/>
                </a:gs>
                <a:gs pos="100000">
                  <a:schemeClr val="accent2"/>
                </a:gs>
              </a:gsLst>
              <a:lin ang="10440000"/>
            </a:gradFill>
            <a:ln>
              <a:noFill/>
            </a:ln>
            <a:extLst>
              <a:ext uri="{91240B29-F687-4F45-9708-019B960494DF}">
                <a14:hiddenLine xmlns:a14="http://schemas.microsoft.com/office/drawing/2010/main" w="12693" cap="flat">
                  <a:solidFill>
                    <a:srgbClr val="000000"/>
                  </a:solidFill>
                  <a:prstDash val="solid"/>
                  <a:miter lim="800000"/>
                  <a:headEnd/>
                  <a:tailEnd/>
                </a14:hiddenLine>
              </a:ext>
            </a:extLst>
          </p:spPr>
          <p:txBody>
            <a:bodyPr anchor="ctr"/>
            <a:lstStyle/>
            <a:p>
              <a:endParaRPr lang="en-US"/>
            </a:p>
          </p:txBody>
        </p:sp>
      </p:grpSp>
      <p:sp>
        <p:nvSpPr>
          <p:cNvPr id="8" name="Freeform: Shape 13"/>
          <p:cNvSpPr/>
          <p:nvPr/>
        </p:nvSpPr>
        <p:spPr>
          <a:xfrm>
            <a:off x="4414838" y="5240338"/>
            <a:ext cx="1114425" cy="162560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anchor="ctr"/>
          <a:lstStyle/>
          <a:p>
            <a:pPr>
              <a:defRPr/>
            </a:pPr>
            <a:endParaRPr lang="en-US" dirty="0">
              <a:latin typeface="Arial" charset="0"/>
            </a:endParaRPr>
          </a:p>
        </p:txBody>
      </p:sp>
      <p:sp>
        <p:nvSpPr>
          <p:cNvPr id="9" name="Freeform: Shape 9"/>
          <p:cNvSpPr>
            <a:spLocks/>
          </p:cNvSpPr>
          <p:nvPr/>
        </p:nvSpPr>
        <p:spPr bwMode="auto">
          <a:xfrm>
            <a:off x="-9525" y="298450"/>
            <a:ext cx="2009775" cy="762000"/>
          </a:xfrm>
          <a:custGeom>
            <a:avLst/>
            <a:gdLst>
              <a:gd name="T0" fmla="*/ 2259 w 2679963"/>
              <a:gd name="T1" fmla="*/ 425282 h 762075"/>
              <a:gd name="T2" fmla="*/ 2259 w 2679963"/>
              <a:gd name="T3" fmla="*/ 755354 h 762075"/>
              <a:gd name="T4" fmla="*/ 359929 w 2679963"/>
              <a:gd name="T5" fmla="*/ 333878 h 762075"/>
              <a:gd name="T6" fmla="*/ 474482 w 2679963"/>
              <a:gd name="T7" fmla="*/ 12696 h 762075"/>
              <a:gd name="T8" fmla="*/ 474482 w 2679963"/>
              <a:gd name="T9" fmla="*/ 12696 h 762075"/>
              <a:gd name="T10" fmla="*/ 340724 w 2679963"/>
              <a:gd name="T11" fmla="*/ 12696 h 7620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79963" h="762075">
                <a:moveTo>
                  <a:pt x="12701" y="425492"/>
                </a:moveTo>
                <a:lnTo>
                  <a:pt x="12701" y="755724"/>
                </a:lnTo>
                <a:lnTo>
                  <a:pt x="2023309" y="334043"/>
                </a:lnTo>
                <a:lnTo>
                  <a:pt x="2667263" y="12701"/>
                </a:lnTo>
                <a:lnTo>
                  <a:pt x="1915349" y="12701"/>
                </a:lnTo>
                <a:lnTo>
                  <a:pt x="12701" y="425492"/>
                </a:lnTo>
                <a:close/>
              </a:path>
            </a:pathLst>
          </a:custGeom>
          <a:gradFill rotWithShape="0">
            <a:gsLst>
              <a:gs pos="0">
                <a:schemeClr val="tx2">
                  <a:alpha val="4999"/>
                </a:schemeClr>
              </a:gs>
              <a:gs pos="100000">
                <a:schemeClr val="tx1">
                  <a:alpha val="20000"/>
                </a:schemeClr>
              </a:gs>
            </a:gsLst>
            <a:lin ang="9840000"/>
          </a:gra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en-US"/>
          </a:p>
        </p:txBody>
      </p:sp>
      <p:sp>
        <p:nvSpPr>
          <p:cNvPr id="10" name="Freeform: Shape 11"/>
          <p:cNvSpPr/>
          <p:nvPr/>
        </p:nvSpPr>
        <p:spPr>
          <a:xfrm>
            <a:off x="4562475" y="-12700"/>
            <a:ext cx="819150" cy="10160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anchor="ctr"/>
          <a:lstStyle/>
          <a:p>
            <a:pPr>
              <a:defRPr/>
            </a:pPr>
            <a:endParaRPr lang="en-US" dirty="0">
              <a:latin typeface="Arial" charset="0"/>
            </a:endParaRPr>
          </a:p>
        </p:txBody>
      </p:sp>
      <p:sp>
        <p:nvSpPr>
          <p:cNvPr id="11" name="Freeform: Shape 15"/>
          <p:cNvSpPr>
            <a:spLocks/>
          </p:cNvSpPr>
          <p:nvPr/>
        </p:nvSpPr>
        <p:spPr bwMode="auto">
          <a:xfrm>
            <a:off x="5813425" y="4098925"/>
            <a:ext cx="3335338" cy="1104900"/>
          </a:xfrm>
          <a:custGeom>
            <a:avLst/>
            <a:gdLst>
              <a:gd name="T0" fmla="*/ 792010 w 4445437"/>
              <a:gd name="T1" fmla="*/ 297394 h 1105008"/>
              <a:gd name="T2" fmla="*/ 36464 w 4445437"/>
              <a:gd name="T3" fmla="*/ 13026 h 1105008"/>
              <a:gd name="T4" fmla="*/ 2264 w 4445437"/>
              <a:gd name="T5" fmla="*/ 786153 h 1105008"/>
              <a:gd name="T6" fmla="*/ 792010 w 4445437"/>
              <a:gd name="T7" fmla="*/ 1092104 h 1105008"/>
              <a:gd name="T8" fmla="*/ 792010 w 4445437"/>
              <a:gd name="T9" fmla="*/ 297394 h 1105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rotWithShape="0">
            <a:gsLst>
              <a:gs pos="0">
                <a:schemeClr val="tx2">
                  <a:alpha val="4999"/>
                </a:schemeClr>
              </a:gs>
              <a:gs pos="100000">
                <a:schemeClr val="tx1">
                  <a:alpha val="20000"/>
                </a:schemeClr>
              </a:gs>
            </a:gsLst>
            <a:lin ang="900000"/>
          </a:gra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en-US"/>
          </a:p>
        </p:txBody>
      </p:sp>
      <p:sp>
        <p:nvSpPr>
          <p:cNvPr id="12" name="Freeform: Shape 8"/>
          <p:cNvSpPr/>
          <p:nvPr/>
        </p:nvSpPr>
        <p:spPr>
          <a:xfrm>
            <a:off x="-9976" y="237514"/>
            <a:ext cx="2171914"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anchor="ctr"/>
          <a:lstStyle/>
          <a:p>
            <a:pPr>
              <a:defRPr/>
            </a:pPr>
            <a:endParaRPr lang="en-US" dirty="0">
              <a:latin typeface="Arial" charset="0"/>
            </a:endParaRPr>
          </a:p>
        </p:txBody>
      </p:sp>
      <p:sp>
        <p:nvSpPr>
          <p:cNvPr id="13" name="Freeform: Shape 10"/>
          <p:cNvSpPr/>
          <p:nvPr/>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anchor="ctr"/>
          <a:lstStyle/>
          <a:p>
            <a:pPr>
              <a:defRPr/>
            </a:pPr>
            <a:endParaRPr lang="en-US" dirty="0">
              <a:latin typeface="Arial" charset="0"/>
            </a:endParaRPr>
          </a:p>
        </p:txBody>
      </p:sp>
      <p:sp>
        <p:nvSpPr>
          <p:cNvPr id="14" name="Freeform: Shape 12"/>
          <p:cNvSpPr/>
          <p:nvPr/>
        </p:nvSpPr>
        <p:spPr>
          <a:xfrm>
            <a:off x="4525323" y="5121145"/>
            <a:ext cx="1286002"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anchor="ctr"/>
          <a:lstStyle/>
          <a:p>
            <a:pPr>
              <a:defRPr/>
            </a:pPr>
            <a:endParaRPr lang="en-US" dirty="0">
              <a:latin typeface="Arial" charset="0"/>
            </a:endParaRPr>
          </a:p>
        </p:txBody>
      </p:sp>
      <p:sp>
        <p:nvSpPr>
          <p:cNvPr id="15" name="Freeform: Shape 14"/>
          <p:cNvSpPr>
            <a:spLocks/>
          </p:cNvSpPr>
          <p:nvPr/>
        </p:nvSpPr>
        <p:spPr bwMode="auto">
          <a:xfrm>
            <a:off x="6170613" y="3516313"/>
            <a:ext cx="2982912" cy="1663700"/>
          </a:xfrm>
          <a:custGeom>
            <a:avLst/>
            <a:gdLst>
              <a:gd name="T0" fmla="*/ 33529 w 3975491"/>
              <a:gd name="T1" fmla="*/ 12696 h 1663863"/>
              <a:gd name="T2" fmla="*/ 2265 w 3975491"/>
              <a:gd name="T3" fmla="*/ 859456 h 1663863"/>
              <a:gd name="T4" fmla="*/ 707276 w 3975491"/>
              <a:gd name="T5" fmla="*/ 1656704 h 1663863"/>
              <a:gd name="T6" fmla="*/ 707276 w 3975491"/>
              <a:gd name="T7" fmla="*/ 773126 h 16638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75491" h="1663863">
                <a:moveTo>
                  <a:pt x="187978" y="12701"/>
                </a:moveTo>
                <a:lnTo>
                  <a:pt x="12701" y="859875"/>
                </a:lnTo>
                <a:lnTo>
                  <a:pt x="3965330" y="1657513"/>
                </a:lnTo>
                <a:lnTo>
                  <a:pt x="3965330" y="773506"/>
                </a:lnTo>
                <a:lnTo>
                  <a:pt x="187978" y="12701"/>
                </a:lnTo>
                <a:close/>
              </a:path>
            </a:pathLst>
          </a:custGeom>
          <a:gradFill rotWithShape="1">
            <a:gsLst>
              <a:gs pos="0">
                <a:schemeClr val="tx2"/>
              </a:gs>
              <a:gs pos="100000">
                <a:schemeClr val="tx1"/>
              </a:gs>
            </a:gsLst>
            <a:lin ang="0" scaled="1"/>
          </a:gra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en-US"/>
          </a:p>
        </p:txBody>
      </p:sp>
      <p:grpSp>
        <p:nvGrpSpPr>
          <p:cNvPr id="16" name="Graphic 21"/>
          <p:cNvGrpSpPr>
            <a:grpSpLocks/>
          </p:cNvGrpSpPr>
          <p:nvPr/>
        </p:nvGrpSpPr>
        <p:grpSpPr bwMode="auto">
          <a:xfrm>
            <a:off x="-9525" y="717550"/>
            <a:ext cx="4833938" cy="6146800"/>
            <a:chOff x="-12667" y="718133"/>
            <a:chExt cx="6444343" cy="6146228"/>
          </a:xfrm>
        </p:grpSpPr>
        <p:sp>
          <p:nvSpPr>
            <p:cNvPr id="17" name="Freeform: Shape 23"/>
            <p:cNvSpPr/>
            <p:nvPr/>
          </p:nvSpPr>
          <p:spPr>
            <a:xfrm>
              <a:off x="-12667" y="4353170"/>
              <a:ext cx="6431645" cy="251119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anchor="ctr"/>
            <a:lstStyle/>
            <a:p>
              <a:pPr>
                <a:defRPr/>
              </a:pPr>
              <a:endParaRPr lang="en-US" dirty="0">
                <a:latin typeface="Arial" charset="0"/>
              </a:endParaRPr>
            </a:p>
          </p:txBody>
        </p:sp>
        <p:sp>
          <p:nvSpPr>
            <p:cNvPr id="18" name="Freeform: Shape 24"/>
            <p:cNvSpPr/>
            <p:nvPr/>
          </p:nvSpPr>
          <p:spPr>
            <a:xfrm>
              <a:off x="-12667" y="718133"/>
              <a:ext cx="6444343" cy="5936698"/>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anchor="ctr"/>
            <a:lstStyle/>
            <a:p>
              <a:pPr>
                <a:defRPr/>
              </a:pPr>
              <a:endParaRPr lang="en-US" dirty="0">
                <a:latin typeface="Arial" charset="0"/>
              </a:endParaRPr>
            </a:p>
          </p:txBody>
        </p:sp>
        <p:sp>
          <p:nvSpPr>
            <p:cNvPr id="19" name="Freeform: Shape 26"/>
            <p:cNvSpPr>
              <a:spLocks/>
            </p:cNvSpPr>
            <p:nvPr/>
          </p:nvSpPr>
          <p:spPr bwMode="auto">
            <a:xfrm>
              <a:off x="-12667" y="1036544"/>
              <a:ext cx="6114514" cy="5366057"/>
            </a:xfrm>
            <a:custGeom>
              <a:avLst/>
              <a:gdLst>
                <a:gd name="T0" fmla="*/ 5366039 w 6114514"/>
                <a:gd name="T1" fmla="*/ 12667 h 5366057"/>
                <a:gd name="T2" fmla="*/ 12667 w 6114514"/>
                <a:gd name="T3" fmla="*/ 976781 h 5366057"/>
                <a:gd name="T4" fmla="*/ 12667 w 6114514"/>
                <a:gd name="T5" fmla="*/ 1014838 h 5366057"/>
                <a:gd name="T6" fmla="*/ 5335593 w 6114514"/>
                <a:gd name="T7" fmla="*/ 57067 h 5366057"/>
                <a:gd name="T8" fmla="*/ 6062484 w 6114514"/>
                <a:gd name="T9" fmla="*/ 4231936 h 5366057"/>
                <a:gd name="T10" fmla="*/ 12667 w 6114514"/>
                <a:gd name="T11" fmla="*/ 5320370 h 5366057"/>
                <a:gd name="T12" fmla="*/ 12667 w 6114514"/>
                <a:gd name="T13" fmla="*/ 5358427 h 5366057"/>
                <a:gd name="T14" fmla="*/ 6087856 w 6114514"/>
                <a:gd name="T15" fmla="*/ 4266187 h 5366057"/>
                <a:gd name="T16" fmla="*/ 6106884 w 6114514"/>
                <a:gd name="T17" fmla="*/ 4262382 h 5366057"/>
                <a:gd name="T18" fmla="*/ 5369844 w 6114514"/>
                <a:gd name="T19" fmla="*/ 31696 h 53660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lnTo>
                    <a:pt x="5366039" y="12667"/>
                  </a:lnTo>
                  <a:close/>
                </a:path>
              </a:pathLst>
            </a:custGeom>
            <a:solidFill>
              <a:schemeClr val="bg1"/>
            </a:solidFill>
            <a:ln>
              <a:noFill/>
            </a:ln>
            <a:extLst>
              <a:ext uri="{91240B29-F687-4F45-9708-019B960494DF}">
                <a14:hiddenLine xmlns:a14="http://schemas.microsoft.com/office/drawing/2010/main" w="12681" cap="flat">
                  <a:solidFill>
                    <a:srgbClr val="000000"/>
                  </a:solidFill>
                  <a:prstDash val="solid"/>
                  <a:miter lim="800000"/>
                  <a:headEnd/>
                  <a:tailEnd/>
                </a14:hiddenLine>
              </a:ext>
            </a:extLst>
          </p:spPr>
          <p:txBody>
            <a:bodyPr anchor="ctr"/>
            <a:lstStyle/>
            <a:p>
              <a:endParaRPr lang="en-US"/>
            </a:p>
          </p:txBody>
        </p:sp>
      </p:grpSp>
      <p:sp>
        <p:nvSpPr>
          <p:cNvPr id="21" name="Title 1"/>
          <p:cNvSpPr>
            <a:spLocks noGrp="1"/>
          </p:cNvSpPr>
          <p:nvPr>
            <p:ph type="title"/>
          </p:nvPr>
        </p:nvSpPr>
        <p:spPr>
          <a:xfrm rot="840000">
            <a:off x="5541446" y="2045087"/>
            <a:ext cx="3615914" cy="1325563"/>
          </a:xfrm>
        </p:spPr>
        <p:txBody>
          <a:bodyPr>
            <a:normAutofit/>
          </a:bodyPr>
          <a:lstStyle>
            <a:lvl1pPr algn="ctr">
              <a:defRPr sz="5500">
                <a:solidFill>
                  <a:schemeClr val="bg1"/>
                </a:solidFill>
              </a:defRPr>
            </a:lvl1pPr>
          </a:lstStyle>
          <a:p>
            <a:r>
              <a:rPr lang="en-US" noProof="0"/>
              <a:t>Click to edit Master title style</a:t>
            </a:r>
          </a:p>
        </p:txBody>
      </p:sp>
      <p:sp>
        <p:nvSpPr>
          <p:cNvPr id="30" name="Picture Placeholder 28"/>
          <p:cNvSpPr>
            <a:spLocks noGrp="1"/>
          </p:cNvSpPr>
          <p:nvPr>
            <p:ph type="pic" sz="quarter" idx="13"/>
          </p:nvPr>
        </p:nvSpPr>
        <p:spPr>
          <a:xfrm>
            <a:off x="-1200" y="1096296"/>
            <a:ext cx="4539414"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rtlCol="0" anchor="ctr">
            <a:normAutofit/>
          </a:bodyPr>
          <a:lstStyle>
            <a:lvl1pPr marL="0" indent="0" algn="ctr">
              <a:buNone/>
              <a:defRPr sz="1400"/>
            </a:lvl1pPr>
          </a:lstStyle>
          <a:p>
            <a:pPr lvl="0"/>
            <a:r>
              <a:rPr lang="en-US" noProof="0"/>
              <a:t>Click icon to add picture</a:t>
            </a:r>
            <a:endParaRPr lang="en-US" noProof="0" dirty="0"/>
          </a:p>
        </p:txBody>
      </p:sp>
      <p:sp>
        <p:nvSpPr>
          <p:cNvPr id="35" name="Text Placeholder 34"/>
          <p:cNvSpPr>
            <a:spLocks noGrp="1"/>
          </p:cNvSpPr>
          <p:nvPr>
            <p:ph type="body" sz="quarter" idx="14"/>
          </p:nvPr>
        </p:nvSpPr>
        <p:spPr>
          <a:xfrm rot="720000">
            <a:off x="6394874" y="4052877"/>
            <a:ext cx="2767220" cy="642938"/>
          </a:xfrm>
        </p:spPr>
        <p:txBody>
          <a:bodyPr anchor="ctr">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86481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25257E42-275A-4333-99D1-03EE977EF936}" type="slidenum">
              <a:rPr lang="en-US"/>
              <a:pPr>
                <a:defRPr/>
              </a:pPr>
              <a:t>‹#›</a:t>
            </a:fld>
            <a:endParaRPr lang="en-US"/>
          </a:p>
        </p:txBody>
      </p:sp>
    </p:spTree>
    <p:extLst>
      <p:ext uri="{BB962C8B-B14F-4D97-AF65-F5344CB8AC3E}">
        <p14:creationId xmlns:p14="http://schemas.microsoft.com/office/powerpoint/2010/main" val="92077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82DD29BA-5604-46CC-98BC-7DD4CC7A421E}" type="slidenum">
              <a:rPr lang="en-US"/>
              <a:pPr>
                <a:defRPr/>
              </a:pPr>
              <a:t>‹#›</a:t>
            </a:fld>
            <a:endParaRPr lang="en-US"/>
          </a:p>
        </p:txBody>
      </p:sp>
    </p:spTree>
    <p:extLst>
      <p:ext uri="{BB962C8B-B14F-4D97-AF65-F5344CB8AC3E}">
        <p14:creationId xmlns:p14="http://schemas.microsoft.com/office/powerpoint/2010/main" val="188069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71C68026-A2DE-435B-9F3E-624D0C207174}" type="slidenum">
              <a:rPr lang="en-US"/>
              <a:pPr>
                <a:defRPr/>
              </a:pPr>
              <a:t>‹#›</a:t>
            </a:fld>
            <a:endParaRPr lang="en-US"/>
          </a:p>
        </p:txBody>
      </p:sp>
    </p:spTree>
    <p:extLst>
      <p:ext uri="{BB962C8B-B14F-4D97-AF65-F5344CB8AC3E}">
        <p14:creationId xmlns:p14="http://schemas.microsoft.com/office/powerpoint/2010/main" val="185206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6F623B0-AB0B-4C8E-98BE-F0959AE7A329}" type="slidenum">
              <a:rPr lang="en-US"/>
              <a:pPr>
                <a:defRPr/>
              </a:pPr>
              <a:t>‹#›</a:t>
            </a:fld>
            <a:endParaRPr lang="en-US"/>
          </a:p>
        </p:txBody>
      </p:sp>
    </p:spTree>
    <p:extLst>
      <p:ext uri="{BB962C8B-B14F-4D97-AF65-F5344CB8AC3E}">
        <p14:creationId xmlns:p14="http://schemas.microsoft.com/office/powerpoint/2010/main" val="303043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69D43CE-9229-415A-9F13-0DCEBBC26BFB}" type="slidenum">
              <a:rPr lang="en-US"/>
              <a:pPr>
                <a:defRPr/>
              </a:pPr>
              <a:t>‹#›</a:t>
            </a:fld>
            <a:endParaRPr lang="en-US"/>
          </a:p>
        </p:txBody>
      </p:sp>
    </p:spTree>
    <p:extLst>
      <p:ext uri="{BB962C8B-B14F-4D97-AF65-F5344CB8AC3E}">
        <p14:creationId xmlns:p14="http://schemas.microsoft.com/office/powerpoint/2010/main" val="384870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8C4579-8C93-43E4-BE07-ADC5C0BB341B}" type="slidenum">
              <a:rPr lang="en-US"/>
              <a:pPr>
                <a:defRPr/>
              </a:pPr>
              <a:t>‹#›</a:t>
            </a:fld>
            <a:endParaRPr lang="en-US"/>
          </a:p>
        </p:txBody>
      </p:sp>
    </p:spTree>
    <p:extLst>
      <p:ext uri="{BB962C8B-B14F-4D97-AF65-F5344CB8AC3E}">
        <p14:creationId xmlns:p14="http://schemas.microsoft.com/office/powerpoint/2010/main" val="280814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DC2FF0-25E6-4298-9AB1-37A5B75F7E08}" type="slidenum">
              <a:rPr lang="en-US"/>
              <a:pPr>
                <a:defRPr/>
              </a:pPr>
              <a:t>‹#›</a:t>
            </a:fld>
            <a:endParaRPr lang="en-US"/>
          </a:p>
        </p:txBody>
      </p:sp>
    </p:spTree>
    <p:extLst>
      <p:ext uri="{BB962C8B-B14F-4D97-AF65-F5344CB8AC3E}">
        <p14:creationId xmlns:p14="http://schemas.microsoft.com/office/powerpoint/2010/main" val="3364024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128042BD-1938-48EA-8515-60E059700641}" type="slidenum">
              <a:rPr lang="en-US"/>
              <a:pPr>
                <a:defRPr/>
              </a:pPr>
              <a:t>‹#›</a:t>
            </a:fld>
            <a:endParaRPr lang="en-US"/>
          </a:p>
        </p:txBody>
      </p:sp>
    </p:spTree>
    <p:extLst>
      <p:ext uri="{BB962C8B-B14F-4D97-AF65-F5344CB8AC3E}">
        <p14:creationId xmlns:p14="http://schemas.microsoft.com/office/powerpoint/2010/main" val="218837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smtClean="0">
                <a:solidFill>
                  <a:schemeClr val="tx1">
                    <a:lumMod val="50000"/>
                    <a:lumOff val="50000"/>
                  </a:schemeClr>
                </a:solidFill>
              </a:defRPr>
            </a:lvl1pPr>
          </a:lstStyle>
          <a:p>
            <a:pPr>
              <a:defRPr/>
            </a:pPr>
            <a:fld id="{40B0DEA1-DE95-46B4-8791-2198E0C81A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5" r:id="rId1"/>
    <p:sldLayoutId id="2147483807" r:id="rId2"/>
    <p:sldLayoutId id="2147483816" r:id="rId3"/>
    <p:sldLayoutId id="2147483808" r:id="rId4"/>
    <p:sldLayoutId id="2147483809" r:id="rId5"/>
    <p:sldLayoutId id="2147483810" r:id="rId6"/>
    <p:sldLayoutId id="2147483811" r:id="rId7"/>
    <p:sldLayoutId id="2147483812" r:id="rId8"/>
    <p:sldLayoutId id="2147483817" r:id="rId9"/>
    <p:sldLayoutId id="2147483813" r:id="rId10"/>
    <p:sldLayoutId id="2147483814" r:id="rId11"/>
    <p:sldLayoutId id="2147483818" r:id="rId12"/>
    <p:sldLayoutId id="2147483819" r:id="rId13"/>
  </p:sldLayoutIdLst>
  <p:txStyles>
    <p:title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wmf"/><Relationship Id="rId7" Type="http://schemas.openxmlformats.org/officeDocument/2006/relationships/slide" Target="slide4.xml"/><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file:///C:\Users\Long\Downloads\Nh&#7841;c%20n&#7873;n%20Game%20zing%20farm.mp3" TargetMode="Externa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slide" Target="slide2.xml"/><Relationship Id="rId10" Type="http://schemas.openxmlformats.org/officeDocument/2006/relationships/image" Target="../media/image7.png"/><Relationship Id="rId4" Type="http://schemas.openxmlformats.org/officeDocument/2006/relationships/slide" Target="slide14.xml"/><Relationship Id="rId9" Type="http://schemas.openxmlformats.org/officeDocument/2006/relationships/slide" Target="slide3.xml"/></Relationships>
</file>

<file path=ppt/slides/_rels/slide1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1.wav"/><Relationship Id="rId7" Type="http://schemas.openxmlformats.org/officeDocument/2006/relationships/slide" Target="slide11.xml"/><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file:///C:\Users\Long\Downloads\Nh&#7841;c%20n&#7873;n%20Game%20zing%20farm.mp3" TargetMode="External"/><Relationship Id="rId6" Type="http://schemas.openxmlformats.org/officeDocument/2006/relationships/image" Target="../media/image11.gif"/><Relationship Id="rId11" Type="http://schemas.openxmlformats.org/officeDocument/2006/relationships/slide" Target="slide5.xml"/><Relationship Id="rId5" Type="http://schemas.openxmlformats.org/officeDocument/2006/relationships/image" Target="../media/image4.wmf"/><Relationship Id="rId10" Type="http://schemas.openxmlformats.org/officeDocument/2006/relationships/slide" Target="slide7.xml"/><Relationship Id="rId4" Type="http://schemas.openxmlformats.org/officeDocument/2006/relationships/image" Target="../media/image10.wmf"/><Relationship Id="rId9"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C:\Users\Admin\Desktop\Ph&#7843;n%20bi&#7879;n\&#272;&#7891;ng%20h&#7891;%20&#273;&#7871;m%20ng&#432;&#7907;c%2010%20ph&#250;t%20-%2010%20minute%20countdown.mp4"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8.png"/><Relationship Id="rId7" Type="http://schemas.openxmlformats.org/officeDocument/2006/relationships/oleObject" Target="../embeddings/oleObject2.bin"/><Relationship Id="rId12" Type="http://schemas.openxmlformats.org/officeDocument/2006/relationships/image" Target="../media/image23.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22.wmf"/><Relationship Id="rId4" Type="http://schemas.openxmlformats.org/officeDocument/2006/relationships/image" Target="../media/image19.png"/><Relationship Id="rId9"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audio" Target="file:///C:\Users\Long\Downloads\Nh&#7841;c%20n&#7873;n%20Game%20zing%20farm.mp3" TargetMode="External"/><Relationship Id="rId6" Type="http://schemas.openxmlformats.org/officeDocument/2006/relationships/slide" Target="slide1.xml"/><Relationship Id="rId5" Type="http://schemas.openxmlformats.org/officeDocument/2006/relationships/slide" Target="slide9.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1.wmf"/><Relationship Id="rId3" Type="http://schemas.openxmlformats.org/officeDocument/2006/relationships/slideLayout" Target="../slideLayouts/slideLayout7.xml"/><Relationship Id="rId7" Type="http://schemas.openxmlformats.org/officeDocument/2006/relationships/oleObject" Target="../embeddings/oleObject6.bin"/><Relationship Id="rId12" Type="http://schemas.openxmlformats.org/officeDocument/2006/relationships/image" Target="../media/image30.wmf"/><Relationship Id="rId17" Type="http://schemas.openxmlformats.org/officeDocument/2006/relationships/image" Target="../media/image25.png"/><Relationship Id="rId2" Type="http://schemas.openxmlformats.org/officeDocument/2006/relationships/video" Target="../media/media1.mp4"/><Relationship Id="rId16" Type="http://schemas.openxmlformats.org/officeDocument/2006/relationships/image" Target="../media/image33.png"/><Relationship Id="rId1" Type="http://schemas.microsoft.com/office/2007/relationships/media" Target="../media/media1.mp4"/><Relationship Id="rId6" Type="http://schemas.openxmlformats.org/officeDocument/2006/relationships/image" Target="../media/image27.wmf"/><Relationship Id="rId11" Type="http://schemas.openxmlformats.org/officeDocument/2006/relationships/image" Target="../media/image29.wmf"/><Relationship Id="rId5" Type="http://schemas.openxmlformats.org/officeDocument/2006/relationships/oleObject" Target="../embeddings/oleObject5.bin"/><Relationship Id="rId15" Type="http://schemas.openxmlformats.org/officeDocument/2006/relationships/oleObject" Target="../embeddings/oleObject9.bin"/><Relationship Id="rId10" Type="http://schemas.openxmlformats.org/officeDocument/2006/relationships/oleObject" Target="../embeddings/oleObject8.bin"/><Relationship Id="rId4" Type="http://schemas.openxmlformats.org/officeDocument/2006/relationships/image" Target="../media/image26.png"/><Relationship Id="rId9" Type="http://schemas.openxmlformats.org/officeDocument/2006/relationships/image" Target="../media/image28.wmf"/><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35.wmf"/><Relationship Id="rId18" Type="http://schemas.openxmlformats.org/officeDocument/2006/relationships/oleObject" Target="../embeddings/oleObject18.bin"/><Relationship Id="rId3" Type="http://schemas.openxmlformats.org/officeDocument/2006/relationships/image" Target="../media/image26.png"/><Relationship Id="rId21" Type="http://schemas.openxmlformats.org/officeDocument/2006/relationships/image" Target="../media/image39.wmf"/><Relationship Id="rId7" Type="http://schemas.openxmlformats.org/officeDocument/2006/relationships/oleObject" Target="../embeddings/oleObject12.bin"/><Relationship Id="rId12" Type="http://schemas.openxmlformats.org/officeDocument/2006/relationships/oleObject" Target="../embeddings/oleObject15.bin"/><Relationship Id="rId17" Type="http://schemas.openxmlformats.org/officeDocument/2006/relationships/image" Target="../media/image37.wmf"/><Relationship Id="rId25"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oleObject" Target="../embeddings/oleObject17.bin"/><Relationship Id="rId20"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oleObject" Target="../embeddings/oleObject11.bin"/><Relationship Id="rId11" Type="http://schemas.openxmlformats.org/officeDocument/2006/relationships/image" Target="../media/image34.wmf"/><Relationship Id="rId24" Type="http://schemas.openxmlformats.org/officeDocument/2006/relationships/image" Target="../media/image31.wmf"/><Relationship Id="rId5" Type="http://schemas.openxmlformats.org/officeDocument/2006/relationships/image" Target="../media/image27.wmf"/><Relationship Id="rId15" Type="http://schemas.openxmlformats.org/officeDocument/2006/relationships/image" Target="../media/image36.wmf"/><Relationship Id="rId23" Type="http://schemas.openxmlformats.org/officeDocument/2006/relationships/image" Target="../media/image30.wmf"/><Relationship Id="rId10" Type="http://schemas.openxmlformats.org/officeDocument/2006/relationships/oleObject" Target="../embeddings/oleObject14.bin"/><Relationship Id="rId19" Type="http://schemas.openxmlformats.org/officeDocument/2006/relationships/image" Target="../media/image38.wmf"/><Relationship Id="rId4" Type="http://schemas.openxmlformats.org/officeDocument/2006/relationships/oleObject" Target="../embeddings/oleObject10.bin"/><Relationship Id="rId9" Type="http://schemas.openxmlformats.org/officeDocument/2006/relationships/oleObject" Target="../embeddings/oleObject13.bin"/><Relationship Id="rId14" Type="http://schemas.openxmlformats.org/officeDocument/2006/relationships/oleObject" Target="../embeddings/oleObject16.bin"/><Relationship Id="rId22" Type="http://schemas.openxmlformats.org/officeDocument/2006/relationships/image" Target="../media/image29.wm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wm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file:///C:\Users\Long\Downloads\Nh&#7841;c%20n&#7873;n%20Game%20zing%20farm.mp3" TargetMode="Externa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slide" Target="slide7.xml"/><Relationship Id="rId2" Type="http://schemas.openxmlformats.org/officeDocument/2006/relationships/slideLayout" Target="../slideLayouts/slideLayout7.xml"/><Relationship Id="rId1" Type="http://schemas.openxmlformats.org/officeDocument/2006/relationships/audio" Target="file:///C:\Users\Long\Downloads\Nh&#7841;c%20n&#7873;n%20Game%20zing%20farm.mp3" TargetMode="External"/><Relationship Id="rId6" Type="http://schemas.openxmlformats.org/officeDocument/2006/relationships/slide" Target="slide1.xml"/><Relationship Id="rId5" Type="http://schemas.openxmlformats.org/officeDocument/2006/relationships/slide" Target="slide9.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notesSlide" Target="../notesSlides/notesSlide2.xml"/><Relationship Id="rId7" Type="http://schemas.openxmlformats.org/officeDocument/2006/relationships/slide" Target="slide1.xml"/><Relationship Id="rId2" Type="http://schemas.openxmlformats.org/officeDocument/2006/relationships/slideLayout" Target="../slideLayouts/slideLayout2.xml"/><Relationship Id="rId1" Type="http://schemas.openxmlformats.org/officeDocument/2006/relationships/audio" Target="file:///C:\Users\Long\Downloads\Nh&#7841;c%20n&#7873;n%20Game%20zing%20farm.mp3" TargetMode="External"/><Relationship Id="rId6" Type="http://schemas.openxmlformats.org/officeDocument/2006/relationships/slide" Target="slide11.xml"/><Relationship Id="rId11" Type="http://schemas.openxmlformats.org/officeDocument/2006/relationships/image" Target="../media/image9.png"/><Relationship Id="rId5" Type="http://schemas.openxmlformats.org/officeDocument/2006/relationships/image" Target="../media/image4.wmf"/><Relationship Id="rId10" Type="http://schemas.openxmlformats.org/officeDocument/2006/relationships/slide" Target="slide5.xml"/><Relationship Id="rId4" Type="http://schemas.openxmlformats.org/officeDocument/2006/relationships/image" Target="../media/image10.wmf"/><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slide" Target="slide1.xml"/><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file:///C:\Users\Long\Downloads\Nh&#7841;c%20n&#7873;n%20Game%20zing%20farm.mp3" TargetMode="External"/><Relationship Id="rId6" Type="http://schemas.openxmlformats.org/officeDocument/2006/relationships/image" Target="../media/image11.gif"/><Relationship Id="rId11" Type="http://schemas.openxmlformats.org/officeDocument/2006/relationships/slide" Target="slide5.xml"/><Relationship Id="rId5" Type="http://schemas.openxmlformats.org/officeDocument/2006/relationships/image" Target="../media/image4.wmf"/><Relationship Id="rId10" Type="http://schemas.openxmlformats.org/officeDocument/2006/relationships/slide" Target="slide7.xml"/><Relationship Id="rId4" Type="http://schemas.openxmlformats.org/officeDocument/2006/relationships/image" Target="../media/image10.wmf"/><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23813"/>
            <a:ext cx="8143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AutoShape 4"/>
          <p:cNvSpPr>
            <a:spLocks noChangeArrowheads="1"/>
          </p:cNvSpPr>
          <p:nvPr/>
        </p:nvSpPr>
        <p:spPr bwMode="auto">
          <a:xfrm>
            <a:off x="2954338" y="55563"/>
            <a:ext cx="3733800" cy="749300"/>
          </a:xfrm>
          <a:prstGeom prst="horizontalScroll">
            <a:avLst>
              <a:gd name="adj" fmla="val 12500"/>
            </a:avLst>
          </a:prstGeom>
          <a:solidFill>
            <a:srgbClr val="CCFFCC"/>
          </a:solidFill>
          <a:ln w="57150">
            <a:solidFill>
              <a:srgbClr val="660033"/>
            </a:solidFill>
            <a:round/>
            <a:headEnd/>
            <a:tailEnd/>
          </a:ln>
        </p:spPr>
        <p:txBody>
          <a:bodyPr wrap="none" lIns="85725" tIns="42863" rIns="85725" bIns="42863" anchor="ctr"/>
          <a:lstStyle/>
          <a:p>
            <a:pPr algn="ctr" defTabSz="857250"/>
            <a:endParaRPr lang="vi-VN" sz="1900">
              <a:solidFill>
                <a:srgbClr val="0000FF"/>
              </a:solidFill>
              <a:latin typeface=".VnTifani HeavyH" pitchFamily="34" charset="0"/>
            </a:endParaRPr>
          </a:p>
        </p:txBody>
      </p:sp>
      <p:sp>
        <p:nvSpPr>
          <p:cNvPr id="53253" name="AutoShape 5"/>
          <p:cNvSpPr>
            <a:spLocks noChangeArrowheads="1"/>
          </p:cNvSpPr>
          <p:nvPr/>
        </p:nvSpPr>
        <p:spPr bwMode="auto">
          <a:xfrm>
            <a:off x="98425" y="852488"/>
            <a:ext cx="8893175" cy="2667000"/>
          </a:xfrm>
          <a:prstGeom prst="verticalScroll">
            <a:avLst>
              <a:gd name="adj" fmla="val 12500"/>
            </a:avLst>
          </a:prstGeom>
          <a:solidFill>
            <a:srgbClr val="FFFFCC"/>
          </a:solidFill>
          <a:ln w="6350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a:solidFill>
                <a:srgbClr val="0000FF"/>
              </a:solidFill>
              <a:latin typeface=".VnHelvetInsH" pitchFamily="34" charset="0"/>
            </a:endParaRPr>
          </a:p>
        </p:txBody>
      </p:sp>
      <p:sp>
        <p:nvSpPr>
          <p:cNvPr id="10246" name="AutoShape 6">
            <a:hlinkClick r:id="rId4" action="ppaction://hlinksldjump"/>
          </p:cNvPr>
          <p:cNvSpPr>
            <a:spLocks noChangeArrowheads="1"/>
          </p:cNvSpPr>
          <p:nvPr/>
        </p:nvSpPr>
        <p:spPr bwMode="auto">
          <a:xfrm>
            <a:off x="8001000" y="5715000"/>
            <a:ext cx="609600" cy="990600"/>
          </a:xfrm>
          <a:prstGeom prst="irregularSeal2">
            <a:avLst/>
          </a:prstGeom>
          <a:noFill/>
          <a:ln w="19050" algn="ctr">
            <a:solidFill>
              <a:srgbClr val="800000"/>
            </a:solidFill>
            <a:miter lim="800000"/>
            <a:headEnd/>
            <a:tailEnd/>
          </a:ln>
          <a:effectLst/>
          <a:extLst>
            <a:ext uri="{909E8E84-426E-40DD-AFC4-6F175D3DCCD1}">
              <a14:hiddenFill xmlns:a14="http://schemas.microsoft.com/office/drawing/2010/main">
                <a:solidFill>
                  <a:srgbClr val="66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solidFill>
                  <a:srgbClr val="FF9933"/>
                </a:solidFill>
                <a:latin typeface=".VnAvant" pitchFamily="34" charset="0"/>
              </a:rPr>
              <a:t>Exit</a:t>
            </a:r>
          </a:p>
        </p:txBody>
      </p:sp>
      <p:pic>
        <p:nvPicPr>
          <p:cNvPr id="53255" name="Picture 7" descr="box6">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13" y="3732213"/>
            <a:ext cx="25161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box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9013" y="4116388"/>
            <a:ext cx="22590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9" descr="box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8763" y="3819525"/>
            <a:ext cx="2354262"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 Box 10"/>
          <p:cNvSpPr txBox="1">
            <a:spLocks noChangeArrowheads="1"/>
          </p:cNvSpPr>
          <p:nvPr/>
        </p:nvSpPr>
        <p:spPr bwMode="auto">
          <a:xfrm>
            <a:off x="735013" y="1323975"/>
            <a:ext cx="7848600" cy="200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r>
              <a:rPr lang="en-US" sz="2400" b="1">
                <a:solidFill>
                  <a:srgbClr val="FF0000"/>
                </a:solidFill>
                <a:latin typeface="Times New Roman" pitchFamily="18" charset="0"/>
              </a:rPr>
              <a:t>Giáo viên chọn ra 3 em tham gia trò chơi</a:t>
            </a:r>
          </a:p>
          <a:p>
            <a:pPr algn="just" eaLnBrk="1" hangingPunct="1"/>
            <a:r>
              <a:rPr lang="en-US" sz="2400" b="1">
                <a:solidFill>
                  <a:srgbClr val="FF0000"/>
                </a:solidFill>
                <a:latin typeface="Times New Roman" pitchFamily="18" charset="0"/>
              </a:rPr>
              <a:t>Luật chơi</a:t>
            </a:r>
            <a:r>
              <a:rPr lang="en-US" sz="2400" b="1">
                <a:solidFill>
                  <a:srgbClr val="0000FF"/>
                </a:solidFill>
                <a:latin typeface="Times New Roman" pitchFamily="18" charset="0"/>
              </a:rPr>
              <a:t>:  Có 3 hộp quà khác nhau là 3 màu, Vàng, Xanh, Tím, trong mỗi hộp quà chứa một câu hỏi và một phần quà hấp dẫn. Nếu trả lời đúng câu hỏi thì em sẽ được nhận quà. Thời gian suy nghĩ cho mỗi câu là 15 giây.</a:t>
            </a:r>
            <a:r>
              <a:rPr lang="en-US" sz="2800">
                <a:solidFill>
                  <a:srgbClr val="0000FF"/>
                </a:solidFill>
                <a:latin typeface="Times New Roman" pitchFamily="18" charset="0"/>
              </a:rPr>
              <a:t> </a:t>
            </a:r>
          </a:p>
        </p:txBody>
      </p:sp>
      <p:sp>
        <p:nvSpPr>
          <p:cNvPr id="10251" name="WordArt 5"/>
          <p:cNvSpPr>
            <a:spLocks noChangeArrowheads="1" noChangeShapeType="1" noTextEdit="1"/>
          </p:cNvSpPr>
          <p:nvPr/>
        </p:nvSpPr>
        <p:spPr bwMode="auto">
          <a:xfrm>
            <a:off x="3232150" y="171450"/>
            <a:ext cx="3276600" cy="438150"/>
          </a:xfrm>
          <a:prstGeom prst="rect">
            <a:avLst/>
          </a:prstGeom>
        </p:spPr>
        <p:txBody>
          <a:bodyPr wrap="none" fromWordArt="1">
            <a:prstTxWarp prst="textPlain">
              <a:avLst>
                <a:gd name="adj" fmla="val 50000"/>
              </a:avLst>
            </a:prstTxWarp>
          </a:bodyPr>
          <a:lstStyle/>
          <a:p>
            <a:pPr algn="ctr"/>
            <a:r>
              <a:rPr lang="en-US" sz="1600" b="1" kern="10">
                <a:ln w="12700">
                  <a:solidFill>
                    <a:srgbClr val="660033"/>
                  </a:solidFill>
                  <a:round/>
                  <a:headEnd/>
                  <a:tailEnd/>
                </a:ln>
                <a:solidFill>
                  <a:srgbClr val="0000FF"/>
                </a:solidFill>
                <a:latin typeface="Times New Roman"/>
                <a:cs typeface="Times New Roman"/>
              </a:rPr>
              <a:t>HỘP QUÀ MAY MẮN</a:t>
            </a:r>
          </a:p>
        </p:txBody>
      </p:sp>
      <p:sp>
        <p:nvSpPr>
          <p:cNvPr id="12" name="AutoShape 16"/>
          <p:cNvSpPr>
            <a:spLocks noChangeArrowheads="1"/>
          </p:cNvSpPr>
          <p:nvPr/>
        </p:nvSpPr>
        <p:spPr bwMode="auto">
          <a:xfrm>
            <a:off x="135442" y="100014"/>
            <a:ext cx="3141158" cy="752475"/>
          </a:xfrm>
          <a:prstGeom prst="wedgeEllipseCallout">
            <a:avLst>
              <a:gd name="adj1" fmla="val 58880"/>
              <a:gd name="adj2" fmla="val -21004"/>
            </a:avLst>
          </a:prstGeom>
          <a:solidFill>
            <a:schemeClr val="accent3">
              <a:lumMod val="40000"/>
              <a:lumOff val="60000"/>
            </a:schemeClr>
          </a:solidFill>
          <a:ln w="349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p>
            <a:pPr algn="ctr">
              <a:defRPr/>
            </a:pPr>
            <a:r>
              <a:rPr lang="en-US" sz="2800" b="1" dirty="0" err="1">
                <a:solidFill>
                  <a:srgbClr val="FF0000"/>
                </a:solidFill>
                <a:latin typeface="Times New Roman" pitchFamily="18" charset="0"/>
                <a:cs typeface="Times New Roman" pitchFamily="18" charset="0"/>
              </a:rPr>
              <a:t>Khởi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endParaRPr lang="en-US" sz="2800" b="1" dirty="0">
              <a:solidFill>
                <a:srgbClr val="FF0000"/>
              </a:solidFill>
              <a:latin typeface="Times New Roman" pitchFamily="18" charset="0"/>
              <a:cs typeface="Times New Roman" pitchFamily="18" charset="0"/>
            </a:endParaRPr>
          </a:p>
        </p:txBody>
      </p:sp>
      <p:pic>
        <p:nvPicPr>
          <p:cNvPr id="10253" name="Picture 12"/>
          <p:cNvPicPr>
            <a:picLocks noChangeAspect="1"/>
          </p:cNvPicPr>
          <p:nvPr/>
        </p:nvPicPr>
        <p:blipFill>
          <a:blip r:embed="rId11">
            <a:extLst>
              <a:ext uri="{28A0092B-C50C-407E-A947-70E740481C1C}">
                <a14:useLocalDpi xmlns:a14="http://schemas.microsoft.com/office/drawing/2010/main" val="0"/>
              </a:ext>
            </a:extLst>
          </a:blip>
          <a:srcRect b="8820"/>
          <a:stretch>
            <a:fillRect/>
          </a:stretch>
        </p:blipFill>
        <p:spPr bwMode="auto">
          <a:xfrm>
            <a:off x="7578725" y="171450"/>
            <a:ext cx="10318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ạc nền Game zing farm.mp3">
            <a:hlinkClick r:id="" action="ppaction://media"/>
          </p:cNvPr>
          <p:cNvPicPr>
            <a:picLocks noRot="1" noChangeAspect="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7273925"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diamond(in)">
                                      <p:cBhvr>
                                        <p:cTn id="7" dur="500"/>
                                        <p:tgtEl>
                                          <p:spTgt spid="5325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53258"/>
                                        </p:tgtEl>
                                        <p:attrNameLst>
                                          <p:attrName>style.visibility</p:attrName>
                                        </p:attrNameLst>
                                      </p:cBhvr>
                                      <p:to>
                                        <p:strVal val="visible"/>
                                      </p:to>
                                    </p:set>
                                    <p:anim calcmode="lin" valueType="num">
                                      <p:cBhvr>
                                        <p:cTn id="10" dur="500" fill="hold"/>
                                        <p:tgtEl>
                                          <p:spTgt spid="53258"/>
                                        </p:tgtEl>
                                        <p:attrNameLst>
                                          <p:attrName>ppt_w</p:attrName>
                                        </p:attrNameLst>
                                      </p:cBhvr>
                                      <p:tavLst>
                                        <p:tav tm="0">
                                          <p:val>
                                            <p:fltVal val="0"/>
                                          </p:val>
                                        </p:tav>
                                        <p:tav tm="100000">
                                          <p:val>
                                            <p:strVal val="#ppt_w"/>
                                          </p:val>
                                        </p:tav>
                                      </p:tavLst>
                                    </p:anim>
                                    <p:anim calcmode="lin" valueType="num">
                                      <p:cBhvr>
                                        <p:cTn id="11" dur="500" fill="hold"/>
                                        <p:tgtEl>
                                          <p:spTgt spid="53258"/>
                                        </p:tgtEl>
                                        <p:attrNameLst>
                                          <p:attrName>ppt_h</p:attrName>
                                        </p:attrNameLst>
                                      </p:cBhvr>
                                      <p:tavLst>
                                        <p:tav tm="0">
                                          <p:val>
                                            <p:fltVal val="0"/>
                                          </p:val>
                                        </p:tav>
                                        <p:tav tm="100000">
                                          <p:val>
                                            <p:strVal val="#ppt_h"/>
                                          </p:val>
                                        </p:tav>
                                      </p:tavLst>
                                    </p:anim>
                                    <p:animEffect transition="in" filter="fade">
                                      <p:cBhvr>
                                        <p:cTn id="12" dur="500"/>
                                        <p:tgtEl>
                                          <p:spTgt spid="532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81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3256"/>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4" presetClass="exit" presetSubtype="0" fill="hold" nodeType="clickEffect">
                                  <p:stCondLst>
                                    <p:cond delay="0"/>
                                  </p:stCondLst>
                                  <p:childTnLst>
                                    <p:anim to="" calcmode="lin" valueType="num">
                                      <p:cBhvr>
                                        <p:cTn id="21" dur="1"/>
                                        <p:tgtEl>
                                          <p:spTgt spid="53256"/>
                                        </p:tgtEl>
                                        <p:attrNameLst>
                                          <p:attrName/>
                                        </p:attrNameLst>
                                      </p:cBhvr>
                                    </p:anim>
                                    <p:set>
                                      <p:cBhvr>
                                        <p:cTn id="22" dur="1" fill="hold">
                                          <p:stCondLst>
                                            <p:cond delay="0"/>
                                          </p:stCondLst>
                                        </p:cTn>
                                        <p:tgtEl>
                                          <p:spTgt spid="53256"/>
                                        </p:tgtEl>
                                        <p:attrNameLst>
                                          <p:attrName>style.visibility</p:attrName>
                                        </p:attrNameLst>
                                      </p:cBhvr>
                                      <p:to>
                                        <p:strVal val="hidden"/>
                                      </p:to>
                                    </p:set>
                                  </p:childTnLst>
                                </p:cTn>
                              </p:par>
                            </p:childTnLst>
                          </p:cTn>
                        </p:par>
                      </p:childTnLst>
                    </p:cTn>
                  </p:par>
                </p:childTnLst>
              </p:cTn>
              <p:nextCondLst>
                <p:cond evt="onClick" delay="0">
                  <p:tgtEl>
                    <p:spTgt spid="53256"/>
                  </p:tgtEl>
                </p:cond>
              </p:nextCondLst>
            </p:seq>
            <p:seq concurrent="1" nextAc="seek">
              <p:cTn id="23" restart="whenNotActive" fill="hold" evtFilter="cancelBubble" nodeType="interactiveSeq">
                <p:stCondLst>
                  <p:cond evt="onClick" delay="0">
                    <p:tgtEl>
                      <p:spTgt spid="5325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4" presetClass="exit" presetSubtype="0" fill="hold" nodeType="clickEffect">
                                  <p:stCondLst>
                                    <p:cond delay="0"/>
                                  </p:stCondLst>
                                  <p:childTnLst>
                                    <p:anim to="" calcmode="lin" valueType="num">
                                      <p:cBhvr>
                                        <p:cTn id="27" dur="1"/>
                                        <p:tgtEl>
                                          <p:spTgt spid="53257"/>
                                        </p:tgtEl>
                                        <p:attrNameLst>
                                          <p:attrName/>
                                        </p:attrNameLst>
                                      </p:cBhvr>
                                    </p:anim>
                                    <p:set>
                                      <p:cBhvr>
                                        <p:cTn id="28" dur="1" fill="hold">
                                          <p:stCondLst>
                                            <p:cond delay="0"/>
                                          </p:stCondLst>
                                        </p:cTn>
                                        <p:tgtEl>
                                          <p:spTgt spid="53257"/>
                                        </p:tgtEl>
                                        <p:attrNameLst>
                                          <p:attrName>style.visibility</p:attrName>
                                        </p:attrNameLst>
                                      </p:cBhvr>
                                      <p:to>
                                        <p:strVal val="hidden"/>
                                      </p:to>
                                    </p:set>
                                  </p:childTnLst>
                                </p:cTn>
                              </p:par>
                            </p:childTnLst>
                          </p:cTn>
                        </p:par>
                      </p:childTnLst>
                    </p:cTn>
                  </p:par>
                </p:childTnLst>
              </p:cTn>
              <p:nextCondLst>
                <p:cond evt="onClick" delay="0">
                  <p:tgtEl>
                    <p:spTgt spid="53257"/>
                  </p:tgtEl>
                </p:cond>
              </p:nextCondLst>
            </p:seq>
            <p:seq concurrent="1" nextAc="seek">
              <p:cTn id="29" restart="whenNotActive" fill="hold" evtFilter="cancelBubble" nodeType="interactiveSeq">
                <p:stCondLst>
                  <p:cond evt="onClick" delay="0">
                    <p:tgtEl>
                      <p:spTgt spid="5325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4" presetClass="exit" presetSubtype="0" fill="hold" nodeType="clickEffect">
                                  <p:stCondLst>
                                    <p:cond delay="0"/>
                                  </p:stCondLst>
                                  <p:childTnLst>
                                    <p:anim to="" calcmode="lin" valueType="num">
                                      <p:cBhvr>
                                        <p:cTn id="33" dur="1"/>
                                        <p:tgtEl>
                                          <p:spTgt spid="53255"/>
                                        </p:tgtEl>
                                        <p:attrNameLst>
                                          <p:attrName/>
                                        </p:attrNameLst>
                                      </p:cBhvr>
                                    </p:anim>
                                    <p:set>
                                      <p:cBhvr>
                                        <p:cTn id="34" dur="1" fill="hold">
                                          <p:stCondLst>
                                            <p:cond delay="0"/>
                                          </p:stCondLst>
                                        </p:cTn>
                                        <p:tgtEl>
                                          <p:spTgt spid="53255"/>
                                        </p:tgtEl>
                                        <p:attrNameLst>
                                          <p:attrName>style.visibility</p:attrName>
                                        </p:attrNameLst>
                                      </p:cBhvr>
                                      <p:to>
                                        <p:strVal val="hidden"/>
                                      </p:to>
                                    </p:set>
                                  </p:childTnLst>
                                </p:cTn>
                              </p:par>
                            </p:childTnLst>
                          </p:cTn>
                        </p:par>
                      </p:childTnLst>
                    </p:cTn>
                  </p:par>
                </p:childTnLst>
              </p:cTn>
              <p:nextCondLst>
                <p:cond evt="onClick" delay="0">
                  <p:tgtEl>
                    <p:spTgt spid="53255"/>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53253" grpId="0" animBg="1"/>
      <p:bldP spid="5325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657725"/>
            <a:ext cx="23288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88" y="23813"/>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0" y="2590800"/>
            <a:ext cx="91440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3200" b="1">
                <a:solidFill>
                  <a:srgbClr val="0000FF"/>
                </a:solidFill>
                <a:latin typeface="Times New Roman" pitchFamily="18" charset="0"/>
                <a:cs typeface="Times New Roman" pitchFamily="18" charset="0"/>
              </a:rPr>
              <a:t>PHẦN  THUỞNG CỦA EM LÀ MỘT TRÀNG PHÁO TAY</a:t>
            </a:r>
          </a:p>
        </p:txBody>
      </p:sp>
      <p:sp>
        <p:nvSpPr>
          <p:cNvPr id="12293" name="AutoShape 5"/>
          <p:cNvSpPr>
            <a:spLocks noChangeArrowheads="1"/>
          </p:cNvSpPr>
          <p:nvPr/>
        </p:nvSpPr>
        <p:spPr bwMode="auto">
          <a:xfrm>
            <a:off x="914400" y="304800"/>
            <a:ext cx="1828800" cy="2133600"/>
          </a:xfrm>
          <a:prstGeom prst="irregularSeal2">
            <a:avLst/>
          </a:prstGeom>
          <a:gradFill rotWithShape="1">
            <a:gsLst>
              <a:gs pos="0">
                <a:srgbClr val="0000FF"/>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294" name="AutoShape 6"/>
          <p:cNvSpPr>
            <a:spLocks noChangeArrowheads="1"/>
          </p:cNvSpPr>
          <p:nvPr/>
        </p:nvSpPr>
        <p:spPr bwMode="auto">
          <a:xfrm>
            <a:off x="7467600" y="0"/>
            <a:ext cx="1295400" cy="2667000"/>
          </a:xfrm>
          <a:prstGeom prst="irregularSeal2">
            <a:avLst/>
          </a:prstGeom>
          <a:gradFill rotWithShape="1">
            <a:gsLst>
              <a:gs pos="0">
                <a:schemeClr val="hlink"/>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295" name="AutoShape 7"/>
          <p:cNvSpPr>
            <a:spLocks noChangeArrowheads="1"/>
          </p:cNvSpPr>
          <p:nvPr/>
        </p:nvSpPr>
        <p:spPr bwMode="auto">
          <a:xfrm>
            <a:off x="3733800" y="457200"/>
            <a:ext cx="2514600" cy="1295400"/>
          </a:xfrm>
          <a:prstGeom prst="irregularSeal1">
            <a:avLst/>
          </a:prstGeom>
          <a:gradFill rotWithShape="1">
            <a:gsLst>
              <a:gs pos="0">
                <a:srgbClr val="CC00CC"/>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296" name="AutoShape 8"/>
          <p:cNvSpPr>
            <a:spLocks noChangeArrowheads="1"/>
          </p:cNvSpPr>
          <p:nvPr/>
        </p:nvSpPr>
        <p:spPr bwMode="auto">
          <a:xfrm>
            <a:off x="685800" y="3276600"/>
            <a:ext cx="2667000" cy="2743200"/>
          </a:xfrm>
          <a:prstGeom prst="irregularSeal2">
            <a:avLst/>
          </a:prstGeom>
          <a:gradFill rotWithShape="1">
            <a:gsLst>
              <a:gs pos="0">
                <a:schemeClr val="accent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297" name="AutoShape 9"/>
          <p:cNvSpPr>
            <a:spLocks noChangeArrowheads="1"/>
          </p:cNvSpPr>
          <p:nvPr/>
        </p:nvSpPr>
        <p:spPr bwMode="auto">
          <a:xfrm>
            <a:off x="4267200" y="4343400"/>
            <a:ext cx="1676400" cy="1905000"/>
          </a:xfrm>
          <a:prstGeom prst="irregularSeal1">
            <a:avLst/>
          </a:prstGeom>
          <a:gradFill rotWithShape="1">
            <a:gsLst>
              <a:gs pos="0">
                <a:srgbClr val="00FF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298" name="AutoShape 10"/>
          <p:cNvSpPr>
            <a:spLocks noChangeArrowheads="1"/>
          </p:cNvSpPr>
          <p:nvPr/>
        </p:nvSpPr>
        <p:spPr bwMode="auto">
          <a:xfrm>
            <a:off x="6400800" y="4191000"/>
            <a:ext cx="2286000" cy="2209800"/>
          </a:xfrm>
          <a:prstGeom prst="irregularSeal2">
            <a:avLst/>
          </a:prstGeom>
          <a:gradFill rotWithShape="1">
            <a:gsLst>
              <a:gs pos="0">
                <a:srgbClr val="FFCC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pic>
        <p:nvPicPr>
          <p:cNvPr id="4" name="Picture 12" descr="3262377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555092">
            <a:off x="2743200" y="3962400"/>
            <a:ext cx="12414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AutoShape 14">
            <a:hlinkClick r:id="rId7" action="ppaction://hlinksldjump"/>
          </p:cNvPr>
          <p:cNvSpPr>
            <a:spLocks noChangeArrowheads="1"/>
          </p:cNvSpPr>
          <p:nvPr/>
        </p:nvSpPr>
        <p:spPr bwMode="auto">
          <a:xfrm>
            <a:off x="7010400" y="56388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a:solidFill>
                  <a:srgbClr val="0000FF"/>
                </a:solidFill>
                <a:latin typeface="Times New Roman" pitchFamily="18" charset="0"/>
                <a:cs typeface="Times New Roman" pitchFamily="18" charset="0"/>
                <a:hlinkClick r:id="rId7" action="ppaction://hlinksldjump"/>
              </a:rPr>
              <a:t>Exit</a:t>
            </a:r>
            <a:endParaRPr lang="en-US" b="1" dirty="0">
              <a:solidFill>
                <a:srgbClr val="0000FF"/>
              </a:solidFill>
              <a:latin typeface="Times New Roman" pitchFamily="18" charset="0"/>
              <a:cs typeface="Times New Roman" pitchFamily="18" charset="0"/>
            </a:endParaRPr>
          </a:p>
        </p:txBody>
      </p:sp>
      <p:sp>
        <p:nvSpPr>
          <p:cNvPr id="13" name="AutoShape 13">
            <a:hlinkClick r:id="rId8" action="ppaction://hlinksldjump"/>
          </p:cNvPr>
          <p:cNvSpPr>
            <a:spLocks noChangeArrowheads="1"/>
          </p:cNvSpPr>
          <p:nvPr/>
        </p:nvSpPr>
        <p:spPr bwMode="auto">
          <a:xfrm>
            <a:off x="304800" y="56388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cs typeface="Times New Roman" pitchFamily="18" charset="0"/>
              </a:rPr>
              <a:t>Chọn</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hộp</a:t>
            </a:r>
            <a:endParaRPr lang="en-US" b="1" dirty="0">
              <a:solidFill>
                <a:srgbClr val="0000FF"/>
              </a:solidFill>
              <a:latin typeface="Times New Roman" pitchFamily="18" charset="0"/>
              <a:cs typeface="Times New Roman" pitchFamily="18" charset="0"/>
            </a:endParaRPr>
          </a:p>
        </p:txBody>
      </p:sp>
      <p:sp>
        <p:nvSpPr>
          <p:cNvPr id="14" name="Right Arrow 13"/>
          <p:cNvSpPr/>
          <p:nvPr/>
        </p:nvSpPr>
        <p:spPr>
          <a:xfrm>
            <a:off x="2286000" y="6019800"/>
            <a:ext cx="762000"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New Roman" pitchFamily="18" charset="0"/>
                <a:cs typeface="Times New Roman" pitchFamily="18" charset="0"/>
                <a:hlinkClick r:id="rId9" action="ppaction://hlinksldjump"/>
              </a:rPr>
              <a:t>đ/a</a:t>
            </a:r>
            <a:endParaRPr lang="en-US" dirty="0">
              <a:latin typeface="Times New Roman" pitchFamily="18" charset="0"/>
              <a:cs typeface="Times New Roman" pitchFamily="18" charset="0"/>
            </a:endParaRPr>
          </a:p>
        </p:txBody>
      </p:sp>
      <p:sp>
        <p:nvSpPr>
          <p:cNvPr id="15" name="Right Arrow 14"/>
          <p:cNvSpPr/>
          <p:nvPr/>
        </p:nvSpPr>
        <p:spPr>
          <a:xfrm>
            <a:off x="3341688" y="5980113"/>
            <a:ext cx="7620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New Roman" pitchFamily="18" charset="0"/>
                <a:cs typeface="Times New Roman" pitchFamily="18" charset="0"/>
                <a:hlinkClick r:id="rId10" action="ppaction://hlinksldjump"/>
              </a:rPr>
              <a:t>đ/a</a:t>
            </a:r>
            <a:endParaRPr lang="en-US" dirty="0">
              <a:latin typeface="Times New Roman" pitchFamily="18" charset="0"/>
              <a:cs typeface="Times New Roman" pitchFamily="18" charset="0"/>
            </a:endParaRPr>
          </a:p>
        </p:txBody>
      </p:sp>
      <p:sp>
        <p:nvSpPr>
          <p:cNvPr id="16" name="Right Arrow 15"/>
          <p:cNvSpPr/>
          <p:nvPr/>
        </p:nvSpPr>
        <p:spPr>
          <a:xfrm>
            <a:off x="4419600" y="5980113"/>
            <a:ext cx="762000"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Times New Roman" pitchFamily="18" charset="0"/>
                <a:cs typeface="Times New Roman" pitchFamily="18" charset="0"/>
                <a:hlinkClick r:id="rId11" action="ppaction://hlinksldjump"/>
              </a:rPr>
              <a:t>đ/a</a:t>
            </a:r>
            <a:endParaRPr lang="en-US" dirty="0">
              <a:solidFill>
                <a:schemeClr val="tx1"/>
              </a:solidFill>
              <a:latin typeface="Times New Roman" pitchFamily="18" charset="0"/>
              <a:cs typeface="Times New Roman" pitchFamily="18" charset="0"/>
            </a:endParaRPr>
          </a:p>
        </p:txBody>
      </p:sp>
      <p:pic>
        <p:nvPicPr>
          <p:cNvPr id="17" name="Nhạc nền Game zing farm.mp3">
            <a:hlinkClick r:id="" action="ppaction://media"/>
          </p:cNvPr>
          <p:cNvPicPr>
            <a:picLocks noRot="1" noChangeAspect="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7273925"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500" fill="hold"/>
                                        <p:tgtEl>
                                          <p:spTgt spid="12293"/>
                                        </p:tgtEl>
                                        <p:attrNameLst>
                                          <p:attrName>ppt_w</p:attrName>
                                        </p:attrNameLst>
                                      </p:cBhvr>
                                      <p:tavLst>
                                        <p:tav tm="0">
                                          <p:val>
                                            <p:fltVal val="0"/>
                                          </p:val>
                                        </p:tav>
                                        <p:tav tm="100000">
                                          <p:val>
                                            <p:strVal val="#ppt_w"/>
                                          </p:val>
                                        </p:tav>
                                      </p:tavLst>
                                    </p:anim>
                                    <p:anim calcmode="lin" valueType="num">
                                      <p:cBhvr>
                                        <p:cTn id="8" dur="500" fill="hold"/>
                                        <p:tgtEl>
                                          <p:spTgt spid="12293"/>
                                        </p:tgtEl>
                                        <p:attrNameLst>
                                          <p:attrName>ppt_h</p:attrName>
                                        </p:attrNameLst>
                                      </p:cBhvr>
                                      <p:tavLst>
                                        <p:tav tm="0">
                                          <p:val>
                                            <p:fltVal val="0"/>
                                          </p:val>
                                        </p:tav>
                                        <p:tav tm="100000">
                                          <p:val>
                                            <p:strVal val="#ppt_h"/>
                                          </p:val>
                                        </p:tav>
                                      </p:tavLst>
                                    </p:anim>
                                    <p:anim calcmode="lin" valueType="num">
                                      <p:cBhvr>
                                        <p:cTn id="9" dur="500" fill="hold"/>
                                        <p:tgtEl>
                                          <p:spTgt spid="12293"/>
                                        </p:tgtEl>
                                        <p:attrNameLst>
                                          <p:attrName>ppt_x</p:attrName>
                                        </p:attrNameLst>
                                      </p:cBhvr>
                                      <p:tavLst>
                                        <p:tav tm="0">
                                          <p:val>
                                            <p:fltVal val="0.5"/>
                                          </p:val>
                                        </p:tav>
                                        <p:tav tm="100000">
                                          <p:val>
                                            <p:strVal val="#ppt_x"/>
                                          </p:val>
                                        </p:tav>
                                      </p:tavLst>
                                    </p:anim>
                                    <p:anim calcmode="lin" valueType="num">
                                      <p:cBhvr>
                                        <p:cTn id="10" dur="500" fill="hold"/>
                                        <p:tgtEl>
                                          <p:spTgt spid="1229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repeatCount="indefinite" fill="hold" grpId="0" nodeType="afterEffect">
                                  <p:stCondLst>
                                    <p:cond delay="0"/>
                                  </p:stCondLst>
                                  <p:childTnLst>
                                    <p:set>
                                      <p:cBhvr>
                                        <p:cTn id="13" dur="1" fill="hold">
                                          <p:stCondLst>
                                            <p:cond delay="0"/>
                                          </p:stCondLst>
                                        </p:cTn>
                                        <p:tgtEl>
                                          <p:spTgt spid="12297"/>
                                        </p:tgtEl>
                                        <p:attrNameLst>
                                          <p:attrName>style.visibility</p:attrName>
                                        </p:attrNameLst>
                                      </p:cBhvr>
                                      <p:to>
                                        <p:strVal val="visible"/>
                                      </p:to>
                                    </p:set>
                                    <p:anim calcmode="lin" valueType="num">
                                      <p:cBhvr>
                                        <p:cTn id="14" dur="500" fill="hold"/>
                                        <p:tgtEl>
                                          <p:spTgt spid="12297"/>
                                        </p:tgtEl>
                                        <p:attrNameLst>
                                          <p:attrName>ppt_w</p:attrName>
                                        </p:attrNameLst>
                                      </p:cBhvr>
                                      <p:tavLst>
                                        <p:tav tm="0">
                                          <p:val>
                                            <p:fltVal val="0"/>
                                          </p:val>
                                        </p:tav>
                                        <p:tav tm="100000">
                                          <p:val>
                                            <p:strVal val="#ppt_w"/>
                                          </p:val>
                                        </p:tav>
                                      </p:tavLst>
                                    </p:anim>
                                    <p:anim calcmode="lin" valueType="num">
                                      <p:cBhvr>
                                        <p:cTn id="15" dur="500" fill="hold"/>
                                        <p:tgtEl>
                                          <p:spTgt spid="12297"/>
                                        </p:tgtEl>
                                        <p:attrNameLst>
                                          <p:attrName>ppt_h</p:attrName>
                                        </p:attrNameLst>
                                      </p:cBhvr>
                                      <p:tavLst>
                                        <p:tav tm="0">
                                          <p:val>
                                            <p:fltVal val="0"/>
                                          </p:val>
                                        </p:tav>
                                        <p:tav tm="100000">
                                          <p:val>
                                            <p:strVal val="#ppt_h"/>
                                          </p:val>
                                        </p:tav>
                                      </p:tavLst>
                                    </p:anim>
                                    <p:anim calcmode="lin" valueType="num">
                                      <p:cBhvr>
                                        <p:cTn id="16" dur="500" fill="hold"/>
                                        <p:tgtEl>
                                          <p:spTgt spid="12297"/>
                                        </p:tgtEl>
                                        <p:attrNameLst>
                                          <p:attrName>ppt_x</p:attrName>
                                        </p:attrNameLst>
                                      </p:cBhvr>
                                      <p:tavLst>
                                        <p:tav tm="0">
                                          <p:val>
                                            <p:fltVal val="0.5"/>
                                          </p:val>
                                        </p:tav>
                                        <p:tav tm="100000">
                                          <p:val>
                                            <p:strVal val="#ppt_x"/>
                                          </p:val>
                                        </p:tav>
                                      </p:tavLst>
                                    </p:anim>
                                    <p:anim calcmode="lin" valueType="num">
                                      <p:cBhvr>
                                        <p:cTn id="17" dur="500" fill="hold"/>
                                        <p:tgtEl>
                                          <p:spTgt spid="1229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repeatCount="indefinite" fill="hold" grpId="0" nodeType="afterEffect">
                                  <p:stCondLst>
                                    <p:cond delay="0"/>
                                  </p:stCondLst>
                                  <p:childTnLst>
                                    <p:set>
                                      <p:cBhvr>
                                        <p:cTn id="20" dur="1" fill="hold">
                                          <p:stCondLst>
                                            <p:cond delay="0"/>
                                          </p:stCondLst>
                                        </p:cTn>
                                        <p:tgtEl>
                                          <p:spTgt spid="12295"/>
                                        </p:tgtEl>
                                        <p:attrNameLst>
                                          <p:attrName>style.visibility</p:attrName>
                                        </p:attrNameLst>
                                      </p:cBhvr>
                                      <p:to>
                                        <p:strVal val="visible"/>
                                      </p:to>
                                    </p:set>
                                    <p:anim calcmode="lin" valueType="num">
                                      <p:cBhvr>
                                        <p:cTn id="21" dur="500" fill="hold"/>
                                        <p:tgtEl>
                                          <p:spTgt spid="12295"/>
                                        </p:tgtEl>
                                        <p:attrNameLst>
                                          <p:attrName>ppt_w</p:attrName>
                                        </p:attrNameLst>
                                      </p:cBhvr>
                                      <p:tavLst>
                                        <p:tav tm="0">
                                          <p:val>
                                            <p:fltVal val="0"/>
                                          </p:val>
                                        </p:tav>
                                        <p:tav tm="100000">
                                          <p:val>
                                            <p:strVal val="#ppt_w"/>
                                          </p:val>
                                        </p:tav>
                                      </p:tavLst>
                                    </p:anim>
                                    <p:anim calcmode="lin" valueType="num">
                                      <p:cBhvr>
                                        <p:cTn id="22" dur="500" fill="hold"/>
                                        <p:tgtEl>
                                          <p:spTgt spid="12295"/>
                                        </p:tgtEl>
                                        <p:attrNameLst>
                                          <p:attrName>ppt_h</p:attrName>
                                        </p:attrNameLst>
                                      </p:cBhvr>
                                      <p:tavLst>
                                        <p:tav tm="0">
                                          <p:val>
                                            <p:fltVal val="0"/>
                                          </p:val>
                                        </p:tav>
                                        <p:tav tm="100000">
                                          <p:val>
                                            <p:strVal val="#ppt_h"/>
                                          </p:val>
                                        </p:tav>
                                      </p:tavLst>
                                    </p:anim>
                                    <p:anim calcmode="lin" valueType="num">
                                      <p:cBhvr>
                                        <p:cTn id="23" dur="500" fill="hold"/>
                                        <p:tgtEl>
                                          <p:spTgt spid="12295"/>
                                        </p:tgtEl>
                                        <p:attrNameLst>
                                          <p:attrName>ppt_x</p:attrName>
                                        </p:attrNameLst>
                                      </p:cBhvr>
                                      <p:tavLst>
                                        <p:tav tm="0">
                                          <p:val>
                                            <p:fltVal val="0.5"/>
                                          </p:val>
                                        </p:tav>
                                        <p:tav tm="100000">
                                          <p:val>
                                            <p:strVal val="#ppt_x"/>
                                          </p:val>
                                        </p:tav>
                                      </p:tavLst>
                                    </p:anim>
                                    <p:anim calcmode="lin" valueType="num">
                                      <p:cBhvr>
                                        <p:cTn id="24" dur="500" fill="hold"/>
                                        <p:tgtEl>
                                          <p:spTgt spid="12295"/>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repeatCount="indefinite" fill="hold" grpId="0" nodeType="afterEffect">
                                  <p:stCondLst>
                                    <p:cond delay="0"/>
                                  </p:stCondLst>
                                  <p:childTnLst>
                                    <p:set>
                                      <p:cBhvr>
                                        <p:cTn id="27" dur="1" fill="hold">
                                          <p:stCondLst>
                                            <p:cond delay="0"/>
                                          </p:stCondLst>
                                        </p:cTn>
                                        <p:tgtEl>
                                          <p:spTgt spid="12296"/>
                                        </p:tgtEl>
                                        <p:attrNameLst>
                                          <p:attrName>style.visibility</p:attrName>
                                        </p:attrNameLst>
                                      </p:cBhvr>
                                      <p:to>
                                        <p:strVal val="visible"/>
                                      </p:to>
                                    </p:set>
                                    <p:anim calcmode="lin" valueType="num">
                                      <p:cBhvr>
                                        <p:cTn id="28" dur="500" fill="hold"/>
                                        <p:tgtEl>
                                          <p:spTgt spid="12296"/>
                                        </p:tgtEl>
                                        <p:attrNameLst>
                                          <p:attrName>ppt_w</p:attrName>
                                        </p:attrNameLst>
                                      </p:cBhvr>
                                      <p:tavLst>
                                        <p:tav tm="0">
                                          <p:val>
                                            <p:fltVal val="0"/>
                                          </p:val>
                                        </p:tav>
                                        <p:tav tm="100000">
                                          <p:val>
                                            <p:strVal val="#ppt_w"/>
                                          </p:val>
                                        </p:tav>
                                      </p:tavLst>
                                    </p:anim>
                                    <p:anim calcmode="lin" valueType="num">
                                      <p:cBhvr>
                                        <p:cTn id="29" dur="500" fill="hold"/>
                                        <p:tgtEl>
                                          <p:spTgt spid="12296"/>
                                        </p:tgtEl>
                                        <p:attrNameLst>
                                          <p:attrName>ppt_h</p:attrName>
                                        </p:attrNameLst>
                                      </p:cBhvr>
                                      <p:tavLst>
                                        <p:tav tm="0">
                                          <p:val>
                                            <p:fltVal val="0"/>
                                          </p:val>
                                        </p:tav>
                                        <p:tav tm="100000">
                                          <p:val>
                                            <p:strVal val="#ppt_h"/>
                                          </p:val>
                                        </p:tav>
                                      </p:tavLst>
                                    </p:anim>
                                    <p:anim calcmode="lin" valueType="num">
                                      <p:cBhvr>
                                        <p:cTn id="30" dur="500" fill="hold"/>
                                        <p:tgtEl>
                                          <p:spTgt spid="12296"/>
                                        </p:tgtEl>
                                        <p:attrNameLst>
                                          <p:attrName>ppt_x</p:attrName>
                                        </p:attrNameLst>
                                      </p:cBhvr>
                                      <p:tavLst>
                                        <p:tav tm="0">
                                          <p:val>
                                            <p:fltVal val="0.5"/>
                                          </p:val>
                                        </p:tav>
                                        <p:tav tm="100000">
                                          <p:val>
                                            <p:strVal val="#ppt_x"/>
                                          </p:val>
                                        </p:tav>
                                      </p:tavLst>
                                    </p:anim>
                                    <p:anim calcmode="lin" valueType="num">
                                      <p:cBhvr>
                                        <p:cTn id="31" dur="500" fill="hold"/>
                                        <p:tgtEl>
                                          <p:spTgt spid="1229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repeatCount="indefinite" fill="hold" grpId="0" nodeType="afterEffect">
                                  <p:stCondLst>
                                    <p:cond delay="0"/>
                                  </p:stCondLst>
                                  <p:childTnLst>
                                    <p:set>
                                      <p:cBhvr>
                                        <p:cTn id="34" dur="1" fill="hold">
                                          <p:stCondLst>
                                            <p:cond delay="0"/>
                                          </p:stCondLst>
                                        </p:cTn>
                                        <p:tgtEl>
                                          <p:spTgt spid="12298"/>
                                        </p:tgtEl>
                                        <p:attrNameLst>
                                          <p:attrName>style.visibility</p:attrName>
                                        </p:attrNameLst>
                                      </p:cBhvr>
                                      <p:to>
                                        <p:strVal val="visible"/>
                                      </p:to>
                                    </p:set>
                                    <p:anim calcmode="lin" valueType="num">
                                      <p:cBhvr>
                                        <p:cTn id="35" dur="500" fill="hold"/>
                                        <p:tgtEl>
                                          <p:spTgt spid="12298"/>
                                        </p:tgtEl>
                                        <p:attrNameLst>
                                          <p:attrName>ppt_w</p:attrName>
                                        </p:attrNameLst>
                                      </p:cBhvr>
                                      <p:tavLst>
                                        <p:tav tm="0">
                                          <p:val>
                                            <p:fltVal val="0"/>
                                          </p:val>
                                        </p:tav>
                                        <p:tav tm="100000">
                                          <p:val>
                                            <p:strVal val="#ppt_w"/>
                                          </p:val>
                                        </p:tav>
                                      </p:tavLst>
                                    </p:anim>
                                    <p:anim calcmode="lin" valueType="num">
                                      <p:cBhvr>
                                        <p:cTn id="36" dur="500" fill="hold"/>
                                        <p:tgtEl>
                                          <p:spTgt spid="12298"/>
                                        </p:tgtEl>
                                        <p:attrNameLst>
                                          <p:attrName>ppt_h</p:attrName>
                                        </p:attrNameLst>
                                      </p:cBhvr>
                                      <p:tavLst>
                                        <p:tav tm="0">
                                          <p:val>
                                            <p:fltVal val="0"/>
                                          </p:val>
                                        </p:tav>
                                        <p:tav tm="100000">
                                          <p:val>
                                            <p:strVal val="#ppt_h"/>
                                          </p:val>
                                        </p:tav>
                                      </p:tavLst>
                                    </p:anim>
                                    <p:anim calcmode="lin" valueType="num">
                                      <p:cBhvr>
                                        <p:cTn id="37" dur="500" fill="hold"/>
                                        <p:tgtEl>
                                          <p:spTgt spid="12298"/>
                                        </p:tgtEl>
                                        <p:attrNameLst>
                                          <p:attrName>ppt_x</p:attrName>
                                        </p:attrNameLst>
                                      </p:cBhvr>
                                      <p:tavLst>
                                        <p:tav tm="0">
                                          <p:val>
                                            <p:fltVal val="0.5"/>
                                          </p:val>
                                        </p:tav>
                                        <p:tav tm="100000">
                                          <p:val>
                                            <p:strVal val="#ppt_x"/>
                                          </p:val>
                                        </p:tav>
                                      </p:tavLst>
                                    </p:anim>
                                    <p:anim calcmode="lin" valueType="num">
                                      <p:cBhvr>
                                        <p:cTn id="38" dur="500" fill="hold"/>
                                        <p:tgtEl>
                                          <p:spTgt spid="12298"/>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repeatCount="indefinite" fill="hold" grpId="0" nodeType="afterEffect">
                                  <p:stCondLst>
                                    <p:cond delay="0"/>
                                  </p:stCondLst>
                                  <p:childTnLst>
                                    <p:set>
                                      <p:cBhvr>
                                        <p:cTn id="41" dur="1" fill="hold">
                                          <p:stCondLst>
                                            <p:cond delay="0"/>
                                          </p:stCondLst>
                                        </p:cTn>
                                        <p:tgtEl>
                                          <p:spTgt spid="12294"/>
                                        </p:tgtEl>
                                        <p:attrNameLst>
                                          <p:attrName>style.visibility</p:attrName>
                                        </p:attrNameLst>
                                      </p:cBhvr>
                                      <p:to>
                                        <p:strVal val="visible"/>
                                      </p:to>
                                    </p:set>
                                    <p:anim calcmode="lin" valueType="num">
                                      <p:cBhvr>
                                        <p:cTn id="42" dur="500" fill="hold"/>
                                        <p:tgtEl>
                                          <p:spTgt spid="12294"/>
                                        </p:tgtEl>
                                        <p:attrNameLst>
                                          <p:attrName>ppt_w</p:attrName>
                                        </p:attrNameLst>
                                      </p:cBhvr>
                                      <p:tavLst>
                                        <p:tav tm="0">
                                          <p:val>
                                            <p:fltVal val="0"/>
                                          </p:val>
                                        </p:tav>
                                        <p:tav tm="100000">
                                          <p:val>
                                            <p:strVal val="#ppt_w"/>
                                          </p:val>
                                        </p:tav>
                                      </p:tavLst>
                                    </p:anim>
                                    <p:anim calcmode="lin" valueType="num">
                                      <p:cBhvr>
                                        <p:cTn id="43" dur="500" fill="hold"/>
                                        <p:tgtEl>
                                          <p:spTgt spid="12294"/>
                                        </p:tgtEl>
                                        <p:attrNameLst>
                                          <p:attrName>ppt_h</p:attrName>
                                        </p:attrNameLst>
                                      </p:cBhvr>
                                      <p:tavLst>
                                        <p:tav tm="0">
                                          <p:val>
                                            <p:fltVal val="0"/>
                                          </p:val>
                                        </p:tav>
                                        <p:tav tm="100000">
                                          <p:val>
                                            <p:strVal val="#ppt_h"/>
                                          </p:val>
                                        </p:tav>
                                      </p:tavLst>
                                    </p:anim>
                                    <p:anim calcmode="lin" valueType="num">
                                      <p:cBhvr>
                                        <p:cTn id="44" dur="500" fill="hold"/>
                                        <p:tgtEl>
                                          <p:spTgt spid="12294"/>
                                        </p:tgtEl>
                                        <p:attrNameLst>
                                          <p:attrName>ppt_x</p:attrName>
                                        </p:attrNameLst>
                                      </p:cBhvr>
                                      <p:tavLst>
                                        <p:tav tm="0">
                                          <p:val>
                                            <p:fltVal val="0.5"/>
                                          </p:val>
                                        </p:tav>
                                        <p:tav tm="100000">
                                          <p:val>
                                            <p:strVal val="#ppt_x"/>
                                          </p:val>
                                        </p:tav>
                                      </p:tavLst>
                                    </p:anim>
                                    <p:anim calcmode="lin" valueType="num">
                                      <p:cBhvr>
                                        <p:cTn id="45" dur="500" fill="hold"/>
                                        <p:tgtEl>
                                          <p:spTgt spid="12294"/>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0.42205 -0.42497 C -0.4283 -0.52393 -0.43437 -0.62312 -0.36649 -0.63769 C -0.29844 -0.65248 -0.10798 -0.57295 -0.01406 -0.51329 C 0.07952 -0.45387 0.1625 -0.36902 0.19601 -0.28139 C 0.22952 -0.19352 0.18768 -0.03537 0.18594 0.01411 " pathEditMode="relative" rAng="2308050" ptsTypes="aaaaA">
                                      <p:cBhvr>
                                        <p:cTn id="49" dur="2000" fill="hold"/>
                                        <p:tgtEl>
                                          <p:spTgt spid="4"/>
                                        </p:tgtEl>
                                        <p:attrNameLst>
                                          <p:attrName>ppt_x</p:attrName>
                                          <p:attrName>ppt_y</p:attrName>
                                        </p:attrNameLst>
                                      </p:cBhvr>
                                      <p:rCtr x="32951" y="6728"/>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7"/>
                </p:tgtEl>
              </p:cMediaNode>
            </p:audio>
          </p:childTnLst>
        </p:cTn>
      </p:par>
    </p:tnLst>
    <p:bldLst>
      <p:bldP spid="12293" grpId="0" animBg="1"/>
      <p:bldP spid="12294" grpId="0" animBg="1"/>
      <p:bldP spid="12295" grpId="0" animBg="1"/>
      <p:bldP spid="12296" grpId="0" animBg="1"/>
      <p:bldP spid="12297" grpId="0" animBg="1"/>
      <p:bldP spid="122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15888"/>
            <a:ext cx="8523287" cy="645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2"/>
          <p:cNvGrpSpPr>
            <a:grpSpLocks/>
          </p:cNvGrpSpPr>
          <p:nvPr/>
        </p:nvGrpSpPr>
        <p:grpSpPr bwMode="auto">
          <a:xfrm>
            <a:off x="534988" y="1411288"/>
            <a:ext cx="7377112" cy="3881437"/>
            <a:chOff x="6501896" y="2570907"/>
            <a:chExt cx="5835388" cy="3881645"/>
          </a:xfrm>
        </p:grpSpPr>
        <p:sp>
          <p:nvSpPr>
            <p:cNvPr id="11" name="TextBox 10"/>
            <p:cNvSpPr txBox="1"/>
            <p:nvPr/>
          </p:nvSpPr>
          <p:spPr>
            <a:xfrm>
              <a:off x="7151109" y="3629826"/>
              <a:ext cx="4633653" cy="181619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spcBef>
                  <a:spcPts val="0"/>
                </a:spcBef>
                <a:defRPr/>
              </a:pPr>
              <a:r>
                <a:rPr lang="en-US" sz="2800" dirty="0" err="1">
                  <a:solidFill>
                    <a:srgbClr val="0000FF"/>
                  </a:solidFill>
                  <a:latin typeface="Times New Roman" pitchFamily="18" charset="0"/>
                  <a:cs typeface="Times New Roman" pitchFamily="18" charset="0"/>
                </a:rPr>
                <a:t>Nhận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xét</a:t>
              </a:r>
              <a:r>
                <a:rPr lang="en-US" sz="2800" dirty="0">
                  <a:solidFill>
                    <a:srgbClr val="0000FF"/>
                  </a:solidFill>
                  <a:latin typeface="Times New Roman" pitchFamily="18" charset="0"/>
                  <a:cs typeface="Times New Roman" pitchFamily="18" charset="0"/>
                </a:rPr>
                <a:t>:</a:t>
              </a:r>
            </a:p>
            <a:p>
              <a:pPr>
                <a:spcBef>
                  <a:spcPts val="0"/>
                </a:spcBef>
                <a:defRPr/>
              </a:pPr>
              <a:r>
                <a:rPr lang="en-US" sz="2800" dirty="0">
                  <a:solidFill>
                    <a:srgbClr val="0000FF"/>
                  </a:solidFill>
                  <a:latin typeface="Times New Roman" pitchFamily="18" charset="0"/>
                  <a:cs typeface="Times New Roman" pitchFamily="18" charset="0"/>
                </a:rPr>
                <a:t> +) </a:t>
              </a:r>
              <a:r>
                <a:rPr lang="en-US" sz="2800" dirty="0" err="1">
                  <a:solidFill>
                    <a:srgbClr val="0033CC"/>
                  </a:solidFill>
                  <a:latin typeface="Times New Roman" pitchFamily="18" charset="0"/>
                  <a:cs typeface="Times New Roman" pitchFamily="18" charset="0"/>
                </a:rPr>
                <a:t>hàm</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số</a:t>
              </a:r>
              <a:r>
                <a:rPr lang="en-US" sz="2800" dirty="0">
                  <a:solidFill>
                    <a:srgbClr val="0033CC"/>
                  </a:solidFill>
                  <a:latin typeface="Times New Roman" pitchFamily="18" charset="0"/>
                  <a:cs typeface="Times New Roman" pitchFamily="18" charset="0"/>
                </a:rPr>
                <a:t>: y = f(x) = -3x + 1</a:t>
              </a:r>
            </a:p>
            <a:p>
              <a:pPr>
                <a:spcBef>
                  <a:spcPts val="0"/>
                </a:spcBef>
                <a:defRPr/>
              </a:pP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với</a:t>
              </a:r>
              <a:r>
                <a:rPr lang="en-US" sz="2800" dirty="0">
                  <a:solidFill>
                    <a:srgbClr val="0033CC"/>
                  </a:solidFill>
                  <a:latin typeface="Times New Roman" pitchFamily="18" charset="0"/>
                  <a:cs typeface="Times New Roman" pitchFamily="18" charset="0"/>
                </a:rPr>
                <a:t> x</a:t>
              </a:r>
              <a:r>
                <a:rPr lang="en-US" sz="2800" baseline="-25000" dirty="0">
                  <a:solidFill>
                    <a:srgbClr val="0033CC"/>
                  </a:solidFill>
                  <a:latin typeface="Times New Roman" pitchFamily="18" charset="0"/>
                  <a:cs typeface="Times New Roman" pitchFamily="18" charset="0"/>
                </a:rPr>
                <a:t>1</a:t>
              </a:r>
              <a:r>
                <a:rPr lang="en-US" sz="2800" dirty="0">
                  <a:solidFill>
                    <a:srgbClr val="0033CC"/>
                  </a:solidFill>
                  <a:latin typeface="Times New Roman" pitchFamily="18" charset="0"/>
                  <a:cs typeface="Times New Roman" pitchFamily="18" charset="0"/>
                </a:rPr>
                <a:t>= -1 &gt; x</a:t>
              </a:r>
              <a:r>
                <a:rPr lang="en-US" sz="2800" baseline="-25000" dirty="0">
                  <a:solidFill>
                    <a:srgbClr val="0033CC"/>
                  </a:solidFill>
                  <a:latin typeface="Times New Roman" pitchFamily="18" charset="0"/>
                  <a:cs typeface="Times New Roman" pitchFamily="18" charset="0"/>
                </a:rPr>
                <a:t>2</a:t>
              </a:r>
              <a:r>
                <a:rPr lang="en-US" sz="2800" dirty="0">
                  <a:solidFill>
                    <a:srgbClr val="0033CC"/>
                  </a:solidFill>
                  <a:latin typeface="Times New Roman" pitchFamily="18" charset="0"/>
                  <a:cs typeface="Times New Roman" pitchFamily="18" charset="0"/>
                </a:rPr>
                <a:t>= -2 =&gt;   f(x</a:t>
              </a:r>
              <a:r>
                <a:rPr lang="en-US" sz="2800" baseline="-25000" dirty="0">
                  <a:solidFill>
                    <a:srgbClr val="0033CC"/>
                  </a:solidFill>
                  <a:latin typeface="Times New Roman" pitchFamily="18" charset="0"/>
                  <a:cs typeface="Times New Roman" pitchFamily="18" charset="0"/>
                </a:rPr>
                <a:t>1</a:t>
              </a:r>
              <a:r>
                <a:rPr lang="en-US" sz="2800" dirty="0">
                  <a:solidFill>
                    <a:srgbClr val="0033CC"/>
                  </a:solidFill>
                  <a:latin typeface="Times New Roman" pitchFamily="18" charset="0"/>
                  <a:cs typeface="Times New Roman" pitchFamily="18" charset="0"/>
                </a:rPr>
                <a:t>) &lt; f(x</a:t>
              </a:r>
              <a:r>
                <a:rPr lang="en-US" sz="2800" baseline="-25000" dirty="0">
                  <a:solidFill>
                    <a:srgbClr val="0033CC"/>
                  </a:solidFill>
                  <a:latin typeface="Times New Roman" pitchFamily="18" charset="0"/>
                  <a:cs typeface="Times New Roman" pitchFamily="18" charset="0"/>
                </a:rPr>
                <a:t>2</a:t>
              </a:r>
              <a:r>
                <a:rPr lang="en-US" sz="2800" dirty="0">
                  <a:solidFill>
                    <a:srgbClr val="0033CC"/>
                  </a:solidFill>
                  <a:latin typeface="Times New Roman" pitchFamily="18" charset="0"/>
                  <a:cs typeface="Times New Roman" pitchFamily="18" charset="0"/>
                </a:rPr>
                <a:t>)</a:t>
              </a:r>
            </a:p>
            <a:p>
              <a:pPr>
                <a:spcBef>
                  <a:spcPts val="0"/>
                </a:spcBef>
                <a:defRPr/>
              </a:pPr>
              <a:r>
                <a:rPr lang="en-US" sz="2800" dirty="0">
                  <a:solidFill>
                    <a:srgbClr val="0033CC"/>
                  </a:solidFill>
                  <a:latin typeface="Times New Roman" pitchFamily="18" charset="0"/>
                  <a:cs typeface="Times New Roman" pitchFamily="18" charset="0"/>
                </a:rPr>
                <a:t>Ta </a:t>
              </a:r>
              <a:r>
                <a:rPr lang="en-US" sz="2800" dirty="0" err="1">
                  <a:solidFill>
                    <a:srgbClr val="0033CC"/>
                  </a:solidFill>
                  <a:latin typeface="Times New Roman" pitchFamily="18" charset="0"/>
                  <a:cs typeface="Times New Roman" pitchFamily="18" charset="0"/>
                </a:rPr>
                <a:t>nói</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hàm</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số</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nghịch</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biến</a:t>
              </a:r>
              <a:r>
                <a:rPr lang="en-US" sz="2800" dirty="0">
                  <a:solidFill>
                    <a:srgbClr val="0000FF"/>
                  </a:solidFill>
                  <a:latin typeface="Times New Roman" pitchFamily="18" charset="0"/>
                  <a:cs typeface="Times New Roman" pitchFamily="18" charset="0"/>
                </a:rPr>
                <a:t> </a:t>
              </a:r>
            </a:p>
          </p:txBody>
        </p:sp>
        <p:pic>
          <p:nvPicPr>
            <p:cNvPr id="20488" name="Picture 5" descr="A picture containing text, electronics, computer, computer&#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1896" y="2570907"/>
              <a:ext cx="5835388" cy="38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7151109" y="2640761"/>
              <a:ext cx="4647466" cy="954138"/>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spAutoFit/>
            </a:bodyPr>
            <a:lstStyle/>
            <a:p>
              <a:pPr>
                <a:spcBef>
                  <a:spcPts val="0"/>
                </a:spcBef>
                <a:defRPr/>
              </a:pPr>
              <a:r>
                <a:rPr lang="en-US" sz="2800" dirty="0">
                  <a:solidFill>
                    <a:srgbClr val="0000FF"/>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hàm</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số</a:t>
              </a:r>
              <a:r>
                <a:rPr lang="en-US" sz="2800" dirty="0">
                  <a:solidFill>
                    <a:srgbClr val="0033CC"/>
                  </a:solidFill>
                  <a:latin typeface="Times New Roman" pitchFamily="18" charset="0"/>
                  <a:cs typeface="Times New Roman" pitchFamily="18" charset="0"/>
                </a:rPr>
                <a:t>: y = ax</a:t>
              </a:r>
            </a:p>
            <a:p>
              <a:pPr>
                <a:spcBef>
                  <a:spcPts val="0"/>
                </a:spcBef>
                <a:defRPr/>
              </a:pPr>
              <a:r>
                <a:rPr lang="en-US" sz="2800" dirty="0">
                  <a:solidFill>
                    <a:srgbClr val="0033CC"/>
                  </a:solidFill>
                  <a:latin typeface="Times New Roman" pitchFamily="18" charset="0"/>
                  <a:cs typeface="Times New Roman" pitchFamily="18" charset="0"/>
                </a:rPr>
                <a:t>=&gt; </a:t>
              </a:r>
              <a:r>
                <a:rPr lang="en-US" sz="2800" dirty="0" err="1">
                  <a:solidFill>
                    <a:srgbClr val="0033CC"/>
                  </a:solidFill>
                  <a:latin typeface="Times New Roman" pitchFamily="18" charset="0"/>
                  <a:cs typeface="Times New Roman" pitchFamily="18" charset="0"/>
                </a:rPr>
                <a:t>Cách</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vẽ</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đồ</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thị</a:t>
              </a:r>
              <a:r>
                <a:rPr lang="en-US" sz="2800" dirty="0">
                  <a:solidFill>
                    <a:srgbClr val="0033CC"/>
                  </a:solidFill>
                  <a:latin typeface="Times New Roman" pitchFamily="18" charset="0"/>
                  <a:cs typeface="Times New Roman" pitchFamily="18" charset="0"/>
                </a:rPr>
                <a:t>?</a:t>
              </a:r>
            </a:p>
          </p:txBody>
        </p:sp>
      </p:grpSp>
      <p:pic>
        <p:nvPicPr>
          <p:cNvPr id="2048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41425"/>
            <a:ext cx="132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6"/>
          <p:cNvSpPr>
            <a:spLocks noChangeArrowheads="1"/>
          </p:cNvSpPr>
          <p:nvPr/>
        </p:nvSpPr>
        <p:spPr bwMode="auto">
          <a:xfrm>
            <a:off x="4144963" y="2551113"/>
            <a:ext cx="5424487" cy="1125537"/>
          </a:xfrm>
          <a:prstGeom prst="wedgeEllipseCallout">
            <a:avLst>
              <a:gd name="adj1" fmla="val -58894"/>
              <a:gd name="adj2" fmla="val 74380"/>
            </a:avLst>
          </a:prstGeom>
          <a:solidFill>
            <a:srgbClr val="FFFF00"/>
          </a:solidFill>
          <a:ln w="9525">
            <a:solidFill>
              <a:schemeClr val="tx1"/>
            </a:solidFill>
            <a:miter lim="800000"/>
            <a:headEnd/>
            <a:tailEnd/>
          </a:ln>
        </p:spPr>
        <p:txBody>
          <a:bodyPr/>
          <a:lstStyle/>
          <a:p>
            <a:pPr algn="ctr"/>
            <a:r>
              <a:rPr lang="en-US" sz="2400">
                <a:solidFill>
                  <a:srgbClr val="FF0000"/>
                </a:solidFill>
                <a:latin typeface="Times New Roman" pitchFamily="18" charset="0"/>
                <a:cs typeface="Times New Roman" pitchFamily="18" charset="0"/>
              </a:rPr>
              <a:t>Thế nào là hàm số đồng biến, nghịch biến</a:t>
            </a:r>
          </a:p>
        </p:txBody>
      </p:sp>
      <p:sp>
        <p:nvSpPr>
          <p:cNvPr id="17" name="AutoShape 16"/>
          <p:cNvSpPr>
            <a:spLocks noChangeArrowheads="1"/>
          </p:cNvSpPr>
          <p:nvPr/>
        </p:nvSpPr>
        <p:spPr bwMode="auto">
          <a:xfrm>
            <a:off x="5387975" y="838200"/>
            <a:ext cx="2940050" cy="1712913"/>
          </a:xfrm>
          <a:prstGeom prst="wedgeEllipseCallout">
            <a:avLst>
              <a:gd name="adj1" fmla="val -83995"/>
              <a:gd name="adj2" fmla="val 1639"/>
            </a:avLst>
          </a:prstGeom>
          <a:solidFill>
            <a:srgbClr val="FFFF00"/>
          </a:solidFill>
          <a:ln w="9525">
            <a:solidFill>
              <a:schemeClr val="tx1"/>
            </a:solidFill>
            <a:miter lim="800000"/>
            <a:headEnd/>
            <a:tailEnd/>
          </a:ln>
        </p:spPr>
        <p:txBody>
          <a:bodyPr/>
          <a:lstStyle/>
          <a:p>
            <a:pPr algn="ctr"/>
            <a:r>
              <a:rPr lang="en-US" sz="2400">
                <a:solidFill>
                  <a:srgbClr val="FF0000"/>
                </a:solidFill>
                <a:latin typeface="Times New Roman" pitchFamily="18" charset="0"/>
                <a:cs typeface="Times New Roman" pitchFamily="18" charset="0"/>
              </a:rPr>
              <a:t>Em hãy nêu khái niệm về Hàm số?</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124200" y="88900"/>
            <a:ext cx="3581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b="1">
                <a:solidFill>
                  <a:srgbClr val="FF3300"/>
                </a:solidFill>
                <a:latin typeface="Times New Roman" pitchFamily="18" charset="0"/>
                <a:cs typeface="Times New Roman" pitchFamily="18" charset="0"/>
              </a:rPr>
              <a:t>KIẾN THỨC CẦN NHỚ</a:t>
            </a:r>
          </a:p>
        </p:txBody>
      </p:sp>
      <p:sp>
        <p:nvSpPr>
          <p:cNvPr id="50180" name="Text Box 4"/>
          <p:cNvSpPr txBox="1">
            <a:spLocks noChangeArrowheads="1"/>
          </p:cNvSpPr>
          <p:nvPr/>
        </p:nvSpPr>
        <p:spPr bwMode="auto">
          <a:xfrm>
            <a:off x="152400" y="609600"/>
            <a:ext cx="4267200" cy="461963"/>
          </a:xfrm>
          <a:prstGeom prst="rect">
            <a:avLst/>
          </a:prstGeom>
          <a:solidFill>
            <a:schemeClr val="accent3">
              <a:lumMod val="85000"/>
            </a:schemeClr>
          </a:solidFill>
          <a:ln w="9525">
            <a:solidFill>
              <a:schemeClr val="tx1"/>
            </a:solidFill>
            <a:miter lim="800000"/>
            <a:headEnd/>
            <a:tailEnd/>
          </a:ln>
          <a:effectLst/>
        </p:spPr>
        <p:txBody>
          <a:bodyPr>
            <a:spAutoFit/>
          </a:bodyPr>
          <a:lstStyle/>
          <a:p>
            <a:pPr>
              <a:spcBef>
                <a:spcPct val="50000"/>
              </a:spcBef>
              <a:defRPr/>
            </a:pPr>
            <a:r>
              <a:rPr lang="en-US" sz="2400" dirty="0">
                <a:solidFill>
                  <a:srgbClr val="0033CC"/>
                </a:solidFill>
                <a:latin typeface="Times New Roman" pitchFamily="18" charset="0"/>
                <a:cs typeface="Times New Roman" pitchFamily="18" charset="0"/>
              </a:rPr>
              <a:t>1. </a:t>
            </a:r>
            <a:r>
              <a:rPr lang="en-US" sz="2400" dirty="0" err="1">
                <a:solidFill>
                  <a:srgbClr val="0033CC"/>
                </a:solidFill>
                <a:latin typeface="Times New Roman" pitchFamily="18" charset="0"/>
                <a:cs typeface="Times New Roman" pitchFamily="18" charset="0"/>
              </a:rPr>
              <a:t>Khái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niệm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a:t>
            </a:r>
            <a:r>
              <a:rPr lang="en-US" sz="2400" dirty="0">
                <a:solidFill>
                  <a:srgbClr val="0033CC"/>
                </a:solidFill>
                <a:latin typeface="Times New Roman" pitchFamily="18" charset="0"/>
                <a:cs typeface="Times New Roman" pitchFamily="18" charset="0"/>
              </a:rPr>
              <a:t>:</a:t>
            </a:r>
          </a:p>
        </p:txBody>
      </p:sp>
      <p:sp>
        <p:nvSpPr>
          <p:cNvPr id="50181" name="Text Box 5"/>
          <p:cNvSpPr txBox="1">
            <a:spLocks noChangeArrowheads="1"/>
          </p:cNvSpPr>
          <p:nvPr/>
        </p:nvSpPr>
        <p:spPr bwMode="auto">
          <a:xfrm>
            <a:off x="228600" y="2725738"/>
            <a:ext cx="4495800" cy="461962"/>
          </a:xfrm>
          <a:prstGeom prst="rect">
            <a:avLst/>
          </a:prstGeom>
          <a:solidFill>
            <a:schemeClr val="bg2">
              <a:lumMod val="20000"/>
              <a:lumOff val="80000"/>
            </a:schemeClr>
          </a:solidFill>
          <a:ln>
            <a:solidFill>
              <a:schemeClr val="tx1"/>
            </a:solidFill>
          </a:ln>
          <a:effectLst/>
        </p:spPr>
        <p:txBody>
          <a:bodyPr>
            <a:spAutoFit/>
          </a:bodyPr>
          <a:lstStyle/>
          <a:p>
            <a:pPr>
              <a:spcBef>
                <a:spcPct val="50000"/>
              </a:spcBef>
              <a:defRPr/>
            </a:pPr>
            <a:r>
              <a:rPr lang="en-US" sz="2400" dirty="0">
                <a:solidFill>
                  <a:srgbClr val="0033CC"/>
                </a:solidFill>
                <a:latin typeface="Times New Roman" pitchFamily="18" charset="0"/>
                <a:cs typeface="Times New Roman" pitchFamily="18" charset="0"/>
              </a:rPr>
              <a:t>2. </a:t>
            </a:r>
            <a:r>
              <a:rPr lang="en-US" sz="2400" dirty="0" err="1">
                <a:solidFill>
                  <a:srgbClr val="0033CC"/>
                </a:solidFill>
                <a:latin typeface="Times New Roman" pitchFamily="18" charset="0"/>
                <a:cs typeface="Times New Roman" pitchFamily="18" charset="0"/>
              </a:rPr>
              <a:t>Hàm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đồng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nghịch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biến</a:t>
            </a:r>
            <a:endParaRPr lang="en-US" sz="2400" dirty="0">
              <a:solidFill>
                <a:srgbClr val="0033CC"/>
              </a:solidFill>
              <a:latin typeface="Times New Roman" pitchFamily="18" charset="0"/>
              <a:cs typeface="Times New Roman" pitchFamily="18" charset="0"/>
            </a:endParaRPr>
          </a:p>
        </p:txBody>
      </p:sp>
      <p:grpSp>
        <p:nvGrpSpPr>
          <p:cNvPr id="50185" name="Group 9"/>
          <p:cNvGrpSpPr>
            <a:grpSpLocks/>
          </p:cNvGrpSpPr>
          <p:nvPr/>
        </p:nvGrpSpPr>
        <p:grpSpPr bwMode="auto">
          <a:xfrm>
            <a:off x="304800" y="3157538"/>
            <a:ext cx="8310563" cy="2224087"/>
            <a:chOff x="2928" y="590"/>
            <a:chExt cx="2736" cy="1401"/>
          </a:xfrm>
        </p:grpSpPr>
        <p:sp>
          <p:nvSpPr>
            <p:cNvPr id="21512" name="Text Box 6"/>
            <p:cNvSpPr txBox="1">
              <a:spLocks noChangeArrowheads="1"/>
            </p:cNvSpPr>
            <p:nvPr/>
          </p:nvSpPr>
          <p:spPr bwMode="auto">
            <a:xfrm>
              <a:off x="2928" y="590"/>
              <a:ext cx="268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latin typeface="Times New Roman" pitchFamily="18" charset="0"/>
                  <a:cs typeface="Times New Roman" pitchFamily="18" charset="0"/>
                </a:rPr>
                <a:t>Cho hàm số y = f(x) xác định với mọi giá trị của x thuộc R.</a:t>
              </a:r>
            </a:p>
          </p:txBody>
        </p:sp>
        <p:sp>
          <p:nvSpPr>
            <p:cNvPr id="21513" name="Text Box 7"/>
            <p:cNvSpPr txBox="1">
              <a:spLocks noChangeArrowheads="1"/>
            </p:cNvSpPr>
            <p:nvPr/>
          </p:nvSpPr>
          <p:spPr bwMode="auto">
            <a:xfrm>
              <a:off x="2928" y="886"/>
              <a:ext cx="2736"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latin typeface="Times New Roman" pitchFamily="18" charset="0"/>
                  <a:cs typeface="Times New Roman" pitchFamily="18" charset="0"/>
                </a:rPr>
                <a:t>- Nếu giá trị của biến x </a:t>
              </a:r>
              <a:r>
                <a:rPr lang="en-US" sz="2400">
                  <a:solidFill>
                    <a:srgbClr val="FF3300"/>
                  </a:solidFill>
                  <a:latin typeface="Times New Roman" pitchFamily="18" charset="0"/>
                  <a:cs typeface="Times New Roman" pitchFamily="18" charset="0"/>
                </a:rPr>
                <a:t>tăng lên</a:t>
              </a:r>
              <a:r>
                <a:rPr lang="en-US" sz="2400">
                  <a:latin typeface="Times New Roman" pitchFamily="18" charset="0"/>
                  <a:cs typeface="Times New Roman" pitchFamily="18" charset="0"/>
                </a:rPr>
                <a:t> mà giá trị tương ứng f(x) </a:t>
              </a:r>
              <a:r>
                <a:rPr lang="en-US" sz="2400">
                  <a:solidFill>
                    <a:srgbClr val="FF3300"/>
                  </a:solidFill>
                  <a:latin typeface="Times New Roman" pitchFamily="18" charset="0"/>
                  <a:cs typeface="Times New Roman" pitchFamily="18" charset="0"/>
                </a:rPr>
                <a:t>cũng tăng lên</a:t>
              </a:r>
              <a:r>
                <a:rPr lang="en-US" sz="2400">
                  <a:latin typeface="Times New Roman" pitchFamily="18" charset="0"/>
                  <a:cs typeface="Times New Roman" pitchFamily="18" charset="0"/>
                </a:rPr>
                <a:t> thì hàm số y = f(x) được gọi là hàm số </a:t>
              </a:r>
              <a:r>
                <a:rPr lang="en-US" sz="2400">
                  <a:solidFill>
                    <a:srgbClr val="FF3300"/>
                  </a:solidFill>
                  <a:latin typeface="Times New Roman" pitchFamily="18" charset="0"/>
                  <a:cs typeface="Times New Roman" pitchFamily="18" charset="0"/>
                </a:rPr>
                <a:t>đồng biến</a:t>
              </a:r>
              <a:r>
                <a:rPr lang="en-US" sz="2400">
                  <a:latin typeface="Times New Roman" pitchFamily="18" charset="0"/>
                  <a:cs typeface="Times New Roman" pitchFamily="18" charset="0"/>
                </a:rPr>
                <a:t> trên R.</a:t>
              </a:r>
            </a:p>
            <a:p>
              <a:pPr eaLnBrk="1" hangingPunct="1">
                <a:spcBef>
                  <a:spcPct val="50000"/>
                </a:spcBef>
              </a:pPr>
              <a:r>
                <a:rPr lang="en-US" sz="2400">
                  <a:latin typeface="Times New Roman" pitchFamily="18" charset="0"/>
                  <a:cs typeface="Times New Roman" pitchFamily="18" charset="0"/>
                </a:rPr>
                <a:t>- Nếu giá trị của biến x </a:t>
              </a:r>
              <a:r>
                <a:rPr lang="en-US" sz="2400">
                  <a:solidFill>
                    <a:srgbClr val="FF3300"/>
                  </a:solidFill>
                  <a:latin typeface="Times New Roman" pitchFamily="18" charset="0"/>
                  <a:cs typeface="Times New Roman" pitchFamily="18" charset="0"/>
                </a:rPr>
                <a:t>tăng lên</a:t>
              </a:r>
              <a:r>
                <a:rPr lang="en-US" sz="2400">
                  <a:latin typeface="Times New Roman" pitchFamily="18" charset="0"/>
                  <a:cs typeface="Times New Roman" pitchFamily="18" charset="0"/>
                </a:rPr>
                <a:t> mà giá trị tương ứng f(x) </a:t>
              </a:r>
              <a:r>
                <a:rPr lang="en-US" sz="2400">
                  <a:solidFill>
                    <a:srgbClr val="FF3300"/>
                  </a:solidFill>
                  <a:latin typeface="Times New Roman" pitchFamily="18" charset="0"/>
                  <a:cs typeface="Times New Roman" pitchFamily="18" charset="0"/>
                </a:rPr>
                <a:t>lại giảm đi</a:t>
              </a:r>
              <a:r>
                <a:rPr lang="en-US" sz="2400">
                  <a:latin typeface="Times New Roman" pitchFamily="18" charset="0"/>
                  <a:cs typeface="Times New Roman" pitchFamily="18" charset="0"/>
                </a:rPr>
                <a:t> thì hàm số y = f(x) được gọi là hàm số </a:t>
              </a:r>
              <a:r>
                <a:rPr lang="en-US" sz="2400">
                  <a:solidFill>
                    <a:srgbClr val="FF3300"/>
                  </a:solidFill>
                  <a:latin typeface="Times New Roman" pitchFamily="18" charset="0"/>
                  <a:cs typeface="Times New Roman" pitchFamily="18" charset="0"/>
                </a:rPr>
                <a:t>nghịch biến</a:t>
              </a:r>
              <a:r>
                <a:rPr lang="en-US" sz="2400">
                  <a:latin typeface="Times New Roman" pitchFamily="18" charset="0"/>
                  <a:cs typeface="Times New Roman" pitchFamily="18" charset="0"/>
                </a:rPr>
                <a:t> trên R.</a:t>
              </a:r>
            </a:p>
          </p:txBody>
        </p:sp>
      </p:grpSp>
      <p:sp>
        <p:nvSpPr>
          <p:cNvPr id="50184" name="Text Box 8"/>
          <p:cNvSpPr txBox="1">
            <a:spLocks noChangeArrowheads="1"/>
          </p:cNvSpPr>
          <p:nvPr/>
        </p:nvSpPr>
        <p:spPr bwMode="auto">
          <a:xfrm>
            <a:off x="228600" y="1154113"/>
            <a:ext cx="8534400" cy="120015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FF3300"/>
                </a:solidFill>
                <a:latin typeface="Times New Roman" pitchFamily="18" charset="0"/>
                <a:cs typeface="Times New Roman" pitchFamily="18" charset="0"/>
              </a:rPr>
              <a:t>        </a:t>
            </a:r>
            <a:r>
              <a:rPr lang="en-US" sz="2400">
                <a:latin typeface="Times New Roman" pitchFamily="18" charset="0"/>
                <a:cs typeface="Times New Roman" pitchFamily="18" charset="0"/>
              </a:rPr>
              <a:t> Nếu đại lượng y phụ thuộc vào đại lượng thay đổi x sao cho với </a:t>
            </a:r>
            <a:r>
              <a:rPr lang="en-US" sz="2400">
                <a:solidFill>
                  <a:srgbClr val="FF3300"/>
                </a:solidFill>
                <a:latin typeface="Times New Roman" pitchFamily="18" charset="0"/>
                <a:cs typeface="Times New Roman" pitchFamily="18" charset="0"/>
              </a:rPr>
              <a:t>mỗi</a:t>
            </a:r>
            <a:r>
              <a:rPr lang="en-US" sz="2400">
                <a:latin typeface="Times New Roman" pitchFamily="18" charset="0"/>
                <a:cs typeface="Times New Roman" pitchFamily="18" charset="0"/>
              </a:rPr>
              <a:t> giá trị của x, ta luôn xác định được </a:t>
            </a:r>
            <a:r>
              <a:rPr lang="en-US" sz="2400">
                <a:solidFill>
                  <a:srgbClr val="FF3300"/>
                </a:solidFill>
                <a:latin typeface="Times New Roman" pitchFamily="18" charset="0"/>
                <a:cs typeface="Times New Roman" pitchFamily="18" charset="0"/>
              </a:rPr>
              <a:t>chỉ một</a:t>
            </a:r>
            <a:r>
              <a:rPr lang="en-US" sz="2400">
                <a:latin typeface="Times New Roman" pitchFamily="18" charset="0"/>
                <a:cs typeface="Times New Roman" pitchFamily="18" charset="0"/>
              </a:rPr>
              <a:t> giá trị tương ứng của y thì y được goi là </a:t>
            </a:r>
            <a:r>
              <a:rPr lang="en-US" sz="2400">
                <a:solidFill>
                  <a:srgbClr val="FF3300"/>
                </a:solidFill>
                <a:latin typeface="Times New Roman" pitchFamily="18" charset="0"/>
                <a:cs typeface="Times New Roman" pitchFamily="18" charset="0"/>
              </a:rPr>
              <a:t>hàm số</a:t>
            </a:r>
            <a:r>
              <a:rPr lang="en-US" sz="2400">
                <a:latin typeface="Times New Roman" pitchFamily="18" charset="0"/>
                <a:cs typeface="Times New Roman" pitchFamily="18" charset="0"/>
              </a:rPr>
              <a:t> của x và x được goi là </a:t>
            </a:r>
            <a:r>
              <a:rPr lang="en-US" sz="2400">
                <a:solidFill>
                  <a:srgbClr val="FF3300"/>
                </a:solidFill>
                <a:latin typeface="Times New Roman" pitchFamily="18" charset="0"/>
                <a:cs typeface="Times New Roman" pitchFamily="18" charset="0"/>
              </a:rPr>
              <a:t>biến số</a:t>
            </a:r>
            <a:r>
              <a:rPr lang="en-US" sz="2400">
                <a:latin typeface="Times New Roman" pitchFamily="18" charset="0"/>
                <a:cs typeface="Times New Roman" pitchFamily="18" charset="0"/>
              </a:rPr>
              <a:t>.</a:t>
            </a:r>
          </a:p>
        </p:txBody>
      </p:sp>
      <p:sp>
        <p:nvSpPr>
          <p:cNvPr id="10" name="Rectangle 12"/>
          <p:cNvSpPr>
            <a:spLocks noChangeArrowheads="1"/>
          </p:cNvSpPr>
          <p:nvPr/>
        </p:nvSpPr>
        <p:spPr bwMode="auto">
          <a:xfrm>
            <a:off x="539750" y="5499100"/>
            <a:ext cx="7837488" cy="955675"/>
          </a:xfrm>
          <a:prstGeom prst="rect">
            <a:avLst/>
          </a:prstGeom>
          <a:solidFill>
            <a:srgbClr val="FFFF00"/>
          </a:solidFill>
          <a:ln w="9525">
            <a:solidFill>
              <a:schemeClr val="accent1"/>
            </a:solidFill>
            <a:miter lim="800000"/>
            <a:headEnd/>
            <a:tailEnd/>
          </a:ln>
        </p:spPr>
        <p:txBody>
          <a:bodyPr wrap="none">
            <a:spAutoFit/>
          </a:bodyPr>
          <a:lstStyle/>
          <a:p>
            <a:pPr>
              <a:defRPr/>
            </a:pP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hôm</a:t>
            </a:r>
            <a:r>
              <a:rPr lang="en-US" sz="2800" b="1" dirty="0">
                <a:solidFill>
                  <a:srgbClr val="FF0000"/>
                </a:solidFill>
                <a:latin typeface="Times New Roman" pitchFamily="18" charset="0"/>
                <a:cs typeface="Times New Roman" pitchFamily="18" charset="0"/>
              </a:rPr>
              <a:t> nay </a:t>
            </a:r>
          </a:p>
          <a:p>
            <a:pPr>
              <a:defRPr/>
            </a:pPr>
            <a:r>
              <a:rPr lang="en-US" sz="2800" b="1" dirty="0" err="1">
                <a:solidFill>
                  <a:srgbClr val="FF0000"/>
                </a:solidFill>
                <a:latin typeface="Times New Roman" pitchFamily="18" charset="0"/>
                <a:cs typeface="Times New Roman" pitchFamily="18" charset="0"/>
              </a:rPr>
              <a:t>chúng</a:t>
            </a:r>
            <a:r>
              <a:rPr lang="en-US" sz="2800" b="1" dirty="0">
                <a:solidFill>
                  <a:srgbClr val="FF0000"/>
                </a:solidFill>
                <a:latin typeface="Times New Roman" pitchFamily="18" charset="0"/>
                <a:cs typeface="Times New Roman" pitchFamily="18" charset="0"/>
              </a:rPr>
              <a:t> ta </a:t>
            </a:r>
            <a:r>
              <a:rPr lang="en-US" sz="2800" b="1" dirty="0" err="1">
                <a:solidFill>
                  <a:srgbClr val="FF0000"/>
                </a:solidFill>
                <a:latin typeface="Times New Roman" pitchFamily="18" charset="0"/>
                <a:cs typeface="Times New Roman" pitchFamily="18" charset="0"/>
              </a:rPr>
              <a:t>sẽ</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luyện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để</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lại</a:t>
            </a:r>
            <a:r>
              <a:rPr lang="en-US" sz="2800" b="1" dirty="0">
                <a:solidFill>
                  <a:srgbClr val="FF0000"/>
                </a:solidFill>
                <a:latin typeface="Times New Roman" pitchFamily="18" charset="0"/>
                <a:cs typeface="Times New Roman"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barn(inVertical)">
                                      <p:cBhvr>
                                        <p:cTn id="7" dur="500"/>
                                        <p:tgtEl>
                                          <p:spTgt spid="50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184"/>
                                        </p:tgtEl>
                                        <p:attrNameLst>
                                          <p:attrName>style.visibility</p:attrName>
                                        </p:attrNameLst>
                                      </p:cBhvr>
                                      <p:to>
                                        <p:strVal val="visible"/>
                                      </p:to>
                                    </p:set>
                                    <p:animEffect transition="in" filter="barn(inVertical)">
                                      <p:cBhvr>
                                        <p:cTn id="12" dur="500"/>
                                        <p:tgtEl>
                                          <p:spTgt spid="50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0181"/>
                                        </p:tgtEl>
                                        <p:attrNameLst>
                                          <p:attrName>style.visibility</p:attrName>
                                        </p:attrNameLst>
                                      </p:cBhvr>
                                      <p:to>
                                        <p:strVal val="visible"/>
                                      </p:to>
                                    </p:set>
                                    <p:animEffect transition="in" filter="wipe(down)">
                                      <p:cBhvr>
                                        <p:cTn id="17" dur="500"/>
                                        <p:tgtEl>
                                          <p:spTgt spid="501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50185"/>
                                        </p:tgtEl>
                                        <p:attrNameLst>
                                          <p:attrName>style.visibility</p:attrName>
                                        </p:attrNameLst>
                                      </p:cBhvr>
                                      <p:to>
                                        <p:strVal val="visible"/>
                                      </p:to>
                                    </p:set>
                                    <p:animEffect transition="in" filter="circle(in)">
                                      <p:cBhvr>
                                        <p:cTn id="22" dur="2000"/>
                                        <p:tgtEl>
                                          <p:spTgt spid="501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50181" grpId="0" animBg="1"/>
      <p:bldP spid="5018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3228975"/>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latin typeface="Times New Roman" pitchFamily="18" charset="0"/>
              <a:cs typeface="Times New Roman" pitchFamily="18" charset="0"/>
            </a:endParaRPr>
          </a:p>
        </p:txBody>
      </p:sp>
      <p:sp>
        <p:nvSpPr>
          <p:cNvPr id="4100" name="Line 5"/>
          <p:cNvSpPr>
            <a:spLocks noChangeShapeType="1"/>
          </p:cNvSpPr>
          <p:nvPr/>
        </p:nvSpPr>
        <p:spPr bwMode="auto">
          <a:xfrm>
            <a:off x="1905000" y="2286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Rectangle 17"/>
          <p:cNvSpPr>
            <a:spLocks noChangeArrowheads="1"/>
          </p:cNvSpPr>
          <p:nvPr/>
        </p:nvSpPr>
        <p:spPr bwMode="auto">
          <a:xfrm>
            <a:off x="152400" y="579438"/>
            <a:ext cx="8991600"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i="1">
                <a:solidFill>
                  <a:srgbClr val="FF0000"/>
                </a:solidFill>
                <a:latin typeface="Times New Roman" pitchFamily="18" charset="0"/>
                <a:cs typeface="Times New Roman" pitchFamily="18" charset="0"/>
              </a:rPr>
              <a:t>Dạng 1: Vẽ đồ thị hàm số y = ax</a:t>
            </a:r>
            <a:r>
              <a:rPr lang="en-US" altLang="en-US" sz="2400" i="1">
                <a:solidFill>
                  <a:srgbClr val="FF0000"/>
                </a:solidFill>
                <a:latin typeface="Times New Roman" pitchFamily="18" charset="0"/>
                <a:cs typeface="Times New Roman" pitchFamily="18" charset="0"/>
              </a:rPr>
              <a:t>. </a:t>
            </a:r>
          </a:p>
          <a:p>
            <a:r>
              <a:rPr lang="en-US" altLang="en-US" sz="2400" i="1">
                <a:latin typeface="Times New Roman" pitchFamily="18" charset="0"/>
                <a:cs typeface="Times New Roman" pitchFamily="18" charset="0"/>
              </a:rPr>
              <a:t>Bài 3 (trang 45 SGK) </a:t>
            </a:r>
          </a:p>
          <a:p>
            <a:r>
              <a:rPr lang="en-US" altLang="en-US" sz="2400" i="1">
                <a:solidFill>
                  <a:srgbClr val="0000FF"/>
                </a:solidFill>
                <a:latin typeface="Times New Roman" pitchFamily="18" charset="0"/>
                <a:cs typeface="Times New Roman" pitchFamily="18" charset="0"/>
              </a:rPr>
              <a:t>Cho hai hàm số y = 2x và y = -2x </a:t>
            </a:r>
          </a:p>
          <a:p>
            <a:r>
              <a:rPr lang="en-US" altLang="en-US" sz="2400" i="1">
                <a:solidFill>
                  <a:srgbClr val="0000FF"/>
                </a:solidFill>
                <a:latin typeface="Times New Roman" pitchFamily="18" charset="0"/>
                <a:cs typeface="Times New Roman" pitchFamily="18" charset="0"/>
              </a:rPr>
              <a:t>a) Vẽ trên cùng một mặt phẳng tọa độ đồ thị của hai hàm đã cho?</a:t>
            </a:r>
          </a:p>
          <a:p>
            <a:r>
              <a:rPr lang="en-US" altLang="en-US" sz="2400" i="1">
                <a:solidFill>
                  <a:srgbClr val="0000FF"/>
                </a:solidFill>
                <a:latin typeface="Times New Roman" pitchFamily="18" charset="0"/>
                <a:cs typeface="Times New Roman" pitchFamily="18" charset="0"/>
              </a:rPr>
              <a:t>b) Trong hai hàm số đã cho, hàm số nào đồng biến, hàm số nào nghịch biến. Vì sao?</a:t>
            </a:r>
          </a:p>
        </p:txBody>
      </p:sp>
      <p:sp>
        <p:nvSpPr>
          <p:cNvPr id="25" name="Text Box 4"/>
          <p:cNvSpPr txBox="1">
            <a:spLocks noChangeArrowheads="1"/>
          </p:cNvSpPr>
          <p:nvPr/>
        </p:nvSpPr>
        <p:spPr bwMode="auto">
          <a:xfrm>
            <a:off x="762000" y="66979"/>
            <a:ext cx="7696200" cy="457200"/>
          </a:xfrm>
          <a:prstGeom prst="rect">
            <a:avLst/>
          </a:prstGeom>
          <a:solidFill>
            <a:schemeClr val="accent5">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defRPr/>
            </a:pPr>
            <a:r>
              <a:rPr lang="en-US" sz="2400" b="1" dirty="0" err="1">
                <a:latin typeface="Times New Roman" pitchFamily="18" charset="0"/>
                <a:cs typeface="Times New Roman" pitchFamily="18" charset="0"/>
              </a:rPr>
              <a:t>Tiết</a:t>
            </a:r>
            <a:r>
              <a:rPr lang="en-US" sz="2400" b="1" dirty="0">
                <a:latin typeface="Times New Roman" pitchFamily="18" charset="0"/>
                <a:cs typeface="Times New Roman" pitchFamily="18" charset="0"/>
              </a:rPr>
              <a:t> 19. LUYỆN TẬP</a:t>
            </a:r>
          </a:p>
        </p:txBody>
      </p:sp>
      <p:sp>
        <p:nvSpPr>
          <p:cNvPr id="30" name="Line 5"/>
          <p:cNvSpPr>
            <a:spLocks noChangeShapeType="1"/>
          </p:cNvSpPr>
          <p:nvPr/>
        </p:nvSpPr>
        <p:spPr bwMode="auto">
          <a:xfrm>
            <a:off x="4705350" y="2809875"/>
            <a:ext cx="0" cy="3286125"/>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31" name="Line 13"/>
          <p:cNvSpPr>
            <a:spLocks noChangeShapeType="1"/>
          </p:cNvSpPr>
          <p:nvPr/>
        </p:nvSpPr>
        <p:spPr bwMode="auto">
          <a:xfrm rot="5400000">
            <a:off x="4702969" y="4274344"/>
            <a:ext cx="0" cy="1190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2" name="Line 4"/>
          <p:cNvSpPr>
            <a:spLocks noChangeShapeType="1"/>
          </p:cNvSpPr>
          <p:nvPr/>
        </p:nvSpPr>
        <p:spPr bwMode="auto">
          <a:xfrm>
            <a:off x="2328863" y="4764088"/>
            <a:ext cx="54006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3" name="Line 6"/>
          <p:cNvSpPr>
            <a:spLocks noChangeShapeType="1"/>
          </p:cNvSpPr>
          <p:nvPr/>
        </p:nvSpPr>
        <p:spPr bwMode="auto">
          <a:xfrm>
            <a:off x="5295900"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4" name="Line 7"/>
          <p:cNvSpPr>
            <a:spLocks noChangeShapeType="1"/>
          </p:cNvSpPr>
          <p:nvPr/>
        </p:nvSpPr>
        <p:spPr bwMode="auto">
          <a:xfrm>
            <a:off x="4138613"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5" name="Line 8"/>
          <p:cNvSpPr>
            <a:spLocks noChangeShapeType="1"/>
          </p:cNvSpPr>
          <p:nvPr/>
        </p:nvSpPr>
        <p:spPr bwMode="auto">
          <a:xfrm>
            <a:off x="3575050"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6" name="Line 9"/>
          <p:cNvSpPr>
            <a:spLocks noChangeShapeType="1"/>
          </p:cNvSpPr>
          <p:nvPr/>
        </p:nvSpPr>
        <p:spPr bwMode="auto">
          <a:xfrm>
            <a:off x="2462213"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7" name="Line 10"/>
          <p:cNvSpPr>
            <a:spLocks noChangeShapeType="1"/>
          </p:cNvSpPr>
          <p:nvPr/>
        </p:nvSpPr>
        <p:spPr bwMode="auto">
          <a:xfrm>
            <a:off x="7077075"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8" name="Line 11"/>
          <p:cNvSpPr>
            <a:spLocks noChangeShapeType="1"/>
          </p:cNvSpPr>
          <p:nvPr/>
        </p:nvSpPr>
        <p:spPr bwMode="auto">
          <a:xfrm>
            <a:off x="6497638"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9" name="Line 12"/>
          <p:cNvSpPr>
            <a:spLocks noChangeShapeType="1"/>
          </p:cNvSpPr>
          <p:nvPr/>
        </p:nvSpPr>
        <p:spPr bwMode="auto">
          <a:xfrm>
            <a:off x="5889625"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0" name="Line 14"/>
          <p:cNvSpPr>
            <a:spLocks noChangeShapeType="1"/>
          </p:cNvSpPr>
          <p:nvPr/>
        </p:nvSpPr>
        <p:spPr bwMode="auto">
          <a:xfrm>
            <a:off x="3025775" y="4721225"/>
            <a:ext cx="0" cy="85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1" name="Line 15"/>
          <p:cNvSpPr>
            <a:spLocks noChangeShapeType="1"/>
          </p:cNvSpPr>
          <p:nvPr/>
        </p:nvSpPr>
        <p:spPr bwMode="auto">
          <a:xfrm rot="5400000">
            <a:off x="4702969" y="3840957"/>
            <a:ext cx="0" cy="1190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2" name="Line 16"/>
          <p:cNvSpPr>
            <a:spLocks noChangeShapeType="1"/>
          </p:cNvSpPr>
          <p:nvPr/>
        </p:nvSpPr>
        <p:spPr bwMode="auto">
          <a:xfrm rot="5400000">
            <a:off x="4702969" y="3440907"/>
            <a:ext cx="0" cy="1190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3" name="Line 17"/>
          <p:cNvSpPr>
            <a:spLocks noChangeShapeType="1"/>
          </p:cNvSpPr>
          <p:nvPr/>
        </p:nvSpPr>
        <p:spPr bwMode="auto">
          <a:xfrm rot="5400000">
            <a:off x="4702969" y="5117307"/>
            <a:ext cx="0" cy="1190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4" name="Line 19"/>
          <p:cNvSpPr>
            <a:spLocks noChangeShapeType="1"/>
          </p:cNvSpPr>
          <p:nvPr/>
        </p:nvSpPr>
        <p:spPr bwMode="auto">
          <a:xfrm rot="5400000">
            <a:off x="4687888" y="3052762"/>
            <a:ext cx="0" cy="117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61" name="Group 69"/>
          <p:cNvGrpSpPr>
            <a:grpSpLocks/>
          </p:cNvGrpSpPr>
          <p:nvPr/>
        </p:nvGrpSpPr>
        <p:grpSpPr bwMode="auto">
          <a:xfrm>
            <a:off x="2182813" y="-854075"/>
            <a:ext cx="5600700" cy="6675438"/>
            <a:chOff x="1034" y="-3875"/>
            <a:chExt cx="4530" cy="7410"/>
          </a:xfrm>
        </p:grpSpPr>
        <p:sp>
          <p:nvSpPr>
            <p:cNvPr id="22558" name="Text Box 64"/>
            <p:cNvSpPr txBox="1">
              <a:spLocks noChangeArrowheads="1"/>
            </p:cNvSpPr>
            <p:nvPr/>
          </p:nvSpPr>
          <p:spPr bwMode="auto">
            <a:xfrm>
              <a:off x="1668" y="-3457"/>
              <a:ext cx="28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4</a:t>
              </a:r>
            </a:p>
          </p:txBody>
        </p:sp>
        <p:sp>
          <p:nvSpPr>
            <p:cNvPr id="22559" name="Text Box 65"/>
            <p:cNvSpPr txBox="1">
              <a:spLocks noChangeArrowheads="1"/>
            </p:cNvSpPr>
            <p:nvPr/>
          </p:nvSpPr>
          <p:spPr bwMode="auto">
            <a:xfrm>
              <a:off x="2760" y="738"/>
              <a:ext cx="1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3</a:t>
              </a:r>
            </a:p>
          </p:txBody>
        </p:sp>
        <p:sp>
          <p:nvSpPr>
            <p:cNvPr id="22560" name="Text Box 66"/>
            <p:cNvSpPr txBox="1">
              <a:spLocks noChangeArrowheads="1"/>
            </p:cNvSpPr>
            <p:nvPr/>
          </p:nvSpPr>
          <p:spPr bwMode="auto">
            <a:xfrm>
              <a:off x="2760" y="1218"/>
              <a:ext cx="21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2</a:t>
              </a:r>
            </a:p>
          </p:txBody>
        </p:sp>
        <p:sp>
          <p:nvSpPr>
            <p:cNvPr id="22561" name="Text Box 67"/>
            <p:cNvSpPr txBox="1">
              <a:spLocks noChangeArrowheads="1"/>
            </p:cNvSpPr>
            <p:nvPr/>
          </p:nvSpPr>
          <p:spPr bwMode="auto">
            <a:xfrm>
              <a:off x="2760" y="1650"/>
              <a:ext cx="28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1</a:t>
              </a:r>
            </a:p>
          </p:txBody>
        </p:sp>
        <p:sp>
          <p:nvSpPr>
            <p:cNvPr id="22562" name="Text Box 67"/>
            <p:cNvSpPr txBox="1">
              <a:spLocks noChangeArrowheads="1"/>
            </p:cNvSpPr>
            <p:nvPr/>
          </p:nvSpPr>
          <p:spPr bwMode="auto">
            <a:xfrm>
              <a:off x="3386" y="2337"/>
              <a:ext cx="28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1</a:t>
              </a:r>
            </a:p>
          </p:txBody>
        </p:sp>
        <p:sp>
          <p:nvSpPr>
            <p:cNvPr id="22563" name="Text Box 66"/>
            <p:cNvSpPr txBox="1">
              <a:spLocks noChangeArrowheads="1"/>
            </p:cNvSpPr>
            <p:nvPr/>
          </p:nvSpPr>
          <p:spPr bwMode="auto">
            <a:xfrm>
              <a:off x="3904" y="2337"/>
              <a:ext cx="21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2</a:t>
              </a:r>
            </a:p>
          </p:txBody>
        </p:sp>
        <p:sp>
          <p:nvSpPr>
            <p:cNvPr id="22564" name="Text Box 65"/>
            <p:cNvSpPr txBox="1">
              <a:spLocks noChangeArrowheads="1"/>
            </p:cNvSpPr>
            <p:nvPr/>
          </p:nvSpPr>
          <p:spPr bwMode="auto">
            <a:xfrm>
              <a:off x="4406" y="2350"/>
              <a:ext cx="1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3</a:t>
              </a:r>
            </a:p>
          </p:txBody>
        </p:sp>
        <p:sp>
          <p:nvSpPr>
            <p:cNvPr id="22565" name="Text Box 64"/>
            <p:cNvSpPr txBox="1">
              <a:spLocks noChangeArrowheads="1"/>
            </p:cNvSpPr>
            <p:nvPr/>
          </p:nvSpPr>
          <p:spPr bwMode="auto">
            <a:xfrm>
              <a:off x="4803" y="2350"/>
              <a:ext cx="28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4</a:t>
              </a:r>
            </a:p>
          </p:txBody>
        </p:sp>
        <p:sp>
          <p:nvSpPr>
            <p:cNvPr id="22566" name="Text Box 65"/>
            <p:cNvSpPr txBox="1">
              <a:spLocks noChangeArrowheads="1"/>
            </p:cNvSpPr>
            <p:nvPr/>
          </p:nvSpPr>
          <p:spPr bwMode="auto">
            <a:xfrm>
              <a:off x="5372" y="2270"/>
              <a:ext cx="1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x</a:t>
              </a:r>
            </a:p>
          </p:txBody>
        </p:sp>
        <p:sp>
          <p:nvSpPr>
            <p:cNvPr id="22567" name="Text Box 67"/>
            <p:cNvSpPr txBox="1">
              <a:spLocks noChangeArrowheads="1"/>
            </p:cNvSpPr>
            <p:nvPr/>
          </p:nvSpPr>
          <p:spPr bwMode="auto">
            <a:xfrm>
              <a:off x="2786" y="2350"/>
              <a:ext cx="28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0</a:t>
              </a:r>
            </a:p>
          </p:txBody>
        </p:sp>
        <p:sp>
          <p:nvSpPr>
            <p:cNvPr id="22568" name="Text Box 67"/>
            <p:cNvSpPr txBox="1">
              <a:spLocks noChangeArrowheads="1"/>
            </p:cNvSpPr>
            <p:nvPr/>
          </p:nvSpPr>
          <p:spPr bwMode="auto">
            <a:xfrm>
              <a:off x="2392" y="2406"/>
              <a:ext cx="45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-1</a:t>
              </a:r>
            </a:p>
          </p:txBody>
        </p:sp>
        <p:sp>
          <p:nvSpPr>
            <p:cNvPr id="22569" name="Text Box 67"/>
            <p:cNvSpPr txBox="1">
              <a:spLocks noChangeArrowheads="1"/>
            </p:cNvSpPr>
            <p:nvPr/>
          </p:nvSpPr>
          <p:spPr bwMode="auto">
            <a:xfrm>
              <a:off x="1948" y="2408"/>
              <a:ext cx="444"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-2</a:t>
              </a:r>
            </a:p>
          </p:txBody>
        </p:sp>
        <p:sp>
          <p:nvSpPr>
            <p:cNvPr id="22570" name="Text Box 67"/>
            <p:cNvSpPr txBox="1">
              <a:spLocks noChangeArrowheads="1"/>
            </p:cNvSpPr>
            <p:nvPr/>
          </p:nvSpPr>
          <p:spPr bwMode="auto">
            <a:xfrm>
              <a:off x="1462" y="2398"/>
              <a:ext cx="37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-3</a:t>
              </a:r>
            </a:p>
          </p:txBody>
        </p:sp>
        <p:sp>
          <p:nvSpPr>
            <p:cNvPr id="22571" name="Text Box 67"/>
            <p:cNvSpPr txBox="1">
              <a:spLocks noChangeArrowheads="1"/>
            </p:cNvSpPr>
            <p:nvPr/>
          </p:nvSpPr>
          <p:spPr bwMode="auto">
            <a:xfrm>
              <a:off x="1034" y="2398"/>
              <a:ext cx="42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-4</a:t>
              </a:r>
            </a:p>
          </p:txBody>
        </p:sp>
        <p:sp>
          <p:nvSpPr>
            <p:cNvPr id="22572" name="Text Box 64"/>
            <p:cNvSpPr txBox="1">
              <a:spLocks noChangeArrowheads="1"/>
            </p:cNvSpPr>
            <p:nvPr/>
          </p:nvSpPr>
          <p:spPr bwMode="auto">
            <a:xfrm>
              <a:off x="1748" y="-3875"/>
              <a:ext cx="28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y</a:t>
              </a:r>
            </a:p>
          </p:txBody>
        </p:sp>
        <p:sp>
          <p:nvSpPr>
            <p:cNvPr id="22573" name="Text Box 67"/>
            <p:cNvSpPr txBox="1">
              <a:spLocks noChangeArrowheads="1"/>
            </p:cNvSpPr>
            <p:nvPr/>
          </p:nvSpPr>
          <p:spPr bwMode="auto">
            <a:xfrm>
              <a:off x="3051" y="2588"/>
              <a:ext cx="45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-1</a:t>
              </a:r>
            </a:p>
          </p:txBody>
        </p:sp>
        <p:sp>
          <p:nvSpPr>
            <p:cNvPr id="22574" name="Text Box 67"/>
            <p:cNvSpPr txBox="1">
              <a:spLocks noChangeArrowheads="1"/>
            </p:cNvSpPr>
            <p:nvPr/>
          </p:nvSpPr>
          <p:spPr bwMode="auto">
            <a:xfrm>
              <a:off x="3065" y="3091"/>
              <a:ext cx="444"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-2</a:t>
              </a:r>
            </a:p>
          </p:txBody>
        </p:sp>
        <p:sp>
          <p:nvSpPr>
            <p:cNvPr id="22575" name="Text Box 65"/>
            <p:cNvSpPr txBox="1">
              <a:spLocks noChangeArrowheads="1"/>
            </p:cNvSpPr>
            <p:nvPr/>
          </p:nvSpPr>
          <p:spPr bwMode="auto">
            <a:xfrm>
              <a:off x="2770" y="290"/>
              <a:ext cx="1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4</a:t>
              </a:r>
            </a:p>
          </p:txBody>
        </p:sp>
        <p:sp>
          <p:nvSpPr>
            <p:cNvPr id="22576" name="Text Box 65"/>
            <p:cNvSpPr txBox="1">
              <a:spLocks noChangeArrowheads="1"/>
            </p:cNvSpPr>
            <p:nvPr/>
          </p:nvSpPr>
          <p:spPr bwMode="auto">
            <a:xfrm>
              <a:off x="2850" y="-148"/>
              <a:ext cx="1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y</a:t>
              </a:r>
            </a:p>
          </p:txBody>
        </p:sp>
      </p:grpSp>
      <p:cxnSp>
        <p:nvCxnSpPr>
          <p:cNvPr id="3" name="Straight Connector 2"/>
          <p:cNvCxnSpPr/>
          <p:nvPr/>
        </p:nvCxnSpPr>
        <p:spPr>
          <a:xfrm>
            <a:off x="5118100" y="54657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68838" y="5626100"/>
            <a:ext cx="88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AutoShape 13"/>
          <p:cNvSpPr>
            <a:spLocks noChangeArrowheads="1"/>
          </p:cNvSpPr>
          <p:nvPr/>
        </p:nvSpPr>
        <p:spPr bwMode="auto">
          <a:xfrm>
            <a:off x="2870200" y="2728913"/>
            <a:ext cx="5722938" cy="1681162"/>
          </a:xfrm>
          <a:prstGeom prst="cloudCallout">
            <a:avLst>
              <a:gd name="adj1" fmla="val -55894"/>
              <a:gd name="adj2" fmla="val -62111"/>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a:solidFill>
                  <a:srgbClr val="FF3300"/>
                </a:solidFill>
                <a:latin typeface="Times New Roman" pitchFamily="18" charset="0"/>
                <a:cs typeface="Times New Roman" pitchFamily="18" charset="0"/>
              </a:rPr>
              <a:t>Nêu cách vẽ</a:t>
            </a:r>
          </a:p>
          <a:p>
            <a:pPr algn="ctr"/>
            <a:r>
              <a:rPr lang="en-US" sz="2400">
                <a:solidFill>
                  <a:srgbClr val="FF3300"/>
                </a:solidFill>
                <a:latin typeface="Times New Roman" pitchFamily="18" charset="0"/>
                <a:cs typeface="Times New Roman" pitchFamily="18" charset="0"/>
              </a:rPr>
              <a:t> mặt phẳng tọa độ Oxy?</a:t>
            </a:r>
          </a:p>
        </p:txBody>
      </p:sp>
      <p:pic>
        <p:nvPicPr>
          <p:cNvPr id="22555" name="Picture 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23813"/>
            <a:ext cx="8143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74625"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03"/>
          <p:cNvPicPr>
            <a:picLocks noChangeAspect="1"/>
          </p:cNvPicPr>
          <p:nvPr/>
        </p:nvPicPr>
        <p:blipFill>
          <a:blip r:embed="rId4">
            <a:extLst>
              <a:ext uri="{28A0092B-C50C-407E-A947-70E740481C1C}">
                <a14:useLocalDpi xmlns:a14="http://schemas.microsoft.com/office/drawing/2010/main" val="0"/>
              </a:ext>
            </a:extLst>
          </a:blip>
          <a:srcRect b="8820"/>
          <a:stretch>
            <a:fillRect/>
          </a:stretch>
        </p:blipFill>
        <p:spPr bwMode="auto">
          <a:xfrm>
            <a:off x="192088" y="4797425"/>
            <a:ext cx="140811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fade">
                                      <p:cBhvr>
                                        <p:cTn id="11" dur="1000"/>
                                        <p:tgtEl>
                                          <p:spTgt spid="4101"/>
                                        </p:tgtEl>
                                      </p:cBhvr>
                                    </p:animEffect>
                                    <p:anim calcmode="lin" valueType="num">
                                      <p:cBhvr>
                                        <p:cTn id="12" dur="1000" fill="hold"/>
                                        <p:tgtEl>
                                          <p:spTgt spid="4101"/>
                                        </p:tgtEl>
                                        <p:attrNameLst>
                                          <p:attrName>ppt_x</p:attrName>
                                        </p:attrNameLst>
                                      </p:cBhvr>
                                      <p:tavLst>
                                        <p:tav tm="0">
                                          <p:val>
                                            <p:strVal val="#ppt_x"/>
                                          </p:val>
                                        </p:tav>
                                        <p:tav tm="100000">
                                          <p:val>
                                            <p:strVal val="#ppt_x"/>
                                          </p:val>
                                        </p:tav>
                                      </p:tavLst>
                                    </p:anim>
                                    <p:anim calcmode="lin" valueType="num">
                                      <p:cBhvr>
                                        <p:cTn id="13"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1" nodeType="clickEffect">
                                  <p:stCondLst>
                                    <p:cond delay="0"/>
                                  </p:stCondLst>
                                  <p:childTnLst>
                                    <p:animEffect transition="out" filter="dissolve">
                                      <p:cBhvr>
                                        <p:cTn id="21" dur="500"/>
                                        <p:tgtEl>
                                          <p:spTgt spid="96"/>
                                        </p:tgtEl>
                                      </p:cBhvr>
                                    </p:animEffect>
                                    <p:set>
                                      <p:cBhvr>
                                        <p:cTn id="22" dur="1" fill="hold">
                                          <p:stCondLst>
                                            <p:cond delay="499"/>
                                          </p:stCondLst>
                                        </p:cTn>
                                        <p:tgtEl>
                                          <p:spTgt spid="9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wipe(down)">
                                      <p:cBhvr>
                                        <p:cTn id="27" dur="500"/>
                                        <p:tgtEl>
                                          <p:spTgt spid="410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down)">
                                      <p:cBhvr>
                                        <p:cTn id="72" dur="500"/>
                                        <p:tgtEl>
                                          <p:spTgt spid="44"/>
                                        </p:tgtEl>
                                      </p:cBhvr>
                                    </p:animEffect>
                                  </p:childTnLst>
                                </p:cTn>
                              </p:par>
                              <p:par>
                                <p:cTn id="73" presetID="22" presetClass="entr" presetSubtype="4"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down)">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down)">
                                      <p:cBhvr>
                                        <p:cTn id="78" dur="500"/>
                                        <p:tgtEl>
                                          <p:spTgt spid="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6" presetClass="entr" presetSubtype="16" fill="hold" nodeType="click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circle(in)">
                                      <p:cBhvr>
                                        <p:cTn id="83"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101"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96" grpId="0" animBg="1"/>
      <p:bldP spid="9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457200" y="381000"/>
            <a:ext cx="647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vi-VN" altLang="en-US" sz="2800">
              <a:latin typeface="Times New Roman" pitchFamily="18" charset="0"/>
              <a:cs typeface="Times New Roman" pitchFamily="18" charset="0"/>
            </a:endParaRPr>
          </a:p>
        </p:txBody>
      </p:sp>
      <p:sp>
        <p:nvSpPr>
          <p:cNvPr id="40970" name="Text Box 10"/>
          <p:cNvSpPr txBox="1">
            <a:spLocks noChangeArrowheads="1"/>
          </p:cNvSpPr>
          <p:nvPr/>
        </p:nvSpPr>
        <p:spPr bwMode="auto">
          <a:xfrm>
            <a:off x="433388" y="61595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vi-VN" sz="2400" b="1" i="1">
                <a:solidFill>
                  <a:srgbClr val="000000"/>
                </a:solidFill>
                <a:latin typeface="Times New Roman" pitchFamily="18" charset="0"/>
                <a:cs typeface="Times New Roman" pitchFamily="18" charset="0"/>
              </a:rPr>
              <a:t> </a:t>
            </a:r>
            <a:r>
              <a:rPr lang="en-US" sz="2400" b="1" i="1">
                <a:solidFill>
                  <a:srgbClr val="000000"/>
                </a:solidFill>
                <a:latin typeface="Times New Roman" pitchFamily="18" charset="0"/>
                <a:cs typeface="Times New Roman" pitchFamily="18" charset="0"/>
              </a:rPr>
              <a:t>a) </a:t>
            </a:r>
            <a:r>
              <a:rPr lang="vi-VN" sz="2400" b="1" i="1">
                <a:solidFill>
                  <a:srgbClr val="000000"/>
                </a:solidFill>
                <a:latin typeface="Times New Roman" pitchFamily="18" charset="0"/>
                <a:cs typeface="Times New Roman" pitchFamily="18" charset="0"/>
              </a:rPr>
              <a:t>Vẽ đồ thị của hàm số </a:t>
            </a:r>
            <a:r>
              <a:rPr lang="en-US" altLang="en-US" sz="2400" b="1" i="1">
                <a:latin typeface="Times New Roman" pitchFamily="18" charset="0"/>
                <a:cs typeface="Times New Roman" pitchFamily="18" charset="0"/>
              </a:rPr>
              <a:t>y = 2x.</a:t>
            </a:r>
          </a:p>
        </p:txBody>
      </p:sp>
      <p:sp>
        <p:nvSpPr>
          <p:cNvPr id="40985" name="Oval 25"/>
          <p:cNvSpPr>
            <a:spLocks noChangeArrowheads="1"/>
          </p:cNvSpPr>
          <p:nvPr/>
        </p:nvSpPr>
        <p:spPr bwMode="auto">
          <a:xfrm>
            <a:off x="7078663" y="3071813"/>
            <a:ext cx="46037" cy="46037"/>
          </a:xfrm>
          <a:prstGeom prst="ellipse">
            <a:avLst/>
          </a:prstGeom>
          <a:solidFill>
            <a:srgbClr val="000000"/>
          </a:solidFill>
          <a:ln w="9525">
            <a:solidFill>
              <a:schemeClr val="tx1"/>
            </a:solidFill>
            <a:round/>
            <a:headEnd/>
            <a:tailEnd/>
          </a:ln>
        </p:spPr>
        <p:txBody>
          <a:bodyPr wrap="none" anchor="ctr"/>
          <a:lstStyle/>
          <a:p>
            <a:endParaRPr lang="vi-VN" altLang="en-US">
              <a:latin typeface="Times New Roman" pitchFamily="18" charset="0"/>
              <a:cs typeface="Times New Roman" pitchFamily="18" charset="0"/>
            </a:endParaRPr>
          </a:p>
        </p:txBody>
      </p:sp>
      <p:sp>
        <p:nvSpPr>
          <p:cNvPr id="40991" name="Line 31"/>
          <p:cNvSpPr>
            <a:spLocks noChangeShapeType="1"/>
          </p:cNvSpPr>
          <p:nvPr/>
        </p:nvSpPr>
        <p:spPr bwMode="auto">
          <a:xfrm>
            <a:off x="7108825" y="3079750"/>
            <a:ext cx="0" cy="13255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92" name="Line 32"/>
          <p:cNvSpPr>
            <a:spLocks noChangeShapeType="1"/>
          </p:cNvSpPr>
          <p:nvPr/>
        </p:nvSpPr>
        <p:spPr bwMode="auto">
          <a:xfrm>
            <a:off x="6500813" y="3078163"/>
            <a:ext cx="609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000" name="Text Box 40"/>
          <p:cNvSpPr txBox="1">
            <a:spLocks noChangeArrowheads="1"/>
          </p:cNvSpPr>
          <p:nvPr/>
        </p:nvSpPr>
        <p:spPr bwMode="auto">
          <a:xfrm>
            <a:off x="7100888" y="2805113"/>
            <a:ext cx="941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800">
                <a:solidFill>
                  <a:srgbClr val="336600"/>
                </a:solidFill>
                <a:latin typeface="Times New Roman" pitchFamily="18" charset="0"/>
                <a:cs typeface="Times New Roman" pitchFamily="18" charset="0"/>
              </a:rPr>
              <a:t>A</a:t>
            </a:r>
            <a:r>
              <a:rPr lang="en-US" altLang="en-US">
                <a:solidFill>
                  <a:srgbClr val="336600"/>
                </a:solidFill>
                <a:latin typeface="Times New Roman" pitchFamily="18" charset="0"/>
                <a:cs typeface="Times New Roman" pitchFamily="18" charset="0"/>
              </a:rPr>
              <a:t>(1;2)</a:t>
            </a:r>
          </a:p>
        </p:txBody>
      </p:sp>
      <p:sp>
        <p:nvSpPr>
          <p:cNvPr id="41003" name="Line 43"/>
          <p:cNvSpPr>
            <a:spLocks noChangeShapeType="1"/>
          </p:cNvSpPr>
          <p:nvPr/>
        </p:nvSpPr>
        <p:spPr bwMode="auto">
          <a:xfrm flipV="1">
            <a:off x="5662613" y="1657350"/>
            <a:ext cx="2133600" cy="4419600"/>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3561" name="Oval 44"/>
          <p:cNvSpPr>
            <a:spLocks noChangeArrowheads="1"/>
          </p:cNvSpPr>
          <p:nvPr/>
        </p:nvSpPr>
        <p:spPr bwMode="auto">
          <a:xfrm>
            <a:off x="1828800" y="5472113"/>
            <a:ext cx="260350" cy="5619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vi-VN" altLang="en-US">
              <a:latin typeface="Times New Roman" pitchFamily="18" charset="0"/>
              <a:cs typeface="Times New Roman" pitchFamily="18" charset="0"/>
            </a:endParaRPr>
          </a:p>
        </p:txBody>
      </p:sp>
      <p:grpSp>
        <p:nvGrpSpPr>
          <p:cNvPr id="2" name="Group 48"/>
          <p:cNvGrpSpPr>
            <a:grpSpLocks/>
          </p:cNvGrpSpPr>
          <p:nvPr/>
        </p:nvGrpSpPr>
        <p:grpSpPr bwMode="auto">
          <a:xfrm>
            <a:off x="4598988" y="1655763"/>
            <a:ext cx="4648200" cy="4379912"/>
            <a:chOff x="1680" y="1312"/>
            <a:chExt cx="2928" cy="2695"/>
          </a:xfrm>
        </p:grpSpPr>
        <p:grpSp>
          <p:nvGrpSpPr>
            <p:cNvPr id="23596" name="Group 42"/>
            <p:cNvGrpSpPr>
              <a:grpSpLocks/>
            </p:cNvGrpSpPr>
            <p:nvPr/>
          </p:nvGrpSpPr>
          <p:grpSpPr bwMode="auto">
            <a:xfrm>
              <a:off x="2832" y="1656"/>
              <a:ext cx="96" cy="2304"/>
              <a:chOff x="2832" y="1656"/>
              <a:chExt cx="96" cy="2304"/>
            </a:xfrm>
          </p:grpSpPr>
          <p:sp>
            <p:nvSpPr>
              <p:cNvPr id="23607" name="Line 18"/>
              <p:cNvSpPr>
                <a:spLocks noChangeShapeType="1"/>
              </p:cNvSpPr>
              <p:nvPr/>
            </p:nvSpPr>
            <p:spPr bwMode="auto">
              <a:xfrm rot="5400000">
                <a:off x="2880" y="330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8" name="Line 20"/>
              <p:cNvSpPr>
                <a:spLocks noChangeShapeType="1"/>
              </p:cNvSpPr>
              <p:nvPr/>
            </p:nvSpPr>
            <p:spPr bwMode="auto">
              <a:xfrm rot="5400000">
                <a:off x="2880" y="368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9" name="Line 21"/>
              <p:cNvSpPr>
                <a:spLocks noChangeShapeType="1"/>
              </p:cNvSpPr>
              <p:nvPr/>
            </p:nvSpPr>
            <p:spPr bwMode="auto">
              <a:xfrm rot="5400000">
                <a:off x="2880" y="25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0" name="Line 22"/>
              <p:cNvSpPr>
                <a:spLocks noChangeShapeType="1"/>
              </p:cNvSpPr>
              <p:nvPr/>
            </p:nvSpPr>
            <p:spPr bwMode="auto">
              <a:xfrm rot="5400000">
                <a:off x="2880" y="213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1" name="Line 30"/>
              <p:cNvSpPr>
                <a:spLocks noChangeShapeType="1"/>
              </p:cNvSpPr>
              <p:nvPr/>
            </p:nvSpPr>
            <p:spPr bwMode="auto">
              <a:xfrm>
                <a:off x="2880" y="1656"/>
                <a:ext cx="0" cy="2304"/>
              </a:xfrm>
              <a:prstGeom prst="line">
                <a:avLst/>
              </a:prstGeom>
              <a:noFill/>
              <a:ln w="9525">
                <a:solidFill>
                  <a:srgbClr val="3366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3597" name="Text Box 36"/>
            <p:cNvSpPr txBox="1">
              <a:spLocks noChangeArrowheads="1"/>
            </p:cNvSpPr>
            <p:nvPr/>
          </p:nvSpPr>
          <p:spPr bwMode="auto">
            <a:xfrm>
              <a:off x="1956" y="2976"/>
              <a:ext cx="26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-2    -1     0       1      2            x</a:t>
              </a:r>
            </a:p>
          </p:txBody>
        </p:sp>
        <p:sp>
          <p:nvSpPr>
            <p:cNvPr id="23598" name="Text Box 37"/>
            <p:cNvSpPr txBox="1">
              <a:spLocks noChangeArrowheads="1"/>
            </p:cNvSpPr>
            <p:nvPr/>
          </p:nvSpPr>
          <p:spPr bwMode="auto">
            <a:xfrm>
              <a:off x="2632" y="1312"/>
              <a:ext cx="336"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 y</a:t>
              </a:r>
            </a:p>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 2</a:t>
              </a:r>
            </a:p>
            <a:p>
              <a:pPr eaLnBrk="1" hangingPunct="1"/>
              <a:r>
                <a:rPr lang="en-US" altLang="en-US" sz="2400">
                  <a:latin typeface="Times New Roman" pitchFamily="18" charset="0"/>
                  <a:cs typeface="Times New Roman" pitchFamily="18" charset="0"/>
                </a:rPr>
                <a:t> </a:t>
              </a:r>
            </a:p>
            <a:p>
              <a:pPr eaLnBrk="1" hangingPunct="1"/>
              <a:r>
                <a:rPr lang="en-US" altLang="en-US" sz="2400">
                  <a:latin typeface="Times New Roman" pitchFamily="18" charset="0"/>
                  <a:cs typeface="Times New Roman" pitchFamily="18" charset="0"/>
                </a:rPr>
                <a:t>1</a:t>
              </a:r>
            </a:p>
            <a:p>
              <a:pPr eaLnBrk="1" hangingPunct="1"/>
              <a:endParaRPr lang="en-US" altLang="en-US" sz="3200">
                <a:latin typeface="Times New Roman" pitchFamily="18" charset="0"/>
                <a:cs typeface="Times New Roman" pitchFamily="18" charset="0"/>
              </a:endParaRPr>
            </a:p>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-1</a:t>
              </a:r>
            </a:p>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-2</a:t>
              </a:r>
            </a:p>
          </p:txBody>
        </p:sp>
        <p:grpSp>
          <p:nvGrpSpPr>
            <p:cNvPr id="23599" name="Group 47"/>
            <p:cNvGrpSpPr>
              <a:grpSpLocks/>
            </p:cNvGrpSpPr>
            <p:nvPr/>
          </p:nvGrpSpPr>
          <p:grpSpPr bwMode="auto">
            <a:xfrm>
              <a:off x="1680" y="2928"/>
              <a:ext cx="2640" cy="108"/>
              <a:chOff x="336" y="2436"/>
              <a:chExt cx="2640" cy="108"/>
            </a:xfrm>
          </p:grpSpPr>
          <p:grpSp>
            <p:nvGrpSpPr>
              <p:cNvPr id="23600" name="Group 41"/>
              <p:cNvGrpSpPr>
                <a:grpSpLocks/>
              </p:cNvGrpSpPr>
              <p:nvPr/>
            </p:nvGrpSpPr>
            <p:grpSpPr bwMode="auto">
              <a:xfrm>
                <a:off x="336" y="2436"/>
                <a:ext cx="2640" cy="108"/>
                <a:chOff x="1680" y="2904"/>
                <a:chExt cx="2640" cy="108"/>
              </a:xfrm>
            </p:grpSpPr>
            <p:sp>
              <p:nvSpPr>
                <p:cNvPr id="23602" name="Line 19"/>
                <p:cNvSpPr>
                  <a:spLocks noChangeShapeType="1"/>
                </p:cNvSpPr>
                <p:nvPr/>
              </p:nvSpPr>
              <p:spPr bwMode="auto">
                <a:xfrm>
                  <a:off x="3264" y="290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3" name="Line 23"/>
                <p:cNvSpPr>
                  <a:spLocks noChangeShapeType="1"/>
                </p:cNvSpPr>
                <p:nvPr/>
              </p:nvSpPr>
              <p:spPr bwMode="auto">
                <a:xfrm>
                  <a:off x="2496" y="290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4" name="Line 24"/>
                <p:cNvSpPr>
                  <a:spLocks noChangeShapeType="1"/>
                </p:cNvSpPr>
                <p:nvPr/>
              </p:nvSpPr>
              <p:spPr bwMode="auto">
                <a:xfrm>
                  <a:off x="2124" y="29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5" name="Line 26"/>
                <p:cNvSpPr>
                  <a:spLocks noChangeShapeType="1"/>
                </p:cNvSpPr>
                <p:nvPr/>
              </p:nvSpPr>
              <p:spPr bwMode="auto">
                <a:xfrm>
                  <a:off x="3660" y="290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6" name="Line 33"/>
                <p:cNvSpPr>
                  <a:spLocks noChangeShapeType="1"/>
                </p:cNvSpPr>
                <p:nvPr/>
              </p:nvSpPr>
              <p:spPr bwMode="auto">
                <a:xfrm>
                  <a:off x="1680" y="2952"/>
                  <a:ext cx="2640" cy="0"/>
                </a:xfrm>
                <a:prstGeom prst="line">
                  <a:avLst/>
                </a:prstGeom>
                <a:noFill/>
                <a:ln w="9525">
                  <a:solidFill>
                    <a:srgbClr val="33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3601" name="Oval 45"/>
              <p:cNvSpPr>
                <a:spLocks noChangeArrowheads="1"/>
              </p:cNvSpPr>
              <p:nvPr/>
            </p:nvSpPr>
            <p:spPr bwMode="auto">
              <a:xfrm flipV="1">
                <a:off x="1524" y="2473"/>
                <a:ext cx="29" cy="28"/>
              </a:xfrm>
              <a:prstGeom prst="ellipse">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endParaRPr lang="vi-VN" altLang="en-US">
                  <a:latin typeface="Times New Roman" pitchFamily="18" charset="0"/>
                  <a:cs typeface="Times New Roman" pitchFamily="18" charset="0"/>
                </a:endParaRPr>
              </a:p>
            </p:txBody>
          </p:sp>
        </p:grpSp>
      </p:grpSp>
      <p:sp>
        <p:nvSpPr>
          <p:cNvPr id="23563" name="Rectangle 2"/>
          <p:cNvSpPr>
            <a:spLocks noChangeArrowheads="1"/>
          </p:cNvSpPr>
          <p:nvPr/>
        </p:nvSpPr>
        <p:spPr bwMode="auto">
          <a:xfrm>
            <a:off x="304800" y="196850"/>
            <a:ext cx="291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i="1" u="sng">
                <a:solidFill>
                  <a:srgbClr val="FF0000"/>
                </a:solidFill>
                <a:latin typeface="Times New Roman" pitchFamily="18" charset="0"/>
                <a:cs typeface="Times New Roman" pitchFamily="18" charset="0"/>
              </a:rPr>
              <a:t>Bài 3 (trang 45 SGK)</a:t>
            </a:r>
            <a:r>
              <a:rPr lang="en-US" altLang="en-US" sz="2400" i="1">
                <a:solidFill>
                  <a:srgbClr val="FF0000"/>
                </a:solidFill>
                <a:latin typeface="Times New Roman" pitchFamily="18" charset="0"/>
                <a:cs typeface="Times New Roman" pitchFamily="18" charset="0"/>
              </a:rPr>
              <a:t> </a:t>
            </a:r>
          </a:p>
        </p:txBody>
      </p:sp>
      <p:pic>
        <p:nvPicPr>
          <p:cNvPr id="23564" name="Picture 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8" y="23813"/>
            <a:ext cx="8143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10"/>
          <p:cNvSpPr txBox="1">
            <a:spLocks noChangeArrowheads="1"/>
          </p:cNvSpPr>
          <p:nvPr/>
        </p:nvSpPr>
        <p:spPr bwMode="auto">
          <a:xfrm>
            <a:off x="296863" y="387985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vi-VN" sz="2400" b="1" i="1">
                <a:solidFill>
                  <a:srgbClr val="000000"/>
                </a:solidFill>
                <a:latin typeface="Times New Roman" pitchFamily="18" charset="0"/>
                <a:cs typeface="Times New Roman" pitchFamily="18" charset="0"/>
              </a:rPr>
              <a:t> Vẽ đồ thị của hàm số </a:t>
            </a:r>
            <a:r>
              <a:rPr lang="en-US" altLang="en-US" sz="2400" b="1" i="1">
                <a:latin typeface="Times New Roman" pitchFamily="18" charset="0"/>
                <a:cs typeface="Times New Roman" pitchFamily="18" charset="0"/>
              </a:rPr>
              <a:t>y = -2x.</a:t>
            </a:r>
          </a:p>
        </p:txBody>
      </p:sp>
      <p:sp>
        <p:nvSpPr>
          <p:cNvPr id="35" name="Line 31"/>
          <p:cNvSpPr>
            <a:spLocks noChangeShapeType="1"/>
          </p:cNvSpPr>
          <p:nvPr/>
        </p:nvSpPr>
        <p:spPr bwMode="auto">
          <a:xfrm>
            <a:off x="7110413" y="4292600"/>
            <a:ext cx="0" cy="13271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2"/>
          <p:cNvSpPr>
            <a:spLocks noChangeShapeType="1"/>
          </p:cNvSpPr>
          <p:nvPr/>
        </p:nvSpPr>
        <p:spPr bwMode="auto">
          <a:xfrm>
            <a:off x="6513513" y="5599113"/>
            <a:ext cx="609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 name="Oval 3"/>
          <p:cNvSpPr/>
          <p:nvPr/>
        </p:nvSpPr>
        <p:spPr>
          <a:xfrm>
            <a:off x="7085013" y="5541963"/>
            <a:ext cx="76200" cy="8096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cxnSp>
        <p:nvCxnSpPr>
          <p:cNvPr id="6" name="Straight Connector 5"/>
          <p:cNvCxnSpPr/>
          <p:nvPr/>
        </p:nvCxnSpPr>
        <p:spPr>
          <a:xfrm flipH="1" flipV="1">
            <a:off x="5157788" y="1874838"/>
            <a:ext cx="2184400" cy="41021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41" name="Text Box 10"/>
          <p:cNvSpPr txBox="1">
            <a:spLocks noChangeArrowheads="1"/>
          </p:cNvSpPr>
          <p:nvPr/>
        </p:nvSpPr>
        <p:spPr bwMode="auto">
          <a:xfrm rot="-3793961">
            <a:off x="7004050" y="1641476"/>
            <a:ext cx="109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i="1">
                <a:latin typeface="Times New Roman" pitchFamily="18" charset="0"/>
                <a:cs typeface="Times New Roman" pitchFamily="18" charset="0"/>
              </a:rPr>
              <a:t>y = 2x.</a:t>
            </a:r>
          </a:p>
        </p:txBody>
      </p:sp>
      <p:sp>
        <p:nvSpPr>
          <p:cNvPr id="42" name="Text Box 10"/>
          <p:cNvSpPr txBox="1">
            <a:spLocks noChangeArrowheads="1"/>
          </p:cNvSpPr>
          <p:nvPr/>
        </p:nvSpPr>
        <p:spPr bwMode="auto">
          <a:xfrm>
            <a:off x="7126288" y="5273675"/>
            <a:ext cx="1390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B(1;-2)</a:t>
            </a:r>
          </a:p>
        </p:txBody>
      </p:sp>
      <p:sp>
        <p:nvSpPr>
          <p:cNvPr id="46" name="Text Box 4"/>
          <p:cNvSpPr txBox="1">
            <a:spLocks noChangeArrowheads="1"/>
          </p:cNvSpPr>
          <p:nvPr/>
        </p:nvSpPr>
        <p:spPr bwMode="auto">
          <a:xfrm>
            <a:off x="427038" y="989013"/>
            <a:ext cx="411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C00000"/>
                </a:solidFill>
                <a:latin typeface="Times New Roman" pitchFamily="18" charset="0"/>
                <a:cs typeface="Times New Roman" pitchFamily="18" charset="0"/>
              </a:rPr>
              <a:t> Bước 1: Lập bảng giá trị</a:t>
            </a:r>
          </a:p>
        </p:txBody>
      </p:sp>
      <p:sp>
        <p:nvSpPr>
          <p:cNvPr id="47" name="Text Box 44"/>
          <p:cNvSpPr txBox="1">
            <a:spLocks noChangeArrowheads="1"/>
          </p:cNvSpPr>
          <p:nvPr/>
        </p:nvSpPr>
        <p:spPr bwMode="auto">
          <a:xfrm>
            <a:off x="541338" y="5661025"/>
            <a:ext cx="73548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Vẽ B(1; -2) .</a:t>
            </a:r>
          </a:p>
        </p:txBody>
      </p:sp>
      <p:sp>
        <p:nvSpPr>
          <p:cNvPr id="48" name="Text Box 10"/>
          <p:cNvSpPr txBox="1">
            <a:spLocks noChangeArrowheads="1"/>
          </p:cNvSpPr>
          <p:nvPr/>
        </p:nvSpPr>
        <p:spPr bwMode="auto">
          <a:xfrm rot="3680444">
            <a:off x="5073650" y="2198688"/>
            <a:ext cx="109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i="1">
                <a:latin typeface="Times New Roman" pitchFamily="18" charset="0"/>
                <a:cs typeface="Times New Roman" pitchFamily="18" charset="0"/>
              </a:rPr>
              <a:t>y = -2x.</a:t>
            </a:r>
          </a:p>
        </p:txBody>
      </p:sp>
      <p:pic>
        <p:nvPicPr>
          <p:cNvPr id="23576" name="Picture 48"/>
          <p:cNvPicPr>
            <a:picLocks noChangeAspect="1"/>
          </p:cNvPicPr>
          <p:nvPr/>
        </p:nvPicPr>
        <p:blipFill>
          <a:blip r:embed="rId3">
            <a:extLst>
              <a:ext uri="{28A0092B-C50C-407E-A947-70E740481C1C}">
                <a14:useLocalDpi xmlns:a14="http://schemas.microsoft.com/office/drawing/2010/main" val="0"/>
              </a:ext>
            </a:extLst>
          </a:blip>
          <a:srcRect b="8820"/>
          <a:stretch>
            <a:fillRect/>
          </a:stretch>
        </p:blipFill>
        <p:spPr bwMode="auto">
          <a:xfrm>
            <a:off x="7891463" y="465138"/>
            <a:ext cx="140811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utoShape 13"/>
          <p:cNvSpPr>
            <a:spLocks noChangeArrowheads="1"/>
          </p:cNvSpPr>
          <p:nvPr/>
        </p:nvSpPr>
        <p:spPr bwMode="auto">
          <a:xfrm>
            <a:off x="3421063" y="1243013"/>
            <a:ext cx="5722937" cy="1681162"/>
          </a:xfrm>
          <a:prstGeom prst="cloudCallout">
            <a:avLst>
              <a:gd name="adj1" fmla="val -48889"/>
              <a:gd name="adj2" fmla="val 83926"/>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a:solidFill>
                  <a:srgbClr val="FF3300"/>
                </a:solidFill>
                <a:latin typeface="Times New Roman" pitchFamily="18" charset="0"/>
                <a:cs typeface="Times New Roman" pitchFamily="18" charset="0"/>
              </a:rPr>
              <a:t>Nêu cách vẽ</a:t>
            </a:r>
          </a:p>
          <a:p>
            <a:pPr algn="ctr"/>
            <a:r>
              <a:rPr lang="en-US" sz="2400">
                <a:solidFill>
                  <a:srgbClr val="FF3300"/>
                </a:solidFill>
                <a:latin typeface="Times New Roman" pitchFamily="18" charset="0"/>
                <a:cs typeface="Times New Roman" pitchFamily="18" charset="0"/>
              </a:rPr>
              <a:t> đồ thị hàm số y = 2x</a:t>
            </a:r>
          </a:p>
        </p:txBody>
      </p:sp>
      <p:sp>
        <p:nvSpPr>
          <p:cNvPr id="44" name="AutoShape 13"/>
          <p:cNvSpPr>
            <a:spLocks noChangeArrowheads="1"/>
          </p:cNvSpPr>
          <p:nvPr/>
        </p:nvSpPr>
        <p:spPr bwMode="auto">
          <a:xfrm>
            <a:off x="2873375" y="1301750"/>
            <a:ext cx="5722938" cy="1681163"/>
          </a:xfrm>
          <a:prstGeom prst="cloudCallout">
            <a:avLst>
              <a:gd name="adj1" fmla="val -48889"/>
              <a:gd name="adj2" fmla="val 83926"/>
            </a:avLst>
          </a:prstGeom>
          <a:solidFill>
            <a:schemeClr val="accent3">
              <a:lumMod val="60000"/>
              <a:lumOff val="40000"/>
            </a:schemeClr>
          </a:solidFill>
          <a:ln w="9525">
            <a:solidFill>
              <a:schemeClr val="accent1"/>
            </a:solidFill>
            <a:round/>
            <a:headEnd/>
            <a:tailEnd/>
          </a:ln>
          <a:effectLst/>
        </p:spPr>
        <p:txBody>
          <a:bodyPr/>
          <a:lstStyle/>
          <a:p>
            <a:pPr algn="ctr">
              <a:defRPr/>
            </a:pPr>
            <a:r>
              <a:rPr lang="en-US" sz="2400">
                <a:solidFill>
                  <a:srgbClr val="FF3300"/>
                </a:solidFill>
                <a:latin typeface="Times New Roman" pitchFamily="18" charset="0"/>
                <a:cs typeface="Times New Roman" pitchFamily="18" charset="0"/>
              </a:rPr>
              <a:t>Hãy vẽ</a:t>
            </a:r>
          </a:p>
          <a:p>
            <a:pPr algn="ctr">
              <a:defRPr/>
            </a:pPr>
            <a:r>
              <a:rPr lang="en-US" sz="2400">
                <a:solidFill>
                  <a:srgbClr val="FF3300"/>
                </a:solidFill>
                <a:latin typeface="Times New Roman" pitchFamily="18" charset="0"/>
                <a:cs typeface="Times New Roman" pitchFamily="18" charset="0"/>
              </a:rPr>
              <a:t> đồ thị hàm số y = -2x</a:t>
            </a:r>
          </a:p>
        </p:txBody>
      </p:sp>
      <p:sp>
        <p:nvSpPr>
          <p:cNvPr id="45" name="Text Box 91"/>
          <p:cNvSpPr txBox="1">
            <a:spLocks noChangeArrowheads="1"/>
          </p:cNvSpPr>
          <p:nvPr/>
        </p:nvSpPr>
        <p:spPr bwMode="auto">
          <a:xfrm>
            <a:off x="2405063" y="1944688"/>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49" name="Text Box 94"/>
          <p:cNvSpPr txBox="1">
            <a:spLocks noChangeArrowheads="1"/>
          </p:cNvSpPr>
          <p:nvPr/>
        </p:nvSpPr>
        <p:spPr bwMode="auto">
          <a:xfrm>
            <a:off x="1795463" y="1944688"/>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0</a:t>
            </a:r>
          </a:p>
        </p:txBody>
      </p:sp>
      <p:sp>
        <p:nvSpPr>
          <p:cNvPr id="50" name="Text Box 95"/>
          <p:cNvSpPr txBox="1">
            <a:spLocks noChangeArrowheads="1"/>
          </p:cNvSpPr>
          <p:nvPr/>
        </p:nvSpPr>
        <p:spPr bwMode="auto">
          <a:xfrm>
            <a:off x="728663" y="1481138"/>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latin typeface="Times New Roman" pitchFamily="18" charset="0"/>
                <a:cs typeface="Times New Roman" pitchFamily="18" charset="0"/>
              </a:rPr>
              <a:t> </a:t>
            </a:r>
            <a:r>
              <a:rPr lang="en-US" sz="2400">
                <a:solidFill>
                  <a:srgbClr val="0000F4"/>
                </a:solidFill>
                <a:latin typeface="Times New Roman" pitchFamily="18" charset="0"/>
                <a:cs typeface="Times New Roman" pitchFamily="18" charset="0"/>
              </a:rPr>
              <a:t>x</a:t>
            </a:r>
            <a:endParaRPr lang="en-US" sz="2400">
              <a:latin typeface="Times New Roman" pitchFamily="18" charset="0"/>
              <a:cs typeface="Times New Roman" pitchFamily="18" charset="0"/>
            </a:endParaRPr>
          </a:p>
        </p:txBody>
      </p:sp>
      <p:sp>
        <p:nvSpPr>
          <p:cNvPr id="51" name="Text Box 96"/>
          <p:cNvSpPr txBox="1">
            <a:spLocks noChangeArrowheads="1"/>
          </p:cNvSpPr>
          <p:nvPr/>
        </p:nvSpPr>
        <p:spPr bwMode="auto">
          <a:xfrm>
            <a:off x="1795463" y="1481138"/>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52" name="Text Box 99"/>
          <p:cNvSpPr txBox="1">
            <a:spLocks noChangeArrowheads="1"/>
          </p:cNvSpPr>
          <p:nvPr/>
        </p:nvSpPr>
        <p:spPr bwMode="auto">
          <a:xfrm>
            <a:off x="2405063" y="1481138"/>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53" name="Text Box 100"/>
          <p:cNvSpPr txBox="1">
            <a:spLocks noChangeArrowheads="1"/>
          </p:cNvSpPr>
          <p:nvPr/>
        </p:nvSpPr>
        <p:spPr bwMode="auto">
          <a:xfrm>
            <a:off x="728663" y="1944688"/>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 = 2x</a:t>
            </a:r>
            <a:endParaRPr lang="en-US" sz="2400">
              <a:latin typeface="Times New Roman" pitchFamily="18" charset="0"/>
              <a:cs typeface="Times New Roman" pitchFamily="18" charset="0"/>
            </a:endParaRPr>
          </a:p>
        </p:txBody>
      </p:sp>
      <p:sp>
        <p:nvSpPr>
          <p:cNvPr id="54" name="Text Box 4"/>
          <p:cNvSpPr txBox="1">
            <a:spLocks noChangeArrowheads="1"/>
          </p:cNvSpPr>
          <p:nvPr/>
        </p:nvSpPr>
        <p:spPr bwMode="auto">
          <a:xfrm>
            <a:off x="400050" y="2500313"/>
            <a:ext cx="411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C00000"/>
                </a:solidFill>
                <a:latin typeface="Times New Roman" pitchFamily="18" charset="0"/>
                <a:cs typeface="Times New Roman" pitchFamily="18" charset="0"/>
              </a:rPr>
              <a:t> Bước 2: Vẽ đồ thị</a:t>
            </a:r>
          </a:p>
        </p:txBody>
      </p:sp>
      <p:sp>
        <p:nvSpPr>
          <p:cNvPr id="55" name="Text Box 44"/>
          <p:cNvSpPr txBox="1">
            <a:spLocks noChangeArrowheads="1"/>
          </p:cNvSpPr>
          <p:nvPr/>
        </p:nvSpPr>
        <p:spPr bwMode="auto">
          <a:xfrm>
            <a:off x="347663" y="2905125"/>
            <a:ext cx="53879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Vẽ A(1; 2) </a:t>
            </a:r>
          </a:p>
        </p:txBody>
      </p:sp>
      <p:sp>
        <p:nvSpPr>
          <p:cNvPr id="56" name="Text Box 4"/>
          <p:cNvSpPr txBox="1">
            <a:spLocks noChangeArrowheads="1"/>
          </p:cNvSpPr>
          <p:nvPr/>
        </p:nvSpPr>
        <p:spPr bwMode="auto">
          <a:xfrm>
            <a:off x="460375" y="4240213"/>
            <a:ext cx="411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C00000"/>
                </a:solidFill>
                <a:latin typeface="Times New Roman" pitchFamily="18" charset="0"/>
                <a:cs typeface="Times New Roman" pitchFamily="18" charset="0"/>
              </a:rPr>
              <a:t> Lập bảng giá trị</a:t>
            </a:r>
          </a:p>
        </p:txBody>
      </p:sp>
      <p:sp>
        <p:nvSpPr>
          <p:cNvPr id="57" name="Text Box 91"/>
          <p:cNvSpPr txBox="1">
            <a:spLocks noChangeArrowheads="1"/>
          </p:cNvSpPr>
          <p:nvPr/>
        </p:nvSpPr>
        <p:spPr bwMode="auto">
          <a:xfrm>
            <a:off x="2292350" y="524510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58" name="Text Box 94"/>
          <p:cNvSpPr txBox="1">
            <a:spLocks noChangeArrowheads="1"/>
          </p:cNvSpPr>
          <p:nvPr/>
        </p:nvSpPr>
        <p:spPr bwMode="auto">
          <a:xfrm>
            <a:off x="1682750" y="524510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0</a:t>
            </a:r>
          </a:p>
        </p:txBody>
      </p:sp>
      <p:sp>
        <p:nvSpPr>
          <p:cNvPr id="59" name="Text Box 95"/>
          <p:cNvSpPr txBox="1">
            <a:spLocks noChangeArrowheads="1"/>
          </p:cNvSpPr>
          <p:nvPr/>
        </p:nvSpPr>
        <p:spPr bwMode="auto">
          <a:xfrm>
            <a:off x="615950" y="4781550"/>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latin typeface="Times New Roman" pitchFamily="18" charset="0"/>
                <a:cs typeface="Times New Roman" pitchFamily="18" charset="0"/>
              </a:rPr>
              <a:t> </a:t>
            </a:r>
            <a:r>
              <a:rPr lang="en-US" sz="2400">
                <a:solidFill>
                  <a:srgbClr val="0000F4"/>
                </a:solidFill>
                <a:latin typeface="Times New Roman" pitchFamily="18" charset="0"/>
                <a:cs typeface="Times New Roman" pitchFamily="18" charset="0"/>
              </a:rPr>
              <a:t>x</a:t>
            </a:r>
            <a:endParaRPr lang="en-US" sz="2400">
              <a:latin typeface="Times New Roman" pitchFamily="18" charset="0"/>
              <a:cs typeface="Times New Roman" pitchFamily="18" charset="0"/>
            </a:endParaRPr>
          </a:p>
        </p:txBody>
      </p:sp>
      <p:sp>
        <p:nvSpPr>
          <p:cNvPr id="60" name="Text Box 96"/>
          <p:cNvSpPr txBox="1">
            <a:spLocks noChangeArrowheads="1"/>
          </p:cNvSpPr>
          <p:nvPr/>
        </p:nvSpPr>
        <p:spPr bwMode="auto">
          <a:xfrm>
            <a:off x="1682750" y="478155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61" name="Text Box 99"/>
          <p:cNvSpPr txBox="1">
            <a:spLocks noChangeArrowheads="1"/>
          </p:cNvSpPr>
          <p:nvPr/>
        </p:nvSpPr>
        <p:spPr bwMode="auto">
          <a:xfrm>
            <a:off x="2292350" y="478155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62" name="Text Box 100"/>
          <p:cNvSpPr txBox="1">
            <a:spLocks noChangeArrowheads="1"/>
          </p:cNvSpPr>
          <p:nvPr/>
        </p:nvSpPr>
        <p:spPr bwMode="auto">
          <a:xfrm>
            <a:off x="615950" y="5245100"/>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 = -2x</a:t>
            </a:r>
            <a:endParaRPr lang="en-US" sz="2400">
              <a:latin typeface="Times New Roman" pitchFamily="18" charset="0"/>
              <a:cs typeface="Times New Roman" pitchFamily="18" charset="0"/>
            </a:endParaRPr>
          </a:p>
        </p:txBody>
      </p:sp>
      <p:sp>
        <p:nvSpPr>
          <p:cNvPr id="63" name="Text Box 44"/>
          <p:cNvSpPr txBox="1">
            <a:spLocks noChangeArrowheads="1"/>
          </p:cNvSpPr>
          <p:nvPr/>
        </p:nvSpPr>
        <p:spPr bwMode="auto">
          <a:xfrm>
            <a:off x="320675" y="3378200"/>
            <a:ext cx="53879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Đường thẳng OA là  đồ thị hàm số y = 2x.</a:t>
            </a:r>
          </a:p>
        </p:txBody>
      </p:sp>
      <p:sp>
        <p:nvSpPr>
          <p:cNvPr id="64" name="Text Box 44"/>
          <p:cNvSpPr txBox="1">
            <a:spLocks noChangeArrowheads="1"/>
          </p:cNvSpPr>
          <p:nvPr/>
        </p:nvSpPr>
        <p:spPr bwMode="auto">
          <a:xfrm>
            <a:off x="606425" y="6061075"/>
            <a:ext cx="7354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Đường thẳng OB là  đồ thị hàm số y = -2x.</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970"/>
                                        </p:tgtEl>
                                        <p:attrNameLst>
                                          <p:attrName>style.visibility</p:attrName>
                                        </p:attrNameLst>
                                      </p:cBhvr>
                                      <p:to>
                                        <p:strVal val="visible"/>
                                      </p:to>
                                    </p:set>
                                    <p:animEffect transition="in" filter="slide(fromBottom)">
                                      <p:cBhvr>
                                        <p:cTn id="7" dur="500"/>
                                        <p:tgtEl>
                                          <p:spTgt spid="40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down)">
                                      <p:cBhvr>
                                        <p:cTn id="21" dur="500"/>
                                        <p:tgtEl>
                                          <p:spTgt spid="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circle(in)">
                                      <p:cBhvr>
                                        <p:cTn id="26" dur="2000"/>
                                        <p:tgtEl>
                                          <p:spTgt spid="5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circle(in)">
                                      <p:cBhvr>
                                        <p:cTn id="29" dur="2000"/>
                                        <p:tgtEl>
                                          <p:spTgt spid="5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circle(in)">
                                      <p:cBhvr>
                                        <p:cTn id="32" dur="2000"/>
                                        <p:tgtEl>
                                          <p:spTgt spid="5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circle(in)">
                                      <p:cBhvr>
                                        <p:cTn id="35" dur="2000"/>
                                        <p:tgtEl>
                                          <p:spTgt spid="4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circle(in)">
                                      <p:cBhvr>
                                        <p:cTn id="38" dur="2000"/>
                                        <p:tgtEl>
                                          <p:spTgt spid="4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circle(in)">
                                      <p:cBhvr>
                                        <p:cTn id="41" dur="2000"/>
                                        <p:tgtEl>
                                          <p:spTgt spid="5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down)">
                                      <p:cBhvr>
                                        <p:cTn id="46" dur="500"/>
                                        <p:tgtEl>
                                          <p:spTgt spid="5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checkerboard(across)">
                                      <p:cBhvr>
                                        <p:cTn id="58" dur="500"/>
                                        <p:tgtEl>
                                          <p:spTgt spid="5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0991"/>
                                        </p:tgtEl>
                                        <p:attrNameLst>
                                          <p:attrName>style.visibility</p:attrName>
                                        </p:attrNameLst>
                                      </p:cBhvr>
                                      <p:to>
                                        <p:strVal val="visible"/>
                                      </p:to>
                                    </p:set>
                                    <p:animEffect transition="in" filter="fade">
                                      <p:cBhvr>
                                        <p:cTn id="63" dur="1000"/>
                                        <p:tgtEl>
                                          <p:spTgt spid="40991"/>
                                        </p:tgtEl>
                                      </p:cBhvr>
                                    </p:animEffect>
                                    <p:anim calcmode="lin" valueType="num">
                                      <p:cBhvr>
                                        <p:cTn id="64" dur="1000" fill="hold"/>
                                        <p:tgtEl>
                                          <p:spTgt spid="40991"/>
                                        </p:tgtEl>
                                        <p:attrNameLst>
                                          <p:attrName>ppt_x</p:attrName>
                                        </p:attrNameLst>
                                      </p:cBhvr>
                                      <p:tavLst>
                                        <p:tav tm="0">
                                          <p:val>
                                            <p:strVal val="#ppt_x"/>
                                          </p:val>
                                        </p:tav>
                                        <p:tav tm="100000">
                                          <p:val>
                                            <p:strVal val="#ppt_x"/>
                                          </p:val>
                                        </p:tav>
                                      </p:tavLst>
                                    </p:anim>
                                    <p:anim calcmode="lin" valueType="num">
                                      <p:cBhvr>
                                        <p:cTn id="65" dur="1000" fill="hold"/>
                                        <p:tgtEl>
                                          <p:spTgt spid="40991"/>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40992"/>
                                        </p:tgtEl>
                                        <p:attrNameLst>
                                          <p:attrName>style.visibility</p:attrName>
                                        </p:attrNameLst>
                                      </p:cBhvr>
                                      <p:to>
                                        <p:strVal val="visible"/>
                                      </p:to>
                                    </p:set>
                                    <p:anim calcmode="lin" valueType="num">
                                      <p:cBhvr>
                                        <p:cTn id="70" dur="1000" fill="hold"/>
                                        <p:tgtEl>
                                          <p:spTgt spid="40992"/>
                                        </p:tgtEl>
                                        <p:attrNameLst>
                                          <p:attrName>ppt_x</p:attrName>
                                        </p:attrNameLst>
                                      </p:cBhvr>
                                      <p:tavLst>
                                        <p:tav tm="0">
                                          <p:val>
                                            <p:strVal val="#ppt_x-.2"/>
                                          </p:val>
                                        </p:tav>
                                        <p:tav tm="100000">
                                          <p:val>
                                            <p:strVal val="#ppt_x"/>
                                          </p:val>
                                        </p:tav>
                                      </p:tavLst>
                                    </p:anim>
                                    <p:anim calcmode="lin" valueType="num">
                                      <p:cBhvr>
                                        <p:cTn id="71" dur="1000" fill="hold"/>
                                        <p:tgtEl>
                                          <p:spTgt spid="40992"/>
                                        </p:tgtEl>
                                        <p:attrNameLst>
                                          <p:attrName>ppt_y</p:attrName>
                                        </p:attrNameLst>
                                      </p:cBhvr>
                                      <p:tavLst>
                                        <p:tav tm="0">
                                          <p:val>
                                            <p:strVal val="#ppt_y"/>
                                          </p:val>
                                        </p:tav>
                                        <p:tav tm="100000">
                                          <p:val>
                                            <p:strVal val="#ppt_y"/>
                                          </p:val>
                                        </p:tav>
                                      </p:tavLst>
                                    </p:anim>
                                    <p:animEffect transition="in" filter="wipe(right)" prLst="gradientSize: 0.1">
                                      <p:cBhvr>
                                        <p:cTn id="72" dur="1000"/>
                                        <p:tgtEl>
                                          <p:spTgt spid="4099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1" presetClass="entr" presetSubtype="0" fill="hold" grpId="0" nodeType="clickEffect">
                                  <p:stCondLst>
                                    <p:cond delay="0"/>
                                  </p:stCondLst>
                                  <p:iterate type="lt">
                                    <p:tmPct val="5000"/>
                                  </p:iterate>
                                  <p:childTnLst>
                                    <p:set>
                                      <p:cBhvr>
                                        <p:cTn id="76" dur="1" fill="hold">
                                          <p:stCondLst>
                                            <p:cond delay="0"/>
                                          </p:stCondLst>
                                        </p:cTn>
                                        <p:tgtEl>
                                          <p:spTgt spid="40985"/>
                                        </p:tgtEl>
                                        <p:attrNameLst>
                                          <p:attrName>style.visibility</p:attrName>
                                        </p:attrNameLst>
                                      </p:cBhvr>
                                      <p:to>
                                        <p:strVal val="visible"/>
                                      </p:to>
                                    </p:set>
                                    <p:anim calcmode="lin" valueType="num">
                                      <p:cBhvr>
                                        <p:cTn id="77" dur="1000" fill="hold"/>
                                        <p:tgtEl>
                                          <p:spTgt spid="40985"/>
                                        </p:tgtEl>
                                        <p:attrNameLst>
                                          <p:attrName>ppt_w</p:attrName>
                                        </p:attrNameLst>
                                      </p:cBhvr>
                                      <p:tavLst>
                                        <p:tav tm="0">
                                          <p:val>
                                            <p:fltVal val="0"/>
                                          </p:val>
                                        </p:tav>
                                        <p:tav tm="100000">
                                          <p:val>
                                            <p:strVal val="#ppt_w"/>
                                          </p:val>
                                        </p:tav>
                                      </p:tavLst>
                                    </p:anim>
                                    <p:anim calcmode="lin" valueType="num">
                                      <p:cBhvr>
                                        <p:cTn id="78" dur="1000" fill="hold"/>
                                        <p:tgtEl>
                                          <p:spTgt spid="40985"/>
                                        </p:tgtEl>
                                        <p:attrNameLst>
                                          <p:attrName>ppt_h</p:attrName>
                                        </p:attrNameLst>
                                      </p:cBhvr>
                                      <p:tavLst>
                                        <p:tav tm="0">
                                          <p:val>
                                            <p:fltVal val="0"/>
                                          </p:val>
                                        </p:tav>
                                        <p:tav tm="100000">
                                          <p:val>
                                            <p:strVal val="#ppt_h"/>
                                          </p:val>
                                        </p:tav>
                                      </p:tavLst>
                                    </p:anim>
                                    <p:anim calcmode="lin" valueType="num">
                                      <p:cBhvr>
                                        <p:cTn id="79" dur="1000" fill="hold"/>
                                        <p:tgtEl>
                                          <p:spTgt spid="40985"/>
                                        </p:tgtEl>
                                        <p:attrNameLst>
                                          <p:attrName>style.rotation</p:attrName>
                                        </p:attrNameLst>
                                      </p:cBhvr>
                                      <p:tavLst>
                                        <p:tav tm="0">
                                          <p:val>
                                            <p:fltVal val="90"/>
                                          </p:val>
                                        </p:tav>
                                        <p:tav tm="100000">
                                          <p:val>
                                            <p:fltVal val="0"/>
                                          </p:val>
                                        </p:tav>
                                      </p:tavLst>
                                    </p:anim>
                                    <p:animEffect transition="in" filter="fade">
                                      <p:cBhvr>
                                        <p:cTn id="80" dur="1000"/>
                                        <p:tgtEl>
                                          <p:spTgt spid="4098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41000"/>
                                        </p:tgtEl>
                                        <p:attrNameLst>
                                          <p:attrName>style.visibility</p:attrName>
                                        </p:attrNameLst>
                                      </p:cBhvr>
                                      <p:to>
                                        <p:strVal val="visible"/>
                                      </p:to>
                                    </p:set>
                                    <p:animEffect transition="in" filter="fade">
                                      <p:cBhvr>
                                        <p:cTn id="85" dur="1000"/>
                                        <p:tgtEl>
                                          <p:spTgt spid="41000"/>
                                        </p:tgtEl>
                                      </p:cBhvr>
                                    </p:animEffect>
                                    <p:anim calcmode="lin" valueType="num">
                                      <p:cBhvr>
                                        <p:cTn id="86" dur="1000" fill="hold"/>
                                        <p:tgtEl>
                                          <p:spTgt spid="41000"/>
                                        </p:tgtEl>
                                        <p:attrNameLst>
                                          <p:attrName>ppt_x</p:attrName>
                                        </p:attrNameLst>
                                      </p:cBhvr>
                                      <p:tavLst>
                                        <p:tav tm="0">
                                          <p:val>
                                            <p:strVal val="#ppt_x"/>
                                          </p:val>
                                        </p:tav>
                                        <p:tav tm="100000">
                                          <p:val>
                                            <p:strVal val="#ppt_x"/>
                                          </p:val>
                                        </p:tav>
                                      </p:tavLst>
                                    </p:anim>
                                    <p:anim calcmode="lin" valueType="num">
                                      <p:cBhvr>
                                        <p:cTn id="87" dur="1000" fill="hold"/>
                                        <p:tgtEl>
                                          <p:spTgt spid="41000"/>
                                        </p:tgtEl>
                                        <p:attrNameLst>
                                          <p:attrName>ppt_y</p:attrName>
                                        </p:attrNameLst>
                                      </p:cBhvr>
                                      <p:tavLst>
                                        <p:tav tm="0">
                                          <p:val>
                                            <p:strVal val="#ppt_y-.1"/>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checkerboard(across)">
                                      <p:cBhvr>
                                        <p:cTn id="92" dur="500"/>
                                        <p:tgtEl>
                                          <p:spTgt spid="6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41003"/>
                                        </p:tgtEl>
                                        <p:attrNameLst>
                                          <p:attrName>style.visibility</p:attrName>
                                        </p:attrNameLst>
                                      </p:cBhvr>
                                      <p:to>
                                        <p:strVal val="visible"/>
                                      </p:to>
                                    </p:set>
                                    <p:animEffect transition="in" filter="checkerboard(across)">
                                      <p:cBhvr>
                                        <p:cTn id="97" dur="500"/>
                                        <p:tgtEl>
                                          <p:spTgt spid="4100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2" presetClass="entr" presetSubtype="4"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slide(fromBottom)">
                                      <p:cBhvr>
                                        <p:cTn id="102" dur="500"/>
                                        <p:tgtEl>
                                          <p:spTgt spid="4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2" presetClass="entr" presetSubtype="4"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slide(fromBottom)">
                                      <p:cBhvr>
                                        <p:cTn id="107" dur="500"/>
                                        <p:tgtEl>
                                          <p:spTgt spid="3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4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xit" presetSubtype="0" fill="hold" grpId="1" nodeType="clickEffect">
                                  <p:stCondLst>
                                    <p:cond delay="0"/>
                                  </p:stCondLst>
                                  <p:childTnLst>
                                    <p:animEffect transition="out" filter="dissolv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56"/>
                                        </p:tgtEl>
                                        <p:attrNameLst>
                                          <p:attrName>style.visibility</p:attrName>
                                        </p:attrNameLst>
                                      </p:cBhvr>
                                      <p:to>
                                        <p:strVal val="visible"/>
                                      </p:to>
                                    </p:set>
                                    <p:anim calcmode="lin" valueType="num">
                                      <p:cBhvr additive="base">
                                        <p:cTn id="121" dur="500" fill="hold"/>
                                        <p:tgtEl>
                                          <p:spTgt spid="56"/>
                                        </p:tgtEl>
                                        <p:attrNameLst>
                                          <p:attrName>ppt_x</p:attrName>
                                        </p:attrNameLst>
                                      </p:cBhvr>
                                      <p:tavLst>
                                        <p:tav tm="0">
                                          <p:val>
                                            <p:strVal val="#ppt_x"/>
                                          </p:val>
                                        </p:tav>
                                        <p:tav tm="100000">
                                          <p:val>
                                            <p:strVal val="#ppt_x"/>
                                          </p:val>
                                        </p:tav>
                                      </p:tavLst>
                                    </p:anim>
                                    <p:anim calcmode="lin" valueType="num">
                                      <p:cBhvr additive="base">
                                        <p:cTn id="1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6" presetClass="entr" presetSubtype="16" fill="hold" grpId="0" nodeType="clickEffect">
                                  <p:stCondLst>
                                    <p:cond delay="0"/>
                                  </p:stCondLst>
                                  <p:childTnLst>
                                    <p:set>
                                      <p:cBhvr>
                                        <p:cTn id="126" dur="1" fill="hold">
                                          <p:stCondLst>
                                            <p:cond delay="0"/>
                                          </p:stCondLst>
                                        </p:cTn>
                                        <p:tgtEl>
                                          <p:spTgt spid="59"/>
                                        </p:tgtEl>
                                        <p:attrNameLst>
                                          <p:attrName>style.visibility</p:attrName>
                                        </p:attrNameLst>
                                      </p:cBhvr>
                                      <p:to>
                                        <p:strVal val="visible"/>
                                      </p:to>
                                    </p:set>
                                    <p:animEffect transition="in" filter="circle(in)">
                                      <p:cBhvr>
                                        <p:cTn id="127" dur="2000"/>
                                        <p:tgtEl>
                                          <p:spTgt spid="59"/>
                                        </p:tgtEl>
                                      </p:cBhvr>
                                    </p:animEffect>
                                  </p:childTnLst>
                                </p:cTn>
                              </p:par>
                              <p:par>
                                <p:cTn id="128" presetID="6" presetClass="entr" presetSubtype="16" fill="hold" grpId="0" nodeType="withEffect">
                                  <p:stCondLst>
                                    <p:cond delay="0"/>
                                  </p:stCondLst>
                                  <p:childTnLst>
                                    <p:set>
                                      <p:cBhvr>
                                        <p:cTn id="129" dur="1" fill="hold">
                                          <p:stCondLst>
                                            <p:cond delay="0"/>
                                          </p:stCondLst>
                                        </p:cTn>
                                        <p:tgtEl>
                                          <p:spTgt spid="60"/>
                                        </p:tgtEl>
                                        <p:attrNameLst>
                                          <p:attrName>style.visibility</p:attrName>
                                        </p:attrNameLst>
                                      </p:cBhvr>
                                      <p:to>
                                        <p:strVal val="visible"/>
                                      </p:to>
                                    </p:set>
                                    <p:animEffect transition="in" filter="circle(in)">
                                      <p:cBhvr>
                                        <p:cTn id="130" dur="2000"/>
                                        <p:tgtEl>
                                          <p:spTgt spid="60"/>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circle(in)">
                                      <p:cBhvr>
                                        <p:cTn id="133" dur="2000"/>
                                        <p:tgtEl>
                                          <p:spTgt spid="61"/>
                                        </p:tgtEl>
                                      </p:cBhvr>
                                    </p:animEffect>
                                  </p:childTnLst>
                                </p:cTn>
                              </p:par>
                              <p:par>
                                <p:cTn id="134" presetID="6"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Effect transition="in" filter="circle(in)">
                                      <p:cBhvr>
                                        <p:cTn id="136" dur="2000"/>
                                        <p:tgtEl>
                                          <p:spTgt spid="57"/>
                                        </p:tgtEl>
                                      </p:cBhvr>
                                    </p:animEffect>
                                  </p:childTnLst>
                                </p:cTn>
                              </p:par>
                              <p:par>
                                <p:cTn id="137" presetID="6" presetClass="entr" presetSubtype="16" fill="hold" grpId="0" nodeType="with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circle(in)">
                                      <p:cBhvr>
                                        <p:cTn id="139" dur="2000"/>
                                        <p:tgtEl>
                                          <p:spTgt spid="58"/>
                                        </p:tgtEl>
                                      </p:cBhvr>
                                    </p:animEffect>
                                  </p:childTnLst>
                                </p:cTn>
                              </p:par>
                              <p:par>
                                <p:cTn id="140" presetID="6" presetClass="entr" presetSubtype="16" fill="hold" grpId="0"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circle(in)">
                                      <p:cBhvr>
                                        <p:cTn id="142" dur="2000"/>
                                        <p:tgtEl>
                                          <p:spTgt spid="62"/>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5" presetClass="entr" presetSubtype="10" fill="hold" grpId="0" nodeType="click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checkerboard(across)">
                                      <p:cBhvr>
                                        <p:cTn id="147" dur="500"/>
                                        <p:tgtEl>
                                          <p:spTgt spid="47"/>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47" presetClass="entr" presetSubtype="0" fill="hold" grpId="0" nodeType="click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fade">
                                      <p:cBhvr>
                                        <p:cTn id="152" dur="1000"/>
                                        <p:tgtEl>
                                          <p:spTgt spid="35"/>
                                        </p:tgtEl>
                                      </p:cBhvr>
                                    </p:animEffect>
                                    <p:anim calcmode="lin" valueType="num">
                                      <p:cBhvr>
                                        <p:cTn id="153" dur="1000" fill="hold"/>
                                        <p:tgtEl>
                                          <p:spTgt spid="35"/>
                                        </p:tgtEl>
                                        <p:attrNameLst>
                                          <p:attrName>ppt_x</p:attrName>
                                        </p:attrNameLst>
                                      </p:cBhvr>
                                      <p:tavLst>
                                        <p:tav tm="0">
                                          <p:val>
                                            <p:strVal val="#ppt_x"/>
                                          </p:val>
                                        </p:tav>
                                        <p:tav tm="100000">
                                          <p:val>
                                            <p:strVal val="#ppt_x"/>
                                          </p:val>
                                        </p:tav>
                                      </p:tavLst>
                                    </p:anim>
                                    <p:anim calcmode="lin" valueType="num">
                                      <p:cBhvr>
                                        <p:cTn id="15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9" presetClass="entr" presetSubtype="0" fill="hold" grpId="0" nodeType="clickEffect">
                                  <p:stCondLst>
                                    <p:cond delay="0"/>
                                  </p:stCondLst>
                                  <p:childTnLst>
                                    <p:set>
                                      <p:cBhvr>
                                        <p:cTn id="158" dur="1" fill="hold">
                                          <p:stCondLst>
                                            <p:cond delay="0"/>
                                          </p:stCondLst>
                                        </p:cTn>
                                        <p:tgtEl>
                                          <p:spTgt spid="36"/>
                                        </p:tgtEl>
                                        <p:attrNameLst>
                                          <p:attrName>style.visibility</p:attrName>
                                        </p:attrNameLst>
                                      </p:cBhvr>
                                      <p:to>
                                        <p:strVal val="visible"/>
                                      </p:to>
                                    </p:set>
                                    <p:anim calcmode="lin" valueType="num">
                                      <p:cBhvr>
                                        <p:cTn id="159" dur="1000" fill="hold"/>
                                        <p:tgtEl>
                                          <p:spTgt spid="36"/>
                                        </p:tgtEl>
                                        <p:attrNameLst>
                                          <p:attrName>ppt_x</p:attrName>
                                        </p:attrNameLst>
                                      </p:cBhvr>
                                      <p:tavLst>
                                        <p:tav tm="0">
                                          <p:val>
                                            <p:strVal val="#ppt_x-.2"/>
                                          </p:val>
                                        </p:tav>
                                        <p:tav tm="100000">
                                          <p:val>
                                            <p:strVal val="#ppt_x"/>
                                          </p:val>
                                        </p:tav>
                                      </p:tavLst>
                                    </p:anim>
                                    <p:anim calcmode="lin" valueType="num">
                                      <p:cBhvr>
                                        <p:cTn id="160"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161" dur="1000"/>
                                        <p:tgtEl>
                                          <p:spTgt spid="36"/>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1" presetClass="entr" presetSubtype="1" fill="hold" grpId="0" nodeType="clickEffect">
                                  <p:stCondLst>
                                    <p:cond delay="0"/>
                                  </p:stCondLst>
                                  <p:childTnLst>
                                    <p:set>
                                      <p:cBhvr>
                                        <p:cTn id="165" dur="1" fill="hold">
                                          <p:stCondLst>
                                            <p:cond delay="0"/>
                                          </p:stCondLst>
                                        </p:cTn>
                                        <p:tgtEl>
                                          <p:spTgt spid="4"/>
                                        </p:tgtEl>
                                        <p:attrNameLst>
                                          <p:attrName>style.visibility</p:attrName>
                                        </p:attrNameLst>
                                      </p:cBhvr>
                                      <p:to>
                                        <p:strVal val="visible"/>
                                      </p:to>
                                    </p:set>
                                    <p:animEffect transition="in" filter="wheel(1)">
                                      <p:cBhvr>
                                        <p:cTn id="166" dur="2000"/>
                                        <p:tgtEl>
                                          <p:spTgt spid="4"/>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2" presetClass="entr" presetSubtype="4" fill="hold" grpId="0" nodeType="clickEffect">
                                  <p:stCondLst>
                                    <p:cond delay="0"/>
                                  </p:stCondLst>
                                  <p:childTnLst>
                                    <p:set>
                                      <p:cBhvr>
                                        <p:cTn id="170" dur="1" fill="hold">
                                          <p:stCondLst>
                                            <p:cond delay="0"/>
                                          </p:stCondLst>
                                        </p:cTn>
                                        <p:tgtEl>
                                          <p:spTgt spid="42"/>
                                        </p:tgtEl>
                                        <p:attrNameLst>
                                          <p:attrName>style.visibility</p:attrName>
                                        </p:attrNameLst>
                                      </p:cBhvr>
                                      <p:to>
                                        <p:strVal val="visible"/>
                                      </p:to>
                                    </p:set>
                                    <p:animEffect transition="in" filter="slide(fromBottom)">
                                      <p:cBhvr>
                                        <p:cTn id="171" dur="500"/>
                                        <p:tgtEl>
                                          <p:spTgt spid="42"/>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6" presetClass="entr" presetSubtype="21" fill="hold" nodeType="click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barn(inVertical)">
                                      <p:cBhvr>
                                        <p:cTn id="176" dur="500"/>
                                        <p:tgtEl>
                                          <p:spTgt spid="6"/>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5" presetClass="entr" presetSubtype="10" fill="hold" grpId="0" nodeType="clickEffect">
                                  <p:stCondLst>
                                    <p:cond delay="0"/>
                                  </p:stCondLst>
                                  <p:childTnLst>
                                    <p:set>
                                      <p:cBhvr>
                                        <p:cTn id="180" dur="1" fill="hold">
                                          <p:stCondLst>
                                            <p:cond delay="0"/>
                                          </p:stCondLst>
                                        </p:cTn>
                                        <p:tgtEl>
                                          <p:spTgt spid="64"/>
                                        </p:tgtEl>
                                        <p:attrNameLst>
                                          <p:attrName>style.visibility</p:attrName>
                                        </p:attrNameLst>
                                      </p:cBhvr>
                                      <p:to>
                                        <p:strVal val="visible"/>
                                      </p:to>
                                    </p:set>
                                    <p:animEffect transition="in" filter="checkerboard(across)">
                                      <p:cBhvr>
                                        <p:cTn id="181" dur="500"/>
                                        <p:tgtEl>
                                          <p:spTgt spid="64"/>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2" presetClass="entr" presetSubtype="4" fill="hold" grpId="0" nodeType="clickEffect">
                                  <p:stCondLst>
                                    <p:cond delay="0"/>
                                  </p:stCondLst>
                                  <p:childTnLst>
                                    <p:set>
                                      <p:cBhvr>
                                        <p:cTn id="185" dur="1" fill="hold">
                                          <p:stCondLst>
                                            <p:cond delay="0"/>
                                          </p:stCondLst>
                                        </p:cTn>
                                        <p:tgtEl>
                                          <p:spTgt spid="48"/>
                                        </p:tgtEl>
                                        <p:attrNameLst>
                                          <p:attrName>style.visibility</p:attrName>
                                        </p:attrNameLst>
                                      </p:cBhvr>
                                      <p:to>
                                        <p:strVal val="visible"/>
                                      </p:to>
                                    </p:set>
                                    <p:animEffect transition="in" filter="slide(fromBottom)">
                                      <p:cBhvr>
                                        <p:cTn id="18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p:bldP spid="40985" grpId="0" animBg="1"/>
      <p:bldP spid="40991" grpId="0" animBg="1"/>
      <p:bldP spid="40992" grpId="0" animBg="1"/>
      <p:bldP spid="41000" grpId="0"/>
      <p:bldP spid="41003" grpId="0" animBg="1"/>
      <p:bldP spid="34" grpId="0"/>
      <p:bldP spid="35" grpId="0" animBg="1"/>
      <p:bldP spid="36" grpId="0" animBg="1"/>
      <p:bldP spid="4" grpId="0" animBg="1"/>
      <p:bldP spid="41" grpId="0"/>
      <p:bldP spid="42" grpId="0"/>
      <p:bldP spid="46" grpId="0"/>
      <p:bldP spid="47" grpId="0"/>
      <p:bldP spid="48" grpId="0"/>
      <p:bldP spid="43" grpId="0" animBg="1"/>
      <p:bldP spid="43" grpId="1" animBg="1"/>
      <p:bldP spid="44" grpId="0" animBg="1"/>
      <p:bldP spid="44" grpId="1" animBg="1"/>
      <p:bldP spid="45" grpId="0" animBg="1"/>
      <p:bldP spid="49" grpId="0" animBg="1"/>
      <p:bldP spid="50" grpId="0" animBg="1"/>
      <p:bldP spid="51" grpId="0" animBg="1"/>
      <p:bldP spid="52" grpId="0" animBg="1"/>
      <p:bldP spid="53" grpId="0" animBg="1"/>
      <p:bldP spid="54" grpId="0"/>
      <p:bldP spid="55" grpId="0"/>
      <p:bldP spid="56" grpId="0"/>
      <p:bldP spid="57" grpId="0" animBg="1"/>
      <p:bldP spid="58" grpId="0" animBg="1"/>
      <p:bldP spid="59" grpId="0" animBg="1"/>
      <p:bldP spid="60" grpId="0" animBg="1"/>
      <p:bldP spid="61" grpId="0" animBg="1"/>
      <p:bldP spid="62" grpId="0" animBg="1"/>
      <p:bldP spid="63"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5"/>
          <p:cNvSpPr>
            <a:spLocks noChangeArrowheads="1"/>
          </p:cNvSpPr>
          <p:nvPr/>
        </p:nvSpPr>
        <p:spPr bwMode="auto">
          <a:xfrm>
            <a:off x="7078663" y="2081213"/>
            <a:ext cx="46037" cy="47625"/>
          </a:xfrm>
          <a:prstGeom prst="ellipse">
            <a:avLst/>
          </a:prstGeom>
          <a:solidFill>
            <a:srgbClr val="000000"/>
          </a:solidFill>
          <a:ln w="9525">
            <a:solidFill>
              <a:schemeClr val="tx1"/>
            </a:solidFill>
            <a:round/>
            <a:headEnd/>
            <a:tailEnd/>
          </a:ln>
        </p:spPr>
        <p:txBody>
          <a:bodyPr wrap="none" anchor="ctr"/>
          <a:lstStyle/>
          <a:p>
            <a:endParaRPr lang="vi-VN" altLang="en-US">
              <a:latin typeface="Times New Roman" pitchFamily="18" charset="0"/>
              <a:cs typeface="Times New Roman" pitchFamily="18" charset="0"/>
            </a:endParaRPr>
          </a:p>
        </p:txBody>
      </p:sp>
      <p:sp>
        <p:nvSpPr>
          <p:cNvPr id="24579" name="Line 31"/>
          <p:cNvSpPr>
            <a:spLocks noChangeShapeType="1"/>
          </p:cNvSpPr>
          <p:nvPr/>
        </p:nvSpPr>
        <p:spPr bwMode="auto">
          <a:xfrm>
            <a:off x="7108825" y="2089150"/>
            <a:ext cx="0" cy="13271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4580" name="Line 32"/>
          <p:cNvSpPr>
            <a:spLocks noChangeShapeType="1"/>
          </p:cNvSpPr>
          <p:nvPr/>
        </p:nvSpPr>
        <p:spPr bwMode="auto">
          <a:xfrm>
            <a:off x="6500813" y="2089150"/>
            <a:ext cx="609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4581" name="Text Box 40"/>
          <p:cNvSpPr txBox="1">
            <a:spLocks noChangeArrowheads="1"/>
          </p:cNvSpPr>
          <p:nvPr/>
        </p:nvSpPr>
        <p:spPr bwMode="auto">
          <a:xfrm>
            <a:off x="8015288" y="1814513"/>
            <a:ext cx="941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800">
                <a:solidFill>
                  <a:srgbClr val="336600"/>
                </a:solidFill>
                <a:latin typeface="Times New Roman" pitchFamily="18" charset="0"/>
                <a:cs typeface="Times New Roman" pitchFamily="18" charset="0"/>
              </a:rPr>
              <a:t>A</a:t>
            </a:r>
            <a:r>
              <a:rPr lang="en-US" altLang="en-US">
                <a:solidFill>
                  <a:srgbClr val="336600"/>
                </a:solidFill>
                <a:latin typeface="Times New Roman" pitchFamily="18" charset="0"/>
                <a:cs typeface="Times New Roman" pitchFamily="18" charset="0"/>
              </a:rPr>
              <a:t>(1;2)</a:t>
            </a:r>
          </a:p>
        </p:txBody>
      </p:sp>
      <p:sp>
        <p:nvSpPr>
          <p:cNvPr id="24582" name="Line 43"/>
          <p:cNvSpPr>
            <a:spLocks noChangeShapeType="1"/>
          </p:cNvSpPr>
          <p:nvPr/>
        </p:nvSpPr>
        <p:spPr bwMode="auto">
          <a:xfrm flipV="1">
            <a:off x="5662613" y="666750"/>
            <a:ext cx="2133600" cy="4419600"/>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4583" name="Oval 44"/>
          <p:cNvSpPr>
            <a:spLocks noChangeArrowheads="1"/>
          </p:cNvSpPr>
          <p:nvPr/>
        </p:nvSpPr>
        <p:spPr bwMode="auto">
          <a:xfrm>
            <a:off x="1828800" y="5472113"/>
            <a:ext cx="260350" cy="5619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vi-VN" altLang="en-US">
              <a:latin typeface="Times New Roman" pitchFamily="18" charset="0"/>
              <a:cs typeface="Times New Roman" pitchFamily="18" charset="0"/>
            </a:endParaRPr>
          </a:p>
        </p:txBody>
      </p:sp>
      <p:grpSp>
        <p:nvGrpSpPr>
          <p:cNvPr id="24584" name="Group 48"/>
          <p:cNvGrpSpPr>
            <a:grpSpLocks/>
          </p:cNvGrpSpPr>
          <p:nvPr/>
        </p:nvGrpSpPr>
        <p:grpSpPr bwMode="auto">
          <a:xfrm>
            <a:off x="4598988" y="666750"/>
            <a:ext cx="4648200" cy="4379913"/>
            <a:chOff x="1680" y="1312"/>
            <a:chExt cx="2928" cy="2695"/>
          </a:xfrm>
        </p:grpSpPr>
        <p:grpSp>
          <p:nvGrpSpPr>
            <p:cNvPr id="24602" name="Group 42"/>
            <p:cNvGrpSpPr>
              <a:grpSpLocks/>
            </p:cNvGrpSpPr>
            <p:nvPr/>
          </p:nvGrpSpPr>
          <p:grpSpPr bwMode="auto">
            <a:xfrm>
              <a:off x="2832" y="1656"/>
              <a:ext cx="96" cy="2304"/>
              <a:chOff x="2832" y="1656"/>
              <a:chExt cx="96" cy="2304"/>
            </a:xfrm>
          </p:grpSpPr>
          <p:sp>
            <p:nvSpPr>
              <p:cNvPr id="24613" name="Line 18"/>
              <p:cNvSpPr>
                <a:spLocks noChangeShapeType="1"/>
              </p:cNvSpPr>
              <p:nvPr/>
            </p:nvSpPr>
            <p:spPr bwMode="auto">
              <a:xfrm rot="5400000">
                <a:off x="2880" y="330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4" name="Line 20"/>
              <p:cNvSpPr>
                <a:spLocks noChangeShapeType="1"/>
              </p:cNvSpPr>
              <p:nvPr/>
            </p:nvSpPr>
            <p:spPr bwMode="auto">
              <a:xfrm rot="5400000">
                <a:off x="2880" y="368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5" name="Line 21"/>
              <p:cNvSpPr>
                <a:spLocks noChangeShapeType="1"/>
              </p:cNvSpPr>
              <p:nvPr/>
            </p:nvSpPr>
            <p:spPr bwMode="auto">
              <a:xfrm rot="5400000">
                <a:off x="2880" y="25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6" name="Line 22"/>
              <p:cNvSpPr>
                <a:spLocks noChangeShapeType="1"/>
              </p:cNvSpPr>
              <p:nvPr/>
            </p:nvSpPr>
            <p:spPr bwMode="auto">
              <a:xfrm rot="5400000">
                <a:off x="2880" y="213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7" name="Line 30"/>
              <p:cNvSpPr>
                <a:spLocks noChangeShapeType="1"/>
              </p:cNvSpPr>
              <p:nvPr/>
            </p:nvSpPr>
            <p:spPr bwMode="auto">
              <a:xfrm>
                <a:off x="2880" y="1656"/>
                <a:ext cx="0" cy="2304"/>
              </a:xfrm>
              <a:prstGeom prst="line">
                <a:avLst/>
              </a:prstGeom>
              <a:noFill/>
              <a:ln w="9525">
                <a:solidFill>
                  <a:srgbClr val="3366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4603" name="Text Box 36"/>
            <p:cNvSpPr txBox="1">
              <a:spLocks noChangeArrowheads="1"/>
            </p:cNvSpPr>
            <p:nvPr/>
          </p:nvSpPr>
          <p:spPr bwMode="auto">
            <a:xfrm>
              <a:off x="1956" y="2976"/>
              <a:ext cx="26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-2    -1     0       1      2            x</a:t>
              </a:r>
            </a:p>
          </p:txBody>
        </p:sp>
        <p:sp>
          <p:nvSpPr>
            <p:cNvPr id="24604" name="Text Box 37"/>
            <p:cNvSpPr txBox="1">
              <a:spLocks noChangeArrowheads="1"/>
            </p:cNvSpPr>
            <p:nvPr/>
          </p:nvSpPr>
          <p:spPr bwMode="auto">
            <a:xfrm>
              <a:off x="2632" y="1312"/>
              <a:ext cx="336"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 y</a:t>
              </a:r>
            </a:p>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 2</a:t>
              </a:r>
            </a:p>
            <a:p>
              <a:pPr eaLnBrk="1" hangingPunct="1"/>
              <a:r>
                <a:rPr lang="en-US" altLang="en-US" sz="2400">
                  <a:latin typeface="Times New Roman" pitchFamily="18" charset="0"/>
                  <a:cs typeface="Times New Roman" pitchFamily="18" charset="0"/>
                </a:rPr>
                <a:t> </a:t>
              </a:r>
            </a:p>
            <a:p>
              <a:pPr eaLnBrk="1" hangingPunct="1"/>
              <a:r>
                <a:rPr lang="en-US" altLang="en-US" sz="2400">
                  <a:latin typeface="Times New Roman" pitchFamily="18" charset="0"/>
                  <a:cs typeface="Times New Roman" pitchFamily="18" charset="0"/>
                </a:rPr>
                <a:t>1</a:t>
              </a:r>
            </a:p>
            <a:p>
              <a:pPr eaLnBrk="1" hangingPunct="1"/>
              <a:endParaRPr lang="en-US" altLang="en-US" sz="3200">
                <a:latin typeface="Times New Roman" pitchFamily="18" charset="0"/>
                <a:cs typeface="Times New Roman" pitchFamily="18" charset="0"/>
              </a:endParaRPr>
            </a:p>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-1</a:t>
              </a:r>
            </a:p>
            <a:p>
              <a:pPr eaLnBrk="1" hangingPunct="1"/>
              <a:endParaRPr lang="en-US" altLang="en-US" sz="2400">
                <a:latin typeface="Times New Roman" pitchFamily="18" charset="0"/>
                <a:cs typeface="Times New Roman" pitchFamily="18" charset="0"/>
              </a:endParaRPr>
            </a:p>
            <a:p>
              <a:pPr eaLnBrk="1" hangingPunct="1"/>
              <a:r>
                <a:rPr lang="en-US" altLang="en-US" sz="2400">
                  <a:latin typeface="Times New Roman" pitchFamily="18" charset="0"/>
                  <a:cs typeface="Times New Roman" pitchFamily="18" charset="0"/>
                </a:rPr>
                <a:t>-2</a:t>
              </a:r>
            </a:p>
          </p:txBody>
        </p:sp>
        <p:grpSp>
          <p:nvGrpSpPr>
            <p:cNvPr id="24605" name="Group 47"/>
            <p:cNvGrpSpPr>
              <a:grpSpLocks/>
            </p:cNvGrpSpPr>
            <p:nvPr/>
          </p:nvGrpSpPr>
          <p:grpSpPr bwMode="auto">
            <a:xfrm>
              <a:off x="1680" y="2803"/>
              <a:ext cx="2640" cy="346"/>
              <a:chOff x="336" y="2311"/>
              <a:chExt cx="2640" cy="346"/>
            </a:xfrm>
          </p:grpSpPr>
          <p:grpSp>
            <p:nvGrpSpPr>
              <p:cNvPr id="24606" name="Group 41"/>
              <p:cNvGrpSpPr>
                <a:grpSpLocks/>
              </p:cNvGrpSpPr>
              <p:nvPr/>
            </p:nvGrpSpPr>
            <p:grpSpPr bwMode="auto">
              <a:xfrm>
                <a:off x="336" y="2436"/>
                <a:ext cx="2640" cy="108"/>
                <a:chOff x="1680" y="2904"/>
                <a:chExt cx="2640" cy="108"/>
              </a:xfrm>
            </p:grpSpPr>
            <p:sp>
              <p:nvSpPr>
                <p:cNvPr id="24608" name="Line 19"/>
                <p:cNvSpPr>
                  <a:spLocks noChangeShapeType="1"/>
                </p:cNvSpPr>
                <p:nvPr/>
              </p:nvSpPr>
              <p:spPr bwMode="auto">
                <a:xfrm>
                  <a:off x="3264" y="290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9" name="Line 23"/>
                <p:cNvSpPr>
                  <a:spLocks noChangeShapeType="1"/>
                </p:cNvSpPr>
                <p:nvPr/>
              </p:nvSpPr>
              <p:spPr bwMode="auto">
                <a:xfrm>
                  <a:off x="2496" y="290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0" name="Line 24"/>
                <p:cNvSpPr>
                  <a:spLocks noChangeShapeType="1"/>
                </p:cNvSpPr>
                <p:nvPr/>
              </p:nvSpPr>
              <p:spPr bwMode="auto">
                <a:xfrm>
                  <a:off x="2124" y="29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1" name="Line 26"/>
                <p:cNvSpPr>
                  <a:spLocks noChangeShapeType="1"/>
                </p:cNvSpPr>
                <p:nvPr/>
              </p:nvSpPr>
              <p:spPr bwMode="auto">
                <a:xfrm>
                  <a:off x="3660" y="290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2" name="Line 33"/>
                <p:cNvSpPr>
                  <a:spLocks noChangeShapeType="1"/>
                </p:cNvSpPr>
                <p:nvPr/>
              </p:nvSpPr>
              <p:spPr bwMode="auto">
                <a:xfrm>
                  <a:off x="1680" y="2952"/>
                  <a:ext cx="2640" cy="0"/>
                </a:xfrm>
                <a:prstGeom prst="line">
                  <a:avLst/>
                </a:prstGeom>
                <a:noFill/>
                <a:ln w="9525">
                  <a:solidFill>
                    <a:srgbClr val="33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4607" name="Oval 45"/>
              <p:cNvSpPr>
                <a:spLocks noChangeArrowheads="1"/>
              </p:cNvSpPr>
              <p:nvPr/>
            </p:nvSpPr>
            <p:spPr bwMode="auto">
              <a:xfrm>
                <a:off x="1512" y="2311"/>
                <a:ext cx="41" cy="346"/>
              </a:xfrm>
              <a:prstGeom prst="ellipse">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endParaRPr lang="vi-VN" altLang="en-US">
                  <a:latin typeface="Times New Roman" pitchFamily="18" charset="0"/>
                  <a:cs typeface="Times New Roman" pitchFamily="18" charset="0"/>
                </a:endParaRPr>
              </a:p>
            </p:txBody>
          </p:sp>
        </p:grpSp>
      </p:grpSp>
      <p:sp>
        <p:nvSpPr>
          <p:cNvPr id="24585" name="Rectangle 2"/>
          <p:cNvSpPr>
            <a:spLocks noChangeArrowheads="1"/>
          </p:cNvSpPr>
          <p:nvPr/>
        </p:nvSpPr>
        <p:spPr bwMode="auto">
          <a:xfrm>
            <a:off x="579438" y="66675"/>
            <a:ext cx="708342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US" sz="2400" i="1" u="sng">
                <a:latin typeface="Times New Roman" pitchFamily="18" charset="0"/>
                <a:cs typeface="Times New Roman" pitchFamily="18" charset="0"/>
              </a:rPr>
              <a:t>Bài 3 (trang 45 SGK) </a:t>
            </a:r>
            <a:r>
              <a:rPr lang="en-US" altLang="en-US" sz="2400" i="1">
                <a:latin typeface="Times New Roman" pitchFamily="18" charset="0"/>
                <a:cs typeface="Times New Roman" pitchFamily="18" charset="0"/>
              </a:rPr>
              <a:t>b) Trong hai hàm số đã cho, </a:t>
            </a:r>
          </a:p>
          <a:p>
            <a:r>
              <a:rPr lang="en-US" altLang="en-US" sz="2400" i="1">
                <a:latin typeface="Times New Roman" pitchFamily="18" charset="0"/>
                <a:cs typeface="Times New Roman" pitchFamily="18" charset="0"/>
              </a:rPr>
              <a:t>hàm số nào đồng biến, hàm số nào nghịch biến. Vì sao?</a:t>
            </a:r>
          </a:p>
        </p:txBody>
      </p:sp>
      <p:pic>
        <p:nvPicPr>
          <p:cNvPr id="24586" name="Picture 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8" y="39688"/>
            <a:ext cx="814387"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Line 31"/>
          <p:cNvSpPr>
            <a:spLocks noChangeShapeType="1"/>
          </p:cNvSpPr>
          <p:nvPr/>
        </p:nvSpPr>
        <p:spPr bwMode="auto">
          <a:xfrm>
            <a:off x="7110413" y="3303588"/>
            <a:ext cx="0" cy="132556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4589" name="Line 32"/>
          <p:cNvSpPr>
            <a:spLocks noChangeShapeType="1"/>
          </p:cNvSpPr>
          <p:nvPr/>
        </p:nvSpPr>
        <p:spPr bwMode="auto">
          <a:xfrm>
            <a:off x="6513513" y="4610100"/>
            <a:ext cx="609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 name="Oval 3"/>
          <p:cNvSpPr/>
          <p:nvPr/>
        </p:nvSpPr>
        <p:spPr>
          <a:xfrm>
            <a:off x="7085013" y="4552950"/>
            <a:ext cx="76200" cy="793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cxnSp>
        <p:nvCxnSpPr>
          <p:cNvPr id="6" name="Straight Connector 5"/>
          <p:cNvCxnSpPr/>
          <p:nvPr/>
        </p:nvCxnSpPr>
        <p:spPr>
          <a:xfrm flipH="1" flipV="1">
            <a:off x="5132388" y="925513"/>
            <a:ext cx="2184400" cy="4005262"/>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24592" name="Text Box 10"/>
          <p:cNvSpPr txBox="1">
            <a:spLocks noChangeArrowheads="1"/>
          </p:cNvSpPr>
          <p:nvPr/>
        </p:nvSpPr>
        <p:spPr bwMode="auto">
          <a:xfrm rot="-3793961">
            <a:off x="7003257" y="651669"/>
            <a:ext cx="1096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i="1">
                <a:latin typeface="Times New Roman" pitchFamily="18" charset="0"/>
                <a:cs typeface="Times New Roman" pitchFamily="18" charset="0"/>
              </a:rPr>
              <a:t>y = 2x.</a:t>
            </a:r>
          </a:p>
        </p:txBody>
      </p:sp>
      <p:sp>
        <p:nvSpPr>
          <p:cNvPr id="24593" name="Text Box 10"/>
          <p:cNvSpPr txBox="1">
            <a:spLocks noChangeArrowheads="1"/>
          </p:cNvSpPr>
          <p:nvPr/>
        </p:nvSpPr>
        <p:spPr bwMode="auto">
          <a:xfrm>
            <a:off x="7126288" y="4283075"/>
            <a:ext cx="1390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B(1;-2)</a:t>
            </a:r>
          </a:p>
        </p:txBody>
      </p:sp>
      <p:sp>
        <p:nvSpPr>
          <p:cNvPr id="46" name="Text Box 4"/>
          <p:cNvSpPr txBox="1">
            <a:spLocks noChangeArrowheads="1"/>
          </p:cNvSpPr>
          <p:nvPr/>
        </p:nvSpPr>
        <p:spPr bwMode="auto">
          <a:xfrm>
            <a:off x="437269" y="1055749"/>
            <a:ext cx="4449871" cy="2677656"/>
          </a:xfrm>
          <a:prstGeom prst="rect">
            <a:avLst/>
          </a:prstGeom>
          <a:solidFill>
            <a:schemeClr val="accent3">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marL="122238" indent="-122238" eaLnBrk="0" hangingPunct="0">
              <a:defRPr b="1">
                <a:solidFill>
                  <a:schemeClr val="tx1"/>
                </a:solidFill>
                <a:latin typeface="Arial" charset="0"/>
              </a:defRPr>
            </a:lvl1pPr>
            <a:lvl2pPr marL="800100" indent="-342900" eaLnBrk="0" hangingPunct="0">
              <a:defRPr b="1">
                <a:solidFill>
                  <a:schemeClr val="tx1"/>
                </a:solidFill>
                <a:latin typeface="Arial" charset="0"/>
              </a:defRPr>
            </a:lvl2pPr>
            <a:lvl3pPr marL="1257300" indent="-342900" eaLnBrk="0" hangingPunct="0">
              <a:defRPr b="1">
                <a:solidFill>
                  <a:schemeClr val="tx1"/>
                </a:solidFill>
                <a:latin typeface="Arial" charset="0"/>
              </a:defRPr>
            </a:lvl3pPr>
            <a:lvl4pPr marL="1714500" indent="-342900" eaLnBrk="0" hangingPunct="0">
              <a:defRPr b="1">
                <a:solidFill>
                  <a:schemeClr val="tx1"/>
                </a:solidFill>
                <a:latin typeface="Arial" charset="0"/>
              </a:defRPr>
            </a:lvl4pPr>
            <a:lvl5pPr marL="2171700" indent="-342900" eaLnBrk="0" hangingPunct="0">
              <a:defRPr b="1">
                <a:solidFill>
                  <a:schemeClr val="tx1"/>
                </a:solidFill>
                <a:latin typeface="Arial" charset="0"/>
              </a:defRPr>
            </a:lvl5pPr>
            <a:lvl6pPr marL="2628900" indent="-342900" eaLnBrk="0" fontAlgn="base" hangingPunct="0">
              <a:spcBef>
                <a:spcPct val="0"/>
              </a:spcBef>
              <a:spcAft>
                <a:spcPct val="0"/>
              </a:spcAft>
              <a:defRPr b="1">
                <a:solidFill>
                  <a:schemeClr val="tx1"/>
                </a:solidFill>
                <a:latin typeface="Arial" charset="0"/>
              </a:defRPr>
            </a:lvl6pPr>
            <a:lvl7pPr marL="3086100" indent="-342900" eaLnBrk="0" fontAlgn="base" hangingPunct="0">
              <a:spcBef>
                <a:spcPct val="0"/>
              </a:spcBef>
              <a:spcAft>
                <a:spcPct val="0"/>
              </a:spcAft>
              <a:defRPr b="1">
                <a:solidFill>
                  <a:schemeClr val="tx1"/>
                </a:solidFill>
                <a:latin typeface="Arial" charset="0"/>
              </a:defRPr>
            </a:lvl7pPr>
            <a:lvl8pPr marL="3543300" indent="-342900" eaLnBrk="0" fontAlgn="base" hangingPunct="0">
              <a:spcBef>
                <a:spcPct val="0"/>
              </a:spcBef>
              <a:spcAft>
                <a:spcPct val="0"/>
              </a:spcAft>
              <a:defRPr b="1">
                <a:solidFill>
                  <a:schemeClr val="tx1"/>
                </a:solidFill>
                <a:latin typeface="Arial" charset="0"/>
              </a:defRPr>
            </a:lvl8pPr>
            <a:lvl9pPr marL="4000500" indent="-3429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2400" b="0" dirty="0">
                <a:solidFill>
                  <a:srgbClr val="0000FF"/>
                </a:solidFill>
                <a:latin typeface="Times New Roman" pitchFamily="18" charset="0"/>
                <a:cs typeface="Times New Roman" pitchFamily="18" charset="0"/>
              </a:rPr>
              <a:t> b) </a:t>
            </a:r>
            <a:r>
              <a:rPr lang="en-US" altLang="en-US" sz="2400" b="0" dirty="0" err="1">
                <a:solidFill>
                  <a:srgbClr val="0000FF"/>
                </a:solidFill>
                <a:latin typeface="Times New Roman" pitchFamily="18" charset="0"/>
                <a:cs typeface="Times New Roman" pitchFamily="18" charset="0"/>
              </a:rPr>
              <a:t>Xét</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hàm</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số</a:t>
            </a:r>
            <a:r>
              <a:rPr lang="en-US" altLang="en-US" sz="2400" b="0" dirty="0">
                <a:solidFill>
                  <a:srgbClr val="0000FF"/>
                </a:solidFill>
                <a:latin typeface="Times New Roman" pitchFamily="18" charset="0"/>
                <a:cs typeface="Times New Roman" pitchFamily="18" charset="0"/>
              </a:rPr>
              <a:t> y = 2x</a:t>
            </a:r>
          </a:p>
          <a:p>
            <a:pPr eaLnBrk="1" hangingPunct="1">
              <a:defRPr/>
            </a:pPr>
            <a:r>
              <a:rPr lang="en-US" altLang="en-US" sz="2400" b="0" dirty="0" err="1">
                <a:solidFill>
                  <a:srgbClr val="0000FF"/>
                </a:solidFill>
                <a:latin typeface="Times New Roman" pitchFamily="18" charset="0"/>
                <a:cs typeface="Times New Roman" pitchFamily="18" charset="0"/>
              </a:rPr>
              <a:t>Lấy</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hai</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giá</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trị</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sao</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cho</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&lt; x</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a:t>
            </a:r>
          </a:p>
          <a:p>
            <a:pPr eaLnBrk="1" hangingPunct="1">
              <a:defRPr/>
            </a:pPr>
            <a:r>
              <a:rPr lang="en-US" altLang="en-US" sz="2400" b="0" dirty="0">
                <a:solidFill>
                  <a:srgbClr val="0000FF"/>
                </a:solidFill>
                <a:latin typeface="Times New Roman" pitchFamily="18" charset="0"/>
                <a:cs typeface="Times New Roman" pitchFamily="18" charset="0"/>
              </a:rPr>
              <a:t>Ta </a:t>
            </a:r>
            <a:r>
              <a:rPr lang="en-US" altLang="en-US" sz="2400" b="0" dirty="0" err="1">
                <a:solidFill>
                  <a:srgbClr val="0000FF"/>
                </a:solidFill>
                <a:latin typeface="Times New Roman" pitchFamily="18" charset="0"/>
                <a:cs typeface="Times New Roman" pitchFamily="18" charset="0"/>
              </a:rPr>
              <a:t>có</a:t>
            </a:r>
            <a:r>
              <a:rPr lang="en-US" altLang="en-US" sz="2400" b="0" dirty="0">
                <a:solidFill>
                  <a:srgbClr val="0000FF"/>
                </a:solidFill>
                <a:latin typeface="Times New Roman" pitchFamily="18" charset="0"/>
                <a:cs typeface="Times New Roman" pitchFamily="18" charset="0"/>
              </a:rPr>
              <a:t>:  </a:t>
            </a:r>
            <a:r>
              <a:rPr lang="en-US" altLang="en-US" sz="2400" b="0" dirty="0">
                <a:solidFill>
                  <a:srgbClr val="0000FF"/>
                </a:solidFill>
                <a:latin typeface="Times New Roman" pitchFamily="18" charset="0"/>
                <a:ea typeface="Arial Unicode MS" pitchFamily="34" charset="-128"/>
                <a:cs typeface="Times New Roman" pitchFamily="18" charset="0"/>
              </a:rPr>
              <a:t> </a:t>
            </a:r>
            <a:r>
              <a:rPr lang="en-US" altLang="en-US" sz="2400" b="0" dirty="0">
                <a:solidFill>
                  <a:srgbClr val="0000FF"/>
                </a:solidFill>
                <a:latin typeface="Times New Roman" pitchFamily="18" charset="0"/>
                <a:cs typeface="Times New Roman" pitchFamily="18" charset="0"/>
              </a:rPr>
              <a:t>y</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2x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và</a:t>
            </a:r>
            <a:r>
              <a:rPr lang="en-US" altLang="en-US" sz="2400" b="0" dirty="0">
                <a:solidFill>
                  <a:srgbClr val="0000FF"/>
                </a:solidFill>
                <a:latin typeface="Times New Roman" pitchFamily="18" charset="0"/>
                <a:cs typeface="Times New Roman" pitchFamily="18" charset="0"/>
              </a:rPr>
              <a:t> y</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2x</a:t>
            </a:r>
            <a:r>
              <a:rPr lang="en-US" altLang="en-US" sz="2400" b="0" baseline="-25000" dirty="0">
                <a:solidFill>
                  <a:srgbClr val="0000FF"/>
                </a:solidFill>
                <a:latin typeface="Times New Roman" pitchFamily="18" charset="0"/>
                <a:cs typeface="Times New Roman" pitchFamily="18" charset="0"/>
              </a:rPr>
              <a:t>2</a:t>
            </a:r>
          </a:p>
          <a:p>
            <a:pPr eaLnBrk="1" hangingPunct="1">
              <a:defRPr/>
            </a:pPr>
            <a:r>
              <a:rPr lang="en-US" altLang="en-US" sz="2400" b="0" dirty="0" err="1">
                <a:solidFill>
                  <a:srgbClr val="0000FF"/>
                </a:solidFill>
                <a:latin typeface="Times New Roman" pitchFamily="18" charset="0"/>
                <a:cs typeface="Times New Roman" pitchFamily="18" charset="0"/>
              </a:rPr>
              <a:t>Vì</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&lt; x</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nên</a:t>
            </a:r>
            <a:r>
              <a:rPr lang="en-US" altLang="en-US" sz="2400" b="0" dirty="0">
                <a:solidFill>
                  <a:srgbClr val="0000FF"/>
                </a:solidFill>
                <a:latin typeface="Times New Roman" pitchFamily="18" charset="0"/>
                <a:cs typeface="Times New Roman" pitchFamily="18" charset="0"/>
              </a:rPr>
              <a:t> 2x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&lt;  2x</a:t>
            </a:r>
            <a:r>
              <a:rPr lang="en-US" altLang="en-US" sz="2400" b="0" baseline="-25000" dirty="0">
                <a:solidFill>
                  <a:srgbClr val="0000FF"/>
                </a:solidFill>
                <a:latin typeface="Times New Roman" pitchFamily="18" charset="0"/>
                <a:cs typeface="Times New Roman" pitchFamily="18" charset="0"/>
              </a:rPr>
              <a:t>2</a:t>
            </a:r>
          </a:p>
          <a:p>
            <a:pPr eaLnBrk="1" hangingPunct="1">
              <a:defRPr/>
            </a:pPr>
            <a:r>
              <a:rPr lang="en-US" altLang="en-US" sz="2400" b="0" dirty="0" err="1">
                <a:solidFill>
                  <a:srgbClr val="0000FF"/>
                </a:solidFill>
                <a:latin typeface="Times New Roman" pitchFamily="18" charset="0"/>
                <a:cs typeface="Times New Roman" pitchFamily="18" charset="0"/>
              </a:rPr>
              <a:t>Suy</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ra</a:t>
            </a:r>
            <a:r>
              <a:rPr lang="en-US" altLang="en-US" sz="2400" b="0" dirty="0">
                <a:solidFill>
                  <a:srgbClr val="0000FF"/>
                </a:solidFill>
                <a:latin typeface="Times New Roman" pitchFamily="18" charset="0"/>
                <a:cs typeface="Times New Roman" pitchFamily="18" charset="0"/>
              </a:rPr>
              <a:t>  </a:t>
            </a:r>
            <a:r>
              <a:rPr lang="en-US" altLang="en-US" sz="2400" b="0" dirty="0">
                <a:solidFill>
                  <a:srgbClr val="0000FF"/>
                </a:solidFill>
                <a:latin typeface="Times New Roman" pitchFamily="18" charset="0"/>
                <a:ea typeface="Arial Unicode MS" pitchFamily="34" charset="-128"/>
                <a:cs typeface="Times New Roman" pitchFamily="18" charset="0"/>
              </a:rPr>
              <a:t> </a:t>
            </a:r>
            <a:r>
              <a:rPr lang="en-US" altLang="en-US" sz="2400" b="0" dirty="0">
                <a:solidFill>
                  <a:srgbClr val="0000FF"/>
                </a:solidFill>
                <a:latin typeface="Times New Roman" pitchFamily="18" charset="0"/>
                <a:cs typeface="Times New Roman" pitchFamily="18" charset="0"/>
              </a:rPr>
              <a:t>y</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&lt; y</a:t>
            </a:r>
            <a:r>
              <a:rPr lang="en-US" altLang="en-US" sz="2400" b="0" baseline="-25000" dirty="0">
                <a:solidFill>
                  <a:srgbClr val="0000FF"/>
                </a:solidFill>
                <a:latin typeface="Times New Roman" pitchFamily="18" charset="0"/>
                <a:cs typeface="Times New Roman" pitchFamily="18" charset="0"/>
              </a:rPr>
              <a:t>2</a:t>
            </a:r>
          </a:p>
          <a:p>
            <a:pPr eaLnBrk="1" hangingPunct="1">
              <a:defRPr/>
            </a:pPr>
            <a:r>
              <a:rPr lang="en-US" altLang="en-US" sz="2400" b="0" dirty="0" err="1">
                <a:solidFill>
                  <a:srgbClr val="0000FF"/>
                </a:solidFill>
                <a:latin typeface="Times New Roman" pitchFamily="18" charset="0"/>
                <a:cs typeface="Times New Roman" pitchFamily="18" charset="0"/>
              </a:rPr>
              <a:t>Vậy</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hàm</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số</a:t>
            </a:r>
            <a:r>
              <a:rPr lang="en-US" altLang="en-US" sz="2400" b="0" dirty="0">
                <a:solidFill>
                  <a:srgbClr val="0000FF"/>
                </a:solidFill>
                <a:latin typeface="Times New Roman" pitchFamily="18" charset="0"/>
                <a:cs typeface="Times New Roman" pitchFamily="18" charset="0"/>
              </a:rPr>
              <a:t> y = 2x </a:t>
            </a:r>
            <a:r>
              <a:rPr lang="en-US" altLang="en-US" sz="2400" b="0" dirty="0" err="1">
                <a:solidFill>
                  <a:srgbClr val="0000FF"/>
                </a:solidFill>
                <a:latin typeface="Times New Roman" pitchFamily="18" charset="0"/>
                <a:cs typeface="Times New Roman" pitchFamily="18" charset="0"/>
              </a:rPr>
              <a:t>đồng</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biến</a:t>
            </a:r>
            <a:endParaRPr lang="en-US" altLang="en-US" sz="2400" b="0" dirty="0">
              <a:solidFill>
                <a:srgbClr val="0000FF"/>
              </a:solidFill>
              <a:latin typeface="Times New Roman" pitchFamily="18" charset="0"/>
              <a:cs typeface="Times New Roman" pitchFamily="18" charset="0"/>
            </a:endParaRPr>
          </a:p>
        </p:txBody>
      </p:sp>
      <p:sp>
        <p:nvSpPr>
          <p:cNvPr id="24597" name="Text Box 10"/>
          <p:cNvSpPr txBox="1">
            <a:spLocks noChangeArrowheads="1"/>
          </p:cNvSpPr>
          <p:nvPr/>
        </p:nvSpPr>
        <p:spPr bwMode="auto">
          <a:xfrm rot="3680444">
            <a:off x="5072856" y="1208882"/>
            <a:ext cx="1096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i="1">
                <a:latin typeface="Times New Roman" pitchFamily="18" charset="0"/>
                <a:cs typeface="Times New Roman" pitchFamily="18" charset="0"/>
              </a:rPr>
              <a:t>y = -2x.</a:t>
            </a:r>
          </a:p>
        </p:txBody>
      </p:sp>
      <p:sp>
        <p:nvSpPr>
          <p:cNvPr id="40" name="Text Box 4"/>
          <p:cNvSpPr txBox="1">
            <a:spLocks noChangeArrowheads="1"/>
          </p:cNvSpPr>
          <p:nvPr/>
        </p:nvSpPr>
        <p:spPr bwMode="auto">
          <a:xfrm>
            <a:off x="437268" y="3857822"/>
            <a:ext cx="4449871" cy="2677656"/>
          </a:xfrm>
          <a:prstGeom prst="rect">
            <a:avLst/>
          </a:prstGeom>
          <a:solidFill>
            <a:schemeClr val="bg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lvl1pPr marL="122238" indent="-122238" eaLnBrk="0" hangingPunct="0">
              <a:defRPr b="1">
                <a:solidFill>
                  <a:schemeClr val="tx1"/>
                </a:solidFill>
                <a:latin typeface="Arial" charset="0"/>
              </a:defRPr>
            </a:lvl1pPr>
            <a:lvl2pPr marL="800100" indent="-342900" eaLnBrk="0" hangingPunct="0">
              <a:defRPr b="1">
                <a:solidFill>
                  <a:schemeClr val="tx1"/>
                </a:solidFill>
                <a:latin typeface="Arial" charset="0"/>
              </a:defRPr>
            </a:lvl2pPr>
            <a:lvl3pPr marL="1257300" indent="-342900" eaLnBrk="0" hangingPunct="0">
              <a:defRPr b="1">
                <a:solidFill>
                  <a:schemeClr val="tx1"/>
                </a:solidFill>
                <a:latin typeface="Arial" charset="0"/>
              </a:defRPr>
            </a:lvl3pPr>
            <a:lvl4pPr marL="1714500" indent="-342900" eaLnBrk="0" hangingPunct="0">
              <a:defRPr b="1">
                <a:solidFill>
                  <a:schemeClr val="tx1"/>
                </a:solidFill>
                <a:latin typeface="Arial" charset="0"/>
              </a:defRPr>
            </a:lvl4pPr>
            <a:lvl5pPr marL="2171700" indent="-342900" eaLnBrk="0" hangingPunct="0">
              <a:defRPr b="1">
                <a:solidFill>
                  <a:schemeClr val="tx1"/>
                </a:solidFill>
                <a:latin typeface="Arial" charset="0"/>
              </a:defRPr>
            </a:lvl5pPr>
            <a:lvl6pPr marL="2628900" indent="-342900" eaLnBrk="0" fontAlgn="base" hangingPunct="0">
              <a:spcBef>
                <a:spcPct val="0"/>
              </a:spcBef>
              <a:spcAft>
                <a:spcPct val="0"/>
              </a:spcAft>
              <a:defRPr b="1">
                <a:solidFill>
                  <a:schemeClr val="tx1"/>
                </a:solidFill>
                <a:latin typeface="Arial" charset="0"/>
              </a:defRPr>
            </a:lvl6pPr>
            <a:lvl7pPr marL="3086100" indent="-342900" eaLnBrk="0" fontAlgn="base" hangingPunct="0">
              <a:spcBef>
                <a:spcPct val="0"/>
              </a:spcBef>
              <a:spcAft>
                <a:spcPct val="0"/>
              </a:spcAft>
              <a:defRPr b="1">
                <a:solidFill>
                  <a:schemeClr val="tx1"/>
                </a:solidFill>
                <a:latin typeface="Arial" charset="0"/>
              </a:defRPr>
            </a:lvl7pPr>
            <a:lvl8pPr marL="3543300" indent="-342900" eaLnBrk="0" fontAlgn="base" hangingPunct="0">
              <a:spcBef>
                <a:spcPct val="0"/>
              </a:spcBef>
              <a:spcAft>
                <a:spcPct val="0"/>
              </a:spcAft>
              <a:defRPr b="1">
                <a:solidFill>
                  <a:schemeClr val="tx1"/>
                </a:solidFill>
                <a:latin typeface="Arial" charset="0"/>
              </a:defRPr>
            </a:lvl8pPr>
            <a:lvl9pPr marL="4000500" indent="-3429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2400" b="0" dirty="0">
                <a:solidFill>
                  <a:srgbClr val="0000FF"/>
                </a:solidFill>
                <a:latin typeface="Times New Roman" pitchFamily="18" charset="0"/>
                <a:cs typeface="Times New Roman" pitchFamily="18" charset="0"/>
              </a:rPr>
              <a:t> * </a:t>
            </a:r>
            <a:r>
              <a:rPr lang="en-US" altLang="en-US" sz="2400" b="0" dirty="0" err="1">
                <a:solidFill>
                  <a:srgbClr val="0000FF"/>
                </a:solidFill>
                <a:latin typeface="Times New Roman" pitchFamily="18" charset="0"/>
                <a:cs typeface="Times New Roman" pitchFamily="18" charset="0"/>
              </a:rPr>
              <a:t>Xét</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hàm</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số</a:t>
            </a:r>
            <a:r>
              <a:rPr lang="en-US" altLang="en-US" sz="2400" b="0" dirty="0">
                <a:solidFill>
                  <a:srgbClr val="0000FF"/>
                </a:solidFill>
                <a:latin typeface="Times New Roman" pitchFamily="18" charset="0"/>
                <a:cs typeface="Times New Roman" pitchFamily="18" charset="0"/>
              </a:rPr>
              <a:t> y = -2x</a:t>
            </a:r>
          </a:p>
          <a:p>
            <a:pPr eaLnBrk="1" hangingPunct="1">
              <a:defRPr/>
            </a:pPr>
            <a:r>
              <a:rPr lang="en-US" altLang="en-US" sz="2400" b="0" dirty="0" err="1">
                <a:solidFill>
                  <a:srgbClr val="0000FF"/>
                </a:solidFill>
                <a:latin typeface="Times New Roman" pitchFamily="18" charset="0"/>
                <a:cs typeface="Times New Roman" pitchFamily="18" charset="0"/>
              </a:rPr>
              <a:t>Lấy</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hai</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giá</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trị</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sao</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cho</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&lt; x</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a:t>
            </a:r>
          </a:p>
          <a:p>
            <a:pPr eaLnBrk="1" hangingPunct="1">
              <a:defRPr/>
            </a:pPr>
            <a:r>
              <a:rPr lang="en-US" altLang="en-US" sz="2400" b="0" dirty="0">
                <a:solidFill>
                  <a:srgbClr val="0000FF"/>
                </a:solidFill>
                <a:latin typeface="Times New Roman" pitchFamily="18" charset="0"/>
                <a:cs typeface="Times New Roman" pitchFamily="18" charset="0"/>
              </a:rPr>
              <a:t>Ta </a:t>
            </a:r>
            <a:r>
              <a:rPr lang="en-US" altLang="en-US" sz="2400" b="0" dirty="0" err="1">
                <a:solidFill>
                  <a:srgbClr val="0000FF"/>
                </a:solidFill>
                <a:latin typeface="Times New Roman" pitchFamily="18" charset="0"/>
                <a:cs typeface="Times New Roman" pitchFamily="18" charset="0"/>
              </a:rPr>
              <a:t>có</a:t>
            </a:r>
            <a:r>
              <a:rPr lang="en-US" altLang="en-US" sz="2400" b="0" dirty="0">
                <a:solidFill>
                  <a:srgbClr val="0000FF"/>
                </a:solidFill>
                <a:latin typeface="Times New Roman" pitchFamily="18" charset="0"/>
                <a:cs typeface="Times New Roman" pitchFamily="18" charset="0"/>
              </a:rPr>
              <a:t>:  </a:t>
            </a:r>
            <a:r>
              <a:rPr lang="en-US" altLang="en-US" sz="2400" b="0" dirty="0">
                <a:solidFill>
                  <a:srgbClr val="0000FF"/>
                </a:solidFill>
                <a:latin typeface="Times New Roman" pitchFamily="18" charset="0"/>
                <a:ea typeface="Arial Unicode MS" pitchFamily="34" charset="-128"/>
                <a:cs typeface="Times New Roman" pitchFamily="18" charset="0"/>
              </a:rPr>
              <a:t> </a:t>
            </a:r>
            <a:r>
              <a:rPr lang="en-US" altLang="en-US" sz="2400" b="0" dirty="0">
                <a:solidFill>
                  <a:srgbClr val="0000FF"/>
                </a:solidFill>
                <a:latin typeface="Times New Roman" pitchFamily="18" charset="0"/>
                <a:cs typeface="Times New Roman" pitchFamily="18" charset="0"/>
              </a:rPr>
              <a:t>y</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-2x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và</a:t>
            </a:r>
            <a:r>
              <a:rPr lang="en-US" altLang="en-US" sz="2400" b="0" dirty="0">
                <a:solidFill>
                  <a:srgbClr val="0000FF"/>
                </a:solidFill>
                <a:latin typeface="Times New Roman" pitchFamily="18" charset="0"/>
                <a:cs typeface="Times New Roman" pitchFamily="18" charset="0"/>
              </a:rPr>
              <a:t> y</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-2x</a:t>
            </a:r>
            <a:r>
              <a:rPr lang="en-US" altLang="en-US" sz="2400" b="0" baseline="-25000" dirty="0">
                <a:solidFill>
                  <a:srgbClr val="0000FF"/>
                </a:solidFill>
                <a:latin typeface="Times New Roman" pitchFamily="18" charset="0"/>
                <a:cs typeface="Times New Roman" pitchFamily="18" charset="0"/>
              </a:rPr>
              <a:t>2</a:t>
            </a:r>
          </a:p>
          <a:p>
            <a:pPr eaLnBrk="1" hangingPunct="1">
              <a:defRPr/>
            </a:pPr>
            <a:r>
              <a:rPr lang="en-US" altLang="en-US" sz="2400" b="0" dirty="0" err="1">
                <a:solidFill>
                  <a:srgbClr val="0000FF"/>
                </a:solidFill>
                <a:latin typeface="Times New Roman" pitchFamily="18" charset="0"/>
                <a:cs typeface="Times New Roman" pitchFamily="18" charset="0"/>
              </a:rPr>
              <a:t>Vì</a:t>
            </a:r>
            <a:r>
              <a:rPr lang="en-US" altLang="en-US" sz="2400" b="0" dirty="0">
                <a:solidFill>
                  <a:srgbClr val="0000FF"/>
                </a:solidFill>
                <a:latin typeface="Times New Roman" pitchFamily="18" charset="0"/>
                <a:cs typeface="Times New Roman" pitchFamily="18" charset="0"/>
              </a:rPr>
              <a:t> 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&lt; x</a:t>
            </a:r>
            <a:r>
              <a:rPr lang="en-US" altLang="en-US" sz="2400" b="0" baseline="-25000" dirty="0">
                <a:solidFill>
                  <a:srgbClr val="0000FF"/>
                </a:solidFill>
                <a:latin typeface="Times New Roman" pitchFamily="18" charset="0"/>
                <a:cs typeface="Times New Roman" pitchFamily="18" charset="0"/>
              </a:rPr>
              <a:t>2</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nên</a:t>
            </a:r>
            <a:r>
              <a:rPr lang="en-US" altLang="en-US" sz="2400" b="0" dirty="0">
                <a:solidFill>
                  <a:srgbClr val="0000FF"/>
                </a:solidFill>
                <a:latin typeface="Times New Roman" pitchFamily="18" charset="0"/>
                <a:cs typeface="Times New Roman" pitchFamily="18" charset="0"/>
              </a:rPr>
              <a:t> -2x</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&gt;  -2x</a:t>
            </a:r>
            <a:r>
              <a:rPr lang="en-US" altLang="en-US" sz="2400" b="0" baseline="-25000" dirty="0">
                <a:solidFill>
                  <a:srgbClr val="0000FF"/>
                </a:solidFill>
                <a:latin typeface="Times New Roman" pitchFamily="18" charset="0"/>
                <a:cs typeface="Times New Roman" pitchFamily="18" charset="0"/>
              </a:rPr>
              <a:t>2</a:t>
            </a:r>
          </a:p>
          <a:p>
            <a:pPr eaLnBrk="1" hangingPunct="1">
              <a:defRPr/>
            </a:pPr>
            <a:r>
              <a:rPr lang="en-US" altLang="en-US" sz="2400" b="0" dirty="0" err="1">
                <a:solidFill>
                  <a:srgbClr val="0000FF"/>
                </a:solidFill>
                <a:latin typeface="Times New Roman" pitchFamily="18" charset="0"/>
                <a:cs typeface="Times New Roman" pitchFamily="18" charset="0"/>
              </a:rPr>
              <a:t>Suy</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ra</a:t>
            </a:r>
            <a:r>
              <a:rPr lang="en-US" altLang="en-US" sz="2400" b="0" dirty="0">
                <a:solidFill>
                  <a:srgbClr val="0000FF"/>
                </a:solidFill>
                <a:latin typeface="Times New Roman" pitchFamily="18" charset="0"/>
                <a:cs typeface="Times New Roman" pitchFamily="18" charset="0"/>
              </a:rPr>
              <a:t>  </a:t>
            </a:r>
            <a:r>
              <a:rPr lang="en-US" altLang="en-US" sz="2400" b="0" dirty="0">
                <a:solidFill>
                  <a:srgbClr val="0000FF"/>
                </a:solidFill>
                <a:latin typeface="Times New Roman" pitchFamily="18" charset="0"/>
                <a:ea typeface="Arial Unicode MS" pitchFamily="34" charset="-128"/>
                <a:cs typeface="Times New Roman" pitchFamily="18" charset="0"/>
              </a:rPr>
              <a:t> </a:t>
            </a:r>
            <a:r>
              <a:rPr lang="en-US" altLang="en-US" sz="2400" b="0" dirty="0">
                <a:solidFill>
                  <a:srgbClr val="0000FF"/>
                </a:solidFill>
                <a:latin typeface="Times New Roman" pitchFamily="18" charset="0"/>
                <a:cs typeface="Times New Roman" pitchFamily="18" charset="0"/>
              </a:rPr>
              <a:t>y</a:t>
            </a:r>
            <a:r>
              <a:rPr lang="en-US" altLang="en-US" sz="2400" b="0" baseline="-25000" dirty="0">
                <a:solidFill>
                  <a:srgbClr val="0000FF"/>
                </a:solidFill>
                <a:latin typeface="Times New Roman" pitchFamily="18" charset="0"/>
                <a:cs typeface="Times New Roman" pitchFamily="18" charset="0"/>
              </a:rPr>
              <a:t>1</a:t>
            </a:r>
            <a:r>
              <a:rPr lang="en-US" altLang="en-US" sz="2400" b="0" dirty="0">
                <a:solidFill>
                  <a:srgbClr val="0000FF"/>
                </a:solidFill>
                <a:latin typeface="Times New Roman" pitchFamily="18" charset="0"/>
                <a:cs typeface="Times New Roman" pitchFamily="18" charset="0"/>
              </a:rPr>
              <a:t> &gt; y</a:t>
            </a:r>
            <a:r>
              <a:rPr lang="en-US" altLang="en-US" sz="2400" b="0" baseline="-25000" dirty="0">
                <a:solidFill>
                  <a:srgbClr val="0000FF"/>
                </a:solidFill>
                <a:latin typeface="Times New Roman" pitchFamily="18" charset="0"/>
                <a:cs typeface="Times New Roman" pitchFamily="18" charset="0"/>
              </a:rPr>
              <a:t>2</a:t>
            </a:r>
          </a:p>
          <a:p>
            <a:pPr eaLnBrk="1" hangingPunct="1">
              <a:defRPr/>
            </a:pPr>
            <a:r>
              <a:rPr lang="en-US" altLang="en-US" sz="2400" b="0" dirty="0" err="1">
                <a:solidFill>
                  <a:srgbClr val="0000FF"/>
                </a:solidFill>
                <a:latin typeface="Times New Roman" pitchFamily="18" charset="0"/>
                <a:cs typeface="Times New Roman" pitchFamily="18" charset="0"/>
              </a:rPr>
              <a:t>Vậy</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hàm</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số</a:t>
            </a:r>
            <a:r>
              <a:rPr lang="en-US" altLang="en-US" sz="2400" b="0" dirty="0">
                <a:solidFill>
                  <a:srgbClr val="0000FF"/>
                </a:solidFill>
                <a:latin typeface="Times New Roman" pitchFamily="18" charset="0"/>
                <a:cs typeface="Times New Roman" pitchFamily="18" charset="0"/>
              </a:rPr>
              <a:t> y = -2x </a:t>
            </a:r>
            <a:r>
              <a:rPr lang="en-US" altLang="en-US" sz="2400" b="0" dirty="0" err="1">
                <a:solidFill>
                  <a:srgbClr val="0000FF"/>
                </a:solidFill>
                <a:latin typeface="Times New Roman" pitchFamily="18" charset="0"/>
                <a:cs typeface="Times New Roman" pitchFamily="18" charset="0"/>
              </a:rPr>
              <a:t>nghịch</a:t>
            </a:r>
            <a:r>
              <a:rPr lang="en-US" altLang="en-US" sz="2400" b="0" dirty="0">
                <a:solidFill>
                  <a:srgbClr val="0000FF"/>
                </a:solidFill>
                <a:latin typeface="Times New Roman" pitchFamily="18" charset="0"/>
                <a:cs typeface="Times New Roman" pitchFamily="18" charset="0"/>
              </a:rPr>
              <a:t> </a:t>
            </a:r>
            <a:r>
              <a:rPr lang="en-US" altLang="en-US" sz="2400" b="0" dirty="0" err="1">
                <a:solidFill>
                  <a:srgbClr val="0000FF"/>
                </a:solidFill>
                <a:latin typeface="Times New Roman" pitchFamily="18" charset="0"/>
                <a:cs typeface="Times New Roman" pitchFamily="18" charset="0"/>
              </a:rPr>
              <a:t>biến</a:t>
            </a:r>
            <a:endParaRPr lang="en-US" altLang="en-US" sz="2400" b="0" dirty="0">
              <a:solidFill>
                <a:srgbClr val="0000FF"/>
              </a:solidFill>
              <a:latin typeface="Times New Roman" pitchFamily="18" charset="0"/>
              <a:cs typeface="Times New Roman" pitchFamily="18" charset="0"/>
            </a:endParaRPr>
          </a:p>
        </p:txBody>
      </p:sp>
      <p:pic>
        <p:nvPicPr>
          <p:cNvPr id="24601" name="Picture 42"/>
          <p:cNvPicPr>
            <a:picLocks noChangeAspect="1"/>
          </p:cNvPicPr>
          <p:nvPr/>
        </p:nvPicPr>
        <p:blipFill>
          <a:blip r:embed="rId3">
            <a:extLst>
              <a:ext uri="{28A0092B-C50C-407E-A947-70E740481C1C}">
                <a14:useLocalDpi xmlns:a14="http://schemas.microsoft.com/office/drawing/2010/main" val="0"/>
              </a:ext>
            </a:extLst>
          </a:blip>
          <a:srcRect b="8820"/>
          <a:stretch>
            <a:fillRect/>
          </a:stretch>
        </p:blipFill>
        <p:spPr bwMode="auto">
          <a:xfrm>
            <a:off x="7977188" y="-65088"/>
            <a:ext cx="1406525" cy="174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3228975"/>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latin typeface="Times New Roman" pitchFamily="18" charset="0"/>
              <a:cs typeface="Times New Roman" pitchFamily="18" charset="0"/>
            </a:endParaRPr>
          </a:p>
        </p:txBody>
      </p:sp>
      <p:sp>
        <p:nvSpPr>
          <p:cNvPr id="25603" name="Line 5"/>
          <p:cNvSpPr>
            <a:spLocks noChangeShapeType="1"/>
          </p:cNvSpPr>
          <p:nvPr/>
        </p:nvSpPr>
        <p:spPr bwMode="auto">
          <a:xfrm>
            <a:off x="1905000" y="2286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Rectangle 17"/>
          <p:cNvSpPr>
            <a:spLocks noChangeArrowheads="1"/>
          </p:cNvSpPr>
          <p:nvPr/>
        </p:nvSpPr>
        <p:spPr bwMode="auto">
          <a:xfrm>
            <a:off x="493713" y="836613"/>
            <a:ext cx="7354887" cy="3046412"/>
          </a:xfrm>
          <a:prstGeom prst="rect">
            <a:avLst/>
          </a:prstGeom>
          <a:solidFill>
            <a:schemeClr val="bg2">
              <a:lumMod val="20000"/>
              <a:lumOff val="80000"/>
            </a:schemeClr>
          </a:solidFill>
          <a:ln>
            <a:noFill/>
          </a:ln>
          <a:effectLst/>
        </p:spPr>
        <p:txBody>
          <a:bodyPr anchor="ctr">
            <a:spAutoFit/>
          </a:bodyPr>
          <a:lstStyle/>
          <a:p>
            <a:pPr>
              <a:defRPr/>
            </a:pPr>
            <a:r>
              <a:rPr lang="en-US" altLang="en-US" sz="2400" u="sng" dirty="0" err="1">
                <a:latin typeface="Times New Roman" pitchFamily="18" charset="0"/>
                <a:cs typeface="Times New Roman" pitchFamily="18" charset="0"/>
              </a:rPr>
              <a:t>Bài</a:t>
            </a:r>
            <a:r>
              <a:rPr lang="en-US" altLang="en-US" sz="2400" u="sng" dirty="0">
                <a:latin typeface="Times New Roman" pitchFamily="18" charset="0"/>
                <a:cs typeface="Times New Roman" pitchFamily="18" charset="0"/>
              </a:rPr>
              <a:t> 5 (</a:t>
            </a:r>
            <a:r>
              <a:rPr lang="en-US" altLang="en-US" sz="2400" u="sng" dirty="0" err="1">
                <a:latin typeface="Times New Roman" pitchFamily="18" charset="0"/>
                <a:cs typeface="Times New Roman" pitchFamily="18" charset="0"/>
              </a:rPr>
              <a:t>trang</a:t>
            </a:r>
            <a:r>
              <a:rPr lang="en-US" altLang="en-US" sz="2400" u="sng" dirty="0">
                <a:latin typeface="Times New Roman" pitchFamily="18" charset="0"/>
                <a:cs typeface="Times New Roman" pitchFamily="18" charset="0"/>
              </a:rPr>
              <a:t> 45 SGK)</a:t>
            </a:r>
            <a:r>
              <a:rPr lang="en-US" altLang="en-US" sz="2400" dirty="0">
                <a:latin typeface="Times New Roman" pitchFamily="18" charset="0"/>
                <a:cs typeface="Times New Roman" pitchFamily="18" charset="0"/>
              </a:rPr>
              <a:t> </a:t>
            </a:r>
          </a:p>
          <a:p>
            <a:pPr>
              <a:defRPr/>
            </a:pPr>
            <a:r>
              <a:rPr lang="en-US" altLang="en-US" sz="2400" dirty="0">
                <a:latin typeface="Times New Roman" pitchFamily="18" charset="0"/>
                <a:cs typeface="Times New Roman" pitchFamily="18" charset="0"/>
              </a:rPr>
              <a:t>a)</a:t>
            </a:r>
            <a:r>
              <a:rPr lang="en-US" altLang="en-US" sz="2400" dirty="0" err="1">
                <a:latin typeface="Times New Roman" pitchFamily="18" charset="0"/>
                <a:cs typeface="Times New Roman" pitchFamily="18" charset="0"/>
              </a:rPr>
              <a:t>Vẽ</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đồ</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hàm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y = x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y = 2x </a:t>
            </a:r>
          </a:p>
          <a:p>
            <a:pPr>
              <a:defRPr/>
            </a:pPr>
            <a:r>
              <a:rPr lang="en-US" altLang="en-US" sz="2400" dirty="0" err="1">
                <a:latin typeface="Times New Roman" pitchFamily="18" charset="0"/>
                <a:cs typeface="Times New Roman" pitchFamily="18" charset="0"/>
              </a:rPr>
              <a:t>trên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cùng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mặt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phẳng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tọa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Oxy.</a:t>
            </a:r>
          </a:p>
          <a:p>
            <a:pPr>
              <a:defRPr/>
            </a:pPr>
            <a:r>
              <a:rPr lang="en-US" altLang="en-US" sz="2400" dirty="0">
                <a:latin typeface="Times New Roman" pitchFamily="18" charset="0"/>
                <a:cs typeface="Times New Roman" pitchFamily="18" charset="0"/>
              </a:rPr>
              <a:t>b) </a:t>
            </a:r>
            <a:r>
              <a:rPr lang="en-US" altLang="en-US" sz="2400" dirty="0" err="1">
                <a:latin typeface="Times New Roman" pitchFamily="18" charset="0"/>
                <a:cs typeface="Times New Roman" pitchFamily="18" charset="0"/>
              </a:rPr>
              <a:t>Đường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thẳng</a:t>
            </a:r>
            <a:r>
              <a:rPr lang="en-US" altLang="en-US" sz="2400" dirty="0">
                <a:latin typeface="Times New Roman" pitchFamily="18" charset="0"/>
                <a:cs typeface="Times New Roman" pitchFamily="18" charset="0"/>
              </a:rPr>
              <a:t> song </a:t>
            </a:r>
            <a:r>
              <a:rPr lang="en-US" altLang="en-US" sz="2400" dirty="0" err="1">
                <a:latin typeface="Times New Roman" pitchFamily="18" charset="0"/>
                <a:cs typeface="Times New Roman" pitchFamily="18" charset="0"/>
              </a:rPr>
              <a:t>song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với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trục</a:t>
            </a:r>
            <a:r>
              <a:rPr lang="en-US" altLang="en-US" sz="2400" dirty="0">
                <a:latin typeface="Times New Roman" pitchFamily="18" charset="0"/>
                <a:cs typeface="Times New Roman" pitchFamily="18" charset="0"/>
              </a:rPr>
              <a:t> Ox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cắt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trục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điểm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tung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y = 4 </a:t>
            </a:r>
            <a:r>
              <a:rPr lang="en-US" altLang="en-US" sz="2400" dirty="0" err="1">
                <a:latin typeface="Times New Roman" pitchFamily="18" charset="0"/>
                <a:cs typeface="Times New Roman" pitchFamily="18" charset="0"/>
              </a:rPr>
              <a:t>lần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cắt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đường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thẳng</a:t>
            </a:r>
            <a:r>
              <a:rPr lang="en-US" altLang="en-US" sz="2400" dirty="0">
                <a:latin typeface="Times New Roman" pitchFamily="18" charset="0"/>
                <a:cs typeface="Times New Roman" pitchFamily="18" charset="0"/>
              </a:rPr>
              <a:t>  y= x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y = 2x </a:t>
            </a:r>
            <a:r>
              <a:rPr lang="en-US" altLang="en-US" sz="2400" dirty="0" err="1">
                <a:latin typeface="Times New Roman" pitchFamily="18" charset="0"/>
                <a:cs typeface="Times New Roman" pitchFamily="18" charset="0"/>
              </a:rPr>
              <a:t>tại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hai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điểm</a:t>
            </a:r>
            <a:r>
              <a:rPr lang="en-US" altLang="en-US" sz="2400" dirty="0">
                <a:latin typeface="Times New Roman" pitchFamily="18" charset="0"/>
                <a:cs typeface="Times New Roman" pitchFamily="18" charset="0"/>
              </a:rPr>
              <a:t> A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B. </a:t>
            </a:r>
            <a:r>
              <a:rPr lang="en-US" altLang="en-US" sz="2400" dirty="0" err="1">
                <a:latin typeface="Times New Roman" pitchFamily="18" charset="0"/>
                <a:cs typeface="Times New Roman" pitchFamily="18" charset="0"/>
              </a:rPr>
              <a:t>Tìm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tọa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điểm</a:t>
            </a:r>
            <a:r>
              <a:rPr lang="en-US" altLang="en-US" sz="2400" dirty="0">
                <a:latin typeface="Times New Roman" pitchFamily="18" charset="0"/>
                <a:cs typeface="Times New Roman" pitchFamily="18" charset="0"/>
              </a:rPr>
              <a:t> A, B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a:t>
            </a:r>
            <a:r>
              <a:rPr lang="en-US" altLang="en-US" sz="2400" dirty="0">
                <a:latin typeface="Times New Roman" pitchFamily="18" charset="0"/>
                <a:cs typeface="Times New Roman" pitchFamily="18" charset="0"/>
              </a:rPr>
              <a:t> vi, </a:t>
            </a:r>
            <a:r>
              <a:rPr lang="en-US" altLang="en-US" sz="2400" dirty="0" err="1">
                <a:latin typeface="Times New Roman" pitchFamily="18" charset="0"/>
                <a:cs typeface="Times New Roman" pitchFamily="18" charset="0"/>
              </a:rPr>
              <a:t>diện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tích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tam </a:t>
            </a:r>
            <a:r>
              <a:rPr lang="en-US" altLang="en-US" sz="2400" dirty="0" err="1">
                <a:latin typeface="Times New Roman" pitchFamily="18" charset="0"/>
                <a:cs typeface="Times New Roman" pitchFamily="18" charset="0"/>
              </a:rPr>
              <a:t>giác</a:t>
            </a:r>
            <a:r>
              <a:rPr lang="en-US" altLang="en-US" sz="2400" dirty="0">
                <a:latin typeface="Times New Roman" pitchFamily="18" charset="0"/>
                <a:cs typeface="Times New Roman" pitchFamily="18" charset="0"/>
              </a:rPr>
              <a:t> OAB </a:t>
            </a:r>
            <a:r>
              <a:rPr lang="en-US" altLang="en-US" sz="2400" dirty="0" err="1">
                <a:latin typeface="Times New Roman" pitchFamily="18" charset="0"/>
                <a:cs typeface="Times New Roman" pitchFamily="18" charset="0"/>
              </a:rPr>
              <a:t>theo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đơn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trục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tọa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a:t>
            </a:r>
            <a:r>
              <a:rPr lang="en-US" altLang="en-US" sz="2400" dirty="0">
                <a:latin typeface="Times New Roman" pitchFamily="18" charset="0"/>
                <a:cs typeface="Times New Roman" pitchFamily="18" charset="0"/>
              </a:rPr>
              <a:t> cm.</a:t>
            </a:r>
          </a:p>
        </p:txBody>
      </p:sp>
      <p:pic>
        <p:nvPicPr>
          <p:cNvPr id="2560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50813"/>
            <a:ext cx="995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p:nvSpPr>
        <p:spPr bwMode="auto">
          <a:xfrm>
            <a:off x="64109" y="95250"/>
            <a:ext cx="7696200" cy="457200"/>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defRPr/>
            </a:pPr>
            <a:r>
              <a:rPr lang="en-US" sz="2400" b="1" dirty="0" err="1">
                <a:solidFill>
                  <a:srgbClr val="FF3300"/>
                </a:solidFill>
                <a:latin typeface="Times New Roman" pitchFamily="18" charset="0"/>
                <a:cs typeface="Times New Roman" pitchFamily="18" charset="0"/>
              </a:rPr>
              <a:t>Tiết</a:t>
            </a:r>
            <a:r>
              <a:rPr lang="en-US" sz="2400" b="1" dirty="0">
                <a:solidFill>
                  <a:srgbClr val="FF3300"/>
                </a:solidFill>
                <a:latin typeface="Times New Roman" pitchFamily="18" charset="0"/>
                <a:cs typeface="Times New Roman" pitchFamily="18" charset="0"/>
              </a:rPr>
              <a:t> 19. LUYỆN TẬP</a:t>
            </a:r>
          </a:p>
        </p:txBody>
      </p:sp>
      <p:sp>
        <p:nvSpPr>
          <p:cNvPr id="25" name="Cloud Callout 24"/>
          <p:cNvSpPr/>
          <p:nvPr/>
        </p:nvSpPr>
        <p:spPr>
          <a:xfrm rot="21242604">
            <a:off x="2514600" y="3706660"/>
            <a:ext cx="6481991" cy="2724150"/>
          </a:xfrm>
          <a:prstGeom prst="cloudCallout">
            <a:avLst>
              <a:gd name="adj1" fmla="val -66307"/>
              <a:gd name="adj2" fmla="val -36939"/>
            </a:avLst>
          </a:prstGeom>
          <a:solidFill>
            <a:srgbClr val="F182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Times New Roman" pitchFamily="18" charset="0"/>
                <a:cs typeface="Times New Roman" panose="02020603050405020304" pitchFamily="18" charset="0"/>
              </a:rPr>
              <a:t>Hai</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bạn</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cùng</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bàn</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là</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một</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nhóm</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cặp</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đôi</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tiến</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5 (Tr45)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so </a:t>
            </a:r>
            <a:r>
              <a:rPr lang="en-US" sz="2800" dirty="0" err="1">
                <a:solidFill>
                  <a:schemeClr val="tx1"/>
                </a:solidFill>
                <a:latin typeface="Times New Roman" panose="02020603050405020304" pitchFamily="18" charset="0"/>
                <a:cs typeface="Times New Roman" panose="02020603050405020304" pitchFamily="18" charset="0"/>
              </a:rPr>
              <a:t>sánh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GV.</a:t>
            </a:r>
          </a:p>
        </p:txBody>
      </p:sp>
      <p:pic>
        <p:nvPicPr>
          <p:cNvPr id="4" name="Đồng hồ đếm ngược 10 phút - 10 minute countdown.mp4">
            <a:hlinkClick r:id="" action="ppaction://media"/>
          </p:cNvPr>
          <p:cNvPicPr>
            <a:picLocks noRot="1" noChangeAspect="1"/>
          </p:cNvPicPr>
          <p:nvPr>
            <a:videoFile r:link="rId1"/>
          </p:nvPr>
        </p:nvPicPr>
        <p:blipFill>
          <a:blip r:embed="rId5"/>
          <a:stretch>
            <a:fillRect/>
          </a:stretch>
        </p:blipFill>
        <p:spPr>
          <a:xfrm>
            <a:off x="152400" y="3962400"/>
            <a:ext cx="2209800" cy="1243013"/>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ppt_w</p:attrName>
                                        </p:attrNameLst>
                                      </p:cBhvr>
                                      <p:tavLst>
                                        <p:tav tm="0">
                                          <p:val>
                                            <p:fltVal val="0"/>
                                          </p:val>
                                        </p:tav>
                                        <p:tav tm="100000">
                                          <p:val>
                                            <p:strVal val="#ppt_w"/>
                                          </p:val>
                                        </p:tav>
                                      </p:tavLst>
                                    </p:anim>
                                    <p:anim calcmode="lin" valueType="num">
                                      <p:cBhvr>
                                        <p:cTn id="8" dur="1000" fill="hold"/>
                                        <p:tgtEl>
                                          <p:spTgt spid="4101"/>
                                        </p:tgtEl>
                                        <p:attrNameLst>
                                          <p:attrName>ppt_h</p:attrName>
                                        </p:attrNameLst>
                                      </p:cBhvr>
                                      <p:tavLst>
                                        <p:tav tm="0">
                                          <p:val>
                                            <p:fltVal val="0"/>
                                          </p:val>
                                        </p:tav>
                                        <p:tav tm="100000">
                                          <p:val>
                                            <p:strVal val="#ppt_h"/>
                                          </p:val>
                                        </p:tav>
                                      </p:tavLst>
                                    </p:anim>
                                    <p:anim calcmode="lin" valueType="num">
                                      <p:cBhvr>
                                        <p:cTn id="9" dur="1000" fill="hold"/>
                                        <p:tgtEl>
                                          <p:spTgt spid="4101"/>
                                        </p:tgtEl>
                                        <p:attrNameLst>
                                          <p:attrName>style.rotation</p:attrName>
                                        </p:attrNameLst>
                                      </p:cBhvr>
                                      <p:tavLst>
                                        <p:tav tm="0">
                                          <p:val>
                                            <p:fltVal val="90"/>
                                          </p:val>
                                        </p:tav>
                                        <p:tav tm="100000">
                                          <p:val>
                                            <p:fltVal val="0"/>
                                          </p:val>
                                        </p:tav>
                                      </p:tavLst>
                                    </p:anim>
                                    <p:animEffect transition="in" filter="fade">
                                      <p:cBhvr>
                                        <p:cTn id="10" dur="1000"/>
                                        <p:tgtEl>
                                          <p:spTgt spid="410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nodeType="afterGroup">
                            <p:stCondLst>
                              <p:cond delay="0"/>
                            </p:stCondLst>
                            <p:childTnLst>
                              <p:par>
                                <p:cTn id="16" presetID="42"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childTnLst>
        </p:cTn>
      </p:par>
    </p:tnLst>
    <p:bldLst>
      <p:bldP spid="4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300355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latin typeface="Times New Roman" pitchFamily="18" charset="0"/>
              <a:cs typeface="Times New Roman" pitchFamily="18" charset="0"/>
            </a:endParaRPr>
          </a:p>
        </p:txBody>
      </p:sp>
      <p:sp>
        <p:nvSpPr>
          <p:cNvPr id="13316" name="Text Box 4"/>
          <p:cNvSpPr txBox="1">
            <a:spLocks noChangeArrowheads="1"/>
          </p:cNvSpPr>
          <p:nvPr/>
        </p:nvSpPr>
        <p:spPr bwMode="auto">
          <a:xfrm>
            <a:off x="184150" y="1022350"/>
            <a:ext cx="4114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 Vẽ đồ thị hàm số y = x</a:t>
            </a:r>
          </a:p>
        </p:txBody>
      </p:sp>
      <p:sp>
        <p:nvSpPr>
          <p:cNvPr id="26628" name="Line 5"/>
          <p:cNvSpPr>
            <a:spLocks noChangeShapeType="1"/>
          </p:cNvSpPr>
          <p:nvPr/>
        </p:nvSpPr>
        <p:spPr bwMode="auto">
          <a:xfrm>
            <a:off x="1905000" y="206057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Rectangle 17"/>
          <p:cNvSpPr>
            <a:spLocks noChangeArrowheads="1"/>
          </p:cNvSpPr>
          <p:nvPr/>
        </p:nvSpPr>
        <p:spPr bwMode="auto">
          <a:xfrm>
            <a:off x="74613" y="136525"/>
            <a:ext cx="8991600" cy="831850"/>
          </a:xfrm>
          <a:prstGeom prst="rect">
            <a:avLst/>
          </a:prstGeom>
          <a:solidFill>
            <a:schemeClr val="bg2">
              <a:lumMod val="20000"/>
              <a:lumOff val="80000"/>
            </a:schemeClr>
          </a:solidFill>
          <a:ln>
            <a:noFill/>
          </a:ln>
          <a:effectLst/>
        </p:spPr>
        <p:txBody>
          <a:bodyPr anchor="ctr">
            <a:spAutoFit/>
          </a:bodyPr>
          <a:lstStyle/>
          <a:p>
            <a:pPr>
              <a:defRPr/>
            </a:pPr>
            <a:r>
              <a:rPr lang="en-US" altLang="en-US" sz="2400" i="1" u="sng" dirty="0" err="1">
                <a:solidFill>
                  <a:srgbClr val="FF0000"/>
                </a:solidFill>
                <a:latin typeface="Times New Roman" pitchFamily="18" charset="0"/>
                <a:cs typeface="Times New Roman" pitchFamily="18" charset="0"/>
              </a:rPr>
              <a:t>Bài</a:t>
            </a:r>
            <a:r>
              <a:rPr lang="en-US" altLang="en-US" sz="2400" i="1" u="sng" dirty="0">
                <a:solidFill>
                  <a:srgbClr val="FF0000"/>
                </a:solidFill>
                <a:latin typeface="Times New Roman" pitchFamily="18" charset="0"/>
                <a:cs typeface="Times New Roman" pitchFamily="18" charset="0"/>
              </a:rPr>
              <a:t> 5 (</a:t>
            </a:r>
            <a:r>
              <a:rPr lang="en-US" altLang="en-US" sz="2400" i="1" u="sng" dirty="0" err="1">
                <a:solidFill>
                  <a:srgbClr val="FF0000"/>
                </a:solidFill>
                <a:latin typeface="Times New Roman" pitchFamily="18" charset="0"/>
                <a:cs typeface="Times New Roman" pitchFamily="18" charset="0"/>
              </a:rPr>
              <a:t>trang</a:t>
            </a:r>
            <a:r>
              <a:rPr lang="en-US" altLang="en-US" sz="2400" i="1" u="sng" dirty="0">
                <a:solidFill>
                  <a:srgbClr val="FF0000"/>
                </a:solidFill>
                <a:latin typeface="Times New Roman" pitchFamily="18" charset="0"/>
                <a:cs typeface="Times New Roman" pitchFamily="18" charset="0"/>
              </a:rPr>
              <a:t> 45 SGK)</a:t>
            </a:r>
            <a:r>
              <a:rPr lang="en-US" altLang="en-US" sz="2400" i="1" dirty="0">
                <a:solidFill>
                  <a:srgbClr val="FF0000"/>
                </a:solidFill>
                <a:latin typeface="Times New Roman" pitchFamily="18" charset="0"/>
                <a:cs typeface="Times New Roman" pitchFamily="18" charset="0"/>
              </a:rPr>
              <a:t> </a:t>
            </a:r>
          </a:p>
          <a:p>
            <a:pPr>
              <a:defRPr/>
            </a:pPr>
            <a:r>
              <a:rPr lang="en-US" altLang="en-US" sz="2400" i="1" dirty="0">
                <a:solidFill>
                  <a:srgbClr val="0000FF"/>
                </a:solidFill>
                <a:latin typeface="Times New Roman" pitchFamily="18" charset="0"/>
                <a:cs typeface="Times New Roman" pitchFamily="18" charset="0"/>
              </a:rPr>
              <a:t>a)</a:t>
            </a:r>
            <a:r>
              <a:rPr lang="en-US" altLang="en-US" sz="2400" i="1" dirty="0" err="1">
                <a:solidFill>
                  <a:srgbClr val="0000FF"/>
                </a:solidFill>
                <a:latin typeface="Times New Roman" pitchFamily="18" charset="0"/>
                <a:cs typeface="Times New Roman" pitchFamily="18" charset="0"/>
              </a:rPr>
              <a:t>Vẽ</a:t>
            </a:r>
            <a:r>
              <a:rPr lang="en-US" altLang="en-US" sz="2400" i="1" dirty="0">
                <a:solidFill>
                  <a:srgbClr val="0000FF"/>
                </a:solidFill>
                <a:latin typeface="Times New Roman" pitchFamily="18" charset="0"/>
                <a:cs typeface="Times New Roman" pitchFamily="18" charset="0"/>
              </a:rPr>
              <a:t> </a:t>
            </a:r>
            <a:r>
              <a:rPr lang="en-US" altLang="en-US" sz="2400" i="1" dirty="0" err="1">
                <a:solidFill>
                  <a:srgbClr val="0000FF"/>
                </a:solidFill>
                <a:latin typeface="Times New Roman" pitchFamily="18" charset="0"/>
                <a:cs typeface="Times New Roman" pitchFamily="18" charset="0"/>
              </a:rPr>
              <a:t>đồ</a:t>
            </a:r>
            <a:r>
              <a:rPr lang="en-US" altLang="en-US" sz="2400" i="1" dirty="0">
                <a:solidFill>
                  <a:srgbClr val="0000FF"/>
                </a:solidFill>
                <a:latin typeface="Times New Roman" pitchFamily="18" charset="0"/>
                <a:cs typeface="Times New Roman" pitchFamily="18" charset="0"/>
              </a:rPr>
              <a:t> </a:t>
            </a:r>
            <a:r>
              <a:rPr lang="en-US" altLang="en-US" sz="2400" i="1" dirty="0" err="1">
                <a:solidFill>
                  <a:srgbClr val="0000FF"/>
                </a:solidFill>
                <a:latin typeface="Times New Roman" pitchFamily="18" charset="0"/>
                <a:cs typeface="Times New Roman" pitchFamily="18" charset="0"/>
              </a:rPr>
              <a:t>thị</a:t>
            </a:r>
            <a:r>
              <a:rPr lang="en-US" altLang="en-US" sz="2400" i="1" dirty="0">
                <a:solidFill>
                  <a:srgbClr val="0000FF"/>
                </a:solidFill>
                <a:latin typeface="Times New Roman" pitchFamily="18" charset="0"/>
                <a:cs typeface="Times New Roman" pitchFamily="18" charset="0"/>
              </a:rPr>
              <a:t> </a:t>
            </a:r>
            <a:r>
              <a:rPr lang="en-US" altLang="en-US" sz="2400" i="1" dirty="0" err="1">
                <a:solidFill>
                  <a:srgbClr val="0000FF"/>
                </a:solidFill>
                <a:latin typeface="Times New Roman" pitchFamily="18" charset="0"/>
                <a:cs typeface="Times New Roman" pitchFamily="18" charset="0"/>
              </a:rPr>
              <a:t>của</a:t>
            </a:r>
            <a:r>
              <a:rPr lang="en-US" altLang="en-US" sz="2400" i="1" dirty="0">
                <a:solidFill>
                  <a:srgbClr val="0000FF"/>
                </a:solidFill>
                <a:latin typeface="Times New Roman" pitchFamily="18" charset="0"/>
                <a:cs typeface="Times New Roman" pitchFamily="18" charset="0"/>
              </a:rPr>
              <a:t> </a:t>
            </a:r>
            <a:r>
              <a:rPr lang="en-US" altLang="en-US" sz="2400" i="1" dirty="0" err="1">
                <a:solidFill>
                  <a:srgbClr val="0000FF"/>
                </a:solidFill>
                <a:latin typeface="Times New Roman" pitchFamily="18" charset="0"/>
                <a:cs typeface="Times New Roman" pitchFamily="18" charset="0"/>
              </a:rPr>
              <a:t>các</a:t>
            </a:r>
            <a:r>
              <a:rPr lang="en-US" altLang="en-US" sz="2400" i="1" dirty="0">
                <a:solidFill>
                  <a:srgbClr val="0000FF"/>
                </a:solidFill>
                <a:latin typeface="Times New Roman" pitchFamily="18" charset="0"/>
                <a:cs typeface="Times New Roman" pitchFamily="18" charset="0"/>
              </a:rPr>
              <a:t> </a:t>
            </a:r>
            <a:r>
              <a:rPr lang="en-US" altLang="en-US" sz="2400" i="1" dirty="0" err="1">
                <a:solidFill>
                  <a:srgbClr val="0000FF"/>
                </a:solidFill>
                <a:latin typeface="Times New Roman" pitchFamily="18" charset="0"/>
                <a:cs typeface="Times New Roman" pitchFamily="18" charset="0"/>
              </a:rPr>
              <a:t>hàm</a:t>
            </a:r>
            <a:r>
              <a:rPr lang="en-US" altLang="en-US" sz="2400" i="1" dirty="0">
                <a:solidFill>
                  <a:srgbClr val="0000FF"/>
                </a:solidFill>
                <a:latin typeface="Times New Roman" pitchFamily="18" charset="0"/>
                <a:cs typeface="Times New Roman" pitchFamily="18" charset="0"/>
              </a:rPr>
              <a:t> </a:t>
            </a:r>
            <a:r>
              <a:rPr lang="en-US" altLang="en-US" sz="2400" i="1" dirty="0" err="1">
                <a:solidFill>
                  <a:srgbClr val="0000FF"/>
                </a:solidFill>
                <a:latin typeface="Times New Roman" pitchFamily="18" charset="0"/>
                <a:cs typeface="Times New Roman" pitchFamily="18" charset="0"/>
              </a:rPr>
              <a:t>số</a:t>
            </a:r>
            <a:r>
              <a:rPr lang="en-US" altLang="en-US" sz="2400" i="1" dirty="0">
                <a:solidFill>
                  <a:srgbClr val="0000FF"/>
                </a:solidFill>
                <a:latin typeface="Times New Roman" pitchFamily="18" charset="0"/>
                <a:cs typeface="Times New Roman" pitchFamily="18" charset="0"/>
              </a:rPr>
              <a:t> y = x </a:t>
            </a:r>
            <a:r>
              <a:rPr lang="en-US" altLang="en-US" sz="2400" i="1" dirty="0" err="1">
                <a:solidFill>
                  <a:srgbClr val="0000FF"/>
                </a:solidFill>
                <a:latin typeface="Times New Roman" pitchFamily="18" charset="0"/>
                <a:cs typeface="Times New Roman" pitchFamily="18" charset="0"/>
              </a:rPr>
              <a:t>và</a:t>
            </a:r>
            <a:r>
              <a:rPr lang="en-US" altLang="en-US" sz="2400" i="1" dirty="0">
                <a:solidFill>
                  <a:srgbClr val="0000FF"/>
                </a:solidFill>
                <a:latin typeface="Times New Roman" pitchFamily="18" charset="0"/>
                <a:cs typeface="Times New Roman" pitchFamily="18" charset="0"/>
              </a:rPr>
              <a:t> y = 2x </a:t>
            </a:r>
          </a:p>
        </p:txBody>
      </p:sp>
      <p:pic>
        <p:nvPicPr>
          <p:cNvPr id="1333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387475"/>
            <a:ext cx="4900613"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48" name="Group 36"/>
          <p:cNvGrpSpPr>
            <a:grpSpLocks/>
          </p:cNvGrpSpPr>
          <p:nvPr/>
        </p:nvGrpSpPr>
        <p:grpSpPr bwMode="auto">
          <a:xfrm>
            <a:off x="4889500" y="3943350"/>
            <a:ext cx="700088" cy="685800"/>
            <a:chOff x="3081" y="2706"/>
            <a:chExt cx="441" cy="432"/>
          </a:xfrm>
        </p:grpSpPr>
        <p:sp>
          <p:nvSpPr>
            <p:cNvPr id="26659" name="Line 21"/>
            <p:cNvSpPr>
              <a:spLocks noChangeShapeType="1"/>
            </p:cNvSpPr>
            <p:nvPr/>
          </p:nvSpPr>
          <p:spPr bwMode="auto">
            <a:xfrm flipV="1">
              <a:off x="3522" y="2706"/>
              <a:ext cx="0" cy="4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0" name="Line 22"/>
            <p:cNvSpPr>
              <a:spLocks noChangeShapeType="1"/>
            </p:cNvSpPr>
            <p:nvPr/>
          </p:nvSpPr>
          <p:spPr bwMode="auto">
            <a:xfrm>
              <a:off x="3081" y="2706"/>
              <a:ext cx="43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9" name="Group 37"/>
          <p:cNvGrpSpPr>
            <a:grpSpLocks/>
          </p:cNvGrpSpPr>
          <p:nvPr/>
        </p:nvGrpSpPr>
        <p:grpSpPr bwMode="auto">
          <a:xfrm>
            <a:off x="4905375" y="3287713"/>
            <a:ext cx="690563" cy="1381125"/>
            <a:chOff x="4059" y="2394"/>
            <a:chExt cx="435" cy="870"/>
          </a:xfrm>
        </p:grpSpPr>
        <p:sp>
          <p:nvSpPr>
            <p:cNvPr id="26657" name="Line 26"/>
            <p:cNvSpPr>
              <a:spLocks noChangeShapeType="1"/>
            </p:cNvSpPr>
            <p:nvPr/>
          </p:nvSpPr>
          <p:spPr bwMode="auto">
            <a:xfrm>
              <a:off x="4059" y="2394"/>
              <a:ext cx="43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8" name="Line 27"/>
            <p:cNvSpPr>
              <a:spLocks noChangeShapeType="1"/>
            </p:cNvSpPr>
            <p:nvPr/>
          </p:nvSpPr>
          <p:spPr bwMode="auto">
            <a:xfrm>
              <a:off x="4494" y="2400"/>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41" name="Line 29"/>
          <p:cNvSpPr>
            <a:spLocks noChangeShapeType="1"/>
          </p:cNvSpPr>
          <p:nvPr/>
        </p:nvSpPr>
        <p:spPr bwMode="auto">
          <a:xfrm flipV="1">
            <a:off x="4572000" y="1568450"/>
            <a:ext cx="3429000" cy="34290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2" name="Line 30"/>
          <p:cNvSpPr>
            <a:spLocks noChangeShapeType="1"/>
          </p:cNvSpPr>
          <p:nvPr/>
        </p:nvSpPr>
        <p:spPr bwMode="auto">
          <a:xfrm flipV="1">
            <a:off x="4500563" y="1325563"/>
            <a:ext cx="2100262" cy="41148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4" name="Text Box 32"/>
          <p:cNvSpPr txBox="1">
            <a:spLocks noChangeArrowheads="1"/>
          </p:cNvSpPr>
          <p:nvPr/>
        </p:nvSpPr>
        <p:spPr bwMode="auto">
          <a:xfrm>
            <a:off x="5562600" y="3817938"/>
            <a:ext cx="355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C</a:t>
            </a:r>
          </a:p>
        </p:txBody>
      </p:sp>
      <p:sp>
        <p:nvSpPr>
          <p:cNvPr id="13345" name="Text Box 33"/>
          <p:cNvSpPr txBox="1">
            <a:spLocks noChangeArrowheads="1"/>
          </p:cNvSpPr>
          <p:nvPr/>
        </p:nvSpPr>
        <p:spPr bwMode="auto">
          <a:xfrm>
            <a:off x="5562600" y="3117850"/>
            <a:ext cx="369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D</a:t>
            </a:r>
          </a:p>
        </p:txBody>
      </p:sp>
      <p:sp>
        <p:nvSpPr>
          <p:cNvPr id="13353" name="Text Box 41"/>
          <p:cNvSpPr txBox="1">
            <a:spLocks noChangeArrowheads="1"/>
          </p:cNvSpPr>
          <p:nvPr/>
        </p:nvSpPr>
        <p:spPr bwMode="auto">
          <a:xfrm rot="-2426198">
            <a:off x="7315200" y="1349375"/>
            <a:ext cx="914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b="1">
                <a:latin typeface="Times New Roman" pitchFamily="18" charset="0"/>
                <a:cs typeface="Times New Roman" pitchFamily="18" charset="0"/>
              </a:rPr>
              <a:t>y = x</a:t>
            </a:r>
          </a:p>
        </p:txBody>
      </p:sp>
      <p:sp>
        <p:nvSpPr>
          <p:cNvPr id="13354" name="Text Box 42"/>
          <p:cNvSpPr txBox="1">
            <a:spLocks noChangeArrowheads="1"/>
          </p:cNvSpPr>
          <p:nvPr/>
        </p:nvSpPr>
        <p:spPr bwMode="auto">
          <a:xfrm rot="-3728791">
            <a:off x="5760244" y="1316831"/>
            <a:ext cx="9144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b="1">
                <a:latin typeface="Times New Roman" pitchFamily="18" charset="0"/>
                <a:cs typeface="Times New Roman" pitchFamily="18" charset="0"/>
              </a:rPr>
              <a:t>y = 2x</a:t>
            </a:r>
          </a:p>
        </p:txBody>
      </p:sp>
      <p:sp>
        <p:nvSpPr>
          <p:cNvPr id="13356" name="Text Box 44"/>
          <p:cNvSpPr txBox="1">
            <a:spLocks noChangeArrowheads="1"/>
          </p:cNvSpPr>
          <p:nvPr/>
        </p:nvSpPr>
        <p:spPr bwMode="auto">
          <a:xfrm>
            <a:off x="169863" y="3557588"/>
            <a:ext cx="32273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Vẽ đồ thị hàm số y = 2x </a:t>
            </a:r>
          </a:p>
        </p:txBody>
      </p:sp>
      <p:pic>
        <p:nvPicPr>
          <p:cNvPr id="26640"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7950" y="-133350"/>
            <a:ext cx="995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p:cNvSpPr txBox="1">
            <a:spLocks noChangeArrowheads="1"/>
          </p:cNvSpPr>
          <p:nvPr/>
        </p:nvSpPr>
        <p:spPr bwMode="auto">
          <a:xfrm>
            <a:off x="184150" y="2687638"/>
            <a:ext cx="41148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Đường thẳng  OC là đồ thị   hàm số y = x</a:t>
            </a:r>
          </a:p>
        </p:txBody>
      </p:sp>
      <p:sp>
        <p:nvSpPr>
          <p:cNvPr id="25" name="Text Box 4"/>
          <p:cNvSpPr txBox="1">
            <a:spLocks noChangeArrowheads="1"/>
          </p:cNvSpPr>
          <p:nvPr/>
        </p:nvSpPr>
        <p:spPr bwMode="auto">
          <a:xfrm>
            <a:off x="239713" y="1381125"/>
            <a:ext cx="4114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 Lập bảng giá trị</a:t>
            </a:r>
          </a:p>
        </p:txBody>
      </p:sp>
      <p:sp>
        <p:nvSpPr>
          <p:cNvPr id="26" name="Text Box 91"/>
          <p:cNvSpPr txBox="1">
            <a:spLocks noChangeArrowheads="1"/>
          </p:cNvSpPr>
          <p:nvPr/>
        </p:nvSpPr>
        <p:spPr bwMode="auto">
          <a:xfrm>
            <a:off x="2071688" y="226060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27" name="Text Box 94"/>
          <p:cNvSpPr txBox="1">
            <a:spLocks noChangeArrowheads="1"/>
          </p:cNvSpPr>
          <p:nvPr/>
        </p:nvSpPr>
        <p:spPr bwMode="auto">
          <a:xfrm>
            <a:off x="1462088" y="226060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0</a:t>
            </a:r>
          </a:p>
        </p:txBody>
      </p:sp>
      <p:sp>
        <p:nvSpPr>
          <p:cNvPr id="28" name="Text Box 95"/>
          <p:cNvSpPr txBox="1">
            <a:spLocks noChangeArrowheads="1"/>
          </p:cNvSpPr>
          <p:nvPr/>
        </p:nvSpPr>
        <p:spPr bwMode="auto">
          <a:xfrm>
            <a:off x="395288" y="1797050"/>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latin typeface="Times New Roman" pitchFamily="18" charset="0"/>
                <a:cs typeface="Times New Roman" pitchFamily="18" charset="0"/>
              </a:rPr>
              <a:t> </a:t>
            </a:r>
            <a:r>
              <a:rPr lang="en-US" sz="2400">
                <a:solidFill>
                  <a:srgbClr val="0000F4"/>
                </a:solidFill>
                <a:latin typeface="Times New Roman" pitchFamily="18" charset="0"/>
                <a:cs typeface="Times New Roman" pitchFamily="18" charset="0"/>
              </a:rPr>
              <a:t>x</a:t>
            </a:r>
            <a:endParaRPr lang="en-US" sz="2400">
              <a:latin typeface="Times New Roman" pitchFamily="18" charset="0"/>
              <a:cs typeface="Times New Roman" pitchFamily="18" charset="0"/>
            </a:endParaRPr>
          </a:p>
        </p:txBody>
      </p:sp>
      <p:sp>
        <p:nvSpPr>
          <p:cNvPr id="31" name="Text Box 96"/>
          <p:cNvSpPr txBox="1">
            <a:spLocks noChangeArrowheads="1"/>
          </p:cNvSpPr>
          <p:nvPr/>
        </p:nvSpPr>
        <p:spPr bwMode="auto">
          <a:xfrm>
            <a:off x="1462088" y="179705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32" name="Text Box 99"/>
          <p:cNvSpPr txBox="1">
            <a:spLocks noChangeArrowheads="1"/>
          </p:cNvSpPr>
          <p:nvPr/>
        </p:nvSpPr>
        <p:spPr bwMode="auto">
          <a:xfrm>
            <a:off x="2071688" y="1797050"/>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33" name="Text Box 100"/>
          <p:cNvSpPr txBox="1">
            <a:spLocks noChangeArrowheads="1"/>
          </p:cNvSpPr>
          <p:nvPr/>
        </p:nvSpPr>
        <p:spPr bwMode="auto">
          <a:xfrm>
            <a:off x="395288" y="2260600"/>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 = x</a:t>
            </a:r>
            <a:endParaRPr lang="en-US" sz="2400">
              <a:latin typeface="Times New Roman" pitchFamily="18" charset="0"/>
              <a:cs typeface="Times New Roman" pitchFamily="18" charset="0"/>
            </a:endParaRPr>
          </a:p>
        </p:txBody>
      </p:sp>
      <p:sp>
        <p:nvSpPr>
          <p:cNvPr id="34" name="Text Box 44"/>
          <p:cNvSpPr txBox="1">
            <a:spLocks noChangeArrowheads="1"/>
          </p:cNvSpPr>
          <p:nvPr/>
        </p:nvSpPr>
        <p:spPr bwMode="auto">
          <a:xfrm>
            <a:off x="382588" y="5395913"/>
            <a:ext cx="3732212"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Đường thẳng OD là  đồ thị </a:t>
            </a:r>
          </a:p>
          <a:p>
            <a:pPr eaLnBrk="1" hangingPunct="1"/>
            <a:r>
              <a:rPr lang="en-US" altLang="en-US" sz="2400">
                <a:solidFill>
                  <a:srgbClr val="0000FF"/>
                </a:solidFill>
                <a:latin typeface="Times New Roman" pitchFamily="18" charset="0"/>
                <a:cs typeface="Times New Roman" pitchFamily="18" charset="0"/>
              </a:rPr>
              <a:t>hàm số y = 2x.</a:t>
            </a:r>
          </a:p>
          <a:p>
            <a:pPr eaLnBrk="1" hangingPunct="1"/>
            <a:endParaRPr lang="en-US" altLang="en-US" b="1">
              <a:latin typeface="Times New Roman" pitchFamily="18" charset="0"/>
              <a:cs typeface="Times New Roman" pitchFamily="18" charset="0"/>
            </a:endParaRPr>
          </a:p>
        </p:txBody>
      </p:sp>
      <p:sp>
        <p:nvSpPr>
          <p:cNvPr id="35" name="Text Box 4"/>
          <p:cNvSpPr txBox="1">
            <a:spLocks noChangeArrowheads="1"/>
          </p:cNvSpPr>
          <p:nvPr/>
        </p:nvSpPr>
        <p:spPr bwMode="auto">
          <a:xfrm>
            <a:off x="234950" y="3963988"/>
            <a:ext cx="411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0000FF"/>
                </a:solidFill>
                <a:latin typeface="Times New Roman" pitchFamily="18" charset="0"/>
                <a:cs typeface="Times New Roman" pitchFamily="18" charset="0"/>
              </a:rPr>
              <a:t> Lập bảng giá trị</a:t>
            </a:r>
          </a:p>
        </p:txBody>
      </p:sp>
      <p:sp>
        <p:nvSpPr>
          <p:cNvPr id="36" name="Text Box 91"/>
          <p:cNvSpPr txBox="1">
            <a:spLocks noChangeArrowheads="1"/>
          </p:cNvSpPr>
          <p:nvPr/>
        </p:nvSpPr>
        <p:spPr bwMode="auto">
          <a:xfrm>
            <a:off x="2166938" y="4881563"/>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37" name="Text Box 94"/>
          <p:cNvSpPr txBox="1">
            <a:spLocks noChangeArrowheads="1"/>
          </p:cNvSpPr>
          <p:nvPr/>
        </p:nvSpPr>
        <p:spPr bwMode="auto">
          <a:xfrm>
            <a:off x="1557338" y="4881563"/>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0</a:t>
            </a:r>
          </a:p>
        </p:txBody>
      </p:sp>
      <p:sp>
        <p:nvSpPr>
          <p:cNvPr id="38" name="Text Box 95"/>
          <p:cNvSpPr txBox="1">
            <a:spLocks noChangeArrowheads="1"/>
          </p:cNvSpPr>
          <p:nvPr/>
        </p:nvSpPr>
        <p:spPr bwMode="auto">
          <a:xfrm>
            <a:off x="490538" y="4418013"/>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latin typeface="Times New Roman" pitchFamily="18" charset="0"/>
                <a:cs typeface="Times New Roman" pitchFamily="18" charset="0"/>
              </a:rPr>
              <a:t> </a:t>
            </a:r>
            <a:r>
              <a:rPr lang="en-US" sz="2400">
                <a:solidFill>
                  <a:srgbClr val="0000F4"/>
                </a:solidFill>
                <a:latin typeface="Times New Roman" pitchFamily="18" charset="0"/>
                <a:cs typeface="Times New Roman" pitchFamily="18" charset="0"/>
              </a:rPr>
              <a:t>x</a:t>
            </a:r>
            <a:endParaRPr lang="en-US" sz="2400">
              <a:latin typeface="Times New Roman" pitchFamily="18" charset="0"/>
              <a:cs typeface="Times New Roman" pitchFamily="18" charset="0"/>
            </a:endParaRPr>
          </a:p>
        </p:txBody>
      </p:sp>
      <p:sp>
        <p:nvSpPr>
          <p:cNvPr id="39" name="Text Box 96"/>
          <p:cNvSpPr txBox="1">
            <a:spLocks noChangeArrowheads="1"/>
          </p:cNvSpPr>
          <p:nvPr/>
        </p:nvSpPr>
        <p:spPr bwMode="auto">
          <a:xfrm>
            <a:off x="1557338" y="4418013"/>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40" name="Text Box 99"/>
          <p:cNvSpPr txBox="1">
            <a:spLocks noChangeArrowheads="1"/>
          </p:cNvSpPr>
          <p:nvPr/>
        </p:nvSpPr>
        <p:spPr bwMode="auto">
          <a:xfrm>
            <a:off x="2166938" y="4418013"/>
            <a:ext cx="6096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41" name="Text Box 100"/>
          <p:cNvSpPr txBox="1">
            <a:spLocks noChangeArrowheads="1"/>
          </p:cNvSpPr>
          <p:nvPr/>
        </p:nvSpPr>
        <p:spPr bwMode="auto">
          <a:xfrm>
            <a:off x="490538" y="4881563"/>
            <a:ext cx="10668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 = 2x</a:t>
            </a:r>
            <a:endParaRPr lang="en-US" sz="240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ircle(in)">
                                      <p:cBhvr>
                                        <p:cTn id="25" dur="2000"/>
                                        <p:tgtEl>
                                          <p:spTgt spid="3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ircle(in)">
                                      <p:cBhvr>
                                        <p:cTn id="31" dur="2000"/>
                                        <p:tgtEl>
                                          <p:spTgt spid="2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ircle(in)">
                                      <p:cBhvr>
                                        <p:cTn id="34" dur="2000"/>
                                        <p:tgtEl>
                                          <p:spTgt spid="3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nodeType="clickEffect">
                                  <p:stCondLst>
                                    <p:cond delay="0"/>
                                  </p:stCondLst>
                                  <p:childTnLst>
                                    <p:set>
                                      <p:cBhvr>
                                        <p:cTn id="38" dur="1" fill="hold">
                                          <p:stCondLst>
                                            <p:cond delay="0"/>
                                          </p:stCondLst>
                                        </p:cTn>
                                        <p:tgtEl>
                                          <p:spTgt spid="13332"/>
                                        </p:tgtEl>
                                        <p:attrNameLst>
                                          <p:attrName>style.visibility</p:attrName>
                                        </p:attrNameLst>
                                      </p:cBhvr>
                                      <p:to>
                                        <p:strVal val="visible"/>
                                      </p:to>
                                    </p:set>
                                    <p:anim calcmode="lin" valueType="num">
                                      <p:cBhvr>
                                        <p:cTn id="39" dur="500" fill="hold"/>
                                        <p:tgtEl>
                                          <p:spTgt spid="13332"/>
                                        </p:tgtEl>
                                        <p:attrNameLst>
                                          <p:attrName>ppt_w</p:attrName>
                                        </p:attrNameLst>
                                      </p:cBhvr>
                                      <p:tavLst>
                                        <p:tav tm="0">
                                          <p:val>
                                            <p:fltVal val="0"/>
                                          </p:val>
                                        </p:tav>
                                        <p:tav tm="100000">
                                          <p:val>
                                            <p:strVal val="#ppt_w"/>
                                          </p:val>
                                        </p:tav>
                                      </p:tavLst>
                                    </p:anim>
                                    <p:anim calcmode="lin" valueType="num">
                                      <p:cBhvr>
                                        <p:cTn id="40" dur="500" fill="hold"/>
                                        <p:tgtEl>
                                          <p:spTgt spid="13332"/>
                                        </p:tgtEl>
                                        <p:attrNameLst>
                                          <p:attrName>ppt_h</p:attrName>
                                        </p:attrNameLst>
                                      </p:cBhvr>
                                      <p:tavLst>
                                        <p:tav tm="0">
                                          <p:val>
                                            <p:fltVal val="0"/>
                                          </p:val>
                                        </p:tav>
                                        <p:tav tm="100000">
                                          <p:val>
                                            <p:strVal val="#ppt_h"/>
                                          </p:val>
                                        </p:tav>
                                      </p:tavLst>
                                    </p:anim>
                                    <p:animEffect transition="in" filter="fade">
                                      <p:cBhvr>
                                        <p:cTn id="41" dur="500"/>
                                        <p:tgtEl>
                                          <p:spTgt spid="1333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nodeType="clickEffect">
                                  <p:stCondLst>
                                    <p:cond delay="0"/>
                                  </p:stCondLst>
                                  <p:childTnLst>
                                    <p:set>
                                      <p:cBhvr>
                                        <p:cTn id="45" dur="1" fill="hold">
                                          <p:stCondLst>
                                            <p:cond delay="0"/>
                                          </p:stCondLst>
                                        </p:cTn>
                                        <p:tgtEl>
                                          <p:spTgt spid="13348"/>
                                        </p:tgtEl>
                                        <p:attrNameLst>
                                          <p:attrName>style.visibility</p:attrName>
                                        </p:attrNameLst>
                                      </p:cBhvr>
                                      <p:to>
                                        <p:strVal val="visible"/>
                                      </p:to>
                                    </p:set>
                                    <p:anim calcmode="lin" valueType="num">
                                      <p:cBhvr>
                                        <p:cTn id="46" dur="500" fill="hold"/>
                                        <p:tgtEl>
                                          <p:spTgt spid="13348"/>
                                        </p:tgtEl>
                                        <p:attrNameLst>
                                          <p:attrName>ppt_w</p:attrName>
                                        </p:attrNameLst>
                                      </p:cBhvr>
                                      <p:tavLst>
                                        <p:tav tm="0">
                                          <p:val>
                                            <p:fltVal val="0"/>
                                          </p:val>
                                        </p:tav>
                                        <p:tav tm="100000">
                                          <p:val>
                                            <p:strVal val="#ppt_w"/>
                                          </p:val>
                                        </p:tav>
                                      </p:tavLst>
                                    </p:anim>
                                    <p:anim calcmode="lin" valueType="num">
                                      <p:cBhvr>
                                        <p:cTn id="47" dur="500" fill="hold"/>
                                        <p:tgtEl>
                                          <p:spTgt spid="13348"/>
                                        </p:tgtEl>
                                        <p:attrNameLst>
                                          <p:attrName>ppt_h</p:attrName>
                                        </p:attrNameLst>
                                      </p:cBhvr>
                                      <p:tavLst>
                                        <p:tav tm="0">
                                          <p:val>
                                            <p:fltVal val="0"/>
                                          </p:val>
                                        </p:tav>
                                        <p:tav tm="100000">
                                          <p:val>
                                            <p:strVal val="#ppt_h"/>
                                          </p:val>
                                        </p:tav>
                                      </p:tavLst>
                                    </p:anim>
                                    <p:animEffect transition="in" filter="fade">
                                      <p:cBhvr>
                                        <p:cTn id="48" dur="500"/>
                                        <p:tgtEl>
                                          <p:spTgt spid="1334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3344"/>
                                        </p:tgtEl>
                                        <p:attrNameLst>
                                          <p:attrName>style.visibility</p:attrName>
                                        </p:attrNameLst>
                                      </p:cBhvr>
                                      <p:to>
                                        <p:strVal val="visible"/>
                                      </p:to>
                                    </p:set>
                                    <p:animEffect transition="in" filter="box(in)">
                                      <p:cBhvr>
                                        <p:cTn id="53" dur="500"/>
                                        <p:tgtEl>
                                          <p:spTgt spid="1334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13341"/>
                                        </p:tgtEl>
                                        <p:attrNameLst>
                                          <p:attrName>style.visibility</p:attrName>
                                        </p:attrNameLst>
                                      </p:cBhvr>
                                      <p:to>
                                        <p:strVal val="visible"/>
                                      </p:to>
                                    </p:set>
                                    <p:anim calcmode="lin" valueType="num">
                                      <p:cBhvr>
                                        <p:cTn id="58" dur="500" fill="hold"/>
                                        <p:tgtEl>
                                          <p:spTgt spid="13341"/>
                                        </p:tgtEl>
                                        <p:attrNameLst>
                                          <p:attrName>ppt_w</p:attrName>
                                        </p:attrNameLst>
                                      </p:cBhvr>
                                      <p:tavLst>
                                        <p:tav tm="0">
                                          <p:val>
                                            <p:fltVal val="0"/>
                                          </p:val>
                                        </p:tav>
                                        <p:tav tm="100000">
                                          <p:val>
                                            <p:strVal val="#ppt_w"/>
                                          </p:val>
                                        </p:tav>
                                      </p:tavLst>
                                    </p:anim>
                                    <p:anim calcmode="lin" valueType="num">
                                      <p:cBhvr>
                                        <p:cTn id="59" dur="500" fill="hold"/>
                                        <p:tgtEl>
                                          <p:spTgt spid="13341"/>
                                        </p:tgtEl>
                                        <p:attrNameLst>
                                          <p:attrName>ppt_h</p:attrName>
                                        </p:attrNameLst>
                                      </p:cBhvr>
                                      <p:tavLst>
                                        <p:tav tm="0">
                                          <p:val>
                                            <p:fltVal val="0"/>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3353"/>
                                        </p:tgtEl>
                                        <p:attrNameLst>
                                          <p:attrName>style.visibility</p:attrName>
                                        </p:attrNameLst>
                                      </p:cBhvr>
                                      <p:to>
                                        <p:strVal val="visible"/>
                                      </p:to>
                                    </p:set>
                                    <p:animEffect transition="in" filter="blinds(horizontal)">
                                      <p:cBhvr>
                                        <p:cTn id="64" dur="500"/>
                                        <p:tgtEl>
                                          <p:spTgt spid="1335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3356"/>
                                        </p:tgtEl>
                                        <p:attrNameLst>
                                          <p:attrName>style.visibility</p:attrName>
                                        </p:attrNameLst>
                                      </p:cBhvr>
                                      <p:to>
                                        <p:strVal val="visible"/>
                                      </p:to>
                                    </p:set>
                                    <p:animEffect transition="in" filter="checkerboard(across)">
                                      <p:cBhvr>
                                        <p:cTn id="75" dur="500"/>
                                        <p:tgtEl>
                                          <p:spTgt spid="13356"/>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 calcmode="lin" valueType="num">
                                      <p:cBhvr additive="base">
                                        <p:cTn id="80" dur="500" fill="hold"/>
                                        <p:tgtEl>
                                          <p:spTgt spid="35"/>
                                        </p:tgtEl>
                                        <p:attrNameLst>
                                          <p:attrName>ppt_x</p:attrName>
                                        </p:attrNameLst>
                                      </p:cBhvr>
                                      <p:tavLst>
                                        <p:tav tm="0">
                                          <p:val>
                                            <p:strVal val="#ppt_x"/>
                                          </p:val>
                                        </p:tav>
                                        <p:tav tm="100000">
                                          <p:val>
                                            <p:strVal val="#ppt_x"/>
                                          </p:val>
                                        </p:tav>
                                      </p:tavLst>
                                    </p:anim>
                                    <p:anim calcmode="lin" valueType="num">
                                      <p:cBhvr additive="base">
                                        <p:cTn id="8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circle(in)">
                                      <p:cBhvr>
                                        <p:cTn id="86" dur="2000"/>
                                        <p:tgtEl>
                                          <p:spTgt spid="38"/>
                                        </p:tgtEl>
                                      </p:cBhvr>
                                    </p:animEffect>
                                  </p:childTnLst>
                                </p:cTn>
                              </p:par>
                              <p:par>
                                <p:cTn id="87" presetID="6" presetClass="entr" presetSubtype="16"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circle(in)">
                                      <p:cBhvr>
                                        <p:cTn id="89" dur="2000"/>
                                        <p:tgtEl>
                                          <p:spTgt spid="39"/>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circle(in)">
                                      <p:cBhvr>
                                        <p:cTn id="92" dur="2000"/>
                                        <p:tgtEl>
                                          <p:spTgt spid="40"/>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circle(in)">
                                      <p:cBhvr>
                                        <p:cTn id="95" dur="2000"/>
                                        <p:tgtEl>
                                          <p:spTgt spid="36"/>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circle(in)">
                                      <p:cBhvr>
                                        <p:cTn id="98" dur="2000"/>
                                        <p:tgtEl>
                                          <p:spTgt spid="37"/>
                                        </p:tgtEl>
                                      </p:cBhvr>
                                    </p:animEffect>
                                  </p:childTnLst>
                                </p:cTn>
                              </p:par>
                              <p:par>
                                <p:cTn id="99" presetID="6" presetClass="entr" presetSubtype="16"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circle(in)">
                                      <p:cBhvr>
                                        <p:cTn id="101" dur="2000"/>
                                        <p:tgtEl>
                                          <p:spTgt spid="41"/>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3" presetClass="entr" presetSubtype="16" fill="hold" nodeType="clickEffect">
                                  <p:stCondLst>
                                    <p:cond delay="0"/>
                                  </p:stCondLst>
                                  <p:childTnLst>
                                    <p:set>
                                      <p:cBhvr>
                                        <p:cTn id="105" dur="1" fill="hold">
                                          <p:stCondLst>
                                            <p:cond delay="0"/>
                                          </p:stCondLst>
                                        </p:cTn>
                                        <p:tgtEl>
                                          <p:spTgt spid="13349"/>
                                        </p:tgtEl>
                                        <p:attrNameLst>
                                          <p:attrName>style.visibility</p:attrName>
                                        </p:attrNameLst>
                                      </p:cBhvr>
                                      <p:to>
                                        <p:strVal val="visible"/>
                                      </p:to>
                                    </p:set>
                                    <p:anim calcmode="lin" valueType="num">
                                      <p:cBhvr>
                                        <p:cTn id="106" dur="500" fill="hold"/>
                                        <p:tgtEl>
                                          <p:spTgt spid="13349"/>
                                        </p:tgtEl>
                                        <p:attrNameLst>
                                          <p:attrName>ppt_w</p:attrName>
                                        </p:attrNameLst>
                                      </p:cBhvr>
                                      <p:tavLst>
                                        <p:tav tm="0">
                                          <p:val>
                                            <p:fltVal val="0"/>
                                          </p:val>
                                        </p:tav>
                                        <p:tav tm="100000">
                                          <p:val>
                                            <p:strVal val="#ppt_w"/>
                                          </p:val>
                                        </p:tav>
                                      </p:tavLst>
                                    </p:anim>
                                    <p:anim calcmode="lin" valueType="num">
                                      <p:cBhvr>
                                        <p:cTn id="107" dur="500" fill="hold"/>
                                        <p:tgtEl>
                                          <p:spTgt spid="13349"/>
                                        </p:tgtEl>
                                        <p:attrNameLst>
                                          <p:attrName>ppt_h</p:attrName>
                                        </p:attrNameLst>
                                      </p:cBhvr>
                                      <p:tavLst>
                                        <p:tav tm="0">
                                          <p:val>
                                            <p:fltVal val="0"/>
                                          </p:val>
                                        </p:tav>
                                        <p:tav tm="100000">
                                          <p:val>
                                            <p:strVal val="#ppt_h"/>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 presetClass="entr" presetSubtype="16" fill="hold" grpId="0" nodeType="clickEffect">
                                  <p:stCondLst>
                                    <p:cond delay="0"/>
                                  </p:stCondLst>
                                  <p:childTnLst>
                                    <p:set>
                                      <p:cBhvr>
                                        <p:cTn id="111" dur="1" fill="hold">
                                          <p:stCondLst>
                                            <p:cond delay="0"/>
                                          </p:stCondLst>
                                        </p:cTn>
                                        <p:tgtEl>
                                          <p:spTgt spid="13345"/>
                                        </p:tgtEl>
                                        <p:attrNameLst>
                                          <p:attrName>style.visibility</p:attrName>
                                        </p:attrNameLst>
                                      </p:cBhvr>
                                      <p:to>
                                        <p:strVal val="visible"/>
                                      </p:to>
                                    </p:set>
                                    <p:animEffect transition="in" filter="box(in)">
                                      <p:cBhvr>
                                        <p:cTn id="112" dur="500"/>
                                        <p:tgtEl>
                                          <p:spTgt spid="1334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3" presetClass="entr" presetSubtype="0" fill="hold" grpId="0" nodeType="clickEffect">
                                  <p:stCondLst>
                                    <p:cond delay="0"/>
                                  </p:stCondLst>
                                  <p:childTnLst>
                                    <p:set>
                                      <p:cBhvr>
                                        <p:cTn id="116" dur="1" fill="hold">
                                          <p:stCondLst>
                                            <p:cond delay="0"/>
                                          </p:stCondLst>
                                        </p:cTn>
                                        <p:tgtEl>
                                          <p:spTgt spid="13342"/>
                                        </p:tgtEl>
                                        <p:attrNameLst>
                                          <p:attrName>style.visibility</p:attrName>
                                        </p:attrNameLst>
                                      </p:cBhvr>
                                      <p:to>
                                        <p:strVal val="visible"/>
                                      </p:to>
                                    </p:set>
                                    <p:anim calcmode="lin" valueType="num">
                                      <p:cBhvr>
                                        <p:cTn id="117" dur="500" fill="hold"/>
                                        <p:tgtEl>
                                          <p:spTgt spid="13342"/>
                                        </p:tgtEl>
                                        <p:attrNameLst>
                                          <p:attrName>ppt_w</p:attrName>
                                        </p:attrNameLst>
                                      </p:cBhvr>
                                      <p:tavLst>
                                        <p:tav tm="0">
                                          <p:val>
                                            <p:fltVal val="0"/>
                                          </p:val>
                                        </p:tav>
                                        <p:tav tm="100000">
                                          <p:val>
                                            <p:strVal val="#ppt_w"/>
                                          </p:val>
                                        </p:tav>
                                      </p:tavLst>
                                    </p:anim>
                                    <p:anim calcmode="lin" valueType="num">
                                      <p:cBhvr>
                                        <p:cTn id="118" dur="500" fill="hold"/>
                                        <p:tgtEl>
                                          <p:spTgt spid="13342"/>
                                        </p:tgtEl>
                                        <p:attrNameLst>
                                          <p:attrName>ppt_h</p:attrName>
                                        </p:attrNameLst>
                                      </p:cBhvr>
                                      <p:tavLst>
                                        <p:tav tm="0">
                                          <p:val>
                                            <p:fltVal val="0"/>
                                          </p:val>
                                        </p:tav>
                                        <p:tav tm="100000">
                                          <p:val>
                                            <p:strVal val="#ppt_h"/>
                                          </p:val>
                                        </p:tav>
                                      </p:tavLst>
                                    </p:anim>
                                    <p:animEffect transition="in" filter="fade">
                                      <p:cBhvr>
                                        <p:cTn id="119" dur="500"/>
                                        <p:tgtEl>
                                          <p:spTgt spid="13342"/>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 presetClass="entr" presetSubtype="10"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checkerboard(across)">
                                      <p:cBhvr>
                                        <p:cTn id="124" dur="500"/>
                                        <p:tgtEl>
                                          <p:spTgt spid="34"/>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ntr" presetSubtype="10" fill="hold" grpId="0" nodeType="clickEffect">
                                  <p:stCondLst>
                                    <p:cond delay="0"/>
                                  </p:stCondLst>
                                  <p:childTnLst>
                                    <p:set>
                                      <p:cBhvr>
                                        <p:cTn id="128" dur="1" fill="hold">
                                          <p:stCondLst>
                                            <p:cond delay="0"/>
                                          </p:stCondLst>
                                        </p:cTn>
                                        <p:tgtEl>
                                          <p:spTgt spid="13354"/>
                                        </p:tgtEl>
                                        <p:attrNameLst>
                                          <p:attrName>style.visibility</p:attrName>
                                        </p:attrNameLst>
                                      </p:cBhvr>
                                      <p:to>
                                        <p:strVal val="visible"/>
                                      </p:to>
                                    </p:set>
                                    <p:animEffect transition="in" filter="blinds(horizontal)">
                                      <p:cBhvr>
                                        <p:cTn id="129" dur="500"/>
                                        <p:tgtEl>
                                          <p:spTgt spid="1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41" grpId="0" animBg="1"/>
      <p:bldP spid="13342" grpId="0" animBg="1"/>
      <p:bldP spid="13344" grpId="0"/>
      <p:bldP spid="13345" grpId="0"/>
      <p:bldP spid="13353" grpId="0"/>
      <p:bldP spid="13354" grpId="0"/>
      <p:bldP spid="13356" grpId="0"/>
      <p:bldP spid="24" grpId="0"/>
      <p:bldP spid="25" grpId="0"/>
      <p:bldP spid="26" grpId="0" animBg="1"/>
      <p:bldP spid="27" grpId="0" animBg="1"/>
      <p:bldP spid="28" grpId="0" animBg="1"/>
      <p:bldP spid="31" grpId="0" animBg="1"/>
      <p:bldP spid="32" grpId="0" animBg="1"/>
      <p:bldP spid="33" grpId="0" animBg="1"/>
      <p:bldP spid="34" grpId="0"/>
      <p:bldP spid="35" grpId="0"/>
      <p:bldP spid="36" grpId="0" animBg="1"/>
      <p:bldP spid="37" grpId="0" animBg="1"/>
      <p:bldP spid="38" grpId="0" animBg="1"/>
      <p:bldP spid="39" grpId="0" animBg="1"/>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39713" y="560388"/>
            <a:ext cx="411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2238" indent="-12223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 Vẽ đồ thị hàm số</a:t>
            </a:r>
          </a:p>
        </p:txBody>
      </p:sp>
      <p:pic>
        <p:nvPicPr>
          <p:cNvPr id="2765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449388"/>
            <a:ext cx="4900613"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36"/>
          <p:cNvGrpSpPr>
            <a:grpSpLocks/>
          </p:cNvGrpSpPr>
          <p:nvPr/>
        </p:nvGrpSpPr>
        <p:grpSpPr bwMode="auto">
          <a:xfrm>
            <a:off x="4889500" y="3943350"/>
            <a:ext cx="700088" cy="685800"/>
            <a:chOff x="3081" y="2706"/>
            <a:chExt cx="441" cy="432"/>
          </a:xfrm>
        </p:grpSpPr>
        <p:sp>
          <p:nvSpPr>
            <p:cNvPr id="27679" name="Line 21"/>
            <p:cNvSpPr>
              <a:spLocks noChangeShapeType="1"/>
            </p:cNvSpPr>
            <p:nvPr/>
          </p:nvSpPr>
          <p:spPr bwMode="auto">
            <a:xfrm flipV="1">
              <a:off x="3522" y="2706"/>
              <a:ext cx="0" cy="4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0" name="Line 22"/>
            <p:cNvSpPr>
              <a:spLocks noChangeShapeType="1"/>
            </p:cNvSpPr>
            <p:nvPr/>
          </p:nvSpPr>
          <p:spPr bwMode="auto">
            <a:xfrm>
              <a:off x="3081" y="2706"/>
              <a:ext cx="43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53" name="Group 37"/>
          <p:cNvGrpSpPr>
            <a:grpSpLocks/>
          </p:cNvGrpSpPr>
          <p:nvPr/>
        </p:nvGrpSpPr>
        <p:grpSpPr bwMode="auto">
          <a:xfrm>
            <a:off x="4905375" y="3287713"/>
            <a:ext cx="690563" cy="1381125"/>
            <a:chOff x="4059" y="2394"/>
            <a:chExt cx="435" cy="870"/>
          </a:xfrm>
        </p:grpSpPr>
        <p:sp>
          <p:nvSpPr>
            <p:cNvPr id="27677" name="Line 26"/>
            <p:cNvSpPr>
              <a:spLocks noChangeShapeType="1"/>
            </p:cNvSpPr>
            <p:nvPr/>
          </p:nvSpPr>
          <p:spPr bwMode="auto">
            <a:xfrm>
              <a:off x="4059" y="2394"/>
              <a:ext cx="43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8" name="Line 27"/>
            <p:cNvSpPr>
              <a:spLocks noChangeShapeType="1"/>
            </p:cNvSpPr>
            <p:nvPr/>
          </p:nvSpPr>
          <p:spPr bwMode="auto">
            <a:xfrm>
              <a:off x="4494" y="2400"/>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54" name="Line 29"/>
          <p:cNvSpPr>
            <a:spLocks noChangeShapeType="1"/>
          </p:cNvSpPr>
          <p:nvPr/>
        </p:nvSpPr>
        <p:spPr bwMode="auto">
          <a:xfrm flipV="1">
            <a:off x="4572000" y="1568450"/>
            <a:ext cx="3429000" cy="34290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5" name="Line 30"/>
          <p:cNvSpPr>
            <a:spLocks noChangeShapeType="1"/>
          </p:cNvSpPr>
          <p:nvPr/>
        </p:nvSpPr>
        <p:spPr bwMode="auto">
          <a:xfrm flipV="1">
            <a:off x="4500563" y="1325563"/>
            <a:ext cx="2100262" cy="41148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6" name="Text Box 32"/>
          <p:cNvSpPr txBox="1">
            <a:spLocks noChangeArrowheads="1"/>
          </p:cNvSpPr>
          <p:nvPr/>
        </p:nvSpPr>
        <p:spPr bwMode="auto">
          <a:xfrm>
            <a:off x="5562600" y="3817938"/>
            <a:ext cx="355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C</a:t>
            </a:r>
          </a:p>
        </p:txBody>
      </p:sp>
      <p:sp>
        <p:nvSpPr>
          <p:cNvPr id="27657" name="Text Box 33"/>
          <p:cNvSpPr txBox="1">
            <a:spLocks noChangeArrowheads="1"/>
          </p:cNvSpPr>
          <p:nvPr/>
        </p:nvSpPr>
        <p:spPr bwMode="auto">
          <a:xfrm>
            <a:off x="5562600" y="3117850"/>
            <a:ext cx="369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D</a:t>
            </a:r>
          </a:p>
        </p:txBody>
      </p:sp>
      <p:sp>
        <p:nvSpPr>
          <p:cNvPr id="27658" name="Text Box 41"/>
          <p:cNvSpPr txBox="1">
            <a:spLocks noChangeArrowheads="1"/>
          </p:cNvSpPr>
          <p:nvPr/>
        </p:nvSpPr>
        <p:spPr bwMode="auto">
          <a:xfrm rot="-2426198">
            <a:off x="7315200" y="1349375"/>
            <a:ext cx="914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b="1">
                <a:latin typeface="Times New Roman" pitchFamily="18" charset="0"/>
                <a:cs typeface="Times New Roman" pitchFamily="18" charset="0"/>
              </a:rPr>
              <a:t>y = x</a:t>
            </a:r>
          </a:p>
        </p:txBody>
      </p:sp>
      <p:sp>
        <p:nvSpPr>
          <p:cNvPr id="27659" name="Text Box 42"/>
          <p:cNvSpPr txBox="1">
            <a:spLocks noChangeArrowheads="1"/>
          </p:cNvSpPr>
          <p:nvPr/>
        </p:nvSpPr>
        <p:spPr bwMode="auto">
          <a:xfrm rot="-3728791">
            <a:off x="5760244" y="1316831"/>
            <a:ext cx="9144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b="1">
                <a:latin typeface="Times New Roman" pitchFamily="18" charset="0"/>
                <a:cs typeface="Times New Roman" pitchFamily="18" charset="0"/>
              </a:rPr>
              <a:t>y = 2x</a:t>
            </a:r>
          </a:p>
        </p:txBody>
      </p:sp>
      <p:pic>
        <p:nvPicPr>
          <p:cNvPr id="27660"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7950" y="-133350"/>
            <a:ext cx="995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13"/>
          <p:cNvSpPr>
            <a:spLocks noChangeArrowheads="1"/>
          </p:cNvSpPr>
          <p:nvPr/>
        </p:nvSpPr>
        <p:spPr bwMode="auto">
          <a:xfrm>
            <a:off x="239713" y="992188"/>
            <a:ext cx="4713287" cy="2819400"/>
          </a:xfrm>
          <a:prstGeom prst="cloudCallout">
            <a:avLst>
              <a:gd name="adj1" fmla="val 64222"/>
              <a:gd name="adj2" fmla="val -20032"/>
            </a:avLst>
          </a:prstGeom>
          <a:solidFill>
            <a:schemeClr val="accent2"/>
          </a:solidFill>
          <a:ln w="9525">
            <a:solidFill>
              <a:schemeClr val="accent1"/>
            </a:solidFill>
            <a:round/>
            <a:headEnd/>
            <a:tailEnd/>
          </a:ln>
        </p:spPr>
        <p:txBody>
          <a:bodyPr/>
          <a:lstStyle/>
          <a:p>
            <a:pPr algn="ctr"/>
            <a:r>
              <a:rPr lang="en-US" sz="2400">
                <a:solidFill>
                  <a:srgbClr val="FF0000"/>
                </a:solidFill>
                <a:latin typeface="Times New Roman" pitchFamily="18" charset="0"/>
                <a:cs typeface="Times New Roman" pitchFamily="18" charset="0"/>
              </a:rPr>
              <a:t>Đồ thị hàm số y = ax </a:t>
            </a:r>
          </a:p>
          <a:p>
            <a:pPr algn="ctr"/>
            <a:r>
              <a:rPr lang="en-US" sz="2400">
                <a:solidFill>
                  <a:srgbClr val="FF0000"/>
                </a:solidFill>
                <a:latin typeface="Times New Roman" pitchFamily="18" charset="0"/>
                <a:cs typeface="Times New Roman" pitchFamily="18" charset="0"/>
              </a:rPr>
              <a:t>(a khác 0) là đường như thế nào? </a:t>
            </a:r>
          </a:p>
          <a:p>
            <a:r>
              <a:rPr lang="en-US" sz="2400">
                <a:solidFill>
                  <a:srgbClr val="FF0000"/>
                </a:solidFill>
                <a:latin typeface="Times New Roman" pitchFamily="18" charset="0"/>
                <a:cs typeface="Times New Roman" pitchFamily="18" charset="0"/>
              </a:rPr>
              <a:t>Nêu cách vẽ đồ thị </a:t>
            </a:r>
          </a:p>
          <a:p>
            <a:pPr algn="ctr"/>
            <a:r>
              <a:rPr lang="en-US" sz="2400">
                <a:solidFill>
                  <a:srgbClr val="FF0000"/>
                </a:solidFill>
                <a:latin typeface="Times New Roman" pitchFamily="18" charset="0"/>
                <a:cs typeface="Times New Roman" pitchFamily="18" charset="0"/>
              </a:rPr>
              <a:t>hàm số y = ax?</a:t>
            </a:r>
          </a:p>
        </p:txBody>
      </p:sp>
      <p:sp>
        <p:nvSpPr>
          <p:cNvPr id="30" name="AutoShape 14"/>
          <p:cNvSpPr>
            <a:spLocks noChangeArrowheads="1"/>
          </p:cNvSpPr>
          <p:nvPr/>
        </p:nvSpPr>
        <p:spPr bwMode="auto">
          <a:xfrm>
            <a:off x="1716088" y="1955800"/>
            <a:ext cx="6818312" cy="4521200"/>
          </a:xfrm>
          <a:prstGeom prst="wedgeRoundRectCallout">
            <a:avLst>
              <a:gd name="adj1" fmla="val 38051"/>
              <a:gd name="adj2" fmla="val 65403"/>
              <a:gd name="adj3" fmla="val 16667"/>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400">
                <a:latin typeface="Times New Roman" pitchFamily="18" charset="0"/>
                <a:cs typeface="Times New Roman" pitchFamily="18" charset="0"/>
              </a:rPr>
              <a:t>- Đồ thị hàm số y = ax (a khác 0) là một đường thẳng đi qua gốc tọa độ.</a:t>
            </a:r>
          </a:p>
          <a:p>
            <a:r>
              <a:rPr lang="en-US" sz="2400">
                <a:latin typeface="Times New Roman" pitchFamily="18" charset="0"/>
                <a:cs typeface="Times New Roman" pitchFamily="18" charset="0"/>
              </a:rPr>
              <a:t>- Cách vẽ đồ thị hàm số y = ax:</a:t>
            </a:r>
          </a:p>
          <a:p>
            <a:r>
              <a:rPr lang="en-US" sz="2400">
                <a:latin typeface="Times New Roman" pitchFamily="18" charset="0"/>
                <a:cs typeface="Times New Roman" pitchFamily="18" charset="0"/>
              </a:rPr>
              <a:t>+) Lập bảng </a:t>
            </a:r>
          </a:p>
          <a:p>
            <a:endParaRPr lang="en-US" sz="2400">
              <a:latin typeface="Times New Roman" pitchFamily="18" charset="0"/>
              <a:cs typeface="Times New Roman" pitchFamily="18" charset="0"/>
            </a:endParaRPr>
          </a:p>
          <a:p>
            <a:endParaRPr lang="en-US" sz="2400">
              <a:latin typeface="Times New Roman" pitchFamily="18" charset="0"/>
              <a:cs typeface="Times New Roman" pitchFamily="18" charset="0"/>
            </a:endParaRP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 Vẽ đồ thị </a:t>
            </a:r>
          </a:p>
          <a:p>
            <a:r>
              <a:rPr lang="en-US" sz="2400">
                <a:latin typeface="Times New Roman" pitchFamily="18" charset="0"/>
                <a:cs typeface="Times New Roman" pitchFamily="18" charset="0"/>
              </a:rPr>
              <a:t>Vẽ A(1;a) thuộc đồ thị hàm số y = ax</a:t>
            </a:r>
          </a:p>
          <a:p>
            <a:pPr>
              <a:buFont typeface="Symbol" pitchFamily="18" charset="2"/>
              <a:buNone/>
            </a:pPr>
            <a:r>
              <a:rPr lang="en-US" sz="2400">
                <a:latin typeface="Times New Roman" pitchFamily="18" charset="0"/>
                <a:cs typeface="Times New Roman" pitchFamily="18" charset="0"/>
              </a:rPr>
              <a:t>=&gt; Đường thẳng OA là Đồ thị hàm số y = ax</a:t>
            </a:r>
          </a:p>
        </p:txBody>
      </p:sp>
      <p:graphicFrame>
        <p:nvGraphicFramePr>
          <p:cNvPr id="2" name="Table 1"/>
          <p:cNvGraphicFramePr>
            <a:graphicFrameLocks noGrp="1"/>
          </p:cNvGraphicFramePr>
          <p:nvPr/>
        </p:nvGraphicFramePr>
        <p:xfrm>
          <a:off x="3632200" y="3590925"/>
          <a:ext cx="2286000" cy="893765"/>
        </p:xfrm>
        <a:graphic>
          <a:graphicData uri="http://schemas.openxmlformats.org/drawingml/2006/table">
            <a:tbl>
              <a:tblPr firstRow="1" bandRow="1">
                <a:tableStyleId>{5C22544A-7EE6-4342-B048-85BDC9FD1C3A}</a:tableStyleId>
              </a:tblPr>
              <a:tblGrid>
                <a:gridCol w="1187660">
                  <a:extLst>
                    <a:ext uri="{9D8B030D-6E8A-4147-A177-3AD203B41FA5}">
                      <a16:colId xmlns:a16="http://schemas.microsoft.com/office/drawing/2014/main" val="20000"/>
                    </a:ext>
                  </a:extLst>
                </a:gridCol>
                <a:gridCol w="609484">
                  <a:extLst>
                    <a:ext uri="{9D8B030D-6E8A-4147-A177-3AD203B41FA5}">
                      <a16:colId xmlns:a16="http://schemas.microsoft.com/office/drawing/2014/main" val="20001"/>
                    </a:ext>
                  </a:extLst>
                </a:gridCol>
                <a:gridCol w="488856">
                  <a:extLst>
                    <a:ext uri="{9D8B030D-6E8A-4147-A177-3AD203B41FA5}">
                      <a16:colId xmlns:a16="http://schemas.microsoft.com/office/drawing/2014/main" val="20002"/>
                    </a:ext>
                  </a:extLst>
                </a:gridCol>
              </a:tblGrid>
              <a:tr h="365720">
                <a:tc>
                  <a:txBody>
                    <a:bodyPr/>
                    <a:lstStyle/>
                    <a:p>
                      <a:r>
                        <a:rPr lang="en-US" sz="1800" b="0" dirty="0">
                          <a:solidFill>
                            <a:schemeClr val="tx1"/>
                          </a:solidFill>
                        </a:rPr>
                        <a:t>x</a:t>
                      </a:r>
                    </a:p>
                  </a:txBody>
                  <a:tcPr marL="91423" marR="91423" marT="45701" marB="45701">
                    <a:solidFill>
                      <a:schemeClr val="accent1"/>
                    </a:solidFill>
                  </a:tcPr>
                </a:tc>
                <a:tc>
                  <a:txBody>
                    <a:bodyPr/>
                    <a:lstStyle/>
                    <a:p>
                      <a:r>
                        <a:rPr lang="en-US" sz="1800" b="0" dirty="0">
                          <a:solidFill>
                            <a:schemeClr val="tx1"/>
                          </a:solidFill>
                        </a:rPr>
                        <a:t>0</a:t>
                      </a:r>
                    </a:p>
                  </a:txBody>
                  <a:tcPr marL="91423" marR="91423" marT="45701" marB="45701">
                    <a:solidFill>
                      <a:schemeClr val="accent1"/>
                    </a:solidFill>
                  </a:tcPr>
                </a:tc>
                <a:tc>
                  <a:txBody>
                    <a:bodyPr/>
                    <a:lstStyle/>
                    <a:p>
                      <a:r>
                        <a:rPr lang="en-US" sz="1800" b="0" dirty="0">
                          <a:solidFill>
                            <a:schemeClr val="tx1"/>
                          </a:solidFill>
                        </a:rPr>
                        <a:t>1</a:t>
                      </a:r>
                    </a:p>
                  </a:txBody>
                  <a:tcPr marL="91423" marR="91423" marT="45701" marB="45701">
                    <a:solidFill>
                      <a:schemeClr val="accent1"/>
                    </a:solidFill>
                  </a:tcPr>
                </a:tc>
                <a:extLst>
                  <a:ext uri="{0D108BD9-81ED-4DB2-BD59-A6C34878D82A}">
                    <a16:rowId xmlns:a16="http://schemas.microsoft.com/office/drawing/2014/main" val="10000"/>
                  </a:ext>
                </a:extLst>
              </a:tr>
              <a:tr h="528043">
                <a:tc>
                  <a:txBody>
                    <a:bodyPr/>
                    <a:lstStyle/>
                    <a:p>
                      <a:r>
                        <a:rPr lang="en-US" sz="1800" dirty="0">
                          <a:solidFill>
                            <a:schemeClr val="tx1"/>
                          </a:solidFill>
                        </a:rPr>
                        <a:t>y = ax</a:t>
                      </a:r>
                    </a:p>
                  </a:txBody>
                  <a:tcPr marL="91423" marR="91423" marT="45701" marB="45701">
                    <a:solidFill>
                      <a:schemeClr val="accent1"/>
                    </a:solidFill>
                  </a:tcPr>
                </a:tc>
                <a:tc>
                  <a:txBody>
                    <a:bodyPr/>
                    <a:lstStyle/>
                    <a:p>
                      <a:r>
                        <a:rPr lang="en-US" sz="1800" dirty="0">
                          <a:solidFill>
                            <a:schemeClr val="tx1"/>
                          </a:solidFill>
                        </a:rPr>
                        <a:t>0</a:t>
                      </a:r>
                    </a:p>
                  </a:txBody>
                  <a:tcPr marL="91423" marR="91423" marT="45701" marB="45701">
                    <a:solidFill>
                      <a:schemeClr val="accent1"/>
                    </a:solidFill>
                  </a:tcPr>
                </a:tc>
                <a:tc>
                  <a:txBody>
                    <a:bodyPr/>
                    <a:lstStyle/>
                    <a:p>
                      <a:r>
                        <a:rPr lang="en-US" sz="1800" dirty="0">
                          <a:solidFill>
                            <a:schemeClr val="tx1"/>
                          </a:solidFill>
                        </a:rPr>
                        <a:t>a</a:t>
                      </a:r>
                    </a:p>
                  </a:txBody>
                  <a:tcPr marL="91423" marR="91423" marT="45701" marB="45701">
                    <a:solidFill>
                      <a:schemeClr val="accent1"/>
                    </a:solidFill>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xit" presetSubtype="0" fill="hold" grpId="1" nodeType="clickEffect">
                                  <p:stCondLst>
                                    <p:cond delay="0"/>
                                  </p:stCondLst>
                                  <p:childTnLst>
                                    <p:animEffect transition="out" filter="fade">
                                      <p:cBhvr>
                                        <p:cTn id="11" dur="1000"/>
                                        <p:tgtEl>
                                          <p:spTgt spid="29"/>
                                        </p:tgtEl>
                                      </p:cBhvr>
                                    </p:animEffect>
                                    <p:anim calcmode="lin" valueType="num">
                                      <p:cBhvr>
                                        <p:cTn id="12" dur="1000"/>
                                        <p:tgtEl>
                                          <p:spTgt spid="29"/>
                                        </p:tgtEl>
                                        <p:attrNameLst>
                                          <p:attrName>ppt_x</p:attrName>
                                        </p:attrNameLst>
                                      </p:cBhvr>
                                      <p:tavLst>
                                        <p:tav tm="0">
                                          <p:val>
                                            <p:strVal val="ppt_x"/>
                                          </p:val>
                                        </p:tav>
                                        <p:tav tm="100000">
                                          <p:val>
                                            <p:strVal val="ppt_x"/>
                                          </p:val>
                                        </p:tav>
                                      </p:tavLst>
                                    </p:anim>
                                    <p:anim calcmode="lin" valueType="num">
                                      <p:cBhvr>
                                        <p:cTn id="13" dur="1000"/>
                                        <p:tgtEl>
                                          <p:spTgt spid="29"/>
                                        </p:tgtEl>
                                        <p:attrNameLst>
                                          <p:attrName>ppt_y</p:attrName>
                                        </p:attrNameLst>
                                      </p:cBhvr>
                                      <p:tavLst>
                                        <p:tav tm="0">
                                          <p:val>
                                            <p:strVal val="ppt_y"/>
                                          </p:val>
                                        </p:tav>
                                        <p:tav tm="100000">
                                          <p:val>
                                            <p:strVal val="ppt_y+.1"/>
                                          </p:val>
                                        </p:tav>
                                      </p:tavLst>
                                    </p:anim>
                                    <p:set>
                                      <p:cBhvr>
                                        <p:cTn id="14" dur="1" fill="hold">
                                          <p:stCondLst>
                                            <p:cond delay="999"/>
                                          </p:stCondLst>
                                        </p:cTn>
                                        <p:tgtEl>
                                          <p:spTgt spid="2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par>
                                <p:cTn id="20" presetID="6"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4"/>
          <p:cNvSpPr>
            <a:spLocks noChangeShapeType="1"/>
          </p:cNvSpPr>
          <p:nvPr/>
        </p:nvSpPr>
        <p:spPr bwMode="auto">
          <a:xfrm>
            <a:off x="5040313" y="3132138"/>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 name="Rectangle 5"/>
          <p:cNvSpPr>
            <a:spLocks noChangeArrowheads="1"/>
          </p:cNvSpPr>
          <p:nvPr/>
        </p:nvSpPr>
        <p:spPr bwMode="auto">
          <a:xfrm>
            <a:off x="76200" y="239713"/>
            <a:ext cx="89916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i="1" u="sng">
                <a:solidFill>
                  <a:srgbClr val="FF0000"/>
                </a:solidFill>
                <a:latin typeface="Times New Roman" pitchFamily="18" charset="0"/>
                <a:cs typeface="Times New Roman" pitchFamily="18" charset="0"/>
              </a:rPr>
              <a:t>Bài 5 (trang 45 SGK)</a:t>
            </a:r>
            <a:r>
              <a:rPr lang="en-US" altLang="en-US" sz="2800" i="1">
                <a:solidFill>
                  <a:srgbClr val="FF0000"/>
                </a:solidFill>
                <a:latin typeface="Times New Roman" pitchFamily="18" charset="0"/>
                <a:cs typeface="Times New Roman" pitchFamily="18" charset="0"/>
              </a:rPr>
              <a:t> </a:t>
            </a:r>
          </a:p>
          <a:p>
            <a:r>
              <a:rPr lang="en-US" altLang="en-US" sz="2800" i="1">
                <a:solidFill>
                  <a:srgbClr val="0000FF"/>
                </a:solidFill>
                <a:latin typeface="Times New Roman" pitchFamily="18" charset="0"/>
                <a:cs typeface="Times New Roman" pitchFamily="18" charset="0"/>
              </a:rPr>
              <a:t>b)  Đường thẳng song song với trục Ox và cắt trục Oy tại điểm có tung độ y = 4 lần lượt cắt các đường thẳng  y= x và y = 2x tại hai điểm A và B. </a:t>
            </a:r>
            <a:r>
              <a:rPr lang="en-US" altLang="en-US" sz="2800" i="1">
                <a:latin typeface="Times New Roman" pitchFamily="18" charset="0"/>
                <a:cs typeface="Times New Roman" pitchFamily="18" charset="0"/>
              </a:rPr>
              <a:t>Tìm tọa độ các điểm A, B</a:t>
            </a:r>
            <a:r>
              <a:rPr lang="en-US" altLang="en-US" sz="2800" i="1">
                <a:solidFill>
                  <a:srgbClr val="0000FF"/>
                </a:solidFill>
                <a:latin typeface="Times New Roman" pitchFamily="18" charset="0"/>
                <a:cs typeface="Times New Roman" pitchFamily="18" charset="0"/>
              </a:rPr>
              <a:t> và </a:t>
            </a:r>
            <a:r>
              <a:rPr lang="en-US" altLang="en-US" sz="2800" i="1">
                <a:latin typeface="Times New Roman" pitchFamily="18" charset="0"/>
                <a:cs typeface="Times New Roman" pitchFamily="18" charset="0"/>
              </a:rPr>
              <a:t>tính chu vi</a:t>
            </a:r>
            <a:r>
              <a:rPr lang="en-US" altLang="en-US" sz="2800" i="1">
                <a:solidFill>
                  <a:srgbClr val="0000FF"/>
                </a:solidFill>
                <a:latin typeface="Times New Roman" pitchFamily="18" charset="0"/>
                <a:cs typeface="Times New Roman" pitchFamily="18" charset="0"/>
              </a:rPr>
              <a:t>, </a:t>
            </a:r>
            <a:r>
              <a:rPr lang="en-US" altLang="en-US" sz="2800" i="1">
                <a:latin typeface="Times New Roman" pitchFamily="18" charset="0"/>
                <a:cs typeface="Times New Roman" pitchFamily="18" charset="0"/>
              </a:rPr>
              <a:t>diện tích</a:t>
            </a:r>
            <a:r>
              <a:rPr lang="en-US" altLang="en-US" sz="2800" i="1">
                <a:solidFill>
                  <a:srgbClr val="0000FF"/>
                </a:solidFill>
                <a:latin typeface="Times New Roman" pitchFamily="18" charset="0"/>
                <a:cs typeface="Times New Roman" pitchFamily="18" charset="0"/>
              </a:rPr>
              <a:t> của tam giác </a:t>
            </a:r>
            <a:r>
              <a:rPr lang="en-US" altLang="en-US" sz="2800" i="1">
                <a:latin typeface="Times New Roman" pitchFamily="18" charset="0"/>
                <a:cs typeface="Times New Roman" pitchFamily="18" charset="0"/>
              </a:rPr>
              <a:t>OAB</a:t>
            </a:r>
            <a:r>
              <a:rPr lang="en-US" altLang="en-US" sz="2800" i="1">
                <a:solidFill>
                  <a:srgbClr val="0000FF"/>
                </a:solidFill>
                <a:latin typeface="Times New Roman" pitchFamily="18" charset="0"/>
                <a:cs typeface="Times New Roman" pitchFamily="18" charset="0"/>
              </a:rPr>
              <a:t> theo đơn vị đo trên các trục tọa độ là cm.</a:t>
            </a:r>
          </a:p>
        </p:txBody>
      </p:sp>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513" y="2574925"/>
            <a:ext cx="4900612"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7" name="Group 7"/>
          <p:cNvGrpSpPr>
            <a:grpSpLocks/>
          </p:cNvGrpSpPr>
          <p:nvPr/>
        </p:nvGrpSpPr>
        <p:grpSpPr bwMode="auto">
          <a:xfrm>
            <a:off x="4900613" y="5138738"/>
            <a:ext cx="700087" cy="685800"/>
            <a:chOff x="3081" y="2706"/>
            <a:chExt cx="441" cy="432"/>
          </a:xfrm>
        </p:grpSpPr>
        <p:sp>
          <p:nvSpPr>
            <p:cNvPr id="28704" name="Line 8"/>
            <p:cNvSpPr>
              <a:spLocks noChangeShapeType="1"/>
            </p:cNvSpPr>
            <p:nvPr/>
          </p:nvSpPr>
          <p:spPr bwMode="auto">
            <a:xfrm flipV="1">
              <a:off x="3522" y="2706"/>
              <a:ext cx="0" cy="4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5" name="Line 9"/>
            <p:cNvSpPr>
              <a:spLocks noChangeShapeType="1"/>
            </p:cNvSpPr>
            <p:nvPr/>
          </p:nvSpPr>
          <p:spPr bwMode="auto">
            <a:xfrm>
              <a:off x="3081" y="2706"/>
              <a:ext cx="43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78" name="Group 10"/>
          <p:cNvGrpSpPr>
            <a:grpSpLocks/>
          </p:cNvGrpSpPr>
          <p:nvPr/>
        </p:nvGrpSpPr>
        <p:grpSpPr bwMode="auto">
          <a:xfrm>
            <a:off x="4916488" y="4457700"/>
            <a:ext cx="690562" cy="1381125"/>
            <a:chOff x="4059" y="2394"/>
            <a:chExt cx="435" cy="870"/>
          </a:xfrm>
        </p:grpSpPr>
        <p:sp>
          <p:nvSpPr>
            <p:cNvPr id="28702" name="Line 11"/>
            <p:cNvSpPr>
              <a:spLocks noChangeShapeType="1"/>
            </p:cNvSpPr>
            <p:nvPr/>
          </p:nvSpPr>
          <p:spPr bwMode="auto">
            <a:xfrm>
              <a:off x="4059" y="2394"/>
              <a:ext cx="43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3" name="Line 12"/>
            <p:cNvSpPr>
              <a:spLocks noChangeShapeType="1"/>
            </p:cNvSpPr>
            <p:nvPr/>
          </p:nvSpPr>
          <p:spPr bwMode="auto">
            <a:xfrm>
              <a:off x="4494" y="2400"/>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679" name="Line 13"/>
          <p:cNvSpPr>
            <a:spLocks noChangeShapeType="1"/>
          </p:cNvSpPr>
          <p:nvPr/>
        </p:nvSpPr>
        <p:spPr bwMode="auto">
          <a:xfrm flipV="1">
            <a:off x="4511675" y="2781300"/>
            <a:ext cx="3500438" cy="34290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0" name="Line 14"/>
          <p:cNvSpPr>
            <a:spLocks noChangeShapeType="1"/>
          </p:cNvSpPr>
          <p:nvPr/>
        </p:nvSpPr>
        <p:spPr bwMode="auto">
          <a:xfrm flipV="1">
            <a:off x="4511675" y="2520950"/>
            <a:ext cx="2100263" cy="41148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15"/>
          <p:cNvSpPr>
            <a:spLocks noChangeShapeType="1"/>
          </p:cNvSpPr>
          <p:nvPr/>
        </p:nvSpPr>
        <p:spPr bwMode="auto">
          <a:xfrm>
            <a:off x="4430713" y="3108325"/>
            <a:ext cx="4038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2" name="Text Box 16"/>
          <p:cNvSpPr txBox="1">
            <a:spLocks noChangeArrowheads="1"/>
          </p:cNvSpPr>
          <p:nvPr/>
        </p:nvSpPr>
        <p:spPr bwMode="auto">
          <a:xfrm>
            <a:off x="5573713" y="5051425"/>
            <a:ext cx="355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C</a:t>
            </a:r>
          </a:p>
        </p:txBody>
      </p:sp>
      <p:sp>
        <p:nvSpPr>
          <p:cNvPr id="28683" name="Text Box 17"/>
          <p:cNvSpPr txBox="1">
            <a:spLocks noChangeArrowheads="1"/>
          </p:cNvSpPr>
          <p:nvPr/>
        </p:nvSpPr>
        <p:spPr bwMode="auto">
          <a:xfrm>
            <a:off x="5573713" y="4351338"/>
            <a:ext cx="3698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D</a:t>
            </a:r>
          </a:p>
        </p:txBody>
      </p:sp>
      <p:sp>
        <p:nvSpPr>
          <p:cNvPr id="5132" name="Text Box 18"/>
          <p:cNvSpPr txBox="1">
            <a:spLocks noChangeArrowheads="1"/>
          </p:cNvSpPr>
          <p:nvPr/>
        </p:nvSpPr>
        <p:spPr bwMode="auto">
          <a:xfrm>
            <a:off x="6015038" y="2765425"/>
            <a:ext cx="3698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A</a:t>
            </a:r>
          </a:p>
        </p:txBody>
      </p:sp>
      <p:sp>
        <p:nvSpPr>
          <p:cNvPr id="5133" name="Text Box 19"/>
          <p:cNvSpPr txBox="1">
            <a:spLocks noChangeArrowheads="1"/>
          </p:cNvSpPr>
          <p:nvPr/>
        </p:nvSpPr>
        <p:spPr bwMode="auto">
          <a:xfrm>
            <a:off x="7431088" y="2778125"/>
            <a:ext cx="355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B</a:t>
            </a:r>
          </a:p>
        </p:txBody>
      </p:sp>
      <p:sp>
        <p:nvSpPr>
          <p:cNvPr id="5134" name="Line 20"/>
          <p:cNvSpPr>
            <a:spLocks noChangeShapeType="1"/>
          </p:cNvSpPr>
          <p:nvPr/>
        </p:nvSpPr>
        <p:spPr bwMode="auto">
          <a:xfrm flipV="1">
            <a:off x="6307138" y="3132138"/>
            <a:ext cx="0" cy="26670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5" name="Line 21"/>
          <p:cNvSpPr>
            <a:spLocks noChangeShapeType="1"/>
          </p:cNvSpPr>
          <p:nvPr/>
        </p:nvSpPr>
        <p:spPr bwMode="auto">
          <a:xfrm flipV="1">
            <a:off x="7631113" y="3114675"/>
            <a:ext cx="57150" cy="26670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8" name="Text Box 22"/>
          <p:cNvSpPr txBox="1">
            <a:spLocks noChangeArrowheads="1"/>
          </p:cNvSpPr>
          <p:nvPr/>
        </p:nvSpPr>
        <p:spPr bwMode="auto">
          <a:xfrm rot="-191602">
            <a:off x="8002588" y="2581275"/>
            <a:ext cx="9144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b="1">
                <a:latin typeface="Times New Roman" pitchFamily="18" charset="0"/>
                <a:cs typeface="Times New Roman" pitchFamily="18" charset="0"/>
              </a:rPr>
              <a:t>y = x</a:t>
            </a:r>
          </a:p>
        </p:txBody>
      </p:sp>
      <p:sp>
        <p:nvSpPr>
          <p:cNvPr id="28689" name="Text Box 23"/>
          <p:cNvSpPr txBox="1">
            <a:spLocks noChangeArrowheads="1"/>
          </p:cNvSpPr>
          <p:nvPr/>
        </p:nvSpPr>
        <p:spPr bwMode="auto">
          <a:xfrm>
            <a:off x="6545263" y="2346325"/>
            <a:ext cx="914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b="1">
                <a:latin typeface="Times New Roman" pitchFamily="18" charset="0"/>
                <a:cs typeface="Times New Roman" pitchFamily="18" charset="0"/>
              </a:rPr>
              <a:t>y = 2x</a:t>
            </a:r>
          </a:p>
        </p:txBody>
      </p:sp>
      <p:pic>
        <p:nvPicPr>
          <p:cNvPr id="28690"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3238" y="-106363"/>
            <a:ext cx="99536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6"/>
          <p:cNvSpPr>
            <a:spLocks noChangeArrowheads="1"/>
          </p:cNvSpPr>
          <p:nvPr/>
        </p:nvSpPr>
        <p:spPr bwMode="auto">
          <a:xfrm>
            <a:off x="1517650" y="457200"/>
            <a:ext cx="4097338" cy="1125538"/>
          </a:xfrm>
          <a:prstGeom prst="wedgeEllipseCallout">
            <a:avLst>
              <a:gd name="adj1" fmla="val 62866"/>
              <a:gd name="adj2" fmla="val 171162"/>
            </a:avLst>
          </a:prstGeom>
          <a:solidFill>
            <a:schemeClr val="accent3">
              <a:lumMod val="20000"/>
              <a:lumOff val="80000"/>
            </a:schemeClr>
          </a:solidFill>
          <a:ln w="9525">
            <a:solidFill>
              <a:schemeClr val="tx1"/>
            </a:solidFill>
            <a:miter lim="800000"/>
            <a:headEnd/>
            <a:tailEnd/>
          </a:ln>
          <a:effectLst/>
        </p:spPr>
        <p:txBody>
          <a:bodyPr/>
          <a:lstStyle/>
          <a:p>
            <a:pPr algn="ctr">
              <a:defRPr/>
            </a:pPr>
            <a:r>
              <a:rPr lang="en-US" sz="2400">
                <a:solidFill>
                  <a:srgbClr val="FF0000"/>
                </a:solidFill>
                <a:latin typeface="Times New Roman" pitchFamily="18" charset="0"/>
                <a:cs typeface="Times New Roman" pitchFamily="18" charset="0"/>
              </a:rPr>
              <a:t>Hãy xác định tọa độ các điểm A, B?</a:t>
            </a:r>
          </a:p>
        </p:txBody>
      </p:sp>
      <p:sp>
        <p:nvSpPr>
          <p:cNvPr id="26" name="Text Box 10"/>
          <p:cNvSpPr txBox="1">
            <a:spLocks noChangeArrowheads="1"/>
          </p:cNvSpPr>
          <p:nvPr/>
        </p:nvSpPr>
        <p:spPr bwMode="auto">
          <a:xfrm>
            <a:off x="161925" y="1600200"/>
            <a:ext cx="2533650"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latin typeface="Times New Roman" pitchFamily="18" charset="0"/>
                <a:cs typeface="Times New Roman" pitchFamily="18" charset="0"/>
              </a:rPr>
              <a:t>b) Ta có:</a:t>
            </a:r>
          </a:p>
          <a:p>
            <a:pPr eaLnBrk="1" hangingPunct="1">
              <a:spcBef>
                <a:spcPct val="50000"/>
              </a:spcBef>
            </a:pPr>
            <a:r>
              <a:rPr lang="en-US" sz="2400">
                <a:latin typeface="Times New Roman" pitchFamily="18" charset="0"/>
                <a:cs typeface="Times New Roman" pitchFamily="18" charset="0"/>
              </a:rPr>
              <a:t>A(2; 4); B(4;4)</a:t>
            </a:r>
          </a:p>
        </p:txBody>
      </p:sp>
      <p:sp>
        <p:nvSpPr>
          <p:cNvPr id="30" name="AutoShape 16"/>
          <p:cNvSpPr>
            <a:spLocks noChangeArrowheads="1"/>
          </p:cNvSpPr>
          <p:nvPr/>
        </p:nvSpPr>
        <p:spPr bwMode="auto">
          <a:xfrm>
            <a:off x="2957513" y="52388"/>
            <a:ext cx="6130925" cy="1127125"/>
          </a:xfrm>
          <a:prstGeom prst="wedgeEllipseCallout">
            <a:avLst>
              <a:gd name="adj1" fmla="val 13472"/>
              <a:gd name="adj2" fmla="val 2145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sz="2400">
                <a:solidFill>
                  <a:srgbClr val="FF0000"/>
                </a:solidFill>
                <a:latin typeface="Times New Roman" pitchFamily="18" charset="0"/>
                <a:cs typeface="Times New Roman" pitchFamily="18" charset="0"/>
              </a:rPr>
              <a:t>Hãy viết công thức tính chu vi P của tam giác ABO?</a:t>
            </a:r>
          </a:p>
        </p:txBody>
      </p:sp>
      <p:graphicFrame>
        <p:nvGraphicFramePr>
          <p:cNvPr id="31" name="Object 13"/>
          <p:cNvGraphicFramePr>
            <a:graphicFrameLocks noChangeAspect="1"/>
          </p:cNvGraphicFramePr>
          <p:nvPr/>
        </p:nvGraphicFramePr>
        <p:xfrm>
          <a:off x="266700" y="2630488"/>
          <a:ext cx="2362200" cy="330200"/>
        </p:xfrm>
        <a:graphic>
          <a:graphicData uri="http://schemas.openxmlformats.org/presentationml/2006/ole">
            <mc:AlternateContent xmlns:mc="http://schemas.openxmlformats.org/markup-compatibility/2006">
              <mc:Choice xmlns:v="urn:schemas-microsoft-com:vml" Requires="v">
                <p:oleObj name="Equation" r:id="rId5" imgW="2362200" imgH="330200" progId="Equation.DSMT4">
                  <p:embed/>
                </p:oleObj>
              </mc:Choice>
              <mc:Fallback>
                <p:oleObj name="Equation" r:id="rId5" imgW="2362200" imgH="3302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2630488"/>
                        <a:ext cx="23622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 Box 15"/>
          <p:cNvSpPr txBox="1">
            <a:spLocks noChangeArrowheads="1"/>
          </p:cNvSpPr>
          <p:nvPr/>
        </p:nvSpPr>
        <p:spPr bwMode="auto">
          <a:xfrm>
            <a:off x="312738" y="30099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AB = 2(cm)</a:t>
            </a:r>
          </a:p>
        </p:txBody>
      </p:sp>
      <p:graphicFrame>
        <p:nvGraphicFramePr>
          <p:cNvPr id="33" name="Object 18"/>
          <p:cNvGraphicFramePr>
            <a:graphicFrameLocks noChangeAspect="1"/>
          </p:cNvGraphicFramePr>
          <p:nvPr/>
        </p:nvGraphicFramePr>
        <p:xfrm>
          <a:off x="350838" y="3482975"/>
          <a:ext cx="3619500" cy="863600"/>
        </p:xfrm>
        <a:graphic>
          <a:graphicData uri="http://schemas.openxmlformats.org/presentationml/2006/ole">
            <mc:AlternateContent xmlns:mc="http://schemas.openxmlformats.org/markup-compatibility/2006">
              <mc:Choice xmlns:v="urn:schemas-microsoft-com:vml" Requires="v">
                <p:oleObj name="Equation" r:id="rId7" imgW="3619500" imgH="863600" progId="Equation.DSMT4">
                  <p:embed/>
                </p:oleObj>
              </mc:Choice>
              <mc:Fallback>
                <p:oleObj name="Equation" r:id="rId7" imgW="3619500" imgH="863600" progId="Equation.DSMT4">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38" y="3482975"/>
                        <a:ext cx="36195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20"/>
          <p:cNvGraphicFramePr>
            <a:graphicFrameLocks noChangeAspect="1"/>
          </p:cNvGraphicFramePr>
          <p:nvPr/>
        </p:nvGraphicFramePr>
        <p:xfrm>
          <a:off x="52388" y="4473575"/>
          <a:ext cx="4038600" cy="381000"/>
        </p:xfrm>
        <a:graphic>
          <a:graphicData uri="http://schemas.openxmlformats.org/presentationml/2006/ole">
            <mc:AlternateContent xmlns:mc="http://schemas.openxmlformats.org/markup-compatibility/2006">
              <mc:Choice xmlns:v="urn:schemas-microsoft-com:vml" Requires="v">
                <p:oleObj name="Equation" r:id="rId9" imgW="4038600" imgH="381000" progId="Equation.DSMT4">
                  <p:embed/>
                </p:oleObj>
              </mc:Choice>
              <mc:Fallback>
                <p:oleObj name="Equation" r:id="rId9" imgW="4038600" imgH="381000" progId="Equation.DSMT4">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88" y="4473575"/>
                        <a:ext cx="40386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3"/>
          <p:cNvGraphicFramePr>
            <a:graphicFrameLocks noChangeAspect="1"/>
          </p:cNvGraphicFramePr>
          <p:nvPr/>
        </p:nvGraphicFramePr>
        <p:xfrm>
          <a:off x="338138" y="5006975"/>
          <a:ext cx="2413000" cy="1295400"/>
        </p:xfrm>
        <a:graphic>
          <a:graphicData uri="http://schemas.openxmlformats.org/presentationml/2006/ole">
            <mc:AlternateContent xmlns:mc="http://schemas.openxmlformats.org/markup-compatibility/2006">
              <mc:Choice xmlns:v="urn:schemas-microsoft-com:vml" Requires="v">
                <p:oleObj name="Equation" r:id="rId11" imgW="2413000" imgH="1295400" progId="Equation.DSMT4">
                  <p:embed/>
                </p:oleObj>
              </mc:Choice>
              <mc:Fallback>
                <p:oleObj name="Equation" r:id="rId11" imgW="2413000" imgH="1295400" progId="Equation.DSMT4">
                  <p:embed/>
                  <p:pic>
                    <p:nvPicPr>
                      <p:cNvPr id="0" name="Object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138" y="5006975"/>
                        <a:ext cx="24130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AutoShape 11"/>
          <p:cNvSpPr>
            <a:spLocks noChangeArrowheads="1"/>
          </p:cNvSpPr>
          <p:nvPr/>
        </p:nvSpPr>
        <p:spPr bwMode="auto">
          <a:xfrm>
            <a:off x="5697538" y="528638"/>
            <a:ext cx="2352675" cy="1258887"/>
          </a:xfrm>
          <a:prstGeom prst="wedgeRoundRectCallout">
            <a:avLst>
              <a:gd name="adj1" fmla="val 2079"/>
              <a:gd name="adj2" fmla="val 148171"/>
              <a:gd name="adj3" fmla="val 16667"/>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sz="2400" b="1">
                <a:solidFill>
                  <a:srgbClr val="0000FF"/>
                </a:solidFill>
                <a:latin typeface="Times New Roman" pitchFamily="18" charset="0"/>
                <a:cs typeface="Times New Roman" pitchFamily="18" charset="0"/>
              </a:rPr>
              <a:t>Nêu cách tính các cạnh của tam giác AOB</a:t>
            </a:r>
          </a:p>
        </p:txBody>
      </p:sp>
      <p:sp>
        <p:nvSpPr>
          <p:cNvPr id="37" name="AutoShape 16"/>
          <p:cNvSpPr>
            <a:spLocks noChangeArrowheads="1"/>
          </p:cNvSpPr>
          <p:nvPr/>
        </p:nvSpPr>
        <p:spPr bwMode="auto">
          <a:xfrm>
            <a:off x="2636838" y="61913"/>
            <a:ext cx="6130925" cy="1127125"/>
          </a:xfrm>
          <a:prstGeom prst="wedgeEllipseCallout">
            <a:avLst>
              <a:gd name="adj1" fmla="val 13472"/>
              <a:gd name="adj2" fmla="val 214546"/>
            </a:avLst>
          </a:prstGeom>
          <a:solidFill>
            <a:schemeClr val="accent1">
              <a:lumMod val="20000"/>
              <a:lumOff val="80000"/>
            </a:schemeClr>
          </a:solidFill>
          <a:ln w="9525">
            <a:solidFill>
              <a:schemeClr val="tx1"/>
            </a:solidFill>
            <a:miter lim="800000"/>
            <a:headEnd/>
            <a:tailEnd/>
          </a:ln>
          <a:effectLst/>
        </p:spPr>
        <p:txBody>
          <a:bodyPr/>
          <a:lstStyle/>
          <a:p>
            <a:pPr>
              <a:spcBef>
                <a:spcPct val="50000"/>
              </a:spcBef>
              <a:defRPr/>
            </a:pPr>
            <a:r>
              <a:rPr lang="en-US" sz="2400">
                <a:solidFill>
                  <a:srgbClr val="FF0000"/>
                </a:solidFill>
                <a:latin typeface="Times New Roman" pitchFamily="18" charset="0"/>
                <a:cs typeface="Times New Roman" pitchFamily="18" charset="0"/>
              </a:rPr>
              <a:t>Hãy viết công thức tính diện tích S của tam giác ABO?</a:t>
            </a:r>
          </a:p>
        </p:txBody>
      </p:sp>
      <p:sp>
        <p:nvSpPr>
          <p:cNvPr id="38" name="Text Box 18"/>
          <p:cNvSpPr txBox="1">
            <a:spLocks noChangeArrowheads="1"/>
          </p:cNvSpPr>
          <p:nvPr/>
        </p:nvSpPr>
        <p:spPr bwMode="auto">
          <a:xfrm>
            <a:off x="4572000" y="2727325"/>
            <a:ext cx="369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p:cTn id="7" dur="500" fill="hold"/>
                                        <p:tgtEl>
                                          <p:spTgt spid="5129"/>
                                        </p:tgtEl>
                                        <p:attrNameLst>
                                          <p:attrName>ppt_w</p:attrName>
                                        </p:attrNameLst>
                                      </p:cBhvr>
                                      <p:tavLst>
                                        <p:tav tm="0">
                                          <p:val>
                                            <p:fltVal val="0"/>
                                          </p:val>
                                        </p:tav>
                                        <p:tav tm="100000">
                                          <p:val>
                                            <p:strVal val="#ppt_w"/>
                                          </p:val>
                                        </p:tav>
                                      </p:tavLst>
                                    </p:anim>
                                    <p:anim calcmode="lin" valueType="num">
                                      <p:cBhvr>
                                        <p:cTn id="8" dur="500" fill="hold"/>
                                        <p:tgtEl>
                                          <p:spTgt spid="5129"/>
                                        </p:tgtEl>
                                        <p:attrNameLst>
                                          <p:attrName>ppt_h</p:attrName>
                                        </p:attrNameLst>
                                      </p:cBhvr>
                                      <p:tavLst>
                                        <p:tav tm="0">
                                          <p:val>
                                            <p:fltVal val="0"/>
                                          </p:val>
                                        </p:tav>
                                        <p:tav tm="100000">
                                          <p:val>
                                            <p:strVal val="#ppt_h"/>
                                          </p:val>
                                        </p:tav>
                                      </p:tavLst>
                                    </p:anim>
                                    <p:animEffect transition="in" filter="fade">
                                      <p:cBhvr>
                                        <p:cTn id="9" dur="500"/>
                                        <p:tgtEl>
                                          <p:spTgt spid="51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132"/>
                                        </p:tgtEl>
                                        <p:attrNameLst>
                                          <p:attrName>style.visibility</p:attrName>
                                        </p:attrNameLst>
                                      </p:cBhvr>
                                      <p:to>
                                        <p:strVal val="visible"/>
                                      </p:to>
                                    </p:set>
                                    <p:animEffect transition="in" filter="randombar(horizontal)">
                                      <p:cBhvr>
                                        <p:cTn id="14" dur="500"/>
                                        <p:tgtEl>
                                          <p:spTgt spid="51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133"/>
                                        </p:tgtEl>
                                        <p:attrNameLst>
                                          <p:attrName>style.visibility</p:attrName>
                                        </p:attrNameLst>
                                      </p:cBhvr>
                                      <p:to>
                                        <p:strVal val="visible"/>
                                      </p:to>
                                    </p:set>
                                    <p:animEffect transition="in" filter="circle(in)">
                                      <p:cBhvr>
                                        <p:cTn id="19" dur="2000"/>
                                        <p:tgtEl>
                                          <p:spTgt spid="51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5123"/>
                                        </p:tgtEl>
                                      </p:cBhvr>
                                    </p:animEffect>
                                    <p:set>
                                      <p:cBhvr>
                                        <p:cTn id="24" dur="1" fill="hold">
                                          <p:stCondLst>
                                            <p:cond delay="499"/>
                                          </p:stCondLst>
                                        </p:cTn>
                                        <p:tgtEl>
                                          <p:spTgt spid="512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heckerboard(across)">
                                      <p:cBhvr>
                                        <p:cTn id="29" dur="500"/>
                                        <p:tgtEl>
                                          <p:spTgt spid="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134"/>
                                        </p:tgtEl>
                                        <p:attrNameLst>
                                          <p:attrName>style.visibility</p:attrName>
                                        </p:attrNameLst>
                                      </p:cBhvr>
                                      <p:to>
                                        <p:strVal val="visible"/>
                                      </p:to>
                                    </p:set>
                                    <p:animEffect transition="in" filter="circle(in)">
                                      <p:cBhvr>
                                        <p:cTn id="34" dur="2000"/>
                                        <p:tgtEl>
                                          <p:spTgt spid="513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135"/>
                                        </p:tgtEl>
                                        <p:attrNameLst>
                                          <p:attrName>style.visibility</p:attrName>
                                        </p:attrNameLst>
                                      </p:cBhvr>
                                      <p:to>
                                        <p:strVal val="visible"/>
                                      </p:to>
                                    </p:set>
                                    <p:animEffect transition="in" filter="circle(in)">
                                      <p:cBhvr>
                                        <p:cTn id="39" dur="2000"/>
                                        <p:tgtEl>
                                          <p:spTgt spid="513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xit" presetSubtype="21" fill="hold" grpId="1" nodeType="clickEffect">
                                  <p:stCondLst>
                                    <p:cond delay="0"/>
                                  </p:stCondLst>
                                  <p:childTnLst>
                                    <p:animEffect transition="out" filter="barn(inVertical)">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checkerboard(across)">
                                      <p:cBhvr>
                                        <p:cTn id="53" dur="500"/>
                                        <p:tgtEl>
                                          <p:spTgt spid="3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xit" presetSubtype="21" fill="hold" grpId="1" nodeType="clickEffect">
                                  <p:stCondLst>
                                    <p:cond delay="0"/>
                                  </p:stCondLst>
                                  <p:childTnLst>
                                    <p:animEffect transition="out" filter="barn(inVertical)">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down)">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xit" presetSubtype="21" fill="hold" grpId="1" nodeType="clickEffect">
                                  <p:stCondLst>
                                    <p:cond delay="0"/>
                                  </p:stCondLst>
                                  <p:childTnLst>
                                    <p:animEffect transition="out" filter="barn(inVertical)">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checkerboard(across)">
                                      <p:cBhvr>
                                        <p:cTn id="89" dur="500"/>
                                        <p:tgtEl>
                                          <p:spTgt spid="3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randombar(horizontal)">
                                      <p:cBhvr>
                                        <p:cTn id="94" dur="500"/>
                                        <p:tgtEl>
                                          <p:spTgt spid="38"/>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xit" presetSubtype="0" fill="hold" grpId="2"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6" presetClass="exit" presetSubtype="21" fill="hold" grpId="1" nodeType="clickEffect">
                                  <p:stCondLst>
                                    <p:cond delay="0"/>
                                  </p:stCondLst>
                                  <p:childTnLst>
                                    <p:animEffect transition="out" filter="barn(inVertical)">
                                      <p:cBhvr>
                                        <p:cTn id="107" dur="500"/>
                                        <p:tgtEl>
                                          <p:spTgt spid="37"/>
                                        </p:tgtEl>
                                      </p:cBhvr>
                                    </p:animEffect>
                                    <p:set>
                                      <p:cBhvr>
                                        <p:cTn id="108"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9" grpId="0" animBg="1"/>
      <p:bldP spid="5132" grpId="0"/>
      <p:bldP spid="5133" grpId="0"/>
      <p:bldP spid="5134" grpId="0" animBg="1"/>
      <p:bldP spid="5135" grpId="0" animBg="1"/>
      <p:bldP spid="25" grpId="0" animBg="1"/>
      <p:bldP spid="25" grpId="1" animBg="1"/>
      <p:bldP spid="26" grpId="0"/>
      <p:bldP spid="30" grpId="0" animBg="1"/>
      <p:bldP spid="30" grpId="1" animBg="1"/>
      <p:bldP spid="30" grpId="2" animBg="1"/>
      <p:bldP spid="32" grpId="0"/>
      <p:bldP spid="36" grpId="0" animBg="1"/>
      <p:bldP spid="36" grpId="1" animBg="1"/>
      <p:bldP spid="37" grpId="0" animBg="1"/>
      <p:bldP spid="37" grpId="1"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23813"/>
            <a:ext cx="8143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AutoShape 5"/>
          <p:cNvSpPr>
            <a:spLocks noChangeArrowheads="1"/>
          </p:cNvSpPr>
          <p:nvPr/>
        </p:nvSpPr>
        <p:spPr bwMode="auto">
          <a:xfrm>
            <a:off x="250825" y="447675"/>
            <a:ext cx="8893175" cy="4953000"/>
          </a:xfrm>
          <a:prstGeom prst="verticalScroll">
            <a:avLst>
              <a:gd name="adj" fmla="val 12500"/>
            </a:avLst>
          </a:prstGeom>
          <a:gradFill rotWithShape="1">
            <a:gsLst>
              <a:gs pos="0">
                <a:srgbClr val="9999FF"/>
              </a:gs>
              <a:gs pos="100000">
                <a:srgbClr val="00FFFF"/>
              </a:gs>
            </a:gsLst>
            <a:lin ang="5400000" scaled="1"/>
          </a:gradFill>
          <a:ln w="6350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a:solidFill>
                <a:srgbClr val="0000FF"/>
              </a:solidFill>
              <a:latin typeface=".VnHelvetInsH" pitchFamily="34" charset="0"/>
            </a:endParaRPr>
          </a:p>
        </p:txBody>
      </p:sp>
      <p:sp>
        <p:nvSpPr>
          <p:cNvPr id="11269" name="WordArt 5"/>
          <p:cNvSpPr>
            <a:spLocks noChangeArrowheads="1" noChangeShapeType="1" noTextEdit="1"/>
          </p:cNvSpPr>
          <p:nvPr/>
        </p:nvSpPr>
        <p:spPr bwMode="auto">
          <a:xfrm>
            <a:off x="2540000" y="566738"/>
            <a:ext cx="3937000" cy="438150"/>
          </a:xfrm>
          <a:prstGeom prst="rect">
            <a:avLst/>
          </a:prstGeom>
        </p:spPr>
        <p:txBody>
          <a:bodyPr wrap="none" fromWordArt="1">
            <a:prstTxWarp prst="textPlain">
              <a:avLst>
                <a:gd name="adj" fmla="val 50000"/>
              </a:avLst>
            </a:prstTxWarp>
          </a:bodyPr>
          <a:lstStyle/>
          <a:p>
            <a:pPr algn="ctr"/>
            <a:r>
              <a:rPr lang="en-US" sz="1600" b="1" kern="10">
                <a:ln w="12700">
                  <a:solidFill>
                    <a:srgbClr val="660033"/>
                  </a:solidFill>
                  <a:round/>
                  <a:headEnd/>
                  <a:tailEnd/>
                </a:ln>
                <a:solidFill>
                  <a:srgbClr val="FFC000"/>
                </a:solidFill>
                <a:latin typeface="Times New Roman"/>
                <a:cs typeface="Times New Roman"/>
              </a:rPr>
              <a:t>HỘP QUÀ MÀU VÀNG</a:t>
            </a:r>
          </a:p>
        </p:txBody>
      </p:sp>
      <p:sp>
        <p:nvSpPr>
          <p:cNvPr id="11270" name="Rectangle 7">
            <a:hlinkClick r:id="rId4" action="ppaction://hlinksldjump"/>
          </p:cNvPr>
          <p:cNvSpPr>
            <a:spLocks noChangeArrowheads="1"/>
          </p:cNvSpPr>
          <p:nvPr/>
        </p:nvSpPr>
        <p:spPr bwMode="auto">
          <a:xfrm>
            <a:off x="6781800" y="4343400"/>
            <a:ext cx="1371600" cy="685800"/>
          </a:xfrm>
          <a:prstGeom prst="rect">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0000FF"/>
                </a:solidFill>
                <a:latin typeface="Times New Roman" pitchFamily="18" charset="0"/>
              </a:rPr>
              <a:t>Sai</a:t>
            </a:r>
          </a:p>
        </p:txBody>
      </p:sp>
      <p:sp>
        <p:nvSpPr>
          <p:cNvPr id="11271" name="Rectangle 8">
            <a:hlinkClick r:id="rId5" action="ppaction://hlinksldjump"/>
          </p:cNvPr>
          <p:cNvSpPr>
            <a:spLocks noChangeArrowheads="1"/>
          </p:cNvSpPr>
          <p:nvPr/>
        </p:nvSpPr>
        <p:spPr bwMode="auto">
          <a:xfrm>
            <a:off x="5257800" y="4343400"/>
            <a:ext cx="1371600" cy="685800"/>
          </a:xfrm>
          <a:prstGeom prst="rect">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FF0000"/>
                </a:solidFill>
                <a:latin typeface="Times New Roman" pitchFamily="18" charset="0"/>
              </a:rPr>
              <a:t>Đúng</a:t>
            </a:r>
          </a:p>
        </p:txBody>
      </p:sp>
      <p:sp>
        <p:nvSpPr>
          <p:cNvPr id="54298" name="AutoShape 26">
            <a:hlinkClick r:id="rId6" action="ppaction://hlinksldjump"/>
          </p:cNvPr>
          <p:cNvSpPr>
            <a:spLocks noChangeArrowheads="1"/>
          </p:cNvSpPr>
          <p:nvPr/>
        </p:nvSpPr>
        <p:spPr bwMode="auto">
          <a:xfrm>
            <a:off x="7315200" y="57150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rPr>
              <a:t>Chọn</a:t>
            </a:r>
            <a:r>
              <a:rPr lang="en-US" b="1" dirty="0">
                <a:solidFill>
                  <a:srgbClr val="0000FF"/>
                </a:solidFill>
                <a:latin typeface="Times New Roman" pitchFamily="18" charset="0"/>
              </a:rPr>
              <a:t> </a:t>
            </a:r>
            <a:r>
              <a:rPr lang="en-US" b="1" dirty="0" err="1">
                <a:solidFill>
                  <a:srgbClr val="0000FF"/>
                </a:solidFill>
                <a:latin typeface="Times New Roman" pitchFamily="18" charset="0"/>
              </a:rPr>
              <a:t>hộp</a:t>
            </a:r>
            <a:endParaRPr lang="en-US" b="1" dirty="0">
              <a:solidFill>
                <a:srgbClr val="0000FF"/>
              </a:solidFill>
              <a:latin typeface="Times New Roman" pitchFamily="18" charset="0"/>
            </a:endParaRPr>
          </a:p>
        </p:txBody>
      </p:sp>
      <p:sp>
        <p:nvSpPr>
          <p:cNvPr id="11273" name="Rectangle 27"/>
          <p:cNvSpPr>
            <a:spLocks noChangeArrowheads="1"/>
          </p:cNvSpPr>
          <p:nvPr/>
        </p:nvSpPr>
        <p:spPr bwMode="auto">
          <a:xfrm>
            <a:off x="0" y="-200025"/>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274" name="Rectangle 29"/>
          <p:cNvSpPr>
            <a:spLocks noChangeArrowheads="1"/>
          </p:cNvSpPr>
          <p:nvPr/>
        </p:nvSpPr>
        <p:spPr bwMode="auto">
          <a:xfrm>
            <a:off x="0" y="-200025"/>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275" name="Rectangle 30"/>
          <p:cNvSpPr>
            <a:spLocks noChangeArrowheads="1"/>
          </p:cNvSpPr>
          <p:nvPr/>
        </p:nvSpPr>
        <p:spPr bwMode="auto">
          <a:xfrm>
            <a:off x="0" y="-200025"/>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306" name="Text Box 34"/>
          <p:cNvSpPr txBox="1">
            <a:spLocks noChangeArrowheads="1"/>
          </p:cNvSpPr>
          <p:nvPr/>
        </p:nvSpPr>
        <p:spPr bwMode="auto">
          <a:xfrm>
            <a:off x="990600" y="1371600"/>
            <a:ext cx="5638800" cy="1323975"/>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200" dirty="0">
                <a:solidFill>
                  <a:srgbClr val="0033CC"/>
                </a:solidFill>
                <a:latin typeface="Times New Roman" pitchFamily="18" charset="0"/>
                <a:cs typeface="Times New Roman" pitchFamily="18" charset="0"/>
              </a:rPr>
              <a:t>Cho </a:t>
            </a:r>
            <a:r>
              <a:rPr lang="en-US" sz="3200" dirty="0" err="1">
                <a:solidFill>
                  <a:srgbClr val="0033CC"/>
                </a:solidFill>
                <a:latin typeface="Times New Roman" pitchFamily="18" charset="0"/>
                <a:cs typeface="Times New Roman" pitchFamily="18" charset="0"/>
              </a:rPr>
              <a:t>hàm</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số</a:t>
            </a:r>
            <a:r>
              <a:rPr lang="en-US" sz="3200" dirty="0">
                <a:solidFill>
                  <a:srgbClr val="0033CC"/>
                </a:solidFill>
                <a:latin typeface="Times New Roman" pitchFamily="18" charset="0"/>
                <a:cs typeface="Times New Roman" pitchFamily="18" charset="0"/>
              </a:rPr>
              <a:t>: y = f(x) = -3x + 1</a:t>
            </a:r>
          </a:p>
          <a:p>
            <a:pPr>
              <a:spcBef>
                <a:spcPct val="50000"/>
              </a:spcBef>
              <a:defRPr/>
            </a:pPr>
            <a:r>
              <a:rPr lang="en-US" sz="3200" dirty="0" err="1">
                <a:solidFill>
                  <a:srgbClr val="0033CC"/>
                </a:solidFill>
                <a:latin typeface="Times New Roman" pitchFamily="18" charset="0"/>
                <a:cs typeface="Times New Roman" pitchFamily="18" charset="0"/>
              </a:rPr>
              <a:t>Khi</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đó</a:t>
            </a:r>
            <a:r>
              <a:rPr lang="en-US" sz="3200" dirty="0">
                <a:solidFill>
                  <a:srgbClr val="0033CC"/>
                </a:solidFill>
                <a:latin typeface="Times New Roman" pitchFamily="18" charset="0"/>
                <a:cs typeface="Times New Roman" pitchFamily="18" charset="0"/>
              </a:rPr>
              <a:t> ta </a:t>
            </a:r>
            <a:r>
              <a:rPr lang="en-US" sz="3200" dirty="0" err="1">
                <a:solidFill>
                  <a:srgbClr val="0033CC"/>
                </a:solidFill>
                <a:latin typeface="Times New Roman" pitchFamily="18" charset="0"/>
                <a:cs typeface="Times New Roman" pitchFamily="18" charset="0"/>
              </a:rPr>
              <a:t>có</a:t>
            </a:r>
            <a:r>
              <a:rPr lang="en-US" sz="3200" dirty="0">
                <a:solidFill>
                  <a:srgbClr val="0033CC"/>
                </a:solidFill>
                <a:latin typeface="Times New Roman" pitchFamily="18" charset="0"/>
                <a:cs typeface="Times New Roman" pitchFamily="18" charset="0"/>
              </a:rPr>
              <a:t>: f(-1) &lt; f(-2)</a:t>
            </a:r>
            <a:endParaRPr lang="en-US" sz="3200" b="1" dirty="0">
              <a:latin typeface="Times New Roman" pitchFamily="18" charset="0"/>
              <a:cs typeface="Times New Roman" pitchFamily="18" charset="0"/>
            </a:endParaRPr>
          </a:p>
        </p:txBody>
      </p:sp>
      <p:sp>
        <p:nvSpPr>
          <p:cNvPr id="31" name="Right Arrow 30">
            <a:hlinkClick r:id="rId7" action="ppaction://hlinksldjump"/>
          </p:cNvPr>
          <p:cNvSpPr/>
          <p:nvPr/>
        </p:nvSpPr>
        <p:spPr>
          <a:xfrm>
            <a:off x="3352800" y="56388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Đáp</a:t>
            </a:r>
            <a:r>
              <a:rPr lang="en-US" dirty="0">
                <a:solidFill>
                  <a:schemeClr val="tx1"/>
                </a:solidFill>
              </a:rPr>
              <a:t> </a:t>
            </a:r>
            <a:r>
              <a:rPr lang="en-US" dirty="0" err="1">
                <a:solidFill>
                  <a:schemeClr val="tx1"/>
                </a:solidFill>
              </a:rPr>
              <a:t>án</a:t>
            </a:r>
            <a:endParaRPr lang="en-US" dirty="0">
              <a:solidFill>
                <a:schemeClr val="tx1"/>
              </a:solidFill>
            </a:endParaRPr>
          </a:p>
        </p:txBody>
      </p:sp>
      <p:pic>
        <p:nvPicPr>
          <p:cNvPr id="14" name="Nhạc nền Game zing farm.mp3">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7273925"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10400" y="1600200"/>
            <a:ext cx="11430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rPr>
              <a:t>15 </a:t>
            </a:r>
            <a:r>
              <a:rPr lang="en-US" dirty="0" err="1">
                <a:solidFill>
                  <a:schemeClr val="bg1"/>
                </a:solidFill>
                <a:latin typeface="Times New Roman" pitchFamily="18" charset="0"/>
                <a:cs typeface="Times New Roman" pitchFamily="18" charset="0"/>
              </a:rPr>
              <a:t>giây</a:t>
            </a:r>
            <a:endParaRPr lang="en-US"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 Box 5"/>
          <p:cNvSpPr txBox="1">
            <a:spLocks noChangeArrowheads="1"/>
          </p:cNvSpPr>
          <p:nvPr/>
        </p:nvSpPr>
        <p:spPr bwMode="auto">
          <a:xfrm>
            <a:off x="323850" y="193675"/>
            <a:ext cx="8085138" cy="101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b="1">
                <a:solidFill>
                  <a:srgbClr val="FF0000"/>
                </a:solidFill>
                <a:latin typeface="Times New Roman" pitchFamily="18" charset="0"/>
                <a:cs typeface="Times New Roman" pitchFamily="18" charset="0"/>
              </a:rPr>
              <a:t>Dạng 2: Chứng minh hàm số đồng biến, nghịch biến. </a:t>
            </a:r>
          </a:p>
          <a:p>
            <a:pPr eaLnBrk="1" hangingPunct="1">
              <a:spcBef>
                <a:spcPct val="50000"/>
              </a:spcBef>
            </a:pPr>
            <a:r>
              <a:rPr lang="en-US" sz="2400" b="1">
                <a:solidFill>
                  <a:srgbClr val="0033CC"/>
                </a:solidFill>
                <a:latin typeface="Times New Roman" pitchFamily="18" charset="0"/>
                <a:cs typeface="Times New Roman" pitchFamily="18" charset="0"/>
              </a:rPr>
              <a:t>Bài 7 (SGK Tr46).</a:t>
            </a:r>
          </a:p>
        </p:txBody>
      </p:sp>
      <p:sp>
        <p:nvSpPr>
          <p:cNvPr id="26627" name="Line 6"/>
          <p:cNvSpPr>
            <a:spLocks noChangeShapeType="1"/>
          </p:cNvSpPr>
          <p:nvPr/>
        </p:nvSpPr>
        <p:spPr bwMode="auto">
          <a:xfrm>
            <a:off x="4572000" y="1206500"/>
            <a:ext cx="0" cy="4660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Text Box 7"/>
          <p:cNvSpPr txBox="1">
            <a:spLocks noChangeArrowheads="1"/>
          </p:cNvSpPr>
          <p:nvPr/>
        </p:nvSpPr>
        <p:spPr bwMode="auto">
          <a:xfrm>
            <a:off x="152400" y="1203325"/>
            <a:ext cx="419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solidFill>
                  <a:srgbClr val="0033CC"/>
                </a:solidFill>
                <a:latin typeface="Times New Roman" pitchFamily="18" charset="0"/>
                <a:cs typeface="Times New Roman" pitchFamily="18" charset="0"/>
              </a:rPr>
              <a:t> Chứng minh hàm số y = f(x) = 3x đồng biến trên R.</a:t>
            </a:r>
          </a:p>
        </p:txBody>
      </p:sp>
      <p:sp>
        <p:nvSpPr>
          <p:cNvPr id="24623" name="Text Box 8"/>
          <p:cNvSpPr txBox="1">
            <a:spLocks noChangeArrowheads="1"/>
          </p:cNvSpPr>
          <p:nvPr/>
        </p:nvSpPr>
        <p:spPr bwMode="auto">
          <a:xfrm>
            <a:off x="114300" y="2028825"/>
            <a:ext cx="4470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Ta có hàm số: y = f(x) = 3x  xác định với mọi x thuộc R </a:t>
            </a:r>
          </a:p>
        </p:txBody>
      </p:sp>
      <p:sp>
        <p:nvSpPr>
          <p:cNvPr id="24621" name="Text Box 11"/>
          <p:cNvSpPr txBox="1">
            <a:spLocks noChangeArrowheads="1"/>
          </p:cNvSpPr>
          <p:nvPr/>
        </p:nvSpPr>
        <p:spPr bwMode="auto">
          <a:xfrm>
            <a:off x="114300" y="2830513"/>
            <a:ext cx="31623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Lấy 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sao cho 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24619" name="Text Box 15"/>
          <p:cNvSpPr txBox="1">
            <a:spLocks noChangeArrowheads="1"/>
          </p:cNvSpPr>
          <p:nvPr/>
        </p:nvSpPr>
        <p:spPr bwMode="auto">
          <a:xfrm>
            <a:off x="114300" y="3700463"/>
            <a:ext cx="4457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Vì 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nên 3x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3x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suy ra f(x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)&lt; f(x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24617" name="Text Box 18"/>
          <p:cNvSpPr txBox="1">
            <a:spLocks noChangeArrowheads="1"/>
          </p:cNvSpPr>
          <p:nvPr/>
        </p:nvSpPr>
        <p:spPr bwMode="auto">
          <a:xfrm>
            <a:off x="50800" y="4229100"/>
            <a:ext cx="45212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Từ 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nên 3x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3x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suy ra f(x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)&lt; f(x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24616" name="Text Box 23"/>
          <p:cNvSpPr txBox="1">
            <a:spLocks noChangeArrowheads="1"/>
          </p:cNvSpPr>
          <p:nvPr/>
        </p:nvSpPr>
        <p:spPr bwMode="auto">
          <a:xfrm>
            <a:off x="114300" y="4752975"/>
            <a:ext cx="468630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Vậy hàm số y = f(x) = 3x đồng biến trên R.</a:t>
            </a:r>
          </a:p>
        </p:txBody>
      </p:sp>
      <p:sp>
        <p:nvSpPr>
          <p:cNvPr id="54315" name="Text Box 43"/>
          <p:cNvSpPr txBox="1">
            <a:spLocks noChangeArrowheads="1"/>
          </p:cNvSpPr>
          <p:nvPr/>
        </p:nvSpPr>
        <p:spPr bwMode="auto">
          <a:xfrm>
            <a:off x="4648200" y="1127125"/>
            <a:ext cx="37607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b="1">
                <a:solidFill>
                  <a:srgbClr val="0033CC"/>
                </a:solidFill>
                <a:latin typeface="Times New Roman" pitchFamily="18" charset="0"/>
                <a:cs typeface="Times New Roman" pitchFamily="18" charset="0"/>
              </a:rPr>
              <a:t>Bài bổ sung</a:t>
            </a:r>
            <a:r>
              <a:rPr lang="en-US">
                <a:solidFill>
                  <a:srgbClr val="0033CC"/>
                </a:solidFill>
                <a:latin typeface="Times New Roman" pitchFamily="18" charset="0"/>
                <a:cs typeface="Times New Roman" pitchFamily="18" charset="0"/>
              </a:rPr>
              <a:t>: Chứng minh hàm số y = g(x) = - 3x nghịch biến trên R.</a:t>
            </a:r>
          </a:p>
        </p:txBody>
      </p:sp>
      <p:pic>
        <p:nvPicPr>
          <p:cNvPr id="29707" name="Picture 1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1438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44" descr="A picture containing toy, doll&#10;&#10;Description automatically generate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160338"/>
            <a:ext cx="96678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Callout 45"/>
          <p:cNvSpPr/>
          <p:nvPr/>
        </p:nvSpPr>
        <p:spPr>
          <a:xfrm>
            <a:off x="3605213" y="2806700"/>
            <a:ext cx="3335337" cy="1662113"/>
          </a:xfrm>
          <a:prstGeom prst="wedgeEllipseCallout">
            <a:avLst>
              <a:gd name="adj1" fmla="val -71863"/>
              <a:gd name="adj2" fmla="val -11996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0000"/>
                </a:solidFill>
                <a:latin typeface="Times New Roman" pitchFamily="18" charset="0"/>
                <a:cs typeface="Times New Roman" pitchFamily="18" charset="0"/>
              </a:rPr>
              <a:t>Nêu</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cách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chứng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tỏ</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một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hàm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số</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đồng</a:t>
            </a:r>
            <a:r>
              <a:rPr lang="en-US" dirty="0">
                <a:solidFill>
                  <a:srgbClr val="FF0000"/>
                </a:solidFill>
                <a:latin typeface="Times New Roman" pitchFamily="18" charset="0"/>
                <a:cs typeface="Times New Roman" pitchFamily="18" charset="0"/>
              </a:rPr>
              <a:t> hay </a:t>
            </a:r>
            <a:r>
              <a:rPr lang="en-US" dirty="0" err="1">
                <a:solidFill>
                  <a:srgbClr val="FF0000"/>
                </a:solidFill>
                <a:latin typeface="Times New Roman" pitchFamily="18" charset="0"/>
                <a:cs typeface="Times New Roman" pitchFamily="18" charset="0"/>
              </a:rPr>
              <a:t>nghịch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biến</a:t>
            </a:r>
            <a:r>
              <a:rPr lang="en-US" dirty="0">
                <a:solidFill>
                  <a:srgbClr val="FF0000"/>
                </a:solidFill>
                <a:latin typeface="Times New Roman" pitchFamily="18" charset="0"/>
                <a:cs typeface="Times New Roman" pitchFamily="18" charset="0"/>
              </a:rPr>
              <a:t>?</a:t>
            </a:r>
          </a:p>
        </p:txBody>
      </p:sp>
      <p:sp>
        <p:nvSpPr>
          <p:cNvPr id="47" name="Text Box 11"/>
          <p:cNvSpPr txBox="1">
            <a:spLocks noChangeArrowheads="1"/>
          </p:cNvSpPr>
          <p:nvPr/>
        </p:nvSpPr>
        <p:spPr bwMode="auto">
          <a:xfrm>
            <a:off x="266700" y="3294063"/>
            <a:ext cx="39243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=&gt; f(x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 3x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f(x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 3x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48" name="Text Box 8"/>
          <p:cNvSpPr txBox="1">
            <a:spLocks noChangeArrowheads="1"/>
          </p:cNvSpPr>
          <p:nvPr/>
        </p:nvSpPr>
        <p:spPr bwMode="auto">
          <a:xfrm>
            <a:off x="4584700" y="1809750"/>
            <a:ext cx="4470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Ta có hàm số:y = f(x) = 3x  xác định với mọi x thuộc R </a:t>
            </a:r>
          </a:p>
        </p:txBody>
      </p:sp>
      <p:sp>
        <p:nvSpPr>
          <p:cNvPr id="49" name="Text Box 11"/>
          <p:cNvSpPr txBox="1">
            <a:spLocks noChangeArrowheads="1"/>
          </p:cNvSpPr>
          <p:nvPr/>
        </p:nvSpPr>
        <p:spPr bwMode="auto">
          <a:xfrm>
            <a:off x="4584700" y="2609850"/>
            <a:ext cx="316230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Lấy 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sao cho 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50" name="Text Box 11"/>
          <p:cNvSpPr txBox="1">
            <a:spLocks noChangeArrowheads="1"/>
          </p:cNvSpPr>
          <p:nvPr/>
        </p:nvSpPr>
        <p:spPr bwMode="auto">
          <a:xfrm>
            <a:off x="4589463" y="3246438"/>
            <a:ext cx="39243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=&gt; f(x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 -3x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f(x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 -3x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51" name="Text Box 15"/>
          <p:cNvSpPr txBox="1">
            <a:spLocks noChangeArrowheads="1"/>
          </p:cNvSpPr>
          <p:nvPr/>
        </p:nvSpPr>
        <p:spPr bwMode="auto">
          <a:xfrm>
            <a:off x="4597400" y="3602038"/>
            <a:ext cx="44577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Vì 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nên -3x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&gt; -3x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                     suy ra f(x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&gt; f(x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52" name="Text Box 18"/>
          <p:cNvSpPr txBox="1">
            <a:spLocks noChangeArrowheads="1"/>
          </p:cNvSpPr>
          <p:nvPr/>
        </p:nvSpPr>
        <p:spPr bwMode="auto">
          <a:xfrm>
            <a:off x="4648200" y="4341813"/>
            <a:ext cx="29591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Từ 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&lt; 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nên -3x</a:t>
            </a:r>
            <a:r>
              <a:rPr lang="en-US" baseline="-25000">
                <a:latin typeface="Times New Roman" pitchFamily="18" charset="0"/>
                <a:cs typeface="Times New Roman" pitchFamily="18" charset="0"/>
              </a:rPr>
              <a:t>1 </a:t>
            </a:r>
            <a:r>
              <a:rPr lang="en-US">
                <a:latin typeface="Times New Roman" pitchFamily="18" charset="0"/>
                <a:cs typeface="Times New Roman" pitchFamily="18" charset="0"/>
              </a:rPr>
              <a:t>&gt; -3x</a:t>
            </a:r>
            <a:r>
              <a:rPr lang="en-US" baseline="-25000">
                <a:latin typeface="Times New Roman" pitchFamily="18" charset="0"/>
                <a:cs typeface="Times New Roman" pitchFamily="18" charset="0"/>
              </a:rPr>
              <a:t>2 </a:t>
            </a:r>
            <a:r>
              <a:rPr lang="en-US">
                <a:latin typeface="Times New Roman" pitchFamily="18" charset="0"/>
                <a:cs typeface="Times New Roman" pitchFamily="18" charset="0"/>
              </a:rPr>
              <a:t>suy ra f(x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 &gt; f(x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 </a:t>
            </a:r>
          </a:p>
        </p:txBody>
      </p:sp>
      <p:sp>
        <p:nvSpPr>
          <p:cNvPr id="53" name="Text Box 23"/>
          <p:cNvSpPr txBox="1">
            <a:spLocks noChangeArrowheads="1"/>
          </p:cNvSpPr>
          <p:nvPr/>
        </p:nvSpPr>
        <p:spPr bwMode="auto">
          <a:xfrm>
            <a:off x="4597400" y="5118100"/>
            <a:ext cx="41275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atin typeface="Times New Roman" pitchFamily="18" charset="0"/>
                <a:cs typeface="Times New Roman" pitchFamily="18" charset="0"/>
              </a:rPr>
              <a:t>Vậy hàm số y = f(x) = -3x nghịch biến trên R.</a:t>
            </a:r>
          </a:p>
        </p:txBody>
      </p:sp>
      <p:sp>
        <p:nvSpPr>
          <p:cNvPr id="56" name="AutoShape 16"/>
          <p:cNvSpPr>
            <a:spLocks noChangeArrowheads="1"/>
          </p:cNvSpPr>
          <p:nvPr/>
        </p:nvSpPr>
        <p:spPr bwMode="auto">
          <a:xfrm>
            <a:off x="2038350" y="2000250"/>
            <a:ext cx="5524500" cy="3073400"/>
          </a:xfrm>
          <a:prstGeom prst="wedgeRoundRectCallout">
            <a:avLst>
              <a:gd name="adj1" fmla="val 5202"/>
              <a:gd name="adj2" fmla="val 70088"/>
              <a:gd name="adj3" fmla="val 16667"/>
            </a:avLst>
          </a:prstGeom>
          <a:solidFill>
            <a:srgbClr val="FFFF00"/>
          </a:solidFill>
          <a:ln>
            <a:noFill/>
          </a:ln>
          <a:effectLst>
            <a:prstShdw prst="shdw17" dist="17961" dir="2700000">
              <a:schemeClr val="accent1">
                <a:gamma/>
                <a:shade val="60000"/>
                <a:invGamma/>
              </a:schemeClr>
            </a:prstShdw>
          </a:effectLst>
        </p:spPr>
        <p:txBody>
          <a:bodyPr/>
          <a:lstStyle/>
          <a:p>
            <a:pPr algn="ctr">
              <a:defRPr/>
            </a:pPr>
            <a:r>
              <a:rPr lang="en-US" sz="2800" b="1" dirty="0" err="1">
                <a:solidFill>
                  <a:srgbClr val="0000FF"/>
                </a:solidFill>
                <a:latin typeface="Times New Roman" pitchFamily="18" charset="0"/>
                <a:cs typeface="Times New Roman" pitchFamily="18" charset="0"/>
              </a:rPr>
              <a:t>Họat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nhóm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trong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thời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gian</a:t>
            </a:r>
            <a:r>
              <a:rPr lang="en-US" sz="2800" b="1" dirty="0">
                <a:solidFill>
                  <a:srgbClr val="0000FF"/>
                </a:solidFill>
                <a:latin typeface="Times New Roman" pitchFamily="18" charset="0"/>
                <a:cs typeface="Times New Roman" pitchFamily="18" charset="0"/>
              </a:rPr>
              <a:t> 5 </a:t>
            </a:r>
            <a:r>
              <a:rPr lang="en-US" sz="2800" b="1" dirty="0" err="1">
                <a:solidFill>
                  <a:srgbClr val="0000FF"/>
                </a:solidFill>
                <a:latin typeface="Times New Roman" pitchFamily="18" charset="0"/>
                <a:cs typeface="Times New Roman" pitchFamily="18" charset="0"/>
              </a:rPr>
              <a:t>phút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lời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hỏi</a:t>
            </a:r>
            <a:r>
              <a:rPr lang="en-US" sz="2800" b="1" dirty="0">
                <a:solidFill>
                  <a:srgbClr val="0000FF"/>
                </a:solidFill>
                <a:latin typeface="Times New Roman" pitchFamily="18" charset="0"/>
                <a:cs typeface="Times New Roman" pitchFamily="18" charset="0"/>
              </a:rPr>
              <a:t> : </a:t>
            </a:r>
          </a:p>
          <a:p>
            <a:pPr algn="ctr">
              <a:defRPr/>
            </a:pPr>
            <a:r>
              <a:rPr lang="en-US" altLang="en-US" sz="2800" i="1" dirty="0" err="1">
                <a:solidFill>
                  <a:srgbClr val="C00000"/>
                </a:solidFill>
                <a:latin typeface="Times New Roman" pitchFamily="18" charset="0"/>
                <a:cs typeface="Times New Roman" pitchFamily="18" charset="0"/>
              </a:rPr>
              <a:t>Em</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hãy</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nêu</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cách</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chứng</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tỏ</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một</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hàm</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số</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đồng</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biến</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nghịch</a:t>
            </a:r>
            <a:r>
              <a:rPr lang="en-US" altLang="en-US" sz="2800" i="1" dirty="0">
                <a:solidFill>
                  <a:srgbClr val="C00000"/>
                </a:solidFill>
                <a:latin typeface="Times New Roman" pitchFamily="18" charset="0"/>
                <a:cs typeface="Times New Roman" pitchFamily="18" charset="0"/>
              </a:rPr>
              <a:t> </a:t>
            </a:r>
            <a:r>
              <a:rPr lang="en-US" altLang="en-US" sz="2800" i="1" dirty="0" err="1">
                <a:solidFill>
                  <a:srgbClr val="C00000"/>
                </a:solidFill>
                <a:latin typeface="Times New Roman" pitchFamily="18" charset="0"/>
                <a:cs typeface="Times New Roman" pitchFamily="18" charset="0"/>
              </a:rPr>
              <a:t>biến</a:t>
            </a:r>
            <a:r>
              <a:rPr lang="en-US" altLang="en-US" sz="2800" i="1" dirty="0">
                <a:solidFill>
                  <a:srgbClr val="C00000"/>
                </a:solidFill>
                <a:latin typeface="Times New Roman" pitchFamily="18" charset="0"/>
                <a:cs typeface="Times New Roman" pitchFamily="18" charset="0"/>
              </a:rPr>
              <a:t>?</a:t>
            </a:r>
          </a:p>
          <a:p>
            <a:pPr algn="ctr">
              <a:defRPr/>
            </a:pPr>
            <a:r>
              <a:rPr lang="en-US" sz="2800" b="1" i="1" dirty="0">
                <a:solidFill>
                  <a:srgbClr val="C00000"/>
                </a:solidFill>
                <a:latin typeface="Times New Roman" pitchFamily="18" charset="0"/>
                <a:cs typeface="Times New Roman" pitchFamily="18" charset="0"/>
              </a:rPr>
              <a:t>AD: </a:t>
            </a:r>
            <a:r>
              <a:rPr lang="en-US" sz="2800" b="1" i="1" dirty="0" err="1">
                <a:solidFill>
                  <a:srgbClr val="C00000"/>
                </a:solidFill>
                <a:latin typeface="Times New Roman" pitchFamily="18" charset="0"/>
                <a:cs typeface="Times New Roman" pitchFamily="18" charset="0"/>
              </a:rPr>
              <a:t>Nhóm</a:t>
            </a:r>
            <a:r>
              <a:rPr lang="en-US" sz="2800" b="1" i="1" dirty="0">
                <a:solidFill>
                  <a:srgbClr val="C00000"/>
                </a:solidFill>
                <a:latin typeface="Times New Roman" pitchFamily="18" charset="0"/>
                <a:cs typeface="Times New Roman" pitchFamily="18" charset="0"/>
              </a:rPr>
              <a:t> 1,2 </a:t>
            </a:r>
            <a:r>
              <a:rPr lang="en-US" sz="2800" b="1" i="1" dirty="0" err="1">
                <a:solidFill>
                  <a:srgbClr val="C00000"/>
                </a:solidFill>
                <a:latin typeface="Times New Roman" pitchFamily="18" charset="0"/>
                <a:cs typeface="Times New Roman" pitchFamily="18" charset="0"/>
              </a:rPr>
              <a:t>Làm</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bài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tập</a:t>
            </a:r>
            <a:r>
              <a:rPr lang="en-US" sz="2800" b="1" i="1" dirty="0">
                <a:solidFill>
                  <a:srgbClr val="C00000"/>
                </a:solidFill>
                <a:latin typeface="Times New Roman" pitchFamily="18" charset="0"/>
                <a:cs typeface="Times New Roman" pitchFamily="18" charset="0"/>
              </a:rPr>
              <a:t> 7</a:t>
            </a:r>
          </a:p>
          <a:p>
            <a:pPr algn="ctr">
              <a:defRPr/>
            </a:pPr>
            <a:r>
              <a:rPr lang="en-US" sz="2800" b="1" i="1" dirty="0" err="1">
                <a:solidFill>
                  <a:srgbClr val="C00000"/>
                </a:solidFill>
                <a:latin typeface="Times New Roman" pitchFamily="18" charset="0"/>
                <a:cs typeface="Times New Roman" pitchFamily="18" charset="0"/>
              </a:rPr>
              <a:t>Nhóm</a:t>
            </a:r>
            <a:r>
              <a:rPr lang="en-US" sz="2800" b="1" i="1" dirty="0">
                <a:solidFill>
                  <a:srgbClr val="C00000"/>
                </a:solidFill>
                <a:latin typeface="Times New Roman" pitchFamily="18" charset="0"/>
                <a:cs typeface="Times New Roman" pitchFamily="18" charset="0"/>
              </a:rPr>
              <a:t> 3,4 </a:t>
            </a:r>
            <a:r>
              <a:rPr lang="en-US" sz="2800" b="1" i="1" dirty="0" err="1">
                <a:solidFill>
                  <a:srgbClr val="C00000"/>
                </a:solidFill>
                <a:latin typeface="Times New Roman" pitchFamily="18" charset="0"/>
                <a:cs typeface="Times New Roman" pitchFamily="18" charset="0"/>
              </a:rPr>
              <a:t>làm</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bài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tập</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bổ</a:t>
            </a:r>
            <a:r>
              <a:rPr lang="en-US" sz="2800" b="1" i="1" dirty="0">
                <a:solidFill>
                  <a:srgbClr val="C00000"/>
                </a:solidFill>
                <a:latin typeface="Times New Roman" pitchFamily="18" charset="0"/>
                <a:cs typeface="Times New Roman" pitchFamily="18" charset="0"/>
              </a:rPr>
              <a:t> sung</a:t>
            </a:r>
          </a:p>
        </p:txBody>
      </p:sp>
      <p:pic>
        <p:nvPicPr>
          <p:cNvPr id="24" name="Đồng hồ đếm ngược 05 phút - 05 minute countdow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62850" y="2382836"/>
            <a:ext cx="1581150" cy="750095"/>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circle(in)">
                                      <p:cBhvr>
                                        <p:cTn id="7" dur="2000"/>
                                        <p:tgtEl>
                                          <p:spTgt spid="54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fill="hold"/>
                                        <p:tgtEl>
                                          <p:spTgt spid="56"/>
                                        </p:tgtEl>
                                        <p:attrNameLst>
                                          <p:attrName>ppt_x</p:attrName>
                                        </p:attrNameLst>
                                      </p:cBhvr>
                                      <p:tavLst>
                                        <p:tav tm="0">
                                          <p:val>
                                            <p:strVal val="#ppt_x"/>
                                          </p:val>
                                        </p:tav>
                                        <p:tav tm="100000">
                                          <p:val>
                                            <p:strVal val="#ppt_x"/>
                                          </p:val>
                                        </p:tav>
                                      </p:tavLst>
                                    </p:anim>
                                    <p:anim calcmode="lin" valueType="num">
                                      <p:cBhvr additive="base">
                                        <p:cTn id="1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xit" presetSubtype="0" fill="hold" grpId="1" nodeType="clickEffect">
                                  <p:stCondLst>
                                    <p:cond delay="0"/>
                                  </p:stCondLst>
                                  <p:childTnLst>
                                    <p:animEffect transition="out" filter="fade">
                                      <p:cBhvr>
                                        <p:cTn id="17" dur="1000"/>
                                        <p:tgtEl>
                                          <p:spTgt spid="56"/>
                                        </p:tgtEl>
                                      </p:cBhvr>
                                    </p:animEffect>
                                    <p:anim calcmode="lin" valueType="num">
                                      <p:cBhvr>
                                        <p:cTn id="18" dur="1000"/>
                                        <p:tgtEl>
                                          <p:spTgt spid="56"/>
                                        </p:tgtEl>
                                        <p:attrNameLst>
                                          <p:attrName>ppt_x</p:attrName>
                                        </p:attrNameLst>
                                      </p:cBhvr>
                                      <p:tavLst>
                                        <p:tav tm="0">
                                          <p:val>
                                            <p:strVal val="ppt_x"/>
                                          </p:val>
                                        </p:tav>
                                        <p:tav tm="100000">
                                          <p:val>
                                            <p:strVal val="ppt_x"/>
                                          </p:val>
                                        </p:tav>
                                      </p:tavLst>
                                    </p:anim>
                                    <p:anim calcmode="lin" valueType="num">
                                      <p:cBhvr>
                                        <p:cTn id="19" dur="1000"/>
                                        <p:tgtEl>
                                          <p:spTgt spid="56"/>
                                        </p:tgtEl>
                                        <p:attrNameLst>
                                          <p:attrName>ppt_y</p:attrName>
                                        </p:attrNameLst>
                                      </p:cBhvr>
                                      <p:tavLst>
                                        <p:tav tm="0">
                                          <p:val>
                                            <p:strVal val="ppt_y"/>
                                          </p:val>
                                        </p:tav>
                                        <p:tav tm="100000">
                                          <p:val>
                                            <p:strVal val="ppt_y+.1"/>
                                          </p:val>
                                        </p:tav>
                                      </p:tavLst>
                                    </p:anim>
                                    <p:set>
                                      <p:cBhvr>
                                        <p:cTn id="20" dur="1" fill="hold">
                                          <p:stCondLst>
                                            <p:cond delay="999"/>
                                          </p:stCondLst>
                                        </p:cTn>
                                        <p:tgtEl>
                                          <p:spTgt spid="5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6627"/>
                                        </p:tgtEl>
                                        <p:attrNameLst>
                                          <p:attrName>style.visibility</p:attrName>
                                        </p:attrNameLst>
                                      </p:cBhvr>
                                      <p:to>
                                        <p:strVal val="visible"/>
                                      </p:to>
                                    </p:set>
                                    <p:animEffect transition="in" filter="circle(in)">
                                      <p:cBhvr>
                                        <p:cTn id="25" dur="2000"/>
                                        <p:tgtEl>
                                          <p:spTgt spid="266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4315"/>
                                        </p:tgtEl>
                                        <p:attrNameLst>
                                          <p:attrName>style.visibility</p:attrName>
                                        </p:attrNameLst>
                                      </p:cBhvr>
                                      <p:to>
                                        <p:strVal val="visible"/>
                                      </p:to>
                                    </p:set>
                                    <p:animEffect transition="in" filter="circle(in)">
                                      <p:cBhvr>
                                        <p:cTn id="30" dur="2000"/>
                                        <p:tgtEl>
                                          <p:spTgt spid="543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54279"/>
                                        </p:tgtEl>
                                        <p:attrNameLst>
                                          <p:attrName>style.visibility</p:attrName>
                                        </p:attrNameLst>
                                      </p:cBhvr>
                                      <p:to>
                                        <p:strVal val="visible"/>
                                      </p:to>
                                    </p:set>
                                    <p:animEffect transition="in" filter="circle(in)">
                                      <p:cBhvr>
                                        <p:cTn id="33" dur="2000"/>
                                        <p:tgtEl>
                                          <p:spTgt spid="5427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1000" fill="hold"/>
                                        <p:tgtEl>
                                          <p:spTgt spid="46"/>
                                        </p:tgtEl>
                                        <p:attrNameLst>
                                          <p:attrName>ppt_w</p:attrName>
                                        </p:attrNameLst>
                                      </p:cBhvr>
                                      <p:tavLst>
                                        <p:tav tm="0">
                                          <p:val>
                                            <p:fltVal val="0"/>
                                          </p:val>
                                        </p:tav>
                                        <p:tav tm="100000">
                                          <p:val>
                                            <p:strVal val="#ppt_w"/>
                                          </p:val>
                                        </p:tav>
                                      </p:tavLst>
                                    </p:anim>
                                    <p:anim calcmode="lin" valueType="num">
                                      <p:cBhvr>
                                        <p:cTn id="39" dur="1000" fill="hold"/>
                                        <p:tgtEl>
                                          <p:spTgt spid="46"/>
                                        </p:tgtEl>
                                        <p:attrNameLst>
                                          <p:attrName>ppt_h</p:attrName>
                                        </p:attrNameLst>
                                      </p:cBhvr>
                                      <p:tavLst>
                                        <p:tav tm="0">
                                          <p:val>
                                            <p:fltVal val="0"/>
                                          </p:val>
                                        </p:tav>
                                        <p:tav tm="100000">
                                          <p:val>
                                            <p:strVal val="#ppt_h"/>
                                          </p:val>
                                        </p:tav>
                                      </p:tavLst>
                                    </p:anim>
                                    <p:anim calcmode="lin" valueType="num">
                                      <p:cBhvr>
                                        <p:cTn id="40" dur="1000" fill="hold"/>
                                        <p:tgtEl>
                                          <p:spTgt spid="46"/>
                                        </p:tgtEl>
                                        <p:attrNameLst>
                                          <p:attrName>style.rotation</p:attrName>
                                        </p:attrNameLst>
                                      </p:cBhvr>
                                      <p:tavLst>
                                        <p:tav tm="0">
                                          <p:val>
                                            <p:fltVal val="90"/>
                                          </p:val>
                                        </p:tav>
                                        <p:tav tm="100000">
                                          <p:val>
                                            <p:fltVal val="0"/>
                                          </p:val>
                                        </p:tav>
                                      </p:tavLst>
                                    </p:anim>
                                    <p:animEffect transition="in" filter="fade">
                                      <p:cBhvr>
                                        <p:cTn id="41" dur="1000"/>
                                        <p:tgtEl>
                                          <p:spTgt spid="4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xit" presetSubtype="21" fill="hold" grpId="1" nodeType="clickEffect">
                                  <p:stCondLst>
                                    <p:cond delay="0"/>
                                  </p:stCondLst>
                                  <p:childTnLst>
                                    <p:animEffect transition="out" filter="barn(inVertical)">
                                      <p:cBhvr>
                                        <p:cTn id="45" dur="500"/>
                                        <p:tgtEl>
                                          <p:spTgt spid="46"/>
                                        </p:tgtEl>
                                      </p:cBhvr>
                                    </p:animEffect>
                                    <p:set>
                                      <p:cBhvr>
                                        <p:cTn id="46" dur="1" fill="hold">
                                          <p:stCondLst>
                                            <p:cond delay="499"/>
                                          </p:stCondLst>
                                        </p:cTn>
                                        <p:tgtEl>
                                          <p:spTgt spid="46"/>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623"/>
                                        </p:tgtEl>
                                        <p:attrNameLst>
                                          <p:attrName>style.visibility</p:attrName>
                                        </p:attrNameLst>
                                      </p:cBhvr>
                                      <p:to>
                                        <p:strVal val="visible"/>
                                      </p:to>
                                    </p:set>
                                    <p:animEffect transition="in" filter="wipe(down)">
                                      <p:cBhvr>
                                        <p:cTn id="51" dur="500"/>
                                        <p:tgtEl>
                                          <p:spTgt spid="2462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4621"/>
                                        </p:tgtEl>
                                        <p:attrNameLst>
                                          <p:attrName>style.visibility</p:attrName>
                                        </p:attrNameLst>
                                      </p:cBhvr>
                                      <p:to>
                                        <p:strVal val="visible"/>
                                      </p:to>
                                    </p:set>
                                    <p:animEffect transition="in" filter="circle(in)">
                                      <p:cBhvr>
                                        <p:cTn id="56" dur="2000"/>
                                        <p:tgtEl>
                                          <p:spTgt spid="2462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circle(in)">
                                      <p:cBhvr>
                                        <p:cTn id="61" dur="2000"/>
                                        <p:tgtEl>
                                          <p:spTgt spid="4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4619"/>
                                        </p:tgtEl>
                                        <p:attrNameLst>
                                          <p:attrName>style.visibility</p:attrName>
                                        </p:attrNameLst>
                                      </p:cBhvr>
                                      <p:to>
                                        <p:strVal val="visible"/>
                                      </p:to>
                                    </p:set>
                                    <p:animEffect transition="in" filter="circle(in)">
                                      <p:cBhvr>
                                        <p:cTn id="66" dur="2000"/>
                                        <p:tgtEl>
                                          <p:spTgt spid="246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4617"/>
                                        </p:tgtEl>
                                        <p:attrNameLst>
                                          <p:attrName>style.visibility</p:attrName>
                                        </p:attrNameLst>
                                      </p:cBhvr>
                                      <p:to>
                                        <p:strVal val="visible"/>
                                      </p:to>
                                    </p:set>
                                    <p:animEffect transition="in" filter="circle(in)">
                                      <p:cBhvr>
                                        <p:cTn id="71" dur="2000"/>
                                        <p:tgtEl>
                                          <p:spTgt spid="2461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4616"/>
                                        </p:tgtEl>
                                        <p:attrNameLst>
                                          <p:attrName>style.visibility</p:attrName>
                                        </p:attrNameLst>
                                      </p:cBhvr>
                                      <p:to>
                                        <p:strVal val="visible"/>
                                      </p:to>
                                    </p:set>
                                    <p:animEffect transition="in" filter="circle(in)">
                                      <p:cBhvr>
                                        <p:cTn id="76" dur="2000"/>
                                        <p:tgtEl>
                                          <p:spTgt spid="2461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arn(inVertical)">
                                      <p:cBhvr>
                                        <p:cTn id="81" dur="500"/>
                                        <p:tgtEl>
                                          <p:spTgt spid="48"/>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down)">
                                      <p:cBhvr>
                                        <p:cTn id="86" dur="500"/>
                                        <p:tgtEl>
                                          <p:spTgt spid="4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circle(in)">
                                      <p:cBhvr>
                                        <p:cTn id="91" dur="2000"/>
                                        <p:tgtEl>
                                          <p:spTgt spid="50"/>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wipe(down)">
                                      <p:cBhvr>
                                        <p:cTn id="96" dur="500"/>
                                        <p:tgtEl>
                                          <p:spTgt spid="51"/>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wipe(down)">
                                      <p:cBhvr>
                                        <p:cTn id="101" dur="500"/>
                                        <p:tgtEl>
                                          <p:spTgt spid="5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6" presetClass="entr" presetSubtype="16" fill="hold" grpId="0" nodeType="click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circle(in)">
                                      <p:cBhvr>
                                        <p:cTn id="106" dur="2000"/>
                                        <p:tgtEl>
                                          <p:spTgt spid="53"/>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2" fill="hold" display="0">
                  <p:stCondLst>
                    <p:cond delay="indefinite"/>
                  </p:stCondLst>
                </p:cTn>
                <p:tgtEl>
                  <p:spTgt spid="24"/>
                </p:tgtEl>
              </p:cMediaNode>
            </p:video>
          </p:childTnLst>
        </p:cTn>
      </p:par>
    </p:tnLst>
    <p:bldLst>
      <p:bldP spid="54277" grpId="0" animBg="1"/>
      <p:bldP spid="26627" grpId="0" animBg="1"/>
      <p:bldP spid="54279" grpId="0"/>
      <p:bldP spid="24623" grpId="0"/>
      <p:bldP spid="24621" grpId="0"/>
      <p:bldP spid="24619" grpId="0"/>
      <p:bldP spid="24617" grpId="0"/>
      <p:bldP spid="24616" grpId="0"/>
      <p:bldP spid="54315" grpId="0"/>
      <p:bldP spid="46" grpId="0" animBg="1"/>
      <p:bldP spid="46" grpId="1" animBg="1"/>
      <p:bldP spid="47" grpId="0"/>
      <p:bldP spid="48" grpId="0"/>
      <p:bldP spid="49" grpId="0"/>
      <p:bldP spid="50" grpId="0"/>
      <p:bldP spid="51" grpId="0"/>
      <p:bldP spid="52" grpId="0"/>
      <p:bldP spid="53" grpId="0"/>
      <p:bldP spid="56" grpId="0" animBg="1"/>
      <p:bldP spid="5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2"/>
          <p:cNvSpPr>
            <a:spLocks noChangeShapeType="1"/>
          </p:cNvSpPr>
          <p:nvPr/>
        </p:nvSpPr>
        <p:spPr bwMode="auto">
          <a:xfrm>
            <a:off x="2957513" y="2286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 name="Rectangle 3"/>
          <p:cNvSpPr>
            <a:spLocks noChangeArrowheads="1"/>
          </p:cNvSpPr>
          <p:nvPr/>
        </p:nvSpPr>
        <p:spPr bwMode="auto">
          <a:xfrm>
            <a:off x="228600" y="781050"/>
            <a:ext cx="28876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400" i="1" u="sng">
                <a:solidFill>
                  <a:srgbClr val="FF0000"/>
                </a:solidFill>
                <a:latin typeface="Times New Roman" pitchFamily="18" charset="0"/>
                <a:cs typeface="Times New Roman" pitchFamily="18" charset="0"/>
              </a:rPr>
              <a:t>Bài 4 (trang 45 SGK)</a:t>
            </a:r>
            <a:endParaRPr lang="en-US" altLang="en-US" sz="2400">
              <a:solidFill>
                <a:srgbClr val="FF00FF"/>
              </a:solidFill>
              <a:latin typeface="Times New Roman" pitchFamily="18" charset="0"/>
              <a:cs typeface="Times New Roman" pitchFamily="18" charset="0"/>
            </a:endParaRPr>
          </a:p>
        </p:txBody>
      </p:sp>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2552700"/>
            <a:ext cx="47244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5" name="Group 5"/>
          <p:cNvGrpSpPr>
            <a:grpSpLocks/>
          </p:cNvGrpSpPr>
          <p:nvPr/>
        </p:nvGrpSpPr>
        <p:grpSpPr bwMode="auto">
          <a:xfrm>
            <a:off x="4670425" y="4424363"/>
            <a:ext cx="1847850" cy="1295400"/>
            <a:chOff x="3405" y="2187"/>
            <a:chExt cx="1164" cy="816"/>
          </a:xfrm>
        </p:grpSpPr>
        <p:sp>
          <p:nvSpPr>
            <p:cNvPr id="30755" name="Line 6"/>
            <p:cNvSpPr>
              <a:spLocks noChangeShapeType="1"/>
            </p:cNvSpPr>
            <p:nvPr/>
          </p:nvSpPr>
          <p:spPr bwMode="auto">
            <a:xfrm flipV="1">
              <a:off x="4569" y="2187"/>
              <a:ext cx="0" cy="81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6" name="Line 7"/>
            <p:cNvSpPr>
              <a:spLocks noChangeShapeType="1"/>
            </p:cNvSpPr>
            <p:nvPr/>
          </p:nvSpPr>
          <p:spPr bwMode="auto">
            <a:xfrm>
              <a:off x="3405" y="2190"/>
              <a:ext cx="115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8" name="Line 8"/>
          <p:cNvSpPr>
            <a:spLocks noChangeShapeType="1"/>
          </p:cNvSpPr>
          <p:nvPr/>
        </p:nvSpPr>
        <p:spPr bwMode="auto">
          <a:xfrm flipV="1">
            <a:off x="4670425" y="4457700"/>
            <a:ext cx="1295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Line 9"/>
          <p:cNvSpPr>
            <a:spLocks noChangeShapeType="1"/>
          </p:cNvSpPr>
          <p:nvPr/>
        </p:nvSpPr>
        <p:spPr bwMode="auto">
          <a:xfrm flipV="1">
            <a:off x="4670425" y="4457700"/>
            <a:ext cx="18288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30" name="Group 10"/>
          <p:cNvGrpSpPr>
            <a:grpSpLocks/>
          </p:cNvGrpSpPr>
          <p:nvPr/>
        </p:nvGrpSpPr>
        <p:grpSpPr bwMode="auto">
          <a:xfrm>
            <a:off x="4670425" y="3467100"/>
            <a:ext cx="1295400" cy="2286000"/>
            <a:chOff x="3408" y="1584"/>
            <a:chExt cx="816" cy="1440"/>
          </a:xfrm>
        </p:grpSpPr>
        <p:sp>
          <p:nvSpPr>
            <p:cNvPr id="30753" name="Line 11"/>
            <p:cNvSpPr>
              <a:spLocks noChangeShapeType="1"/>
            </p:cNvSpPr>
            <p:nvPr/>
          </p:nvSpPr>
          <p:spPr bwMode="auto">
            <a:xfrm>
              <a:off x="3408" y="1584"/>
              <a:ext cx="81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4" name="Line 12"/>
            <p:cNvSpPr>
              <a:spLocks noChangeShapeType="1"/>
            </p:cNvSpPr>
            <p:nvPr/>
          </p:nvSpPr>
          <p:spPr bwMode="auto">
            <a:xfrm flipV="1">
              <a:off x="4224" y="1584"/>
              <a:ext cx="0" cy="14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33" name="Line 13"/>
          <p:cNvSpPr>
            <a:spLocks noChangeShapeType="1"/>
          </p:cNvSpPr>
          <p:nvPr/>
        </p:nvSpPr>
        <p:spPr bwMode="auto">
          <a:xfrm flipV="1">
            <a:off x="4270375" y="2705100"/>
            <a:ext cx="2133600" cy="37338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34" name="Group 14"/>
          <p:cNvGrpSpPr>
            <a:grpSpLocks/>
          </p:cNvGrpSpPr>
          <p:nvPr/>
        </p:nvGrpSpPr>
        <p:grpSpPr bwMode="auto">
          <a:xfrm>
            <a:off x="4670425" y="4424363"/>
            <a:ext cx="1295400" cy="1328737"/>
            <a:chOff x="3408" y="2178"/>
            <a:chExt cx="816" cy="837"/>
          </a:xfrm>
        </p:grpSpPr>
        <p:sp>
          <p:nvSpPr>
            <p:cNvPr id="30751" name="Line 15"/>
            <p:cNvSpPr>
              <a:spLocks noChangeShapeType="1"/>
            </p:cNvSpPr>
            <p:nvPr/>
          </p:nvSpPr>
          <p:spPr bwMode="auto">
            <a:xfrm flipV="1">
              <a:off x="4224" y="2199"/>
              <a:ext cx="0" cy="81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16"/>
            <p:cNvSpPr>
              <a:spLocks noChangeShapeType="1"/>
            </p:cNvSpPr>
            <p:nvPr/>
          </p:nvSpPr>
          <p:spPr bwMode="auto">
            <a:xfrm>
              <a:off x="3408" y="2178"/>
              <a:ext cx="81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30737" name="Object 17"/>
          <p:cNvGraphicFramePr>
            <a:graphicFrameLocks noChangeAspect="1"/>
          </p:cNvGraphicFramePr>
          <p:nvPr/>
        </p:nvGraphicFramePr>
        <p:xfrm>
          <a:off x="6270625" y="5753100"/>
          <a:ext cx="381000" cy="341313"/>
        </p:xfrm>
        <a:graphic>
          <a:graphicData uri="http://schemas.openxmlformats.org/presentationml/2006/ole">
            <mc:AlternateContent xmlns:mc="http://schemas.openxmlformats.org/markup-compatibility/2006">
              <mc:Choice xmlns:v="urn:schemas-microsoft-com:vml" Requires="v">
                <p:oleObj name="Equation" r:id="rId5" imgW="241091" imgH="215713" progId="Equation.DSMT4">
                  <p:embed/>
                </p:oleObj>
              </mc:Choice>
              <mc:Fallback>
                <p:oleObj name="Equation" r:id="rId5" imgW="241091" imgH="215713" progId="Equation.DSMT4">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625" y="5753100"/>
                        <a:ext cx="3810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8" name="Object 18"/>
          <p:cNvGraphicFramePr>
            <a:graphicFrameLocks noChangeAspect="1"/>
          </p:cNvGraphicFramePr>
          <p:nvPr/>
        </p:nvGraphicFramePr>
        <p:xfrm>
          <a:off x="5356225" y="4457700"/>
          <a:ext cx="381000" cy="341313"/>
        </p:xfrm>
        <a:graphic>
          <a:graphicData uri="http://schemas.openxmlformats.org/presentationml/2006/ole">
            <mc:AlternateContent xmlns:mc="http://schemas.openxmlformats.org/markup-compatibility/2006">
              <mc:Choice xmlns:v="urn:schemas-microsoft-com:vml" Requires="v">
                <p:oleObj name="Equation" r:id="rId7" imgW="241091" imgH="215713" progId="Equation.DSMT4">
                  <p:embed/>
                </p:oleObj>
              </mc:Choice>
              <mc:Fallback>
                <p:oleObj name="Equation" r:id="rId7" imgW="241091" imgH="215713" progId="Equation.DSMT4">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6225" y="4457700"/>
                        <a:ext cx="3810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9" name="Object 19"/>
          <p:cNvGraphicFramePr>
            <a:graphicFrameLocks noChangeAspect="1"/>
          </p:cNvGraphicFramePr>
          <p:nvPr/>
        </p:nvGraphicFramePr>
        <p:xfrm>
          <a:off x="6127750" y="4600575"/>
          <a:ext cx="360363" cy="360363"/>
        </p:xfrm>
        <a:graphic>
          <a:graphicData uri="http://schemas.openxmlformats.org/presentationml/2006/ole">
            <mc:AlternateContent xmlns:mc="http://schemas.openxmlformats.org/markup-compatibility/2006">
              <mc:Choice xmlns:v="urn:schemas-microsoft-com:vml" Requires="v">
                <p:oleObj name="Equation" r:id="rId8" imgW="228600" imgH="228600" progId="Equation.DSMT4">
                  <p:embed/>
                </p:oleObj>
              </mc:Choice>
              <mc:Fallback>
                <p:oleObj name="Equation" r:id="rId8" imgW="228600" imgH="228600" progId="Equation.DSMT4">
                  <p:embed/>
                  <p:pic>
                    <p:nvPicPr>
                      <p:cNvPr id="0"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7750" y="4600575"/>
                        <a:ext cx="360363"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40" name="Object 20"/>
          <p:cNvGraphicFramePr>
            <a:graphicFrameLocks noChangeAspect="1"/>
          </p:cNvGraphicFramePr>
          <p:nvPr/>
        </p:nvGraphicFramePr>
        <p:xfrm>
          <a:off x="4137025" y="3467100"/>
          <a:ext cx="360363" cy="360363"/>
        </p:xfrm>
        <a:graphic>
          <a:graphicData uri="http://schemas.openxmlformats.org/presentationml/2006/ole">
            <mc:AlternateContent xmlns:mc="http://schemas.openxmlformats.org/markup-compatibility/2006">
              <mc:Choice xmlns:v="urn:schemas-microsoft-com:vml" Requires="v">
                <p:oleObj name="Equation" r:id="rId10" imgW="228600" imgH="228600" progId="Equation.DSMT4">
                  <p:embed/>
                </p:oleObj>
              </mc:Choice>
              <mc:Fallback>
                <p:oleObj name="Equation" r:id="rId10" imgW="228600" imgH="228600" progId="Equation.DSMT4">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7025" y="3467100"/>
                        <a:ext cx="360363"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41" name="Text Box 21"/>
          <p:cNvSpPr txBox="1">
            <a:spLocks noChangeArrowheads="1"/>
          </p:cNvSpPr>
          <p:nvPr/>
        </p:nvSpPr>
        <p:spPr bwMode="auto">
          <a:xfrm>
            <a:off x="5965825" y="4000500"/>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B</a:t>
            </a:r>
          </a:p>
        </p:txBody>
      </p:sp>
      <p:sp>
        <p:nvSpPr>
          <p:cNvPr id="30742" name="Text Box 22"/>
          <p:cNvSpPr txBox="1">
            <a:spLocks noChangeArrowheads="1"/>
          </p:cNvSpPr>
          <p:nvPr/>
        </p:nvSpPr>
        <p:spPr bwMode="auto">
          <a:xfrm>
            <a:off x="6499225" y="415290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D</a:t>
            </a:r>
          </a:p>
        </p:txBody>
      </p:sp>
      <p:sp>
        <p:nvSpPr>
          <p:cNvPr id="30743" name="Text Box 23"/>
          <p:cNvSpPr txBox="1">
            <a:spLocks noChangeArrowheads="1"/>
          </p:cNvSpPr>
          <p:nvPr/>
        </p:nvSpPr>
        <p:spPr bwMode="auto">
          <a:xfrm>
            <a:off x="6575425" y="537210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C</a:t>
            </a:r>
          </a:p>
        </p:txBody>
      </p:sp>
      <p:sp>
        <p:nvSpPr>
          <p:cNvPr id="30744" name="Text Box 24"/>
          <p:cNvSpPr txBox="1">
            <a:spLocks noChangeArrowheads="1"/>
          </p:cNvSpPr>
          <p:nvPr/>
        </p:nvSpPr>
        <p:spPr bwMode="auto">
          <a:xfrm>
            <a:off x="5965825" y="3314700"/>
            <a:ext cx="369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A</a:t>
            </a:r>
          </a:p>
        </p:txBody>
      </p:sp>
      <p:grpSp>
        <p:nvGrpSpPr>
          <p:cNvPr id="30764" name="Group 44"/>
          <p:cNvGrpSpPr>
            <a:grpSpLocks/>
          </p:cNvGrpSpPr>
          <p:nvPr/>
        </p:nvGrpSpPr>
        <p:grpSpPr bwMode="auto">
          <a:xfrm>
            <a:off x="4832350" y="2513013"/>
            <a:ext cx="3360738" cy="3600450"/>
            <a:chOff x="3494" y="983"/>
            <a:chExt cx="2117" cy="2268"/>
          </a:xfrm>
        </p:grpSpPr>
        <p:sp>
          <p:nvSpPr>
            <p:cNvPr id="30749" name="Text Box 45"/>
            <p:cNvSpPr txBox="1">
              <a:spLocks noChangeArrowheads="1"/>
            </p:cNvSpPr>
            <p:nvPr/>
          </p:nvSpPr>
          <p:spPr bwMode="auto">
            <a:xfrm>
              <a:off x="5414" y="2999"/>
              <a:ext cx="1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x</a:t>
              </a:r>
            </a:p>
          </p:txBody>
        </p:sp>
        <p:sp>
          <p:nvSpPr>
            <p:cNvPr id="30750" name="Text Box 46"/>
            <p:cNvSpPr txBox="1">
              <a:spLocks noChangeArrowheads="1"/>
            </p:cNvSpPr>
            <p:nvPr/>
          </p:nvSpPr>
          <p:spPr bwMode="auto">
            <a:xfrm>
              <a:off x="3494" y="983"/>
              <a:ext cx="1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y</a:t>
              </a:r>
            </a:p>
          </p:txBody>
        </p:sp>
      </p:grpSp>
      <p:sp>
        <p:nvSpPr>
          <p:cNvPr id="30767" name="Text Box 47"/>
          <p:cNvSpPr txBox="1">
            <a:spLocks noChangeArrowheads="1"/>
          </p:cNvSpPr>
          <p:nvPr/>
        </p:nvSpPr>
        <p:spPr bwMode="auto">
          <a:xfrm>
            <a:off x="4670425" y="5676900"/>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O</a:t>
            </a:r>
          </a:p>
        </p:txBody>
      </p:sp>
      <p:pic>
        <p:nvPicPr>
          <p:cNvPr id="30768" name="Picture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3225" y="3771900"/>
            <a:ext cx="25368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9" name="Picture 4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4625" y="3238500"/>
            <a:ext cx="3200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0"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0625" y="2781300"/>
            <a:ext cx="1143000"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3" descr="A picture containing toy, doll&#10;&#10;Description automatically generated"/>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83500" y="-192088"/>
            <a:ext cx="1436688" cy="191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3"/>
          <p:cNvSpPr>
            <a:spLocks noChangeArrowheads="1"/>
          </p:cNvSpPr>
          <p:nvPr/>
        </p:nvSpPr>
        <p:spPr bwMode="auto">
          <a:xfrm>
            <a:off x="171450" y="1695450"/>
            <a:ext cx="3001963"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a:solidFill>
                  <a:srgbClr val="0000FF"/>
                </a:solidFill>
                <a:latin typeface="Times New Roman" pitchFamily="18" charset="0"/>
                <a:cs typeface="Times New Roman" pitchFamily="18" charset="0"/>
              </a:rPr>
              <a:t>Đồ thị hàm số y =     .x được vẽ bằng compa và thước thẳng (HV). Em hãy tìm hiểu và trình bày lại các bước vẽ đồ thị đó. </a:t>
            </a:r>
          </a:p>
        </p:txBody>
      </p:sp>
      <p:graphicFrame>
        <p:nvGraphicFramePr>
          <p:cNvPr id="2" name="Object 1"/>
          <p:cNvGraphicFramePr>
            <a:graphicFrameLocks noChangeAspect="1"/>
          </p:cNvGraphicFramePr>
          <p:nvPr/>
        </p:nvGraphicFramePr>
        <p:xfrm>
          <a:off x="2432050" y="1695450"/>
          <a:ext cx="450850" cy="457200"/>
        </p:xfrm>
        <a:graphic>
          <a:graphicData uri="http://schemas.openxmlformats.org/presentationml/2006/ole">
            <mc:AlternateContent xmlns:mc="http://schemas.openxmlformats.org/markup-compatibility/2006">
              <mc:Choice xmlns:v="urn:schemas-microsoft-com:vml" Requires="v">
                <p:oleObj name="Equation" r:id="rId15" imgW="451143" imgH="457240" progId="Equation.DSMT4">
                  <p:embed/>
                </p:oleObj>
              </mc:Choice>
              <mc:Fallback>
                <p:oleObj name="Equation" r:id="rId15" imgW="451143" imgH="457240" progId="Equation.DSMT4">
                  <p:embed/>
                  <p:pic>
                    <p:nvPicPr>
                      <p:cNvPr id="0" name="Object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2050" y="1695450"/>
                        <a:ext cx="45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AutoShape 16"/>
          <p:cNvSpPr>
            <a:spLocks noChangeArrowheads="1"/>
          </p:cNvSpPr>
          <p:nvPr/>
        </p:nvSpPr>
        <p:spPr bwMode="auto">
          <a:xfrm>
            <a:off x="2819400" y="220663"/>
            <a:ext cx="6134100" cy="2044700"/>
          </a:xfrm>
          <a:prstGeom prst="wedgeRoundRectCallout">
            <a:avLst>
              <a:gd name="adj1" fmla="val 5202"/>
              <a:gd name="adj2" fmla="val 70088"/>
              <a:gd name="adj3" fmla="val 16667"/>
            </a:avLst>
          </a:prstGeom>
          <a:solidFill>
            <a:srgbClr val="FFFF00"/>
          </a:solidFill>
          <a:ln>
            <a:noFill/>
          </a:ln>
          <a:effectLst>
            <a:prstShdw prst="shdw17" dist="17961" dir="2700000">
              <a:schemeClr val="accent1">
                <a:gamma/>
                <a:shade val="60000"/>
                <a:invGamma/>
              </a:schemeClr>
            </a:prstShdw>
          </a:effectLst>
        </p:spPr>
        <p:txBody>
          <a:bodyPr/>
          <a:lstStyle/>
          <a:p>
            <a:pPr algn="ctr">
              <a:defRPr/>
            </a:pPr>
            <a:r>
              <a:rPr lang="en-US" sz="2400" b="1" dirty="0" err="1">
                <a:solidFill>
                  <a:srgbClr val="0000FF"/>
                </a:solidFill>
                <a:latin typeface="Times New Roman" pitchFamily="18" charset="0"/>
                <a:cs typeface="Times New Roman" pitchFamily="18" charset="0"/>
              </a:rPr>
              <a:t>Họat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động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nhóm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gian</a:t>
            </a:r>
            <a:r>
              <a:rPr lang="en-US" sz="2400" b="1" dirty="0">
                <a:solidFill>
                  <a:srgbClr val="0000FF"/>
                </a:solidFill>
                <a:latin typeface="Times New Roman" pitchFamily="18" charset="0"/>
                <a:cs typeface="Times New Roman" pitchFamily="18" charset="0"/>
              </a:rPr>
              <a:t> 5 </a:t>
            </a:r>
            <a:r>
              <a:rPr lang="en-US" sz="2400" b="1" dirty="0" err="1">
                <a:solidFill>
                  <a:srgbClr val="0000FF"/>
                </a:solidFill>
                <a:latin typeface="Times New Roman" pitchFamily="18" charset="0"/>
                <a:cs typeface="Times New Roman" pitchFamily="18" charset="0"/>
              </a:rPr>
              <a:t>phút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câu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hỏi</a:t>
            </a:r>
            <a:r>
              <a:rPr lang="en-US" sz="2400" b="1" dirty="0">
                <a:solidFill>
                  <a:srgbClr val="0000FF"/>
                </a:solidFill>
                <a:latin typeface="Times New Roman" pitchFamily="18" charset="0"/>
                <a:cs typeface="Times New Roman" pitchFamily="18" charset="0"/>
              </a:rPr>
              <a:t> : </a:t>
            </a:r>
          </a:p>
          <a:p>
            <a:pPr algn="ctr">
              <a:defRPr/>
            </a:pPr>
            <a:r>
              <a:rPr lang="en-US" altLang="en-US" sz="2400" i="1" dirty="0" err="1">
                <a:solidFill>
                  <a:srgbClr val="C00000"/>
                </a:solidFill>
                <a:latin typeface="Times New Roman" pitchFamily="18" charset="0"/>
                <a:cs typeface="Times New Roman" pitchFamily="18" charset="0"/>
              </a:rPr>
              <a:t>Em</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hãy</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tìm</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hiểu</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và</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trình</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bày</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lại</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các</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bước</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vẽ</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đồ</a:t>
            </a:r>
            <a:r>
              <a:rPr lang="en-US" altLang="en-US" sz="2400" i="1" dirty="0">
                <a:solidFill>
                  <a:srgbClr val="C00000"/>
                </a:solidFill>
                <a:latin typeface="Times New Roman" pitchFamily="18" charset="0"/>
                <a:cs typeface="Times New Roman" pitchFamily="18" charset="0"/>
              </a:rPr>
              <a:t> </a:t>
            </a:r>
            <a:r>
              <a:rPr lang="en-US" altLang="en-US" sz="2400" i="1" dirty="0" err="1">
                <a:solidFill>
                  <a:srgbClr val="C00000"/>
                </a:solidFill>
                <a:latin typeface="Times New Roman" pitchFamily="18" charset="0"/>
                <a:cs typeface="Times New Roman" pitchFamily="18" charset="0"/>
              </a:rPr>
              <a:t>thị</a:t>
            </a:r>
            <a:r>
              <a:rPr lang="en-US" altLang="en-US" sz="2400" i="1" dirty="0">
                <a:solidFill>
                  <a:srgbClr val="C00000"/>
                </a:solidFill>
                <a:latin typeface="Times New Roman" pitchFamily="18" charset="0"/>
                <a:cs typeface="Times New Roman" pitchFamily="18" charset="0"/>
              </a:rPr>
              <a:t> (H4 SGK Tr45)</a:t>
            </a:r>
            <a:endParaRPr lang="en-US" sz="2400" b="1" i="1" dirty="0">
              <a:solidFill>
                <a:srgbClr val="C00000"/>
              </a:solidFill>
              <a:latin typeface="Times New Roman" pitchFamily="18" charset="0"/>
              <a:cs typeface="Times New Roman" pitchFamily="18" charset="0"/>
            </a:endParaRPr>
          </a:p>
        </p:txBody>
      </p:sp>
      <p:pic>
        <p:nvPicPr>
          <p:cNvPr id="38" name="Đồng hồ đếm ngược 05 phút - 05 minute countdow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33400" y="4034234"/>
            <a:ext cx="1674596" cy="846932"/>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ppt_x"/>
                                          </p:val>
                                        </p:tav>
                                        <p:tav tm="100000">
                                          <p:val>
                                            <p:strVal val="#ppt_x"/>
                                          </p:val>
                                        </p:tav>
                                      </p:tavLst>
                                    </p:anim>
                                    <p:anim calcmode="lin" valueType="num">
                                      <p:cBhvr additive="base">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wipe(down)">
                                      <p:cBhvr>
                                        <p:cTn id="21" dur="500"/>
                                        <p:tgtEl>
                                          <p:spTgt spid="10242"/>
                                        </p:tgtEl>
                                      </p:cBhvr>
                                    </p:animEffect>
                                  </p:childTnLst>
                                </p:cTn>
                              </p:par>
                              <p:par>
                                <p:cTn id="22" presetID="22" presetClass="entr" presetSubtype="4" fill="hold" nodeType="withEffect">
                                  <p:stCondLst>
                                    <p:cond delay="0"/>
                                  </p:stCondLst>
                                  <p:childTnLst>
                                    <p:set>
                                      <p:cBhvr>
                                        <p:cTn id="23" dur="1" fill="hold">
                                          <p:stCondLst>
                                            <p:cond delay="0"/>
                                          </p:stCondLst>
                                        </p:cTn>
                                        <p:tgtEl>
                                          <p:spTgt spid="30724"/>
                                        </p:tgtEl>
                                        <p:attrNameLst>
                                          <p:attrName>style.visibility</p:attrName>
                                        </p:attrNameLst>
                                      </p:cBhvr>
                                      <p:to>
                                        <p:strVal val="visible"/>
                                      </p:to>
                                    </p:set>
                                    <p:animEffect transition="in" filter="wipe(down)">
                                      <p:cBhvr>
                                        <p:cTn id="24" dur="500"/>
                                        <p:tgtEl>
                                          <p:spTgt spid="30724"/>
                                        </p:tgtEl>
                                      </p:cBhvr>
                                    </p:animEffect>
                                  </p:childTnLst>
                                </p:cTn>
                              </p:par>
                              <p:par>
                                <p:cTn id="25" presetID="22" presetClass="entr" presetSubtype="4" fill="hold" nodeType="with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wipe(down)">
                                      <p:cBhvr>
                                        <p:cTn id="27" dur="500"/>
                                        <p:tgtEl>
                                          <p:spTgt spid="3072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728"/>
                                        </p:tgtEl>
                                        <p:attrNameLst>
                                          <p:attrName>style.visibility</p:attrName>
                                        </p:attrNameLst>
                                      </p:cBhvr>
                                      <p:to>
                                        <p:strVal val="visible"/>
                                      </p:to>
                                    </p:set>
                                    <p:animEffect transition="in" filter="wipe(down)">
                                      <p:cBhvr>
                                        <p:cTn id="30" dur="500"/>
                                        <p:tgtEl>
                                          <p:spTgt spid="307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0729"/>
                                        </p:tgtEl>
                                        <p:attrNameLst>
                                          <p:attrName>style.visibility</p:attrName>
                                        </p:attrNameLst>
                                      </p:cBhvr>
                                      <p:to>
                                        <p:strVal val="visible"/>
                                      </p:to>
                                    </p:set>
                                    <p:animEffect transition="in" filter="wipe(down)">
                                      <p:cBhvr>
                                        <p:cTn id="33" dur="500"/>
                                        <p:tgtEl>
                                          <p:spTgt spid="30729"/>
                                        </p:tgtEl>
                                      </p:cBhvr>
                                    </p:animEffect>
                                  </p:childTnLst>
                                </p:cTn>
                              </p:par>
                              <p:par>
                                <p:cTn id="34" presetID="22" presetClass="entr" presetSubtype="4" fill="hold" nodeType="withEffect">
                                  <p:stCondLst>
                                    <p:cond delay="0"/>
                                  </p:stCondLst>
                                  <p:childTnLst>
                                    <p:set>
                                      <p:cBhvr>
                                        <p:cTn id="35" dur="1" fill="hold">
                                          <p:stCondLst>
                                            <p:cond delay="0"/>
                                          </p:stCondLst>
                                        </p:cTn>
                                        <p:tgtEl>
                                          <p:spTgt spid="30730"/>
                                        </p:tgtEl>
                                        <p:attrNameLst>
                                          <p:attrName>style.visibility</p:attrName>
                                        </p:attrNameLst>
                                      </p:cBhvr>
                                      <p:to>
                                        <p:strVal val="visible"/>
                                      </p:to>
                                    </p:set>
                                    <p:animEffect transition="in" filter="wipe(down)">
                                      <p:cBhvr>
                                        <p:cTn id="36" dur="500"/>
                                        <p:tgtEl>
                                          <p:spTgt spid="307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0733"/>
                                        </p:tgtEl>
                                        <p:attrNameLst>
                                          <p:attrName>style.visibility</p:attrName>
                                        </p:attrNameLst>
                                      </p:cBhvr>
                                      <p:to>
                                        <p:strVal val="visible"/>
                                      </p:to>
                                    </p:set>
                                    <p:animEffect transition="in" filter="wipe(down)">
                                      <p:cBhvr>
                                        <p:cTn id="39" dur="500"/>
                                        <p:tgtEl>
                                          <p:spTgt spid="30733"/>
                                        </p:tgtEl>
                                      </p:cBhvr>
                                    </p:animEffect>
                                  </p:childTnLst>
                                </p:cTn>
                              </p:par>
                              <p:par>
                                <p:cTn id="40" presetID="22" presetClass="entr" presetSubtype="4" fill="hold" nodeType="withEffect">
                                  <p:stCondLst>
                                    <p:cond delay="0"/>
                                  </p:stCondLst>
                                  <p:childTnLst>
                                    <p:set>
                                      <p:cBhvr>
                                        <p:cTn id="41" dur="1" fill="hold">
                                          <p:stCondLst>
                                            <p:cond delay="0"/>
                                          </p:stCondLst>
                                        </p:cTn>
                                        <p:tgtEl>
                                          <p:spTgt spid="30734"/>
                                        </p:tgtEl>
                                        <p:attrNameLst>
                                          <p:attrName>style.visibility</p:attrName>
                                        </p:attrNameLst>
                                      </p:cBhvr>
                                      <p:to>
                                        <p:strVal val="visible"/>
                                      </p:to>
                                    </p:set>
                                    <p:animEffect transition="in" filter="wipe(down)">
                                      <p:cBhvr>
                                        <p:cTn id="42" dur="500"/>
                                        <p:tgtEl>
                                          <p:spTgt spid="30734"/>
                                        </p:tgtEl>
                                      </p:cBhvr>
                                    </p:animEffect>
                                  </p:childTnLst>
                                </p:cTn>
                              </p:par>
                              <p:par>
                                <p:cTn id="43" presetID="22" presetClass="entr" presetSubtype="4" fill="hold" nodeType="withEffect">
                                  <p:stCondLst>
                                    <p:cond delay="0"/>
                                  </p:stCondLst>
                                  <p:childTnLst>
                                    <p:set>
                                      <p:cBhvr>
                                        <p:cTn id="44" dur="1" fill="hold">
                                          <p:stCondLst>
                                            <p:cond delay="0"/>
                                          </p:stCondLst>
                                        </p:cTn>
                                        <p:tgtEl>
                                          <p:spTgt spid="30737"/>
                                        </p:tgtEl>
                                        <p:attrNameLst>
                                          <p:attrName>style.visibility</p:attrName>
                                        </p:attrNameLst>
                                      </p:cBhvr>
                                      <p:to>
                                        <p:strVal val="visible"/>
                                      </p:to>
                                    </p:set>
                                    <p:animEffect transition="in" filter="wipe(down)">
                                      <p:cBhvr>
                                        <p:cTn id="45" dur="500"/>
                                        <p:tgtEl>
                                          <p:spTgt spid="30737"/>
                                        </p:tgtEl>
                                      </p:cBhvr>
                                    </p:animEffect>
                                  </p:childTnLst>
                                </p:cTn>
                              </p:par>
                              <p:par>
                                <p:cTn id="46" presetID="22" presetClass="entr" presetSubtype="4" fill="hold" nodeType="withEffect">
                                  <p:stCondLst>
                                    <p:cond delay="0"/>
                                  </p:stCondLst>
                                  <p:childTnLst>
                                    <p:set>
                                      <p:cBhvr>
                                        <p:cTn id="47" dur="1" fill="hold">
                                          <p:stCondLst>
                                            <p:cond delay="0"/>
                                          </p:stCondLst>
                                        </p:cTn>
                                        <p:tgtEl>
                                          <p:spTgt spid="30738"/>
                                        </p:tgtEl>
                                        <p:attrNameLst>
                                          <p:attrName>style.visibility</p:attrName>
                                        </p:attrNameLst>
                                      </p:cBhvr>
                                      <p:to>
                                        <p:strVal val="visible"/>
                                      </p:to>
                                    </p:set>
                                    <p:animEffect transition="in" filter="wipe(down)">
                                      <p:cBhvr>
                                        <p:cTn id="48" dur="500"/>
                                        <p:tgtEl>
                                          <p:spTgt spid="30738"/>
                                        </p:tgtEl>
                                      </p:cBhvr>
                                    </p:animEffect>
                                  </p:childTnLst>
                                </p:cTn>
                              </p:par>
                              <p:par>
                                <p:cTn id="49" presetID="22" presetClass="entr" presetSubtype="4" fill="hold" nodeType="withEffect">
                                  <p:stCondLst>
                                    <p:cond delay="0"/>
                                  </p:stCondLst>
                                  <p:childTnLst>
                                    <p:set>
                                      <p:cBhvr>
                                        <p:cTn id="50" dur="1" fill="hold">
                                          <p:stCondLst>
                                            <p:cond delay="0"/>
                                          </p:stCondLst>
                                        </p:cTn>
                                        <p:tgtEl>
                                          <p:spTgt spid="30739"/>
                                        </p:tgtEl>
                                        <p:attrNameLst>
                                          <p:attrName>style.visibility</p:attrName>
                                        </p:attrNameLst>
                                      </p:cBhvr>
                                      <p:to>
                                        <p:strVal val="visible"/>
                                      </p:to>
                                    </p:set>
                                    <p:animEffect transition="in" filter="wipe(down)">
                                      <p:cBhvr>
                                        <p:cTn id="51" dur="500"/>
                                        <p:tgtEl>
                                          <p:spTgt spid="30739"/>
                                        </p:tgtEl>
                                      </p:cBhvr>
                                    </p:animEffect>
                                  </p:childTnLst>
                                </p:cTn>
                              </p:par>
                              <p:par>
                                <p:cTn id="52" presetID="22" presetClass="entr" presetSubtype="4" fill="hold" nodeType="withEffect">
                                  <p:stCondLst>
                                    <p:cond delay="0"/>
                                  </p:stCondLst>
                                  <p:childTnLst>
                                    <p:set>
                                      <p:cBhvr>
                                        <p:cTn id="53" dur="1" fill="hold">
                                          <p:stCondLst>
                                            <p:cond delay="0"/>
                                          </p:stCondLst>
                                        </p:cTn>
                                        <p:tgtEl>
                                          <p:spTgt spid="30740"/>
                                        </p:tgtEl>
                                        <p:attrNameLst>
                                          <p:attrName>style.visibility</p:attrName>
                                        </p:attrNameLst>
                                      </p:cBhvr>
                                      <p:to>
                                        <p:strVal val="visible"/>
                                      </p:to>
                                    </p:set>
                                    <p:animEffect transition="in" filter="wipe(down)">
                                      <p:cBhvr>
                                        <p:cTn id="54" dur="500"/>
                                        <p:tgtEl>
                                          <p:spTgt spid="307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741"/>
                                        </p:tgtEl>
                                        <p:attrNameLst>
                                          <p:attrName>style.visibility</p:attrName>
                                        </p:attrNameLst>
                                      </p:cBhvr>
                                      <p:to>
                                        <p:strVal val="visible"/>
                                      </p:to>
                                    </p:set>
                                    <p:animEffect transition="in" filter="wipe(down)">
                                      <p:cBhvr>
                                        <p:cTn id="57" dur="500"/>
                                        <p:tgtEl>
                                          <p:spTgt spid="3074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0742"/>
                                        </p:tgtEl>
                                        <p:attrNameLst>
                                          <p:attrName>style.visibility</p:attrName>
                                        </p:attrNameLst>
                                      </p:cBhvr>
                                      <p:to>
                                        <p:strVal val="visible"/>
                                      </p:to>
                                    </p:set>
                                    <p:animEffect transition="in" filter="wipe(down)">
                                      <p:cBhvr>
                                        <p:cTn id="60" dur="500"/>
                                        <p:tgtEl>
                                          <p:spTgt spid="3074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wipe(down)">
                                      <p:cBhvr>
                                        <p:cTn id="63" dur="500"/>
                                        <p:tgtEl>
                                          <p:spTgt spid="3074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744"/>
                                        </p:tgtEl>
                                        <p:attrNameLst>
                                          <p:attrName>style.visibility</p:attrName>
                                        </p:attrNameLst>
                                      </p:cBhvr>
                                      <p:to>
                                        <p:strVal val="visible"/>
                                      </p:to>
                                    </p:set>
                                    <p:animEffect transition="in" filter="wipe(down)">
                                      <p:cBhvr>
                                        <p:cTn id="66" dur="500"/>
                                        <p:tgtEl>
                                          <p:spTgt spid="30744"/>
                                        </p:tgtEl>
                                      </p:cBhvr>
                                    </p:animEffect>
                                  </p:childTnLst>
                                </p:cTn>
                              </p:par>
                              <p:par>
                                <p:cTn id="67" presetID="22" presetClass="entr" presetSubtype="4" fill="hold" nodeType="withEffect">
                                  <p:stCondLst>
                                    <p:cond delay="0"/>
                                  </p:stCondLst>
                                  <p:childTnLst>
                                    <p:set>
                                      <p:cBhvr>
                                        <p:cTn id="68" dur="1" fill="hold">
                                          <p:stCondLst>
                                            <p:cond delay="0"/>
                                          </p:stCondLst>
                                        </p:cTn>
                                        <p:tgtEl>
                                          <p:spTgt spid="30764"/>
                                        </p:tgtEl>
                                        <p:attrNameLst>
                                          <p:attrName>style.visibility</p:attrName>
                                        </p:attrNameLst>
                                      </p:cBhvr>
                                      <p:to>
                                        <p:strVal val="visible"/>
                                      </p:to>
                                    </p:set>
                                    <p:animEffect transition="in" filter="wipe(down)">
                                      <p:cBhvr>
                                        <p:cTn id="69" dur="500"/>
                                        <p:tgtEl>
                                          <p:spTgt spid="3076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0767"/>
                                        </p:tgtEl>
                                        <p:attrNameLst>
                                          <p:attrName>style.visibility</p:attrName>
                                        </p:attrNameLst>
                                      </p:cBhvr>
                                      <p:to>
                                        <p:strVal val="visible"/>
                                      </p:to>
                                    </p:set>
                                    <p:animEffect transition="in" filter="wipe(down)">
                                      <p:cBhvr>
                                        <p:cTn id="72" dur="500"/>
                                        <p:tgtEl>
                                          <p:spTgt spid="30767"/>
                                        </p:tgtEl>
                                      </p:cBhvr>
                                    </p:animEffect>
                                  </p:childTnLst>
                                </p:cTn>
                              </p:par>
                              <p:par>
                                <p:cTn id="73" presetID="22" presetClass="entr" presetSubtype="4" fill="hold" nodeType="withEffect">
                                  <p:stCondLst>
                                    <p:cond delay="0"/>
                                  </p:stCondLst>
                                  <p:childTnLst>
                                    <p:set>
                                      <p:cBhvr>
                                        <p:cTn id="74" dur="1" fill="hold">
                                          <p:stCondLst>
                                            <p:cond delay="0"/>
                                          </p:stCondLst>
                                        </p:cTn>
                                        <p:tgtEl>
                                          <p:spTgt spid="30768"/>
                                        </p:tgtEl>
                                        <p:attrNameLst>
                                          <p:attrName>style.visibility</p:attrName>
                                        </p:attrNameLst>
                                      </p:cBhvr>
                                      <p:to>
                                        <p:strVal val="visible"/>
                                      </p:to>
                                    </p:set>
                                    <p:animEffect transition="in" filter="wipe(down)">
                                      <p:cBhvr>
                                        <p:cTn id="75" dur="500"/>
                                        <p:tgtEl>
                                          <p:spTgt spid="30768"/>
                                        </p:tgtEl>
                                      </p:cBhvr>
                                    </p:animEffect>
                                  </p:childTnLst>
                                </p:cTn>
                              </p:par>
                              <p:par>
                                <p:cTn id="76" presetID="22" presetClass="entr" presetSubtype="4" fill="hold" nodeType="withEffect">
                                  <p:stCondLst>
                                    <p:cond delay="0"/>
                                  </p:stCondLst>
                                  <p:childTnLst>
                                    <p:set>
                                      <p:cBhvr>
                                        <p:cTn id="77" dur="1" fill="hold">
                                          <p:stCondLst>
                                            <p:cond delay="0"/>
                                          </p:stCondLst>
                                        </p:cTn>
                                        <p:tgtEl>
                                          <p:spTgt spid="30769"/>
                                        </p:tgtEl>
                                        <p:attrNameLst>
                                          <p:attrName>style.visibility</p:attrName>
                                        </p:attrNameLst>
                                      </p:cBhvr>
                                      <p:to>
                                        <p:strVal val="visible"/>
                                      </p:to>
                                    </p:set>
                                    <p:animEffect transition="in" filter="wipe(down)">
                                      <p:cBhvr>
                                        <p:cTn id="78" dur="500"/>
                                        <p:tgtEl>
                                          <p:spTgt spid="30769"/>
                                        </p:tgtEl>
                                      </p:cBhvr>
                                    </p:animEffect>
                                  </p:childTnLst>
                                </p:cTn>
                              </p:par>
                              <p:par>
                                <p:cTn id="79" presetID="22" presetClass="entr" presetSubtype="4" fill="hold" nodeType="withEffect">
                                  <p:stCondLst>
                                    <p:cond delay="0"/>
                                  </p:stCondLst>
                                  <p:childTnLst>
                                    <p:set>
                                      <p:cBhvr>
                                        <p:cTn id="80" dur="1" fill="hold">
                                          <p:stCondLst>
                                            <p:cond delay="0"/>
                                          </p:stCondLst>
                                        </p:cTn>
                                        <p:tgtEl>
                                          <p:spTgt spid="30770"/>
                                        </p:tgtEl>
                                        <p:attrNameLst>
                                          <p:attrName>style.visibility</p:attrName>
                                        </p:attrNameLst>
                                      </p:cBhvr>
                                      <p:to>
                                        <p:strVal val="visible"/>
                                      </p:to>
                                    </p:set>
                                    <p:animEffect transition="in" filter="wipe(down)">
                                      <p:cBhvr>
                                        <p:cTn id="81" dur="500"/>
                                        <p:tgtEl>
                                          <p:spTgt spid="3077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500" fill="hold"/>
                                        <p:tgtEl>
                                          <p:spTgt spid="36"/>
                                        </p:tgtEl>
                                        <p:attrNameLst>
                                          <p:attrName>ppt_x</p:attrName>
                                        </p:attrNameLst>
                                      </p:cBhvr>
                                      <p:tavLst>
                                        <p:tav tm="0">
                                          <p:val>
                                            <p:strVal val="#ppt_x"/>
                                          </p:val>
                                        </p:tav>
                                        <p:tav tm="100000">
                                          <p:val>
                                            <p:strVal val="#ppt_x"/>
                                          </p:val>
                                        </p:tav>
                                      </p:tavLst>
                                    </p:anim>
                                    <p:anim calcmode="lin" valueType="num">
                                      <p:cBhvr additive="base">
                                        <p:cTn id="8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3" fill="hold" display="0">
                  <p:stCondLst>
                    <p:cond delay="indefinite"/>
                  </p:stCondLst>
                </p:cTn>
                <p:tgtEl>
                  <p:spTgt spid="38"/>
                </p:tgtEl>
              </p:cMediaNode>
            </p:video>
          </p:childTnLst>
        </p:cTn>
      </p:par>
    </p:tnLst>
    <p:bldLst>
      <p:bldP spid="10242" grpId="0" animBg="1"/>
      <p:bldP spid="30723" grpId="0"/>
      <p:bldP spid="30728" grpId="0" animBg="1"/>
      <p:bldP spid="30729" grpId="0" animBg="1"/>
      <p:bldP spid="30733" grpId="0" animBg="1"/>
      <p:bldP spid="30741" grpId="0"/>
      <p:bldP spid="30742" grpId="0"/>
      <p:bldP spid="30743" grpId="0"/>
      <p:bldP spid="30744" grpId="0"/>
      <p:bldP spid="30767" grpId="0"/>
      <p:bldP spid="55" grpId="0"/>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1905000" y="18970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 name="Rectangle 3"/>
          <p:cNvSpPr>
            <a:spLocks noChangeArrowheads="1"/>
          </p:cNvSpPr>
          <p:nvPr/>
        </p:nvSpPr>
        <p:spPr bwMode="auto">
          <a:xfrm>
            <a:off x="228600" y="646113"/>
            <a:ext cx="4343400" cy="954087"/>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r>
              <a:rPr lang="en-US" altLang="en-US" sz="2800" dirty="0" err="1">
                <a:latin typeface="Times New Roman" pitchFamily="18" charset="0"/>
                <a:cs typeface="Times New Roman" pitchFamily="18" charset="0"/>
              </a:rPr>
              <a:t>Bài</a:t>
            </a:r>
            <a:r>
              <a:rPr lang="en-US" altLang="en-US" sz="2800" dirty="0">
                <a:latin typeface="Times New Roman" pitchFamily="18" charset="0"/>
                <a:cs typeface="Times New Roman" pitchFamily="18" charset="0"/>
              </a:rPr>
              <a:t> 4 (</a:t>
            </a:r>
            <a:r>
              <a:rPr lang="en-US" altLang="en-US" sz="2800" dirty="0" err="1">
                <a:latin typeface="Times New Roman" pitchFamily="18" charset="0"/>
                <a:cs typeface="Times New Roman" pitchFamily="18" charset="0"/>
              </a:rPr>
              <a:t>trang</a:t>
            </a:r>
            <a:r>
              <a:rPr lang="en-US" altLang="en-US" sz="2800" dirty="0">
                <a:latin typeface="Times New Roman" pitchFamily="18" charset="0"/>
                <a:cs typeface="Times New Roman" pitchFamily="18" charset="0"/>
              </a:rPr>
              <a:t> 45 SGK): </a:t>
            </a:r>
          </a:p>
          <a:p>
            <a:pPr>
              <a:defRPr/>
            </a:pPr>
            <a:r>
              <a:rPr lang="en-US" altLang="en-US" sz="2800" dirty="0" err="1">
                <a:latin typeface="Times New Roman" pitchFamily="18" charset="0"/>
                <a:cs typeface="Times New Roman" pitchFamily="18" charset="0"/>
              </a:rPr>
              <a:t>Các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vẽ</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đồ</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hàm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47244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5" name="Group 5"/>
          <p:cNvGrpSpPr>
            <a:grpSpLocks/>
          </p:cNvGrpSpPr>
          <p:nvPr/>
        </p:nvGrpSpPr>
        <p:grpSpPr bwMode="auto">
          <a:xfrm>
            <a:off x="5410200" y="3471863"/>
            <a:ext cx="1847850" cy="1295400"/>
            <a:chOff x="3405" y="2187"/>
            <a:chExt cx="1164" cy="816"/>
          </a:xfrm>
        </p:grpSpPr>
        <p:sp>
          <p:nvSpPr>
            <p:cNvPr id="31799" name="Line 6"/>
            <p:cNvSpPr>
              <a:spLocks noChangeShapeType="1"/>
            </p:cNvSpPr>
            <p:nvPr/>
          </p:nvSpPr>
          <p:spPr bwMode="auto">
            <a:xfrm flipV="1">
              <a:off x="4569" y="2187"/>
              <a:ext cx="0" cy="81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0" name="Line 7"/>
            <p:cNvSpPr>
              <a:spLocks noChangeShapeType="1"/>
            </p:cNvSpPr>
            <p:nvPr/>
          </p:nvSpPr>
          <p:spPr bwMode="auto">
            <a:xfrm>
              <a:off x="3405" y="2190"/>
              <a:ext cx="115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8" name="Line 8"/>
          <p:cNvSpPr>
            <a:spLocks noChangeShapeType="1"/>
          </p:cNvSpPr>
          <p:nvPr/>
        </p:nvSpPr>
        <p:spPr bwMode="auto">
          <a:xfrm flipV="1">
            <a:off x="5410200" y="3505200"/>
            <a:ext cx="1295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Line 9"/>
          <p:cNvSpPr>
            <a:spLocks noChangeShapeType="1"/>
          </p:cNvSpPr>
          <p:nvPr/>
        </p:nvSpPr>
        <p:spPr bwMode="auto">
          <a:xfrm flipV="1">
            <a:off x="5410200" y="3505200"/>
            <a:ext cx="18288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30" name="Group 10"/>
          <p:cNvGrpSpPr>
            <a:grpSpLocks/>
          </p:cNvGrpSpPr>
          <p:nvPr/>
        </p:nvGrpSpPr>
        <p:grpSpPr bwMode="auto">
          <a:xfrm>
            <a:off x="5410200" y="2514600"/>
            <a:ext cx="1295400" cy="2286000"/>
            <a:chOff x="3408" y="1584"/>
            <a:chExt cx="816" cy="1440"/>
          </a:xfrm>
        </p:grpSpPr>
        <p:sp>
          <p:nvSpPr>
            <p:cNvPr id="31797" name="Line 11"/>
            <p:cNvSpPr>
              <a:spLocks noChangeShapeType="1"/>
            </p:cNvSpPr>
            <p:nvPr/>
          </p:nvSpPr>
          <p:spPr bwMode="auto">
            <a:xfrm>
              <a:off x="3408" y="1584"/>
              <a:ext cx="81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8" name="Line 12"/>
            <p:cNvSpPr>
              <a:spLocks noChangeShapeType="1"/>
            </p:cNvSpPr>
            <p:nvPr/>
          </p:nvSpPr>
          <p:spPr bwMode="auto">
            <a:xfrm flipV="1">
              <a:off x="4224" y="1584"/>
              <a:ext cx="0" cy="14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33" name="Line 13"/>
          <p:cNvSpPr>
            <a:spLocks noChangeShapeType="1"/>
          </p:cNvSpPr>
          <p:nvPr/>
        </p:nvSpPr>
        <p:spPr bwMode="auto">
          <a:xfrm flipV="1">
            <a:off x="5010150" y="1752600"/>
            <a:ext cx="2133600" cy="37338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34" name="Group 14"/>
          <p:cNvGrpSpPr>
            <a:grpSpLocks/>
          </p:cNvGrpSpPr>
          <p:nvPr/>
        </p:nvGrpSpPr>
        <p:grpSpPr bwMode="auto">
          <a:xfrm>
            <a:off x="5410200" y="3471863"/>
            <a:ext cx="1295400" cy="1328737"/>
            <a:chOff x="3408" y="2178"/>
            <a:chExt cx="816" cy="837"/>
          </a:xfrm>
        </p:grpSpPr>
        <p:sp>
          <p:nvSpPr>
            <p:cNvPr id="31795" name="Line 15"/>
            <p:cNvSpPr>
              <a:spLocks noChangeShapeType="1"/>
            </p:cNvSpPr>
            <p:nvPr/>
          </p:nvSpPr>
          <p:spPr bwMode="auto">
            <a:xfrm flipV="1">
              <a:off x="4224" y="2199"/>
              <a:ext cx="0" cy="81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6" name="Line 16"/>
            <p:cNvSpPr>
              <a:spLocks noChangeShapeType="1"/>
            </p:cNvSpPr>
            <p:nvPr/>
          </p:nvSpPr>
          <p:spPr bwMode="auto">
            <a:xfrm>
              <a:off x="3408" y="2178"/>
              <a:ext cx="81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30737" name="Object 17"/>
          <p:cNvGraphicFramePr>
            <a:graphicFrameLocks noChangeAspect="1"/>
          </p:cNvGraphicFramePr>
          <p:nvPr/>
        </p:nvGraphicFramePr>
        <p:xfrm>
          <a:off x="7010400" y="4800600"/>
          <a:ext cx="381000" cy="341313"/>
        </p:xfrm>
        <a:graphic>
          <a:graphicData uri="http://schemas.openxmlformats.org/presentationml/2006/ole">
            <mc:AlternateContent xmlns:mc="http://schemas.openxmlformats.org/markup-compatibility/2006">
              <mc:Choice xmlns:v="urn:schemas-microsoft-com:vml" Requires="v">
                <p:oleObj name="Equation" r:id="rId4" imgW="241091" imgH="215713" progId="Equation.DSMT4">
                  <p:embed/>
                </p:oleObj>
              </mc:Choice>
              <mc:Fallback>
                <p:oleObj name="Equation" r:id="rId4" imgW="241091" imgH="215713" progId="Equation.DSMT4">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800600"/>
                        <a:ext cx="3810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8" name="Object 18"/>
          <p:cNvGraphicFramePr>
            <a:graphicFrameLocks noChangeAspect="1"/>
          </p:cNvGraphicFramePr>
          <p:nvPr/>
        </p:nvGraphicFramePr>
        <p:xfrm>
          <a:off x="6096000" y="3505200"/>
          <a:ext cx="381000" cy="341313"/>
        </p:xfrm>
        <a:graphic>
          <a:graphicData uri="http://schemas.openxmlformats.org/presentationml/2006/ole">
            <mc:AlternateContent xmlns:mc="http://schemas.openxmlformats.org/markup-compatibility/2006">
              <mc:Choice xmlns:v="urn:schemas-microsoft-com:vml" Requires="v">
                <p:oleObj name="Equation" r:id="rId6" imgW="241091" imgH="215713" progId="Equation.DSMT4">
                  <p:embed/>
                </p:oleObj>
              </mc:Choice>
              <mc:Fallback>
                <p:oleObj name="Equation" r:id="rId6" imgW="241091" imgH="215713" progId="Equation.DSMT4">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05200"/>
                        <a:ext cx="3810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9" name="Object 19"/>
          <p:cNvGraphicFramePr>
            <a:graphicFrameLocks noChangeAspect="1"/>
          </p:cNvGraphicFramePr>
          <p:nvPr/>
        </p:nvGraphicFramePr>
        <p:xfrm>
          <a:off x="6867525" y="3648075"/>
          <a:ext cx="360363" cy="360363"/>
        </p:xfrm>
        <a:graphic>
          <a:graphicData uri="http://schemas.openxmlformats.org/presentationml/2006/ole">
            <mc:AlternateContent xmlns:mc="http://schemas.openxmlformats.org/markup-compatibility/2006">
              <mc:Choice xmlns:v="urn:schemas-microsoft-com:vml" Requires="v">
                <p:oleObj name="Equation" r:id="rId7" imgW="228600" imgH="228600" progId="Equation.DSMT4">
                  <p:embed/>
                </p:oleObj>
              </mc:Choice>
              <mc:Fallback>
                <p:oleObj name="Equation" r:id="rId7" imgW="228600" imgH="228600" progId="Equation.DSMT4">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525" y="3648075"/>
                        <a:ext cx="360363"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40" name="Object 20"/>
          <p:cNvGraphicFramePr>
            <a:graphicFrameLocks noChangeAspect="1"/>
          </p:cNvGraphicFramePr>
          <p:nvPr/>
        </p:nvGraphicFramePr>
        <p:xfrm>
          <a:off x="4876800" y="2514600"/>
          <a:ext cx="360363" cy="360363"/>
        </p:xfrm>
        <a:graphic>
          <a:graphicData uri="http://schemas.openxmlformats.org/presentationml/2006/ole">
            <mc:AlternateContent xmlns:mc="http://schemas.openxmlformats.org/markup-compatibility/2006">
              <mc:Choice xmlns:v="urn:schemas-microsoft-com:vml" Requires="v">
                <p:oleObj name="Equation" r:id="rId9" imgW="228600" imgH="228600" progId="Equation.DSMT4">
                  <p:embed/>
                </p:oleObj>
              </mc:Choice>
              <mc:Fallback>
                <p:oleObj name="Equation" r:id="rId9" imgW="228600" imgH="228600" progId="Equation.DSMT4">
                  <p:embed/>
                  <p:pic>
                    <p:nvPicPr>
                      <p:cNvPr id="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2514600"/>
                        <a:ext cx="360363"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41" name="Text Box 21"/>
          <p:cNvSpPr txBox="1">
            <a:spLocks noChangeArrowheads="1"/>
          </p:cNvSpPr>
          <p:nvPr/>
        </p:nvSpPr>
        <p:spPr bwMode="auto">
          <a:xfrm>
            <a:off x="6705600" y="3048000"/>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B</a:t>
            </a:r>
          </a:p>
        </p:txBody>
      </p:sp>
      <p:sp>
        <p:nvSpPr>
          <p:cNvPr id="30742" name="Text Box 22"/>
          <p:cNvSpPr txBox="1">
            <a:spLocks noChangeArrowheads="1"/>
          </p:cNvSpPr>
          <p:nvPr/>
        </p:nvSpPr>
        <p:spPr bwMode="auto">
          <a:xfrm>
            <a:off x="7239000" y="320040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D</a:t>
            </a:r>
          </a:p>
        </p:txBody>
      </p:sp>
      <p:sp>
        <p:nvSpPr>
          <p:cNvPr id="30743" name="Text Box 23"/>
          <p:cNvSpPr txBox="1">
            <a:spLocks noChangeArrowheads="1"/>
          </p:cNvSpPr>
          <p:nvPr/>
        </p:nvSpPr>
        <p:spPr bwMode="auto">
          <a:xfrm>
            <a:off x="7315200" y="441960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C</a:t>
            </a:r>
          </a:p>
        </p:txBody>
      </p:sp>
      <p:sp>
        <p:nvSpPr>
          <p:cNvPr id="30744" name="Text Box 24"/>
          <p:cNvSpPr txBox="1">
            <a:spLocks noChangeArrowheads="1"/>
          </p:cNvSpPr>
          <p:nvPr/>
        </p:nvSpPr>
        <p:spPr bwMode="auto">
          <a:xfrm>
            <a:off x="6705600" y="2362200"/>
            <a:ext cx="369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A</a:t>
            </a:r>
          </a:p>
        </p:txBody>
      </p:sp>
      <p:grpSp>
        <p:nvGrpSpPr>
          <p:cNvPr id="30745" name="Group 25"/>
          <p:cNvGrpSpPr>
            <a:grpSpLocks/>
          </p:cNvGrpSpPr>
          <p:nvPr/>
        </p:nvGrpSpPr>
        <p:grpSpPr bwMode="auto">
          <a:xfrm>
            <a:off x="228600" y="3495675"/>
            <a:ext cx="3703638" cy="523875"/>
            <a:chOff x="144" y="2265"/>
            <a:chExt cx="2333" cy="330"/>
          </a:xfrm>
        </p:grpSpPr>
        <p:sp>
          <p:nvSpPr>
            <p:cNvPr id="31793" name="Rectangle 26"/>
            <p:cNvSpPr>
              <a:spLocks noChangeArrowheads="1"/>
            </p:cNvSpPr>
            <p:nvPr/>
          </p:nvSpPr>
          <p:spPr bwMode="auto">
            <a:xfrm>
              <a:off x="144" y="2265"/>
              <a:ext cx="233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800">
                  <a:solidFill>
                    <a:srgbClr val="0000FF"/>
                  </a:solidFill>
                  <a:latin typeface="Times New Roman" pitchFamily="18" charset="0"/>
                  <a:cs typeface="Times New Roman" pitchFamily="18" charset="0"/>
                </a:rPr>
                <a:t>Xác định điểm D(    ; 1) </a:t>
              </a:r>
              <a:endParaRPr lang="en-US" altLang="en-US" sz="2800">
                <a:latin typeface="Times New Roman" pitchFamily="18" charset="0"/>
                <a:cs typeface="Times New Roman" pitchFamily="18" charset="0"/>
              </a:endParaRPr>
            </a:p>
          </p:txBody>
        </p:sp>
        <p:graphicFrame>
          <p:nvGraphicFramePr>
            <p:cNvPr id="31794" name="Object 27"/>
            <p:cNvGraphicFramePr>
              <a:graphicFrameLocks noChangeAspect="1"/>
            </p:cNvGraphicFramePr>
            <p:nvPr/>
          </p:nvGraphicFramePr>
          <p:xfrm>
            <a:off x="1872" y="2273"/>
            <a:ext cx="336" cy="301"/>
          </p:xfrm>
          <a:graphic>
            <a:graphicData uri="http://schemas.openxmlformats.org/presentationml/2006/ole">
              <mc:AlternateContent xmlns:mc="http://schemas.openxmlformats.org/markup-compatibility/2006">
                <mc:Choice xmlns:v="urn:schemas-microsoft-com:vml" Requires="v">
                  <p:oleObj name="Equation" r:id="rId10" imgW="241091" imgH="215713" progId="Equation.DSMT4">
                    <p:embed/>
                  </p:oleObj>
                </mc:Choice>
                <mc:Fallback>
                  <p:oleObj name="Equation" r:id="rId10" imgW="241091" imgH="215713" progId="Equation.DSMT4">
                    <p:embed/>
                    <p:pic>
                      <p:nvPicPr>
                        <p:cNvPr id="0" name="Object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2" y="2273"/>
                          <a:ext cx="336"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748" name="Rectangle 28"/>
          <p:cNvSpPr>
            <a:spLocks noChangeArrowheads="1"/>
          </p:cNvSpPr>
          <p:nvPr/>
        </p:nvSpPr>
        <p:spPr bwMode="auto">
          <a:xfrm>
            <a:off x="152400" y="1576388"/>
            <a:ext cx="35036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FF"/>
                </a:solidFill>
                <a:latin typeface="Times New Roman" pitchFamily="18" charset="0"/>
                <a:cs typeface="Times New Roman" pitchFamily="18" charset="0"/>
              </a:rPr>
              <a:t>Xác định điểm B(1 ; 1)</a:t>
            </a:r>
          </a:p>
        </p:txBody>
      </p:sp>
      <p:grpSp>
        <p:nvGrpSpPr>
          <p:cNvPr id="30749" name="Group 29"/>
          <p:cNvGrpSpPr>
            <a:grpSpLocks/>
          </p:cNvGrpSpPr>
          <p:nvPr/>
        </p:nvGrpSpPr>
        <p:grpSpPr bwMode="auto">
          <a:xfrm>
            <a:off x="304800" y="2049463"/>
            <a:ext cx="2146300" cy="528637"/>
            <a:chOff x="192" y="1152"/>
            <a:chExt cx="1352" cy="333"/>
          </a:xfrm>
        </p:grpSpPr>
        <p:graphicFrame>
          <p:nvGraphicFramePr>
            <p:cNvPr id="31791" name="Object 30"/>
            <p:cNvGraphicFramePr>
              <a:graphicFrameLocks noChangeAspect="1"/>
            </p:cNvGraphicFramePr>
            <p:nvPr/>
          </p:nvGraphicFramePr>
          <p:xfrm>
            <a:off x="1208" y="1152"/>
            <a:ext cx="336" cy="301"/>
          </p:xfrm>
          <a:graphic>
            <a:graphicData uri="http://schemas.openxmlformats.org/presentationml/2006/ole">
              <mc:AlternateContent xmlns:mc="http://schemas.openxmlformats.org/markup-compatibility/2006">
                <mc:Choice xmlns:v="urn:schemas-microsoft-com:vml" Requires="v">
                  <p:oleObj name="Equation" r:id="rId12" imgW="241091" imgH="215713" progId="Equation.DSMT4">
                    <p:embed/>
                  </p:oleObj>
                </mc:Choice>
                <mc:Fallback>
                  <p:oleObj name="Equation" r:id="rId12" imgW="241091" imgH="215713" progId="Equation.DSMT4">
                    <p:embed/>
                    <p:pic>
                      <p:nvPicPr>
                        <p:cNvPr id="0" name="Object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8" y="1152"/>
                          <a:ext cx="336"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92" name="Rectangle 31"/>
            <p:cNvSpPr>
              <a:spLocks noChangeArrowheads="1"/>
            </p:cNvSpPr>
            <p:nvPr/>
          </p:nvSpPr>
          <p:spPr bwMode="auto">
            <a:xfrm>
              <a:off x="192" y="1155"/>
              <a:ext cx="98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FF"/>
                  </a:solidFill>
                  <a:latin typeface="Times New Roman" pitchFamily="18" charset="0"/>
                  <a:cs typeface="Times New Roman" pitchFamily="18" charset="0"/>
                </a:rPr>
                <a:t> =&gt; OB =</a:t>
              </a:r>
            </a:p>
          </p:txBody>
        </p:sp>
      </p:grpSp>
      <p:grpSp>
        <p:nvGrpSpPr>
          <p:cNvPr id="30752" name="Group 32"/>
          <p:cNvGrpSpPr>
            <a:grpSpLocks/>
          </p:cNvGrpSpPr>
          <p:nvPr/>
        </p:nvGrpSpPr>
        <p:grpSpPr bwMode="auto">
          <a:xfrm>
            <a:off x="152400" y="2490788"/>
            <a:ext cx="3962400" cy="954087"/>
            <a:chOff x="96" y="1488"/>
            <a:chExt cx="2496" cy="601"/>
          </a:xfrm>
        </p:grpSpPr>
        <p:graphicFrame>
          <p:nvGraphicFramePr>
            <p:cNvPr id="31789" name="Object 33"/>
            <p:cNvGraphicFramePr>
              <a:graphicFrameLocks noChangeAspect="1"/>
            </p:cNvGraphicFramePr>
            <p:nvPr/>
          </p:nvGraphicFramePr>
          <p:xfrm>
            <a:off x="1968" y="1776"/>
            <a:ext cx="336" cy="301"/>
          </p:xfrm>
          <a:graphic>
            <a:graphicData uri="http://schemas.openxmlformats.org/presentationml/2006/ole">
              <mc:AlternateContent xmlns:mc="http://schemas.openxmlformats.org/markup-compatibility/2006">
                <mc:Choice xmlns:v="urn:schemas-microsoft-com:vml" Requires="v">
                  <p:oleObj name="Equation" r:id="rId14" imgW="241091" imgH="215713" progId="Equation.DSMT4">
                    <p:embed/>
                  </p:oleObj>
                </mc:Choice>
                <mc:Fallback>
                  <p:oleObj name="Equation" r:id="rId14" imgW="241091" imgH="215713" progId="Equation.DSMT4">
                    <p:embed/>
                    <p:pic>
                      <p:nvPicPr>
                        <p:cNvPr id="0" name="Object 3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68" y="1776"/>
                          <a:ext cx="336"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90" name="Rectangle 34"/>
            <p:cNvSpPr>
              <a:spLocks noChangeArrowheads="1"/>
            </p:cNvSpPr>
            <p:nvPr/>
          </p:nvSpPr>
          <p:spPr bwMode="auto">
            <a:xfrm>
              <a:off x="96" y="1488"/>
              <a:ext cx="2496"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0000FF"/>
                  </a:solidFill>
                  <a:latin typeface="Times New Roman" pitchFamily="18" charset="0"/>
                  <a:cs typeface="Times New Roman" pitchFamily="18" charset="0"/>
                </a:rPr>
                <a:t>Vẽ (O ; OB) cắt Ox tại    điểm C   =&gt;  OC =</a:t>
              </a:r>
              <a:r>
                <a:rPr lang="en-US" altLang="en-US" sz="2800">
                  <a:latin typeface="Times New Roman" pitchFamily="18" charset="0"/>
                  <a:cs typeface="Times New Roman" pitchFamily="18" charset="0"/>
                </a:rPr>
                <a:t> </a:t>
              </a:r>
            </a:p>
          </p:txBody>
        </p:sp>
      </p:grpSp>
      <p:grpSp>
        <p:nvGrpSpPr>
          <p:cNvPr id="30755" name="Group 35"/>
          <p:cNvGrpSpPr>
            <a:grpSpLocks/>
          </p:cNvGrpSpPr>
          <p:nvPr/>
        </p:nvGrpSpPr>
        <p:grpSpPr bwMode="auto">
          <a:xfrm>
            <a:off x="304800" y="5294313"/>
            <a:ext cx="4419600" cy="946150"/>
            <a:chOff x="192" y="3340"/>
            <a:chExt cx="2784" cy="596"/>
          </a:xfrm>
        </p:grpSpPr>
        <p:sp>
          <p:nvSpPr>
            <p:cNvPr id="31787" name="Text Box 36"/>
            <p:cNvSpPr txBox="1">
              <a:spLocks noChangeArrowheads="1"/>
            </p:cNvSpPr>
            <p:nvPr/>
          </p:nvSpPr>
          <p:spPr bwMode="auto">
            <a:xfrm>
              <a:off x="192" y="3340"/>
              <a:ext cx="2784"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800">
                  <a:solidFill>
                    <a:srgbClr val="0000FF"/>
                  </a:solidFill>
                  <a:latin typeface="Times New Roman" pitchFamily="18" charset="0"/>
                  <a:cs typeface="Times New Roman" pitchFamily="18" charset="0"/>
                </a:rPr>
                <a:t>Vẽ đường thẳng OA, đó là đồ thị hàm số y =     .x </a:t>
              </a:r>
            </a:p>
          </p:txBody>
        </p:sp>
        <p:graphicFrame>
          <p:nvGraphicFramePr>
            <p:cNvPr id="31788" name="Object 37"/>
            <p:cNvGraphicFramePr>
              <a:graphicFrameLocks noChangeAspect="1"/>
            </p:cNvGraphicFramePr>
            <p:nvPr/>
          </p:nvGraphicFramePr>
          <p:xfrm>
            <a:off x="1776" y="3638"/>
            <a:ext cx="287" cy="288"/>
          </p:xfrm>
          <a:graphic>
            <a:graphicData uri="http://schemas.openxmlformats.org/presentationml/2006/ole">
              <mc:AlternateContent xmlns:mc="http://schemas.openxmlformats.org/markup-compatibility/2006">
                <mc:Choice xmlns:v="urn:schemas-microsoft-com:vml" Requires="v">
                  <p:oleObj name="Equation" r:id="rId16" imgW="228600" imgH="228600" progId="Equation.DSMT4">
                    <p:embed/>
                  </p:oleObj>
                </mc:Choice>
                <mc:Fallback>
                  <p:oleObj name="Equation" r:id="rId16" imgW="228600" imgH="228600" progId="Equation.DSMT4">
                    <p:embed/>
                    <p:pic>
                      <p:nvPicPr>
                        <p:cNvPr id="0" name="Object 3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76" y="3638"/>
                          <a:ext cx="28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0758" name="Group 38"/>
          <p:cNvGrpSpPr>
            <a:grpSpLocks/>
          </p:cNvGrpSpPr>
          <p:nvPr/>
        </p:nvGrpSpPr>
        <p:grpSpPr bwMode="auto">
          <a:xfrm>
            <a:off x="127000" y="3986213"/>
            <a:ext cx="3683000" cy="666750"/>
            <a:chOff x="176" y="2388"/>
            <a:chExt cx="2320" cy="420"/>
          </a:xfrm>
        </p:grpSpPr>
        <p:graphicFrame>
          <p:nvGraphicFramePr>
            <p:cNvPr id="31785" name="Object 39"/>
            <p:cNvGraphicFramePr>
              <a:graphicFrameLocks noChangeAspect="1"/>
            </p:cNvGraphicFramePr>
            <p:nvPr/>
          </p:nvGraphicFramePr>
          <p:xfrm>
            <a:off x="1200" y="2388"/>
            <a:ext cx="1296" cy="378"/>
          </p:xfrm>
          <a:graphic>
            <a:graphicData uri="http://schemas.openxmlformats.org/presentationml/2006/ole">
              <mc:AlternateContent xmlns:mc="http://schemas.openxmlformats.org/markup-compatibility/2006">
                <mc:Choice xmlns:v="urn:schemas-microsoft-com:vml" Requires="v">
                  <p:oleObj name="Equation" r:id="rId18" imgW="1002865" imgH="291973" progId="Equation.DSMT4">
                    <p:embed/>
                  </p:oleObj>
                </mc:Choice>
                <mc:Fallback>
                  <p:oleObj name="Equation" r:id="rId18" imgW="1002865" imgH="291973" progId="Equation.DSMT4">
                    <p:embed/>
                    <p:pic>
                      <p:nvPicPr>
                        <p:cNvPr id="0" name="Object 3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00" y="2388"/>
                          <a:ext cx="1296"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86" name="Rectangle 40"/>
            <p:cNvSpPr>
              <a:spLocks noChangeArrowheads="1"/>
            </p:cNvSpPr>
            <p:nvPr/>
          </p:nvSpPr>
          <p:spPr bwMode="auto">
            <a:xfrm>
              <a:off x="176" y="2478"/>
              <a:ext cx="105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FF"/>
                  </a:solidFill>
                  <a:latin typeface="Times New Roman" pitchFamily="18" charset="0"/>
                  <a:cs typeface="Times New Roman" pitchFamily="18" charset="0"/>
                </a:rPr>
                <a:t> =&gt; OD =</a:t>
              </a:r>
              <a:r>
                <a:rPr lang="en-US" altLang="en-US" sz="2800">
                  <a:latin typeface="Times New Roman" pitchFamily="18" charset="0"/>
                  <a:cs typeface="Times New Roman" pitchFamily="18" charset="0"/>
                </a:rPr>
                <a:t> </a:t>
              </a:r>
            </a:p>
          </p:txBody>
        </p:sp>
      </p:grpSp>
      <p:grpSp>
        <p:nvGrpSpPr>
          <p:cNvPr id="30761" name="Group 41"/>
          <p:cNvGrpSpPr>
            <a:grpSpLocks/>
          </p:cNvGrpSpPr>
          <p:nvPr/>
        </p:nvGrpSpPr>
        <p:grpSpPr bwMode="auto">
          <a:xfrm>
            <a:off x="225425" y="4624388"/>
            <a:ext cx="3770313" cy="523875"/>
            <a:chOff x="0" y="3216"/>
            <a:chExt cx="2375" cy="330"/>
          </a:xfrm>
        </p:grpSpPr>
        <p:graphicFrame>
          <p:nvGraphicFramePr>
            <p:cNvPr id="31783" name="Object 42"/>
            <p:cNvGraphicFramePr>
              <a:graphicFrameLocks noChangeAspect="1"/>
            </p:cNvGraphicFramePr>
            <p:nvPr/>
          </p:nvGraphicFramePr>
          <p:xfrm>
            <a:off x="2088" y="3243"/>
            <a:ext cx="287" cy="288"/>
          </p:xfrm>
          <a:graphic>
            <a:graphicData uri="http://schemas.openxmlformats.org/presentationml/2006/ole">
              <mc:AlternateContent xmlns:mc="http://schemas.openxmlformats.org/markup-compatibility/2006">
                <mc:Choice xmlns:v="urn:schemas-microsoft-com:vml" Requires="v">
                  <p:oleObj name="Equation" r:id="rId20" imgW="228600" imgH="228600" progId="Equation.DSMT4">
                    <p:embed/>
                  </p:oleObj>
                </mc:Choice>
                <mc:Fallback>
                  <p:oleObj name="Equation" r:id="rId20" imgW="228600" imgH="228600" progId="Equation.DSMT4">
                    <p:embed/>
                    <p:pic>
                      <p:nvPicPr>
                        <p:cNvPr id="0" name="Object 4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88" y="3243"/>
                          <a:ext cx="28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84" name="Rectangle 43"/>
            <p:cNvSpPr>
              <a:spLocks noChangeArrowheads="1"/>
            </p:cNvSpPr>
            <p:nvPr/>
          </p:nvSpPr>
          <p:spPr bwMode="auto">
            <a:xfrm>
              <a:off x="0" y="3216"/>
              <a:ext cx="230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FF"/>
                  </a:solidFill>
                  <a:latin typeface="Times New Roman" pitchFamily="18" charset="0"/>
                  <a:cs typeface="Times New Roman" pitchFamily="18" charset="0"/>
                </a:rPr>
                <a:t>Xác định điểm A (1 ;    )</a:t>
              </a:r>
            </a:p>
          </p:txBody>
        </p:sp>
      </p:grpSp>
      <p:grpSp>
        <p:nvGrpSpPr>
          <p:cNvPr id="30764" name="Group 44"/>
          <p:cNvGrpSpPr>
            <a:grpSpLocks/>
          </p:cNvGrpSpPr>
          <p:nvPr/>
        </p:nvGrpSpPr>
        <p:grpSpPr bwMode="auto">
          <a:xfrm>
            <a:off x="5546725" y="1560513"/>
            <a:ext cx="3360738" cy="3600450"/>
            <a:chOff x="3494" y="983"/>
            <a:chExt cx="2117" cy="2268"/>
          </a:xfrm>
        </p:grpSpPr>
        <p:sp>
          <p:nvSpPr>
            <p:cNvPr id="31781" name="Text Box 45"/>
            <p:cNvSpPr txBox="1">
              <a:spLocks noChangeArrowheads="1"/>
            </p:cNvSpPr>
            <p:nvPr/>
          </p:nvSpPr>
          <p:spPr bwMode="auto">
            <a:xfrm>
              <a:off x="5414" y="2999"/>
              <a:ext cx="1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x</a:t>
              </a:r>
            </a:p>
          </p:txBody>
        </p:sp>
        <p:sp>
          <p:nvSpPr>
            <p:cNvPr id="31782" name="Text Box 46"/>
            <p:cNvSpPr txBox="1">
              <a:spLocks noChangeArrowheads="1"/>
            </p:cNvSpPr>
            <p:nvPr/>
          </p:nvSpPr>
          <p:spPr bwMode="auto">
            <a:xfrm>
              <a:off x="3494" y="983"/>
              <a:ext cx="1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y</a:t>
              </a:r>
            </a:p>
          </p:txBody>
        </p:sp>
      </p:grpSp>
      <p:sp>
        <p:nvSpPr>
          <p:cNvPr id="30767" name="Text Box 47"/>
          <p:cNvSpPr txBox="1">
            <a:spLocks noChangeArrowheads="1"/>
          </p:cNvSpPr>
          <p:nvPr/>
        </p:nvSpPr>
        <p:spPr bwMode="auto">
          <a:xfrm>
            <a:off x="5410200" y="4724400"/>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O</a:t>
            </a:r>
          </a:p>
        </p:txBody>
      </p:sp>
      <p:pic>
        <p:nvPicPr>
          <p:cNvPr id="30768" name="Picture 4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53000" y="2819400"/>
            <a:ext cx="25368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9" name="Picture 4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24400" y="2286000"/>
            <a:ext cx="3200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0" name="Picture 5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10400" y="1828800"/>
            <a:ext cx="1143000"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 Box 4"/>
          <p:cNvSpPr txBox="1">
            <a:spLocks noChangeArrowheads="1"/>
          </p:cNvSpPr>
          <p:nvPr/>
        </p:nvSpPr>
        <p:spPr bwMode="auto">
          <a:xfrm>
            <a:off x="266700" y="47146"/>
            <a:ext cx="7696200" cy="457200"/>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defRPr/>
            </a:pPr>
            <a:r>
              <a:rPr lang="en-US" sz="2400" b="1" u="sng" dirty="0" err="1">
                <a:solidFill>
                  <a:srgbClr val="FF3300"/>
                </a:solidFill>
                <a:latin typeface="Times New Roman" pitchFamily="18" charset="0"/>
                <a:cs typeface="Times New Roman" pitchFamily="18" charset="0"/>
              </a:rPr>
              <a:t>Tiết</a:t>
            </a:r>
            <a:r>
              <a:rPr lang="en-US" sz="2400" b="1" u="sng" dirty="0">
                <a:solidFill>
                  <a:srgbClr val="FF3300"/>
                </a:solidFill>
                <a:latin typeface="Times New Roman" pitchFamily="18" charset="0"/>
                <a:cs typeface="Times New Roman" pitchFamily="18" charset="0"/>
              </a:rPr>
              <a:t> 19.</a:t>
            </a:r>
            <a:r>
              <a:rPr lang="en-US" sz="2400" b="1" dirty="0">
                <a:solidFill>
                  <a:srgbClr val="FF3300"/>
                </a:solidFill>
                <a:latin typeface="Times New Roman" pitchFamily="18" charset="0"/>
                <a:cs typeface="Times New Roman" pitchFamily="18" charset="0"/>
              </a:rPr>
              <a:t> LUYỆN TẬP</a:t>
            </a:r>
          </a:p>
        </p:txBody>
      </p:sp>
      <p:pic>
        <p:nvPicPr>
          <p:cNvPr id="31780" name="Picture 53" descr="A picture containing toy, doll&#10;&#10;Description automatically generated"/>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83500" y="-192088"/>
            <a:ext cx="1436688" cy="191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ppt_x"/>
                                          </p:val>
                                        </p:tav>
                                        <p:tav tm="100000">
                                          <p:val>
                                            <p:strVal val="#ppt_x"/>
                                          </p:val>
                                        </p:tav>
                                      </p:tavLst>
                                    </p:anim>
                                    <p:anim calcmode="lin" valueType="num">
                                      <p:cBhvr additive="base">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anim calcmode="lin" valueType="num">
                                      <p:cBhvr>
                                        <p:cTn id="13" dur="500" fill="hold"/>
                                        <p:tgtEl>
                                          <p:spTgt spid="30724"/>
                                        </p:tgtEl>
                                        <p:attrNameLst>
                                          <p:attrName>ppt_w</p:attrName>
                                        </p:attrNameLst>
                                      </p:cBhvr>
                                      <p:tavLst>
                                        <p:tav tm="0">
                                          <p:val>
                                            <p:fltVal val="0"/>
                                          </p:val>
                                        </p:tav>
                                        <p:tav tm="100000">
                                          <p:val>
                                            <p:strVal val="#ppt_w"/>
                                          </p:val>
                                        </p:tav>
                                      </p:tavLst>
                                    </p:anim>
                                    <p:anim calcmode="lin" valueType="num">
                                      <p:cBhvr>
                                        <p:cTn id="14" dur="500" fill="hold"/>
                                        <p:tgtEl>
                                          <p:spTgt spid="3072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0764"/>
                                        </p:tgtEl>
                                        <p:attrNameLst>
                                          <p:attrName>style.visibility</p:attrName>
                                        </p:attrNameLst>
                                      </p:cBhvr>
                                      <p:to>
                                        <p:strVal val="visible"/>
                                      </p:to>
                                    </p:set>
                                    <p:animEffect transition="in" filter="blinds(horizontal)">
                                      <p:cBhvr>
                                        <p:cTn id="19" dur="500"/>
                                        <p:tgtEl>
                                          <p:spTgt spid="3076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0767"/>
                                        </p:tgtEl>
                                        <p:attrNameLst>
                                          <p:attrName>style.visibility</p:attrName>
                                        </p:attrNameLst>
                                      </p:cBhvr>
                                      <p:to>
                                        <p:strVal val="visible"/>
                                      </p:to>
                                    </p:set>
                                    <p:animEffect transition="in" filter="box(in)">
                                      <p:cBhvr>
                                        <p:cTn id="24" dur="500"/>
                                        <p:tgtEl>
                                          <p:spTgt spid="307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nodeType="clickEffect">
                                  <p:stCondLst>
                                    <p:cond delay="0"/>
                                  </p:stCondLst>
                                  <p:childTnLst>
                                    <p:set>
                                      <p:cBhvr>
                                        <p:cTn id="28" dur="1" fill="hold">
                                          <p:stCondLst>
                                            <p:cond delay="0"/>
                                          </p:stCondLst>
                                        </p:cTn>
                                        <p:tgtEl>
                                          <p:spTgt spid="30734"/>
                                        </p:tgtEl>
                                        <p:attrNameLst>
                                          <p:attrName>style.visibility</p:attrName>
                                        </p:attrNameLst>
                                      </p:cBhvr>
                                      <p:to>
                                        <p:strVal val="visible"/>
                                      </p:to>
                                    </p:set>
                                    <p:animEffect transition="in" filter="strips(downLeft)">
                                      <p:cBhvr>
                                        <p:cTn id="29" dur="500"/>
                                        <p:tgtEl>
                                          <p:spTgt spid="3073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30748"/>
                                        </p:tgtEl>
                                        <p:attrNameLst>
                                          <p:attrName>style.visibility</p:attrName>
                                        </p:attrNameLst>
                                      </p:cBhvr>
                                      <p:to>
                                        <p:strVal val="visible"/>
                                      </p:to>
                                    </p:set>
                                    <p:animEffect transition="in" filter="box(in)">
                                      <p:cBhvr>
                                        <p:cTn id="34" dur="500"/>
                                        <p:tgtEl>
                                          <p:spTgt spid="307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Effect transition="in" filter="blinds(horizontal)">
                                      <p:cBhvr>
                                        <p:cTn id="39" dur="500"/>
                                        <p:tgtEl>
                                          <p:spTgt spid="307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30728"/>
                                        </p:tgtEl>
                                        <p:attrNameLst>
                                          <p:attrName>style.visibility</p:attrName>
                                        </p:attrNameLst>
                                      </p:cBhvr>
                                      <p:to>
                                        <p:strVal val="visible"/>
                                      </p:to>
                                    </p:set>
                                    <p:anim calcmode="lin" valueType="num">
                                      <p:cBhvr>
                                        <p:cTn id="44" dur="500" fill="hold"/>
                                        <p:tgtEl>
                                          <p:spTgt spid="30728"/>
                                        </p:tgtEl>
                                        <p:attrNameLst>
                                          <p:attrName>ppt_w</p:attrName>
                                        </p:attrNameLst>
                                      </p:cBhvr>
                                      <p:tavLst>
                                        <p:tav tm="0">
                                          <p:val>
                                            <p:fltVal val="0"/>
                                          </p:val>
                                        </p:tav>
                                        <p:tav tm="100000">
                                          <p:val>
                                            <p:strVal val="#ppt_w"/>
                                          </p:val>
                                        </p:tav>
                                      </p:tavLst>
                                    </p:anim>
                                    <p:anim calcmode="lin" valueType="num">
                                      <p:cBhvr>
                                        <p:cTn id="45" dur="500" fill="hold"/>
                                        <p:tgtEl>
                                          <p:spTgt spid="30728"/>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30749"/>
                                        </p:tgtEl>
                                        <p:attrNameLst>
                                          <p:attrName>style.visibility</p:attrName>
                                        </p:attrNameLst>
                                      </p:cBhvr>
                                      <p:to>
                                        <p:strVal val="visible"/>
                                      </p:to>
                                    </p:set>
                                    <p:animEffect transition="in" filter="blinds(horizontal)">
                                      <p:cBhvr>
                                        <p:cTn id="50" dur="500"/>
                                        <p:tgtEl>
                                          <p:spTgt spid="3074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30738"/>
                                        </p:tgtEl>
                                        <p:attrNameLst>
                                          <p:attrName>style.visibility</p:attrName>
                                        </p:attrNameLst>
                                      </p:cBhvr>
                                      <p:to>
                                        <p:strVal val="visible"/>
                                      </p:to>
                                    </p:set>
                                    <p:animEffect transition="in" filter="blinds(horizontal)">
                                      <p:cBhvr>
                                        <p:cTn id="55" dur="500"/>
                                        <p:tgtEl>
                                          <p:spTgt spid="3073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nodeType="clickEffect">
                                  <p:stCondLst>
                                    <p:cond delay="0"/>
                                  </p:stCondLst>
                                  <p:childTnLst>
                                    <p:set>
                                      <p:cBhvr>
                                        <p:cTn id="59" dur="1" fill="hold">
                                          <p:stCondLst>
                                            <p:cond delay="0"/>
                                          </p:stCondLst>
                                        </p:cTn>
                                        <p:tgtEl>
                                          <p:spTgt spid="30752"/>
                                        </p:tgtEl>
                                        <p:attrNameLst>
                                          <p:attrName>style.visibility</p:attrName>
                                        </p:attrNameLst>
                                      </p:cBhvr>
                                      <p:to>
                                        <p:strVal val="visible"/>
                                      </p:to>
                                    </p:set>
                                    <p:animEffect transition="in" filter="dissolve">
                                      <p:cBhvr>
                                        <p:cTn id="60" dur="500"/>
                                        <p:tgtEl>
                                          <p:spTgt spid="3075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6" presetClass="entr" presetSubtype="26" fill="hold" nodeType="clickEffect">
                                  <p:stCondLst>
                                    <p:cond delay="0"/>
                                  </p:stCondLst>
                                  <p:childTnLst>
                                    <p:set>
                                      <p:cBhvr>
                                        <p:cTn id="64" dur="1" fill="hold">
                                          <p:stCondLst>
                                            <p:cond delay="0"/>
                                          </p:stCondLst>
                                        </p:cTn>
                                        <p:tgtEl>
                                          <p:spTgt spid="30768"/>
                                        </p:tgtEl>
                                        <p:attrNameLst>
                                          <p:attrName>style.visibility</p:attrName>
                                        </p:attrNameLst>
                                      </p:cBhvr>
                                      <p:to>
                                        <p:strVal val="visible"/>
                                      </p:to>
                                    </p:set>
                                    <p:animEffect transition="in" filter="barn(inHorizontal)">
                                      <p:cBhvr>
                                        <p:cTn id="65" dur="500"/>
                                        <p:tgtEl>
                                          <p:spTgt spid="3076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nodeType="clickEffect">
                                  <p:stCondLst>
                                    <p:cond delay="0"/>
                                  </p:stCondLst>
                                  <p:childTnLst>
                                    <p:set>
                                      <p:cBhvr>
                                        <p:cTn id="69" dur="1" fill="hold">
                                          <p:stCondLst>
                                            <p:cond delay="0"/>
                                          </p:stCondLst>
                                        </p:cTn>
                                        <p:tgtEl>
                                          <p:spTgt spid="30737"/>
                                        </p:tgtEl>
                                        <p:attrNameLst>
                                          <p:attrName>style.visibility</p:attrName>
                                        </p:attrNameLst>
                                      </p:cBhvr>
                                      <p:to>
                                        <p:strVal val="visible"/>
                                      </p:to>
                                    </p:set>
                                    <p:animEffect transition="in" filter="box(in)">
                                      <p:cBhvr>
                                        <p:cTn id="70" dur="500"/>
                                        <p:tgtEl>
                                          <p:spTgt spid="3073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30743"/>
                                        </p:tgtEl>
                                        <p:attrNameLst>
                                          <p:attrName>style.visibility</p:attrName>
                                        </p:attrNameLst>
                                      </p:cBhvr>
                                      <p:to>
                                        <p:strVal val="visible"/>
                                      </p:to>
                                    </p:set>
                                    <p:animEffect transition="in" filter="box(in)">
                                      <p:cBhvr>
                                        <p:cTn id="75" dur="500"/>
                                        <p:tgtEl>
                                          <p:spTgt spid="3074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 presetClass="entr" presetSubtype="10" fill="hold" nodeType="clickEffect">
                                  <p:stCondLst>
                                    <p:cond delay="0"/>
                                  </p:stCondLst>
                                  <p:childTnLst>
                                    <p:set>
                                      <p:cBhvr>
                                        <p:cTn id="79" dur="1" fill="hold">
                                          <p:stCondLst>
                                            <p:cond delay="0"/>
                                          </p:stCondLst>
                                        </p:cTn>
                                        <p:tgtEl>
                                          <p:spTgt spid="30725"/>
                                        </p:tgtEl>
                                        <p:attrNameLst>
                                          <p:attrName>style.visibility</p:attrName>
                                        </p:attrNameLst>
                                      </p:cBhvr>
                                      <p:to>
                                        <p:strVal val="visible"/>
                                      </p:to>
                                    </p:set>
                                    <p:animEffect transition="in" filter="checkerboard(across)">
                                      <p:cBhvr>
                                        <p:cTn id="80" dur="500"/>
                                        <p:tgtEl>
                                          <p:spTgt spid="3072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30742"/>
                                        </p:tgtEl>
                                        <p:attrNameLst>
                                          <p:attrName>style.visibility</p:attrName>
                                        </p:attrNameLst>
                                      </p:cBhvr>
                                      <p:to>
                                        <p:strVal val="visible"/>
                                      </p:to>
                                    </p:set>
                                    <p:animEffect transition="in" filter="blinds(horizontal)">
                                      <p:cBhvr>
                                        <p:cTn id="85" dur="500"/>
                                        <p:tgtEl>
                                          <p:spTgt spid="30742"/>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nodeType="clickEffect">
                                  <p:stCondLst>
                                    <p:cond delay="0"/>
                                  </p:stCondLst>
                                  <p:childTnLst>
                                    <p:set>
                                      <p:cBhvr>
                                        <p:cTn id="89" dur="1" fill="hold">
                                          <p:stCondLst>
                                            <p:cond delay="0"/>
                                          </p:stCondLst>
                                        </p:cTn>
                                        <p:tgtEl>
                                          <p:spTgt spid="30745"/>
                                        </p:tgtEl>
                                        <p:attrNameLst>
                                          <p:attrName>style.visibility</p:attrName>
                                        </p:attrNameLst>
                                      </p:cBhvr>
                                      <p:to>
                                        <p:strVal val="visible"/>
                                      </p:to>
                                    </p:set>
                                    <p:animEffect transition="in" filter="box(in)">
                                      <p:cBhvr>
                                        <p:cTn id="90" dur="500"/>
                                        <p:tgtEl>
                                          <p:spTgt spid="30745"/>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30729"/>
                                        </p:tgtEl>
                                        <p:attrNameLst>
                                          <p:attrName>style.visibility</p:attrName>
                                        </p:attrNameLst>
                                      </p:cBhvr>
                                      <p:to>
                                        <p:strVal val="visible"/>
                                      </p:to>
                                    </p:set>
                                    <p:anim calcmode="lin" valueType="num">
                                      <p:cBhvr>
                                        <p:cTn id="95" dur="500" fill="hold"/>
                                        <p:tgtEl>
                                          <p:spTgt spid="30729"/>
                                        </p:tgtEl>
                                        <p:attrNameLst>
                                          <p:attrName>ppt_w</p:attrName>
                                        </p:attrNameLst>
                                      </p:cBhvr>
                                      <p:tavLst>
                                        <p:tav tm="0">
                                          <p:val>
                                            <p:fltVal val="0"/>
                                          </p:val>
                                        </p:tav>
                                        <p:tav tm="100000">
                                          <p:val>
                                            <p:strVal val="#ppt_w"/>
                                          </p:val>
                                        </p:tav>
                                      </p:tavLst>
                                    </p:anim>
                                    <p:anim calcmode="lin" valueType="num">
                                      <p:cBhvr>
                                        <p:cTn id="96" dur="500" fill="hold"/>
                                        <p:tgtEl>
                                          <p:spTgt spid="30729"/>
                                        </p:tgtEl>
                                        <p:attrNameLst>
                                          <p:attrName>ppt_h</p:attrName>
                                        </p:attrNameLst>
                                      </p:cBhvr>
                                      <p:tavLst>
                                        <p:tav tm="0">
                                          <p:val>
                                            <p:fltVal val="0"/>
                                          </p:val>
                                        </p:tav>
                                        <p:tav tm="100000">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18" presetClass="entr" presetSubtype="12" fill="hold" nodeType="clickEffect">
                                  <p:stCondLst>
                                    <p:cond delay="0"/>
                                  </p:stCondLst>
                                  <p:childTnLst>
                                    <p:set>
                                      <p:cBhvr>
                                        <p:cTn id="100" dur="1" fill="hold">
                                          <p:stCondLst>
                                            <p:cond delay="0"/>
                                          </p:stCondLst>
                                        </p:cTn>
                                        <p:tgtEl>
                                          <p:spTgt spid="30758"/>
                                        </p:tgtEl>
                                        <p:attrNameLst>
                                          <p:attrName>style.visibility</p:attrName>
                                        </p:attrNameLst>
                                      </p:cBhvr>
                                      <p:to>
                                        <p:strVal val="visible"/>
                                      </p:to>
                                    </p:set>
                                    <p:animEffect transition="in" filter="strips(downLeft)">
                                      <p:cBhvr>
                                        <p:cTn id="101" dur="500"/>
                                        <p:tgtEl>
                                          <p:spTgt spid="30758"/>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nodeType="clickEffect">
                                  <p:stCondLst>
                                    <p:cond delay="0"/>
                                  </p:stCondLst>
                                  <p:childTnLst>
                                    <p:set>
                                      <p:cBhvr>
                                        <p:cTn id="105" dur="1" fill="hold">
                                          <p:stCondLst>
                                            <p:cond delay="0"/>
                                          </p:stCondLst>
                                        </p:cTn>
                                        <p:tgtEl>
                                          <p:spTgt spid="30739"/>
                                        </p:tgtEl>
                                        <p:attrNameLst>
                                          <p:attrName>style.visibility</p:attrName>
                                        </p:attrNameLst>
                                      </p:cBhvr>
                                      <p:to>
                                        <p:strVal val="visible"/>
                                      </p:to>
                                    </p:set>
                                    <p:animEffect transition="in" filter="blinds(horizontal)">
                                      <p:cBhvr>
                                        <p:cTn id="106" dur="500"/>
                                        <p:tgtEl>
                                          <p:spTgt spid="30739"/>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7" presetClass="entr" presetSubtype="10" fill="hold" nodeType="clickEffect">
                                  <p:stCondLst>
                                    <p:cond delay="0"/>
                                  </p:stCondLst>
                                  <p:childTnLst>
                                    <p:set>
                                      <p:cBhvr>
                                        <p:cTn id="110" dur="1" fill="hold">
                                          <p:stCondLst>
                                            <p:cond delay="0"/>
                                          </p:stCondLst>
                                        </p:cTn>
                                        <p:tgtEl>
                                          <p:spTgt spid="30769"/>
                                        </p:tgtEl>
                                        <p:attrNameLst>
                                          <p:attrName>style.visibility</p:attrName>
                                        </p:attrNameLst>
                                      </p:cBhvr>
                                      <p:to>
                                        <p:strVal val="visible"/>
                                      </p:to>
                                    </p:set>
                                    <p:anim calcmode="lin" valueType="num">
                                      <p:cBhvr>
                                        <p:cTn id="111" dur="500" fill="hold"/>
                                        <p:tgtEl>
                                          <p:spTgt spid="30769"/>
                                        </p:tgtEl>
                                        <p:attrNameLst>
                                          <p:attrName>ppt_w</p:attrName>
                                        </p:attrNameLst>
                                      </p:cBhvr>
                                      <p:tavLst>
                                        <p:tav tm="0">
                                          <p:val>
                                            <p:fltVal val="0"/>
                                          </p:val>
                                        </p:tav>
                                        <p:tav tm="100000">
                                          <p:val>
                                            <p:strVal val="#ppt_w"/>
                                          </p:val>
                                        </p:tav>
                                      </p:tavLst>
                                    </p:anim>
                                    <p:anim calcmode="lin" valueType="num">
                                      <p:cBhvr>
                                        <p:cTn id="112" dur="500" fill="hold"/>
                                        <p:tgtEl>
                                          <p:spTgt spid="307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30740"/>
                                        </p:tgtEl>
                                        <p:attrNameLst>
                                          <p:attrName>style.visibility</p:attrName>
                                        </p:attrNameLst>
                                      </p:cBhvr>
                                      <p:to>
                                        <p:strVal val="visible"/>
                                      </p:to>
                                    </p:set>
                                    <p:animEffect transition="in" filter="blinds(horizontal)">
                                      <p:cBhvr>
                                        <p:cTn id="117" dur="500"/>
                                        <p:tgtEl>
                                          <p:spTgt spid="3074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0" presetClass="entr" presetSubtype="0" fill="hold" nodeType="clickEffect">
                                  <p:stCondLst>
                                    <p:cond delay="0"/>
                                  </p:stCondLst>
                                  <p:childTnLst>
                                    <p:set>
                                      <p:cBhvr>
                                        <p:cTn id="121" dur="1" fill="hold">
                                          <p:stCondLst>
                                            <p:cond delay="0"/>
                                          </p:stCondLst>
                                        </p:cTn>
                                        <p:tgtEl>
                                          <p:spTgt spid="30730"/>
                                        </p:tgtEl>
                                        <p:attrNameLst>
                                          <p:attrName>style.visibility</p:attrName>
                                        </p:attrNameLst>
                                      </p:cBhvr>
                                      <p:to>
                                        <p:strVal val="visible"/>
                                      </p:to>
                                    </p:set>
                                    <p:animEffect transition="in" filter="wedge">
                                      <p:cBhvr>
                                        <p:cTn id="122" dur="2000"/>
                                        <p:tgtEl>
                                          <p:spTgt spid="30730"/>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 presetClass="entr" presetSubtype="16" fill="hold" grpId="0" nodeType="clickEffect">
                                  <p:stCondLst>
                                    <p:cond delay="0"/>
                                  </p:stCondLst>
                                  <p:childTnLst>
                                    <p:set>
                                      <p:cBhvr>
                                        <p:cTn id="126" dur="1" fill="hold">
                                          <p:stCondLst>
                                            <p:cond delay="0"/>
                                          </p:stCondLst>
                                        </p:cTn>
                                        <p:tgtEl>
                                          <p:spTgt spid="30744"/>
                                        </p:tgtEl>
                                        <p:attrNameLst>
                                          <p:attrName>style.visibility</p:attrName>
                                        </p:attrNameLst>
                                      </p:cBhvr>
                                      <p:to>
                                        <p:strVal val="visible"/>
                                      </p:to>
                                    </p:set>
                                    <p:animEffect transition="in" filter="box(in)">
                                      <p:cBhvr>
                                        <p:cTn id="127" dur="500"/>
                                        <p:tgtEl>
                                          <p:spTgt spid="30744"/>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16" fill="hold" grpId="0" nodeType="clickEffect">
                                  <p:stCondLst>
                                    <p:cond delay="0"/>
                                  </p:stCondLst>
                                  <p:childTnLst>
                                    <p:set>
                                      <p:cBhvr>
                                        <p:cTn id="131" dur="1" fill="hold">
                                          <p:stCondLst>
                                            <p:cond delay="0"/>
                                          </p:stCondLst>
                                        </p:cTn>
                                        <p:tgtEl>
                                          <p:spTgt spid="30733"/>
                                        </p:tgtEl>
                                        <p:attrNameLst>
                                          <p:attrName>style.visibility</p:attrName>
                                        </p:attrNameLst>
                                      </p:cBhvr>
                                      <p:to>
                                        <p:strVal val="visible"/>
                                      </p:to>
                                    </p:set>
                                    <p:anim calcmode="lin" valueType="num">
                                      <p:cBhvr>
                                        <p:cTn id="132" dur="500" fill="hold"/>
                                        <p:tgtEl>
                                          <p:spTgt spid="30733"/>
                                        </p:tgtEl>
                                        <p:attrNameLst>
                                          <p:attrName>ppt_w</p:attrName>
                                        </p:attrNameLst>
                                      </p:cBhvr>
                                      <p:tavLst>
                                        <p:tav tm="0">
                                          <p:val>
                                            <p:fltVal val="0"/>
                                          </p:val>
                                        </p:tav>
                                        <p:tav tm="100000">
                                          <p:val>
                                            <p:strVal val="#ppt_w"/>
                                          </p:val>
                                        </p:tav>
                                      </p:tavLst>
                                    </p:anim>
                                    <p:anim calcmode="lin" valueType="num">
                                      <p:cBhvr>
                                        <p:cTn id="133" dur="500" fill="hold"/>
                                        <p:tgtEl>
                                          <p:spTgt spid="30733"/>
                                        </p:tgtEl>
                                        <p:attrNameLst>
                                          <p:attrName>ppt_h</p:attrName>
                                        </p:attrNameLst>
                                      </p:cBhvr>
                                      <p:tavLst>
                                        <p:tav tm="0">
                                          <p:val>
                                            <p:fltVal val="0"/>
                                          </p:val>
                                        </p:tav>
                                        <p:tav tm="100000">
                                          <p:val>
                                            <p:strVal val="#ppt_h"/>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4" presetClass="entr" presetSubtype="16" fill="hold" nodeType="clickEffect">
                                  <p:stCondLst>
                                    <p:cond delay="0"/>
                                  </p:stCondLst>
                                  <p:childTnLst>
                                    <p:set>
                                      <p:cBhvr>
                                        <p:cTn id="137" dur="1" fill="hold">
                                          <p:stCondLst>
                                            <p:cond delay="0"/>
                                          </p:stCondLst>
                                        </p:cTn>
                                        <p:tgtEl>
                                          <p:spTgt spid="30770"/>
                                        </p:tgtEl>
                                        <p:attrNameLst>
                                          <p:attrName>style.visibility</p:attrName>
                                        </p:attrNameLst>
                                      </p:cBhvr>
                                      <p:to>
                                        <p:strVal val="visible"/>
                                      </p:to>
                                    </p:set>
                                    <p:animEffect transition="in" filter="box(in)">
                                      <p:cBhvr>
                                        <p:cTn id="138" dur="500"/>
                                        <p:tgtEl>
                                          <p:spTgt spid="30770"/>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5" presetClass="entr" presetSubtype="10" fill="hold" nodeType="clickEffect">
                                  <p:stCondLst>
                                    <p:cond delay="0"/>
                                  </p:stCondLst>
                                  <p:childTnLst>
                                    <p:set>
                                      <p:cBhvr>
                                        <p:cTn id="142" dur="1" fill="hold">
                                          <p:stCondLst>
                                            <p:cond delay="0"/>
                                          </p:stCondLst>
                                        </p:cTn>
                                        <p:tgtEl>
                                          <p:spTgt spid="30761"/>
                                        </p:tgtEl>
                                        <p:attrNameLst>
                                          <p:attrName>style.visibility</p:attrName>
                                        </p:attrNameLst>
                                      </p:cBhvr>
                                      <p:to>
                                        <p:strVal val="visible"/>
                                      </p:to>
                                    </p:set>
                                    <p:animEffect transition="in" filter="checkerboard(across)">
                                      <p:cBhvr>
                                        <p:cTn id="143" dur="500"/>
                                        <p:tgtEl>
                                          <p:spTgt spid="30761"/>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ntr" presetSubtype="10" fill="hold" nodeType="clickEffect">
                                  <p:stCondLst>
                                    <p:cond delay="0"/>
                                  </p:stCondLst>
                                  <p:childTnLst>
                                    <p:set>
                                      <p:cBhvr>
                                        <p:cTn id="147" dur="1" fill="hold">
                                          <p:stCondLst>
                                            <p:cond delay="0"/>
                                          </p:stCondLst>
                                        </p:cTn>
                                        <p:tgtEl>
                                          <p:spTgt spid="30755"/>
                                        </p:tgtEl>
                                        <p:attrNameLst>
                                          <p:attrName>style.visibility</p:attrName>
                                        </p:attrNameLst>
                                      </p:cBhvr>
                                      <p:to>
                                        <p:strVal val="visible"/>
                                      </p:to>
                                    </p:set>
                                    <p:animEffect transition="in" filter="blinds(horizontal)">
                                      <p:cBhvr>
                                        <p:cTn id="148" dur="500"/>
                                        <p:tgtEl>
                                          <p:spTgt spid="30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animBg="1"/>
      <p:bldP spid="30729" grpId="0" animBg="1"/>
      <p:bldP spid="30733" grpId="0" animBg="1"/>
      <p:bldP spid="30741" grpId="0"/>
      <p:bldP spid="30742" grpId="0"/>
      <p:bldP spid="30743" grpId="0"/>
      <p:bldP spid="30744" grpId="0"/>
      <p:bldP spid="30748" grpId="0"/>
      <p:bldP spid="307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p:cNvPicPr>
            <a:picLocks noChangeAspect="1"/>
          </p:cNvPicPr>
          <p:nvPr/>
        </p:nvPicPr>
        <p:blipFill>
          <a:blip r:embed="rId2">
            <a:extLst>
              <a:ext uri="{28A0092B-C50C-407E-A947-70E740481C1C}">
                <a14:useLocalDpi xmlns:a14="http://schemas.microsoft.com/office/drawing/2010/main" val="0"/>
              </a:ext>
            </a:extLst>
          </a:blip>
          <a:srcRect b="127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1" name="Group 4"/>
          <p:cNvGrpSpPr>
            <a:grpSpLocks/>
          </p:cNvGrpSpPr>
          <p:nvPr/>
        </p:nvGrpSpPr>
        <p:grpSpPr bwMode="auto">
          <a:xfrm>
            <a:off x="-233363" y="17463"/>
            <a:ext cx="9610726" cy="6169025"/>
            <a:chOff x="-232253" y="-134517"/>
            <a:chExt cx="12812959" cy="4663440"/>
          </a:xfrm>
        </p:grpSpPr>
        <p:pic>
          <p:nvPicPr>
            <p:cNvPr id="32777" name="Picture 2"/>
            <p:cNvPicPr>
              <a:picLocks noChangeAspect="1"/>
            </p:cNvPicPr>
            <p:nvPr/>
          </p:nvPicPr>
          <p:blipFill>
            <a:blip r:embed="rId3">
              <a:extLst>
                <a:ext uri="{28A0092B-C50C-407E-A947-70E740481C1C}">
                  <a14:useLocalDpi xmlns:a14="http://schemas.microsoft.com/office/drawing/2010/main" val="0"/>
                </a:ext>
              </a:extLst>
            </a:blip>
            <a:srcRect r="36363"/>
            <a:stretch>
              <a:fillRect/>
            </a:stretch>
          </p:blipFill>
          <p:spPr bwMode="auto">
            <a:xfrm rot="279629">
              <a:off x="-232253" y="-134517"/>
              <a:ext cx="6194760"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
            <p:cNvPicPr>
              <a:picLocks noChangeAspect="1"/>
            </p:cNvPicPr>
            <p:nvPr/>
          </p:nvPicPr>
          <p:blipFill>
            <a:blip r:embed="rId3">
              <a:extLst>
                <a:ext uri="{28A0092B-C50C-407E-A947-70E740481C1C}">
                  <a14:useLocalDpi xmlns:a14="http://schemas.microsoft.com/office/drawing/2010/main" val="0"/>
                </a:ext>
              </a:extLst>
            </a:blip>
            <a:srcRect l="36363"/>
            <a:stretch>
              <a:fillRect/>
            </a:stretch>
          </p:blipFill>
          <p:spPr bwMode="auto">
            <a:xfrm rot="-241812">
              <a:off x="6158054" y="-21219"/>
              <a:ext cx="6422652" cy="425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324550" y="1934597"/>
            <a:ext cx="2098651" cy="1446550"/>
          </a:xfrm>
          <a:prstGeom prst="rect">
            <a:avLst/>
          </a:prstGeom>
          <a:noFill/>
        </p:spPr>
        <p:txBody>
          <a:bodyPr wrap="none">
            <a:spAutoFit/>
            <a:scene3d>
              <a:camera prst="perspectiveContrastingRightFacing"/>
              <a:lightRig rig="threePt" dir="t"/>
            </a:scene3d>
          </a:bodyPr>
          <a:lstStyle/>
          <a:p>
            <a:pPr algn="ctr">
              <a:defRPr/>
            </a:pPr>
            <a:r>
              <a:rPr lang="en-US" sz="8800" b="1" dirty="0" err="1">
                <a:ln w="6600">
                  <a:noFill/>
                  <a:prstDash val="solid"/>
                </a:ln>
                <a:solidFill>
                  <a:srgbClr val="FF0000"/>
                </a:solidFill>
                <a:effectLst>
                  <a:glow rad="139700">
                    <a:schemeClr val="accent4">
                      <a:satMod val="175000"/>
                      <a:alpha val="40000"/>
                    </a:schemeClr>
                  </a:glow>
                  <a:outerShdw dist="38100" dir="2700000" algn="tl" rotWithShape="0">
                    <a:schemeClr val="accent2"/>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Bài</a:t>
            </a:r>
            <a:r>
              <a:rPr lang="en-US" sz="8800" b="1" dirty="0">
                <a:ln w="6600">
                  <a:noFill/>
                  <a:prstDash val="solid"/>
                </a:ln>
                <a:solidFill>
                  <a:srgbClr val="FF0000"/>
                </a:solidFill>
                <a:effectLst>
                  <a:glow rad="139700">
                    <a:schemeClr val="accent4">
                      <a:satMod val="175000"/>
                      <a:alpha val="40000"/>
                    </a:schemeClr>
                  </a:glow>
                  <a:outerShdw dist="38100" dir="2700000" algn="tl" rotWithShape="0">
                    <a:schemeClr val="accent2"/>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p>
        </p:txBody>
      </p:sp>
      <p:sp>
        <p:nvSpPr>
          <p:cNvPr id="8" name="Rectangle 7"/>
          <p:cNvSpPr/>
          <p:nvPr/>
        </p:nvSpPr>
        <p:spPr>
          <a:xfrm rot="20188214">
            <a:off x="2141206" y="2317741"/>
            <a:ext cx="2591350" cy="1446550"/>
          </a:xfrm>
          <a:prstGeom prst="rect">
            <a:avLst/>
          </a:prstGeom>
          <a:noFill/>
        </p:spPr>
        <p:txBody>
          <a:bodyPr wrap="none">
            <a:spAutoFit/>
            <a:scene3d>
              <a:camera prst="perspectiveContrastingRightFacing"/>
              <a:lightRig rig="threePt" dir="t"/>
            </a:scene3d>
            <a:sp3d extrusionH="57150">
              <a:bevelT h="25400" prst="softRound"/>
            </a:sp3d>
          </a:bodyPr>
          <a:lstStyle/>
          <a:p>
            <a:pPr algn="ctr">
              <a:defRPr/>
            </a:pPr>
            <a:r>
              <a:rPr lang="en-US" sz="8800" b="1" dirty="0" err="1">
                <a:ln w="10160">
                  <a:solidFill>
                    <a:schemeClr val="accent5"/>
                  </a:solidFill>
                  <a:prstDash val="solid"/>
                </a:ln>
                <a:solidFill>
                  <a:srgbClr val="0000FF"/>
                </a:solidFill>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Toán</a:t>
            </a:r>
            <a:endParaRPr lang="en-US" sz="8800" b="1" dirty="0">
              <a:ln w="10160">
                <a:solidFill>
                  <a:schemeClr val="accent5"/>
                </a:solidFill>
                <a:prstDash val="solid"/>
              </a:ln>
              <a:solidFill>
                <a:srgbClr val="0000FF"/>
              </a:solidFill>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4155086" y="2007269"/>
            <a:ext cx="3307317" cy="1446550"/>
          </a:xfrm>
          <a:prstGeom prst="rect">
            <a:avLst/>
          </a:prstGeom>
          <a:noFill/>
        </p:spPr>
        <p:txBody>
          <a:bodyPr wrap="none">
            <a:spAutoFit/>
            <a:scene3d>
              <a:camera prst="perspectiveContrastingRightFacing"/>
              <a:lightRig rig="threePt" dir="t"/>
            </a:scene3d>
          </a:bodyPr>
          <a:lstStyle/>
          <a:p>
            <a:pPr algn="ctr">
              <a:defRPr/>
            </a:pPr>
            <a:r>
              <a:rPr lang="en-US" sz="8800" b="1" dirty="0" err="1">
                <a:ln w="6600">
                  <a:noFill/>
                  <a:prstDash val="solid"/>
                </a:ln>
                <a:solidFill>
                  <a:srgbClr val="FFFF00"/>
                </a:solidFill>
                <a:effectLst>
                  <a:glow rad="139700">
                    <a:schemeClr val="accent4">
                      <a:satMod val="175000"/>
                      <a:alpha val="40000"/>
                    </a:schemeClr>
                  </a:glow>
                  <a:outerShdw dist="38100" dir="2700000" algn="tl" rotWithShape="0">
                    <a:schemeClr val="accent2"/>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Thực</a:t>
            </a:r>
            <a:r>
              <a:rPr lang="en-US" sz="8800" b="1" dirty="0">
                <a:ln w="6600">
                  <a:noFill/>
                  <a:prstDash val="solid"/>
                </a:ln>
                <a:solidFill>
                  <a:srgbClr val="FFFF00"/>
                </a:solidFill>
                <a:effectLst>
                  <a:glow rad="139700">
                    <a:schemeClr val="accent4">
                      <a:satMod val="175000"/>
                      <a:alpha val="40000"/>
                    </a:schemeClr>
                  </a:glow>
                  <a:outerShdw dist="38100" dir="2700000" algn="tl" rotWithShape="0">
                    <a:schemeClr val="accent2"/>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r>
              <a:rPr lang="vi-VN" sz="8800" b="1" dirty="0">
                <a:ln w="6600">
                  <a:noFill/>
                  <a:prstDash val="solid"/>
                </a:ln>
                <a:solidFill>
                  <a:srgbClr val="FFFF00"/>
                </a:solidFill>
                <a:effectLst>
                  <a:glow rad="139700">
                    <a:schemeClr val="accent4">
                      <a:satMod val="175000"/>
                      <a:alpha val="40000"/>
                    </a:schemeClr>
                  </a:glow>
                  <a:outerShdw dist="38100" dir="2700000" algn="tl" rotWithShape="0">
                    <a:schemeClr val="accent2"/>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endParaRPr lang="en-US" sz="8800" b="1" dirty="0">
              <a:ln w="6600">
                <a:noFill/>
                <a:prstDash val="solid"/>
              </a:ln>
              <a:solidFill>
                <a:srgbClr val="FFFF00"/>
              </a:solidFill>
              <a:effectLst>
                <a:glow rad="139700">
                  <a:schemeClr val="accent4">
                    <a:satMod val="175000"/>
                    <a:alpha val="40000"/>
                  </a:schemeClr>
                </a:glow>
                <a:outerShdw dist="38100" dir="2700000" algn="tl" rotWithShape="0">
                  <a:schemeClr val="accent2"/>
                </a:outerShdw>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895077" y="1838746"/>
            <a:ext cx="1438215" cy="1446550"/>
          </a:xfrm>
          <a:prstGeom prst="rect">
            <a:avLst/>
          </a:prstGeom>
          <a:noFill/>
        </p:spPr>
        <p:txBody>
          <a:bodyPr wrap="none">
            <a:spAutoFit/>
            <a:scene3d>
              <a:camera prst="orthographicFront"/>
              <a:lightRig rig="threePt" dir="t"/>
            </a:scene3d>
            <a:sp3d extrusionH="57150">
              <a:bevelT h="25400" prst="softRound"/>
            </a:sp3d>
          </a:bodyPr>
          <a:lstStyle/>
          <a:p>
            <a:pPr algn="ctr">
              <a:defRPr/>
            </a:pPr>
            <a:r>
              <a:rPr lang="vi-VN" sz="8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a:t>
            </a:r>
            <a:r>
              <a:rPr lang="en-US" sz="8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ế</a:t>
            </a:r>
          </a:p>
        </p:txBody>
      </p:sp>
      <p:sp>
        <p:nvSpPr>
          <p:cNvPr id="12" name="BOXND">
            <a:hlinkClick r:id="" action="ppaction://macro?name=XOAHETCAUHOI"/>
          </p:cNvPr>
          <p:cNvSpPr/>
          <p:nvPr/>
        </p:nvSpPr>
        <p:spPr>
          <a:xfrm>
            <a:off x="144463" y="5768975"/>
            <a:ext cx="8897937" cy="954088"/>
          </a:xfrm>
          <a:prstGeom prst="rect">
            <a:avLst/>
          </a:prstGeo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a:lstStyle/>
          <a:p>
            <a:pPr>
              <a:defRPr/>
            </a:pPr>
            <a:endParaRPr lang="en-US" sz="2400" dirty="0">
              <a:solidFill>
                <a:srgbClr val="002060"/>
              </a:solidFill>
              <a:latin typeface="UTM Alberta Heavy"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by="(-#ppt_w*2)" calcmode="lin" valueType="num">
                                      <p:cBhvr rctx="PPT">
                                        <p:cTn id="13" dur="500" autoRev="1" fill="hold">
                                          <p:stCondLst>
                                            <p:cond delay="0"/>
                                          </p:stCondLst>
                                        </p:cTn>
                                        <p:tgtEl>
                                          <p:spTgt spid="8"/>
                                        </p:tgtEl>
                                        <p:attrNameLst>
                                          <p:attrName>ppt_w</p:attrName>
                                        </p:attrNameLst>
                                      </p:cBhvr>
                                    </p:anim>
                                    <p:anim by="(#ppt_w*0.50)" calcmode="lin" valueType="num">
                                      <p:cBhvr>
                                        <p:cTn id="14" dur="500" decel="50000" autoRev="1" fill="hold">
                                          <p:stCondLst>
                                            <p:cond delay="0"/>
                                          </p:stCondLst>
                                        </p:cTn>
                                        <p:tgtEl>
                                          <p:spTgt spid="8"/>
                                        </p:tgtEl>
                                        <p:attrNameLst>
                                          <p:attrName>ppt_x</p:attrName>
                                        </p:attrNameLst>
                                      </p:cBhvr>
                                    </p:anim>
                                    <p:anim from="(-#ppt_h/2)" to="(#ppt_y)" calcmode="lin" valueType="num">
                                      <p:cBhvr>
                                        <p:cTn id="15" dur="1000" fill="hold">
                                          <p:stCondLst>
                                            <p:cond delay="0"/>
                                          </p:stCondLst>
                                        </p:cTn>
                                        <p:tgtEl>
                                          <p:spTgt spid="8"/>
                                        </p:tgtEl>
                                        <p:attrNameLst>
                                          <p:attrName>ppt_y</p:attrName>
                                        </p:attrNameLst>
                                      </p:cBhvr>
                                    </p:anim>
                                    <p:animRot by="21600000">
                                      <p:cBhvr>
                                        <p:cTn id="16" dur="1000" fill="hold">
                                          <p:stCondLst>
                                            <p:cond delay="0"/>
                                          </p:stCondLst>
                                        </p:cTn>
                                        <p:tgtEl>
                                          <p:spTgt spid="8"/>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by="(-#ppt_w*2)" calcmode="lin" valueType="num">
                                      <p:cBhvr rctx="PPT">
                                        <p:cTn id="19" dur="500" autoRev="1" fill="hold">
                                          <p:stCondLst>
                                            <p:cond delay="0"/>
                                          </p:stCondLst>
                                        </p:cTn>
                                        <p:tgtEl>
                                          <p:spTgt spid="9"/>
                                        </p:tgtEl>
                                        <p:attrNameLst>
                                          <p:attrName>ppt_w</p:attrName>
                                        </p:attrNameLst>
                                      </p:cBhvr>
                                    </p:anim>
                                    <p:anim by="(#ppt_w*0.50)" calcmode="lin" valueType="num">
                                      <p:cBhvr>
                                        <p:cTn id="20" dur="500" decel="50000" autoRev="1" fill="hold">
                                          <p:stCondLst>
                                            <p:cond delay="0"/>
                                          </p:stCondLst>
                                        </p:cTn>
                                        <p:tgtEl>
                                          <p:spTgt spid="9"/>
                                        </p:tgtEl>
                                        <p:attrNameLst>
                                          <p:attrName>ppt_x</p:attrName>
                                        </p:attrNameLst>
                                      </p:cBhvr>
                                    </p:anim>
                                    <p:anim from="(-#ppt_h/2)" to="(#ppt_y)" calcmode="lin" valueType="num">
                                      <p:cBhvr>
                                        <p:cTn id="21" dur="1000" fill="hold">
                                          <p:stCondLst>
                                            <p:cond delay="0"/>
                                          </p:stCondLst>
                                        </p:cTn>
                                        <p:tgtEl>
                                          <p:spTgt spid="9"/>
                                        </p:tgtEl>
                                        <p:attrNameLst>
                                          <p:attrName>ppt_y</p:attrName>
                                        </p:attrNameLst>
                                      </p:cBhvr>
                                    </p:anim>
                                    <p:animRot by="21600000">
                                      <p:cBhvr>
                                        <p:cTn id="22" dur="1000" fill="hold">
                                          <p:stCondLst>
                                            <p:cond delay="0"/>
                                          </p:stCondLst>
                                        </p:cTn>
                                        <p:tgtEl>
                                          <p:spTgt spid="9"/>
                                        </p:tgtEl>
                                        <p:attrNameLst>
                                          <p:attrName>r</p:attrName>
                                        </p:attrNameLst>
                                      </p:cBhvr>
                                    </p:animRot>
                                  </p:childTnLst>
                                </p:cTn>
                              </p:par>
                              <p:par>
                                <p:cTn id="23" presetID="56" presetClass="entr" presetSubtype="0" fill="hold" nodeType="withEffect">
                                  <p:stCondLst>
                                    <p:cond delay="0"/>
                                  </p:stCondLst>
                                  <p:iterate type="lt">
                                    <p:tmPct val="10000"/>
                                  </p:iterate>
                                  <p:childTnLst>
                                    <p:set>
                                      <p:cBhvr>
                                        <p:cTn id="24" dur="1" fill="hold">
                                          <p:stCondLst>
                                            <p:cond delay="0"/>
                                          </p:stCondLst>
                                        </p:cTn>
                                        <p:tgtEl>
                                          <p:spTgt spid="10"/>
                                        </p:tgtEl>
                                        <p:attrNameLst>
                                          <p:attrName>style.visibility</p:attrName>
                                        </p:attrNameLst>
                                      </p:cBhvr>
                                      <p:to>
                                        <p:strVal val="visible"/>
                                      </p:to>
                                    </p:set>
                                    <p:anim by="(-#ppt_w*2)" calcmode="lin" valueType="num">
                                      <p:cBhvr rctx="PPT">
                                        <p:cTn id="25" dur="500" autoRev="1" fill="hold">
                                          <p:stCondLst>
                                            <p:cond delay="0"/>
                                          </p:stCondLst>
                                        </p:cTn>
                                        <p:tgtEl>
                                          <p:spTgt spid="10"/>
                                        </p:tgtEl>
                                        <p:attrNameLst>
                                          <p:attrName>ppt_w</p:attrName>
                                        </p:attrNameLst>
                                      </p:cBhvr>
                                    </p:anim>
                                    <p:anim by="(#ppt_w*0.50)" calcmode="lin" valueType="num">
                                      <p:cBhvr>
                                        <p:cTn id="26" dur="500" decel="50000" autoRev="1" fill="hold">
                                          <p:stCondLst>
                                            <p:cond delay="0"/>
                                          </p:stCondLst>
                                        </p:cTn>
                                        <p:tgtEl>
                                          <p:spTgt spid="10"/>
                                        </p:tgtEl>
                                        <p:attrNameLst>
                                          <p:attrName>ppt_x</p:attrName>
                                        </p:attrNameLst>
                                      </p:cBhvr>
                                    </p:anim>
                                    <p:anim from="(-#ppt_h/2)" to="(#ppt_y)" calcmode="lin" valueType="num">
                                      <p:cBhvr>
                                        <p:cTn id="27" dur="1000" fill="hold">
                                          <p:stCondLst>
                                            <p:cond delay="0"/>
                                          </p:stCondLst>
                                        </p:cTn>
                                        <p:tgtEl>
                                          <p:spTgt spid="10"/>
                                        </p:tgtEl>
                                        <p:attrNameLst>
                                          <p:attrName>ppt_y</p:attrName>
                                        </p:attrNameLst>
                                      </p:cBhvr>
                                    </p:anim>
                                    <p:animRot by="21600000">
                                      <p:cBhvr>
                                        <p:cTn id="2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 Box 5"/>
          <p:cNvSpPr txBox="1">
            <a:spLocks noChangeArrowheads="1"/>
          </p:cNvSpPr>
          <p:nvPr/>
        </p:nvSpPr>
        <p:spPr bwMode="auto">
          <a:xfrm>
            <a:off x="323850" y="193675"/>
            <a:ext cx="8085138" cy="461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b="1">
                <a:solidFill>
                  <a:srgbClr val="FF0000"/>
                </a:solidFill>
                <a:latin typeface="Times New Roman" pitchFamily="18" charset="0"/>
                <a:cs typeface="Times New Roman" pitchFamily="18" charset="0"/>
              </a:rPr>
              <a:t>Dạng 3: Bài toán thực tế. </a:t>
            </a:r>
          </a:p>
        </p:txBody>
      </p:sp>
      <p:sp>
        <p:nvSpPr>
          <p:cNvPr id="54315" name="Text Box 43"/>
          <p:cNvSpPr txBox="1">
            <a:spLocks noChangeArrowheads="1"/>
          </p:cNvSpPr>
          <p:nvPr/>
        </p:nvSpPr>
        <p:spPr bwMode="auto">
          <a:xfrm>
            <a:off x="323850" y="1041233"/>
            <a:ext cx="8567738" cy="2369880"/>
          </a:xfrm>
          <a:prstGeom prst="rect">
            <a:avLst/>
          </a:prstGeom>
          <a:solidFill>
            <a:schemeClr val="accent3">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a:defRPr/>
            </a:pPr>
            <a:r>
              <a:rPr lang="en-US" sz="2400" b="1" dirty="0" err="1">
                <a:solidFill>
                  <a:srgbClr val="0033CC"/>
                </a:solidFill>
                <a:latin typeface="Times New Roman" pitchFamily="18" charset="0"/>
                <a:cs typeface="Times New Roman" pitchFamily="18" charset="0"/>
              </a:rPr>
              <a:t>Bài</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tập</a:t>
            </a:r>
            <a:r>
              <a:rPr lang="en-US" sz="2400" b="1" dirty="0">
                <a:solidFill>
                  <a:srgbClr val="0033CC"/>
                </a:solidFill>
                <a:latin typeface="Times New Roman" pitchFamily="18" charset="0"/>
                <a:cs typeface="Times New Roman" pitchFamily="18" charset="0"/>
              </a:rPr>
              <a:t>: </a:t>
            </a:r>
            <a:r>
              <a:rPr lang="nl-NL" sz="2400" dirty="0">
                <a:latin typeface="Times New Roman" pitchFamily="18" charset="0"/>
                <a:cs typeface="Times New Roman" pitchFamily="18" charset="0"/>
              </a:rPr>
              <a:t>Các nhà khoa học đưa ra công thức tính diện tích rừng nhiệt đới trên Trái đất được xác định bởi hàm số </a:t>
            </a:r>
            <a:r>
              <a:rPr lang="nl-NL" sz="2400" i="1" dirty="0">
                <a:latin typeface="Times New Roman" pitchFamily="18" charset="0"/>
                <a:cs typeface="Times New Roman" pitchFamily="18" charset="0"/>
              </a:rPr>
              <a:t>S = 718,3 – 4,6t   </a:t>
            </a:r>
            <a:r>
              <a:rPr lang="nl-NL" sz="2400" dirty="0">
                <a:latin typeface="Times New Roman" pitchFamily="18" charset="0"/>
                <a:cs typeface="Times New Roman" pitchFamily="18" charset="0"/>
              </a:rPr>
              <a:t>(Trong đó </a:t>
            </a:r>
            <a:r>
              <a:rPr lang="nl-NL" sz="2400" i="1" dirty="0">
                <a:latin typeface="Times New Roman" pitchFamily="18" charset="0"/>
                <a:cs typeface="Times New Roman" pitchFamily="18" charset="0"/>
              </a:rPr>
              <a:t>S</a:t>
            </a:r>
            <a:r>
              <a:rPr lang="nl-NL" sz="2400" dirty="0">
                <a:latin typeface="Times New Roman" pitchFamily="18" charset="0"/>
                <a:cs typeface="Times New Roman" pitchFamily="18" charset="0"/>
              </a:rPr>
              <a:t> là diện tích rừng tính bằng triệu hecta, </a:t>
            </a:r>
            <a:r>
              <a:rPr lang="nl-NL" sz="2400" i="1" dirty="0">
                <a:latin typeface="Times New Roman" pitchFamily="18" charset="0"/>
                <a:cs typeface="Times New Roman" pitchFamily="18" charset="0"/>
              </a:rPr>
              <a:t> t </a:t>
            </a:r>
            <a:r>
              <a:rPr lang="nl-NL" sz="2400" dirty="0">
                <a:latin typeface="Times New Roman" pitchFamily="18" charset="0"/>
                <a:cs typeface="Times New Roman" pitchFamily="18" charset="0"/>
              </a:rPr>
              <a:t>là số năm kể từ năm 1990.</a:t>
            </a:r>
            <a:endParaRPr lang="en-US" sz="2400" dirty="0">
              <a:latin typeface="Times New Roman" pitchFamily="18" charset="0"/>
              <a:cs typeface="Times New Roman" pitchFamily="18" charset="0"/>
            </a:endParaRPr>
          </a:p>
          <a:p>
            <a:pPr algn="just">
              <a:defRPr/>
            </a:pPr>
            <a:r>
              <a:rPr lang="nl-NL" sz="2400" dirty="0">
                <a:latin typeface="Times New Roman" pitchFamily="18" charset="0"/>
                <a:cs typeface="Times New Roman" pitchFamily="18" charset="0"/>
              </a:rPr>
              <a:t>a) Tính diện tích rừng nhiệt đới vào các năm 1990 và năm 2021</a:t>
            </a:r>
            <a:endParaRPr lang="en-US" sz="2400" dirty="0">
              <a:latin typeface="Times New Roman" pitchFamily="18" charset="0"/>
              <a:cs typeface="Times New Roman" pitchFamily="18" charset="0"/>
            </a:endParaRPr>
          </a:p>
          <a:p>
            <a:pPr algn="just">
              <a:defRPr/>
            </a:pPr>
            <a:r>
              <a:rPr lang="nl-NL" sz="2400" dirty="0">
                <a:latin typeface="Times New Roman" pitchFamily="18" charset="0"/>
                <a:cs typeface="Times New Roman" pitchFamily="18" charset="0"/>
              </a:rPr>
              <a:t>b) Năm nào thì diện tích rừng nhiệt đới còn 534,3 triệu hecta</a:t>
            </a:r>
            <a:endParaRPr lang="en-US" sz="2400" dirty="0">
              <a:latin typeface="Times New Roman" pitchFamily="18" charset="0"/>
              <a:cs typeface="Times New Roman" pitchFamily="18" charset="0"/>
            </a:endParaRPr>
          </a:p>
        </p:txBody>
      </p:sp>
      <p:pic>
        <p:nvPicPr>
          <p:cNvPr id="33798" name="Picture 1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1438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44" descr="A picture containing toy, doll&#10;&#10;Description automatically generate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160338"/>
            <a:ext cx="96678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noChangeArrowheads="1"/>
          </p:cNvSpPr>
          <p:nvPr/>
        </p:nvSpPr>
        <p:spPr bwMode="auto">
          <a:xfrm>
            <a:off x="3868738" y="3854450"/>
            <a:ext cx="4713287" cy="2819400"/>
          </a:xfrm>
          <a:prstGeom prst="cloudCallout">
            <a:avLst>
              <a:gd name="adj1" fmla="val -64671"/>
              <a:gd name="adj2" fmla="val -67569"/>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a:solidFill>
                  <a:srgbClr val="FF0000"/>
                </a:solidFill>
                <a:latin typeface="Times New Roman" pitchFamily="18" charset="0"/>
                <a:cs typeface="Times New Roman" pitchFamily="18" charset="0"/>
              </a:rPr>
              <a:t>Em hãy cho biết hai đại lượng liên hệ bởi công thức nào coi là hàm số?</a:t>
            </a:r>
          </a:p>
        </p:txBody>
      </p:sp>
      <p:sp>
        <p:nvSpPr>
          <p:cNvPr id="26" name="AutoShape 13"/>
          <p:cNvSpPr>
            <a:spLocks noChangeArrowheads="1"/>
          </p:cNvSpPr>
          <p:nvPr/>
        </p:nvSpPr>
        <p:spPr bwMode="auto">
          <a:xfrm>
            <a:off x="814388" y="3824288"/>
            <a:ext cx="4127500" cy="2347912"/>
          </a:xfrm>
          <a:prstGeom prst="cloudCallout">
            <a:avLst>
              <a:gd name="adj1" fmla="val 56546"/>
              <a:gd name="adj2" fmla="val -48370"/>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a:solidFill>
                  <a:srgbClr val="FF0000"/>
                </a:solidFill>
                <a:latin typeface="Times New Roman" pitchFamily="18" charset="0"/>
                <a:cs typeface="Times New Roman" pitchFamily="18" charset="0"/>
              </a:rPr>
              <a:t>Cách tính diện tích rừng vào năm 1990 và năm 2021?</a:t>
            </a:r>
          </a:p>
        </p:txBody>
      </p:sp>
      <p:sp>
        <p:nvSpPr>
          <p:cNvPr id="27" name="AutoShape 16"/>
          <p:cNvSpPr>
            <a:spLocks noChangeArrowheads="1"/>
          </p:cNvSpPr>
          <p:nvPr/>
        </p:nvSpPr>
        <p:spPr bwMode="auto">
          <a:xfrm>
            <a:off x="1676400" y="4434322"/>
            <a:ext cx="6130925" cy="1127125"/>
          </a:xfrm>
          <a:prstGeom prst="wedgeEllipseCallout">
            <a:avLst>
              <a:gd name="adj1" fmla="val -1034"/>
              <a:gd name="adj2" fmla="val -138855"/>
            </a:avLst>
          </a:prstGeom>
          <a:solidFill>
            <a:srgbClr val="FFC0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spcBef>
                <a:spcPct val="50000"/>
              </a:spcBef>
              <a:defRPr/>
            </a:pPr>
            <a:r>
              <a:rPr lang="en-US" sz="2400" dirty="0" err="1">
                <a:solidFill>
                  <a:srgbClr val="0000FF"/>
                </a:solidFill>
                <a:latin typeface="Times New Roman" pitchFamily="18" charset="0"/>
                <a:cs typeface="Times New Roman" pitchFamily="18" charset="0"/>
              </a:rPr>
              <a:t>Đây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chính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tính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trị</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hàm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endParaRPr lang="en-US" sz="2400" dirty="0">
              <a:solidFill>
                <a:srgbClr val="0000FF"/>
              </a:solidFill>
              <a:latin typeface="Times New Roman" pitchFamily="18" charset="0"/>
              <a:cs typeface="Times New Roman" pitchFamily="18" charset="0"/>
            </a:endParaRPr>
          </a:p>
        </p:txBody>
      </p:sp>
      <p:pic>
        <p:nvPicPr>
          <p:cNvPr id="11" name="Đồng hồ đếm ngược 05 phút - 05 minute countdow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78604" y="219868"/>
            <a:ext cx="1674596" cy="846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circle(in)">
                                      <p:cBhvr>
                                        <p:cTn id="7" dur="2000"/>
                                        <p:tgtEl>
                                          <p:spTgt spid="54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4315"/>
                                        </p:tgtEl>
                                        <p:attrNameLst>
                                          <p:attrName>style.visibility</p:attrName>
                                        </p:attrNameLst>
                                      </p:cBhvr>
                                      <p:to>
                                        <p:strVal val="visible"/>
                                      </p:to>
                                    </p:set>
                                    <p:animEffect transition="in" filter="wipe(down)">
                                      <p:cBhvr>
                                        <p:cTn id="12" dur="500"/>
                                        <p:tgtEl>
                                          <p:spTgt spid="543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xit" presetSubtype="0" fill="hold" grpId="1" nodeType="clickEffect">
                                  <p:stCondLst>
                                    <p:cond delay="0"/>
                                  </p:stCondLst>
                                  <p:childTnLst>
                                    <p:animEffect transition="out" filter="fade">
                                      <p:cBhvr>
                                        <p:cTn id="21" dur="1000"/>
                                        <p:tgtEl>
                                          <p:spTgt spid="25"/>
                                        </p:tgtEl>
                                      </p:cBhvr>
                                    </p:animEffect>
                                    <p:anim calcmode="lin" valueType="num">
                                      <p:cBhvr>
                                        <p:cTn id="22" dur="1000"/>
                                        <p:tgtEl>
                                          <p:spTgt spid="25"/>
                                        </p:tgtEl>
                                        <p:attrNameLst>
                                          <p:attrName>ppt_x</p:attrName>
                                        </p:attrNameLst>
                                      </p:cBhvr>
                                      <p:tavLst>
                                        <p:tav tm="0">
                                          <p:val>
                                            <p:strVal val="ppt_x"/>
                                          </p:val>
                                        </p:tav>
                                        <p:tav tm="100000">
                                          <p:val>
                                            <p:strVal val="ppt_x"/>
                                          </p:val>
                                        </p:tav>
                                      </p:tavLst>
                                    </p:anim>
                                    <p:anim calcmode="lin" valueType="num">
                                      <p:cBhvr>
                                        <p:cTn id="23" dur="1000"/>
                                        <p:tgtEl>
                                          <p:spTgt spid="25"/>
                                        </p:tgtEl>
                                        <p:attrNameLst>
                                          <p:attrName>ppt_y</p:attrName>
                                        </p:attrNameLst>
                                      </p:cBhvr>
                                      <p:tavLst>
                                        <p:tav tm="0">
                                          <p:val>
                                            <p:strVal val="ppt_y"/>
                                          </p:val>
                                        </p:tav>
                                        <p:tav tm="100000">
                                          <p:val>
                                            <p:strVal val="ppt_y+.1"/>
                                          </p:val>
                                        </p:tav>
                                      </p:tavLst>
                                    </p:anim>
                                    <p:set>
                                      <p:cBhvr>
                                        <p:cTn id="24" dur="1" fill="hold">
                                          <p:stCondLst>
                                            <p:cond delay="999"/>
                                          </p:stCondLst>
                                        </p:cTn>
                                        <p:tgtEl>
                                          <p:spTgt spid="2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xit" presetSubtype="0" fill="hold" grpId="1" nodeType="clickEffect">
                                  <p:stCondLst>
                                    <p:cond delay="0"/>
                                  </p:stCondLst>
                                  <p:childTnLst>
                                    <p:animEffect transition="out" filter="fade">
                                      <p:cBhvr>
                                        <p:cTn id="33" dur="1000"/>
                                        <p:tgtEl>
                                          <p:spTgt spid="26"/>
                                        </p:tgtEl>
                                      </p:cBhvr>
                                    </p:animEffect>
                                    <p:anim calcmode="lin" valueType="num">
                                      <p:cBhvr>
                                        <p:cTn id="34" dur="1000"/>
                                        <p:tgtEl>
                                          <p:spTgt spid="26"/>
                                        </p:tgtEl>
                                        <p:attrNameLst>
                                          <p:attrName>ppt_x</p:attrName>
                                        </p:attrNameLst>
                                      </p:cBhvr>
                                      <p:tavLst>
                                        <p:tav tm="0">
                                          <p:val>
                                            <p:strVal val="ppt_x"/>
                                          </p:val>
                                        </p:tav>
                                        <p:tav tm="100000">
                                          <p:val>
                                            <p:strVal val="ppt_x"/>
                                          </p:val>
                                        </p:tav>
                                      </p:tavLst>
                                    </p:anim>
                                    <p:anim calcmode="lin" valueType="num">
                                      <p:cBhvr>
                                        <p:cTn id="35" dur="1000"/>
                                        <p:tgtEl>
                                          <p:spTgt spid="26"/>
                                        </p:tgtEl>
                                        <p:attrNameLst>
                                          <p:attrName>ppt_y</p:attrName>
                                        </p:attrNameLst>
                                      </p:cBhvr>
                                      <p:tavLst>
                                        <p:tav tm="0">
                                          <p:val>
                                            <p:strVal val="ppt_y"/>
                                          </p:val>
                                        </p:tav>
                                        <p:tav tm="100000">
                                          <p:val>
                                            <p:strVal val="ppt_y+.1"/>
                                          </p:val>
                                        </p:tav>
                                      </p:tavLst>
                                    </p:anim>
                                    <p:set>
                                      <p:cBhvr>
                                        <p:cTn id="36" dur="1" fill="hold">
                                          <p:stCondLst>
                                            <p:cond delay="999"/>
                                          </p:stCondLst>
                                        </p:cTn>
                                        <p:tgtEl>
                                          <p:spTgt spid="2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heckerboard(across)">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11"/>
                </p:tgtEl>
              </p:cMediaNode>
            </p:video>
          </p:childTnLst>
        </p:cTn>
      </p:par>
    </p:tnLst>
    <p:bldLst>
      <p:bldP spid="54277" grpId="0" animBg="1"/>
      <p:bldP spid="25" grpId="0" animBg="1"/>
      <p:bldP spid="25" grpId="1" animBg="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1438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4"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60338"/>
            <a:ext cx="96678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p:nvSpPr>
        <p:spPr bwMode="auto">
          <a:xfrm>
            <a:off x="439553" y="2632025"/>
            <a:ext cx="8285347" cy="378565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nl-NL" sz="2400" b="1" dirty="0">
                <a:solidFill>
                  <a:srgbClr val="0000FF"/>
                </a:solidFill>
                <a:latin typeface="Times New Roman" pitchFamily="18" charset="0"/>
                <a:cs typeface="Times New Roman" pitchFamily="18" charset="0"/>
              </a:rPr>
              <a:t>Lời giải</a:t>
            </a:r>
            <a:endParaRPr lang="en-US" sz="2400" dirty="0">
              <a:solidFill>
                <a:srgbClr val="0000FF"/>
              </a:solidFill>
              <a:latin typeface="Times New Roman" pitchFamily="18" charset="0"/>
              <a:cs typeface="Times New Roman" pitchFamily="18" charset="0"/>
            </a:endParaRPr>
          </a:p>
          <a:p>
            <a:pPr marL="514350" indent="-514350" algn="just">
              <a:buFontTx/>
              <a:buAutoNum type="alphaLcParenR"/>
              <a:defRPr/>
            </a:pPr>
            <a:r>
              <a:rPr lang="nl-NL" sz="2400" dirty="0">
                <a:latin typeface="Times New Roman" pitchFamily="18" charset="0"/>
                <a:cs typeface="Times New Roman" pitchFamily="18" charset="0"/>
              </a:rPr>
              <a:t>Diện tích rừng nhiệt đới vào các năm 1990 là: </a:t>
            </a:r>
            <a:r>
              <a:rPr lang="en-US" sz="2400" dirty="0">
                <a:latin typeface="Times New Roman" pitchFamily="18" charset="0"/>
                <a:cs typeface="Times New Roman" pitchFamily="18" charset="0"/>
              </a:rPr>
              <a:t> </a:t>
            </a:r>
          </a:p>
          <a:p>
            <a:pPr algn="ctr">
              <a:defRPr/>
            </a:pPr>
            <a:r>
              <a:rPr lang="en-US" sz="2400" dirty="0">
                <a:latin typeface="Times New Roman" pitchFamily="18" charset="0"/>
                <a:cs typeface="Times New Roman" pitchFamily="18" charset="0"/>
              </a:rPr>
              <a:t> </a:t>
            </a:r>
            <a:r>
              <a:rPr lang="nl-NL" sz="2400" i="1" dirty="0">
                <a:latin typeface="Times New Roman" pitchFamily="18" charset="0"/>
                <a:cs typeface="Times New Roman" pitchFamily="18" charset="0"/>
              </a:rPr>
              <a:t>S = 718,3 – 4,6.(1990 – 1990) = 781,3 (triệu ha) </a:t>
            </a:r>
            <a:endParaRPr lang="en-US" sz="2400" dirty="0">
              <a:latin typeface="Times New Roman" pitchFamily="18" charset="0"/>
              <a:cs typeface="Times New Roman" pitchFamily="18" charset="0"/>
            </a:endParaRPr>
          </a:p>
          <a:p>
            <a:pPr algn="just">
              <a:defRPr/>
            </a:pPr>
            <a:r>
              <a:rPr lang="nl-NL" sz="2400" dirty="0">
                <a:latin typeface="Times New Roman" pitchFamily="18" charset="0"/>
                <a:cs typeface="Times New Roman" pitchFamily="18" charset="0"/>
              </a:rPr>
              <a:t>Diện tích rừng nhiệt đới vào các năm 2021 là:</a:t>
            </a:r>
          </a:p>
          <a:p>
            <a:pPr algn="ctr">
              <a:defRPr/>
            </a:pPr>
            <a:r>
              <a:rPr lang="nl-NL" sz="2400" i="1" dirty="0">
                <a:latin typeface="Times New Roman" pitchFamily="18" charset="0"/>
                <a:cs typeface="Times New Roman" pitchFamily="18" charset="0"/>
              </a:rPr>
              <a:t>S = 718,3 – 4,6.(2021 – 1990) = 557,7 (triệu ha)</a:t>
            </a:r>
            <a:endParaRPr lang="en-US" sz="2400" dirty="0">
              <a:latin typeface="Times New Roman" pitchFamily="18" charset="0"/>
              <a:cs typeface="Times New Roman" pitchFamily="18" charset="0"/>
            </a:endParaRPr>
          </a:p>
          <a:p>
            <a:pPr algn="just">
              <a:defRPr/>
            </a:pPr>
            <a:r>
              <a:rPr lang="nl-NL" sz="2400" dirty="0">
                <a:latin typeface="Times New Roman" pitchFamily="18" charset="0"/>
                <a:cs typeface="Times New Roman" pitchFamily="18" charset="0"/>
              </a:rPr>
              <a:t>b) Diện tích rừng nhiệt đới đạt </a:t>
            </a:r>
            <a:r>
              <a:rPr lang="nl-NL" sz="2400" i="1" dirty="0">
                <a:latin typeface="Times New Roman" pitchFamily="18" charset="0"/>
                <a:cs typeface="Times New Roman" pitchFamily="18" charset="0"/>
              </a:rPr>
              <a:t>534,3</a:t>
            </a:r>
            <a:r>
              <a:rPr lang="nl-NL" sz="2400" dirty="0">
                <a:latin typeface="Times New Roman" pitchFamily="18" charset="0"/>
                <a:cs typeface="Times New Roman" pitchFamily="18" charset="0"/>
              </a:rPr>
              <a:t> triệu hecta nên:</a:t>
            </a:r>
          </a:p>
          <a:p>
            <a:pPr algn="ctr">
              <a:defRPr/>
            </a:pPr>
            <a:r>
              <a:rPr lang="nl-NL" sz="2400" dirty="0">
                <a:latin typeface="Times New Roman" pitchFamily="18" charset="0"/>
                <a:cs typeface="Times New Roman" pitchFamily="18" charset="0"/>
              </a:rPr>
              <a:t> </a:t>
            </a:r>
            <a:r>
              <a:rPr lang="nl-NL" sz="2400" i="1" dirty="0">
                <a:latin typeface="Times New Roman" pitchFamily="18" charset="0"/>
                <a:cs typeface="Times New Roman" pitchFamily="18" charset="0"/>
              </a:rPr>
              <a:t>534,3 = 718,3 – 4,6.t </a:t>
            </a:r>
          </a:p>
          <a:p>
            <a:pPr algn="ctr">
              <a:defRPr/>
            </a:pPr>
            <a:r>
              <a:rPr lang="nl-NL" sz="2400" i="1" dirty="0">
                <a:latin typeface="Times New Roman" pitchFamily="18" charset="0"/>
                <a:cs typeface="Times New Roman" pitchFamily="18" charset="0"/>
              </a:rPr>
              <a:t>=&gt; t = 40 </a:t>
            </a:r>
            <a:endParaRPr lang="en-US" sz="2400" dirty="0">
              <a:latin typeface="Times New Roman" pitchFamily="18" charset="0"/>
              <a:cs typeface="Times New Roman" pitchFamily="18" charset="0"/>
            </a:endParaRPr>
          </a:p>
          <a:p>
            <a:pPr algn="just">
              <a:defRPr/>
            </a:pP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nl-NL" sz="2400" i="1" dirty="0">
                <a:latin typeface="Times New Roman" pitchFamily="18" charset="0"/>
                <a:cs typeface="Times New Roman" pitchFamily="18" charset="0"/>
              </a:rPr>
              <a:t>534,3</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hecta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a:t>
            </a:r>
          </a:p>
          <a:p>
            <a:pPr algn="ctr">
              <a:defRPr/>
            </a:pP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1990 + 40 = 2030.</a:t>
            </a:r>
          </a:p>
        </p:txBody>
      </p:sp>
      <p:sp>
        <p:nvSpPr>
          <p:cNvPr id="12" name="Text Box 43"/>
          <p:cNvSpPr txBox="1">
            <a:spLocks noChangeArrowheads="1"/>
          </p:cNvSpPr>
          <p:nvPr/>
        </p:nvSpPr>
        <p:spPr bwMode="auto">
          <a:xfrm>
            <a:off x="157162" y="483393"/>
            <a:ext cx="8567738" cy="1938992"/>
          </a:xfrm>
          <a:prstGeom prst="rect">
            <a:avLst/>
          </a:prstGeom>
          <a:solidFill>
            <a:schemeClr val="accent3">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a:defRPr/>
            </a:pPr>
            <a:r>
              <a:rPr lang="en-US" sz="2400" b="1" dirty="0" err="1">
                <a:solidFill>
                  <a:srgbClr val="0033CC"/>
                </a:solidFill>
                <a:latin typeface="Times New Roman" pitchFamily="18" charset="0"/>
                <a:cs typeface="Times New Roman" pitchFamily="18" charset="0"/>
              </a:rPr>
              <a:t>Bài</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tập</a:t>
            </a:r>
            <a:r>
              <a:rPr lang="en-US" sz="2400" b="1" dirty="0">
                <a:solidFill>
                  <a:srgbClr val="0033CC"/>
                </a:solidFill>
                <a:latin typeface="Times New Roman" pitchFamily="18" charset="0"/>
                <a:cs typeface="Times New Roman" pitchFamily="18" charset="0"/>
              </a:rPr>
              <a:t>: </a:t>
            </a:r>
            <a:r>
              <a:rPr lang="en-US" sz="2400" dirty="0">
                <a:latin typeface="Times New Roman" pitchFamily="18" charset="0"/>
                <a:cs typeface="Times New Roman" pitchFamily="18" charset="0"/>
              </a:rPr>
              <a:t>C</a:t>
            </a:r>
            <a:r>
              <a:rPr lang="nl-NL" sz="2400" dirty="0">
                <a:latin typeface="Times New Roman" pitchFamily="18" charset="0"/>
                <a:cs typeface="Times New Roman" pitchFamily="18" charset="0"/>
              </a:rPr>
              <a:t>ông thức tính diện tích rừng nhiệt đới trên Trái đất được xác định bởi hàm số </a:t>
            </a:r>
            <a:r>
              <a:rPr lang="nl-NL" sz="2400" i="1" dirty="0">
                <a:latin typeface="Times New Roman" pitchFamily="18" charset="0"/>
                <a:cs typeface="Times New Roman" pitchFamily="18" charset="0"/>
              </a:rPr>
              <a:t>S = 718,3 – 4,6t   </a:t>
            </a:r>
            <a:r>
              <a:rPr lang="nl-NL" sz="2400" dirty="0">
                <a:latin typeface="Times New Roman" pitchFamily="18" charset="0"/>
                <a:cs typeface="Times New Roman" pitchFamily="18" charset="0"/>
              </a:rPr>
              <a:t>(Trong đó </a:t>
            </a:r>
            <a:r>
              <a:rPr lang="nl-NL" sz="2400" i="1" dirty="0">
                <a:latin typeface="Times New Roman" pitchFamily="18" charset="0"/>
                <a:cs typeface="Times New Roman" pitchFamily="18" charset="0"/>
              </a:rPr>
              <a:t>S</a:t>
            </a:r>
            <a:r>
              <a:rPr lang="nl-NL" sz="2400" dirty="0">
                <a:latin typeface="Times New Roman" pitchFamily="18" charset="0"/>
                <a:cs typeface="Times New Roman" pitchFamily="18" charset="0"/>
              </a:rPr>
              <a:t> là diện tích rừng tính bằng triệu hecta, </a:t>
            </a:r>
            <a:r>
              <a:rPr lang="nl-NL" sz="2400" i="1" dirty="0">
                <a:latin typeface="Times New Roman" pitchFamily="18" charset="0"/>
                <a:cs typeface="Times New Roman" pitchFamily="18" charset="0"/>
              </a:rPr>
              <a:t> t </a:t>
            </a:r>
            <a:r>
              <a:rPr lang="nl-NL" sz="2400" dirty="0">
                <a:latin typeface="Times New Roman" pitchFamily="18" charset="0"/>
                <a:cs typeface="Times New Roman" pitchFamily="18" charset="0"/>
              </a:rPr>
              <a:t>là số năm kể từ năm 1990.</a:t>
            </a:r>
            <a:endParaRPr lang="en-US" sz="2400" dirty="0">
              <a:latin typeface="Times New Roman" pitchFamily="18" charset="0"/>
              <a:cs typeface="Times New Roman" pitchFamily="18" charset="0"/>
            </a:endParaRPr>
          </a:p>
          <a:p>
            <a:pPr algn="just">
              <a:defRPr/>
            </a:pPr>
            <a:r>
              <a:rPr lang="nl-NL" sz="2400" dirty="0">
                <a:latin typeface="Times New Roman" pitchFamily="18" charset="0"/>
                <a:cs typeface="Times New Roman" pitchFamily="18" charset="0"/>
              </a:rPr>
              <a:t>a) Tính diện tích rừng nhiệt đới vào các năm 1990 và năm 2021</a:t>
            </a:r>
            <a:endParaRPr lang="en-US" sz="2400" dirty="0">
              <a:latin typeface="Times New Roman" pitchFamily="18" charset="0"/>
              <a:cs typeface="Times New Roman" pitchFamily="18" charset="0"/>
            </a:endParaRPr>
          </a:p>
          <a:p>
            <a:pPr algn="just">
              <a:defRPr/>
            </a:pPr>
            <a:r>
              <a:rPr lang="nl-NL" sz="2400" dirty="0">
                <a:latin typeface="Times New Roman" pitchFamily="18" charset="0"/>
                <a:cs typeface="Times New Roman" pitchFamily="18" charset="0"/>
              </a:rPr>
              <a:t>b) Năm nào thì diện tích rừng nhiệt đới còn 534,3 triệu hecta</a:t>
            </a:r>
            <a:endParaRPr lang="en-US" sz="2400" dirty="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GÓC NHÌN ĐẠI BIỂU: GIẢI PHÁP NÀO CHO VẤN NẠN PHÁ RỪNG"/>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609600"/>
            <a:ext cx="44831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09600"/>
            <a:ext cx="45894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581400"/>
            <a:ext cx="4483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84688" y="3578225"/>
            <a:ext cx="45815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26" y="69003"/>
            <a:ext cx="8674274" cy="523220"/>
          </a:xfrm>
          <a:prstGeom prst="rect">
            <a:avLst/>
          </a:prstGeom>
          <a:solidFill>
            <a:schemeClr val="accent3">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Hình</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ảnh</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phá</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rừng</a:t>
            </a:r>
            <a:endPar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descr="GÓC NHÌN ĐẠI BIỂU: GIẢI PHÁP NÀO CHO VẤN NẠN PHÁ RỪNG"/>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p:nvSpPr>
        <p:spPr>
          <a:xfrm>
            <a:off x="12526" y="69003"/>
            <a:ext cx="8674274" cy="523220"/>
          </a:xfrm>
          <a:prstGeom prst="rect">
            <a:avLst/>
          </a:prstGeom>
          <a:solidFill>
            <a:schemeClr val="accent3">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Các</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hệ</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lụy</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từ</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nạn</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phá</a:t>
            </a:r>
            <a:r>
              <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rPr>
              <a:t>rừng</a:t>
            </a:r>
            <a:endParaRPr lang="en-US" sz="2800" b="1" spc="50" dirty="0">
              <a:ln w="12700" cmpd="sng">
                <a:solidFill>
                  <a:schemeClr val="accent6">
                    <a:satMod val="120000"/>
                    <a:shade val="80000"/>
                  </a:schemeClr>
                </a:solidFill>
                <a:prstDash val="solid"/>
              </a:ln>
              <a:solidFill>
                <a:srgbClr val="7030A0"/>
              </a:solidFill>
              <a:effectLst>
                <a:glow rad="53100">
                  <a:schemeClr val="accent6">
                    <a:satMod val="180000"/>
                    <a:alpha val="30000"/>
                  </a:schemeClr>
                </a:glow>
              </a:effectLst>
              <a:latin typeface="Times New Roman" pitchFamily="18" charset="0"/>
              <a:cs typeface="Times New Roman" pitchFamily="18" charset="0"/>
            </a:endParaRPr>
          </a:p>
        </p:txBody>
      </p:sp>
      <p:sp>
        <p:nvSpPr>
          <p:cNvPr id="4" name="Text Box 43"/>
          <p:cNvSpPr txBox="1">
            <a:spLocks noChangeArrowheads="1"/>
          </p:cNvSpPr>
          <p:nvPr/>
        </p:nvSpPr>
        <p:spPr bwMode="auto">
          <a:xfrm>
            <a:off x="314325" y="1034534"/>
            <a:ext cx="1991606" cy="341632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a:defRPr/>
            </a:pPr>
            <a:r>
              <a:rPr lang="en-US" sz="2400" b="1" dirty="0" err="1">
                <a:latin typeface="Times New Roman" pitchFamily="18" charset="0"/>
                <a:cs typeface="Times New Roman" pitchFamily="18" charset="0"/>
              </a:rPr>
              <a:t>Phá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p>
          <a:p>
            <a:pPr algn="just">
              <a:defRPr/>
            </a:pP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p>
        </p:txBody>
      </p:sp>
      <p:sp>
        <p:nvSpPr>
          <p:cNvPr id="5" name="Text Box 43"/>
          <p:cNvSpPr txBox="1">
            <a:spLocks noChangeArrowheads="1"/>
          </p:cNvSpPr>
          <p:nvPr/>
        </p:nvSpPr>
        <p:spPr bwMode="auto">
          <a:xfrm>
            <a:off x="3108021" y="1403866"/>
            <a:ext cx="2057400" cy="3046988"/>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defRPr/>
            </a:pP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p>
          <a:p>
            <a:pPr>
              <a:defRPr/>
            </a:pPr>
            <a:endParaRPr lang="en-US"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 </a:t>
            </a:r>
          </a:p>
        </p:txBody>
      </p:sp>
      <p:sp>
        <p:nvSpPr>
          <p:cNvPr id="6" name="Text Box 43"/>
          <p:cNvSpPr txBox="1">
            <a:spLocks noChangeArrowheads="1"/>
          </p:cNvSpPr>
          <p:nvPr/>
        </p:nvSpPr>
        <p:spPr bwMode="auto">
          <a:xfrm>
            <a:off x="5787026" y="1773198"/>
            <a:ext cx="2057400" cy="3416320"/>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defRPr/>
            </a:pP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endParaRPr lang="en-US" sz="2400" dirty="0">
              <a:latin typeface="Times New Roman" pitchFamily="18" charset="0"/>
              <a:cs typeface="Times New Roman" pitchFamily="18" charset="0"/>
            </a:endParaRPr>
          </a:p>
          <a:p>
            <a:pPr>
              <a:defRPr/>
            </a:pPr>
            <a:endParaRPr lang="en-US"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 </a:t>
            </a:r>
          </a:p>
        </p:txBody>
      </p:sp>
      <p:cxnSp>
        <p:nvCxnSpPr>
          <p:cNvPr id="7" name="Straight Arrow Connector 6"/>
          <p:cNvCxnSpPr/>
          <p:nvPr/>
        </p:nvCxnSpPr>
        <p:spPr>
          <a:xfrm flipH="1">
            <a:off x="2057400" y="592138"/>
            <a:ext cx="2057400" cy="32226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592138"/>
            <a:ext cx="0" cy="70326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14800" y="592138"/>
            <a:ext cx="2514600" cy="11811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14800" y="592138"/>
            <a:ext cx="4572000" cy="11811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43"/>
          <p:cNvSpPr txBox="1">
            <a:spLocks noChangeArrowheads="1"/>
          </p:cNvSpPr>
          <p:nvPr/>
        </p:nvSpPr>
        <p:spPr bwMode="auto">
          <a:xfrm>
            <a:off x="8205852" y="1911698"/>
            <a:ext cx="861948" cy="3785652"/>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defRPr/>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p>
          <a:p>
            <a:pPr>
              <a:defRPr/>
            </a:pPr>
            <a:endParaRPr lang="en-US" sz="2400" b="1" dirty="0">
              <a:latin typeface="Times New Roman" pitchFamily="18" charset="0"/>
              <a:cs typeface="Times New Roman" pitchFamily="18" charset="0"/>
            </a:endParaRPr>
          </a:p>
          <a:p>
            <a:pPr>
              <a:defRPr/>
            </a:pPr>
            <a:endParaRPr lang="en-US" sz="2400" b="1" dirty="0">
              <a:latin typeface="Times New Roman" pitchFamily="18" charset="0"/>
              <a:cs typeface="Times New Roman" pitchFamily="18" charset="0"/>
            </a:endParaRPr>
          </a:p>
          <a:p>
            <a:pPr>
              <a:defRPr/>
            </a:pPr>
            <a:endParaRPr lang="en-US" sz="2400" b="1" dirty="0">
              <a:latin typeface="Times New Roman" pitchFamily="18" charset="0"/>
              <a:cs typeface="Times New Roman" pitchFamily="18" charset="0"/>
            </a:endParaRPr>
          </a:p>
          <a:p>
            <a:pPr>
              <a:defRPr/>
            </a:pPr>
            <a:endParaRPr lang="en-US" sz="2400" b="1" dirty="0">
              <a:latin typeface="Times New Roman" pitchFamily="18" charset="0"/>
              <a:cs typeface="Times New Roman" pitchFamily="18" charset="0"/>
            </a:endParaRPr>
          </a:p>
          <a:p>
            <a:pPr>
              <a:defRPr/>
            </a:pPr>
            <a:endParaRPr lang="en-US" sz="2400" b="1" dirty="0">
              <a:latin typeface="Times New Roman" pitchFamily="18" charset="0"/>
              <a:cs typeface="Times New Roman" pitchFamily="18" charset="0"/>
            </a:endParaRPr>
          </a:p>
          <a:p>
            <a:pPr>
              <a:defRPr/>
            </a:pPr>
            <a:endParaRPr lang="en-US" sz="2400" b="1" dirty="0">
              <a:latin typeface="Times New Roman" pitchFamily="18" charset="0"/>
              <a:cs typeface="Times New Roman" pitchFamily="18" charset="0"/>
            </a:endParaRPr>
          </a:p>
          <a:p>
            <a:pPr>
              <a:defRPr/>
            </a:pPr>
            <a:endParaRPr lang="en-US" sz="2400" dirty="0">
              <a:latin typeface="Times New Roman" pitchFamily="18" charset="0"/>
              <a:cs typeface="Times New Roman" pitchFamily="18" charset="0"/>
            </a:endParaRPr>
          </a:p>
          <a:p>
            <a:pPr>
              <a:defRPr/>
            </a:pPr>
            <a:endParaRPr lang="en-US"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 </a:t>
            </a:r>
          </a:p>
        </p:txBody>
      </p:sp>
      <p:sp>
        <p:nvSpPr>
          <p:cNvPr id="12" name="Cloud 11"/>
          <p:cNvSpPr/>
          <p:nvPr/>
        </p:nvSpPr>
        <p:spPr>
          <a:xfrm>
            <a:off x="1752600" y="4266694"/>
            <a:ext cx="4486535" cy="259130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spc="50"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Trách</a:t>
            </a:r>
            <a:r>
              <a:rPr lang="en-US" sz="2800" b="1" spc="50"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nhiệm</a:t>
            </a:r>
            <a:r>
              <a:rPr lang="en-US" sz="2800" b="1" spc="50"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bảo</a:t>
            </a:r>
            <a:r>
              <a:rPr lang="en-US" sz="2800" b="1" spc="50"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vệ</a:t>
            </a:r>
            <a:r>
              <a:rPr lang="en-US" sz="2800" b="1" spc="50"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rừng</a:t>
            </a:r>
            <a:r>
              <a:rPr lang="en-US" sz="2800" b="1" spc="50"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Times New Roman" pitchFamily="18" charset="0"/>
                <a:cs typeface="Times New Roman" pitchFamily="18" charset="0"/>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1" presetClass="entr" presetSubtype="1"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38100"/>
            <a:ext cx="9755188" cy="762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92522">
            <a:off x="2425700" y="1046163"/>
            <a:ext cx="1916113"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16272" flipV="1">
            <a:off x="2281238" y="1181100"/>
            <a:ext cx="17843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267150" y="2655220"/>
            <a:ext cx="2236644" cy="1200329"/>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Xác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nghịch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173629" y="433388"/>
            <a:ext cx="2236788" cy="1569660"/>
          </a:xfrm>
          <a:prstGeom prst="rect">
            <a:avLst/>
          </a:prstGeom>
          <a:solidFill>
            <a:srgbClr val="00B050"/>
          </a:solidFill>
          <a:ln>
            <a:solidFill>
              <a:srgbClr val="00B050"/>
            </a:solidFill>
          </a:ln>
          <a:scene3d>
            <a:camera prst="perspectiveContrastingRightFacing"/>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en-US" sz="2400" b="1" dirty="0" err="1">
                <a:solidFill>
                  <a:srgbClr val="0000FF"/>
                </a:solidFill>
                <a:latin typeface="Times New Roman" panose="02020603050405020304" pitchFamily="18" charset="0"/>
                <a:cs typeface="Times New Roman" panose="02020603050405020304" pitchFamily="18" charset="0"/>
              </a:rPr>
              <a:t>Vẽ</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thị</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a:t>
            </a:r>
            <a:r>
              <a:rPr lang="en-US" sz="2400" b="1" dirty="0">
                <a:solidFill>
                  <a:srgbClr val="0000FF"/>
                </a:solidFill>
                <a:latin typeface="Times New Roman" panose="02020603050405020304" pitchFamily="18" charset="0"/>
                <a:cs typeface="Times New Roman" panose="02020603050405020304" pitchFamily="18" charset="0"/>
              </a:rPr>
              <a:t> y = ax; </a:t>
            </a:r>
          </a:p>
          <a:p>
            <a:pPr algn="just">
              <a:defRPr/>
            </a:pPr>
            <a:r>
              <a:rPr lang="en-US" sz="2400" b="1" dirty="0">
                <a:solidFill>
                  <a:srgbClr val="0000FF"/>
                </a:solidFill>
                <a:latin typeface="Times New Roman" panose="02020603050405020304" pitchFamily="18" charset="0"/>
                <a:cs typeface="Times New Roman" panose="02020603050405020304" pitchFamily="18" charset="0"/>
              </a:rPr>
              <a:t>     y =a </a:t>
            </a:r>
          </a:p>
          <a:p>
            <a:pPr algn="just">
              <a:defRPr/>
            </a:pP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003280" y="4688909"/>
            <a:ext cx="2386021" cy="830997"/>
          </a:xfrm>
          <a:prstGeom prst="rect">
            <a:avLst/>
          </a:prstGeom>
          <a:solidFill>
            <a:srgbClr val="7030A0"/>
          </a:solidFill>
          <a:scene3d>
            <a:camera prst="perspectiveContrastingRightFacing"/>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en-US" sz="2400" b="1" dirty="0" err="1">
                <a:solidFill>
                  <a:srgbClr val="FFFF00"/>
                </a:solidFill>
                <a:latin typeface="Times New Roman" panose="02020603050405020304" pitchFamily="18" charset="0"/>
                <a:cs typeface="Times New Roman" panose="02020603050405020304" pitchFamily="18" charset="0"/>
              </a:rPr>
              <a:t>Bài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toán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thực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tế</a:t>
            </a:r>
            <a:endParaRPr lang="en-US" sz="2400" b="1" dirty="0">
              <a:solidFill>
                <a:srgbClr val="FFFF00"/>
              </a:solidFill>
              <a:latin typeface="Times New Roman" panose="02020603050405020304" pitchFamily="18" charset="0"/>
              <a:cs typeface="Times New Roman" panose="02020603050405020304" pitchFamily="18" charset="0"/>
            </a:endParaRPr>
          </a:p>
          <a:p>
            <a:pPr algn="just">
              <a:defRPr/>
            </a:pP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30728" name="图片 23"/>
          <p:cNvPicPr>
            <a:picLocks noChangeAspect="1"/>
          </p:cNvPicPr>
          <p:nvPr/>
        </p:nvPicPr>
        <p:blipFill>
          <a:blip r:embed="rId4">
            <a:extLst>
              <a:ext uri="{28A0092B-C50C-407E-A947-70E740481C1C}">
                <a14:useLocalDpi xmlns:a14="http://schemas.microsoft.com/office/drawing/2010/main" val="0"/>
              </a:ext>
            </a:extLst>
          </a:blip>
          <a:srcRect l="4266" t="5452" r="53867" b="6845"/>
          <a:stretch>
            <a:fillRect/>
          </a:stretch>
        </p:blipFill>
        <p:spPr bwMode="auto">
          <a:xfrm>
            <a:off x="-104775" y="1376363"/>
            <a:ext cx="30749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文本框 25"/>
          <p:cNvSpPr txBox="1">
            <a:spLocks noChangeArrowheads="1"/>
          </p:cNvSpPr>
          <p:nvPr/>
        </p:nvSpPr>
        <p:spPr bwMode="auto">
          <a:xfrm>
            <a:off x="717550" y="2454275"/>
            <a:ext cx="14811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zh-CN" sz="3400" b="1">
                <a:solidFill>
                  <a:srgbClr val="1C7500"/>
                </a:solidFill>
                <a:latin typeface="Times New Roman" pitchFamily="18" charset="0"/>
                <a:ea typeface="字魂59号-创粗黑"/>
                <a:cs typeface="Times New Roman" pitchFamily="18" charset="0"/>
              </a:rPr>
              <a:t>Hàm số</a:t>
            </a:r>
            <a:endParaRPr lang="zh-CN" altLang="en-US" sz="3400" b="1">
              <a:solidFill>
                <a:srgbClr val="1C7500"/>
              </a:solidFill>
              <a:latin typeface="Times New Roman" pitchFamily="18" charset="0"/>
              <a:ea typeface="字魂59号-创粗黑"/>
              <a:cs typeface="Times New Roman" pitchFamily="18" charset="0"/>
            </a:endParaRPr>
          </a:p>
        </p:txBody>
      </p:sp>
      <p:sp>
        <p:nvSpPr>
          <p:cNvPr id="3" name="Rectangle 2"/>
          <p:cNvSpPr/>
          <p:nvPr/>
        </p:nvSpPr>
        <p:spPr>
          <a:xfrm rot="21118289">
            <a:off x="311040" y="309356"/>
            <a:ext cx="2893742" cy="523220"/>
          </a:xfrm>
          <a:prstGeom prst="rect">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a:spAutoFit/>
          </a:bodyPr>
          <a:lstStyle/>
          <a:p>
            <a:pPr algn="ctr">
              <a:defRPr/>
            </a:pPr>
            <a:r>
              <a:rPr lang="en-US"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Nội</a:t>
            </a: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dung </a:t>
            </a:r>
            <a:r>
              <a:rPr lang="en-US"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bài</a:t>
            </a: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a:t>
            </a:r>
            <a:r>
              <a:rPr lang="en-US"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học</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15" name="Picture 1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03867" flipV="1">
            <a:off x="2759075" y="2071688"/>
            <a:ext cx="17176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urved Connector 23"/>
          <p:cNvCxnSpPr/>
          <p:nvPr/>
        </p:nvCxnSpPr>
        <p:spPr>
          <a:xfrm flipV="1">
            <a:off x="5049838" y="403225"/>
            <a:ext cx="1676400" cy="406400"/>
          </a:xfrm>
          <a:prstGeom prst="curvedConnector3">
            <a:avLst>
              <a:gd name="adj1" fmla="val 27584"/>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a:off x="5049838" y="809625"/>
            <a:ext cx="1981200" cy="290513"/>
          </a:xfrm>
          <a:prstGeom prst="curvedConnector3">
            <a:avLst>
              <a:gd name="adj1" fmla="val 50000"/>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770539">
            <a:off x="6520795" y="142063"/>
            <a:ext cx="2362564" cy="461665"/>
          </a:xfrm>
          <a:prstGeom prst="rect">
            <a:avLst/>
          </a:prstGeom>
          <a:solidFill>
            <a:srgbClr val="FFC000"/>
          </a:solidFill>
          <a:scene3d>
            <a:camera prst="perspectiveContrastingRightFacing"/>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en-US" sz="2400" b="1" dirty="0" err="1">
                <a:solidFill>
                  <a:srgbClr val="0000FF"/>
                </a:solidFill>
                <a:latin typeface="Times New Roman" panose="02020603050405020304" pitchFamily="18" charset="0"/>
                <a:cs typeface="Times New Roman" panose="02020603050405020304" pitchFamily="18" charset="0"/>
              </a:rPr>
              <a:t>Lập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bảng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trị</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38" name="TextBox 37"/>
          <p:cNvSpPr txBox="1"/>
          <p:nvPr/>
        </p:nvSpPr>
        <p:spPr>
          <a:xfrm rot="770539">
            <a:off x="6774447" y="948638"/>
            <a:ext cx="2362564" cy="461665"/>
          </a:xfrm>
          <a:prstGeom prst="rect">
            <a:avLst/>
          </a:prstGeom>
          <a:solidFill>
            <a:srgbClr val="FFC000"/>
          </a:solidFill>
          <a:scene3d>
            <a:camera prst="perspectiveContrastingRightFacing"/>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en-US" sz="2400" b="1" dirty="0" err="1">
                <a:solidFill>
                  <a:srgbClr val="0000FF"/>
                </a:solidFill>
                <a:latin typeface="Times New Roman" panose="02020603050405020304" pitchFamily="18" charset="0"/>
                <a:cs typeface="Times New Roman" panose="02020603050405020304" pitchFamily="18" charset="0"/>
              </a:rPr>
              <a:t>Vẽ</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thị</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46" name="TextBox 45"/>
          <p:cNvSpPr txBox="1"/>
          <p:nvPr/>
        </p:nvSpPr>
        <p:spPr>
          <a:xfrm rot="20930694">
            <a:off x="7300158" y="1622320"/>
            <a:ext cx="1980720" cy="830997"/>
          </a:xfrm>
          <a:prstGeom prst="rect">
            <a:avLst/>
          </a:prstGeom>
          <a:solidFill>
            <a:srgbClr val="92D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400" dirty="0" err="1">
                <a:solidFill>
                  <a:schemeClr val="tx1"/>
                </a:solidFill>
                <a:latin typeface="Times New Roman" pitchFamily="18" charset="0"/>
                <a:cs typeface="Times New Roman" pitchFamily="18" charset="0"/>
              </a:rPr>
              <a:t>Nếu</a:t>
            </a:r>
            <a:r>
              <a:rPr lang="en-US" sz="2400" dirty="0">
                <a:solidFill>
                  <a:schemeClr val="tx1"/>
                </a:solidFill>
                <a:latin typeface="Times New Roman" pitchFamily="18" charset="0"/>
                <a:cs typeface="Times New Roman" pitchFamily="18" charset="0"/>
              </a:rPr>
              <a:t> x</a:t>
            </a:r>
            <a:r>
              <a:rPr lang="en-US" sz="2400" baseline="-25000" dirty="0">
                <a:solidFill>
                  <a:schemeClr val="tx1"/>
                </a:solidFill>
                <a:latin typeface="Times New Roman" pitchFamily="18" charset="0"/>
                <a:cs typeface="Times New Roman" pitchFamily="18" charset="0"/>
              </a:rPr>
              <a:t>1 </a:t>
            </a:r>
            <a:r>
              <a:rPr lang="en-US" sz="2400" dirty="0">
                <a:solidFill>
                  <a:schemeClr val="tx1"/>
                </a:solidFill>
                <a:latin typeface="Times New Roman" pitchFamily="18" charset="0"/>
                <a:cs typeface="Times New Roman" pitchFamily="18" charset="0"/>
              </a:rPr>
              <a:t>&lt; x</a:t>
            </a:r>
            <a:r>
              <a:rPr lang="en-US" sz="2400" baseline="-25000" dirty="0">
                <a:solidFill>
                  <a:schemeClr val="tx1"/>
                </a:solidFill>
                <a:latin typeface="Times New Roman" pitchFamily="18" charset="0"/>
                <a:cs typeface="Times New Roman" pitchFamily="18" charset="0"/>
              </a:rPr>
              <a:t>2 </a:t>
            </a:r>
            <a:r>
              <a:rPr lang="en-US" sz="2400" dirty="0">
                <a:solidFill>
                  <a:schemeClr val="tx1"/>
                </a:solidFill>
                <a:latin typeface="Times New Roman" pitchFamily="18" charset="0"/>
                <a:cs typeface="Times New Roman" pitchFamily="18" charset="0"/>
              </a:rPr>
              <a:t> =&gt;f(x</a:t>
            </a:r>
            <a:r>
              <a:rPr lang="en-US" sz="2400" baseline="-25000" dirty="0">
                <a:solidFill>
                  <a:schemeClr val="tx1"/>
                </a:solidFill>
                <a:latin typeface="Times New Roman" pitchFamily="18" charset="0"/>
                <a:cs typeface="Times New Roman" pitchFamily="18" charset="0"/>
              </a:rPr>
              <a:t>1</a:t>
            </a:r>
            <a:r>
              <a:rPr lang="en-US" sz="2400" dirty="0">
                <a:solidFill>
                  <a:schemeClr val="tx1"/>
                </a:solidFill>
                <a:latin typeface="Times New Roman" pitchFamily="18" charset="0"/>
                <a:cs typeface="Times New Roman" pitchFamily="18" charset="0"/>
              </a:rPr>
              <a:t>)&lt; f(x</a:t>
            </a:r>
            <a:r>
              <a:rPr lang="en-US" sz="2400" baseline="-25000" dirty="0">
                <a:solidFill>
                  <a:schemeClr val="tx1"/>
                </a:solidFill>
                <a:latin typeface="Times New Roman" pitchFamily="18" charset="0"/>
                <a:cs typeface="Times New Roman" pitchFamily="18" charset="0"/>
              </a:rPr>
              <a:t>2</a:t>
            </a:r>
            <a:r>
              <a:rPr lang="en-US" sz="2400" dirty="0">
                <a:solidFill>
                  <a:schemeClr val="tx1"/>
                </a:solidFill>
                <a:latin typeface="Times New Roman" pitchFamily="18" charset="0"/>
                <a:cs typeface="Times New Roman"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7" name="TextBox 46"/>
          <p:cNvSpPr txBox="1"/>
          <p:nvPr/>
        </p:nvSpPr>
        <p:spPr>
          <a:xfrm rot="331420">
            <a:off x="5612570" y="2629160"/>
            <a:ext cx="1688460" cy="461665"/>
          </a:xfrm>
          <a:prstGeom prst="rect">
            <a:avLst/>
          </a:prstGeom>
          <a:solidFill>
            <a:schemeClr val="accent6">
              <a:lumMod val="40000"/>
              <a:lumOff val="6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Đồng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48" name="TextBox 47"/>
          <p:cNvSpPr txBox="1"/>
          <p:nvPr/>
        </p:nvSpPr>
        <p:spPr>
          <a:xfrm rot="331420">
            <a:off x="5611523" y="3519342"/>
            <a:ext cx="1834569" cy="461665"/>
          </a:xfrm>
          <a:prstGeom prst="rect">
            <a:avLst/>
          </a:prstGeom>
          <a:solidFill>
            <a:schemeClr val="accent6">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Nghịch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49" name="TextBox 48"/>
          <p:cNvSpPr txBox="1"/>
          <p:nvPr/>
        </p:nvSpPr>
        <p:spPr>
          <a:xfrm rot="291602">
            <a:off x="6987244" y="4316905"/>
            <a:ext cx="1921462" cy="830997"/>
          </a:xfrm>
          <a:prstGeom prst="rect">
            <a:avLst/>
          </a:prstGeom>
          <a:solidFill>
            <a:srgbClr val="92D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400" dirty="0" err="1">
                <a:solidFill>
                  <a:schemeClr val="tx1"/>
                </a:solidFill>
                <a:latin typeface="Times New Roman" pitchFamily="18" charset="0"/>
                <a:cs typeface="Times New Roman" pitchFamily="18" charset="0"/>
              </a:rPr>
              <a:t>Nếu</a:t>
            </a:r>
            <a:r>
              <a:rPr lang="en-US" sz="2400" dirty="0">
                <a:solidFill>
                  <a:schemeClr val="tx1"/>
                </a:solidFill>
                <a:latin typeface="Times New Roman" pitchFamily="18" charset="0"/>
                <a:cs typeface="Times New Roman" pitchFamily="18" charset="0"/>
              </a:rPr>
              <a:t> x</a:t>
            </a:r>
            <a:r>
              <a:rPr lang="en-US" sz="2400" baseline="-25000" dirty="0">
                <a:solidFill>
                  <a:schemeClr val="tx1"/>
                </a:solidFill>
                <a:latin typeface="Times New Roman" pitchFamily="18" charset="0"/>
                <a:cs typeface="Times New Roman" pitchFamily="18" charset="0"/>
              </a:rPr>
              <a:t>1 </a:t>
            </a:r>
            <a:r>
              <a:rPr lang="en-US" sz="2400" dirty="0">
                <a:solidFill>
                  <a:schemeClr val="tx1"/>
                </a:solidFill>
                <a:latin typeface="Times New Roman" pitchFamily="18" charset="0"/>
                <a:cs typeface="Times New Roman" pitchFamily="18" charset="0"/>
              </a:rPr>
              <a:t>&lt; x</a:t>
            </a:r>
            <a:r>
              <a:rPr lang="en-US" sz="2400" baseline="-25000" dirty="0">
                <a:solidFill>
                  <a:schemeClr val="tx1"/>
                </a:solidFill>
                <a:latin typeface="Times New Roman" pitchFamily="18" charset="0"/>
                <a:cs typeface="Times New Roman" pitchFamily="18" charset="0"/>
              </a:rPr>
              <a:t>2 </a:t>
            </a:r>
            <a:r>
              <a:rPr lang="en-US" sz="2400" dirty="0">
                <a:solidFill>
                  <a:schemeClr val="tx1"/>
                </a:solidFill>
                <a:latin typeface="Times New Roman" pitchFamily="18" charset="0"/>
                <a:cs typeface="Times New Roman" pitchFamily="18" charset="0"/>
              </a:rPr>
              <a:t> =&gt;f(x</a:t>
            </a:r>
            <a:r>
              <a:rPr lang="en-US" sz="2400" baseline="-25000" dirty="0">
                <a:solidFill>
                  <a:schemeClr val="tx1"/>
                </a:solidFill>
                <a:latin typeface="Times New Roman" pitchFamily="18" charset="0"/>
                <a:cs typeface="Times New Roman" pitchFamily="18" charset="0"/>
              </a:rPr>
              <a:t>1</a:t>
            </a:r>
            <a:r>
              <a:rPr lang="en-US" sz="2400" dirty="0">
                <a:solidFill>
                  <a:schemeClr val="tx1"/>
                </a:solidFill>
                <a:latin typeface="Times New Roman" pitchFamily="18" charset="0"/>
                <a:cs typeface="Times New Roman" pitchFamily="18" charset="0"/>
              </a:rPr>
              <a:t>)&gt; f(x</a:t>
            </a:r>
            <a:r>
              <a:rPr lang="en-US" sz="2400" baseline="-25000" dirty="0">
                <a:solidFill>
                  <a:schemeClr val="tx1"/>
                </a:solidFill>
                <a:latin typeface="Times New Roman" pitchFamily="18" charset="0"/>
                <a:cs typeface="Times New Roman" pitchFamily="18" charset="0"/>
              </a:rPr>
              <a:t>2</a:t>
            </a:r>
            <a:r>
              <a:rPr lang="en-US" sz="2400" dirty="0">
                <a:solidFill>
                  <a:schemeClr val="tx1"/>
                </a:solidFill>
                <a:latin typeface="Times New Roman" pitchFamily="18" charset="0"/>
                <a:cs typeface="Times New Roman"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urved Connector 20"/>
          <p:cNvCxnSpPr/>
          <p:nvPr/>
        </p:nvCxnSpPr>
        <p:spPr>
          <a:xfrm flipV="1">
            <a:off x="5224463" y="2860675"/>
            <a:ext cx="392112" cy="341313"/>
          </a:xfrm>
          <a:prstGeom prst="curvedConnector3">
            <a:avLst>
              <a:gd name="adj1" fmla="val 50000"/>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9" name="Curved Connector 28"/>
          <p:cNvCxnSpPr>
            <a:endCxn id="48" idx="1"/>
          </p:cNvCxnSpPr>
          <p:nvPr/>
        </p:nvCxnSpPr>
        <p:spPr>
          <a:xfrm>
            <a:off x="5202238" y="3270250"/>
            <a:ext cx="414337" cy="392113"/>
          </a:xfrm>
          <a:prstGeom prst="curvedConnector3">
            <a:avLst>
              <a:gd name="adj1" fmla="val 50000"/>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5400000" flipH="1" flipV="1">
            <a:off x="7007225" y="2373313"/>
            <a:ext cx="530225" cy="355600"/>
          </a:xfrm>
          <a:prstGeom prst="curvedConnector3">
            <a:avLst>
              <a:gd name="adj1" fmla="val 50000"/>
            </a:avLst>
          </a:prstGeom>
          <a:ln w="381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6200000" flipH="1">
            <a:off x="7149306" y="3763169"/>
            <a:ext cx="619125" cy="554038"/>
          </a:xfrm>
          <a:prstGeom prst="curvedConnector3">
            <a:avLst>
              <a:gd name="adj1" fmla="val 50000"/>
            </a:avLst>
          </a:prstGeom>
          <a:ln w="381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fade">
                                      <p:cBhvr>
                                        <p:cTn id="7" dur="1000"/>
                                        <p:tgtEl>
                                          <p:spTgt spid="30729"/>
                                        </p:tgtEl>
                                      </p:cBhvr>
                                    </p:animEffect>
                                    <p:anim calcmode="lin" valueType="num">
                                      <p:cBhvr>
                                        <p:cTn id="8" dur="1000" fill="hold"/>
                                        <p:tgtEl>
                                          <p:spTgt spid="30729"/>
                                        </p:tgtEl>
                                        <p:attrNameLst>
                                          <p:attrName>ppt_x</p:attrName>
                                        </p:attrNameLst>
                                      </p:cBhvr>
                                      <p:tavLst>
                                        <p:tav tm="0">
                                          <p:val>
                                            <p:strVal val="#ppt_x"/>
                                          </p:val>
                                        </p:tav>
                                        <p:tav tm="100000">
                                          <p:val>
                                            <p:strVal val="#ppt_x"/>
                                          </p:val>
                                        </p:tav>
                                      </p:tavLst>
                                    </p:anim>
                                    <p:anim calcmode="lin" valueType="num">
                                      <p:cBhvr>
                                        <p:cTn id="9" dur="1000" fill="hold"/>
                                        <p:tgtEl>
                                          <p:spTgt spid="307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fade">
                                      <p:cBhvr>
                                        <p:cTn id="12" dur="1000"/>
                                        <p:tgtEl>
                                          <p:spTgt spid="30728"/>
                                        </p:tgtEl>
                                      </p:cBhvr>
                                    </p:animEffect>
                                    <p:anim calcmode="lin" valueType="num">
                                      <p:cBhvr>
                                        <p:cTn id="13" dur="1000" fill="hold"/>
                                        <p:tgtEl>
                                          <p:spTgt spid="30728"/>
                                        </p:tgtEl>
                                        <p:attrNameLst>
                                          <p:attrName>ppt_x</p:attrName>
                                        </p:attrNameLst>
                                      </p:cBhvr>
                                      <p:tavLst>
                                        <p:tav tm="0">
                                          <p:val>
                                            <p:strVal val="#ppt_x"/>
                                          </p:val>
                                        </p:tav>
                                        <p:tav tm="100000">
                                          <p:val>
                                            <p:strVal val="#ppt_x"/>
                                          </p:val>
                                        </p:tav>
                                      </p:tavLst>
                                    </p:anim>
                                    <p:anim calcmode="lin" valueType="num">
                                      <p:cBhvr>
                                        <p:cTn id="14" dur="1000" fill="hold"/>
                                        <p:tgtEl>
                                          <p:spTgt spid="3072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nodeType="clickEffect">
                                  <p:stCondLst>
                                    <p:cond delay="0"/>
                                  </p:stCondLst>
                                  <p:childTnLst>
                                    <p:set>
                                      <p:cBhvr>
                                        <p:cTn id="37" dur="1" fill="hold">
                                          <p:stCondLst>
                                            <p:cond delay="0"/>
                                          </p:stCondLst>
                                        </p:cTn>
                                        <p:tgtEl>
                                          <p:spTgt spid="30722"/>
                                        </p:tgtEl>
                                        <p:attrNameLst>
                                          <p:attrName>style.visibility</p:attrName>
                                        </p:attrNameLst>
                                      </p:cBhvr>
                                      <p:to>
                                        <p:strVal val="visible"/>
                                      </p:to>
                                    </p:set>
                                    <p:animEffect transition="in" filter="circle(in)">
                                      <p:cBhvr>
                                        <p:cTn id="38" dur="2000"/>
                                        <p:tgtEl>
                                          <p:spTgt spid="30722"/>
                                        </p:tgtEl>
                                      </p:cBhvr>
                                    </p:animEffect>
                                  </p:childTnLst>
                                </p:cTn>
                              </p:par>
                              <p:par>
                                <p:cTn id="39" presetID="6"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2000"/>
                                        <p:tgtEl>
                                          <p:spTgt spid="24"/>
                                        </p:tgtEl>
                                      </p:cBhvr>
                                    </p:animEffect>
                                  </p:childTnLst>
                                </p:cTn>
                              </p:par>
                              <p:par>
                                <p:cTn id="47" presetID="21" presetClass="entr" presetSubtype="1"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heel(1)">
                                      <p:cBhvr>
                                        <p:cTn id="49" dur="2000"/>
                                        <p:tgtEl>
                                          <p:spTgt spid="25"/>
                                        </p:tgtEl>
                                      </p:cBhvr>
                                    </p:animEffect>
                                  </p:childTnLst>
                                </p:cTn>
                              </p:par>
                              <p:par>
                                <p:cTn id="50" presetID="21" presetClass="entr" presetSubtype="1"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heel(1)">
                                      <p:cBhvr>
                                        <p:cTn id="52" dur="2000"/>
                                        <p:tgtEl>
                                          <p:spTgt spid="37"/>
                                        </p:tgtEl>
                                      </p:cBhvr>
                                    </p:animEffect>
                                  </p:childTnLst>
                                </p:cTn>
                              </p:par>
                              <p:par>
                                <p:cTn id="53" presetID="21" presetClass="entr" presetSubtype="1"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heel(1)">
                                      <p:cBhvr>
                                        <p:cTn id="55" dur="2000"/>
                                        <p:tgtEl>
                                          <p:spTgt spid="3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1"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2000"/>
                                        <p:tgtEl>
                                          <p:spTgt spid="21"/>
                                        </p:tgtEl>
                                      </p:cBhvr>
                                    </p:animEffect>
                                  </p:childTnLst>
                                </p:cTn>
                              </p:par>
                              <p:par>
                                <p:cTn id="61" presetID="21" presetClass="entr" presetSubtype="1"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heel(1)">
                                      <p:cBhvr>
                                        <p:cTn id="63" dur="2000"/>
                                        <p:tgtEl>
                                          <p:spTgt spid="29"/>
                                        </p:tgtEl>
                                      </p:cBhvr>
                                    </p:animEffect>
                                  </p:childTnLst>
                                </p:cTn>
                              </p:par>
                              <p:par>
                                <p:cTn id="64" presetID="21" presetClass="entr" presetSubtype="1" fill="hold"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heel(1)">
                                      <p:cBhvr>
                                        <p:cTn id="66" dur="2000"/>
                                        <p:tgtEl>
                                          <p:spTgt spid="47"/>
                                        </p:tgtEl>
                                      </p:cBhvr>
                                    </p:animEffect>
                                  </p:childTnLst>
                                </p:cTn>
                              </p:par>
                              <p:par>
                                <p:cTn id="67" presetID="21" presetClass="entr" presetSubtype="1"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heel(1)">
                                      <p:cBhvr>
                                        <p:cTn id="69" dur="2000"/>
                                        <p:tgtEl>
                                          <p:spTgt spid="48"/>
                                        </p:tgtEl>
                                      </p:cBhvr>
                                    </p:animEffect>
                                  </p:childTnLst>
                                </p:cTn>
                              </p:par>
                              <p:par>
                                <p:cTn id="70" presetID="6" presetClass="entr" presetSubtype="16"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circle(in)">
                                      <p:cBhvr>
                                        <p:cTn id="72" dur="2000"/>
                                        <p:tgtEl>
                                          <p:spTgt spid="30"/>
                                        </p:tgtEl>
                                      </p:cBhvr>
                                    </p:animEffect>
                                  </p:childTnLst>
                                </p:cTn>
                              </p:par>
                              <p:par>
                                <p:cTn id="73" presetID="6" presetClass="entr" presetSubtype="16"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circle(in)">
                                      <p:cBhvr>
                                        <p:cTn id="75" dur="2000"/>
                                        <p:tgtEl>
                                          <p:spTgt spid="39"/>
                                        </p:tgtEl>
                                      </p:cBhvr>
                                    </p:animEffect>
                                  </p:childTnLst>
                                </p:cTn>
                              </p:par>
                              <p:par>
                                <p:cTn id="76" presetID="6"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circle(in)">
                                      <p:cBhvr>
                                        <p:cTn id="78" dur="2000"/>
                                        <p:tgtEl>
                                          <p:spTgt spid="46"/>
                                        </p:tgtEl>
                                      </p:cBhvr>
                                    </p:animEffect>
                                  </p:childTnLst>
                                </p:cTn>
                              </p:par>
                              <p:par>
                                <p:cTn id="79" presetID="6" presetClass="entr" presetSubtype="16"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circle(in)">
                                      <p:cBhvr>
                                        <p:cTn id="81"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rot="840000">
            <a:off x="5541963" y="2044700"/>
            <a:ext cx="3614737" cy="1325563"/>
          </a:xfrm>
        </p:spPr>
        <p:txBody>
          <a:bodyPr/>
          <a:lstStyle/>
          <a:p>
            <a:pPr marL="320040" indent="-320040" fontAlgn="auto">
              <a:spcAft>
                <a:spcPts val="0"/>
              </a:spcAft>
              <a:buClr>
                <a:schemeClr val="accent6">
                  <a:lumMod val="75000"/>
                </a:schemeClr>
              </a:buClr>
              <a:defRPr/>
            </a:pPr>
            <a:endParaRPr lang="en-US">
              <a:latin typeface="Times New Roman" pitchFamily="18" charset="0"/>
              <a:cs typeface="Times New Roman" pitchFamily="18" charset="0"/>
            </a:endParaRPr>
          </a:p>
        </p:txBody>
      </p:sp>
      <p:pic>
        <p:nvPicPr>
          <p:cNvPr id="5" name="Picture Placeholder 6" descr="Boy Carrying Red Backpack"/>
          <p:cNvPicPr>
            <a:picLocks noGrp="1" noChangeAspect="1"/>
          </p:cNvPicPr>
          <p:nvPr>
            <p:ph type="pic" sz="quarter" idx="13"/>
          </p:nvPr>
        </p:nvPicPr>
        <p:blipFill rotWithShape="1">
          <a:blip r:embed="rId3"/>
          <a:srcRect l="17932" t="26156" r="14038" b="34430"/>
          <a:stretch/>
        </p:blipFill>
        <p:spPr>
          <a:xfrm>
            <a:off x="5410200" y="609600"/>
            <a:ext cx="3410842" cy="4419600"/>
          </a:xfrm>
        </p:spPr>
      </p:pic>
      <p:sp>
        <p:nvSpPr>
          <p:cNvPr id="38916" name="Title 1"/>
          <p:cNvSpPr txBox="1">
            <a:spLocks/>
          </p:cNvSpPr>
          <p:nvPr/>
        </p:nvSpPr>
        <p:spPr bwMode="auto">
          <a:xfrm>
            <a:off x="0" y="1285875"/>
            <a:ext cx="42497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lnSpc>
                <a:spcPct val="130000"/>
              </a:lnSpc>
            </a:pPr>
            <a:endParaRPr lang="en-US" sz="2800" b="1">
              <a:solidFill>
                <a:schemeClr val="bg1"/>
              </a:solidFill>
              <a:latin typeface="Times New Roman" pitchFamily="18" charset="0"/>
              <a:cs typeface="Times New Roman" pitchFamily="18" charset="0"/>
            </a:endParaRPr>
          </a:p>
        </p:txBody>
      </p:sp>
      <p:sp>
        <p:nvSpPr>
          <p:cNvPr id="38917" name="Rectangle 7"/>
          <p:cNvSpPr>
            <a:spLocks noChangeArrowheads="1"/>
          </p:cNvSpPr>
          <p:nvPr/>
        </p:nvSpPr>
        <p:spPr bwMode="auto">
          <a:xfrm rot="-641606">
            <a:off x="663575" y="1387475"/>
            <a:ext cx="4208463" cy="409416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000" b="1">
                <a:solidFill>
                  <a:schemeClr val="bg1"/>
                </a:solidFill>
                <a:latin typeface="Times New Roman" pitchFamily="18" charset="0"/>
                <a:cs typeface="Times New Roman" pitchFamily="18" charset="0"/>
              </a:rPr>
              <a:t>Hướng dẫn về nhà</a:t>
            </a:r>
            <a:br>
              <a:rPr lang="en-US" sz="4000">
                <a:solidFill>
                  <a:schemeClr val="bg1"/>
                </a:solidFill>
                <a:latin typeface="Times New Roman" pitchFamily="18" charset="0"/>
                <a:cs typeface="Times New Roman" pitchFamily="18" charset="0"/>
              </a:rPr>
            </a:br>
            <a:r>
              <a:rPr lang="en-US" sz="2800">
                <a:solidFill>
                  <a:schemeClr val="bg1"/>
                </a:solidFill>
                <a:latin typeface="Times New Roman" pitchFamily="18" charset="0"/>
                <a:cs typeface="Times New Roman" pitchFamily="18" charset="0"/>
              </a:rPr>
              <a:t>- </a:t>
            </a:r>
            <a:r>
              <a:rPr lang="en-US" sz="2400" b="1">
                <a:solidFill>
                  <a:schemeClr val="bg1"/>
                </a:solidFill>
                <a:latin typeface="Times New Roman" pitchFamily="18" charset="0"/>
                <a:cs typeface="Times New Roman" pitchFamily="18" charset="0"/>
              </a:rPr>
              <a:t>Ôn lại các kiến thức đã học: Hàm số, hàm số đồng biến, hàm số nghịch biến trên R, cách vẽ đồ thị hàm số y = ax; y=a.</a:t>
            </a:r>
          </a:p>
          <a:p>
            <a:pPr>
              <a:spcBef>
                <a:spcPct val="50000"/>
              </a:spcBef>
            </a:pPr>
            <a:r>
              <a:rPr lang="en-US" sz="2400" b="1">
                <a:solidFill>
                  <a:schemeClr val="bg1"/>
                </a:solidFill>
                <a:latin typeface="Times New Roman" pitchFamily="18" charset="0"/>
                <a:cs typeface="Times New Roman" pitchFamily="18" charset="0"/>
              </a:rPr>
              <a:t>- BTVN:  6/SGK Tr46; 3, 4, 5/SBT</a:t>
            </a:r>
          </a:p>
          <a:p>
            <a:pPr>
              <a:spcBef>
                <a:spcPct val="50000"/>
              </a:spcBef>
            </a:pPr>
            <a:r>
              <a:rPr lang="en-US" sz="2400" b="1">
                <a:solidFill>
                  <a:schemeClr val="bg1"/>
                </a:solidFill>
                <a:latin typeface="Times New Roman" pitchFamily="18" charset="0"/>
                <a:cs typeface="Times New Roman" pitchFamily="18" charset="0"/>
              </a:rPr>
              <a:t>- Soạn bài “ Hàm số bậc nhất”</a:t>
            </a:r>
          </a:p>
        </p:txBody>
      </p:sp>
      <p:sp>
        <p:nvSpPr>
          <p:cNvPr id="38918" name="AutoShape 6" descr="GÓC NHÌN ĐẠI BIỂU: GIẢI PHÁP NÀO CHO VẤN NẠN PHÁ RỪNG"/>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23813"/>
            <a:ext cx="8143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utoShape 4"/>
          <p:cNvSpPr>
            <a:spLocks noChangeArrowheads="1"/>
          </p:cNvSpPr>
          <p:nvPr/>
        </p:nvSpPr>
        <p:spPr bwMode="auto">
          <a:xfrm>
            <a:off x="2667000" y="0"/>
            <a:ext cx="3733800" cy="749300"/>
          </a:xfrm>
          <a:prstGeom prst="horizontalScroll">
            <a:avLst>
              <a:gd name="adj" fmla="val 12500"/>
            </a:avLst>
          </a:prstGeom>
          <a:solidFill>
            <a:srgbClr val="CCFFCC"/>
          </a:solidFill>
          <a:ln w="57150">
            <a:solidFill>
              <a:srgbClr val="660033"/>
            </a:solidFill>
            <a:round/>
            <a:headEnd/>
            <a:tailEnd/>
          </a:ln>
        </p:spPr>
        <p:txBody>
          <a:bodyPr wrap="none" lIns="85725" tIns="42863" rIns="85725" bIns="42863" anchor="ctr"/>
          <a:lstStyle/>
          <a:p>
            <a:pPr algn="ctr" defTabSz="857250"/>
            <a:endParaRPr lang="vi-VN" sz="1900">
              <a:solidFill>
                <a:srgbClr val="0000FF"/>
              </a:solidFill>
              <a:latin typeface="Times New Roman" pitchFamily="18" charset="0"/>
              <a:cs typeface="Times New Roman" pitchFamily="18" charset="0"/>
            </a:endParaRPr>
          </a:p>
        </p:txBody>
      </p:sp>
      <p:sp>
        <p:nvSpPr>
          <p:cNvPr id="12293" name="WordArt 5"/>
          <p:cNvSpPr>
            <a:spLocks noChangeArrowheads="1" noChangeShapeType="1" noTextEdit="1"/>
          </p:cNvSpPr>
          <p:nvPr/>
        </p:nvSpPr>
        <p:spPr bwMode="auto">
          <a:xfrm>
            <a:off x="2971800" y="152400"/>
            <a:ext cx="3276600" cy="438150"/>
          </a:xfrm>
          <a:prstGeom prst="rect">
            <a:avLst/>
          </a:prstGeom>
        </p:spPr>
        <p:txBody>
          <a:bodyPr wrap="none" fromWordArt="1">
            <a:prstTxWarp prst="textPlain">
              <a:avLst>
                <a:gd name="adj" fmla="val 50000"/>
              </a:avLst>
            </a:prstTxWarp>
          </a:bodyPr>
          <a:lstStyle/>
          <a:p>
            <a:pPr algn="ctr"/>
            <a:r>
              <a:rPr lang="en-US" sz="1600" b="1" kern="10">
                <a:ln w="12700">
                  <a:solidFill>
                    <a:srgbClr val="660033"/>
                  </a:solidFill>
                  <a:round/>
                  <a:headEnd/>
                  <a:tailEnd/>
                </a:ln>
                <a:solidFill>
                  <a:srgbClr val="0000FF"/>
                </a:solidFill>
                <a:latin typeface="Times New Roman"/>
                <a:cs typeface="Times New Roman"/>
              </a:rPr>
              <a:t>HỘP QUÀ MÀU TÍM</a:t>
            </a:r>
          </a:p>
        </p:txBody>
      </p:sp>
      <p:sp>
        <p:nvSpPr>
          <p:cNvPr id="12294" name="Rectangle 7">
            <a:hlinkClick r:id="rId5" action="ppaction://hlinksldjump"/>
          </p:cNvPr>
          <p:cNvSpPr>
            <a:spLocks noChangeArrowheads="1"/>
          </p:cNvSpPr>
          <p:nvPr/>
        </p:nvSpPr>
        <p:spPr bwMode="auto">
          <a:xfrm>
            <a:off x="5322888" y="4503738"/>
            <a:ext cx="1584325" cy="685800"/>
          </a:xfrm>
          <a:prstGeom prst="rect">
            <a:avLst/>
          </a:prstGeom>
          <a:solidFill>
            <a:srgbClr val="92D050"/>
          </a:solidFill>
          <a:ln w="63500" algn="ctr">
            <a:solidFill>
              <a:srgbClr val="800000"/>
            </a:solidFill>
            <a:miter lim="800000"/>
            <a:headEnd/>
            <a:tailEnd/>
          </a:ln>
        </p:spPr>
        <p:txBody>
          <a:bodyPr wrap="none" anchor="ctr"/>
          <a:lstStyle/>
          <a:p>
            <a:pPr algn="ctr"/>
            <a:r>
              <a:rPr lang="en-US" b="1">
                <a:solidFill>
                  <a:srgbClr val="0000FF"/>
                </a:solidFill>
                <a:latin typeface="Times New Roman" pitchFamily="18" charset="0"/>
                <a:cs typeface="Times New Roman" pitchFamily="18" charset="0"/>
              </a:rPr>
              <a:t>C. Cả ba bảng</a:t>
            </a:r>
          </a:p>
        </p:txBody>
      </p:sp>
      <p:sp>
        <p:nvSpPr>
          <p:cNvPr id="12295" name="Rectangle 8">
            <a:hlinkClick r:id="rId6" action="ppaction://hlinksldjump"/>
          </p:cNvPr>
          <p:cNvSpPr>
            <a:spLocks noChangeArrowheads="1"/>
          </p:cNvSpPr>
          <p:nvPr/>
        </p:nvSpPr>
        <p:spPr bwMode="auto">
          <a:xfrm>
            <a:off x="1438275" y="5880100"/>
            <a:ext cx="2019300" cy="685800"/>
          </a:xfrm>
          <a:prstGeom prst="rect">
            <a:avLst/>
          </a:prstGeom>
          <a:solidFill>
            <a:srgbClr val="0033CC"/>
          </a:solidFill>
          <a:ln w="63500" algn="ctr">
            <a:solidFill>
              <a:srgbClr val="800000"/>
            </a:solidFill>
            <a:miter lim="800000"/>
            <a:headEnd/>
            <a:tailEnd/>
          </a:ln>
        </p:spPr>
        <p:txBody>
          <a:bodyPr wrap="none" anchor="ctr"/>
          <a:lstStyle/>
          <a:p>
            <a:pPr algn="ctr"/>
            <a:r>
              <a:rPr lang="en-US" b="1">
                <a:solidFill>
                  <a:schemeClr val="bg1"/>
                </a:solidFill>
                <a:latin typeface="Times New Roman" pitchFamily="18" charset="0"/>
                <a:cs typeface="Times New Roman" pitchFamily="18" charset="0"/>
              </a:rPr>
              <a:t>A. Bảng I và II </a:t>
            </a:r>
          </a:p>
        </p:txBody>
      </p:sp>
      <p:sp>
        <p:nvSpPr>
          <p:cNvPr id="55322" name="AutoShape 26">
            <a:hlinkClick r:id="rId5" action="ppaction://hlinksldjump"/>
          </p:cNvPr>
          <p:cNvSpPr>
            <a:spLocks noChangeArrowheads="1"/>
          </p:cNvSpPr>
          <p:nvPr/>
        </p:nvSpPr>
        <p:spPr bwMode="auto">
          <a:xfrm>
            <a:off x="7315200" y="57150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cs typeface="Times New Roman" pitchFamily="18" charset="0"/>
              </a:rPr>
              <a:t>Chọn</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hộp</a:t>
            </a:r>
            <a:endParaRPr lang="en-US" b="1" dirty="0">
              <a:solidFill>
                <a:srgbClr val="0000FF"/>
              </a:solidFill>
              <a:latin typeface="Times New Roman" pitchFamily="18" charset="0"/>
              <a:cs typeface="Times New Roman" pitchFamily="18" charset="0"/>
            </a:endParaRPr>
          </a:p>
        </p:txBody>
      </p:sp>
      <p:sp>
        <p:nvSpPr>
          <p:cNvPr id="12297" name="Text Box 45"/>
          <p:cNvSpPr txBox="1">
            <a:spLocks noChangeArrowheads="1"/>
          </p:cNvSpPr>
          <p:nvPr/>
        </p:nvSpPr>
        <p:spPr bwMode="auto">
          <a:xfrm>
            <a:off x="354013" y="982663"/>
            <a:ext cx="85375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50000"/>
              </a:spcBef>
            </a:pPr>
            <a:r>
              <a:rPr lang="en-US" sz="2400">
                <a:latin typeface="Times New Roman" pitchFamily="18" charset="0"/>
                <a:cs typeface="Times New Roman" pitchFamily="18" charset="0"/>
              </a:rPr>
              <a:t>Trong các trường hợp sau đại lượng y có phải là hàm số của đại lượng x hay không, nếu bảng các giá trị tương ứng của nó là:</a:t>
            </a:r>
          </a:p>
        </p:txBody>
      </p:sp>
      <p:grpSp>
        <p:nvGrpSpPr>
          <p:cNvPr id="12298" name="Group 90"/>
          <p:cNvGrpSpPr>
            <a:grpSpLocks/>
          </p:cNvGrpSpPr>
          <p:nvPr/>
        </p:nvGrpSpPr>
        <p:grpSpPr bwMode="auto">
          <a:xfrm>
            <a:off x="76200" y="2090738"/>
            <a:ext cx="4943475" cy="930275"/>
            <a:chOff x="-139" y="960"/>
            <a:chExt cx="3115" cy="586"/>
          </a:xfrm>
        </p:grpSpPr>
        <p:sp>
          <p:nvSpPr>
            <p:cNvPr id="12327" name="Text Box 91"/>
            <p:cNvSpPr txBox="1">
              <a:spLocks noChangeArrowheads="1"/>
            </p:cNvSpPr>
            <p:nvPr/>
          </p:nvSpPr>
          <p:spPr bwMode="auto">
            <a:xfrm>
              <a:off x="1824" y="1252"/>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28" name="Text Box 92"/>
            <p:cNvSpPr txBox="1">
              <a:spLocks noChangeArrowheads="1"/>
            </p:cNvSpPr>
            <p:nvPr/>
          </p:nvSpPr>
          <p:spPr bwMode="auto">
            <a:xfrm>
              <a:off x="2208"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2329" name="Text Box 93"/>
            <p:cNvSpPr txBox="1">
              <a:spLocks noChangeArrowheads="1"/>
            </p:cNvSpPr>
            <p:nvPr/>
          </p:nvSpPr>
          <p:spPr bwMode="auto">
            <a:xfrm>
              <a:off x="2592"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30" name="Text Box 94"/>
            <p:cNvSpPr txBox="1">
              <a:spLocks noChangeArrowheads="1"/>
            </p:cNvSpPr>
            <p:nvPr/>
          </p:nvSpPr>
          <p:spPr bwMode="auto">
            <a:xfrm>
              <a:off x="1440" y="1252"/>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8</a:t>
              </a:r>
            </a:p>
          </p:txBody>
        </p:sp>
        <p:sp>
          <p:nvSpPr>
            <p:cNvPr id="12331" name="Text Box 95"/>
            <p:cNvSpPr txBox="1">
              <a:spLocks noChangeArrowheads="1"/>
            </p:cNvSpPr>
            <p:nvPr/>
          </p:nvSpPr>
          <p:spPr bwMode="auto">
            <a:xfrm>
              <a:off x="768" y="960"/>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latin typeface="Times New Roman" pitchFamily="18" charset="0"/>
                  <a:cs typeface="Times New Roman" pitchFamily="18" charset="0"/>
                </a:rPr>
                <a:t> </a:t>
              </a:r>
              <a:r>
                <a:rPr lang="en-US" sz="2400">
                  <a:solidFill>
                    <a:srgbClr val="0000F4"/>
                  </a:solidFill>
                  <a:latin typeface="Times New Roman" pitchFamily="18" charset="0"/>
                  <a:cs typeface="Times New Roman" pitchFamily="18" charset="0"/>
                </a:rPr>
                <a:t>x</a:t>
              </a:r>
              <a:endParaRPr lang="en-US" sz="2400">
                <a:latin typeface="Times New Roman" pitchFamily="18" charset="0"/>
                <a:cs typeface="Times New Roman" pitchFamily="18" charset="0"/>
              </a:endParaRPr>
            </a:p>
          </p:txBody>
        </p:sp>
        <p:sp>
          <p:nvSpPr>
            <p:cNvPr id="12332" name="Text Box 96"/>
            <p:cNvSpPr txBox="1">
              <a:spLocks noChangeArrowheads="1"/>
            </p:cNvSpPr>
            <p:nvPr/>
          </p:nvSpPr>
          <p:spPr bwMode="auto">
            <a:xfrm>
              <a:off x="1440"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33" name="Text Box 97"/>
            <p:cNvSpPr txBox="1">
              <a:spLocks noChangeArrowheads="1"/>
            </p:cNvSpPr>
            <p:nvPr/>
          </p:nvSpPr>
          <p:spPr bwMode="auto">
            <a:xfrm>
              <a:off x="2208" y="124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endParaRPr lang="en-US" sz="2400">
                <a:latin typeface="Times New Roman" pitchFamily="18" charset="0"/>
                <a:cs typeface="Times New Roman" pitchFamily="18" charset="0"/>
              </a:endParaRPr>
            </a:p>
          </p:txBody>
        </p:sp>
        <p:sp>
          <p:nvSpPr>
            <p:cNvPr id="12334" name="Text Box 98"/>
            <p:cNvSpPr txBox="1">
              <a:spLocks noChangeArrowheads="1"/>
            </p:cNvSpPr>
            <p:nvPr/>
          </p:nvSpPr>
          <p:spPr bwMode="auto">
            <a:xfrm>
              <a:off x="2592" y="1252"/>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8</a:t>
              </a:r>
            </a:p>
          </p:txBody>
        </p:sp>
        <p:sp>
          <p:nvSpPr>
            <p:cNvPr id="12335" name="Text Box 99"/>
            <p:cNvSpPr txBox="1">
              <a:spLocks noChangeArrowheads="1"/>
            </p:cNvSpPr>
            <p:nvPr/>
          </p:nvSpPr>
          <p:spPr bwMode="auto">
            <a:xfrm>
              <a:off x="1824"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2336" name="Text Box 100"/>
            <p:cNvSpPr txBox="1">
              <a:spLocks noChangeArrowheads="1"/>
            </p:cNvSpPr>
            <p:nvPr/>
          </p:nvSpPr>
          <p:spPr bwMode="auto">
            <a:xfrm>
              <a:off x="768" y="1252"/>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a:t>
              </a:r>
              <a:endParaRPr lang="en-US" sz="2400">
                <a:latin typeface="Times New Roman" pitchFamily="18" charset="0"/>
                <a:cs typeface="Times New Roman" pitchFamily="18" charset="0"/>
              </a:endParaRPr>
            </a:p>
          </p:txBody>
        </p:sp>
        <p:sp>
          <p:nvSpPr>
            <p:cNvPr id="12337" name="Text Box 101"/>
            <p:cNvSpPr txBox="1">
              <a:spLocks noChangeArrowheads="1"/>
            </p:cNvSpPr>
            <p:nvPr/>
          </p:nvSpPr>
          <p:spPr bwMode="auto">
            <a:xfrm>
              <a:off x="-139" y="1104"/>
              <a:ext cx="768" cy="291"/>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Bảng I</a:t>
              </a:r>
            </a:p>
          </p:txBody>
        </p:sp>
      </p:grpSp>
      <p:grpSp>
        <p:nvGrpSpPr>
          <p:cNvPr id="12299" name="Group 102"/>
          <p:cNvGrpSpPr>
            <a:grpSpLocks/>
          </p:cNvGrpSpPr>
          <p:nvPr/>
        </p:nvGrpSpPr>
        <p:grpSpPr bwMode="auto">
          <a:xfrm>
            <a:off x="76200" y="3108325"/>
            <a:ext cx="4916488" cy="930275"/>
            <a:chOff x="-109" y="2016"/>
            <a:chExt cx="3097" cy="586"/>
          </a:xfrm>
        </p:grpSpPr>
        <p:sp>
          <p:nvSpPr>
            <p:cNvPr id="12316" name="Text Box 103"/>
            <p:cNvSpPr txBox="1">
              <a:spLocks noChangeArrowheads="1"/>
            </p:cNvSpPr>
            <p:nvPr/>
          </p:nvSpPr>
          <p:spPr bwMode="auto">
            <a:xfrm>
              <a:off x="-109" y="2064"/>
              <a:ext cx="768" cy="291"/>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Bảng II</a:t>
              </a:r>
            </a:p>
          </p:txBody>
        </p:sp>
        <p:sp>
          <p:nvSpPr>
            <p:cNvPr id="12317" name="Text Box 104"/>
            <p:cNvSpPr txBox="1">
              <a:spLocks noChangeArrowheads="1"/>
            </p:cNvSpPr>
            <p:nvPr/>
          </p:nvSpPr>
          <p:spPr bwMode="auto">
            <a:xfrm>
              <a:off x="1836"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18" name="Text Box 105"/>
            <p:cNvSpPr txBox="1">
              <a:spLocks noChangeArrowheads="1"/>
            </p:cNvSpPr>
            <p:nvPr/>
          </p:nvSpPr>
          <p:spPr bwMode="auto">
            <a:xfrm>
              <a:off x="2220"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19" name="Text Box 106"/>
            <p:cNvSpPr txBox="1">
              <a:spLocks noChangeArrowheads="1"/>
            </p:cNvSpPr>
            <p:nvPr/>
          </p:nvSpPr>
          <p:spPr bwMode="auto">
            <a:xfrm>
              <a:off x="2604"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3</a:t>
              </a:r>
              <a:endParaRPr lang="en-US" sz="2400">
                <a:solidFill>
                  <a:srgbClr val="F0FCFE"/>
                </a:solidFill>
                <a:latin typeface="Times New Roman" pitchFamily="18" charset="0"/>
                <a:cs typeface="Times New Roman" pitchFamily="18" charset="0"/>
              </a:endParaRPr>
            </a:p>
          </p:txBody>
        </p:sp>
        <p:sp>
          <p:nvSpPr>
            <p:cNvPr id="12320" name="Text Box 107"/>
            <p:cNvSpPr txBox="1">
              <a:spLocks noChangeArrowheads="1"/>
            </p:cNvSpPr>
            <p:nvPr/>
          </p:nvSpPr>
          <p:spPr bwMode="auto">
            <a:xfrm>
              <a:off x="1452"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21" name="Text Box 108"/>
            <p:cNvSpPr txBox="1">
              <a:spLocks noChangeArrowheads="1"/>
            </p:cNvSpPr>
            <p:nvPr/>
          </p:nvSpPr>
          <p:spPr bwMode="auto">
            <a:xfrm>
              <a:off x="780" y="2016"/>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 x</a:t>
              </a:r>
              <a:endParaRPr lang="en-US" sz="2400">
                <a:latin typeface="Times New Roman" pitchFamily="18" charset="0"/>
                <a:cs typeface="Times New Roman" pitchFamily="18" charset="0"/>
              </a:endParaRPr>
            </a:p>
          </p:txBody>
        </p:sp>
        <p:sp>
          <p:nvSpPr>
            <p:cNvPr id="12322" name="Text Box 109"/>
            <p:cNvSpPr txBox="1">
              <a:spLocks noChangeArrowheads="1"/>
            </p:cNvSpPr>
            <p:nvPr/>
          </p:nvSpPr>
          <p:spPr bwMode="auto">
            <a:xfrm>
              <a:off x="1452"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12323" name="Text Box 110"/>
            <p:cNvSpPr txBox="1">
              <a:spLocks noChangeArrowheads="1"/>
            </p:cNvSpPr>
            <p:nvPr/>
          </p:nvSpPr>
          <p:spPr bwMode="auto">
            <a:xfrm>
              <a:off x="2220"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24" name="Text Box 111"/>
            <p:cNvSpPr txBox="1">
              <a:spLocks noChangeArrowheads="1"/>
            </p:cNvSpPr>
            <p:nvPr/>
          </p:nvSpPr>
          <p:spPr bwMode="auto">
            <a:xfrm>
              <a:off x="2604"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25" name="Text Box 112"/>
            <p:cNvSpPr txBox="1">
              <a:spLocks noChangeArrowheads="1"/>
            </p:cNvSpPr>
            <p:nvPr/>
          </p:nvSpPr>
          <p:spPr bwMode="auto">
            <a:xfrm>
              <a:off x="1836"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endParaRPr lang="en-US" sz="2400">
                <a:latin typeface="Times New Roman" pitchFamily="18" charset="0"/>
                <a:cs typeface="Times New Roman" pitchFamily="18" charset="0"/>
              </a:endParaRPr>
            </a:p>
          </p:txBody>
        </p:sp>
        <p:sp>
          <p:nvSpPr>
            <p:cNvPr id="12326" name="Text Box 113"/>
            <p:cNvSpPr txBox="1">
              <a:spLocks noChangeArrowheads="1"/>
            </p:cNvSpPr>
            <p:nvPr/>
          </p:nvSpPr>
          <p:spPr bwMode="auto">
            <a:xfrm>
              <a:off x="780" y="2308"/>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a:t>
              </a:r>
              <a:endParaRPr lang="en-US" sz="2400">
                <a:latin typeface="Times New Roman" pitchFamily="18" charset="0"/>
                <a:cs typeface="Times New Roman" pitchFamily="18" charset="0"/>
              </a:endParaRPr>
            </a:p>
          </p:txBody>
        </p:sp>
      </p:grpSp>
      <p:grpSp>
        <p:nvGrpSpPr>
          <p:cNvPr id="12300" name="Group 114"/>
          <p:cNvGrpSpPr>
            <a:grpSpLocks/>
          </p:cNvGrpSpPr>
          <p:nvPr/>
        </p:nvGrpSpPr>
        <p:grpSpPr bwMode="auto">
          <a:xfrm>
            <a:off x="76200" y="4143375"/>
            <a:ext cx="4916488" cy="936625"/>
            <a:chOff x="-121" y="3024"/>
            <a:chExt cx="3097" cy="590"/>
          </a:xfrm>
        </p:grpSpPr>
        <p:sp>
          <p:nvSpPr>
            <p:cNvPr id="12305" name="Text Box 115"/>
            <p:cNvSpPr txBox="1">
              <a:spLocks noChangeArrowheads="1"/>
            </p:cNvSpPr>
            <p:nvPr/>
          </p:nvSpPr>
          <p:spPr bwMode="auto">
            <a:xfrm>
              <a:off x="1824"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06" name="Text Box 116"/>
            <p:cNvSpPr txBox="1">
              <a:spLocks noChangeArrowheads="1"/>
            </p:cNvSpPr>
            <p:nvPr/>
          </p:nvSpPr>
          <p:spPr bwMode="auto">
            <a:xfrm>
              <a:off x="2208"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12307" name="Text Box 117"/>
            <p:cNvSpPr txBox="1">
              <a:spLocks noChangeArrowheads="1"/>
            </p:cNvSpPr>
            <p:nvPr/>
          </p:nvSpPr>
          <p:spPr bwMode="auto">
            <a:xfrm>
              <a:off x="2592"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2308" name="Text Box 118"/>
            <p:cNvSpPr txBox="1">
              <a:spLocks noChangeArrowheads="1"/>
            </p:cNvSpPr>
            <p:nvPr/>
          </p:nvSpPr>
          <p:spPr bwMode="auto">
            <a:xfrm>
              <a:off x="1440"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0</a:t>
              </a:r>
            </a:p>
          </p:txBody>
        </p:sp>
        <p:sp>
          <p:nvSpPr>
            <p:cNvPr id="12309" name="Text Box 119"/>
            <p:cNvSpPr txBox="1">
              <a:spLocks noChangeArrowheads="1"/>
            </p:cNvSpPr>
            <p:nvPr/>
          </p:nvSpPr>
          <p:spPr bwMode="auto">
            <a:xfrm>
              <a:off x="768" y="3024"/>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 x</a:t>
              </a:r>
            </a:p>
          </p:txBody>
        </p:sp>
        <p:sp>
          <p:nvSpPr>
            <p:cNvPr id="12310" name="Text Box 120"/>
            <p:cNvSpPr txBox="1">
              <a:spLocks noChangeArrowheads="1"/>
            </p:cNvSpPr>
            <p:nvPr/>
          </p:nvSpPr>
          <p:spPr bwMode="auto">
            <a:xfrm>
              <a:off x="1440"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12311" name="Text Box 121"/>
            <p:cNvSpPr txBox="1">
              <a:spLocks noChangeArrowheads="1"/>
            </p:cNvSpPr>
            <p:nvPr/>
          </p:nvSpPr>
          <p:spPr bwMode="auto">
            <a:xfrm>
              <a:off x="2208"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2312" name="Text Box 122"/>
            <p:cNvSpPr txBox="1">
              <a:spLocks noChangeArrowheads="1"/>
            </p:cNvSpPr>
            <p:nvPr/>
          </p:nvSpPr>
          <p:spPr bwMode="auto">
            <a:xfrm>
              <a:off x="2592"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4</a:t>
              </a:r>
            </a:p>
          </p:txBody>
        </p:sp>
        <p:sp>
          <p:nvSpPr>
            <p:cNvPr id="12313" name="Text Box 123"/>
            <p:cNvSpPr txBox="1">
              <a:spLocks noChangeArrowheads="1"/>
            </p:cNvSpPr>
            <p:nvPr/>
          </p:nvSpPr>
          <p:spPr bwMode="auto">
            <a:xfrm>
              <a:off x="1824"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2314" name="Text Box 124"/>
            <p:cNvSpPr txBox="1">
              <a:spLocks noChangeArrowheads="1"/>
            </p:cNvSpPr>
            <p:nvPr/>
          </p:nvSpPr>
          <p:spPr bwMode="auto">
            <a:xfrm>
              <a:off x="768" y="3320"/>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a:t>
              </a:r>
            </a:p>
          </p:txBody>
        </p:sp>
        <p:sp>
          <p:nvSpPr>
            <p:cNvPr id="12315" name="Text Box 125"/>
            <p:cNvSpPr txBox="1">
              <a:spLocks noChangeArrowheads="1"/>
            </p:cNvSpPr>
            <p:nvPr/>
          </p:nvSpPr>
          <p:spPr bwMode="auto">
            <a:xfrm>
              <a:off x="-121" y="3072"/>
              <a:ext cx="889" cy="291"/>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Bảng III</a:t>
              </a:r>
            </a:p>
          </p:txBody>
        </p:sp>
      </p:grpSp>
      <p:sp>
        <p:nvSpPr>
          <p:cNvPr id="12301" name="Rectangle 7">
            <a:hlinkClick r:id="rId5" action="ppaction://hlinksldjump"/>
          </p:cNvPr>
          <p:cNvSpPr>
            <a:spLocks noChangeArrowheads="1"/>
          </p:cNvSpPr>
          <p:nvPr/>
        </p:nvSpPr>
        <p:spPr bwMode="auto">
          <a:xfrm>
            <a:off x="3468688" y="5189538"/>
            <a:ext cx="1854200" cy="685800"/>
          </a:xfrm>
          <a:prstGeom prst="rect">
            <a:avLst/>
          </a:prstGeom>
          <a:solidFill>
            <a:srgbClr val="7030A0"/>
          </a:solidFill>
          <a:ln w="63500" algn="ctr">
            <a:solidFill>
              <a:srgbClr val="800000"/>
            </a:solidFill>
            <a:miter lim="800000"/>
            <a:headEnd/>
            <a:tailEnd/>
          </a:ln>
        </p:spPr>
        <p:txBody>
          <a:bodyPr wrap="none" anchor="ctr"/>
          <a:lstStyle/>
          <a:p>
            <a:pPr algn="ctr"/>
            <a:r>
              <a:rPr lang="en-US" b="1">
                <a:solidFill>
                  <a:schemeClr val="bg1"/>
                </a:solidFill>
                <a:latin typeface="Times New Roman" pitchFamily="18" charset="0"/>
                <a:cs typeface="Times New Roman" pitchFamily="18" charset="0"/>
              </a:rPr>
              <a:t>B. Bảng I và III</a:t>
            </a:r>
          </a:p>
        </p:txBody>
      </p:sp>
      <p:sp>
        <p:nvSpPr>
          <p:cNvPr id="12302" name="Rectangle 7">
            <a:hlinkClick r:id="rId5" action="ppaction://hlinksldjump"/>
          </p:cNvPr>
          <p:cNvSpPr>
            <a:spLocks noChangeArrowheads="1"/>
          </p:cNvSpPr>
          <p:nvPr/>
        </p:nvSpPr>
        <p:spPr bwMode="auto">
          <a:xfrm>
            <a:off x="6965950" y="3817938"/>
            <a:ext cx="1911350" cy="685800"/>
          </a:xfrm>
          <a:prstGeom prst="rect">
            <a:avLst/>
          </a:prstGeom>
          <a:solidFill>
            <a:srgbClr val="FFC000"/>
          </a:solidFill>
          <a:ln w="63500" algn="ctr">
            <a:solidFill>
              <a:srgbClr val="800000"/>
            </a:solidFill>
            <a:miter lim="800000"/>
            <a:headEnd/>
            <a:tailEnd/>
          </a:ln>
        </p:spPr>
        <p:txBody>
          <a:bodyPr wrap="none" anchor="ctr"/>
          <a:lstStyle/>
          <a:p>
            <a:pPr algn="ctr"/>
            <a:r>
              <a:rPr lang="en-US" b="1">
                <a:solidFill>
                  <a:srgbClr val="0000FF"/>
                </a:solidFill>
                <a:latin typeface="Times New Roman" pitchFamily="18" charset="0"/>
                <a:cs typeface="Times New Roman" pitchFamily="18" charset="0"/>
              </a:rPr>
              <a:t>D. Bảng II và III</a:t>
            </a:r>
          </a:p>
        </p:txBody>
      </p:sp>
      <p:pic>
        <p:nvPicPr>
          <p:cNvPr id="48" name="Nhạc nền Game zing farm.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7273925"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7467600" y="1970088"/>
            <a:ext cx="11430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rPr>
              <a:t>15 </a:t>
            </a:r>
            <a:r>
              <a:rPr lang="en-US" dirty="0" err="1">
                <a:solidFill>
                  <a:schemeClr val="bg1"/>
                </a:solidFill>
                <a:latin typeface="Times New Roman" pitchFamily="18" charset="0"/>
                <a:cs typeface="Times New Roman" pitchFamily="18" charset="0"/>
              </a:rPr>
              <a:t>giây</a:t>
            </a:r>
            <a:endParaRPr lang="en-US"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POINSET2"/>
          <p:cNvPicPr>
            <a:picLocks noChangeAspect="1" noChangeArrowheads="1"/>
          </p:cNvPicPr>
          <p:nvPr/>
        </p:nvPicPr>
        <p:blipFill>
          <a:blip r:embed="rId2"/>
          <a:srcRect/>
          <a:stretch>
            <a:fillRect/>
          </a:stretch>
        </p:blipFill>
        <p:spPr bwMode="auto">
          <a:xfrm rot="10800000">
            <a:off x="8305800" y="6022975"/>
            <a:ext cx="838200" cy="835025"/>
          </a:xfrm>
          <a:prstGeom prst="rect">
            <a:avLst/>
          </a:prstGeom>
          <a:solidFill>
            <a:schemeClr val="accent3">
              <a:lumMod val="20000"/>
              <a:lumOff val="80000"/>
            </a:schemeClr>
          </a:solidFill>
          <a:ln>
            <a:noFill/>
          </a:ln>
        </p:spPr>
      </p:pic>
      <p:pic>
        <p:nvPicPr>
          <p:cNvPr id="36867" name="Picture 14" descr="POINSET2"/>
          <p:cNvPicPr>
            <a:picLocks noChangeAspect="1" noChangeArrowheads="1"/>
          </p:cNvPicPr>
          <p:nvPr/>
        </p:nvPicPr>
        <p:blipFill>
          <a:blip r:embed="rId2"/>
          <a:srcRect/>
          <a:stretch>
            <a:fillRect/>
          </a:stretch>
        </p:blipFill>
        <p:spPr bwMode="auto">
          <a:xfrm>
            <a:off x="0" y="0"/>
            <a:ext cx="814388" cy="811213"/>
          </a:xfrm>
          <a:prstGeom prst="rect">
            <a:avLst/>
          </a:prstGeom>
          <a:solidFill>
            <a:schemeClr val="accent3">
              <a:lumMod val="20000"/>
              <a:lumOff val="80000"/>
            </a:schemeClr>
          </a:solidFill>
          <a:ln>
            <a:noFill/>
          </a:ln>
        </p:spPr>
      </p:pic>
      <p:sp>
        <p:nvSpPr>
          <p:cNvPr id="11" name="Rectangle 28"/>
          <p:cNvSpPr>
            <a:spLocks noChangeArrowheads="1"/>
          </p:cNvSpPr>
          <p:nvPr/>
        </p:nvSpPr>
        <p:spPr bwMode="auto">
          <a:xfrm>
            <a:off x="298358" y="1157614"/>
            <a:ext cx="8158766" cy="461665"/>
          </a:xfrm>
          <a:prstGeom prst="rect">
            <a:avLst/>
          </a:prstGeom>
          <a:solidFill>
            <a:schemeClr val="accent3">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en-US" sz="2400" i="1" dirty="0">
                <a:latin typeface="Times New Roman" pitchFamily="18" charset="0"/>
                <a:cs typeface="Times New Roman" pitchFamily="18" charset="0"/>
              </a:rPr>
              <a:t>1. </a:t>
            </a:r>
            <a:r>
              <a:rPr lang="en-US" sz="2400" i="1" dirty="0" err="1">
                <a:latin typeface="Times New Roman" pitchFamily="18" charset="0"/>
                <a:cs typeface="Times New Roman" pitchFamily="18" charset="0"/>
              </a:rPr>
              <a:t>Phông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chữ</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chưa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đều</a:t>
            </a:r>
            <a:endParaRPr lang="en-US" sz="2400" i="1" dirty="0">
              <a:latin typeface="Times New Roman" pitchFamily="18" charset="0"/>
              <a:cs typeface="Times New Roman" pitchFamily="18" charset="0"/>
            </a:endParaRPr>
          </a:p>
        </p:txBody>
      </p:sp>
      <p:sp>
        <p:nvSpPr>
          <p:cNvPr id="12" name="Text Box 43"/>
          <p:cNvSpPr txBox="1">
            <a:spLocks noChangeArrowheads="1"/>
          </p:cNvSpPr>
          <p:nvPr/>
        </p:nvSpPr>
        <p:spPr bwMode="auto">
          <a:xfrm>
            <a:off x="157162" y="483393"/>
            <a:ext cx="8567738" cy="461665"/>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r>
              <a:rPr lang="en-US" sz="2400" b="1" dirty="0">
                <a:solidFill>
                  <a:srgbClr val="FF0000"/>
                </a:solidFill>
                <a:latin typeface="Times New Roman" pitchFamily="18" charset="0"/>
                <a:cs typeface="Times New Roman" pitchFamily="18" charset="0"/>
              </a:rPr>
              <a:t>NHẬN XÉT CỦA GV PB1</a:t>
            </a:r>
          </a:p>
        </p:txBody>
      </p:sp>
      <p:sp>
        <p:nvSpPr>
          <p:cNvPr id="7" name="Rectangle 28"/>
          <p:cNvSpPr>
            <a:spLocks noChangeArrowheads="1"/>
          </p:cNvSpPr>
          <p:nvPr/>
        </p:nvSpPr>
        <p:spPr bwMode="auto">
          <a:xfrm>
            <a:off x="171776" y="1896650"/>
            <a:ext cx="8285347" cy="461665"/>
          </a:xfrm>
          <a:prstGeom prst="rect">
            <a:avLst/>
          </a:prstGeom>
          <a:solidFill>
            <a:schemeClr val="accent3">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en-US" sz="2400" i="1" dirty="0">
                <a:latin typeface="Times New Roman" pitchFamily="18" charset="0"/>
                <a:cs typeface="Times New Roman" pitchFamily="18" charset="0"/>
              </a:rPr>
              <a:t>2. </a:t>
            </a:r>
            <a:r>
              <a:rPr lang="en-US" sz="2400" i="1" dirty="0" err="1">
                <a:latin typeface="Times New Roman" pitchFamily="18" charset="0"/>
                <a:cs typeface="Times New Roman" pitchFamily="18" charset="0"/>
              </a:rPr>
              <a:t>Bài</a:t>
            </a:r>
            <a:r>
              <a:rPr lang="en-US" sz="2400" i="1" dirty="0">
                <a:latin typeface="Times New Roman" pitchFamily="18" charset="0"/>
                <a:cs typeface="Times New Roman" pitchFamily="18" charset="0"/>
              </a:rPr>
              <a:t> 3 </a:t>
            </a:r>
            <a:r>
              <a:rPr lang="en-US" sz="2400" i="1" dirty="0" err="1">
                <a:latin typeface="Times New Roman" pitchFamily="18" charset="0"/>
                <a:cs typeface="Times New Roman" pitchFamily="18" charset="0"/>
              </a:rPr>
              <a:t>vẽ</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thị</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chưa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án</a:t>
            </a:r>
            <a:r>
              <a:rPr lang="en-US" sz="2400" i="1" dirty="0">
                <a:latin typeface="Times New Roman" pitchFamily="18" charset="0"/>
                <a:cs typeface="Times New Roman" pitchFamily="18" charset="0"/>
              </a:rPr>
              <a:t> word</a:t>
            </a:r>
          </a:p>
        </p:txBody>
      </p:sp>
      <p:sp>
        <p:nvSpPr>
          <p:cNvPr id="8" name="Rectangle 28"/>
          <p:cNvSpPr>
            <a:spLocks noChangeArrowheads="1"/>
          </p:cNvSpPr>
          <p:nvPr/>
        </p:nvSpPr>
        <p:spPr bwMode="auto">
          <a:xfrm>
            <a:off x="171776" y="2559486"/>
            <a:ext cx="8285347" cy="461665"/>
          </a:xfrm>
          <a:prstGeom prst="rect">
            <a:avLst/>
          </a:prstGeom>
          <a:solidFill>
            <a:schemeClr val="accent3">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en-US" sz="2400" i="1" dirty="0">
                <a:latin typeface="Times New Roman" pitchFamily="18" charset="0"/>
                <a:cs typeface="Times New Roman" pitchFamily="18" charset="0"/>
              </a:rPr>
              <a:t>3. </a:t>
            </a:r>
            <a:r>
              <a:rPr lang="en-US" sz="2400" i="1" dirty="0" err="1">
                <a:latin typeface="Times New Roman" pitchFamily="18" charset="0"/>
                <a:cs typeface="Times New Roman" pitchFamily="18" charset="0"/>
              </a:rPr>
              <a:t>Bài</a:t>
            </a:r>
            <a:r>
              <a:rPr lang="en-US" sz="2400" i="1" dirty="0">
                <a:latin typeface="Times New Roman" pitchFamily="18" charset="0"/>
                <a:cs typeface="Times New Roman" pitchFamily="18" charset="0"/>
              </a:rPr>
              <a:t> 4 </a:t>
            </a:r>
            <a:r>
              <a:rPr lang="en-US" sz="2400" i="1" dirty="0" err="1">
                <a:latin typeface="Times New Roman" pitchFamily="18" charset="0"/>
                <a:cs typeface="Times New Roman" pitchFamily="18" charset="0"/>
              </a:rPr>
              <a:t>nên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bỏ</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vì</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giảm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tải</a:t>
            </a:r>
            <a:r>
              <a:rPr lang="en-US" sz="2400" i="1" dirty="0">
                <a:latin typeface="Times New Roman" pitchFamily="18" charset="0"/>
                <a:cs typeface="Times New Roman" pitchFamily="18" charset="0"/>
              </a:rPr>
              <a:t>)</a:t>
            </a:r>
          </a:p>
        </p:txBody>
      </p:sp>
      <p:sp>
        <p:nvSpPr>
          <p:cNvPr id="9" name="Rectangle 28"/>
          <p:cNvSpPr>
            <a:spLocks noChangeArrowheads="1"/>
          </p:cNvSpPr>
          <p:nvPr/>
        </p:nvSpPr>
        <p:spPr bwMode="auto">
          <a:xfrm>
            <a:off x="134329" y="3321486"/>
            <a:ext cx="8285347" cy="461665"/>
          </a:xfrm>
          <a:prstGeom prst="rect">
            <a:avLst/>
          </a:prstGeom>
          <a:solidFill>
            <a:schemeClr val="accent3">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en-US" sz="2400" i="1" dirty="0">
                <a:latin typeface="Times New Roman" pitchFamily="18" charset="0"/>
                <a:cs typeface="Times New Roman" pitchFamily="18" charset="0"/>
              </a:rPr>
              <a:t>4. </a:t>
            </a:r>
            <a:r>
              <a:rPr lang="en-US" sz="2400" i="1" dirty="0" err="1">
                <a:latin typeface="Times New Roman" pitchFamily="18" charset="0"/>
                <a:cs typeface="Times New Roman" pitchFamily="18" charset="0"/>
              </a:rPr>
              <a:t>Thêm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tập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thực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tế</a:t>
            </a:r>
            <a:endParaRPr lang="en-US" sz="2400" i="1" dirty="0">
              <a:latin typeface="Times New Roman" pitchFamily="18" charset="0"/>
              <a:cs typeface="Times New Roman" pitchFamily="18" charset="0"/>
            </a:endParaRPr>
          </a:p>
        </p:txBody>
      </p:sp>
      <p:sp>
        <p:nvSpPr>
          <p:cNvPr id="10" name="Rectangle 28"/>
          <p:cNvSpPr>
            <a:spLocks noChangeArrowheads="1"/>
          </p:cNvSpPr>
          <p:nvPr/>
        </p:nvSpPr>
        <p:spPr bwMode="auto">
          <a:xfrm>
            <a:off x="97795" y="4159686"/>
            <a:ext cx="8285347" cy="461665"/>
          </a:xfrm>
          <a:prstGeom prst="rect">
            <a:avLst/>
          </a:prstGeom>
          <a:solidFill>
            <a:schemeClr val="accent3">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en-US" sz="2400" i="1" dirty="0">
                <a:latin typeface="Times New Roman" pitchFamily="18" charset="0"/>
                <a:cs typeface="Times New Roman" pitchFamily="18" charset="0"/>
              </a:rPr>
              <a:t>5. </a:t>
            </a:r>
            <a:r>
              <a:rPr lang="en-US" sz="2400" i="1" dirty="0" err="1">
                <a:latin typeface="Times New Roman" pitchFamily="18" charset="0"/>
                <a:cs typeface="Times New Roman" pitchFamily="18" charset="0"/>
              </a:rPr>
              <a:t>Thêm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silde</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nội</a:t>
            </a:r>
            <a:r>
              <a:rPr lang="en-US" sz="2400" i="1" dirty="0">
                <a:latin typeface="Times New Roman" pitchFamily="18" charset="0"/>
                <a:cs typeface="Times New Roman" pitchFamily="18" charset="0"/>
              </a:rPr>
              <a:t> dung</a:t>
            </a:r>
          </a:p>
        </p:txBody>
      </p:sp>
      <p:sp>
        <p:nvSpPr>
          <p:cNvPr id="13" name="Rectangle 28"/>
          <p:cNvSpPr>
            <a:spLocks noChangeArrowheads="1"/>
          </p:cNvSpPr>
          <p:nvPr/>
        </p:nvSpPr>
        <p:spPr bwMode="auto">
          <a:xfrm>
            <a:off x="97795" y="5048788"/>
            <a:ext cx="8285347" cy="461665"/>
          </a:xfrm>
          <a:prstGeom prst="rect">
            <a:avLst/>
          </a:prstGeom>
          <a:solidFill>
            <a:schemeClr val="accent3">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en-US" sz="2400" i="1" dirty="0">
                <a:latin typeface="Times New Roman" pitchFamily="18" charset="0"/>
                <a:cs typeface="Times New Roman" pitchFamily="18" charset="0"/>
              </a:rPr>
              <a:t>6. </a:t>
            </a:r>
            <a:r>
              <a:rPr lang="en-US" sz="2400" i="1" dirty="0" err="1">
                <a:latin typeface="Times New Roman" pitchFamily="18" charset="0"/>
                <a:cs typeface="Times New Roman" pitchFamily="18" charset="0"/>
              </a:rPr>
              <a:t>Thừa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silde</a:t>
            </a:r>
            <a:r>
              <a:rPr lang="en-US" sz="2400" i="1" dirty="0">
                <a:latin typeface="Times New Roman" pitchFamily="18" charset="0"/>
                <a:cs typeface="Times New Roman" pitchFamily="18" charset="0"/>
              </a:rPr>
              <a:t> HDVN</a:t>
            </a:r>
          </a:p>
        </p:txBody>
      </p:sp>
      <p:sp>
        <p:nvSpPr>
          <p:cNvPr id="14" name="Rectangle 28"/>
          <p:cNvSpPr>
            <a:spLocks noChangeArrowheads="1"/>
          </p:cNvSpPr>
          <p:nvPr/>
        </p:nvSpPr>
        <p:spPr bwMode="auto">
          <a:xfrm>
            <a:off x="20453" y="5721141"/>
            <a:ext cx="8285347" cy="461665"/>
          </a:xfrm>
          <a:prstGeom prst="rect">
            <a:avLst/>
          </a:prstGeom>
          <a:solidFill>
            <a:schemeClr val="accent3">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en-US" sz="2400" i="1" dirty="0">
                <a:latin typeface="Times New Roman" pitchFamily="18" charset="0"/>
                <a:cs typeface="Times New Roman" pitchFamily="18" charset="0"/>
              </a:rPr>
              <a:t>7. </a:t>
            </a:r>
            <a:r>
              <a:rPr lang="en-US" sz="2400" i="1" dirty="0" err="1">
                <a:latin typeface="Times New Roman" pitchFamily="18" charset="0"/>
                <a:cs typeface="Times New Roman" pitchFamily="18" charset="0"/>
              </a:rPr>
              <a:t>Phần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trò</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chơi</a:t>
            </a:r>
            <a:r>
              <a:rPr lang="en-US" sz="2400" i="1" dirty="0">
                <a:latin typeface="Times New Roman" pitchFamily="18" charset="0"/>
                <a:cs typeface="Times New Roman" pitchFamily="18" charset="0"/>
              </a:rPr>
              <a:t> ở </a:t>
            </a:r>
            <a:r>
              <a:rPr lang="en-US" sz="2400" i="1" dirty="0" err="1">
                <a:latin typeface="Times New Roman" pitchFamily="18" charset="0"/>
                <a:cs typeface="Times New Roman" pitchFamily="18" charset="0"/>
              </a:rPr>
              <a:t>hộp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màu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thành</a:t>
            </a:r>
            <a:r>
              <a:rPr lang="en-US" sz="2400" i="1" dirty="0">
                <a:latin typeface="Times New Roman" pitchFamily="18" charset="0"/>
                <a:cs typeface="Times New Roman" pitchFamily="18" charset="0"/>
              </a:rPr>
              <a:t> 4 </a:t>
            </a:r>
            <a:r>
              <a:rPr lang="en-US" sz="2400" i="1" dirty="0" err="1">
                <a:latin typeface="Times New Roman" pitchFamily="18" charset="0"/>
                <a:cs typeface="Times New Roman" pitchFamily="18" charset="0"/>
              </a:rPr>
              <a:t>đáp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án</a:t>
            </a:r>
            <a:r>
              <a:rPr lang="en-US" sz="2400" i="1" dirty="0">
                <a:latin typeface="Times New Roman" pitchFamily="18" charset="0"/>
                <a:cs typeface="Times New Roman" pitchFamily="18"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23813"/>
            <a:ext cx="8143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AutoShape 4"/>
          <p:cNvSpPr>
            <a:spLocks noChangeArrowheads="1"/>
          </p:cNvSpPr>
          <p:nvPr/>
        </p:nvSpPr>
        <p:spPr bwMode="auto">
          <a:xfrm>
            <a:off x="2667000" y="0"/>
            <a:ext cx="3733800" cy="749300"/>
          </a:xfrm>
          <a:prstGeom prst="horizontalScroll">
            <a:avLst>
              <a:gd name="adj" fmla="val 12500"/>
            </a:avLst>
          </a:prstGeom>
          <a:solidFill>
            <a:srgbClr val="CCFFCC"/>
          </a:solidFill>
          <a:ln w="57150">
            <a:solidFill>
              <a:srgbClr val="660033"/>
            </a:solidFill>
            <a:round/>
            <a:headEnd/>
            <a:tailEnd/>
          </a:ln>
        </p:spPr>
        <p:txBody>
          <a:bodyPr wrap="none" lIns="85725" tIns="42863" rIns="85725" bIns="42863" anchor="ctr"/>
          <a:lstStyle/>
          <a:p>
            <a:pPr algn="ctr" defTabSz="857250"/>
            <a:endParaRPr lang="vi-VN" sz="1900">
              <a:solidFill>
                <a:srgbClr val="0000FF"/>
              </a:solidFill>
              <a:latin typeface="Times New Roman" pitchFamily="18" charset="0"/>
              <a:cs typeface="Times New Roman" pitchFamily="18" charset="0"/>
            </a:endParaRPr>
          </a:p>
        </p:txBody>
      </p:sp>
      <p:sp>
        <p:nvSpPr>
          <p:cNvPr id="13317" name="WordArt 5"/>
          <p:cNvSpPr>
            <a:spLocks noChangeArrowheads="1" noChangeShapeType="1" noTextEdit="1"/>
          </p:cNvSpPr>
          <p:nvPr/>
        </p:nvSpPr>
        <p:spPr bwMode="auto">
          <a:xfrm>
            <a:off x="2971800" y="152400"/>
            <a:ext cx="3276600" cy="438150"/>
          </a:xfrm>
          <a:prstGeom prst="rect">
            <a:avLst/>
          </a:prstGeom>
        </p:spPr>
        <p:txBody>
          <a:bodyPr wrap="none" fromWordArt="1">
            <a:prstTxWarp prst="textPlain">
              <a:avLst>
                <a:gd name="adj" fmla="val 50000"/>
              </a:avLst>
            </a:prstTxWarp>
          </a:bodyPr>
          <a:lstStyle/>
          <a:p>
            <a:pPr algn="ctr"/>
            <a:r>
              <a:rPr lang="en-US" sz="1600" b="1" kern="10">
                <a:ln w="12700">
                  <a:solidFill>
                    <a:srgbClr val="660033"/>
                  </a:solidFill>
                  <a:round/>
                  <a:headEnd/>
                  <a:tailEnd/>
                </a:ln>
                <a:solidFill>
                  <a:srgbClr val="0000FF"/>
                </a:solidFill>
                <a:latin typeface="Times New Roman"/>
                <a:cs typeface="Times New Roman"/>
              </a:rPr>
              <a:t>HỘP QUÀ MÀU XANH</a:t>
            </a:r>
          </a:p>
        </p:txBody>
      </p:sp>
      <p:sp>
        <p:nvSpPr>
          <p:cNvPr id="13318" name="Rectangle 7">
            <a:hlinkClick r:id="rId4" action="ppaction://hlinksldjump"/>
          </p:cNvPr>
          <p:cNvSpPr>
            <a:spLocks noChangeArrowheads="1"/>
          </p:cNvSpPr>
          <p:nvPr/>
        </p:nvSpPr>
        <p:spPr bwMode="auto">
          <a:xfrm>
            <a:off x="7361238" y="3771900"/>
            <a:ext cx="1371600" cy="685800"/>
          </a:xfrm>
          <a:prstGeom prst="rect">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b="1">
                <a:solidFill>
                  <a:srgbClr val="0000FF"/>
                </a:solidFill>
                <a:latin typeface="Times New Roman" pitchFamily="18" charset="0"/>
                <a:cs typeface="Times New Roman" pitchFamily="18" charset="0"/>
              </a:rPr>
              <a:t>Đúng</a:t>
            </a:r>
          </a:p>
        </p:txBody>
      </p:sp>
      <p:sp>
        <p:nvSpPr>
          <p:cNvPr id="13319" name="Rectangle 8">
            <a:hlinkClick r:id="rId5" action="ppaction://hlinksldjump"/>
          </p:cNvPr>
          <p:cNvSpPr>
            <a:spLocks noChangeArrowheads="1"/>
          </p:cNvSpPr>
          <p:nvPr/>
        </p:nvSpPr>
        <p:spPr bwMode="auto">
          <a:xfrm>
            <a:off x="7312025" y="4657725"/>
            <a:ext cx="1371600" cy="685800"/>
          </a:xfrm>
          <a:prstGeom prst="rect">
            <a:avLst/>
          </a:prstGeom>
          <a:solidFill>
            <a:srgbClr val="002060"/>
          </a:solidFill>
          <a:ln w="63500" algn="ctr">
            <a:solidFill>
              <a:srgbClr val="800000"/>
            </a:solidFill>
            <a:miter lim="800000"/>
            <a:headEnd/>
            <a:tailEnd/>
          </a:ln>
        </p:spPr>
        <p:txBody>
          <a:bodyPr wrap="none" anchor="ctr"/>
          <a:lstStyle/>
          <a:p>
            <a:pPr algn="ctr" eaLnBrk="0" hangingPunct="0"/>
            <a:r>
              <a:rPr lang="en-US" b="1" u="sng">
                <a:solidFill>
                  <a:srgbClr val="FF0000"/>
                </a:solidFill>
                <a:latin typeface="Times New Roman" pitchFamily="18" charset="0"/>
                <a:cs typeface="Times New Roman" pitchFamily="18" charset="0"/>
                <a:hlinkClick r:id="rId5" action="ppaction://hlinksldjump"/>
              </a:rPr>
              <a:t>Sai</a:t>
            </a:r>
            <a:endParaRPr lang="en-US" b="1" u="sng">
              <a:solidFill>
                <a:srgbClr val="FF0000"/>
              </a:solidFill>
              <a:latin typeface="Times New Roman" pitchFamily="18" charset="0"/>
              <a:cs typeface="Times New Roman" pitchFamily="18" charset="0"/>
            </a:endParaRPr>
          </a:p>
        </p:txBody>
      </p:sp>
      <p:sp>
        <p:nvSpPr>
          <p:cNvPr id="56346" name="AutoShape 26">
            <a:hlinkClick r:id="rId6" action="ppaction://hlinksldjump"/>
          </p:cNvPr>
          <p:cNvSpPr>
            <a:spLocks noChangeArrowheads="1"/>
          </p:cNvSpPr>
          <p:nvPr/>
        </p:nvSpPr>
        <p:spPr bwMode="auto">
          <a:xfrm>
            <a:off x="7505700" y="5559425"/>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b="1" dirty="0" err="1">
                <a:solidFill>
                  <a:srgbClr val="0000FF"/>
                </a:solidFill>
                <a:latin typeface="Times New Roman" pitchFamily="18" charset="0"/>
                <a:cs typeface="Times New Roman" pitchFamily="18" charset="0"/>
              </a:rPr>
              <a:t>Chọn</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hộp</a:t>
            </a:r>
            <a:endParaRPr lang="en-US" b="1" dirty="0">
              <a:solidFill>
                <a:srgbClr val="0000FF"/>
              </a:solidFill>
              <a:latin typeface="Times New Roman" pitchFamily="18" charset="0"/>
              <a:cs typeface="Times New Roman" pitchFamily="18" charset="0"/>
            </a:endParaRPr>
          </a:p>
        </p:txBody>
      </p:sp>
      <p:sp>
        <p:nvSpPr>
          <p:cNvPr id="13321" name="Rectangle 32"/>
          <p:cNvSpPr>
            <a:spLocks noChangeArrowheads="1"/>
          </p:cNvSpPr>
          <p:nvPr/>
        </p:nvSpPr>
        <p:spPr bwMode="auto">
          <a:xfrm>
            <a:off x="0" y="-200025"/>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Times New Roman" pitchFamily="18" charset="0"/>
              <a:cs typeface="Times New Roman" pitchFamily="18" charset="0"/>
            </a:endParaRPr>
          </a:p>
        </p:txBody>
      </p:sp>
      <p:grpSp>
        <p:nvGrpSpPr>
          <p:cNvPr id="13322" name="Group 71"/>
          <p:cNvGrpSpPr>
            <a:grpSpLocks/>
          </p:cNvGrpSpPr>
          <p:nvPr/>
        </p:nvGrpSpPr>
        <p:grpSpPr bwMode="auto">
          <a:xfrm>
            <a:off x="1524000" y="1809750"/>
            <a:ext cx="5470525" cy="4286250"/>
            <a:chOff x="384" y="-106"/>
            <a:chExt cx="4560" cy="3946"/>
          </a:xfrm>
        </p:grpSpPr>
        <p:sp>
          <p:nvSpPr>
            <p:cNvPr id="13327" name="Text Box 59"/>
            <p:cNvSpPr txBox="1">
              <a:spLocks noChangeArrowheads="1"/>
            </p:cNvSpPr>
            <p:nvPr/>
          </p:nvSpPr>
          <p:spPr bwMode="auto">
            <a:xfrm>
              <a:off x="432" y="2461"/>
              <a:ext cx="105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Times New Roman" pitchFamily="18" charset="0"/>
                  <a:cs typeface="Times New Roman" pitchFamily="18" charset="0"/>
                </a:rPr>
                <a:t>B</a:t>
              </a:r>
            </a:p>
          </p:txBody>
        </p:sp>
        <p:grpSp>
          <p:nvGrpSpPr>
            <p:cNvPr id="13328" name="Group 70"/>
            <p:cNvGrpSpPr>
              <a:grpSpLocks/>
            </p:cNvGrpSpPr>
            <p:nvPr/>
          </p:nvGrpSpPr>
          <p:grpSpPr bwMode="auto">
            <a:xfrm>
              <a:off x="384" y="-106"/>
              <a:ext cx="4560" cy="3946"/>
              <a:chOff x="1056" y="-106"/>
              <a:chExt cx="4560" cy="3946"/>
            </a:xfrm>
          </p:grpSpPr>
          <p:sp>
            <p:nvSpPr>
              <p:cNvPr id="13329" name="Line 5"/>
              <p:cNvSpPr>
                <a:spLocks noChangeShapeType="1"/>
              </p:cNvSpPr>
              <p:nvPr/>
            </p:nvSpPr>
            <p:spPr bwMode="auto">
              <a:xfrm>
                <a:off x="3074" y="192"/>
                <a:ext cx="0" cy="3648"/>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0" name="Line 13"/>
              <p:cNvSpPr>
                <a:spLocks noChangeShapeType="1"/>
              </p:cNvSpPr>
              <p:nvPr/>
            </p:nvSpPr>
            <p:spPr bwMode="auto">
              <a:xfrm rot="5400000">
                <a:off x="3072" y="1835"/>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1" name="Line 4"/>
              <p:cNvSpPr>
                <a:spLocks noChangeShapeType="1"/>
              </p:cNvSpPr>
              <p:nvPr/>
            </p:nvSpPr>
            <p:spPr bwMode="auto">
              <a:xfrm>
                <a:off x="1152" y="3299"/>
                <a:ext cx="436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3332" name="Line 6"/>
              <p:cNvSpPr>
                <a:spLocks noChangeShapeType="1"/>
              </p:cNvSpPr>
              <p:nvPr/>
            </p:nvSpPr>
            <p:spPr bwMode="auto">
              <a:xfrm>
                <a:off x="3552"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3" name="Line 7"/>
              <p:cNvSpPr>
                <a:spLocks noChangeShapeType="1"/>
              </p:cNvSpPr>
              <p:nvPr/>
            </p:nvSpPr>
            <p:spPr bwMode="auto">
              <a:xfrm>
                <a:off x="2616"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4" name="Line 8"/>
              <p:cNvSpPr>
                <a:spLocks noChangeShapeType="1"/>
              </p:cNvSpPr>
              <p:nvPr/>
            </p:nvSpPr>
            <p:spPr bwMode="auto">
              <a:xfrm>
                <a:off x="2160"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5" name="Line 9"/>
              <p:cNvSpPr>
                <a:spLocks noChangeShapeType="1"/>
              </p:cNvSpPr>
              <p:nvPr/>
            </p:nvSpPr>
            <p:spPr bwMode="auto">
              <a:xfrm>
                <a:off x="1260"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6" name="Line 10"/>
              <p:cNvSpPr>
                <a:spLocks noChangeShapeType="1"/>
              </p:cNvSpPr>
              <p:nvPr/>
            </p:nvSpPr>
            <p:spPr bwMode="auto">
              <a:xfrm>
                <a:off x="4992"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7" name="Line 11"/>
              <p:cNvSpPr>
                <a:spLocks noChangeShapeType="1"/>
              </p:cNvSpPr>
              <p:nvPr/>
            </p:nvSpPr>
            <p:spPr bwMode="auto">
              <a:xfrm>
                <a:off x="4524"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8" name="Line 12"/>
              <p:cNvSpPr>
                <a:spLocks noChangeShapeType="1"/>
              </p:cNvSpPr>
              <p:nvPr/>
            </p:nvSpPr>
            <p:spPr bwMode="auto">
              <a:xfrm>
                <a:off x="4032"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39" name="Line 14"/>
              <p:cNvSpPr>
                <a:spLocks noChangeShapeType="1"/>
              </p:cNvSpPr>
              <p:nvPr/>
            </p:nvSpPr>
            <p:spPr bwMode="auto">
              <a:xfrm>
                <a:off x="1716"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0" name="Line 15"/>
              <p:cNvSpPr>
                <a:spLocks noChangeShapeType="1"/>
              </p:cNvSpPr>
              <p:nvPr/>
            </p:nvSpPr>
            <p:spPr bwMode="auto">
              <a:xfrm rot="5400000">
                <a:off x="3072" y="1355"/>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1" name="Line 16"/>
              <p:cNvSpPr>
                <a:spLocks noChangeShapeType="1"/>
              </p:cNvSpPr>
              <p:nvPr/>
            </p:nvSpPr>
            <p:spPr bwMode="auto">
              <a:xfrm rot="5400000">
                <a:off x="3072" y="91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2" name="Line 17"/>
              <p:cNvSpPr>
                <a:spLocks noChangeShapeType="1"/>
              </p:cNvSpPr>
              <p:nvPr/>
            </p:nvSpPr>
            <p:spPr bwMode="auto">
              <a:xfrm rot="5400000">
                <a:off x="3072" y="277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3" name="Line 19"/>
              <p:cNvSpPr>
                <a:spLocks noChangeShapeType="1"/>
              </p:cNvSpPr>
              <p:nvPr/>
            </p:nvSpPr>
            <p:spPr bwMode="auto">
              <a:xfrm rot="5400000">
                <a:off x="3060" y="479"/>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4" name="Line 21"/>
              <p:cNvSpPr>
                <a:spLocks noChangeShapeType="1"/>
              </p:cNvSpPr>
              <p:nvPr/>
            </p:nvSpPr>
            <p:spPr bwMode="auto">
              <a:xfrm rot="5400000">
                <a:off x="3072" y="2315"/>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5" name="Text Box 28"/>
              <p:cNvSpPr txBox="1">
                <a:spLocks noChangeArrowheads="1"/>
              </p:cNvSpPr>
              <p:nvPr/>
            </p:nvSpPr>
            <p:spPr bwMode="auto">
              <a:xfrm>
                <a:off x="1056" y="3371"/>
                <a:ext cx="456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-4    -3     -2    -1     0       1      2       3       4     x</a:t>
                </a:r>
              </a:p>
            </p:txBody>
          </p:sp>
          <p:sp>
            <p:nvSpPr>
              <p:cNvPr id="13346" name="Line 35"/>
              <p:cNvSpPr>
                <a:spLocks noChangeShapeType="1"/>
              </p:cNvSpPr>
              <p:nvPr/>
            </p:nvSpPr>
            <p:spPr bwMode="auto">
              <a:xfrm>
                <a:off x="3547" y="536"/>
                <a:ext cx="0" cy="278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7" name="Line 36"/>
              <p:cNvSpPr>
                <a:spLocks noChangeShapeType="1"/>
              </p:cNvSpPr>
              <p:nvPr/>
            </p:nvSpPr>
            <p:spPr bwMode="auto">
              <a:xfrm>
                <a:off x="3072" y="527"/>
                <a:ext cx="144"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48" name="Oval 37"/>
              <p:cNvSpPr>
                <a:spLocks noChangeArrowheads="1"/>
              </p:cNvSpPr>
              <p:nvPr/>
            </p:nvSpPr>
            <p:spPr bwMode="auto">
              <a:xfrm flipH="1">
                <a:off x="3535" y="496"/>
                <a:ext cx="38" cy="42"/>
              </a:xfrm>
              <a:prstGeom prst="ellipse">
                <a:avLst/>
              </a:prstGeom>
              <a:solidFill>
                <a:schemeClr val="tx1"/>
              </a:solidFill>
              <a:ln w="9525" algn="ctr">
                <a:solidFill>
                  <a:srgbClr val="FF0000"/>
                </a:solidFill>
                <a:round/>
                <a:headEnd/>
                <a:tailEnd/>
              </a:ln>
            </p:spPr>
            <p:txBody>
              <a:bodyPr anchor="ctr">
                <a:spAutoFit/>
              </a:bodyPr>
              <a:lstStyle/>
              <a:p>
                <a:endParaRPr lang="vi-VN" altLang="en-US">
                  <a:latin typeface="Times New Roman" pitchFamily="18" charset="0"/>
                  <a:cs typeface="Times New Roman" pitchFamily="18" charset="0"/>
                </a:endParaRPr>
              </a:p>
            </p:txBody>
          </p:sp>
          <p:sp>
            <p:nvSpPr>
              <p:cNvPr id="13349" name="Text Box 38"/>
              <p:cNvSpPr txBox="1">
                <a:spLocks noChangeArrowheads="1"/>
              </p:cNvSpPr>
              <p:nvPr/>
            </p:nvSpPr>
            <p:spPr bwMode="auto">
              <a:xfrm>
                <a:off x="3576" y="191"/>
                <a:ext cx="105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latin typeface="Times New Roman" pitchFamily="18" charset="0"/>
                    <a:cs typeface="Times New Roman" pitchFamily="18" charset="0"/>
                  </a:rPr>
                  <a:t>A</a:t>
                </a:r>
              </a:p>
            </p:txBody>
          </p:sp>
          <p:sp>
            <p:nvSpPr>
              <p:cNvPr id="13350" name="Line 42"/>
              <p:cNvSpPr>
                <a:spLocks noChangeShapeType="1"/>
              </p:cNvSpPr>
              <p:nvPr/>
            </p:nvSpPr>
            <p:spPr bwMode="auto">
              <a:xfrm flipV="1">
                <a:off x="3552" y="2351"/>
                <a:ext cx="0" cy="9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51" name="Line 43"/>
              <p:cNvSpPr>
                <a:spLocks noChangeShapeType="1"/>
              </p:cNvSpPr>
              <p:nvPr/>
            </p:nvSpPr>
            <p:spPr bwMode="auto">
              <a:xfrm>
                <a:off x="3072" y="2363"/>
                <a:ext cx="48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52" name="Oval 44"/>
              <p:cNvSpPr>
                <a:spLocks noChangeArrowheads="1"/>
              </p:cNvSpPr>
              <p:nvPr/>
            </p:nvSpPr>
            <p:spPr bwMode="auto">
              <a:xfrm flipH="1">
                <a:off x="3535" y="2352"/>
                <a:ext cx="38" cy="42"/>
              </a:xfrm>
              <a:prstGeom prst="ellipse">
                <a:avLst/>
              </a:prstGeom>
              <a:solidFill>
                <a:schemeClr val="tx1"/>
              </a:solidFill>
              <a:ln w="9525" algn="ctr">
                <a:solidFill>
                  <a:srgbClr val="FF0000"/>
                </a:solidFill>
                <a:round/>
                <a:headEnd/>
                <a:tailEnd/>
              </a:ln>
            </p:spPr>
            <p:txBody>
              <a:bodyPr anchor="ctr">
                <a:spAutoFit/>
              </a:bodyPr>
              <a:lstStyle/>
              <a:p>
                <a:endParaRPr lang="vi-VN" altLang="en-US">
                  <a:latin typeface="Times New Roman" pitchFamily="18" charset="0"/>
                  <a:cs typeface="Times New Roman" pitchFamily="18" charset="0"/>
                </a:endParaRPr>
              </a:p>
            </p:txBody>
          </p:sp>
          <p:sp>
            <p:nvSpPr>
              <p:cNvPr id="13353" name="Text Box 46"/>
              <p:cNvSpPr txBox="1">
                <a:spLocks noChangeArrowheads="1"/>
              </p:cNvSpPr>
              <p:nvPr/>
            </p:nvSpPr>
            <p:spPr bwMode="auto">
              <a:xfrm>
                <a:off x="3600" y="2111"/>
                <a:ext cx="105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Times New Roman" pitchFamily="18" charset="0"/>
                    <a:cs typeface="Times New Roman" pitchFamily="18" charset="0"/>
                  </a:rPr>
                  <a:t>C</a:t>
                </a:r>
              </a:p>
            </p:txBody>
          </p:sp>
          <p:sp>
            <p:nvSpPr>
              <p:cNvPr id="13354" name="Line 47"/>
              <p:cNvSpPr>
                <a:spLocks noChangeShapeType="1"/>
              </p:cNvSpPr>
              <p:nvPr/>
            </p:nvSpPr>
            <p:spPr bwMode="auto">
              <a:xfrm flipV="1">
                <a:off x="4032" y="2831"/>
                <a:ext cx="0" cy="48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55" name="Line 48"/>
              <p:cNvSpPr>
                <a:spLocks noChangeShapeType="1"/>
              </p:cNvSpPr>
              <p:nvPr/>
            </p:nvSpPr>
            <p:spPr bwMode="auto">
              <a:xfrm>
                <a:off x="3072" y="2819"/>
                <a:ext cx="96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56" name="Oval 49"/>
              <p:cNvSpPr>
                <a:spLocks noChangeArrowheads="1"/>
              </p:cNvSpPr>
              <p:nvPr/>
            </p:nvSpPr>
            <p:spPr bwMode="auto">
              <a:xfrm flipH="1">
                <a:off x="4025" y="2795"/>
                <a:ext cx="38" cy="42"/>
              </a:xfrm>
              <a:prstGeom prst="ellipse">
                <a:avLst/>
              </a:prstGeom>
              <a:solidFill>
                <a:schemeClr val="tx1"/>
              </a:solidFill>
              <a:ln w="9525" algn="ctr">
                <a:solidFill>
                  <a:srgbClr val="FF0000"/>
                </a:solidFill>
                <a:round/>
                <a:headEnd/>
                <a:tailEnd/>
              </a:ln>
            </p:spPr>
            <p:txBody>
              <a:bodyPr anchor="ctr">
                <a:spAutoFit/>
              </a:bodyPr>
              <a:lstStyle/>
              <a:p>
                <a:endParaRPr lang="vi-VN" altLang="en-US">
                  <a:latin typeface="Times New Roman" pitchFamily="18" charset="0"/>
                  <a:cs typeface="Times New Roman" pitchFamily="18" charset="0"/>
                </a:endParaRPr>
              </a:p>
            </p:txBody>
          </p:sp>
          <p:sp>
            <p:nvSpPr>
              <p:cNvPr id="13357" name="Text Box 50"/>
              <p:cNvSpPr txBox="1">
                <a:spLocks noChangeArrowheads="1"/>
              </p:cNvSpPr>
              <p:nvPr/>
            </p:nvSpPr>
            <p:spPr bwMode="auto">
              <a:xfrm>
                <a:off x="4080" y="2591"/>
                <a:ext cx="105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Times New Roman" pitchFamily="18" charset="0"/>
                    <a:cs typeface="Times New Roman" pitchFamily="18" charset="0"/>
                  </a:rPr>
                  <a:t>D</a:t>
                </a:r>
              </a:p>
            </p:txBody>
          </p:sp>
          <p:sp>
            <p:nvSpPr>
              <p:cNvPr id="13358" name="Oval 53"/>
              <p:cNvSpPr>
                <a:spLocks noChangeArrowheads="1"/>
              </p:cNvSpPr>
              <p:nvPr/>
            </p:nvSpPr>
            <p:spPr bwMode="auto">
              <a:xfrm flipH="1" flipV="1">
                <a:off x="1248" y="2791"/>
                <a:ext cx="38" cy="42"/>
              </a:xfrm>
              <a:prstGeom prst="ellipse">
                <a:avLst/>
              </a:prstGeom>
              <a:solidFill>
                <a:schemeClr val="tx1"/>
              </a:solidFill>
              <a:ln w="9525" algn="ctr">
                <a:solidFill>
                  <a:srgbClr val="FF0000"/>
                </a:solidFill>
                <a:round/>
                <a:headEnd/>
                <a:tailEnd/>
              </a:ln>
            </p:spPr>
            <p:txBody>
              <a:bodyPr anchor="ctr">
                <a:spAutoFit/>
              </a:bodyPr>
              <a:lstStyle/>
              <a:p>
                <a:endParaRPr lang="vi-VN" altLang="en-US">
                  <a:latin typeface="Times New Roman" pitchFamily="18" charset="0"/>
                  <a:cs typeface="Times New Roman" pitchFamily="18" charset="0"/>
                </a:endParaRPr>
              </a:p>
            </p:txBody>
          </p:sp>
          <p:sp>
            <p:nvSpPr>
              <p:cNvPr id="13359" name="Line 55"/>
              <p:cNvSpPr>
                <a:spLocks noChangeShapeType="1"/>
              </p:cNvSpPr>
              <p:nvPr/>
            </p:nvSpPr>
            <p:spPr bwMode="auto">
              <a:xfrm>
                <a:off x="1256" y="2815"/>
                <a:ext cx="192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13360" name="Group 69"/>
              <p:cNvGrpSpPr>
                <a:grpSpLocks/>
              </p:cNvGrpSpPr>
              <p:nvPr/>
            </p:nvGrpSpPr>
            <p:grpSpPr bwMode="auto">
              <a:xfrm>
                <a:off x="2812" y="-106"/>
                <a:ext cx="392" cy="3162"/>
                <a:chOff x="2812" y="-106"/>
                <a:chExt cx="392" cy="3162"/>
              </a:xfrm>
            </p:grpSpPr>
            <p:sp>
              <p:nvSpPr>
                <p:cNvPr id="13363" name="Text Box 62"/>
                <p:cNvSpPr txBox="1">
                  <a:spLocks noChangeArrowheads="1"/>
                </p:cNvSpPr>
                <p:nvPr/>
              </p:nvSpPr>
              <p:spPr bwMode="auto">
                <a:xfrm>
                  <a:off x="2820" y="-106"/>
                  <a:ext cx="384"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Times New Roman" pitchFamily="18" charset="0"/>
                      <a:cs typeface="Times New Roman" pitchFamily="18" charset="0"/>
                    </a:rPr>
                    <a:t>y  </a:t>
                  </a:r>
                </a:p>
                <a:p>
                  <a:pPr eaLnBrk="1" hangingPunct="1">
                    <a:lnSpc>
                      <a:spcPct val="150000"/>
                    </a:lnSpc>
                  </a:pPr>
                  <a:r>
                    <a:rPr lang="en-US" altLang="en-US">
                      <a:solidFill>
                        <a:srgbClr val="FF0000"/>
                      </a:solidFill>
                      <a:latin typeface="Times New Roman" pitchFamily="18" charset="0"/>
                      <a:cs typeface="Times New Roman" pitchFamily="18" charset="0"/>
                    </a:rPr>
                    <a:t>6        </a:t>
                  </a:r>
                </a:p>
              </p:txBody>
            </p:sp>
            <p:sp>
              <p:nvSpPr>
                <p:cNvPr id="13364" name="Text Box 63"/>
                <p:cNvSpPr txBox="1">
                  <a:spLocks noChangeArrowheads="1"/>
                </p:cNvSpPr>
                <p:nvPr/>
              </p:nvSpPr>
              <p:spPr bwMode="auto">
                <a:xfrm>
                  <a:off x="2822" y="792"/>
                  <a:ext cx="24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5</a:t>
                  </a:r>
                </a:p>
              </p:txBody>
            </p:sp>
            <p:sp>
              <p:nvSpPr>
                <p:cNvPr id="13365" name="Text Box 64"/>
                <p:cNvSpPr txBox="1">
                  <a:spLocks noChangeArrowheads="1"/>
                </p:cNvSpPr>
                <p:nvPr/>
              </p:nvSpPr>
              <p:spPr bwMode="auto">
                <a:xfrm>
                  <a:off x="2832" y="1212"/>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4</a:t>
                  </a:r>
                </a:p>
              </p:txBody>
            </p:sp>
            <p:sp>
              <p:nvSpPr>
                <p:cNvPr id="13366" name="Text Box 65"/>
                <p:cNvSpPr txBox="1">
                  <a:spLocks noChangeArrowheads="1"/>
                </p:cNvSpPr>
                <p:nvPr/>
              </p:nvSpPr>
              <p:spPr bwMode="auto">
                <a:xfrm>
                  <a:off x="2812" y="1740"/>
                  <a:ext cx="1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3</a:t>
                  </a:r>
                </a:p>
              </p:txBody>
            </p:sp>
            <p:sp>
              <p:nvSpPr>
                <p:cNvPr id="13367" name="Text Box 66"/>
                <p:cNvSpPr txBox="1">
                  <a:spLocks noChangeArrowheads="1"/>
                </p:cNvSpPr>
                <p:nvPr/>
              </p:nvSpPr>
              <p:spPr bwMode="auto">
                <a:xfrm>
                  <a:off x="2812" y="2196"/>
                  <a:ext cx="21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2</a:t>
                  </a:r>
                </a:p>
              </p:txBody>
            </p:sp>
            <p:sp>
              <p:nvSpPr>
                <p:cNvPr id="13368" name="Text Box 67"/>
                <p:cNvSpPr txBox="1">
                  <a:spLocks noChangeArrowheads="1"/>
                </p:cNvSpPr>
                <p:nvPr/>
              </p:nvSpPr>
              <p:spPr bwMode="auto">
                <a:xfrm>
                  <a:off x="2832" y="268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Times New Roman" pitchFamily="18" charset="0"/>
                      <a:cs typeface="Times New Roman" pitchFamily="18" charset="0"/>
                    </a:rPr>
                    <a:t>1</a:t>
                  </a:r>
                </a:p>
              </p:txBody>
            </p:sp>
          </p:grpSp>
          <p:sp>
            <p:nvSpPr>
              <p:cNvPr id="13361" name="Line 43"/>
              <p:cNvSpPr>
                <a:spLocks noChangeShapeType="1"/>
              </p:cNvSpPr>
              <p:nvPr/>
            </p:nvSpPr>
            <p:spPr bwMode="auto">
              <a:xfrm>
                <a:off x="3072" y="528"/>
                <a:ext cx="48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362" name="Line 47"/>
              <p:cNvSpPr>
                <a:spLocks noChangeShapeType="1"/>
              </p:cNvSpPr>
              <p:nvPr/>
            </p:nvSpPr>
            <p:spPr bwMode="auto">
              <a:xfrm flipV="1">
                <a:off x="1259" y="2807"/>
                <a:ext cx="0" cy="48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sp>
        <p:nvSpPr>
          <p:cNvPr id="13323" name="Text Box 45"/>
          <p:cNvSpPr txBox="1">
            <a:spLocks noChangeArrowheads="1"/>
          </p:cNvSpPr>
          <p:nvPr/>
        </p:nvSpPr>
        <p:spPr bwMode="auto">
          <a:xfrm>
            <a:off x="354013" y="982663"/>
            <a:ext cx="61991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50000"/>
              </a:spcBef>
            </a:pPr>
            <a:r>
              <a:rPr lang="en-US" sz="2400">
                <a:latin typeface="Times New Roman" pitchFamily="18" charset="0"/>
                <a:cs typeface="Times New Roman" pitchFamily="18" charset="0"/>
              </a:rPr>
              <a:t>Hình biểu diễn các điểm </a:t>
            </a:r>
            <a:r>
              <a:rPr lang="en-US" altLang="en-US" sz="2400">
                <a:latin typeface="Times New Roman" pitchFamily="18" charset="0"/>
                <a:cs typeface="Times New Roman" pitchFamily="18" charset="0"/>
              </a:rPr>
              <a:t>A(1; 6), B(-4; 1),    D(1; 2), C(2; 1) </a:t>
            </a:r>
            <a:r>
              <a:rPr lang="en-US" sz="2400">
                <a:latin typeface="Times New Roman" pitchFamily="18" charset="0"/>
                <a:cs typeface="Times New Roman" pitchFamily="18" charset="0"/>
              </a:rPr>
              <a:t>trên mặt phẳng tọa độ Oxy là</a:t>
            </a:r>
          </a:p>
        </p:txBody>
      </p:sp>
      <p:sp>
        <p:nvSpPr>
          <p:cNvPr id="2" name="Right Arrow 1">
            <a:hlinkClick r:id="rId7" action="ppaction://hlinksldjump"/>
          </p:cNvPr>
          <p:cNvSpPr/>
          <p:nvPr/>
        </p:nvSpPr>
        <p:spPr>
          <a:xfrm>
            <a:off x="762000" y="5978525"/>
            <a:ext cx="1752600" cy="879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latin typeface="Times New Roman" pitchFamily="18" charset="0"/>
                <a:cs typeface="Times New Roman" pitchFamily="18" charset="0"/>
              </a:rPr>
              <a:t>Đáp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án</a:t>
            </a:r>
            <a:endParaRPr lang="en-US" dirty="0">
              <a:solidFill>
                <a:schemeClr val="tx1"/>
              </a:solidFill>
              <a:latin typeface="Times New Roman" pitchFamily="18" charset="0"/>
              <a:cs typeface="Times New Roman" pitchFamily="18" charset="0"/>
            </a:endParaRPr>
          </a:p>
        </p:txBody>
      </p:sp>
      <p:pic>
        <p:nvPicPr>
          <p:cNvPr id="56" name="Nhạc nền Game zing farm.mp3">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7273925"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7361238" y="1771650"/>
            <a:ext cx="11430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rPr>
              <a:t>15 </a:t>
            </a:r>
            <a:r>
              <a:rPr lang="en-US" dirty="0" err="1">
                <a:solidFill>
                  <a:schemeClr val="bg1"/>
                </a:solidFill>
                <a:latin typeface="Times New Roman" pitchFamily="18" charset="0"/>
                <a:cs typeface="Times New Roman" pitchFamily="18" charset="0"/>
              </a:rPr>
              <a:t>giây</a:t>
            </a:r>
            <a:endParaRPr lang="en-US"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1438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4"/>
          <p:cNvSpPr txBox="1">
            <a:spLocks noChangeArrowheads="1"/>
          </p:cNvSpPr>
          <p:nvPr/>
        </p:nvSpPr>
        <p:spPr bwMode="auto">
          <a:xfrm>
            <a:off x="1066800" y="1371600"/>
            <a:ext cx="6045200" cy="2800350"/>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200" dirty="0" err="1">
                <a:solidFill>
                  <a:srgbClr val="0033CC"/>
                </a:solidFill>
                <a:latin typeface="Times New Roman" pitchFamily="18" charset="0"/>
                <a:cs typeface="Times New Roman" pitchFamily="18" charset="0"/>
              </a:rPr>
              <a:t>Xét</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hàm</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số</a:t>
            </a:r>
            <a:r>
              <a:rPr lang="en-US" sz="3200" dirty="0">
                <a:solidFill>
                  <a:srgbClr val="0033CC"/>
                </a:solidFill>
                <a:latin typeface="Times New Roman" pitchFamily="18" charset="0"/>
                <a:cs typeface="Times New Roman" pitchFamily="18" charset="0"/>
              </a:rPr>
              <a:t>: y = f(x) = -3x + 1</a:t>
            </a:r>
          </a:p>
          <a:p>
            <a:pPr>
              <a:spcBef>
                <a:spcPct val="50000"/>
              </a:spcBef>
              <a:defRPr/>
            </a:pPr>
            <a:r>
              <a:rPr lang="en-US" sz="3200" dirty="0">
                <a:solidFill>
                  <a:srgbClr val="0033CC"/>
                </a:solidFill>
                <a:latin typeface="Times New Roman" pitchFamily="18" charset="0"/>
                <a:cs typeface="Times New Roman" pitchFamily="18" charset="0"/>
              </a:rPr>
              <a:t>Ta </a:t>
            </a:r>
            <a:r>
              <a:rPr lang="en-US" sz="3200" dirty="0" err="1">
                <a:solidFill>
                  <a:srgbClr val="0033CC"/>
                </a:solidFill>
                <a:latin typeface="Times New Roman" pitchFamily="18" charset="0"/>
                <a:cs typeface="Times New Roman" pitchFamily="18" charset="0"/>
              </a:rPr>
              <a:t>có</a:t>
            </a:r>
            <a:r>
              <a:rPr lang="en-US" sz="3200" dirty="0">
                <a:solidFill>
                  <a:srgbClr val="0033CC"/>
                </a:solidFill>
                <a:latin typeface="Times New Roman" pitchFamily="18" charset="0"/>
                <a:cs typeface="Times New Roman" pitchFamily="18" charset="0"/>
              </a:rPr>
              <a:t>: f(-1) = -3.(-1) + 1 = 4</a:t>
            </a:r>
          </a:p>
          <a:p>
            <a:pPr>
              <a:spcBef>
                <a:spcPct val="50000"/>
              </a:spcBef>
              <a:defRPr/>
            </a:pPr>
            <a:r>
              <a:rPr lang="en-US" sz="3200" dirty="0">
                <a:solidFill>
                  <a:srgbClr val="0033CC"/>
                </a:solidFill>
                <a:latin typeface="Times New Roman" pitchFamily="18" charset="0"/>
                <a:cs typeface="Times New Roman" pitchFamily="18" charset="0"/>
              </a:rPr>
              <a:t>          f(-2) = -3.(-2) + 1 = 7</a:t>
            </a:r>
          </a:p>
          <a:p>
            <a:pPr>
              <a:spcBef>
                <a:spcPct val="50000"/>
              </a:spcBef>
              <a:defRPr/>
            </a:pPr>
            <a:r>
              <a:rPr lang="en-US" sz="3200" dirty="0" err="1">
                <a:solidFill>
                  <a:srgbClr val="0033CC"/>
                </a:solidFill>
                <a:latin typeface="Times New Roman" pitchFamily="18" charset="0"/>
                <a:cs typeface="Times New Roman" pitchFamily="18" charset="0"/>
              </a:rPr>
              <a:t>Nên</a:t>
            </a:r>
            <a:r>
              <a:rPr lang="en-US" sz="3200" dirty="0">
                <a:solidFill>
                  <a:srgbClr val="0033CC"/>
                </a:solidFill>
                <a:latin typeface="Times New Roman" pitchFamily="18" charset="0"/>
                <a:cs typeface="Times New Roman" pitchFamily="18" charset="0"/>
              </a:rPr>
              <a:t> f(-1) &lt; f(-2)</a:t>
            </a:r>
          </a:p>
        </p:txBody>
      </p:sp>
      <p:sp>
        <p:nvSpPr>
          <p:cNvPr id="6" name="AutoShape 13">
            <a:hlinkClick r:id="rId3" action="ppaction://hlinksldjump"/>
          </p:cNvPr>
          <p:cNvSpPr>
            <a:spLocks noChangeArrowheads="1"/>
          </p:cNvSpPr>
          <p:nvPr/>
        </p:nvSpPr>
        <p:spPr bwMode="auto">
          <a:xfrm>
            <a:off x="373063" y="5603875"/>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cs typeface="Times New Roman" pitchFamily="18" charset="0"/>
              </a:rPr>
              <a:t>Chọn</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hộp</a:t>
            </a:r>
            <a:endParaRPr lang="en-US" b="1" dirty="0">
              <a:solidFill>
                <a:srgbClr val="0000FF"/>
              </a:solidFill>
              <a:latin typeface="Times New Roman" pitchFamily="18" charset="0"/>
              <a:cs typeface="Times New Roman" pitchFamily="18" charset="0"/>
            </a:endParaRPr>
          </a:p>
        </p:txBody>
      </p:sp>
      <p:sp>
        <p:nvSpPr>
          <p:cNvPr id="7" name="AutoShape 14">
            <a:hlinkClick r:id="rId4" action="ppaction://hlinksldjump"/>
          </p:cNvPr>
          <p:cNvSpPr>
            <a:spLocks noChangeArrowheads="1"/>
          </p:cNvSpPr>
          <p:nvPr/>
        </p:nvSpPr>
        <p:spPr bwMode="auto">
          <a:xfrm>
            <a:off x="6661150" y="5634038"/>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FF"/>
                </a:solidFill>
                <a:latin typeface="Times New Roman" pitchFamily="18" charset="0"/>
                <a:cs typeface="Times New Roman" pitchFamily="18" charset="0"/>
                <a:hlinkClick r:id="rId4" action="ppaction://hlinksldjump"/>
              </a:rPr>
              <a:t>Exit</a:t>
            </a:r>
            <a:endParaRPr lang="en-US" dirty="0">
              <a:solidFill>
                <a:srgbClr val="0000FF"/>
              </a:solidFill>
              <a:latin typeface="Times New Roman" pitchFamily="18" charset="0"/>
              <a:cs typeface="Times New Roman"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2"/>
          <p:cNvSpPr>
            <a:spLocks noChangeShapeType="1"/>
          </p:cNvSpPr>
          <p:nvPr/>
        </p:nvSpPr>
        <p:spPr bwMode="auto">
          <a:xfrm rot="1255057">
            <a:off x="7329488" y="5699125"/>
            <a:ext cx="60325" cy="47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3" name="Line 3"/>
          <p:cNvSpPr>
            <a:spLocks noChangeShapeType="1"/>
          </p:cNvSpPr>
          <p:nvPr/>
        </p:nvSpPr>
        <p:spPr bwMode="auto">
          <a:xfrm rot="1255057" flipH="1">
            <a:off x="7316788" y="5737225"/>
            <a:ext cx="65087" cy="571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4" name="Line 4"/>
          <p:cNvSpPr>
            <a:spLocks noChangeShapeType="1"/>
          </p:cNvSpPr>
          <p:nvPr/>
        </p:nvSpPr>
        <p:spPr bwMode="auto">
          <a:xfrm rot="719151">
            <a:off x="7316788" y="5332413"/>
            <a:ext cx="60325" cy="47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5" name="Line 5"/>
          <p:cNvSpPr>
            <a:spLocks noChangeShapeType="1"/>
          </p:cNvSpPr>
          <p:nvPr/>
        </p:nvSpPr>
        <p:spPr bwMode="auto">
          <a:xfrm rot="719151" flipH="1">
            <a:off x="7310438" y="5370513"/>
            <a:ext cx="65087" cy="571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6" name="Line 6"/>
          <p:cNvSpPr>
            <a:spLocks noChangeShapeType="1"/>
          </p:cNvSpPr>
          <p:nvPr/>
        </p:nvSpPr>
        <p:spPr bwMode="auto">
          <a:xfrm rot="1049539">
            <a:off x="7394575" y="4808538"/>
            <a:ext cx="60325" cy="47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7" name="Line 7"/>
          <p:cNvSpPr>
            <a:spLocks noChangeShapeType="1"/>
          </p:cNvSpPr>
          <p:nvPr/>
        </p:nvSpPr>
        <p:spPr bwMode="auto">
          <a:xfrm rot="1049539" flipH="1">
            <a:off x="7385050" y="4846638"/>
            <a:ext cx="65088" cy="571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8" name="Line 8"/>
          <p:cNvSpPr>
            <a:spLocks noChangeShapeType="1"/>
          </p:cNvSpPr>
          <p:nvPr/>
        </p:nvSpPr>
        <p:spPr bwMode="auto">
          <a:xfrm rot="1767525">
            <a:off x="7399338" y="5029200"/>
            <a:ext cx="60325" cy="47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9" name="Line 9"/>
          <p:cNvSpPr>
            <a:spLocks noChangeShapeType="1"/>
          </p:cNvSpPr>
          <p:nvPr/>
        </p:nvSpPr>
        <p:spPr bwMode="auto">
          <a:xfrm rot="1767525" flipH="1">
            <a:off x="7380288" y="5064125"/>
            <a:ext cx="65087" cy="571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7050" name="Group 10"/>
          <p:cNvGrpSpPr>
            <a:grpSpLocks/>
          </p:cNvGrpSpPr>
          <p:nvPr/>
        </p:nvGrpSpPr>
        <p:grpSpPr bwMode="auto">
          <a:xfrm>
            <a:off x="7615238" y="4800600"/>
            <a:ext cx="1071562" cy="1524000"/>
            <a:chOff x="4797" y="3024"/>
            <a:chExt cx="675" cy="960"/>
          </a:xfrm>
        </p:grpSpPr>
        <p:sp>
          <p:nvSpPr>
            <p:cNvPr id="15488" name="Oval 11"/>
            <p:cNvSpPr>
              <a:spLocks noChangeArrowheads="1"/>
            </p:cNvSpPr>
            <p:nvPr/>
          </p:nvSpPr>
          <p:spPr bwMode="auto">
            <a:xfrm>
              <a:off x="4797" y="3024"/>
              <a:ext cx="675" cy="96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5489" name="Text Box 12"/>
            <p:cNvSpPr txBox="1">
              <a:spLocks noChangeArrowheads="1"/>
            </p:cNvSpPr>
            <p:nvPr/>
          </p:nvSpPr>
          <p:spPr bwMode="auto">
            <a:xfrm>
              <a:off x="5136" y="3261"/>
              <a:ext cx="295"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1</a:t>
              </a:r>
              <a:endParaRPr lang="en-US" sz="2400">
                <a:latin typeface="Times New Roman" pitchFamily="18" charset="0"/>
                <a:cs typeface="Times New Roman" pitchFamily="18" charset="0"/>
              </a:endParaRPr>
            </a:p>
          </p:txBody>
        </p:sp>
        <p:sp>
          <p:nvSpPr>
            <p:cNvPr id="15490" name="Text Box 13"/>
            <p:cNvSpPr txBox="1">
              <a:spLocks noChangeArrowheads="1"/>
            </p:cNvSpPr>
            <p:nvPr/>
          </p:nvSpPr>
          <p:spPr bwMode="auto">
            <a:xfrm>
              <a:off x="5148" y="307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0</a:t>
              </a:r>
              <a:endParaRPr lang="en-US" sz="2400">
                <a:latin typeface="Times New Roman" pitchFamily="18" charset="0"/>
                <a:cs typeface="Times New Roman" pitchFamily="18" charset="0"/>
              </a:endParaRPr>
            </a:p>
          </p:txBody>
        </p:sp>
        <p:sp>
          <p:nvSpPr>
            <p:cNvPr id="15491" name="Text Box 14"/>
            <p:cNvSpPr txBox="1">
              <a:spLocks noChangeArrowheads="1"/>
            </p:cNvSpPr>
            <p:nvPr/>
          </p:nvSpPr>
          <p:spPr bwMode="auto">
            <a:xfrm>
              <a:off x="5040" y="3456"/>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92" name="Text Box 15"/>
            <p:cNvSpPr txBox="1">
              <a:spLocks noChangeArrowheads="1"/>
            </p:cNvSpPr>
            <p:nvPr/>
          </p:nvSpPr>
          <p:spPr bwMode="auto">
            <a:xfrm>
              <a:off x="5086" y="3696"/>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4</a:t>
              </a:r>
              <a:endParaRPr lang="en-US" sz="2400">
                <a:latin typeface="Times New Roman" pitchFamily="18" charset="0"/>
                <a:cs typeface="Times New Roman" pitchFamily="18" charset="0"/>
              </a:endParaRPr>
            </a:p>
          </p:txBody>
        </p:sp>
      </p:grpSp>
      <p:grpSp>
        <p:nvGrpSpPr>
          <p:cNvPr id="87056" name="Group 16"/>
          <p:cNvGrpSpPr>
            <a:grpSpLocks/>
          </p:cNvGrpSpPr>
          <p:nvPr/>
        </p:nvGrpSpPr>
        <p:grpSpPr bwMode="auto">
          <a:xfrm>
            <a:off x="5634038" y="2895600"/>
            <a:ext cx="1143000" cy="1524000"/>
            <a:chOff x="3312" y="2256"/>
            <a:chExt cx="720" cy="960"/>
          </a:xfrm>
        </p:grpSpPr>
        <p:grpSp>
          <p:nvGrpSpPr>
            <p:cNvPr id="15482" name="Group 17"/>
            <p:cNvGrpSpPr>
              <a:grpSpLocks/>
            </p:cNvGrpSpPr>
            <p:nvPr/>
          </p:nvGrpSpPr>
          <p:grpSpPr bwMode="auto">
            <a:xfrm>
              <a:off x="3312" y="2256"/>
              <a:ext cx="720" cy="960"/>
              <a:chOff x="3360" y="2256"/>
              <a:chExt cx="720" cy="960"/>
            </a:xfrm>
          </p:grpSpPr>
          <p:sp>
            <p:nvSpPr>
              <p:cNvPr id="15484" name="Oval 18"/>
              <p:cNvSpPr>
                <a:spLocks noChangeArrowheads="1"/>
              </p:cNvSpPr>
              <p:nvPr/>
            </p:nvSpPr>
            <p:spPr bwMode="auto">
              <a:xfrm>
                <a:off x="3360" y="2256"/>
                <a:ext cx="72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5485" name="Text Box 19"/>
              <p:cNvSpPr txBox="1">
                <a:spLocks noChangeArrowheads="1"/>
              </p:cNvSpPr>
              <p:nvPr/>
            </p:nvSpPr>
            <p:spPr bwMode="auto">
              <a:xfrm>
                <a:off x="3576" y="2880"/>
                <a:ext cx="2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3</a:t>
                </a:r>
              </a:p>
            </p:txBody>
          </p:sp>
          <p:sp>
            <p:nvSpPr>
              <p:cNvPr id="15486" name="Text Box 20"/>
              <p:cNvSpPr txBox="1">
                <a:spLocks noChangeArrowheads="1"/>
              </p:cNvSpPr>
              <p:nvPr/>
            </p:nvSpPr>
            <p:spPr bwMode="auto">
              <a:xfrm>
                <a:off x="3552" y="244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latin typeface="Times New Roman" pitchFamily="18" charset="0"/>
                    <a:cs typeface="Times New Roman" pitchFamily="18" charset="0"/>
                  </a:rPr>
                  <a:t>1</a:t>
                </a:r>
              </a:p>
            </p:txBody>
          </p:sp>
          <p:sp>
            <p:nvSpPr>
              <p:cNvPr id="15487" name="Text Box 21"/>
              <p:cNvSpPr txBox="1">
                <a:spLocks noChangeArrowheads="1"/>
              </p:cNvSpPr>
              <p:nvPr/>
            </p:nvSpPr>
            <p:spPr bwMode="auto">
              <a:xfrm>
                <a:off x="3552" y="2688"/>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endParaRPr lang="en-US" sz="2400">
                  <a:latin typeface="Times New Roman" pitchFamily="18" charset="0"/>
                  <a:cs typeface="Times New Roman" pitchFamily="18" charset="0"/>
                </a:endParaRPr>
              </a:p>
            </p:txBody>
          </p:sp>
        </p:grpSp>
        <p:sp>
          <p:nvSpPr>
            <p:cNvPr id="15483" name="Text Box 22"/>
            <p:cNvSpPr txBox="1">
              <a:spLocks noChangeArrowheads="1"/>
            </p:cNvSpPr>
            <p:nvPr/>
          </p:nvSpPr>
          <p:spPr bwMode="auto">
            <a:xfrm>
              <a:off x="3504" y="2256"/>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0</a:t>
              </a:r>
            </a:p>
          </p:txBody>
        </p:sp>
      </p:grpSp>
      <p:grpSp>
        <p:nvGrpSpPr>
          <p:cNvPr id="87063" name="Group 23"/>
          <p:cNvGrpSpPr>
            <a:grpSpLocks/>
          </p:cNvGrpSpPr>
          <p:nvPr/>
        </p:nvGrpSpPr>
        <p:grpSpPr bwMode="auto">
          <a:xfrm>
            <a:off x="5710238" y="4800600"/>
            <a:ext cx="1143000" cy="1524000"/>
            <a:chOff x="3408" y="3264"/>
            <a:chExt cx="720" cy="960"/>
          </a:xfrm>
        </p:grpSpPr>
        <p:sp>
          <p:nvSpPr>
            <p:cNvPr id="15478" name="Oval 24"/>
            <p:cNvSpPr>
              <a:spLocks noChangeArrowheads="1"/>
            </p:cNvSpPr>
            <p:nvPr/>
          </p:nvSpPr>
          <p:spPr bwMode="auto">
            <a:xfrm>
              <a:off x="3408" y="3264"/>
              <a:ext cx="72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5479" name="Text Box 25"/>
            <p:cNvSpPr txBox="1">
              <a:spLocks noChangeArrowheads="1"/>
            </p:cNvSpPr>
            <p:nvPr/>
          </p:nvSpPr>
          <p:spPr bwMode="auto">
            <a:xfrm>
              <a:off x="3488" y="3704"/>
              <a:ext cx="2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endParaRPr lang="en-US" sz="2400">
                <a:latin typeface="Times New Roman" pitchFamily="18" charset="0"/>
                <a:cs typeface="Times New Roman" pitchFamily="18" charset="0"/>
              </a:endParaRPr>
            </a:p>
          </p:txBody>
        </p:sp>
        <p:sp>
          <p:nvSpPr>
            <p:cNvPr id="15480" name="Text Box 26"/>
            <p:cNvSpPr txBox="1">
              <a:spLocks noChangeArrowheads="1"/>
            </p:cNvSpPr>
            <p:nvPr/>
          </p:nvSpPr>
          <p:spPr bwMode="auto">
            <a:xfrm>
              <a:off x="3624" y="3264"/>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0</a:t>
              </a:r>
              <a:endParaRPr lang="en-US" sz="2400">
                <a:latin typeface="Times New Roman" pitchFamily="18" charset="0"/>
                <a:cs typeface="Times New Roman" pitchFamily="18" charset="0"/>
              </a:endParaRPr>
            </a:p>
          </p:txBody>
        </p:sp>
        <p:sp>
          <p:nvSpPr>
            <p:cNvPr id="15481" name="Text Box 27"/>
            <p:cNvSpPr txBox="1">
              <a:spLocks noChangeArrowheads="1"/>
            </p:cNvSpPr>
            <p:nvPr/>
          </p:nvSpPr>
          <p:spPr bwMode="auto">
            <a:xfrm>
              <a:off x="3504" y="345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1</a:t>
              </a:r>
              <a:endParaRPr lang="en-US" sz="2400">
                <a:latin typeface="Times New Roman" pitchFamily="18" charset="0"/>
                <a:cs typeface="Times New Roman" pitchFamily="18" charset="0"/>
              </a:endParaRPr>
            </a:p>
          </p:txBody>
        </p:sp>
      </p:grpSp>
      <p:grpSp>
        <p:nvGrpSpPr>
          <p:cNvPr id="87068" name="Group 28"/>
          <p:cNvGrpSpPr>
            <a:grpSpLocks/>
          </p:cNvGrpSpPr>
          <p:nvPr/>
        </p:nvGrpSpPr>
        <p:grpSpPr bwMode="auto">
          <a:xfrm>
            <a:off x="5481638" y="1143000"/>
            <a:ext cx="1143000" cy="1600200"/>
            <a:chOff x="3312" y="1200"/>
            <a:chExt cx="720" cy="1008"/>
          </a:xfrm>
        </p:grpSpPr>
        <p:sp>
          <p:nvSpPr>
            <p:cNvPr id="15473" name="Oval 29"/>
            <p:cNvSpPr>
              <a:spLocks noChangeArrowheads="1"/>
            </p:cNvSpPr>
            <p:nvPr/>
          </p:nvSpPr>
          <p:spPr bwMode="auto">
            <a:xfrm>
              <a:off x="3312" y="1248"/>
              <a:ext cx="72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5474" name="Text Box 30"/>
            <p:cNvSpPr txBox="1">
              <a:spLocks noChangeArrowheads="1"/>
            </p:cNvSpPr>
            <p:nvPr/>
          </p:nvSpPr>
          <p:spPr bwMode="auto">
            <a:xfrm>
              <a:off x="3456" y="1872"/>
              <a:ext cx="2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endParaRPr lang="en-US" sz="2400">
                <a:latin typeface="Times New Roman" pitchFamily="18" charset="0"/>
                <a:cs typeface="Times New Roman" pitchFamily="18" charset="0"/>
              </a:endParaRPr>
            </a:p>
          </p:txBody>
        </p:sp>
        <p:sp>
          <p:nvSpPr>
            <p:cNvPr id="15475" name="Text Box 31"/>
            <p:cNvSpPr txBox="1">
              <a:spLocks noChangeArrowheads="1"/>
            </p:cNvSpPr>
            <p:nvPr/>
          </p:nvSpPr>
          <p:spPr bwMode="auto">
            <a:xfrm>
              <a:off x="3456" y="1200"/>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latin typeface="Times New Roman" pitchFamily="18" charset="0"/>
                  <a:cs typeface="Times New Roman" pitchFamily="18" charset="0"/>
                </a:rPr>
                <a:t>-</a:t>
              </a:r>
              <a:r>
                <a:rPr lang="en-US" sz="2400">
                  <a:solidFill>
                    <a:srgbClr val="0000F4"/>
                  </a:solidFill>
                  <a:latin typeface="Times New Roman" pitchFamily="18" charset="0"/>
                  <a:cs typeface="Times New Roman" pitchFamily="18" charset="0"/>
                </a:rPr>
                <a:t>2</a:t>
              </a:r>
              <a:endParaRPr lang="en-US" sz="2400">
                <a:latin typeface="Times New Roman" pitchFamily="18" charset="0"/>
                <a:cs typeface="Times New Roman" pitchFamily="18" charset="0"/>
              </a:endParaRPr>
            </a:p>
          </p:txBody>
        </p:sp>
        <p:sp>
          <p:nvSpPr>
            <p:cNvPr id="15476" name="Text Box 32"/>
            <p:cNvSpPr txBox="1">
              <a:spLocks noChangeArrowheads="1"/>
            </p:cNvSpPr>
            <p:nvPr/>
          </p:nvSpPr>
          <p:spPr bwMode="auto">
            <a:xfrm>
              <a:off x="340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5477" name="Text Box 33"/>
            <p:cNvSpPr txBox="1">
              <a:spLocks noChangeArrowheads="1"/>
            </p:cNvSpPr>
            <p:nvPr/>
          </p:nvSpPr>
          <p:spPr bwMode="auto">
            <a:xfrm>
              <a:off x="3444" y="1680"/>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1</a:t>
              </a:r>
              <a:endParaRPr lang="en-US" sz="2400">
                <a:latin typeface="Times New Roman" pitchFamily="18" charset="0"/>
                <a:cs typeface="Times New Roman" pitchFamily="18" charset="0"/>
              </a:endParaRPr>
            </a:p>
          </p:txBody>
        </p:sp>
      </p:grpSp>
      <p:grpSp>
        <p:nvGrpSpPr>
          <p:cNvPr id="87074" name="Group 34"/>
          <p:cNvGrpSpPr>
            <a:grpSpLocks/>
          </p:cNvGrpSpPr>
          <p:nvPr/>
        </p:nvGrpSpPr>
        <p:grpSpPr bwMode="auto">
          <a:xfrm>
            <a:off x="7391400" y="1295400"/>
            <a:ext cx="1071563" cy="1524000"/>
            <a:chOff x="4656" y="672"/>
            <a:chExt cx="675" cy="960"/>
          </a:xfrm>
        </p:grpSpPr>
        <p:sp>
          <p:nvSpPr>
            <p:cNvPr id="15470" name="Oval 35"/>
            <p:cNvSpPr>
              <a:spLocks noChangeArrowheads="1"/>
            </p:cNvSpPr>
            <p:nvPr/>
          </p:nvSpPr>
          <p:spPr bwMode="auto">
            <a:xfrm>
              <a:off x="4656" y="672"/>
              <a:ext cx="675" cy="96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5471" name="Text Box 36"/>
            <p:cNvSpPr txBox="1">
              <a:spLocks noChangeArrowheads="1"/>
            </p:cNvSpPr>
            <p:nvPr/>
          </p:nvSpPr>
          <p:spPr bwMode="auto">
            <a:xfrm>
              <a:off x="5037" y="1200"/>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0FCF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8</a:t>
              </a:r>
              <a:endParaRPr lang="en-US" sz="2400">
                <a:latin typeface="Times New Roman" pitchFamily="18" charset="0"/>
                <a:cs typeface="Times New Roman" pitchFamily="18" charset="0"/>
              </a:endParaRPr>
            </a:p>
          </p:txBody>
        </p:sp>
        <p:sp>
          <p:nvSpPr>
            <p:cNvPr id="15472" name="Text Box 37"/>
            <p:cNvSpPr txBox="1">
              <a:spLocks noChangeArrowheads="1"/>
            </p:cNvSpPr>
            <p:nvPr/>
          </p:nvSpPr>
          <p:spPr bwMode="auto">
            <a:xfrm>
              <a:off x="4989" y="768"/>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0FCF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endParaRPr lang="en-US" sz="2400">
                <a:latin typeface="Times New Roman" pitchFamily="18" charset="0"/>
                <a:cs typeface="Times New Roman" pitchFamily="18" charset="0"/>
              </a:endParaRPr>
            </a:p>
          </p:txBody>
        </p:sp>
      </p:grpSp>
      <p:grpSp>
        <p:nvGrpSpPr>
          <p:cNvPr id="87078" name="Group 38"/>
          <p:cNvGrpSpPr>
            <a:grpSpLocks/>
          </p:cNvGrpSpPr>
          <p:nvPr/>
        </p:nvGrpSpPr>
        <p:grpSpPr bwMode="auto">
          <a:xfrm>
            <a:off x="7539038" y="2971800"/>
            <a:ext cx="1071562" cy="1524000"/>
            <a:chOff x="4749" y="1872"/>
            <a:chExt cx="675" cy="960"/>
          </a:xfrm>
        </p:grpSpPr>
        <p:sp>
          <p:nvSpPr>
            <p:cNvPr id="15468" name="Oval 39"/>
            <p:cNvSpPr>
              <a:spLocks noChangeArrowheads="1"/>
            </p:cNvSpPr>
            <p:nvPr/>
          </p:nvSpPr>
          <p:spPr bwMode="auto">
            <a:xfrm>
              <a:off x="4749" y="1872"/>
              <a:ext cx="675" cy="96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5469" name="Text Box 40"/>
            <p:cNvSpPr txBox="1">
              <a:spLocks noChangeArrowheads="1"/>
            </p:cNvSpPr>
            <p:nvPr/>
          </p:nvSpPr>
          <p:spPr bwMode="auto">
            <a:xfrm>
              <a:off x="5089" y="2172"/>
              <a:ext cx="200" cy="28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p>
          </p:txBody>
        </p:sp>
      </p:grpSp>
      <p:grpSp>
        <p:nvGrpSpPr>
          <p:cNvPr id="87081" name="Group 41"/>
          <p:cNvGrpSpPr>
            <a:grpSpLocks/>
          </p:cNvGrpSpPr>
          <p:nvPr/>
        </p:nvGrpSpPr>
        <p:grpSpPr bwMode="auto">
          <a:xfrm rot="-1806023">
            <a:off x="6091238" y="2133600"/>
            <a:ext cx="1752600" cy="838200"/>
            <a:chOff x="4032" y="720"/>
            <a:chExt cx="1104" cy="528"/>
          </a:xfrm>
        </p:grpSpPr>
        <p:sp>
          <p:nvSpPr>
            <p:cNvPr id="15465" name="Line 42"/>
            <p:cNvSpPr>
              <a:spLocks noChangeShapeType="1"/>
            </p:cNvSpPr>
            <p:nvPr/>
          </p:nvSpPr>
          <p:spPr bwMode="auto">
            <a:xfrm rot="1589450">
              <a:off x="4819" y="804"/>
              <a:ext cx="38" cy="30"/>
            </a:xfrm>
            <a:prstGeom prst="line">
              <a:avLst/>
            </a:prstGeom>
            <a:noFill/>
            <a:ln w="28575">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6" name="Line 43"/>
            <p:cNvSpPr>
              <a:spLocks noChangeShapeType="1"/>
            </p:cNvSpPr>
            <p:nvPr/>
          </p:nvSpPr>
          <p:spPr bwMode="auto">
            <a:xfrm rot="1589450" flipH="1">
              <a:off x="4798" y="825"/>
              <a:ext cx="41" cy="36"/>
            </a:xfrm>
            <a:prstGeom prst="line">
              <a:avLst/>
            </a:prstGeom>
            <a:noFill/>
            <a:ln w="28575">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7" name="Arc 44"/>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28575">
              <a:solidFill>
                <a:srgbClr val="E31909"/>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377" name="Text Box 45"/>
          <p:cNvSpPr txBox="1">
            <a:spLocks noChangeArrowheads="1"/>
          </p:cNvSpPr>
          <p:nvPr/>
        </p:nvSpPr>
        <p:spPr bwMode="auto">
          <a:xfrm>
            <a:off x="304800" y="469900"/>
            <a:ext cx="853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50000"/>
              </a:spcBef>
            </a:pPr>
            <a:r>
              <a:rPr lang="en-US" sz="2400">
                <a:latin typeface="Times New Roman" pitchFamily="18" charset="0"/>
                <a:cs typeface="Times New Roman" pitchFamily="18" charset="0"/>
              </a:rPr>
              <a:t>? Trong tất cả các trường hợp sau đại lượng y có phải là hàm số của đại lượng x hay không, nếu bảng các giá trị tương ứng của nó là:</a:t>
            </a:r>
          </a:p>
        </p:txBody>
      </p:sp>
      <p:grpSp>
        <p:nvGrpSpPr>
          <p:cNvPr id="87086" name="Group 46"/>
          <p:cNvGrpSpPr>
            <a:grpSpLocks/>
          </p:cNvGrpSpPr>
          <p:nvPr/>
        </p:nvGrpSpPr>
        <p:grpSpPr bwMode="auto">
          <a:xfrm rot="-1789061">
            <a:off x="6086475" y="1576388"/>
            <a:ext cx="1752600" cy="838200"/>
            <a:chOff x="4032" y="720"/>
            <a:chExt cx="1104" cy="528"/>
          </a:xfrm>
        </p:grpSpPr>
        <p:sp>
          <p:nvSpPr>
            <p:cNvPr id="15462" name="Line 47"/>
            <p:cNvSpPr>
              <a:spLocks noChangeShapeType="1"/>
            </p:cNvSpPr>
            <p:nvPr/>
          </p:nvSpPr>
          <p:spPr bwMode="auto">
            <a:xfrm rot="1589450">
              <a:off x="4819" y="804"/>
              <a:ext cx="38" cy="3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 name="Line 48"/>
            <p:cNvSpPr>
              <a:spLocks noChangeShapeType="1"/>
            </p:cNvSpPr>
            <p:nvPr/>
          </p:nvSpPr>
          <p:spPr bwMode="auto">
            <a:xfrm rot="1589450" flipH="1">
              <a:off x="4798" y="825"/>
              <a:ext cx="41" cy="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 name="Arc 49"/>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28575">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90" name="Group 50"/>
          <p:cNvGrpSpPr>
            <a:grpSpLocks/>
          </p:cNvGrpSpPr>
          <p:nvPr/>
        </p:nvGrpSpPr>
        <p:grpSpPr bwMode="auto">
          <a:xfrm rot="-2332804">
            <a:off x="6153150" y="1714500"/>
            <a:ext cx="1752600" cy="838200"/>
            <a:chOff x="4032" y="720"/>
            <a:chExt cx="1104" cy="528"/>
          </a:xfrm>
        </p:grpSpPr>
        <p:sp>
          <p:nvSpPr>
            <p:cNvPr id="15459" name="Line 51"/>
            <p:cNvSpPr>
              <a:spLocks noChangeShapeType="1"/>
            </p:cNvSpPr>
            <p:nvPr/>
          </p:nvSpPr>
          <p:spPr bwMode="auto">
            <a:xfrm rot="1589450">
              <a:off x="4819" y="804"/>
              <a:ext cx="38" cy="3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0" name="Line 52"/>
            <p:cNvSpPr>
              <a:spLocks noChangeShapeType="1"/>
            </p:cNvSpPr>
            <p:nvPr/>
          </p:nvSpPr>
          <p:spPr bwMode="auto">
            <a:xfrm rot="1589450" flipH="1">
              <a:off x="4798" y="825"/>
              <a:ext cx="41" cy="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1" name="Arc 53"/>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28575">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94" name="Group 54"/>
          <p:cNvGrpSpPr>
            <a:grpSpLocks/>
          </p:cNvGrpSpPr>
          <p:nvPr/>
        </p:nvGrpSpPr>
        <p:grpSpPr bwMode="auto">
          <a:xfrm>
            <a:off x="5867400" y="1600200"/>
            <a:ext cx="1905000" cy="838200"/>
            <a:chOff x="4080" y="432"/>
            <a:chExt cx="1200" cy="528"/>
          </a:xfrm>
        </p:grpSpPr>
        <p:sp>
          <p:nvSpPr>
            <p:cNvPr id="15456" name="Line 55"/>
            <p:cNvSpPr>
              <a:spLocks noChangeShapeType="1"/>
            </p:cNvSpPr>
            <p:nvPr/>
          </p:nvSpPr>
          <p:spPr bwMode="auto">
            <a:xfrm rot="1589450">
              <a:off x="4915" y="516"/>
              <a:ext cx="42" cy="30"/>
            </a:xfrm>
            <a:prstGeom prst="line">
              <a:avLst/>
            </a:prstGeom>
            <a:noFill/>
            <a:ln w="28575">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7" name="Line 56"/>
            <p:cNvSpPr>
              <a:spLocks noChangeShapeType="1"/>
            </p:cNvSpPr>
            <p:nvPr/>
          </p:nvSpPr>
          <p:spPr bwMode="auto">
            <a:xfrm rot="1589450" flipH="1">
              <a:off x="4901" y="537"/>
              <a:ext cx="44" cy="36"/>
            </a:xfrm>
            <a:prstGeom prst="line">
              <a:avLst/>
            </a:prstGeom>
            <a:noFill/>
            <a:ln w="28575">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8" name="Arc 57"/>
            <p:cNvSpPr>
              <a:spLocks/>
            </p:cNvSpPr>
            <p:nvPr/>
          </p:nvSpPr>
          <p:spPr bwMode="auto">
            <a:xfrm rot="7293803" flipH="1">
              <a:off x="4416" y="96"/>
              <a:ext cx="528" cy="1200"/>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28575">
              <a:solidFill>
                <a:srgbClr val="E31909"/>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98" name="Group 58"/>
          <p:cNvGrpSpPr>
            <a:grpSpLocks/>
          </p:cNvGrpSpPr>
          <p:nvPr/>
        </p:nvGrpSpPr>
        <p:grpSpPr bwMode="auto">
          <a:xfrm rot="-1249845">
            <a:off x="6267450" y="3443288"/>
            <a:ext cx="1752600" cy="838200"/>
            <a:chOff x="4032" y="720"/>
            <a:chExt cx="1104" cy="528"/>
          </a:xfrm>
        </p:grpSpPr>
        <p:sp>
          <p:nvSpPr>
            <p:cNvPr id="15453" name="Line 59"/>
            <p:cNvSpPr>
              <a:spLocks noChangeShapeType="1"/>
            </p:cNvSpPr>
            <p:nvPr/>
          </p:nvSpPr>
          <p:spPr bwMode="auto">
            <a:xfrm rot="1589450">
              <a:off x="4819" y="804"/>
              <a:ext cx="38" cy="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4" name="Line 60"/>
            <p:cNvSpPr>
              <a:spLocks noChangeShapeType="1"/>
            </p:cNvSpPr>
            <p:nvPr/>
          </p:nvSpPr>
          <p:spPr bwMode="auto">
            <a:xfrm rot="1589450" flipH="1">
              <a:off x="4798" y="825"/>
              <a:ext cx="41" cy="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5" name="Arc 61"/>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38100">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102" name="Group 62"/>
          <p:cNvGrpSpPr>
            <a:grpSpLocks/>
          </p:cNvGrpSpPr>
          <p:nvPr/>
        </p:nvGrpSpPr>
        <p:grpSpPr bwMode="auto">
          <a:xfrm rot="-1765130">
            <a:off x="6319838" y="3581400"/>
            <a:ext cx="1752600" cy="838200"/>
            <a:chOff x="4032" y="720"/>
            <a:chExt cx="1104" cy="528"/>
          </a:xfrm>
        </p:grpSpPr>
        <p:sp>
          <p:nvSpPr>
            <p:cNvPr id="15450" name="Line 63"/>
            <p:cNvSpPr>
              <a:spLocks noChangeShapeType="1"/>
            </p:cNvSpPr>
            <p:nvPr/>
          </p:nvSpPr>
          <p:spPr bwMode="auto">
            <a:xfrm rot="1589450">
              <a:off x="4819" y="804"/>
              <a:ext cx="38" cy="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1" name="Line 64"/>
            <p:cNvSpPr>
              <a:spLocks noChangeShapeType="1"/>
            </p:cNvSpPr>
            <p:nvPr/>
          </p:nvSpPr>
          <p:spPr bwMode="auto">
            <a:xfrm rot="1589450" flipH="1">
              <a:off x="4798" y="825"/>
              <a:ext cx="41" cy="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2" name="Arc 65"/>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38100">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106" name="Group 66"/>
          <p:cNvGrpSpPr>
            <a:grpSpLocks/>
          </p:cNvGrpSpPr>
          <p:nvPr/>
        </p:nvGrpSpPr>
        <p:grpSpPr bwMode="auto">
          <a:xfrm rot="-2370442">
            <a:off x="6376988" y="3729038"/>
            <a:ext cx="1752600" cy="838200"/>
            <a:chOff x="4032" y="720"/>
            <a:chExt cx="1104" cy="528"/>
          </a:xfrm>
        </p:grpSpPr>
        <p:sp>
          <p:nvSpPr>
            <p:cNvPr id="15447" name="Line 67"/>
            <p:cNvSpPr>
              <a:spLocks noChangeShapeType="1"/>
            </p:cNvSpPr>
            <p:nvPr/>
          </p:nvSpPr>
          <p:spPr bwMode="auto">
            <a:xfrm rot="1589450">
              <a:off x="4819" y="804"/>
              <a:ext cx="38" cy="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48" name="Line 68"/>
            <p:cNvSpPr>
              <a:spLocks noChangeShapeType="1"/>
            </p:cNvSpPr>
            <p:nvPr/>
          </p:nvSpPr>
          <p:spPr bwMode="auto">
            <a:xfrm rot="1589450" flipH="1">
              <a:off x="4798" y="825"/>
              <a:ext cx="41" cy="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49" name="Arc 69"/>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38100">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110" name="Group 70"/>
          <p:cNvGrpSpPr>
            <a:grpSpLocks/>
          </p:cNvGrpSpPr>
          <p:nvPr/>
        </p:nvGrpSpPr>
        <p:grpSpPr bwMode="auto">
          <a:xfrm rot="-574132">
            <a:off x="6248400" y="3252788"/>
            <a:ext cx="1752600" cy="838200"/>
            <a:chOff x="4032" y="720"/>
            <a:chExt cx="1104" cy="528"/>
          </a:xfrm>
        </p:grpSpPr>
        <p:sp>
          <p:nvSpPr>
            <p:cNvPr id="15444" name="Line 71"/>
            <p:cNvSpPr>
              <a:spLocks noChangeShapeType="1"/>
            </p:cNvSpPr>
            <p:nvPr/>
          </p:nvSpPr>
          <p:spPr bwMode="auto">
            <a:xfrm rot="1589450">
              <a:off x="4819" y="804"/>
              <a:ext cx="38" cy="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45" name="Line 72"/>
            <p:cNvSpPr>
              <a:spLocks noChangeShapeType="1"/>
            </p:cNvSpPr>
            <p:nvPr/>
          </p:nvSpPr>
          <p:spPr bwMode="auto">
            <a:xfrm rot="1589450" flipH="1">
              <a:off x="4798" y="825"/>
              <a:ext cx="41" cy="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46" name="Arc 73"/>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38100">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114" name="Group 74"/>
          <p:cNvGrpSpPr>
            <a:grpSpLocks/>
          </p:cNvGrpSpPr>
          <p:nvPr/>
        </p:nvGrpSpPr>
        <p:grpSpPr bwMode="auto">
          <a:xfrm rot="-1271843">
            <a:off x="6353175" y="4895850"/>
            <a:ext cx="1752600" cy="838200"/>
            <a:chOff x="4032" y="720"/>
            <a:chExt cx="1104" cy="528"/>
          </a:xfrm>
        </p:grpSpPr>
        <p:sp>
          <p:nvSpPr>
            <p:cNvPr id="15441" name="Line 75"/>
            <p:cNvSpPr>
              <a:spLocks noChangeShapeType="1"/>
            </p:cNvSpPr>
            <p:nvPr/>
          </p:nvSpPr>
          <p:spPr bwMode="auto">
            <a:xfrm rot="1589450">
              <a:off x="4819" y="804"/>
              <a:ext cx="38" cy="30"/>
            </a:xfrm>
            <a:prstGeom prst="line">
              <a:avLst/>
            </a:prstGeom>
            <a:noFill/>
            <a:ln w="38100">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42" name="Line 76"/>
            <p:cNvSpPr>
              <a:spLocks noChangeShapeType="1"/>
            </p:cNvSpPr>
            <p:nvPr/>
          </p:nvSpPr>
          <p:spPr bwMode="auto">
            <a:xfrm rot="1589450" flipH="1">
              <a:off x="4798" y="825"/>
              <a:ext cx="41" cy="36"/>
            </a:xfrm>
            <a:prstGeom prst="line">
              <a:avLst/>
            </a:prstGeom>
            <a:noFill/>
            <a:ln w="38100">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43" name="Arc 77"/>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38100">
              <a:solidFill>
                <a:srgbClr val="E31909"/>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118" name="Group 78"/>
          <p:cNvGrpSpPr>
            <a:grpSpLocks/>
          </p:cNvGrpSpPr>
          <p:nvPr/>
        </p:nvGrpSpPr>
        <p:grpSpPr bwMode="auto">
          <a:xfrm rot="-974133">
            <a:off x="6172200" y="5365750"/>
            <a:ext cx="1752600" cy="838200"/>
            <a:chOff x="4032" y="720"/>
            <a:chExt cx="1104" cy="528"/>
          </a:xfrm>
        </p:grpSpPr>
        <p:sp>
          <p:nvSpPr>
            <p:cNvPr id="15438" name="Line 79"/>
            <p:cNvSpPr>
              <a:spLocks noChangeShapeType="1"/>
            </p:cNvSpPr>
            <p:nvPr/>
          </p:nvSpPr>
          <p:spPr bwMode="auto">
            <a:xfrm rot="1589450">
              <a:off x="4819" y="804"/>
              <a:ext cx="38" cy="3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9" name="Line 80"/>
            <p:cNvSpPr>
              <a:spLocks noChangeShapeType="1"/>
            </p:cNvSpPr>
            <p:nvPr/>
          </p:nvSpPr>
          <p:spPr bwMode="auto">
            <a:xfrm rot="1589450" flipH="1">
              <a:off x="4798" y="825"/>
              <a:ext cx="41" cy="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40" name="Arc 81"/>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28575">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122" name="Group 82"/>
          <p:cNvGrpSpPr>
            <a:grpSpLocks/>
          </p:cNvGrpSpPr>
          <p:nvPr/>
        </p:nvGrpSpPr>
        <p:grpSpPr bwMode="auto">
          <a:xfrm rot="-931741">
            <a:off x="6172200" y="5724525"/>
            <a:ext cx="1752600" cy="838200"/>
            <a:chOff x="4032" y="720"/>
            <a:chExt cx="1104" cy="528"/>
          </a:xfrm>
        </p:grpSpPr>
        <p:sp>
          <p:nvSpPr>
            <p:cNvPr id="15435" name="Line 83"/>
            <p:cNvSpPr>
              <a:spLocks noChangeShapeType="1"/>
            </p:cNvSpPr>
            <p:nvPr/>
          </p:nvSpPr>
          <p:spPr bwMode="auto">
            <a:xfrm rot="1589450">
              <a:off x="4819" y="804"/>
              <a:ext cx="38" cy="3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6" name="Line 84"/>
            <p:cNvSpPr>
              <a:spLocks noChangeShapeType="1"/>
            </p:cNvSpPr>
            <p:nvPr/>
          </p:nvSpPr>
          <p:spPr bwMode="auto">
            <a:xfrm rot="1589450" flipH="1">
              <a:off x="4798" y="825"/>
              <a:ext cx="41" cy="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7" name="Arc 85"/>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28575">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126" name="Group 86"/>
          <p:cNvGrpSpPr>
            <a:grpSpLocks/>
          </p:cNvGrpSpPr>
          <p:nvPr/>
        </p:nvGrpSpPr>
        <p:grpSpPr bwMode="auto">
          <a:xfrm rot="-720175">
            <a:off x="6291263" y="5024438"/>
            <a:ext cx="1752600" cy="838200"/>
            <a:chOff x="4032" y="720"/>
            <a:chExt cx="1104" cy="528"/>
          </a:xfrm>
        </p:grpSpPr>
        <p:sp>
          <p:nvSpPr>
            <p:cNvPr id="15432" name="Line 87"/>
            <p:cNvSpPr>
              <a:spLocks noChangeShapeType="1"/>
            </p:cNvSpPr>
            <p:nvPr/>
          </p:nvSpPr>
          <p:spPr bwMode="auto">
            <a:xfrm rot="1589450">
              <a:off x="4819" y="804"/>
              <a:ext cx="38" cy="30"/>
            </a:xfrm>
            <a:prstGeom prst="line">
              <a:avLst/>
            </a:prstGeom>
            <a:noFill/>
            <a:ln w="38100">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3" name="Line 88"/>
            <p:cNvSpPr>
              <a:spLocks noChangeShapeType="1"/>
            </p:cNvSpPr>
            <p:nvPr/>
          </p:nvSpPr>
          <p:spPr bwMode="auto">
            <a:xfrm rot="1589450" flipH="1">
              <a:off x="4798" y="825"/>
              <a:ext cx="41" cy="36"/>
            </a:xfrm>
            <a:prstGeom prst="line">
              <a:avLst/>
            </a:prstGeom>
            <a:noFill/>
            <a:ln w="38100">
              <a:solidFill>
                <a:srgbClr val="E31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4" name="Arc 89"/>
            <p:cNvSpPr>
              <a:spLocks/>
            </p:cNvSpPr>
            <p:nvPr/>
          </p:nvSpPr>
          <p:spPr bwMode="auto">
            <a:xfrm rot="7293803" flipH="1">
              <a:off x="4320" y="432"/>
              <a:ext cx="528" cy="1104"/>
            </a:xfrm>
            <a:custGeom>
              <a:avLst/>
              <a:gdLst>
                <a:gd name="T0" fmla="*/ 0 w 21600"/>
                <a:gd name="T1" fmla="*/ 0 h 23248"/>
                <a:gd name="T2" fmla="*/ 0 w 21600"/>
                <a:gd name="T3" fmla="*/ 0 h 23248"/>
                <a:gd name="T4" fmla="*/ 0 w 21600"/>
                <a:gd name="T5" fmla="*/ 0 h 23248"/>
                <a:gd name="T6" fmla="*/ 0 60000 65536"/>
                <a:gd name="T7" fmla="*/ 0 60000 65536"/>
                <a:gd name="T8" fmla="*/ 0 60000 65536"/>
              </a:gdLst>
              <a:ahLst/>
              <a:cxnLst>
                <a:cxn ang="T6">
                  <a:pos x="T0" y="T1"/>
                </a:cxn>
                <a:cxn ang="T7">
                  <a:pos x="T2" y="T3"/>
                </a:cxn>
                <a:cxn ang="T8">
                  <a:pos x="T4" y="T5"/>
                </a:cxn>
              </a:cxnLst>
              <a:rect l="0" t="0" r="r" b="b"/>
              <a:pathLst>
                <a:path w="21600" h="23248" fill="none" extrusionOk="0">
                  <a:moveTo>
                    <a:pt x="20219" y="-1"/>
                  </a:moveTo>
                  <a:cubicBezTo>
                    <a:pt x="21132" y="2429"/>
                    <a:pt x="21600" y="5003"/>
                    <a:pt x="21600" y="7599"/>
                  </a:cubicBezTo>
                  <a:cubicBezTo>
                    <a:pt x="21600" y="13514"/>
                    <a:pt x="19173" y="19170"/>
                    <a:pt x="14888" y="23248"/>
                  </a:cubicBezTo>
                </a:path>
                <a:path w="21600" h="23248" stroke="0" extrusionOk="0">
                  <a:moveTo>
                    <a:pt x="20219" y="-1"/>
                  </a:moveTo>
                  <a:cubicBezTo>
                    <a:pt x="21132" y="2429"/>
                    <a:pt x="21600" y="5003"/>
                    <a:pt x="21600" y="7599"/>
                  </a:cubicBezTo>
                  <a:cubicBezTo>
                    <a:pt x="21600" y="13514"/>
                    <a:pt x="19173" y="19170"/>
                    <a:pt x="14888" y="23248"/>
                  </a:cubicBezTo>
                  <a:lnTo>
                    <a:pt x="0" y="7599"/>
                  </a:lnTo>
                  <a:lnTo>
                    <a:pt x="20219" y="-1"/>
                  </a:lnTo>
                  <a:close/>
                </a:path>
              </a:pathLst>
            </a:custGeom>
            <a:noFill/>
            <a:ln w="38100">
              <a:solidFill>
                <a:srgbClr val="E31909"/>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389" name="Group 90"/>
          <p:cNvGrpSpPr>
            <a:grpSpLocks/>
          </p:cNvGrpSpPr>
          <p:nvPr/>
        </p:nvGrpSpPr>
        <p:grpSpPr bwMode="auto">
          <a:xfrm>
            <a:off x="457200" y="1579563"/>
            <a:ext cx="4267200" cy="930275"/>
            <a:chOff x="288" y="960"/>
            <a:chExt cx="2688" cy="586"/>
          </a:xfrm>
        </p:grpSpPr>
        <p:sp>
          <p:nvSpPr>
            <p:cNvPr id="15421" name="Text Box 91"/>
            <p:cNvSpPr txBox="1">
              <a:spLocks noChangeArrowheads="1"/>
            </p:cNvSpPr>
            <p:nvPr/>
          </p:nvSpPr>
          <p:spPr bwMode="auto">
            <a:xfrm>
              <a:off x="1824" y="1252"/>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22" name="Text Box 92"/>
            <p:cNvSpPr txBox="1">
              <a:spLocks noChangeArrowheads="1"/>
            </p:cNvSpPr>
            <p:nvPr/>
          </p:nvSpPr>
          <p:spPr bwMode="auto">
            <a:xfrm>
              <a:off x="2208"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5423" name="Text Box 93"/>
            <p:cNvSpPr txBox="1">
              <a:spLocks noChangeArrowheads="1"/>
            </p:cNvSpPr>
            <p:nvPr/>
          </p:nvSpPr>
          <p:spPr bwMode="auto">
            <a:xfrm>
              <a:off x="2592"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24" name="Text Box 94"/>
            <p:cNvSpPr txBox="1">
              <a:spLocks noChangeArrowheads="1"/>
            </p:cNvSpPr>
            <p:nvPr/>
          </p:nvSpPr>
          <p:spPr bwMode="auto">
            <a:xfrm>
              <a:off x="1440" y="1252"/>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8</a:t>
              </a:r>
            </a:p>
          </p:txBody>
        </p:sp>
        <p:sp>
          <p:nvSpPr>
            <p:cNvPr id="15425" name="Text Box 95"/>
            <p:cNvSpPr txBox="1">
              <a:spLocks noChangeArrowheads="1"/>
            </p:cNvSpPr>
            <p:nvPr/>
          </p:nvSpPr>
          <p:spPr bwMode="auto">
            <a:xfrm>
              <a:off x="768" y="960"/>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latin typeface="Times New Roman" pitchFamily="18" charset="0"/>
                  <a:cs typeface="Times New Roman" pitchFamily="18" charset="0"/>
                </a:rPr>
                <a:t> </a:t>
              </a:r>
              <a:r>
                <a:rPr lang="en-US" sz="2400">
                  <a:solidFill>
                    <a:srgbClr val="0000F4"/>
                  </a:solidFill>
                  <a:latin typeface="Times New Roman" pitchFamily="18" charset="0"/>
                  <a:cs typeface="Times New Roman" pitchFamily="18" charset="0"/>
                </a:rPr>
                <a:t>x</a:t>
              </a:r>
              <a:endParaRPr lang="en-US" sz="2400">
                <a:latin typeface="Times New Roman" pitchFamily="18" charset="0"/>
                <a:cs typeface="Times New Roman" pitchFamily="18" charset="0"/>
              </a:endParaRPr>
            </a:p>
          </p:txBody>
        </p:sp>
        <p:sp>
          <p:nvSpPr>
            <p:cNvPr id="15426" name="Text Box 96"/>
            <p:cNvSpPr txBox="1">
              <a:spLocks noChangeArrowheads="1"/>
            </p:cNvSpPr>
            <p:nvPr/>
          </p:nvSpPr>
          <p:spPr bwMode="auto">
            <a:xfrm>
              <a:off x="1440"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27" name="Text Box 97"/>
            <p:cNvSpPr txBox="1">
              <a:spLocks noChangeArrowheads="1"/>
            </p:cNvSpPr>
            <p:nvPr/>
          </p:nvSpPr>
          <p:spPr bwMode="auto">
            <a:xfrm>
              <a:off x="2208" y="124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endParaRPr lang="en-US" sz="2400">
                <a:latin typeface="Times New Roman" pitchFamily="18" charset="0"/>
                <a:cs typeface="Times New Roman" pitchFamily="18" charset="0"/>
              </a:endParaRPr>
            </a:p>
          </p:txBody>
        </p:sp>
        <p:sp>
          <p:nvSpPr>
            <p:cNvPr id="15428" name="Text Box 98"/>
            <p:cNvSpPr txBox="1">
              <a:spLocks noChangeArrowheads="1"/>
            </p:cNvSpPr>
            <p:nvPr/>
          </p:nvSpPr>
          <p:spPr bwMode="auto">
            <a:xfrm>
              <a:off x="2592" y="1252"/>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8</a:t>
              </a:r>
            </a:p>
          </p:txBody>
        </p:sp>
        <p:sp>
          <p:nvSpPr>
            <p:cNvPr id="15429" name="Text Box 99"/>
            <p:cNvSpPr txBox="1">
              <a:spLocks noChangeArrowheads="1"/>
            </p:cNvSpPr>
            <p:nvPr/>
          </p:nvSpPr>
          <p:spPr bwMode="auto">
            <a:xfrm>
              <a:off x="1824" y="96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5430" name="Text Box 100"/>
            <p:cNvSpPr txBox="1">
              <a:spLocks noChangeArrowheads="1"/>
            </p:cNvSpPr>
            <p:nvPr/>
          </p:nvSpPr>
          <p:spPr bwMode="auto">
            <a:xfrm>
              <a:off x="768" y="1252"/>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a:t>
              </a:r>
              <a:endParaRPr lang="en-US" sz="2400">
                <a:latin typeface="Times New Roman" pitchFamily="18" charset="0"/>
                <a:cs typeface="Times New Roman" pitchFamily="18" charset="0"/>
              </a:endParaRPr>
            </a:p>
          </p:txBody>
        </p:sp>
        <p:sp>
          <p:nvSpPr>
            <p:cNvPr id="15431" name="Text Box 101"/>
            <p:cNvSpPr txBox="1">
              <a:spLocks noChangeArrowheads="1"/>
            </p:cNvSpPr>
            <p:nvPr/>
          </p:nvSpPr>
          <p:spPr bwMode="auto">
            <a:xfrm>
              <a:off x="288" y="1104"/>
              <a:ext cx="288" cy="296"/>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a)</a:t>
              </a:r>
            </a:p>
          </p:txBody>
        </p:sp>
      </p:grpSp>
      <p:grpSp>
        <p:nvGrpSpPr>
          <p:cNvPr id="15390" name="Group 102"/>
          <p:cNvGrpSpPr>
            <a:grpSpLocks/>
          </p:cNvGrpSpPr>
          <p:nvPr/>
        </p:nvGrpSpPr>
        <p:grpSpPr bwMode="auto">
          <a:xfrm>
            <a:off x="457200" y="3009900"/>
            <a:ext cx="4267200" cy="930275"/>
            <a:chOff x="300" y="2016"/>
            <a:chExt cx="2688" cy="586"/>
          </a:xfrm>
        </p:grpSpPr>
        <p:sp>
          <p:nvSpPr>
            <p:cNvPr id="15410" name="Text Box 103"/>
            <p:cNvSpPr txBox="1">
              <a:spLocks noChangeArrowheads="1"/>
            </p:cNvSpPr>
            <p:nvPr/>
          </p:nvSpPr>
          <p:spPr bwMode="auto">
            <a:xfrm>
              <a:off x="300" y="2064"/>
              <a:ext cx="288" cy="296"/>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b)</a:t>
              </a:r>
            </a:p>
          </p:txBody>
        </p:sp>
        <p:sp>
          <p:nvSpPr>
            <p:cNvPr id="15411" name="Text Box 104"/>
            <p:cNvSpPr txBox="1">
              <a:spLocks noChangeArrowheads="1"/>
            </p:cNvSpPr>
            <p:nvPr/>
          </p:nvSpPr>
          <p:spPr bwMode="auto">
            <a:xfrm>
              <a:off x="1836"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12" name="Text Box 105"/>
            <p:cNvSpPr txBox="1">
              <a:spLocks noChangeArrowheads="1"/>
            </p:cNvSpPr>
            <p:nvPr/>
          </p:nvSpPr>
          <p:spPr bwMode="auto">
            <a:xfrm>
              <a:off x="2220"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13" name="Text Box 106"/>
            <p:cNvSpPr txBox="1">
              <a:spLocks noChangeArrowheads="1"/>
            </p:cNvSpPr>
            <p:nvPr/>
          </p:nvSpPr>
          <p:spPr bwMode="auto">
            <a:xfrm>
              <a:off x="2604"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3</a:t>
              </a:r>
              <a:endParaRPr lang="en-US" sz="2400">
                <a:solidFill>
                  <a:srgbClr val="F0FCFE"/>
                </a:solidFill>
                <a:latin typeface="Times New Roman" pitchFamily="18" charset="0"/>
                <a:cs typeface="Times New Roman" pitchFamily="18" charset="0"/>
              </a:endParaRPr>
            </a:p>
          </p:txBody>
        </p:sp>
        <p:sp>
          <p:nvSpPr>
            <p:cNvPr id="15414" name="Text Box 107"/>
            <p:cNvSpPr txBox="1">
              <a:spLocks noChangeArrowheads="1"/>
            </p:cNvSpPr>
            <p:nvPr/>
          </p:nvSpPr>
          <p:spPr bwMode="auto">
            <a:xfrm>
              <a:off x="1452"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15" name="Text Box 108"/>
            <p:cNvSpPr txBox="1">
              <a:spLocks noChangeArrowheads="1"/>
            </p:cNvSpPr>
            <p:nvPr/>
          </p:nvSpPr>
          <p:spPr bwMode="auto">
            <a:xfrm>
              <a:off x="780" y="2016"/>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 x</a:t>
              </a:r>
              <a:endParaRPr lang="en-US" sz="2400">
                <a:latin typeface="Times New Roman" pitchFamily="18" charset="0"/>
                <a:cs typeface="Times New Roman" pitchFamily="18" charset="0"/>
              </a:endParaRPr>
            </a:p>
          </p:txBody>
        </p:sp>
        <p:sp>
          <p:nvSpPr>
            <p:cNvPr id="15416" name="Text Box 109"/>
            <p:cNvSpPr txBox="1">
              <a:spLocks noChangeArrowheads="1"/>
            </p:cNvSpPr>
            <p:nvPr/>
          </p:nvSpPr>
          <p:spPr bwMode="auto">
            <a:xfrm>
              <a:off x="1452"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15417" name="Text Box 110"/>
            <p:cNvSpPr txBox="1">
              <a:spLocks noChangeArrowheads="1"/>
            </p:cNvSpPr>
            <p:nvPr/>
          </p:nvSpPr>
          <p:spPr bwMode="auto">
            <a:xfrm>
              <a:off x="2220"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18" name="Text Box 111"/>
            <p:cNvSpPr txBox="1">
              <a:spLocks noChangeArrowheads="1"/>
            </p:cNvSpPr>
            <p:nvPr/>
          </p:nvSpPr>
          <p:spPr bwMode="auto">
            <a:xfrm>
              <a:off x="2604" y="2308"/>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19" name="Text Box 112"/>
            <p:cNvSpPr txBox="1">
              <a:spLocks noChangeArrowheads="1"/>
            </p:cNvSpPr>
            <p:nvPr/>
          </p:nvSpPr>
          <p:spPr bwMode="auto">
            <a:xfrm>
              <a:off x="1836" y="2016"/>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endParaRPr lang="en-US" sz="2400">
                <a:latin typeface="Times New Roman" pitchFamily="18" charset="0"/>
                <a:cs typeface="Times New Roman" pitchFamily="18" charset="0"/>
              </a:endParaRPr>
            </a:p>
          </p:txBody>
        </p:sp>
        <p:sp>
          <p:nvSpPr>
            <p:cNvPr id="15420" name="Text Box 113"/>
            <p:cNvSpPr txBox="1">
              <a:spLocks noChangeArrowheads="1"/>
            </p:cNvSpPr>
            <p:nvPr/>
          </p:nvSpPr>
          <p:spPr bwMode="auto">
            <a:xfrm>
              <a:off x="780" y="2308"/>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a:t>
              </a:r>
              <a:endParaRPr lang="en-US" sz="2400">
                <a:latin typeface="Times New Roman" pitchFamily="18" charset="0"/>
                <a:cs typeface="Times New Roman" pitchFamily="18" charset="0"/>
              </a:endParaRPr>
            </a:p>
          </p:txBody>
        </p:sp>
      </p:grpSp>
      <p:grpSp>
        <p:nvGrpSpPr>
          <p:cNvPr id="15391" name="Group 114"/>
          <p:cNvGrpSpPr>
            <a:grpSpLocks/>
          </p:cNvGrpSpPr>
          <p:nvPr/>
        </p:nvGrpSpPr>
        <p:grpSpPr bwMode="auto">
          <a:xfrm>
            <a:off x="457200" y="4562475"/>
            <a:ext cx="4267200" cy="936625"/>
            <a:chOff x="288" y="3024"/>
            <a:chExt cx="2688" cy="590"/>
          </a:xfrm>
        </p:grpSpPr>
        <p:sp>
          <p:nvSpPr>
            <p:cNvPr id="15399" name="Text Box 115"/>
            <p:cNvSpPr txBox="1">
              <a:spLocks noChangeArrowheads="1"/>
            </p:cNvSpPr>
            <p:nvPr/>
          </p:nvSpPr>
          <p:spPr bwMode="auto">
            <a:xfrm>
              <a:off x="1824"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00" name="Text Box 116"/>
            <p:cNvSpPr txBox="1">
              <a:spLocks noChangeArrowheads="1"/>
            </p:cNvSpPr>
            <p:nvPr/>
          </p:nvSpPr>
          <p:spPr bwMode="auto">
            <a:xfrm>
              <a:off x="2208"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15401" name="Text Box 117"/>
            <p:cNvSpPr txBox="1">
              <a:spLocks noChangeArrowheads="1"/>
            </p:cNvSpPr>
            <p:nvPr/>
          </p:nvSpPr>
          <p:spPr bwMode="auto">
            <a:xfrm>
              <a:off x="2592"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2</a:t>
              </a:r>
            </a:p>
          </p:txBody>
        </p:sp>
        <p:sp>
          <p:nvSpPr>
            <p:cNvPr id="15402" name="Text Box 118"/>
            <p:cNvSpPr txBox="1">
              <a:spLocks noChangeArrowheads="1"/>
            </p:cNvSpPr>
            <p:nvPr/>
          </p:nvSpPr>
          <p:spPr bwMode="auto">
            <a:xfrm>
              <a:off x="1440"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  0</a:t>
              </a:r>
            </a:p>
          </p:txBody>
        </p:sp>
        <p:sp>
          <p:nvSpPr>
            <p:cNvPr id="15403" name="Text Box 119"/>
            <p:cNvSpPr txBox="1">
              <a:spLocks noChangeArrowheads="1"/>
            </p:cNvSpPr>
            <p:nvPr/>
          </p:nvSpPr>
          <p:spPr bwMode="auto">
            <a:xfrm>
              <a:off x="768" y="3024"/>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 x</a:t>
              </a:r>
            </a:p>
          </p:txBody>
        </p:sp>
        <p:sp>
          <p:nvSpPr>
            <p:cNvPr id="15404" name="Text Box 120"/>
            <p:cNvSpPr txBox="1">
              <a:spLocks noChangeArrowheads="1"/>
            </p:cNvSpPr>
            <p:nvPr/>
          </p:nvSpPr>
          <p:spPr bwMode="auto">
            <a:xfrm>
              <a:off x="1440"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0</a:t>
              </a:r>
            </a:p>
          </p:txBody>
        </p:sp>
        <p:sp>
          <p:nvSpPr>
            <p:cNvPr id="15405" name="Text Box 121"/>
            <p:cNvSpPr txBox="1">
              <a:spLocks noChangeArrowheads="1"/>
            </p:cNvSpPr>
            <p:nvPr/>
          </p:nvSpPr>
          <p:spPr bwMode="auto">
            <a:xfrm>
              <a:off x="2208"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5406" name="Text Box 122"/>
            <p:cNvSpPr txBox="1">
              <a:spLocks noChangeArrowheads="1"/>
            </p:cNvSpPr>
            <p:nvPr/>
          </p:nvSpPr>
          <p:spPr bwMode="auto">
            <a:xfrm>
              <a:off x="2592" y="3320"/>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4</a:t>
              </a:r>
            </a:p>
          </p:txBody>
        </p:sp>
        <p:sp>
          <p:nvSpPr>
            <p:cNvPr id="15407" name="Text Box 123"/>
            <p:cNvSpPr txBox="1">
              <a:spLocks noChangeArrowheads="1"/>
            </p:cNvSpPr>
            <p:nvPr/>
          </p:nvSpPr>
          <p:spPr bwMode="auto">
            <a:xfrm>
              <a:off x="1824" y="3024"/>
              <a:ext cx="384"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1</a:t>
              </a:r>
            </a:p>
          </p:txBody>
        </p:sp>
        <p:sp>
          <p:nvSpPr>
            <p:cNvPr id="15408" name="Text Box 124"/>
            <p:cNvSpPr txBox="1">
              <a:spLocks noChangeArrowheads="1"/>
            </p:cNvSpPr>
            <p:nvPr/>
          </p:nvSpPr>
          <p:spPr bwMode="auto">
            <a:xfrm>
              <a:off x="768" y="3320"/>
              <a:ext cx="672"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400">
                  <a:solidFill>
                    <a:srgbClr val="0000F4"/>
                  </a:solidFill>
                  <a:latin typeface="Times New Roman" pitchFamily="18" charset="0"/>
                  <a:cs typeface="Times New Roman" pitchFamily="18" charset="0"/>
                </a:rPr>
                <a:t>y</a:t>
              </a:r>
            </a:p>
          </p:txBody>
        </p:sp>
        <p:sp>
          <p:nvSpPr>
            <p:cNvPr id="15409" name="Text Box 125"/>
            <p:cNvSpPr txBox="1">
              <a:spLocks noChangeArrowheads="1"/>
            </p:cNvSpPr>
            <p:nvPr/>
          </p:nvSpPr>
          <p:spPr bwMode="auto">
            <a:xfrm>
              <a:off x="288" y="3072"/>
              <a:ext cx="288" cy="296"/>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sz="2400">
                  <a:solidFill>
                    <a:srgbClr val="0000F4"/>
                  </a:solidFill>
                  <a:latin typeface="Times New Roman" pitchFamily="18" charset="0"/>
                  <a:cs typeface="Times New Roman" pitchFamily="18" charset="0"/>
                </a:rPr>
                <a:t>c)</a:t>
              </a:r>
            </a:p>
          </p:txBody>
        </p:sp>
      </p:grpSp>
      <p:sp>
        <p:nvSpPr>
          <p:cNvPr id="87167" name="Text Box 127"/>
          <p:cNvSpPr txBox="1">
            <a:spLocks noChangeArrowheads="1"/>
          </p:cNvSpPr>
          <p:nvPr/>
        </p:nvSpPr>
        <p:spPr bwMode="auto">
          <a:xfrm>
            <a:off x="1981200" y="2514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2400" b="1" i="1">
                <a:solidFill>
                  <a:srgbClr val="FF0000"/>
                </a:solidFill>
                <a:latin typeface="Times New Roman" pitchFamily="18" charset="0"/>
                <a:cs typeface="Times New Roman" pitchFamily="18" charset="0"/>
              </a:rPr>
              <a:t>Hàm số</a:t>
            </a:r>
          </a:p>
        </p:txBody>
      </p:sp>
      <p:sp>
        <p:nvSpPr>
          <p:cNvPr id="87168" name="Text Box 128"/>
          <p:cNvSpPr txBox="1">
            <a:spLocks noChangeArrowheads="1"/>
          </p:cNvSpPr>
          <p:nvPr/>
        </p:nvSpPr>
        <p:spPr bwMode="auto">
          <a:xfrm>
            <a:off x="1371600" y="40005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2400" b="1" i="1">
                <a:solidFill>
                  <a:srgbClr val="FF0000"/>
                </a:solidFill>
                <a:latin typeface="Times New Roman" pitchFamily="18" charset="0"/>
                <a:cs typeface="Times New Roman" pitchFamily="18" charset="0"/>
              </a:rPr>
              <a:t>Hàm số (hàm hằng)</a:t>
            </a:r>
          </a:p>
        </p:txBody>
      </p:sp>
      <p:sp>
        <p:nvSpPr>
          <p:cNvPr id="87169" name="Text Box 129"/>
          <p:cNvSpPr txBox="1">
            <a:spLocks noChangeArrowheads="1"/>
          </p:cNvSpPr>
          <p:nvPr/>
        </p:nvSpPr>
        <p:spPr bwMode="auto">
          <a:xfrm>
            <a:off x="1066800" y="55499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2400" b="1" i="1">
                <a:solidFill>
                  <a:srgbClr val="FF0000"/>
                </a:solidFill>
                <a:latin typeface="Times New Roman" pitchFamily="18" charset="0"/>
                <a:cs typeface="Times New Roman" pitchFamily="18" charset="0"/>
              </a:rPr>
              <a:t>Không phải là hàm số</a:t>
            </a:r>
          </a:p>
        </p:txBody>
      </p:sp>
      <p:sp>
        <p:nvSpPr>
          <p:cNvPr id="15395" name="Text Box 131"/>
          <p:cNvSpPr txBox="1">
            <a:spLocks noChangeArrowheads="1"/>
          </p:cNvSpPr>
          <p:nvPr/>
        </p:nvSpPr>
        <p:spPr bwMode="auto">
          <a:xfrm>
            <a:off x="228600" y="5876925"/>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2400" b="1" i="1">
                <a:solidFill>
                  <a:srgbClr val="FF0066"/>
                </a:solidFill>
                <a:latin typeface="Times New Roman" pitchFamily="18" charset="0"/>
                <a:cs typeface="Times New Roman" pitchFamily="18" charset="0"/>
              </a:rPr>
              <a:t>( với x = 0 cho hai giá trị của y là 0 và 1)</a:t>
            </a:r>
          </a:p>
        </p:txBody>
      </p:sp>
      <p:sp>
        <p:nvSpPr>
          <p:cNvPr id="2" name="Right Arrow 1">
            <a:hlinkClick r:id="rId2" action="ppaction://hlinksldjump"/>
          </p:cNvPr>
          <p:cNvSpPr/>
          <p:nvPr/>
        </p:nvSpPr>
        <p:spPr>
          <a:xfrm>
            <a:off x="8477250" y="6421438"/>
            <a:ext cx="514350" cy="366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sp>
        <p:nvSpPr>
          <p:cNvPr id="132" name="AutoShape 13">
            <a:hlinkClick r:id="rId3" action="ppaction://hlinksldjump"/>
          </p:cNvPr>
          <p:cNvSpPr>
            <a:spLocks noChangeArrowheads="1"/>
          </p:cNvSpPr>
          <p:nvPr/>
        </p:nvSpPr>
        <p:spPr bwMode="auto">
          <a:xfrm>
            <a:off x="457200" y="6357938"/>
            <a:ext cx="2400300" cy="550862"/>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cs typeface="Times New Roman" pitchFamily="18" charset="0"/>
              </a:rPr>
              <a:t>Chọn</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hộp</a:t>
            </a:r>
            <a:endParaRPr lang="en-US" b="1" dirty="0">
              <a:solidFill>
                <a:srgbClr val="0000FF"/>
              </a:solidFill>
              <a:latin typeface="Times New Roman" pitchFamily="18" charset="0"/>
              <a:cs typeface="Times New Roman" pitchFamily="18" charset="0"/>
            </a:endParaRPr>
          </a:p>
        </p:txBody>
      </p:sp>
      <p:sp>
        <p:nvSpPr>
          <p:cNvPr id="133" name="AutoShape 14">
            <a:hlinkClick r:id="rId2" action="ppaction://hlinksldjump"/>
          </p:cNvPr>
          <p:cNvSpPr>
            <a:spLocks noChangeArrowheads="1"/>
          </p:cNvSpPr>
          <p:nvPr/>
        </p:nvSpPr>
        <p:spPr bwMode="auto">
          <a:xfrm>
            <a:off x="5976938" y="6245225"/>
            <a:ext cx="2633662" cy="59055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FF"/>
                </a:solidFill>
                <a:latin typeface="Times New Roman" pitchFamily="18" charset="0"/>
                <a:cs typeface="Times New Roman" pitchFamily="18" charset="0"/>
                <a:hlinkClick r:id="rId2" action="ppaction://hlinksldjump"/>
              </a:rPr>
              <a:t>Exit</a:t>
            </a:r>
            <a:endParaRPr lang="en-US" dirty="0">
              <a:solidFill>
                <a:srgbClr val="0000FF"/>
              </a:solidFill>
              <a:latin typeface="Times New Roman" pitchFamily="18" charset="0"/>
              <a:cs typeface="Times New Roman" pitchFamily="18"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7068"/>
                                        </p:tgtEl>
                                        <p:attrNameLst>
                                          <p:attrName>style.visibility</p:attrName>
                                        </p:attrNameLst>
                                      </p:cBhvr>
                                      <p:to>
                                        <p:strVal val="visible"/>
                                      </p:to>
                                    </p:set>
                                    <p:anim calcmode="lin" valueType="num">
                                      <p:cBhvr>
                                        <p:cTn id="7" dur="500" fill="hold"/>
                                        <p:tgtEl>
                                          <p:spTgt spid="87068"/>
                                        </p:tgtEl>
                                        <p:attrNameLst>
                                          <p:attrName>ppt_w</p:attrName>
                                        </p:attrNameLst>
                                      </p:cBhvr>
                                      <p:tavLst>
                                        <p:tav tm="0">
                                          <p:val>
                                            <p:fltVal val="0"/>
                                          </p:val>
                                        </p:tav>
                                        <p:tav tm="100000">
                                          <p:val>
                                            <p:strVal val="#ppt_w"/>
                                          </p:val>
                                        </p:tav>
                                      </p:tavLst>
                                    </p:anim>
                                    <p:anim calcmode="lin" valueType="num">
                                      <p:cBhvr>
                                        <p:cTn id="8" dur="500" fill="hold"/>
                                        <p:tgtEl>
                                          <p:spTgt spid="87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7074"/>
                                        </p:tgtEl>
                                        <p:attrNameLst>
                                          <p:attrName>style.visibility</p:attrName>
                                        </p:attrNameLst>
                                      </p:cBhvr>
                                      <p:to>
                                        <p:strVal val="visible"/>
                                      </p:to>
                                    </p:set>
                                    <p:anim calcmode="lin" valueType="num">
                                      <p:cBhvr>
                                        <p:cTn id="13" dur="500" fill="hold"/>
                                        <p:tgtEl>
                                          <p:spTgt spid="87074"/>
                                        </p:tgtEl>
                                        <p:attrNameLst>
                                          <p:attrName>ppt_w</p:attrName>
                                        </p:attrNameLst>
                                      </p:cBhvr>
                                      <p:tavLst>
                                        <p:tav tm="0">
                                          <p:val>
                                            <p:fltVal val="0"/>
                                          </p:val>
                                        </p:tav>
                                        <p:tav tm="100000">
                                          <p:val>
                                            <p:strVal val="#ppt_w"/>
                                          </p:val>
                                        </p:tav>
                                      </p:tavLst>
                                    </p:anim>
                                    <p:anim calcmode="lin" valueType="num">
                                      <p:cBhvr>
                                        <p:cTn id="14" dur="500" fill="hold"/>
                                        <p:tgtEl>
                                          <p:spTgt spid="8707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87094"/>
                                        </p:tgtEl>
                                        <p:attrNameLst>
                                          <p:attrName>style.visibility</p:attrName>
                                        </p:attrNameLst>
                                      </p:cBhvr>
                                      <p:to>
                                        <p:strVal val="visible"/>
                                      </p:to>
                                    </p:set>
                                    <p:animEffect transition="in" filter="strips(downRight)">
                                      <p:cBhvr>
                                        <p:cTn id="19" dur="500"/>
                                        <p:tgtEl>
                                          <p:spTgt spid="8709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87081"/>
                                        </p:tgtEl>
                                        <p:attrNameLst>
                                          <p:attrName>style.visibility</p:attrName>
                                        </p:attrNameLst>
                                      </p:cBhvr>
                                      <p:to>
                                        <p:strVal val="visible"/>
                                      </p:to>
                                    </p:set>
                                    <p:animEffect transition="in" filter="strips(downRight)">
                                      <p:cBhvr>
                                        <p:cTn id="24" dur="500"/>
                                        <p:tgtEl>
                                          <p:spTgt spid="8708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87086"/>
                                        </p:tgtEl>
                                        <p:attrNameLst>
                                          <p:attrName>style.visibility</p:attrName>
                                        </p:attrNameLst>
                                      </p:cBhvr>
                                      <p:to>
                                        <p:strVal val="visible"/>
                                      </p:to>
                                    </p:set>
                                    <p:animEffect transition="in" filter="strips(downRight)">
                                      <p:cBhvr>
                                        <p:cTn id="29" dur="500"/>
                                        <p:tgtEl>
                                          <p:spTgt spid="870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nodeType="clickEffect">
                                  <p:stCondLst>
                                    <p:cond delay="0"/>
                                  </p:stCondLst>
                                  <p:childTnLst>
                                    <p:set>
                                      <p:cBhvr>
                                        <p:cTn id="33" dur="1" fill="hold">
                                          <p:stCondLst>
                                            <p:cond delay="0"/>
                                          </p:stCondLst>
                                        </p:cTn>
                                        <p:tgtEl>
                                          <p:spTgt spid="87090"/>
                                        </p:tgtEl>
                                        <p:attrNameLst>
                                          <p:attrName>style.visibility</p:attrName>
                                        </p:attrNameLst>
                                      </p:cBhvr>
                                      <p:to>
                                        <p:strVal val="visible"/>
                                      </p:to>
                                    </p:set>
                                    <p:animEffect transition="in" filter="strips(downRight)">
                                      <p:cBhvr>
                                        <p:cTn id="34" dur="500"/>
                                        <p:tgtEl>
                                          <p:spTgt spid="8709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87056"/>
                                        </p:tgtEl>
                                        <p:attrNameLst>
                                          <p:attrName>style.visibility</p:attrName>
                                        </p:attrNameLst>
                                      </p:cBhvr>
                                      <p:to>
                                        <p:strVal val="visible"/>
                                      </p:to>
                                    </p:set>
                                    <p:anim calcmode="lin" valueType="num">
                                      <p:cBhvr>
                                        <p:cTn id="39" dur="500" fill="hold"/>
                                        <p:tgtEl>
                                          <p:spTgt spid="87056"/>
                                        </p:tgtEl>
                                        <p:attrNameLst>
                                          <p:attrName>ppt_w</p:attrName>
                                        </p:attrNameLst>
                                      </p:cBhvr>
                                      <p:tavLst>
                                        <p:tav tm="0">
                                          <p:val>
                                            <p:fltVal val="0"/>
                                          </p:val>
                                        </p:tav>
                                        <p:tav tm="100000">
                                          <p:val>
                                            <p:strVal val="#ppt_w"/>
                                          </p:val>
                                        </p:tav>
                                      </p:tavLst>
                                    </p:anim>
                                    <p:anim calcmode="lin" valueType="num">
                                      <p:cBhvr>
                                        <p:cTn id="40" dur="500" fill="hold"/>
                                        <p:tgtEl>
                                          <p:spTgt spid="87056"/>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87078"/>
                                        </p:tgtEl>
                                        <p:attrNameLst>
                                          <p:attrName>style.visibility</p:attrName>
                                        </p:attrNameLst>
                                      </p:cBhvr>
                                      <p:to>
                                        <p:strVal val="visible"/>
                                      </p:to>
                                    </p:set>
                                    <p:anim calcmode="lin" valueType="num">
                                      <p:cBhvr>
                                        <p:cTn id="45" dur="500" fill="hold"/>
                                        <p:tgtEl>
                                          <p:spTgt spid="87078"/>
                                        </p:tgtEl>
                                        <p:attrNameLst>
                                          <p:attrName>ppt_w</p:attrName>
                                        </p:attrNameLst>
                                      </p:cBhvr>
                                      <p:tavLst>
                                        <p:tav tm="0">
                                          <p:val>
                                            <p:fltVal val="0"/>
                                          </p:val>
                                        </p:tav>
                                        <p:tav tm="100000">
                                          <p:val>
                                            <p:strVal val="#ppt_w"/>
                                          </p:val>
                                        </p:tav>
                                      </p:tavLst>
                                    </p:anim>
                                    <p:anim calcmode="lin" valueType="num">
                                      <p:cBhvr>
                                        <p:cTn id="46" dur="500" fill="hold"/>
                                        <p:tgtEl>
                                          <p:spTgt spid="87078"/>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nodeType="clickEffect">
                                  <p:stCondLst>
                                    <p:cond delay="0"/>
                                  </p:stCondLst>
                                  <p:childTnLst>
                                    <p:set>
                                      <p:cBhvr>
                                        <p:cTn id="50" dur="1" fill="hold">
                                          <p:stCondLst>
                                            <p:cond delay="0"/>
                                          </p:stCondLst>
                                        </p:cTn>
                                        <p:tgtEl>
                                          <p:spTgt spid="87110"/>
                                        </p:tgtEl>
                                        <p:attrNameLst>
                                          <p:attrName>style.visibility</p:attrName>
                                        </p:attrNameLst>
                                      </p:cBhvr>
                                      <p:to>
                                        <p:strVal val="visible"/>
                                      </p:to>
                                    </p:set>
                                    <p:animEffect transition="in" filter="strips(downRight)">
                                      <p:cBhvr>
                                        <p:cTn id="51" dur="500"/>
                                        <p:tgtEl>
                                          <p:spTgt spid="871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nodeType="clickEffect">
                                  <p:stCondLst>
                                    <p:cond delay="0"/>
                                  </p:stCondLst>
                                  <p:childTnLst>
                                    <p:set>
                                      <p:cBhvr>
                                        <p:cTn id="55" dur="1" fill="hold">
                                          <p:stCondLst>
                                            <p:cond delay="0"/>
                                          </p:stCondLst>
                                        </p:cTn>
                                        <p:tgtEl>
                                          <p:spTgt spid="87098"/>
                                        </p:tgtEl>
                                        <p:attrNameLst>
                                          <p:attrName>style.visibility</p:attrName>
                                        </p:attrNameLst>
                                      </p:cBhvr>
                                      <p:to>
                                        <p:strVal val="visible"/>
                                      </p:to>
                                    </p:set>
                                    <p:animEffect transition="in" filter="strips(downRight)">
                                      <p:cBhvr>
                                        <p:cTn id="56" dur="500"/>
                                        <p:tgtEl>
                                          <p:spTgt spid="87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nodeType="clickEffect">
                                  <p:stCondLst>
                                    <p:cond delay="0"/>
                                  </p:stCondLst>
                                  <p:childTnLst>
                                    <p:set>
                                      <p:cBhvr>
                                        <p:cTn id="60" dur="1" fill="hold">
                                          <p:stCondLst>
                                            <p:cond delay="0"/>
                                          </p:stCondLst>
                                        </p:cTn>
                                        <p:tgtEl>
                                          <p:spTgt spid="87102"/>
                                        </p:tgtEl>
                                        <p:attrNameLst>
                                          <p:attrName>style.visibility</p:attrName>
                                        </p:attrNameLst>
                                      </p:cBhvr>
                                      <p:to>
                                        <p:strVal val="visible"/>
                                      </p:to>
                                    </p:set>
                                    <p:animEffect transition="in" filter="strips(downRight)">
                                      <p:cBhvr>
                                        <p:cTn id="61" dur="500"/>
                                        <p:tgtEl>
                                          <p:spTgt spid="8710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nodeType="clickEffect">
                                  <p:stCondLst>
                                    <p:cond delay="0"/>
                                  </p:stCondLst>
                                  <p:childTnLst>
                                    <p:set>
                                      <p:cBhvr>
                                        <p:cTn id="65" dur="1" fill="hold">
                                          <p:stCondLst>
                                            <p:cond delay="0"/>
                                          </p:stCondLst>
                                        </p:cTn>
                                        <p:tgtEl>
                                          <p:spTgt spid="87106"/>
                                        </p:tgtEl>
                                        <p:attrNameLst>
                                          <p:attrName>style.visibility</p:attrName>
                                        </p:attrNameLst>
                                      </p:cBhvr>
                                      <p:to>
                                        <p:strVal val="visible"/>
                                      </p:to>
                                    </p:set>
                                    <p:animEffect transition="in" filter="strips(downRight)">
                                      <p:cBhvr>
                                        <p:cTn id="66" dur="500"/>
                                        <p:tgtEl>
                                          <p:spTgt spid="8710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nodeType="clickEffect">
                                  <p:stCondLst>
                                    <p:cond delay="0"/>
                                  </p:stCondLst>
                                  <p:childTnLst>
                                    <p:set>
                                      <p:cBhvr>
                                        <p:cTn id="70" dur="1" fill="hold">
                                          <p:stCondLst>
                                            <p:cond delay="0"/>
                                          </p:stCondLst>
                                        </p:cTn>
                                        <p:tgtEl>
                                          <p:spTgt spid="87063"/>
                                        </p:tgtEl>
                                        <p:attrNameLst>
                                          <p:attrName>style.visibility</p:attrName>
                                        </p:attrNameLst>
                                      </p:cBhvr>
                                      <p:to>
                                        <p:strVal val="visible"/>
                                      </p:to>
                                    </p:set>
                                    <p:anim calcmode="lin" valueType="num">
                                      <p:cBhvr>
                                        <p:cTn id="71" dur="500" fill="hold"/>
                                        <p:tgtEl>
                                          <p:spTgt spid="87063"/>
                                        </p:tgtEl>
                                        <p:attrNameLst>
                                          <p:attrName>ppt_w</p:attrName>
                                        </p:attrNameLst>
                                      </p:cBhvr>
                                      <p:tavLst>
                                        <p:tav tm="0">
                                          <p:val>
                                            <p:fltVal val="0"/>
                                          </p:val>
                                        </p:tav>
                                        <p:tav tm="100000">
                                          <p:val>
                                            <p:strVal val="#ppt_w"/>
                                          </p:val>
                                        </p:tav>
                                      </p:tavLst>
                                    </p:anim>
                                    <p:anim calcmode="lin" valueType="num">
                                      <p:cBhvr>
                                        <p:cTn id="72" dur="500" fill="hold"/>
                                        <p:tgtEl>
                                          <p:spTgt spid="87063"/>
                                        </p:tgtEl>
                                        <p:attrNameLst>
                                          <p:attrName>ppt_h</p:attrName>
                                        </p:attrNameLst>
                                      </p:cBhvr>
                                      <p:tavLst>
                                        <p:tav tm="0">
                                          <p:val>
                                            <p:fltVal val="0"/>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87050"/>
                                        </p:tgtEl>
                                        <p:attrNameLst>
                                          <p:attrName>style.visibility</p:attrName>
                                        </p:attrNameLst>
                                      </p:cBhvr>
                                      <p:to>
                                        <p:strVal val="visible"/>
                                      </p:to>
                                    </p:set>
                                    <p:anim calcmode="lin" valueType="num">
                                      <p:cBhvr>
                                        <p:cTn id="77" dur="500" fill="hold"/>
                                        <p:tgtEl>
                                          <p:spTgt spid="87050"/>
                                        </p:tgtEl>
                                        <p:attrNameLst>
                                          <p:attrName>ppt_w</p:attrName>
                                        </p:attrNameLst>
                                      </p:cBhvr>
                                      <p:tavLst>
                                        <p:tav tm="0">
                                          <p:val>
                                            <p:fltVal val="0"/>
                                          </p:val>
                                        </p:tav>
                                        <p:tav tm="100000">
                                          <p:val>
                                            <p:strVal val="#ppt_w"/>
                                          </p:val>
                                        </p:tav>
                                      </p:tavLst>
                                    </p:anim>
                                    <p:anim calcmode="lin" valueType="num">
                                      <p:cBhvr>
                                        <p:cTn id="78" dur="500" fill="hold"/>
                                        <p:tgtEl>
                                          <p:spTgt spid="87050"/>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8" presetClass="entr" presetSubtype="6" fill="hold" nodeType="clickEffect">
                                  <p:stCondLst>
                                    <p:cond delay="0"/>
                                  </p:stCondLst>
                                  <p:childTnLst>
                                    <p:set>
                                      <p:cBhvr>
                                        <p:cTn id="82" dur="1" fill="hold">
                                          <p:stCondLst>
                                            <p:cond delay="0"/>
                                          </p:stCondLst>
                                        </p:cTn>
                                        <p:tgtEl>
                                          <p:spTgt spid="87114"/>
                                        </p:tgtEl>
                                        <p:attrNameLst>
                                          <p:attrName>style.visibility</p:attrName>
                                        </p:attrNameLst>
                                      </p:cBhvr>
                                      <p:to>
                                        <p:strVal val="visible"/>
                                      </p:to>
                                    </p:set>
                                    <p:animEffect transition="in" filter="strips(downRight)">
                                      <p:cBhvr>
                                        <p:cTn id="83" dur="500"/>
                                        <p:tgtEl>
                                          <p:spTgt spid="8711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8" presetClass="entr" presetSubtype="6" fill="hold" nodeType="clickEffect">
                                  <p:stCondLst>
                                    <p:cond delay="0"/>
                                  </p:stCondLst>
                                  <p:childTnLst>
                                    <p:set>
                                      <p:cBhvr>
                                        <p:cTn id="87" dur="1" fill="hold">
                                          <p:stCondLst>
                                            <p:cond delay="0"/>
                                          </p:stCondLst>
                                        </p:cTn>
                                        <p:tgtEl>
                                          <p:spTgt spid="87126"/>
                                        </p:tgtEl>
                                        <p:attrNameLst>
                                          <p:attrName>style.visibility</p:attrName>
                                        </p:attrNameLst>
                                      </p:cBhvr>
                                      <p:to>
                                        <p:strVal val="visible"/>
                                      </p:to>
                                    </p:set>
                                    <p:animEffect transition="in" filter="strips(downRight)">
                                      <p:cBhvr>
                                        <p:cTn id="88" dur="500"/>
                                        <p:tgtEl>
                                          <p:spTgt spid="87126"/>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8" presetClass="entr" presetSubtype="6" fill="hold" nodeType="clickEffect">
                                  <p:stCondLst>
                                    <p:cond delay="0"/>
                                  </p:stCondLst>
                                  <p:childTnLst>
                                    <p:set>
                                      <p:cBhvr>
                                        <p:cTn id="92" dur="1" fill="hold">
                                          <p:stCondLst>
                                            <p:cond delay="0"/>
                                          </p:stCondLst>
                                        </p:cTn>
                                        <p:tgtEl>
                                          <p:spTgt spid="87122"/>
                                        </p:tgtEl>
                                        <p:attrNameLst>
                                          <p:attrName>style.visibility</p:attrName>
                                        </p:attrNameLst>
                                      </p:cBhvr>
                                      <p:to>
                                        <p:strVal val="visible"/>
                                      </p:to>
                                    </p:set>
                                    <p:animEffect transition="in" filter="strips(downRight)">
                                      <p:cBhvr>
                                        <p:cTn id="93" dur="500"/>
                                        <p:tgtEl>
                                          <p:spTgt spid="87122"/>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8" presetClass="entr" presetSubtype="6" fill="hold" nodeType="clickEffect">
                                  <p:stCondLst>
                                    <p:cond delay="0"/>
                                  </p:stCondLst>
                                  <p:childTnLst>
                                    <p:set>
                                      <p:cBhvr>
                                        <p:cTn id="97" dur="1" fill="hold">
                                          <p:stCondLst>
                                            <p:cond delay="0"/>
                                          </p:stCondLst>
                                        </p:cTn>
                                        <p:tgtEl>
                                          <p:spTgt spid="87118"/>
                                        </p:tgtEl>
                                        <p:attrNameLst>
                                          <p:attrName>style.visibility</p:attrName>
                                        </p:attrNameLst>
                                      </p:cBhvr>
                                      <p:to>
                                        <p:strVal val="visible"/>
                                      </p:to>
                                    </p:set>
                                    <p:animEffect transition="in" filter="strips(downRight)">
                                      <p:cBhvr>
                                        <p:cTn id="98" dur="500"/>
                                        <p:tgtEl>
                                          <p:spTgt spid="87118"/>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16" fill="hold" grpId="0" nodeType="clickEffect">
                                  <p:stCondLst>
                                    <p:cond delay="0"/>
                                  </p:stCondLst>
                                  <p:childTnLst>
                                    <p:set>
                                      <p:cBhvr>
                                        <p:cTn id="102" dur="1" fill="hold">
                                          <p:stCondLst>
                                            <p:cond delay="0"/>
                                          </p:stCondLst>
                                        </p:cTn>
                                        <p:tgtEl>
                                          <p:spTgt spid="87167"/>
                                        </p:tgtEl>
                                        <p:attrNameLst>
                                          <p:attrName>style.visibility</p:attrName>
                                        </p:attrNameLst>
                                      </p:cBhvr>
                                      <p:to>
                                        <p:strVal val="visible"/>
                                      </p:to>
                                    </p:set>
                                    <p:animEffect transition="in" filter="box(in)">
                                      <p:cBhvr>
                                        <p:cTn id="103" dur="500"/>
                                        <p:tgtEl>
                                          <p:spTgt spid="87167"/>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87168"/>
                                        </p:tgtEl>
                                        <p:attrNameLst>
                                          <p:attrName>style.visibility</p:attrName>
                                        </p:attrNameLst>
                                      </p:cBhvr>
                                      <p:to>
                                        <p:strVal val="visible"/>
                                      </p:to>
                                    </p:set>
                                    <p:animEffect transition="in" filter="checkerboard(across)">
                                      <p:cBhvr>
                                        <p:cTn id="108" dur="500"/>
                                        <p:tgtEl>
                                          <p:spTgt spid="87168"/>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87169"/>
                                        </p:tgtEl>
                                        <p:attrNameLst>
                                          <p:attrName>style.visibility</p:attrName>
                                        </p:attrNameLst>
                                      </p:cBhvr>
                                      <p:to>
                                        <p:strVal val="visible"/>
                                      </p:to>
                                    </p:set>
                                    <p:animEffect transition="in" filter="checkerboard(across)">
                                      <p:cBhvr>
                                        <p:cTn id="113" dur="500"/>
                                        <p:tgtEl>
                                          <p:spTgt spid="8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67" grpId="0"/>
      <p:bldP spid="87168" grpId="0"/>
      <p:bldP spid="871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71"/>
          <p:cNvGrpSpPr>
            <a:grpSpLocks/>
          </p:cNvGrpSpPr>
          <p:nvPr/>
        </p:nvGrpSpPr>
        <p:grpSpPr bwMode="auto">
          <a:xfrm>
            <a:off x="609600" y="117475"/>
            <a:ext cx="7239000" cy="5978525"/>
            <a:chOff x="384" y="74"/>
            <a:chExt cx="4560" cy="3766"/>
          </a:xfrm>
        </p:grpSpPr>
        <p:sp>
          <p:nvSpPr>
            <p:cNvPr id="16391" name="Text Box 59"/>
            <p:cNvSpPr txBox="1">
              <a:spLocks noChangeArrowheads="1"/>
            </p:cNvSpPr>
            <p:nvPr/>
          </p:nvSpPr>
          <p:spPr bwMode="auto">
            <a:xfrm>
              <a:off x="482" y="2579"/>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VnTime" pitchFamily="34" charset="0"/>
                </a:rPr>
                <a:t>B(-</a:t>
              </a:r>
              <a:r>
                <a:rPr lang="en-US" altLang="en-US" sz="1800">
                  <a:solidFill>
                    <a:srgbClr val="FF0000"/>
                  </a:solidFill>
                  <a:latin typeface=".VnTime" pitchFamily="34" charset="0"/>
                </a:rPr>
                <a:t>4;1</a:t>
              </a:r>
              <a:r>
                <a:rPr lang="en-US" altLang="en-US" sz="2400">
                  <a:solidFill>
                    <a:srgbClr val="FF0000"/>
                  </a:solidFill>
                  <a:latin typeface=".VnTime" pitchFamily="34" charset="0"/>
                </a:rPr>
                <a:t>)</a:t>
              </a:r>
            </a:p>
          </p:txBody>
        </p:sp>
        <p:grpSp>
          <p:nvGrpSpPr>
            <p:cNvPr id="16392" name="Group 70"/>
            <p:cNvGrpSpPr>
              <a:grpSpLocks/>
            </p:cNvGrpSpPr>
            <p:nvPr/>
          </p:nvGrpSpPr>
          <p:grpSpPr bwMode="auto">
            <a:xfrm>
              <a:off x="384" y="74"/>
              <a:ext cx="4560" cy="3766"/>
              <a:chOff x="1056" y="74"/>
              <a:chExt cx="4560" cy="3766"/>
            </a:xfrm>
          </p:grpSpPr>
          <p:sp>
            <p:nvSpPr>
              <p:cNvPr id="16393" name="Line 5"/>
              <p:cNvSpPr>
                <a:spLocks noChangeShapeType="1"/>
              </p:cNvSpPr>
              <p:nvPr/>
            </p:nvSpPr>
            <p:spPr bwMode="auto">
              <a:xfrm>
                <a:off x="3074" y="192"/>
                <a:ext cx="0" cy="3648"/>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16394" name="Line 13"/>
              <p:cNvSpPr>
                <a:spLocks noChangeShapeType="1"/>
              </p:cNvSpPr>
              <p:nvPr/>
            </p:nvSpPr>
            <p:spPr bwMode="auto">
              <a:xfrm rot="5400000">
                <a:off x="3072" y="1835"/>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395" name="Line 4"/>
              <p:cNvSpPr>
                <a:spLocks noChangeShapeType="1"/>
              </p:cNvSpPr>
              <p:nvPr/>
            </p:nvSpPr>
            <p:spPr bwMode="auto">
              <a:xfrm>
                <a:off x="1152" y="3299"/>
                <a:ext cx="436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396" name="Line 6"/>
              <p:cNvSpPr>
                <a:spLocks noChangeShapeType="1"/>
              </p:cNvSpPr>
              <p:nvPr/>
            </p:nvSpPr>
            <p:spPr bwMode="auto">
              <a:xfrm>
                <a:off x="3552"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397" name="Line 7"/>
              <p:cNvSpPr>
                <a:spLocks noChangeShapeType="1"/>
              </p:cNvSpPr>
              <p:nvPr/>
            </p:nvSpPr>
            <p:spPr bwMode="auto">
              <a:xfrm>
                <a:off x="2616"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398" name="Line 8"/>
              <p:cNvSpPr>
                <a:spLocks noChangeShapeType="1"/>
              </p:cNvSpPr>
              <p:nvPr/>
            </p:nvSpPr>
            <p:spPr bwMode="auto">
              <a:xfrm>
                <a:off x="2160"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399" name="Line 9"/>
              <p:cNvSpPr>
                <a:spLocks noChangeShapeType="1"/>
              </p:cNvSpPr>
              <p:nvPr/>
            </p:nvSpPr>
            <p:spPr bwMode="auto">
              <a:xfrm>
                <a:off x="1260"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0" name="Line 10"/>
              <p:cNvSpPr>
                <a:spLocks noChangeShapeType="1"/>
              </p:cNvSpPr>
              <p:nvPr/>
            </p:nvSpPr>
            <p:spPr bwMode="auto">
              <a:xfrm>
                <a:off x="4992"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1" name="Line 11"/>
              <p:cNvSpPr>
                <a:spLocks noChangeShapeType="1"/>
              </p:cNvSpPr>
              <p:nvPr/>
            </p:nvSpPr>
            <p:spPr bwMode="auto">
              <a:xfrm>
                <a:off x="4524"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2" name="Line 12"/>
              <p:cNvSpPr>
                <a:spLocks noChangeShapeType="1"/>
              </p:cNvSpPr>
              <p:nvPr/>
            </p:nvSpPr>
            <p:spPr bwMode="auto">
              <a:xfrm>
                <a:off x="4032"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3" name="Line 14"/>
              <p:cNvSpPr>
                <a:spLocks noChangeShapeType="1"/>
              </p:cNvSpPr>
              <p:nvPr/>
            </p:nvSpPr>
            <p:spPr bwMode="auto">
              <a:xfrm>
                <a:off x="1716" y="325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4" name="Line 15"/>
              <p:cNvSpPr>
                <a:spLocks noChangeShapeType="1"/>
              </p:cNvSpPr>
              <p:nvPr/>
            </p:nvSpPr>
            <p:spPr bwMode="auto">
              <a:xfrm rot="5400000">
                <a:off x="3072" y="1355"/>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5" name="Line 16"/>
              <p:cNvSpPr>
                <a:spLocks noChangeShapeType="1"/>
              </p:cNvSpPr>
              <p:nvPr/>
            </p:nvSpPr>
            <p:spPr bwMode="auto">
              <a:xfrm rot="5400000">
                <a:off x="3072" y="91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6" name="Line 17"/>
              <p:cNvSpPr>
                <a:spLocks noChangeShapeType="1"/>
              </p:cNvSpPr>
              <p:nvPr/>
            </p:nvSpPr>
            <p:spPr bwMode="auto">
              <a:xfrm rot="5400000">
                <a:off x="3072" y="2771"/>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7" name="Line 19"/>
              <p:cNvSpPr>
                <a:spLocks noChangeShapeType="1"/>
              </p:cNvSpPr>
              <p:nvPr/>
            </p:nvSpPr>
            <p:spPr bwMode="auto">
              <a:xfrm rot="5400000">
                <a:off x="3060" y="479"/>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8" name="Line 21"/>
              <p:cNvSpPr>
                <a:spLocks noChangeShapeType="1"/>
              </p:cNvSpPr>
              <p:nvPr/>
            </p:nvSpPr>
            <p:spPr bwMode="auto">
              <a:xfrm rot="5400000">
                <a:off x="3072" y="2315"/>
                <a:ext cx="0"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9" name="Text Box 28"/>
              <p:cNvSpPr txBox="1">
                <a:spLocks noChangeArrowheads="1"/>
              </p:cNvSpPr>
              <p:nvPr/>
            </p:nvSpPr>
            <p:spPr bwMode="auto">
              <a:xfrm>
                <a:off x="1056" y="3371"/>
                <a:ext cx="45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VnTime" pitchFamily="34" charset="0"/>
                  </a:rPr>
                  <a:t>  -4       -3       -2       -1     0           1          2        3          4         x</a:t>
                </a:r>
              </a:p>
            </p:txBody>
          </p:sp>
          <p:sp>
            <p:nvSpPr>
              <p:cNvPr id="16410" name="Line 35"/>
              <p:cNvSpPr>
                <a:spLocks noChangeShapeType="1"/>
              </p:cNvSpPr>
              <p:nvPr/>
            </p:nvSpPr>
            <p:spPr bwMode="auto">
              <a:xfrm>
                <a:off x="3547" y="536"/>
                <a:ext cx="0" cy="278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1" name="Line 36"/>
              <p:cNvSpPr>
                <a:spLocks noChangeShapeType="1"/>
              </p:cNvSpPr>
              <p:nvPr/>
            </p:nvSpPr>
            <p:spPr bwMode="auto">
              <a:xfrm>
                <a:off x="3072" y="527"/>
                <a:ext cx="144"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2" name="Oval 37"/>
              <p:cNvSpPr>
                <a:spLocks noChangeArrowheads="1"/>
              </p:cNvSpPr>
              <p:nvPr/>
            </p:nvSpPr>
            <p:spPr bwMode="auto">
              <a:xfrm>
                <a:off x="3528" y="503"/>
                <a:ext cx="48" cy="48"/>
              </a:xfrm>
              <a:prstGeom prst="ellipse">
                <a:avLst/>
              </a:prstGeom>
              <a:solidFill>
                <a:schemeClr val="tx1"/>
              </a:solidFill>
              <a:ln w="9525" algn="ctr">
                <a:solidFill>
                  <a:srgbClr val="FF0000"/>
                </a:solidFill>
                <a:round/>
                <a:headEnd/>
                <a:tailEnd/>
              </a:ln>
            </p:spPr>
            <p:txBody>
              <a:bodyPr wrap="none" anchor="ctr">
                <a:spAutoFit/>
              </a:bodyPr>
              <a:lstStyle/>
              <a:p>
                <a:endParaRPr lang="vi-VN" altLang="en-US"/>
              </a:p>
            </p:txBody>
          </p:sp>
          <p:sp>
            <p:nvSpPr>
              <p:cNvPr id="16413" name="Text Box 38"/>
              <p:cNvSpPr txBox="1">
                <a:spLocks noChangeArrowheads="1"/>
              </p:cNvSpPr>
              <p:nvPr/>
            </p:nvSpPr>
            <p:spPr bwMode="auto">
              <a:xfrm>
                <a:off x="3312" y="239"/>
                <a:ext cx="105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VnTime" pitchFamily="34" charset="0"/>
                  </a:rPr>
                  <a:t>A </a:t>
                </a:r>
                <a:r>
                  <a:rPr lang="en-US" altLang="en-US" sz="1800">
                    <a:solidFill>
                      <a:srgbClr val="FF0000"/>
                    </a:solidFill>
                    <a:latin typeface=".VnTime" pitchFamily="34" charset="0"/>
                  </a:rPr>
                  <a:t>(1;6)</a:t>
                </a:r>
              </a:p>
              <a:p>
                <a:pPr eaLnBrk="1" hangingPunct="1"/>
                <a:endParaRPr lang="en-US" altLang="en-US" sz="2400">
                  <a:solidFill>
                    <a:srgbClr val="FF0000"/>
                  </a:solidFill>
                  <a:latin typeface=".VnTime" pitchFamily="34" charset="0"/>
                </a:endParaRPr>
              </a:p>
            </p:txBody>
          </p:sp>
          <p:sp>
            <p:nvSpPr>
              <p:cNvPr id="16414" name="Line 42"/>
              <p:cNvSpPr>
                <a:spLocks noChangeShapeType="1"/>
              </p:cNvSpPr>
              <p:nvPr/>
            </p:nvSpPr>
            <p:spPr bwMode="auto">
              <a:xfrm flipV="1">
                <a:off x="3552" y="2351"/>
                <a:ext cx="0" cy="9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5" name="Line 43"/>
              <p:cNvSpPr>
                <a:spLocks noChangeShapeType="1"/>
              </p:cNvSpPr>
              <p:nvPr/>
            </p:nvSpPr>
            <p:spPr bwMode="auto">
              <a:xfrm>
                <a:off x="3072" y="2363"/>
                <a:ext cx="48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6" name="Oval 44"/>
              <p:cNvSpPr>
                <a:spLocks noChangeArrowheads="1"/>
              </p:cNvSpPr>
              <p:nvPr/>
            </p:nvSpPr>
            <p:spPr bwMode="auto">
              <a:xfrm>
                <a:off x="3528" y="2339"/>
                <a:ext cx="48" cy="48"/>
              </a:xfrm>
              <a:prstGeom prst="ellipse">
                <a:avLst/>
              </a:prstGeom>
              <a:solidFill>
                <a:schemeClr val="tx1"/>
              </a:solidFill>
              <a:ln w="9525" algn="ctr">
                <a:solidFill>
                  <a:srgbClr val="FF0000"/>
                </a:solidFill>
                <a:round/>
                <a:headEnd/>
                <a:tailEnd/>
              </a:ln>
            </p:spPr>
            <p:txBody>
              <a:bodyPr wrap="none" anchor="ctr">
                <a:spAutoFit/>
              </a:bodyPr>
              <a:lstStyle/>
              <a:p>
                <a:endParaRPr lang="vi-VN" altLang="en-US"/>
              </a:p>
            </p:txBody>
          </p:sp>
          <p:sp>
            <p:nvSpPr>
              <p:cNvPr id="16417" name="Text Box 46"/>
              <p:cNvSpPr txBox="1">
                <a:spLocks noChangeArrowheads="1"/>
              </p:cNvSpPr>
              <p:nvPr/>
            </p:nvSpPr>
            <p:spPr bwMode="auto">
              <a:xfrm>
                <a:off x="3600" y="2111"/>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VnTime" pitchFamily="34" charset="0"/>
                  </a:rPr>
                  <a:t>C(</a:t>
                </a:r>
                <a:r>
                  <a:rPr lang="en-US" altLang="en-US" sz="1800">
                    <a:solidFill>
                      <a:srgbClr val="FF0000"/>
                    </a:solidFill>
                    <a:latin typeface=".VnTime" pitchFamily="34" charset="0"/>
                  </a:rPr>
                  <a:t>1;2</a:t>
                </a:r>
                <a:r>
                  <a:rPr lang="en-US" altLang="en-US" sz="2400">
                    <a:solidFill>
                      <a:srgbClr val="FF0000"/>
                    </a:solidFill>
                    <a:latin typeface=".VnTime" pitchFamily="34" charset="0"/>
                  </a:rPr>
                  <a:t>)</a:t>
                </a:r>
              </a:p>
            </p:txBody>
          </p:sp>
          <p:sp>
            <p:nvSpPr>
              <p:cNvPr id="16418" name="Line 47"/>
              <p:cNvSpPr>
                <a:spLocks noChangeShapeType="1"/>
              </p:cNvSpPr>
              <p:nvPr/>
            </p:nvSpPr>
            <p:spPr bwMode="auto">
              <a:xfrm flipV="1">
                <a:off x="4032" y="2831"/>
                <a:ext cx="0" cy="48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9" name="Line 48"/>
              <p:cNvSpPr>
                <a:spLocks noChangeShapeType="1"/>
              </p:cNvSpPr>
              <p:nvPr/>
            </p:nvSpPr>
            <p:spPr bwMode="auto">
              <a:xfrm>
                <a:off x="3072" y="2819"/>
                <a:ext cx="96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0" name="Oval 49"/>
              <p:cNvSpPr>
                <a:spLocks noChangeArrowheads="1"/>
              </p:cNvSpPr>
              <p:nvPr/>
            </p:nvSpPr>
            <p:spPr bwMode="auto">
              <a:xfrm>
                <a:off x="4008" y="2783"/>
                <a:ext cx="48" cy="48"/>
              </a:xfrm>
              <a:prstGeom prst="ellipse">
                <a:avLst/>
              </a:prstGeom>
              <a:solidFill>
                <a:schemeClr val="tx1"/>
              </a:solidFill>
              <a:ln w="9525" algn="ctr">
                <a:solidFill>
                  <a:srgbClr val="FF0000"/>
                </a:solidFill>
                <a:round/>
                <a:headEnd/>
                <a:tailEnd/>
              </a:ln>
            </p:spPr>
            <p:txBody>
              <a:bodyPr wrap="none" anchor="ctr">
                <a:spAutoFit/>
              </a:bodyPr>
              <a:lstStyle/>
              <a:p>
                <a:endParaRPr lang="vi-VN" altLang="en-US"/>
              </a:p>
            </p:txBody>
          </p:sp>
          <p:sp>
            <p:nvSpPr>
              <p:cNvPr id="16421" name="Text Box 50"/>
              <p:cNvSpPr txBox="1">
                <a:spLocks noChangeArrowheads="1"/>
              </p:cNvSpPr>
              <p:nvPr/>
            </p:nvSpPr>
            <p:spPr bwMode="auto">
              <a:xfrm>
                <a:off x="4080" y="2591"/>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VnTime" pitchFamily="34" charset="0"/>
                  </a:rPr>
                  <a:t>D(</a:t>
                </a:r>
                <a:r>
                  <a:rPr lang="en-US" altLang="en-US" sz="1800">
                    <a:solidFill>
                      <a:srgbClr val="FF0000"/>
                    </a:solidFill>
                    <a:latin typeface=".VnTime" pitchFamily="34" charset="0"/>
                  </a:rPr>
                  <a:t>2;1</a:t>
                </a:r>
                <a:r>
                  <a:rPr lang="en-US" altLang="en-US" sz="2400">
                    <a:solidFill>
                      <a:srgbClr val="FF0000"/>
                    </a:solidFill>
                    <a:latin typeface=".VnTime" pitchFamily="34" charset="0"/>
                  </a:rPr>
                  <a:t>)</a:t>
                </a:r>
              </a:p>
            </p:txBody>
          </p:sp>
          <p:sp>
            <p:nvSpPr>
              <p:cNvPr id="16422" name="Oval 53"/>
              <p:cNvSpPr>
                <a:spLocks noChangeArrowheads="1"/>
              </p:cNvSpPr>
              <p:nvPr/>
            </p:nvSpPr>
            <p:spPr bwMode="auto">
              <a:xfrm>
                <a:off x="1228" y="2803"/>
                <a:ext cx="48" cy="48"/>
              </a:xfrm>
              <a:prstGeom prst="ellipse">
                <a:avLst/>
              </a:prstGeom>
              <a:solidFill>
                <a:schemeClr val="tx1"/>
              </a:solidFill>
              <a:ln w="9525" algn="ctr">
                <a:solidFill>
                  <a:srgbClr val="FF0000"/>
                </a:solidFill>
                <a:round/>
                <a:headEnd/>
                <a:tailEnd/>
              </a:ln>
            </p:spPr>
            <p:txBody>
              <a:bodyPr wrap="none" anchor="ctr">
                <a:spAutoFit/>
              </a:bodyPr>
              <a:lstStyle/>
              <a:p>
                <a:endParaRPr lang="vi-VN" altLang="en-US"/>
              </a:p>
            </p:txBody>
          </p:sp>
          <p:sp>
            <p:nvSpPr>
              <p:cNvPr id="16423" name="Line 55"/>
              <p:cNvSpPr>
                <a:spLocks noChangeShapeType="1"/>
              </p:cNvSpPr>
              <p:nvPr/>
            </p:nvSpPr>
            <p:spPr bwMode="auto">
              <a:xfrm>
                <a:off x="1256" y="2815"/>
                <a:ext cx="192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16424" name="Group 69"/>
              <p:cNvGrpSpPr>
                <a:grpSpLocks/>
              </p:cNvGrpSpPr>
              <p:nvPr/>
            </p:nvGrpSpPr>
            <p:grpSpPr bwMode="auto">
              <a:xfrm>
                <a:off x="2832" y="74"/>
                <a:ext cx="402" cy="2864"/>
                <a:chOff x="2832" y="74"/>
                <a:chExt cx="402" cy="2864"/>
              </a:xfrm>
            </p:grpSpPr>
            <p:sp>
              <p:nvSpPr>
                <p:cNvPr id="16427" name="Text Box 62"/>
                <p:cNvSpPr txBox="1">
                  <a:spLocks noChangeArrowheads="1"/>
                </p:cNvSpPr>
                <p:nvPr/>
              </p:nvSpPr>
              <p:spPr bwMode="auto">
                <a:xfrm>
                  <a:off x="2850" y="74"/>
                  <a:ext cx="38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400">
                      <a:solidFill>
                        <a:srgbClr val="FF0000"/>
                      </a:solidFill>
                      <a:latin typeface=".VnTime" pitchFamily="34" charset="0"/>
                    </a:rPr>
                    <a:t>y  </a:t>
                  </a:r>
                </a:p>
                <a:p>
                  <a:pPr eaLnBrk="1" hangingPunct="1">
                    <a:lnSpc>
                      <a:spcPct val="150000"/>
                    </a:lnSpc>
                  </a:pPr>
                  <a:r>
                    <a:rPr lang="en-US" altLang="en-US">
                      <a:solidFill>
                        <a:srgbClr val="FF0000"/>
                      </a:solidFill>
                      <a:latin typeface=".VnTime" pitchFamily="34" charset="0"/>
                    </a:rPr>
                    <a:t>6        </a:t>
                  </a:r>
                </a:p>
              </p:txBody>
            </p:sp>
            <p:sp>
              <p:nvSpPr>
                <p:cNvPr id="16428" name="Text Box 63"/>
                <p:cNvSpPr txBox="1">
                  <a:spLocks noChangeArrowheads="1"/>
                </p:cNvSpPr>
                <p:nvPr/>
              </p:nvSpPr>
              <p:spPr bwMode="auto">
                <a:xfrm>
                  <a:off x="2832" y="864"/>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VnTime" pitchFamily="34" charset="0"/>
                    </a:rPr>
                    <a:t>5</a:t>
                  </a:r>
                </a:p>
              </p:txBody>
            </p:sp>
            <p:sp>
              <p:nvSpPr>
                <p:cNvPr id="16429" name="Text Box 64"/>
                <p:cNvSpPr txBox="1">
                  <a:spLocks noChangeArrowheads="1"/>
                </p:cNvSpPr>
                <p:nvPr/>
              </p:nvSpPr>
              <p:spPr bwMode="auto">
                <a:xfrm>
                  <a:off x="2832" y="1344"/>
                  <a:ext cx="2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VnTime" pitchFamily="34" charset="0"/>
                    </a:rPr>
                    <a:t>4</a:t>
                  </a:r>
                </a:p>
              </p:txBody>
            </p:sp>
            <p:sp>
              <p:nvSpPr>
                <p:cNvPr id="16430" name="Text Box 65"/>
                <p:cNvSpPr txBox="1">
                  <a:spLocks noChangeArrowheads="1"/>
                </p:cNvSpPr>
                <p:nvPr/>
              </p:nvSpPr>
              <p:spPr bwMode="auto">
                <a:xfrm>
                  <a:off x="2832" y="1776"/>
                  <a:ext cx="1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VnTime" pitchFamily="34" charset="0"/>
                    </a:rPr>
                    <a:t>3</a:t>
                  </a:r>
                </a:p>
              </p:txBody>
            </p:sp>
            <p:sp>
              <p:nvSpPr>
                <p:cNvPr id="16431" name="Text Box 66"/>
                <p:cNvSpPr txBox="1">
                  <a:spLocks noChangeArrowheads="1"/>
                </p:cNvSpPr>
                <p:nvPr/>
              </p:nvSpPr>
              <p:spPr bwMode="auto">
                <a:xfrm>
                  <a:off x="2832" y="2256"/>
                  <a:ext cx="2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VnTime" pitchFamily="34" charset="0"/>
                    </a:rPr>
                    <a:t>2</a:t>
                  </a:r>
                </a:p>
              </p:txBody>
            </p:sp>
            <p:sp>
              <p:nvSpPr>
                <p:cNvPr id="16432" name="Text Box 67"/>
                <p:cNvSpPr txBox="1">
                  <a:spLocks noChangeArrowheads="1"/>
                </p:cNvSpPr>
                <p:nvPr/>
              </p:nvSpPr>
              <p:spPr bwMode="auto">
                <a:xfrm>
                  <a:off x="2832" y="2688"/>
                  <a:ext cx="2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a:solidFill>
                        <a:srgbClr val="FF0000"/>
                      </a:solidFill>
                      <a:latin typeface=".VnTime" pitchFamily="34" charset="0"/>
                    </a:rPr>
                    <a:t>1</a:t>
                  </a:r>
                </a:p>
              </p:txBody>
            </p:sp>
          </p:grpSp>
          <p:sp>
            <p:nvSpPr>
              <p:cNvPr id="16425" name="Line 43"/>
              <p:cNvSpPr>
                <a:spLocks noChangeShapeType="1"/>
              </p:cNvSpPr>
              <p:nvPr/>
            </p:nvSpPr>
            <p:spPr bwMode="auto">
              <a:xfrm>
                <a:off x="3072" y="528"/>
                <a:ext cx="48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6" name="Line 47"/>
              <p:cNvSpPr>
                <a:spLocks noChangeShapeType="1"/>
              </p:cNvSpPr>
              <p:nvPr/>
            </p:nvSpPr>
            <p:spPr bwMode="auto">
              <a:xfrm flipV="1">
                <a:off x="1259" y="2807"/>
                <a:ext cx="0" cy="48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pic>
        <p:nvPicPr>
          <p:cNvPr id="16387"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305800" y="6022975"/>
            <a:ext cx="838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1438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AutoShape 13">
            <a:hlinkClick r:id="rId3" action="ppaction://hlinksldjump"/>
          </p:cNvPr>
          <p:cNvSpPr>
            <a:spLocks noChangeArrowheads="1"/>
          </p:cNvSpPr>
          <p:nvPr/>
        </p:nvSpPr>
        <p:spPr bwMode="auto">
          <a:xfrm>
            <a:off x="373063" y="58674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cs typeface="Arial" pitchFamily="34" charset="0"/>
              </a:rPr>
              <a:t>Chọn</a:t>
            </a:r>
            <a:r>
              <a:rPr lang="en-US" b="1" dirty="0">
                <a:solidFill>
                  <a:srgbClr val="0000FF"/>
                </a:solidFill>
                <a:latin typeface="Times New Roman" pitchFamily="18" charset="0"/>
                <a:cs typeface="Arial" pitchFamily="34" charset="0"/>
              </a:rPr>
              <a:t> </a:t>
            </a:r>
            <a:r>
              <a:rPr lang="en-US" b="1" dirty="0" err="1">
                <a:solidFill>
                  <a:srgbClr val="0000FF"/>
                </a:solidFill>
                <a:latin typeface="Times New Roman" pitchFamily="18" charset="0"/>
                <a:cs typeface="Arial" pitchFamily="34" charset="0"/>
              </a:rPr>
              <a:t>hộp</a:t>
            </a:r>
            <a:endParaRPr lang="en-US" b="1" dirty="0">
              <a:solidFill>
                <a:srgbClr val="0000FF"/>
              </a:solidFill>
              <a:latin typeface="Times New Roman" pitchFamily="18" charset="0"/>
              <a:cs typeface="Arial" pitchFamily="34" charset="0"/>
            </a:endParaRPr>
          </a:p>
        </p:txBody>
      </p:sp>
      <p:sp>
        <p:nvSpPr>
          <p:cNvPr id="48" name="AutoShape 14">
            <a:hlinkClick r:id="rId4" action="ppaction://hlinksldjump"/>
          </p:cNvPr>
          <p:cNvSpPr>
            <a:spLocks noChangeArrowheads="1"/>
          </p:cNvSpPr>
          <p:nvPr/>
        </p:nvSpPr>
        <p:spPr bwMode="auto">
          <a:xfrm>
            <a:off x="6661150" y="5897563"/>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FF"/>
                </a:solidFill>
                <a:latin typeface="Times New Roman" pitchFamily="18" charset="0"/>
                <a:cs typeface="Arial" pitchFamily="34" charset="0"/>
                <a:hlinkClick r:id="rId4" action="ppaction://hlinksldjump"/>
              </a:rPr>
              <a:t>Exit</a:t>
            </a:r>
            <a:endParaRPr lang="en-US" dirty="0">
              <a:solidFill>
                <a:srgbClr val="0000FF"/>
              </a:solidFill>
              <a:latin typeface="Times New Roman" pitchFamily="18" charset="0"/>
              <a:cs typeface="Arial" pitchFamily="34"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638" y="4876800"/>
            <a:ext cx="23288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88" y="23813"/>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1104900" y="2590800"/>
            <a:ext cx="70659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3600" b="1">
                <a:solidFill>
                  <a:srgbClr val="0000FF"/>
                </a:solidFill>
                <a:latin typeface="Times New Roman" pitchFamily="18" charset="0"/>
                <a:cs typeface="Times New Roman" pitchFamily="18" charset="0"/>
              </a:rPr>
              <a:t>Rất tiếc câu trả lời của em chưa chính xác</a:t>
            </a:r>
          </a:p>
        </p:txBody>
      </p:sp>
      <p:sp>
        <p:nvSpPr>
          <p:cNvPr id="11269" name="AutoShape 5"/>
          <p:cNvSpPr>
            <a:spLocks noChangeArrowheads="1"/>
          </p:cNvSpPr>
          <p:nvPr/>
        </p:nvSpPr>
        <p:spPr bwMode="auto">
          <a:xfrm>
            <a:off x="914400" y="304800"/>
            <a:ext cx="1828800" cy="2133600"/>
          </a:xfrm>
          <a:prstGeom prst="irregularSeal2">
            <a:avLst/>
          </a:prstGeom>
          <a:gradFill rotWithShape="1">
            <a:gsLst>
              <a:gs pos="0">
                <a:srgbClr val="0000FF"/>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0" name="AutoShape 6"/>
          <p:cNvSpPr>
            <a:spLocks noChangeArrowheads="1"/>
          </p:cNvSpPr>
          <p:nvPr/>
        </p:nvSpPr>
        <p:spPr bwMode="auto">
          <a:xfrm>
            <a:off x="7467600" y="0"/>
            <a:ext cx="1295400" cy="2667000"/>
          </a:xfrm>
          <a:prstGeom prst="irregularSeal2">
            <a:avLst/>
          </a:prstGeom>
          <a:gradFill rotWithShape="1">
            <a:gsLst>
              <a:gs pos="0">
                <a:schemeClr val="hlink"/>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1" name="AutoShape 7"/>
          <p:cNvSpPr>
            <a:spLocks noChangeArrowheads="1"/>
          </p:cNvSpPr>
          <p:nvPr/>
        </p:nvSpPr>
        <p:spPr bwMode="auto">
          <a:xfrm>
            <a:off x="3733800" y="457200"/>
            <a:ext cx="2514600" cy="1295400"/>
          </a:xfrm>
          <a:prstGeom prst="irregularSeal1">
            <a:avLst/>
          </a:prstGeom>
          <a:gradFill rotWithShape="1">
            <a:gsLst>
              <a:gs pos="0">
                <a:srgbClr val="CC00CC"/>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2" name="AutoShape 8"/>
          <p:cNvSpPr>
            <a:spLocks noChangeArrowheads="1"/>
          </p:cNvSpPr>
          <p:nvPr/>
        </p:nvSpPr>
        <p:spPr bwMode="auto">
          <a:xfrm>
            <a:off x="685800" y="3276600"/>
            <a:ext cx="2667000" cy="2743200"/>
          </a:xfrm>
          <a:prstGeom prst="irregularSeal2">
            <a:avLst/>
          </a:prstGeom>
          <a:gradFill rotWithShape="1">
            <a:gsLst>
              <a:gs pos="0">
                <a:schemeClr val="accent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3" name="AutoShape 9"/>
          <p:cNvSpPr>
            <a:spLocks noChangeArrowheads="1"/>
          </p:cNvSpPr>
          <p:nvPr/>
        </p:nvSpPr>
        <p:spPr bwMode="auto">
          <a:xfrm>
            <a:off x="4267200" y="4343400"/>
            <a:ext cx="1676400" cy="1905000"/>
          </a:xfrm>
          <a:prstGeom prst="irregularSeal1">
            <a:avLst/>
          </a:prstGeom>
          <a:gradFill rotWithShape="1">
            <a:gsLst>
              <a:gs pos="0">
                <a:srgbClr val="00FF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4" name="AutoShape 10">
            <a:hlinkClick r:id="rId6" action="ppaction://hlinksldjump"/>
          </p:cNvPr>
          <p:cNvSpPr>
            <a:spLocks noChangeArrowheads="1"/>
          </p:cNvSpPr>
          <p:nvPr/>
        </p:nvSpPr>
        <p:spPr bwMode="auto">
          <a:xfrm>
            <a:off x="6400800" y="4191000"/>
            <a:ext cx="2286000" cy="2209800"/>
          </a:xfrm>
          <a:prstGeom prst="irregularSeal2">
            <a:avLst/>
          </a:prstGeom>
          <a:gradFill rotWithShape="1">
            <a:gsLst>
              <a:gs pos="0">
                <a:srgbClr val="FFCC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7" name="AutoShape 13">
            <a:hlinkClick r:id="rId7" action="ppaction://hlinksldjump"/>
          </p:cNvPr>
          <p:cNvSpPr>
            <a:spLocks noChangeArrowheads="1"/>
          </p:cNvSpPr>
          <p:nvPr/>
        </p:nvSpPr>
        <p:spPr bwMode="auto">
          <a:xfrm>
            <a:off x="304800" y="56388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cs typeface="Times New Roman" pitchFamily="18" charset="0"/>
              </a:rPr>
              <a:t>Chọn</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hộp</a:t>
            </a:r>
            <a:endParaRPr lang="en-US" b="1" dirty="0">
              <a:solidFill>
                <a:srgbClr val="0000FF"/>
              </a:solidFill>
              <a:latin typeface="Times New Roman" pitchFamily="18" charset="0"/>
              <a:cs typeface="Times New Roman" pitchFamily="18" charset="0"/>
            </a:endParaRPr>
          </a:p>
        </p:txBody>
      </p:sp>
      <p:sp>
        <p:nvSpPr>
          <p:cNvPr id="15" name="AutoShape 14">
            <a:hlinkClick r:id="rId6" action="ppaction://hlinksldjump"/>
          </p:cNvPr>
          <p:cNvSpPr>
            <a:spLocks noChangeArrowheads="1"/>
          </p:cNvSpPr>
          <p:nvPr/>
        </p:nvSpPr>
        <p:spPr bwMode="auto">
          <a:xfrm>
            <a:off x="7010400" y="56388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a:solidFill>
                  <a:srgbClr val="0000FF"/>
                </a:solidFill>
                <a:latin typeface="Times New Roman" pitchFamily="18" charset="0"/>
                <a:cs typeface="Times New Roman" pitchFamily="18" charset="0"/>
                <a:hlinkClick r:id="rId6" action="ppaction://hlinksldjump"/>
              </a:rPr>
              <a:t>Exit</a:t>
            </a:r>
            <a:endParaRPr lang="en-US" b="1" dirty="0">
              <a:solidFill>
                <a:srgbClr val="0000FF"/>
              </a:solidFill>
              <a:latin typeface="Times New Roman" pitchFamily="18" charset="0"/>
              <a:cs typeface="Times New Roman" pitchFamily="18" charset="0"/>
            </a:endParaRPr>
          </a:p>
        </p:txBody>
      </p:sp>
      <p:sp>
        <p:nvSpPr>
          <p:cNvPr id="5" name="Right Arrow 4"/>
          <p:cNvSpPr/>
          <p:nvPr/>
        </p:nvSpPr>
        <p:spPr>
          <a:xfrm>
            <a:off x="2286000" y="6019800"/>
            <a:ext cx="762000"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New Roman" pitchFamily="18" charset="0"/>
                <a:cs typeface="Times New Roman" pitchFamily="18" charset="0"/>
                <a:hlinkClick r:id="rId8" action="ppaction://hlinksldjump"/>
              </a:rPr>
              <a:t>đ/a</a:t>
            </a:r>
            <a:endParaRPr lang="en-US" dirty="0">
              <a:latin typeface="Times New Roman" pitchFamily="18" charset="0"/>
              <a:cs typeface="Times New Roman" pitchFamily="18" charset="0"/>
            </a:endParaRPr>
          </a:p>
        </p:txBody>
      </p:sp>
      <p:sp>
        <p:nvSpPr>
          <p:cNvPr id="20" name="Right Arrow 19"/>
          <p:cNvSpPr/>
          <p:nvPr/>
        </p:nvSpPr>
        <p:spPr>
          <a:xfrm>
            <a:off x="3341688" y="5980113"/>
            <a:ext cx="7620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New Roman" pitchFamily="18" charset="0"/>
                <a:cs typeface="Times New Roman" pitchFamily="18" charset="0"/>
                <a:hlinkClick r:id="rId9" action="ppaction://hlinksldjump"/>
              </a:rPr>
              <a:t>đ/a</a:t>
            </a:r>
            <a:endParaRPr lang="en-US" dirty="0">
              <a:latin typeface="Times New Roman" pitchFamily="18" charset="0"/>
              <a:cs typeface="Times New Roman" pitchFamily="18" charset="0"/>
            </a:endParaRPr>
          </a:p>
        </p:txBody>
      </p:sp>
      <p:sp>
        <p:nvSpPr>
          <p:cNvPr id="21" name="Right Arrow 20"/>
          <p:cNvSpPr/>
          <p:nvPr/>
        </p:nvSpPr>
        <p:spPr>
          <a:xfrm>
            <a:off x="4419600" y="5980113"/>
            <a:ext cx="762000"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Times New Roman" pitchFamily="18" charset="0"/>
                <a:cs typeface="Times New Roman" pitchFamily="18" charset="0"/>
                <a:hlinkClick r:id="rId10" action="ppaction://hlinksldjump"/>
              </a:rPr>
              <a:t>đ/a</a:t>
            </a:r>
            <a:endParaRPr lang="en-US" dirty="0">
              <a:solidFill>
                <a:schemeClr val="tx1"/>
              </a:solidFill>
              <a:latin typeface="Times New Roman" pitchFamily="18" charset="0"/>
              <a:cs typeface="Times New Roman" pitchFamily="18" charset="0"/>
            </a:endParaRPr>
          </a:p>
        </p:txBody>
      </p:sp>
      <p:pic>
        <p:nvPicPr>
          <p:cNvPr id="16" name="Nhạc nền Game zing farm.mp3">
            <a:hlinkClick r:id="" action="ppaction://media"/>
          </p:cNvPr>
          <p:cNvPicPr>
            <a:picLocks noRot="1" noChangeAspect="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7273925"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500" fill="hold"/>
                                        <p:tgtEl>
                                          <p:spTgt spid="11269"/>
                                        </p:tgtEl>
                                        <p:attrNameLst>
                                          <p:attrName>ppt_w</p:attrName>
                                        </p:attrNameLst>
                                      </p:cBhvr>
                                      <p:tavLst>
                                        <p:tav tm="0">
                                          <p:val>
                                            <p:fltVal val="0"/>
                                          </p:val>
                                        </p:tav>
                                        <p:tav tm="100000">
                                          <p:val>
                                            <p:strVal val="#ppt_w"/>
                                          </p:val>
                                        </p:tav>
                                      </p:tavLst>
                                    </p:anim>
                                    <p:anim calcmode="lin" valueType="num">
                                      <p:cBhvr>
                                        <p:cTn id="8" dur="500" fill="hold"/>
                                        <p:tgtEl>
                                          <p:spTgt spid="11269"/>
                                        </p:tgtEl>
                                        <p:attrNameLst>
                                          <p:attrName>ppt_h</p:attrName>
                                        </p:attrNameLst>
                                      </p:cBhvr>
                                      <p:tavLst>
                                        <p:tav tm="0">
                                          <p:val>
                                            <p:fltVal val="0"/>
                                          </p:val>
                                        </p:tav>
                                        <p:tav tm="100000">
                                          <p:val>
                                            <p:strVal val="#ppt_h"/>
                                          </p:val>
                                        </p:tav>
                                      </p:tavLst>
                                    </p:anim>
                                    <p:anim calcmode="lin" valueType="num">
                                      <p:cBhvr>
                                        <p:cTn id="9" dur="500" fill="hold"/>
                                        <p:tgtEl>
                                          <p:spTgt spid="11269"/>
                                        </p:tgtEl>
                                        <p:attrNameLst>
                                          <p:attrName>ppt_x</p:attrName>
                                        </p:attrNameLst>
                                      </p:cBhvr>
                                      <p:tavLst>
                                        <p:tav tm="0">
                                          <p:val>
                                            <p:fltVal val="0.5"/>
                                          </p:val>
                                        </p:tav>
                                        <p:tav tm="100000">
                                          <p:val>
                                            <p:strVal val="#ppt_x"/>
                                          </p:val>
                                        </p:tav>
                                      </p:tavLst>
                                    </p:anim>
                                    <p:anim calcmode="lin" valueType="num">
                                      <p:cBhvr>
                                        <p:cTn id="10" dur="500" fill="hold"/>
                                        <p:tgtEl>
                                          <p:spTgt spid="1126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repeatCount="indefinite" fill="hold" grpId="0" nodeType="afterEffect">
                                  <p:stCondLst>
                                    <p:cond delay="0"/>
                                  </p:stCondLst>
                                  <p:childTnLst>
                                    <p:set>
                                      <p:cBhvr>
                                        <p:cTn id="13" dur="1" fill="hold">
                                          <p:stCondLst>
                                            <p:cond delay="0"/>
                                          </p:stCondLst>
                                        </p:cTn>
                                        <p:tgtEl>
                                          <p:spTgt spid="11273"/>
                                        </p:tgtEl>
                                        <p:attrNameLst>
                                          <p:attrName>style.visibility</p:attrName>
                                        </p:attrNameLst>
                                      </p:cBhvr>
                                      <p:to>
                                        <p:strVal val="visible"/>
                                      </p:to>
                                    </p:set>
                                    <p:anim calcmode="lin" valueType="num">
                                      <p:cBhvr>
                                        <p:cTn id="14" dur="500" fill="hold"/>
                                        <p:tgtEl>
                                          <p:spTgt spid="11273"/>
                                        </p:tgtEl>
                                        <p:attrNameLst>
                                          <p:attrName>ppt_w</p:attrName>
                                        </p:attrNameLst>
                                      </p:cBhvr>
                                      <p:tavLst>
                                        <p:tav tm="0">
                                          <p:val>
                                            <p:fltVal val="0"/>
                                          </p:val>
                                        </p:tav>
                                        <p:tav tm="100000">
                                          <p:val>
                                            <p:strVal val="#ppt_w"/>
                                          </p:val>
                                        </p:tav>
                                      </p:tavLst>
                                    </p:anim>
                                    <p:anim calcmode="lin" valueType="num">
                                      <p:cBhvr>
                                        <p:cTn id="15" dur="500" fill="hold"/>
                                        <p:tgtEl>
                                          <p:spTgt spid="11273"/>
                                        </p:tgtEl>
                                        <p:attrNameLst>
                                          <p:attrName>ppt_h</p:attrName>
                                        </p:attrNameLst>
                                      </p:cBhvr>
                                      <p:tavLst>
                                        <p:tav tm="0">
                                          <p:val>
                                            <p:fltVal val="0"/>
                                          </p:val>
                                        </p:tav>
                                        <p:tav tm="100000">
                                          <p:val>
                                            <p:strVal val="#ppt_h"/>
                                          </p:val>
                                        </p:tav>
                                      </p:tavLst>
                                    </p:anim>
                                    <p:anim calcmode="lin" valueType="num">
                                      <p:cBhvr>
                                        <p:cTn id="16" dur="500" fill="hold"/>
                                        <p:tgtEl>
                                          <p:spTgt spid="11273"/>
                                        </p:tgtEl>
                                        <p:attrNameLst>
                                          <p:attrName>ppt_x</p:attrName>
                                        </p:attrNameLst>
                                      </p:cBhvr>
                                      <p:tavLst>
                                        <p:tav tm="0">
                                          <p:val>
                                            <p:fltVal val="0.5"/>
                                          </p:val>
                                        </p:tav>
                                        <p:tav tm="100000">
                                          <p:val>
                                            <p:strVal val="#ppt_x"/>
                                          </p:val>
                                        </p:tav>
                                      </p:tavLst>
                                    </p:anim>
                                    <p:anim calcmode="lin" valueType="num">
                                      <p:cBhvr>
                                        <p:cTn id="17" dur="500" fill="hold"/>
                                        <p:tgtEl>
                                          <p:spTgt spid="112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repeatCount="indefinite" fill="hold" grpId="0" nodeType="afterEffect">
                                  <p:stCondLst>
                                    <p:cond delay="0"/>
                                  </p:stCondLst>
                                  <p:childTnLst>
                                    <p:set>
                                      <p:cBhvr>
                                        <p:cTn id="20" dur="1" fill="hold">
                                          <p:stCondLst>
                                            <p:cond delay="0"/>
                                          </p:stCondLst>
                                        </p:cTn>
                                        <p:tgtEl>
                                          <p:spTgt spid="11271"/>
                                        </p:tgtEl>
                                        <p:attrNameLst>
                                          <p:attrName>style.visibility</p:attrName>
                                        </p:attrNameLst>
                                      </p:cBhvr>
                                      <p:to>
                                        <p:strVal val="visible"/>
                                      </p:to>
                                    </p:set>
                                    <p:anim calcmode="lin" valueType="num">
                                      <p:cBhvr>
                                        <p:cTn id="21" dur="500" fill="hold"/>
                                        <p:tgtEl>
                                          <p:spTgt spid="11271"/>
                                        </p:tgtEl>
                                        <p:attrNameLst>
                                          <p:attrName>ppt_w</p:attrName>
                                        </p:attrNameLst>
                                      </p:cBhvr>
                                      <p:tavLst>
                                        <p:tav tm="0">
                                          <p:val>
                                            <p:fltVal val="0"/>
                                          </p:val>
                                        </p:tav>
                                        <p:tav tm="100000">
                                          <p:val>
                                            <p:strVal val="#ppt_w"/>
                                          </p:val>
                                        </p:tav>
                                      </p:tavLst>
                                    </p:anim>
                                    <p:anim calcmode="lin" valueType="num">
                                      <p:cBhvr>
                                        <p:cTn id="22" dur="500" fill="hold"/>
                                        <p:tgtEl>
                                          <p:spTgt spid="11271"/>
                                        </p:tgtEl>
                                        <p:attrNameLst>
                                          <p:attrName>ppt_h</p:attrName>
                                        </p:attrNameLst>
                                      </p:cBhvr>
                                      <p:tavLst>
                                        <p:tav tm="0">
                                          <p:val>
                                            <p:fltVal val="0"/>
                                          </p:val>
                                        </p:tav>
                                        <p:tav tm="100000">
                                          <p:val>
                                            <p:strVal val="#ppt_h"/>
                                          </p:val>
                                        </p:tav>
                                      </p:tavLst>
                                    </p:anim>
                                    <p:anim calcmode="lin" valueType="num">
                                      <p:cBhvr>
                                        <p:cTn id="23" dur="500" fill="hold"/>
                                        <p:tgtEl>
                                          <p:spTgt spid="11271"/>
                                        </p:tgtEl>
                                        <p:attrNameLst>
                                          <p:attrName>ppt_x</p:attrName>
                                        </p:attrNameLst>
                                      </p:cBhvr>
                                      <p:tavLst>
                                        <p:tav tm="0">
                                          <p:val>
                                            <p:fltVal val="0.5"/>
                                          </p:val>
                                        </p:tav>
                                        <p:tav tm="100000">
                                          <p:val>
                                            <p:strVal val="#ppt_x"/>
                                          </p:val>
                                        </p:tav>
                                      </p:tavLst>
                                    </p:anim>
                                    <p:anim calcmode="lin" valueType="num">
                                      <p:cBhvr>
                                        <p:cTn id="24" dur="500" fill="hold"/>
                                        <p:tgtEl>
                                          <p:spTgt spid="1127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repeatCount="indefinite" fill="hold" grpId="0" nodeType="afterEffect">
                                  <p:stCondLst>
                                    <p:cond delay="0"/>
                                  </p:stCondLst>
                                  <p:childTnLst>
                                    <p:set>
                                      <p:cBhvr>
                                        <p:cTn id="27" dur="1" fill="hold">
                                          <p:stCondLst>
                                            <p:cond delay="0"/>
                                          </p:stCondLst>
                                        </p:cTn>
                                        <p:tgtEl>
                                          <p:spTgt spid="11272"/>
                                        </p:tgtEl>
                                        <p:attrNameLst>
                                          <p:attrName>style.visibility</p:attrName>
                                        </p:attrNameLst>
                                      </p:cBhvr>
                                      <p:to>
                                        <p:strVal val="visible"/>
                                      </p:to>
                                    </p:set>
                                    <p:anim calcmode="lin" valueType="num">
                                      <p:cBhvr>
                                        <p:cTn id="28" dur="500" fill="hold"/>
                                        <p:tgtEl>
                                          <p:spTgt spid="11272"/>
                                        </p:tgtEl>
                                        <p:attrNameLst>
                                          <p:attrName>ppt_w</p:attrName>
                                        </p:attrNameLst>
                                      </p:cBhvr>
                                      <p:tavLst>
                                        <p:tav tm="0">
                                          <p:val>
                                            <p:fltVal val="0"/>
                                          </p:val>
                                        </p:tav>
                                        <p:tav tm="100000">
                                          <p:val>
                                            <p:strVal val="#ppt_w"/>
                                          </p:val>
                                        </p:tav>
                                      </p:tavLst>
                                    </p:anim>
                                    <p:anim calcmode="lin" valueType="num">
                                      <p:cBhvr>
                                        <p:cTn id="29" dur="500" fill="hold"/>
                                        <p:tgtEl>
                                          <p:spTgt spid="11272"/>
                                        </p:tgtEl>
                                        <p:attrNameLst>
                                          <p:attrName>ppt_h</p:attrName>
                                        </p:attrNameLst>
                                      </p:cBhvr>
                                      <p:tavLst>
                                        <p:tav tm="0">
                                          <p:val>
                                            <p:fltVal val="0"/>
                                          </p:val>
                                        </p:tav>
                                        <p:tav tm="100000">
                                          <p:val>
                                            <p:strVal val="#ppt_h"/>
                                          </p:val>
                                        </p:tav>
                                      </p:tavLst>
                                    </p:anim>
                                    <p:anim calcmode="lin" valueType="num">
                                      <p:cBhvr>
                                        <p:cTn id="30" dur="500" fill="hold"/>
                                        <p:tgtEl>
                                          <p:spTgt spid="11272"/>
                                        </p:tgtEl>
                                        <p:attrNameLst>
                                          <p:attrName>ppt_x</p:attrName>
                                        </p:attrNameLst>
                                      </p:cBhvr>
                                      <p:tavLst>
                                        <p:tav tm="0">
                                          <p:val>
                                            <p:fltVal val="0.5"/>
                                          </p:val>
                                        </p:tav>
                                        <p:tav tm="100000">
                                          <p:val>
                                            <p:strVal val="#ppt_x"/>
                                          </p:val>
                                        </p:tav>
                                      </p:tavLst>
                                    </p:anim>
                                    <p:anim calcmode="lin" valueType="num">
                                      <p:cBhvr>
                                        <p:cTn id="31" dur="500" fill="hold"/>
                                        <p:tgtEl>
                                          <p:spTgt spid="1127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repeatCount="indefinite" fill="hold" grpId="0" nodeType="afterEffect">
                                  <p:stCondLst>
                                    <p:cond delay="0"/>
                                  </p:stCondLst>
                                  <p:childTnLst>
                                    <p:set>
                                      <p:cBhvr>
                                        <p:cTn id="34" dur="1" fill="hold">
                                          <p:stCondLst>
                                            <p:cond delay="0"/>
                                          </p:stCondLst>
                                        </p:cTn>
                                        <p:tgtEl>
                                          <p:spTgt spid="11274"/>
                                        </p:tgtEl>
                                        <p:attrNameLst>
                                          <p:attrName>style.visibility</p:attrName>
                                        </p:attrNameLst>
                                      </p:cBhvr>
                                      <p:to>
                                        <p:strVal val="visible"/>
                                      </p:to>
                                    </p:set>
                                    <p:anim calcmode="lin" valueType="num">
                                      <p:cBhvr>
                                        <p:cTn id="35" dur="500" fill="hold"/>
                                        <p:tgtEl>
                                          <p:spTgt spid="11274"/>
                                        </p:tgtEl>
                                        <p:attrNameLst>
                                          <p:attrName>ppt_w</p:attrName>
                                        </p:attrNameLst>
                                      </p:cBhvr>
                                      <p:tavLst>
                                        <p:tav tm="0">
                                          <p:val>
                                            <p:fltVal val="0"/>
                                          </p:val>
                                        </p:tav>
                                        <p:tav tm="100000">
                                          <p:val>
                                            <p:strVal val="#ppt_w"/>
                                          </p:val>
                                        </p:tav>
                                      </p:tavLst>
                                    </p:anim>
                                    <p:anim calcmode="lin" valueType="num">
                                      <p:cBhvr>
                                        <p:cTn id="36" dur="500" fill="hold"/>
                                        <p:tgtEl>
                                          <p:spTgt spid="11274"/>
                                        </p:tgtEl>
                                        <p:attrNameLst>
                                          <p:attrName>ppt_h</p:attrName>
                                        </p:attrNameLst>
                                      </p:cBhvr>
                                      <p:tavLst>
                                        <p:tav tm="0">
                                          <p:val>
                                            <p:fltVal val="0"/>
                                          </p:val>
                                        </p:tav>
                                        <p:tav tm="100000">
                                          <p:val>
                                            <p:strVal val="#ppt_h"/>
                                          </p:val>
                                        </p:tav>
                                      </p:tavLst>
                                    </p:anim>
                                    <p:anim calcmode="lin" valueType="num">
                                      <p:cBhvr>
                                        <p:cTn id="37" dur="500" fill="hold"/>
                                        <p:tgtEl>
                                          <p:spTgt spid="11274"/>
                                        </p:tgtEl>
                                        <p:attrNameLst>
                                          <p:attrName>ppt_x</p:attrName>
                                        </p:attrNameLst>
                                      </p:cBhvr>
                                      <p:tavLst>
                                        <p:tav tm="0">
                                          <p:val>
                                            <p:fltVal val="0.5"/>
                                          </p:val>
                                        </p:tav>
                                        <p:tav tm="100000">
                                          <p:val>
                                            <p:strVal val="#ppt_x"/>
                                          </p:val>
                                        </p:tav>
                                      </p:tavLst>
                                    </p:anim>
                                    <p:anim calcmode="lin" valueType="num">
                                      <p:cBhvr>
                                        <p:cTn id="38" dur="500" fill="hold"/>
                                        <p:tgtEl>
                                          <p:spTgt spid="11274"/>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repeatCount="indefinite" fill="hold" grpId="0" nodeType="afterEffect">
                                  <p:stCondLst>
                                    <p:cond delay="0"/>
                                  </p:stCondLst>
                                  <p:childTnLst>
                                    <p:set>
                                      <p:cBhvr>
                                        <p:cTn id="41" dur="1" fill="hold">
                                          <p:stCondLst>
                                            <p:cond delay="0"/>
                                          </p:stCondLst>
                                        </p:cTn>
                                        <p:tgtEl>
                                          <p:spTgt spid="11270"/>
                                        </p:tgtEl>
                                        <p:attrNameLst>
                                          <p:attrName>style.visibility</p:attrName>
                                        </p:attrNameLst>
                                      </p:cBhvr>
                                      <p:to>
                                        <p:strVal val="visible"/>
                                      </p:to>
                                    </p:set>
                                    <p:anim calcmode="lin" valueType="num">
                                      <p:cBhvr>
                                        <p:cTn id="42" dur="500" fill="hold"/>
                                        <p:tgtEl>
                                          <p:spTgt spid="11270"/>
                                        </p:tgtEl>
                                        <p:attrNameLst>
                                          <p:attrName>ppt_w</p:attrName>
                                        </p:attrNameLst>
                                      </p:cBhvr>
                                      <p:tavLst>
                                        <p:tav tm="0">
                                          <p:val>
                                            <p:fltVal val="0"/>
                                          </p:val>
                                        </p:tav>
                                        <p:tav tm="100000">
                                          <p:val>
                                            <p:strVal val="#ppt_w"/>
                                          </p:val>
                                        </p:tav>
                                      </p:tavLst>
                                    </p:anim>
                                    <p:anim calcmode="lin" valueType="num">
                                      <p:cBhvr>
                                        <p:cTn id="43" dur="500" fill="hold"/>
                                        <p:tgtEl>
                                          <p:spTgt spid="11270"/>
                                        </p:tgtEl>
                                        <p:attrNameLst>
                                          <p:attrName>ppt_h</p:attrName>
                                        </p:attrNameLst>
                                      </p:cBhvr>
                                      <p:tavLst>
                                        <p:tav tm="0">
                                          <p:val>
                                            <p:fltVal val="0"/>
                                          </p:val>
                                        </p:tav>
                                        <p:tav tm="100000">
                                          <p:val>
                                            <p:strVal val="#ppt_h"/>
                                          </p:val>
                                        </p:tav>
                                      </p:tavLst>
                                    </p:anim>
                                    <p:anim calcmode="lin" valueType="num">
                                      <p:cBhvr>
                                        <p:cTn id="44" dur="500" fill="hold"/>
                                        <p:tgtEl>
                                          <p:spTgt spid="11270"/>
                                        </p:tgtEl>
                                        <p:attrNameLst>
                                          <p:attrName>ppt_x</p:attrName>
                                        </p:attrNameLst>
                                      </p:cBhvr>
                                      <p:tavLst>
                                        <p:tav tm="0">
                                          <p:val>
                                            <p:fltVal val="0.5"/>
                                          </p:val>
                                        </p:tav>
                                        <p:tav tm="100000">
                                          <p:val>
                                            <p:strVal val="#ppt_x"/>
                                          </p:val>
                                        </p:tav>
                                      </p:tavLst>
                                    </p:anim>
                                    <p:anim calcmode="lin" valueType="num">
                                      <p:cBhvr>
                                        <p:cTn id="45" dur="500" fill="hold"/>
                                        <p:tgtEl>
                                          <p:spTgt spid="112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6"/>
                </p:tgtEl>
              </p:cMediaNode>
            </p:audio>
          </p:childTnLst>
        </p:cTn>
      </p:par>
    </p:tnLst>
    <p:bldLst>
      <p:bldP spid="11269" grpId="0" animBg="1"/>
      <p:bldP spid="11270" grpId="0" animBg="1"/>
      <p:bldP spid="11271" grpId="0" animBg="1"/>
      <p:bldP spid="11272" grpId="0" animBg="1"/>
      <p:bldP spid="11273" grpId="0" animBg="1"/>
      <p:bldP spid="112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638" y="4876800"/>
            <a:ext cx="23288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88" y="23813"/>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0" y="2590800"/>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3600" b="1">
                <a:solidFill>
                  <a:srgbClr val="0000FF"/>
                </a:solidFill>
                <a:latin typeface="Times New Roman" pitchFamily="18" charset="0"/>
                <a:cs typeface="Times New Roman" pitchFamily="18" charset="0"/>
              </a:rPr>
              <a:t>PHẦN THƯỞNG CỦA EM LÀ MỘT ĐIỂM 10</a:t>
            </a:r>
          </a:p>
        </p:txBody>
      </p:sp>
      <p:sp>
        <p:nvSpPr>
          <p:cNvPr id="11269" name="AutoShape 5"/>
          <p:cNvSpPr>
            <a:spLocks noChangeArrowheads="1"/>
          </p:cNvSpPr>
          <p:nvPr/>
        </p:nvSpPr>
        <p:spPr bwMode="auto">
          <a:xfrm>
            <a:off x="914400" y="304800"/>
            <a:ext cx="1828800" cy="2133600"/>
          </a:xfrm>
          <a:prstGeom prst="irregularSeal2">
            <a:avLst/>
          </a:prstGeom>
          <a:gradFill rotWithShape="1">
            <a:gsLst>
              <a:gs pos="0">
                <a:srgbClr val="0000FF"/>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0" name="AutoShape 6"/>
          <p:cNvSpPr>
            <a:spLocks noChangeArrowheads="1"/>
          </p:cNvSpPr>
          <p:nvPr/>
        </p:nvSpPr>
        <p:spPr bwMode="auto">
          <a:xfrm>
            <a:off x="7467600" y="0"/>
            <a:ext cx="1295400" cy="2667000"/>
          </a:xfrm>
          <a:prstGeom prst="irregularSeal2">
            <a:avLst/>
          </a:prstGeom>
          <a:gradFill rotWithShape="1">
            <a:gsLst>
              <a:gs pos="0">
                <a:schemeClr val="hlink"/>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1" name="AutoShape 7"/>
          <p:cNvSpPr>
            <a:spLocks noChangeArrowheads="1"/>
          </p:cNvSpPr>
          <p:nvPr/>
        </p:nvSpPr>
        <p:spPr bwMode="auto">
          <a:xfrm>
            <a:off x="3733800" y="457200"/>
            <a:ext cx="2514600" cy="1295400"/>
          </a:xfrm>
          <a:prstGeom prst="irregularSeal1">
            <a:avLst/>
          </a:prstGeom>
          <a:gradFill rotWithShape="1">
            <a:gsLst>
              <a:gs pos="0">
                <a:srgbClr val="CC00CC"/>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2" name="AutoShape 8"/>
          <p:cNvSpPr>
            <a:spLocks noChangeArrowheads="1"/>
          </p:cNvSpPr>
          <p:nvPr/>
        </p:nvSpPr>
        <p:spPr bwMode="auto">
          <a:xfrm>
            <a:off x="685800" y="3276600"/>
            <a:ext cx="2667000" cy="2743200"/>
          </a:xfrm>
          <a:prstGeom prst="irregularSeal2">
            <a:avLst/>
          </a:prstGeom>
          <a:gradFill rotWithShape="1">
            <a:gsLst>
              <a:gs pos="0">
                <a:schemeClr val="accent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3" name="AutoShape 9"/>
          <p:cNvSpPr>
            <a:spLocks noChangeArrowheads="1"/>
          </p:cNvSpPr>
          <p:nvPr/>
        </p:nvSpPr>
        <p:spPr bwMode="auto">
          <a:xfrm>
            <a:off x="4267200" y="4343400"/>
            <a:ext cx="1676400" cy="1905000"/>
          </a:xfrm>
          <a:prstGeom prst="irregularSeal1">
            <a:avLst/>
          </a:prstGeom>
          <a:gradFill rotWithShape="1">
            <a:gsLst>
              <a:gs pos="0">
                <a:srgbClr val="00FF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274" name="AutoShape 10"/>
          <p:cNvSpPr>
            <a:spLocks noChangeArrowheads="1"/>
          </p:cNvSpPr>
          <p:nvPr/>
        </p:nvSpPr>
        <p:spPr bwMode="auto">
          <a:xfrm>
            <a:off x="6400800" y="4191000"/>
            <a:ext cx="2286000" cy="2209800"/>
          </a:xfrm>
          <a:prstGeom prst="irregularSeal2">
            <a:avLst/>
          </a:prstGeom>
          <a:gradFill rotWithShape="1">
            <a:gsLst>
              <a:gs pos="0">
                <a:srgbClr val="FFCC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pic>
        <p:nvPicPr>
          <p:cNvPr id="4" name="Picture 12" descr="3262377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555092">
            <a:off x="2743200" y="3962400"/>
            <a:ext cx="12414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AutoShape 13">
            <a:hlinkClick r:id="rId7" action="ppaction://hlinksldjump"/>
          </p:cNvPr>
          <p:cNvSpPr>
            <a:spLocks noChangeArrowheads="1"/>
          </p:cNvSpPr>
          <p:nvPr/>
        </p:nvSpPr>
        <p:spPr bwMode="auto">
          <a:xfrm>
            <a:off x="304800" y="56388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err="1">
                <a:solidFill>
                  <a:srgbClr val="0000FF"/>
                </a:solidFill>
                <a:latin typeface="Times New Roman" pitchFamily="18" charset="0"/>
                <a:cs typeface="Times New Roman" pitchFamily="18" charset="0"/>
              </a:rPr>
              <a:t>Chọn</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hộp</a:t>
            </a:r>
            <a:endParaRPr lang="en-US" b="1" dirty="0">
              <a:solidFill>
                <a:srgbClr val="0000FF"/>
              </a:solidFill>
              <a:latin typeface="Times New Roman" pitchFamily="18" charset="0"/>
              <a:cs typeface="Times New Roman" pitchFamily="18" charset="0"/>
            </a:endParaRPr>
          </a:p>
        </p:txBody>
      </p:sp>
      <p:sp>
        <p:nvSpPr>
          <p:cNvPr id="14" name="AutoShape 14">
            <a:hlinkClick r:id="rId8" action="ppaction://hlinksldjump"/>
          </p:cNvPr>
          <p:cNvSpPr>
            <a:spLocks noChangeArrowheads="1"/>
          </p:cNvSpPr>
          <p:nvPr/>
        </p:nvSpPr>
        <p:spPr bwMode="auto">
          <a:xfrm>
            <a:off x="7010400" y="5638800"/>
            <a:ext cx="1600200" cy="838200"/>
          </a:xfrm>
          <a:prstGeom prst="star5">
            <a:avLst/>
          </a:prstGeom>
          <a:gradFill rotWithShape="1">
            <a:gsLst>
              <a:gs pos="0">
                <a:srgbClr val="6666FF"/>
              </a:gs>
              <a:gs pos="100000">
                <a:srgbClr val="00FFFF"/>
              </a:gs>
            </a:gsLst>
            <a:lin ang="5400000" scaled="1"/>
          </a:gradFill>
          <a:ln w="6350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FF"/>
                </a:solidFill>
                <a:latin typeface="Times New Roman" pitchFamily="18" charset="0"/>
                <a:cs typeface="Times New Roman" pitchFamily="18" charset="0"/>
                <a:hlinkClick r:id="rId8" action="ppaction://hlinksldjump"/>
              </a:rPr>
              <a:t>Exit</a:t>
            </a:r>
            <a:endParaRPr lang="en-US" dirty="0">
              <a:solidFill>
                <a:srgbClr val="0000FF"/>
              </a:solidFill>
              <a:latin typeface="Times New Roman" pitchFamily="18" charset="0"/>
              <a:cs typeface="Times New Roman" pitchFamily="18" charset="0"/>
            </a:endParaRPr>
          </a:p>
        </p:txBody>
      </p:sp>
      <p:sp>
        <p:nvSpPr>
          <p:cNvPr id="15" name="Right Arrow 14"/>
          <p:cNvSpPr/>
          <p:nvPr/>
        </p:nvSpPr>
        <p:spPr>
          <a:xfrm>
            <a:off x="2286000" y="6019800"/>
            <a:ext cx="762000"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New Roman" pitchFamily="18" charset="0"/>
                <a:cs typeface="Times New Roman" pitchFamily="18" charset="0"/>
                <a:hlinkClick r:id="rId9" action="ppaction://hlinksldjump"/>
              </a:rPr>
              <a:t>đ/a</a:t>
            </a:r>
            <a:endParaRPr lang="en-US" dirty="0">
              <a:latin typeface="Times New Roman" pitchFamily="18" charset="0"/>
              <a:cs typeface="Times New Roman" pitchFamily="18" charset="0"/>
            </a:endParaRPr>
          </a:p>
        </p:txBody>
      </p:sp>
      <p:sp>
        <p:nvSpPr>
          <p:cNvPr id="16" name="Right Arrow 15"/>
          <p:cNvSpPr/>
          <p:nvPr/>
        </p:nvSpPr>
        <p:spPr>
          <a:xfrm>
            <a:off x="3341688" y="5980113"/>
            <a:ext cx="7620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New Roman" pitchFamily="18" charset="0"/>
                <a:cs typeface="Times New Roman" pitchFamily="18" charset="0"/>
                <a:hlinkClick r:id="rId10" action="ppaction://hlinksldjump"/>
              </a:rPr>
              <a:t>đ/a</a:t>
            </a:r>
            <a:endParaRPr lang="en-US" dirty="0">
              <a:latin typeface="Times New Roman" pitchFamily="18" charset="0"/>
              <a:cs typeface="Times New Roman" pitchFamily="18" charset="0"/>
            </a:endParaRPr>
          </a:p>
        </p:txBody>
      </p:sp>
      <p:sp>
        <p:nvSpPr>
          <p:cNvPr id="17" name="Right Arrow 16"/>
          <p:cNvSpPr/>
          <p:nvPr/>
        </p:nvSpPr>
        <p:spPr>
          <a:xfrm>
            <a:off x="4419600" y="5980113"/>
            <a:ext cx="762000"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Times New Roman" pitchFamily="18" charset="0"/>
                <a:cs typeface="Times New Roman" pitchFamily="18" charset="0"/>
                <a:hlinkClick r:id="rId11" action="ppaction://hlinksldjump"/>
              </a:rPr>
              <a:t>đ/a</a:t>
            </a:r>
            <a:endParaRPr lang="en-US" dirty="0">
              <a:solidFill>
                <a:schemeClr val="tx1"/>
              </a:solidFill>
              <a:latin typeface="Times New Roman" pitchFamily="18" charset="0"/>
              <a:cs typeface="Times New Roman" pitchFamily="18" charset="0"/>
            </a:endParaRPr>
          </a:p>
        </p:txBody>
      </p:sp>
      <p:pic>
        <p:nvPicPr>
          <p:cNvPr id="18" name="Nhạc nền Game zing farm.mp3">
            <a:hlinkClick r:id="" action="ppaction://media"/>
          </p:cNvPr>
          <p:cNvPicPr>
            <a:picLocks noRot="1" noChangeAspect="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7273925"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500" fill="hold"/>
                                        <p:tgtEl>
                                          <p:spTgt spid="11269"/>
                                        </p:tgtEl>
                                        <p:attrNameLst>
                                          <p:attrName>ppt_w</p:attrName>
                                        </p:attrNameLst>
                                      </p:cBhvr>
                                      <p:tavLst>
                                        <p:tav tm="0">
                                          <p:val>
                                            <p:fltVal val="0"/>
                                          </p:val>
                                        </p:tav>
                                        <p:tav tm="100000">
                                          <p:val>
                                            <p:strVal val="#ppt_w"/>
                                          </p:val>
                                        </p:tav>
                                      </p:tavLst>
                                    </p:anim>
                                    <p:anim calcmode="lin" valueType="num">
                                      <p:cBhvr>
                                        <p:cTn id="8" dur="500" fill="hold"/>
                                        <p:tgtEl>
                                          <p:spTgt spid="11269"/>
                                        </p:tgtEl>
                                        <p:attrNameLst>
                                          <p:attrName>ppt_h</p:attrName>
                                        </p:attrNameLst>
                                      </p:cBhvr>
                                      <p:tavLst>
                                        <p:tav tm="0">
                                          <p:val>
                                            <p:fltVal val="0"/>
                                          </p:val>
                                        </p:tav>
                                        <p:tav tm="100000">
                                          <p:val>
                                            <p:strVal val="#ppt_h"/>
                                          </p:val>
                                        </p:tav>
                                      </p:tavLst>
                                    </p:anim>
                                    <p:anim calcmode="lin" valueType="num">
                                      <p:cBhvr>
                                        <p:cTn id="9" dur="500" fill="hold"/>
                                        <p:tgtEl>
                                          <p:spTgt spid="11269"/>
                                        </p:tgtEl>
                                        <p:attrNameLst>
                                          <p:attrName>ppt_x</p:attrName>
                                        </p:attrNameLst>
                                      </p:cBhvr>
                                      <p:tavLst>
                                        <p:tav tm="0">
                                          <p:val>
                                            <p:fltVal val="0.5"/>
                                          </p:val>
                                        </p:tav>
                                        <p:tav tm="100000">
                                          <p:val>
                                            <p:strVal val="#ppt_x"/>
                                          </p:val>
                                        </p:tav>
                                      </p:tavLst>
                                    </p:anim>
                                    <p:anim calcmode="lin" valueType="num">
                                      <p:cBhvr>
                                        <p:cTn id="10" dur="500" fill="hold"/>
                                        <p:tgtEl>
                                          <p:spTgt spid="1126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repeatCount="indefinite" fill="hold" grpId="0" nodeType="afterEffect">
                                  <p:stCondLst>
                                    <p:cond delay="0"/>
                                  </p:stCondLst>
                                  <p:childTnLst>
                                    <p:set>
                                      <p:cBhvr>
                                        <p:cTn id="13" dur="1" fill="hold">
                                          <p:stCondLst>
                                            <p:cond delay="0"/>
                                          </p:stCondLst>
                                        </p:cTn>
                                        <p:tgtEl>
                                          <p:spTgt spid="11273"/>
                                        </p:tgtEl>
                                        <p:attrNameLst>
                                          <p:attrName>style.visibility</p:attrName>
                                        </p:attrNameLst>
                                      </p:cBhvr>
                                      <p:to>
                                        <p:strVal val="visible"/>
                                      </p:to>
                                    </p:set>
                                    <p:anim calcmode="lin" valueType="num">
                                      <p:cBhvr>
                                        <p:cTn id="14" dur="500" fill="hold"/>
                                        <p:tgtEl>
                                          <p:spTgt spid="11273"/>
                                        </p:tgtEl>
                                        <p:attrNameLst>
                                          <p:attrName>ppt_w</p:attrName>
                                        </p:attrNameLst>
                                      </p:cBhvr>
                                      <p:tavLst>
                                        <p:tav tm="0">
                                          <p:val>
                                            <p:fltVal val="0"/>
                                          </p:val>
                                        </p:tav>
                                        <p:tav tm="100000">
                                          <p:val>
                                            <p:strVal val="#ppt_w"/>
                                          </p:val>
                                        </p:tav>
                                      </p:tavLst>
                                    </p:anim>
                                    <p:anim calcmode="lin" valueType="num">
                                      <p:cBhvr>
                                        <p:cTn id="15" dur="500" fill="hold"/>
                                        <p:tgtEl>
                                          <p:spTgt spid="11273"/>
                                        </p:tgtEl>
                                        <p:attrNameLst>
                                          <p:attrName>ppt_h</p:attrName>
                                        </p:attrNameLst>
                                      </p:cBhvr>
                                      <p:tavLst>
                                        <p:tav tm="0">
                                          <p:val>
                                            <p:fltVal val="0"/>
                                          </p:val>
                                        </p:tav>
                                        <p:tav tm="100000">
                                          <p:val>
                                            <p:strVal val="#ppt_h"/>
                                          </p:val>
                                        </p:tav>
                                      </p:tavLst>
                                    </p:anim>
                                    <p:anim calcmode="lin" valueType="num">
                                      <p:cBhvr>
                                        <p:cTn id="16" dur="500" fill="hold"/>
                                        <p:tgtEl>
                                          <p:spTgt spid="11273"/>
                                        </p:tgtEl>
                                        <p:attrNameLst>
                                          <p:attrName>ppt_x</p:attrName>
                                        </p:attrNameLst>
                                      </p:cBhvr>
                                      <p:tavLst>
                                        <p:tav tm="0">
                                          <p:val>
                                            <p:fltVal val="0.5"/>
                                          </p:val>
                                        </p:tav>
                                        <p:tav tm="100000">
                                          <p:val>
                                            <p:strVal val="#ppt_x"/>
                                          </p:val>
                                        </p:tav>
                                      </p:tavLst>
                                    </p:anim>
                                    <p:anim calcmode="lin" valueType="num">
                                      <p:cBhvr>
                                        <p:cTn id="17" dur="500" fill="hold"/>
                                        <p:tgtEl>
                                          <p:spTgt spid="112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repeatCount="indefinite" fill="hold" grpId="0" nodeType="afterEffect">
                                  <p:stCondLst>
                                    <p:cond delay="0"/>
                                  </p:stCondLst>
                                  <p:childTnLst>
                                    <p:set>
                                      <p:cBhvr>
                                        <p:cTn id="20" dur="1" fill="hold">
                                          <p:stCondLst>
                                            <p:cond delay="0"/>
                                          </p:stCondLst>
                                        </p:cTn>
                                        <p:tgtEl>
                                          <p:spTgt spid="11271"/>
                                        </p:tgtEl>
                                        <p:attrNameLst>
                                          <p:attrName>style.visibility</p:attrName>
                                        </p:attrNameLst>
                                      </p:cBhvr>
                                      <p:to>
                                        <p:strVal val="visible"/>
                                      </p:to>
                                    </p:set>
                                    <p:anim calcmode="lin" valueType="num">
                                      <p:cBhvr>
                                        <p:cTn id="21" dur="500" fill="hold"/>
                                        <p:tgtEl>
                                          <p:spTgt spid="11271"/>
                                        </p:tgtEl>
                                        <p:attrNameLst>
                                          <p:attrName>ppt_w</p:attrName>
                                        </p:attrNameLst>
                                      </p:cBhvr>
                                      <p:tavLst>
                                        <p:tav tm="0">
                                          <p:val>
                                            <p:fltVal val="0"/>
                                          </p:val>
                                        </p:tav>
                                        <p:tav tm="100000">
                                          <p:val>
                                            <p:strVal val="#ppt_w"/>
                                          </p:val>
                                        </p:tav>
                                      </p:tavLst>
                                    </p:anim>
                                    <p:anim calcmode="lin" valueType="num">
                                      <p:cBhvr>
                                        <p:cTn id="22" dur="500" fill="hold"/>
                                        <p:tgtEl>
                                          <p:spTgt spid="11271"/>
                                        </p:tgtEl>
                                        <p:attrNameLst>
                                          <p:attrName>ppt_h</p:attrName>
                                        </p:attrNameLst>
                                      </p:cBhvr>
                                      <p:tavLst>
                                        <p:tav tm="0">
                                          <p:val>
                                            <p:fltVal val="0"/>
                                          </p:val>
                                        </p:tav>
                                        <p:tav tm="100000">
                                          <p:val>
                                            <p:strVal val="#ppt_h"/>
                                          </p:val>
                                        </p:tav>
                                      </p:tavLst>
                                    </p:anim>
                                    <p:anim calcmode="lin" valueType="num">
                                      <p:cBhvr>
                                        <p:cTn id="23" dur="500" fill="hold"/>
                                        <p:tgtEl>
                                          <p:spTgt spid="11271"/>
                                        </p:tgtEl>
                                        <p:attrNameLst>
                                          <p:attrName>ppt_x</p:attrName>
                                        </p:attrNameLst>
                                      </p:cBhvr>
                                      <p:tavLst>
                                        <p:tav tm="0">
                                          <p:val>
                                            <p:fltVal val="0.5"/>
                                          </p:val>
                                        </p:tav>
                                        <p:tav tm="100000">
                                          <p:val>
                                            <p:strVal val="#ppt_x"/>
                                          </p:val>
                                        </p:tav>
                                      </p:tavLst>
                                    </p:anim>
                                    <p:anim calcmode="lin" valueType="num">
                                      <p:cBhvr>
                                        <p:cTn id="24" dur="500" fill="hold"/>
                                        <p:tgtEl>
                                          <p:spTgt spid="1127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repeatCount="indefinite" fill="hold" grpId="0" nodeType="afterEffect">
                                  <p:stCondLst>
                                    <p:cond delay="0"/>
                                  </p:stCondLst>
                                  <p:childTnLst>
                                    <p:set>
                                      <p:cBhvr>
                                        <p:cTn id="27" dur="1" fill="hold">
                                          <p:stCondLst>
                                            <p:cond delay="0"/>
                                          </p:stCondLst>
                                        </p:cTn>
                                        <p:tgtEl>
                                          <p:spTgt spid="11272"/>
                                        </p:tgtEl>
                                        <p:attrNameLst>
                                          <p:attrName>style.visibility</p:attrName>
                                        </p:attrNameLst>
                                      </p:cBhvr>
                                      <p:to>
                                        <p:strVal val="visible"/>
                                      </p:to>
                                    </p:set>
                                    <p:anim calcmode="lin" valueType="num">
                                      <p:cBhvr>
                                        <p:cTn id="28" dur="500" fill="hold"/>
                                        <p:tgtEl>
                                          <p:spTgt spid="11272"/>
                                        </p:tgtEl>
                                        <p:attrNameLst>
                                          <p:attrName>ppt_w</p:attrName>
                                        </p:attrNameLst>
                                      </p:cBhvr>
                                      <p:tavLst>
                                        <p:tav tm="0">
                                          <p:val>
                                            <p:fltVal val="0"/>
                                          </p:val>
                                        </p:tav>
                                        <p:tav tm="100000">
                                          <p:val>
                                            <p:strVal val="#ppt_w"/>
                                          </p:val>
                                        </p:tav>
                                      </p:tavLst>
                                    </p:anim>
                                    <p:anim calcmode="lin" valueType="num">
                                      <p:cBhvr>
                                        <p:cTn id="29" dur="500" fill="hold"/>
                                        <p:tgtEl>
                                          <p:spTgt spid="11272"/>
                                        </p:tgtEl>
                                        <p:attrNameLst>
                                          <p:attrName>ppt_h</p:attrName>
                                        </p:attrNameLst>
                                      </p:cBhvr>
                                      <p:tavLst>
                                        <p:tav tm="0">
                                          <p:val>
                                            <p:fltVal val="0"/>
                                          </p:val>
                                        </p:tav>
                                        <p:tav tm="100000">
                                          <p:val>
                                            <p:strVal val="#ppt_h"/>
                                          </p:val>
                                        </p:tav>
                                      </p:tavLst>
                                    </p:anim>
                                    <p:anim calcmode="lin" valueType="num">
                                      <p:cBhvr>
                                        <p:cTn id="30" dur="500" fill="hold"/>
                                        <p:tgtEl>
                                          <p:spTgt spid="11272"/>
                                        </p:tgtEl>
                                        <p:attrNameLst>
                                          <p:attrName>ppt_x</p:attrName>
                                        </p:attrNameLst>
                                      </p:cBhvr>
                                      <p:tavLst>
                                        <p:tav tm="0">
                                          <p:val>
                                            <p:fltVal val="0.5"/>
                                          </p:val>
                                        </p:tav>
                                        <p:tav tm="100000">
                                          <p:val>
                                            <p:strVal val="#ppt_x"/>
                                          </p:val>
                                        </p:tav>
                                      </p:tavLst>
                                    </p:anim>
                                    <p:anim calcmode="lin" valueType="num">
                                      <p:cBhvr>
                                        <p:cTn id="31" dur="500" fill="hold"/>
                                        <p:tgtEl>
                                          <p:spTgt spid="1127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repeatCount="indefinite" fill="hold" grpId="0" nodeType="afterEffect">
                                  <p:stCondLst>
                                    <p:cond delay="0"/>
                                  </p:stCondLst>
                                  <p:childTnLst>
                                    <p:set>
                                      <p:cBhvr>
                                        <p:cTn id="34" dur="1" fill="hold">
                                          <p:stCondLst>
                                            <p:cond delay="0"/>
                                          </p:stCondLst>
                                        </p:cTn>
                                        <p:tgtEl>
                                          <p:spTgt spid="11274"/>
                                        </p:tgtEl>
                                        <p:attrNameLst>
                                          <p:attrName>style.visibility</p:attrName>
                                        </p:attrNameLst>
                                      </p:cBhvr>
                                      <p:to>
                                        <p:strVal val="visible"/>
                                      </p:to>
                                    </p:set>
                                    <p:anim calcmode="lin" valueType="num">
                                      <p:cBhvr>
                                        <p:cTn id="35" dur="500" fill="hold"/>
                                        <p:tgtEl>
                                          <p:spTgt spid="11274"/>
                                        </p:tgtEl>
                                        <p:attrNameLst>
                                          <p:attrName>ppt_w</p:attrName>
                                        </p:attrNameLst>
                                      </p:cBhvr>
                                      <p:tavLst>
                                        <p:tav tm="0">
                                          <p:val>
                                            <p:fltVal val="0"/>
                                          </p:val>
                                        </p:tav>
                                        <p:tav tm="100000">
                                          <p:val>
                                            <p:strVal val="#ppt_w"/>
                                          </p:val>
                                        </p:tav>
                                      </p:tavLst>
                                    </p:anim>
                                    <p:anim calcmode="lin" valueType="num">
                                      <p:cBhvr>
                                        <p:cTn id="36" dur="500" fill="hold"/>
                                        <p:tgtEl>
                                          <p:spTgt spid="11274"/>
                                        </p:tgtEl>
                                        <p:attrNameLst>
                                          <p:attrName>ppt_h</p:attrName>
                                        </p:attrNameLst>
                                      </p:cBhvr>
                                      <p:tavLst>
                                        <p:tav tm="0">
                                          <p:val>
                                            <p:fltVal val="0"/>
                                          </p:val>
                                        </p:tav>
                                        <p:tav tm="100000">
                                          <p:val>
                                            <p:strVal val="#ppt_h"/>
                                          </p:val>
                                        </p:tav>
                                      </p:tavLst>
                                    </p:anim>
                                    <p:anim calcmode="lin" valueType="num">
                                      <p:cBhvr>
                                        <p:cTn id="37" dur="500" fill="hold"/>
                                        <p:tgtEl>
                                          <p:spTgt spid="11274"/>
                                        </p:tgtEl>
                                        <p:attrNameLst>
                                          <p:attrName>ppt_x</p:attrName>
                                        </p:attrNameLst>
                                      </p:cBhvr>
                                      <p:tavLst>
                                        <p:tav tm="0">
                                          <p:val>
                                            <p:fltVal val="0.5"/>
                                          </p:val>
                                        </p:tav>
                                        <p:tav tm="100000">
                                          <p:val>
                                            <p:strVal val="#ppt_x"/>
                                          </p:val>
                                        </p:tav>
                                      </p:tavLst>
                                    </p:anim>
                                    <p:anim calcmode="lin" valueType="num">
                                      <p:cBhvr>
                                        <p:cTn id="38" dur="500" fill="hold"/>
                                        <p:tgtEl>
                                          <p:spTgt spid="11274"/>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repeatCount="indefinite" fill="hold" grpId="0" nodeType="afterEffect">
                                  <p:stCondLst>
                                    <p:cond delay="0"/>
                                  </p:stCondLst>
                                  <p:childTnLst>
                                    <p:set>
                                      <p:cBhvr>
                                        <p:cTn id="41" dur="1" fill="hold">
                                          <p:stCondLst>
                                            <p:cond delay="0"/>
                                          </p:stCondLst>
                                        </p:cTn>
                                        <p:tgtEl>
                                          <p:spTgt spid="11270"/>
                                        </p:tgtEl>
                                        <p:attrNameLst>
                                          <p:attrName>style.visibility</p:attrName>
                                        </p:attrNameLst>
                                      </p:cBhvr>
                                      <p:to>
                                        <p:strVal val="visible"/>
                                      </p:to>
                                    </p:set>
                                    <p:anim calcmode="lin" valueType="num">
                                      <p:cBhvr>
                                        <p:cTn id="42" dur="500" fill="hold"/>
                                        <p:tgtEl>
                                          <p:spTgt spid="11270"/>
                                        </p:tgtEl>
                                        <p:attrNameLst>
                                          <p:attrName>ppt_w</p:attrName>
                                        </p:attrNameLst>
                                      </p:cBhvr>
                                      <p:tavLst>
                                        <p:tav tm="0">
                                          <p:val>
                                            <p:fltVal val="0"/>
                                          </p:val>
                                        </p:tav>
                                        <p:tav tm="100000">
                                          <p:val>
                                            <p:strVal val="#ppt_w"/>
                                          </p:val>
                                        </p:tav>
                                      </p:tavLst>
                                    </p:anim>
                                    <p:anim calcmode="lin" valueType="num">
                                      <p:cBhvr>
                                        <p:cTn id="43" dur="500" fill="hold"/>
                                        <p:tgtEl>
                                          <p:spTgt spid="11270"/>
                                        </p:tgtEl>
                                        <p:attrNameLst>
                                          <p:attrName>ppt_h</p:attrName>
                                        </p:attrNameLst>
                                      </p:cBhvr>
                                      <p:tavLst>
                                        <p:tav tm="0">
                                          <p:val>
                                            <p:fltVal val="0"/>
                                          </p:val>
                                        </p:tav>
                                        <p:tav tm="100000">
                                          <p:val>
                                            <p:strVal val="#ppt_h"/>
                                          </p:val>
                                        </p:tav>
                                      </p:tavLst>
                                    </p:anim>
                                    <p:anim calcmode="lin" valueType="num">
                                      <p:cBhvr>
                                        <p:cTn id="44" dur="500" fill="hold"/>
                                        <p:tgtEl>
                                          <p:spTgt spid="11270"/>
                                        </p:tgtEl>
                                        <p:attrNameLst>
                                          <p:attrName>ppt_x</p:attrName>
                                        </p:attrNameLst>
                                      </p:cBhvr>
                                      <p:tavLst>
                                        <p:tav tm="0">
                                          <p:val>
                                            <p:fltVal val="0.5"/>
                                          </p:val>
                                        </p:tav>
                                        <p:tav tm="100000">
                                          <p:val>
                                            <p:strVal val="#ppt_x"/>
                                          </p:val>
                                        </p:tav>
                                      </p:tavLst>
                                    </p:anim>
                                    <p:anim calcmode="lin" valueType="num">
                                      <p:cBhvr>
                                        <p:cTn id="45" dur="500" fill="hold"/>
                                        <p:tgtEl>
                                          <p:spTgt spid="11270"/>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0.42205 -0.42497 C -0.4283 -0.52393 -0.43437 -0.62312 -0.36649 -0.63769 C -0.29844 -0.65248 -0.10798 -0.57295 -0.01406 -0.51329 C 0.07952 -0.45387 0.1625 -0.36902 0.19601 -0.28139 C 0.22952 -0.19352 0.18768 -0.03537 0.18594 0.01411 " pathEditMode="relative" rAng="2308050" ptsTypes="aaaaA">
                                      <p:cBhvr>
                                        <p:cTn id="49" dur="2000" fill="hold"/>
                                        <p:tgtEl>
                                          <p:spTgt spid="4"/>
                                        </p:tgtEl>
                                        <p:attrNameLst>
                                          <p:attrName>ppt_x</p:attrName>
                                          <p:attrName>ppt_y</p:attrName>
                                        </p:attrNameLst>
                                      </p:cBhvr>
                                      <p:rCtr x="32951" y="6728"/>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8"/>
                </p:tgtEl>
              </p:cMediaNode>
            </p:audio>
          </p:childTnLst>
        </p:cTn>
      </p:par>
    </p:tnLst>
    <p:bldLst>
      <p:bldP spid="11269" grpId="0" animBg="1"/>
      <p:bldP spid="11270" grpId="0" animBg="1"/>
      <p:bldP spid="11271" grpId="0" animBg="1"/>
      <p:bldP spid="11272" grpId="0" animBg="1"/>
      <p:bldP spid="11273" grpId="0" animBg="1"/>
      <p:bldP spid="11274" grpId="0" animBg="1"/>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1422</TotalTime>
  <Words>2939</Words>
  <Application>Microsoft Office PowerPoint</Application>
  <PresentationFormat>On-screen Show (4:3)</PresentationFormat>
  <Paragraphs>482</Paragraphs>
  <Slides>30</Slides>
  <Notes>9</Notes>
  <HiddenSlides>0</HiddenSlides>
  <MMClips>11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3" baseType="lpstr">
      <vt:lpstr>.VnAvant</vt:lpstr>
      <vt:lpstr>.VnHelvetInsH</vt:lpstr>
      <vt:lpstr>.VnTifani HeavyH</vt:lpstr>
      <vt:lpstr>.VnTime</vt:lpstr>
      <vt:lpstr>Arial</vt:lpstr>
      <vt:lpstr>Calibri</vt:lpstr>
      <vt:lpstr>Georgia</vt:lpstr>
      <vt:lpstr>Symbol</vt:lpstr>
      <vt:lpstr>Times New Roman</vt:lpstr>
      <vt:lpstr>Trebuchet MS</vt:lpstr>
      <vt:lpstr>UTM Alberta Heavy</vt:lpstr>
      <vt:lpstr>Slipstream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itfriend.org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A36697 Dương Tuấn Anh</cp:lastModifiedBy>
  <cp:revision>183</cp:revision>
  <dcterms:created xsi:type="dcterms:W3CDTF">2011-10-19T02:20:37Z</dcterms:created>
  <dcterms:modified xsi:type="dcterms:W3CDTF">2023-06-10T09:43:35Z</dcterms:modified>
</cp:coreProperties>
</file>