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c6fecd0fc857495f" Type="http://schemas.microsoft.com/office/2007/relationships/ui/extensibility" Target="customUI/customUI14.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4"/>
  </p:notesMasterIdLst>
  <p:sldIdLst>
    <p:sldId id="324" r:id="rId5"/>
    <p:sldId id="315" r:id="rId6"/>
    <p:sldId id="264" r:id="rId7"/>
    <p:sldId id="256" r:id="rId8"/>
    <p:sldId id="261" r:id="rId9"/>
    <p:sldId id="262" r:id="rId10"/>
    <p:sldId id="311" r:id="rId11"/>
    <p:sldId id="313" r:id="rId12"/>
    <p:sldId id="312" r:id="rId13"/>
    <p:sldId id="300" r:id="rId14"/>
    <p:sldId id="317" r:id="rId15"/>
    <p:sldId id="301" r:id="rId16"/>
    <p:sldId id="319" r:id="rId17"/>
    <p:sldId id="271" r:id="rId18"/>
    <p:sldId id="305" r:id="rId19"/>
    <p:sldId id="320" r:id="rId20"/>
    <p:sldId id="321" r:id="rId21"/>
    <p:sldId id="279" r:id="rId22"/>
    <p:sldId id="26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F1F7"/>
    <a:srgbClr val="3CDFE6"/>
    <a:srgbClr val="FAED3B"/>
    <a:srgbClr val="2A3734"/>
    <a:srgbClr val="2D3C37"/>
    <a:srgbClr val="2E3C37"/>
    <a:srgbClr val="1F4E79"/>
    <a:srgbClr val="FFFFCC"/>
    <a:srgbClr val="6699FF"/>
    <a:srgbClr val="1514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980" autoAdjust="0"/>
    <p:restoredTop sz="94249" autoAdjust="0"/>
  </p:normalViewPr>
  <p:slideViewPr>
    <p:cSldViewPr snapToGrid="0">
      <p:cViewPr varScale="1">
        <p:scale>
          <a:sx n="67" d="100"/>
          <a:sy n="67" d="100"/>
        </p:scale>
        <p:origin x="376"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9B0E6-B9BF-4E2D-AE08-8C7EBB196A2E}" type="datetimeFigureOut">
              <a:rPr lang="en-US" smtClean="0"/>
              <a:t>6/10/2023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3816F-A1CF-4485-B308-1B9F14B36EAD}" type="slidenum">
              <a:rPr lang="en-US" smtClean="0"/>
              <a:t>‹#›</a:t>
            </a:fld>
            <a:endParaRPr lang="en-US"/>
          </a:p>
        </p:txBody>
      </p:sp>
    </p:spTree>
    <p:extLst>
      <p:ext uri="{BB962C8B-B14F-4D97-AF65-F5344CB8AC3E}">
        <p14:creationId xmlns:p14="http://schemas.microsoft.com/office/powerpoint/2010/main" val="1726839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E46C8A-90CA-4D6C-B846-B71F6733D476}" type="slidenum">
              <a:rPr lang="zh-CN" altLang="en-US" smtClean="0"/>
              <a:t>5</a:t>
            </a:fld>
            <a:endParaRPr lang="zh-CN" altLang="en-US"/>
          </a:p>
        </p:txBody>
      </p:sp>
    </p:spTree>
    <p:extLst>
      <p:ext uri="{BB962C8B-B14F-4D97-AF65-F5344CB8AC3E}">
        <p14:creationId xmlns:p14="http://schemas.microsoft.com/office/powerpoint/2010/main" val="37977271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15</a:t>
            </a:fld>
            <a:endParaRPr lang="en-US"/>
          </a:p>
        </p:txBody>
      </p:sp>
    </p:spTree>
    <p:extLst>
      <p:ext uri="{BB962C8B-B14F-4D97-AF65-F5344CB8AC3E}">
        <p14:creationId xmlns:p14="http://schemas.microsoft.com/office/powerpoint/2010/main" val="23473825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16</a:t>
            </a:fld>
            <a:endParaRPr lang="en-US"/>
          </a:p>
        </p:txBody>
      </p:sp>
    </p:spTree>
    <p:extLst>
      <p:ext uri="{BB962C8B-B14F-4D97-AF65-F5344CB8AC3E}">
        <p14:creationId xmlns:p14="http://schemas.microsoft.com/office/powerpoint/2010/main" val="26625042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17</a:t>
            </a:fld>
            <a:endParaRPr lang="en-US"/>
          </a:p>
        </p:txBody>
      </p:sp>
    </p:spTree>
    <p:extLst>
      <p:ext uri="{BB962C8B-B14F-4D97-AF65-F5344CB8AC3E}">
        <p14:creationId xmlns:p14="http://schemas.microsoft.com/office/powerpoint/2010/main" val="16619101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18</a:t>
            </a:fld>
            <a:endParaRPr lang="en-US"/>
          </a:p>
        </p:txBody>
      </p:sp>
    </p:spTree>
    <p:extLst>
      <p:ext uri="{BB962C8B-B14F-4D97-AF65-F5344CB8AC3E}">
        <p14:creationId xmlns:p14="http://schemas.microsoft.com/office/powerpoint/2010/main" val="2934024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E46C8A-90CA-4D6C-B846-B71F6733D476}" type="slidenum">
              <a:rPr lang="zh-CN" altLang="en-US" smtClean="0"/>
              <a:t>6</a:t>
            </a:fld>
            <a:endParaRPr lang="zh-CN" altLang="en-US"/>
          </a:p>
        </p:txBody>
      </p:sp>
    </p:spTree>
    <p:extLst>
      <p:ext uri="{BB962C8B-B14F-4D97-AF65-F5344CB8AC3E}">
        <p14:creationId xmlns:p14="http://schemas.microsoft.com/office/powerpoint/2010/main" val="1100699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E46C8A-90CA-4D6C-B846-B71F6733D476}" type="slidenum">
              <a:rPr lang="zh-CN" altLang="en-US" smtClean="0"/>
              <a:t>7</a:t>
            </a:fld>
            <a:endParaRPr lang="zh-CN" altLang="en-US"/>
          </a:p>
        </p:txBody>
      </p:sp>
    </p:spTree>
    <p:extLst>
      <p:ext uri="{BB962C8B-B14F-4D97-AF65-F5344CB8AC3E}">
        <p14:creationId xmlns:p14="http://schemas.microsoft.com/office/powerpoint/2010/main" val="2535530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E46C8A-90CA-4D6C-B846-B71F6733D476}" type="slidenum">
              <a:rPr lang="zh-CN" altLang="en-US" smtClean="0"/>
              <a:t>8</a:t>
            </a:fld>
            <a:endParaRPr lang="zh-CN" altLang="en-US"/>
          </a:p>
        </p:txBody>
      </p:sp>
    </p:spTree>
    <p:extLst>
      <p:ext uri="{BB962C8B-B14F-4D97-AF65-F5344CB8AC3E}">
        <p14:creationId xmlns:p14="http://schemas.microsoft.com/office/powerpoint/2010/main" val="1627584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10</a:t>
            </a:fld>
            <a:endParaRPr lang="en-US"/>
          </a:p>
        </p:txBody>
      </p:sp>
    </p:spTree>
    <p:extLst>
      <p:ext uri="{BB962C8B-B14F-4D97-AF65-F5344CB8AC3E}">
        <p14:creationId xmlns:p14="http://schemas.microsoft.com/office/powerpoint/2010/main" val="2604400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11</a:t>
            </a:fld>
            <a:endParaRPr lang="en-US"/>
          </a:p>
        </p:txBody>
      </p:sp>
    </p:spTree>
    <p:extLst>
      <p:ext uri="{BB962C8B-B14F-4D97-AF65-F5344CB8AC3E}">
        <p14:creationId xmlns:p14="http://schemas.microsoft.com/office/powerpoint/2010/main" val="4059133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12</a:t>
            </a:fld>
            <a:endParaRPr lang="en-US"/>
          </a:p>
        </p:txBody>
      </p:sp>
    </p:spTree>
    <p:extLst>
      <p:ext uri="{BB962C8B-B14F-4D97-AF65-F5344CB8AC3E}">
        <p14:creationId xmlns:p14="http://schemas.microsoft.com/office/powerpoint/2010/main" val="1388373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13</a:t>
            </a:fld>
            <a:endParaRPr lang="en-US"/>
          </a:p>
        </p:txBody>
      </p:sp>
    </p:spTree>
    <p:extLst>
      <p:ext uri="{BB962C8B-B14F-4D97-AF65-F5344CB8AC3E}">
        <p14:creationId xmlns:p14="http://schemas.microsoft.com/office/powerpoint/2010/main" val="2213912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14</a:t>
            </a:fld>
            <a:endParaRPr lang="en-US"/>
          </a:p>
        </p:txBody>
      </p:sp>
    </p:spTree>
    <p:extLst>
      <p:ext uri="{BB962C8B-B14F-4D97-AF65-F5344CB8AC3E}">
        <p14:creationId xmlns:p14="http://schemas.microsoft.com/office/powerpoint/2010/main" val="245356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C5E7-B1A1-4648-89D2-17B0F1E7F5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140298-3E00-4E73-B947-697E69282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BB99EB-0E86-4FEA-A9C4-501D4E755A2B}"/>
              </a:ext>
            </a:extLst>
          </p:cNvPr>
          <p:cNvSpPr>
            <a:spLocks noGrp="1"/>
          </p:cNvSpPr>
          <p:nvPr>
            <p:ph type="dt" sz="half" idx="10"/>
          </p:nvPr>
        </p:nvSpPr>
        <p:spPr/>
        <p:txBody>
          <a:bodyPr/>
          <a:lstStyle/>
          <a:p>
            <a:fld id="{3133F5E9-5DAC-4C4A-9DF5-C2B87276BCC8}" type="datetimeFigureOut">
              <a:rPr lang="en-US" smtClean="0"/>
              <a:t>6/10/2023</a:t>
            </a:fld>
            <a:endParaRPr lang="en-US" dirty="0"/>
          </a:p>
        </p:txBody>
      </p:sp>
      <p:sp>
        <p:nvSpPr>
          <p:cNvPr id="5" name="Footer Placeholder 4">
            <a:extLst>
              <a:ext uri="{FF2B5EF4-FFF2-40B4-BE49-F238E27FC236}">
                <a16:creationId xmlns:a16="http://schemas.microsoft.com/office/drawing/2014/main" id="{6731F536-58DF-4935-AE3B-7A08C03124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995127-BE30-42B7-9BE5-B83CC6A2E685}"/>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009751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AE108-9C7F-4CDC-AD71-B576580A1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103746-779A-435F-995A-5BF82C86C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84E866-B322-455F-AC32-8C164B8CD9C7}"/>
              </a:ext>
            </a:extLst>
          </p:cNvPr>
          <p:cNvSpPr>
            <a:spLocks noGrp="1"/>
          </p:cNvSpPr>
          <p:nvPr>
            <p:ph type="dt" sz="half" idx="10"/>
          </p:nvPr>
        </p:nvSpPr>
        <p:spPr/>
        <p:txBody>
          <a:bodyPr/>
          <a:lstStyle/>
          <a:p>
            <a:fld id="{3133F5E9-5DAC-4C4A-9DF5-C2B87276BCC8}" type="datetimeFigureOut">
              <a:rPr lang="en-US" smtClean="0"/>
              <a:t>6/10/2023</a:t>
            </a:fld>
            <a:endParaRPr lang="en-US" dirty="0"/>
          </a:p>
        </p:txBody>
      </p:sp>
      <p:sp>
        <p:nvSpPr>
          <p:cNvPr id="5" name="Footer Placeholder 4">
            <a:extLst>
              <a:ext uri="{FF2B5EF4-FFF2-40B4-BE49-F238E27FC236}">
                <a16:creationId xmlns:a16="http://schemas.microsoft.com/office/drawing/2014/main" id="{AC0D61E0-F80F-48E7-A817-F1CECBEE9A3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BF34AFC-4299-43F1-A312-79EF0102CEFF}"/>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552746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E1D3E-E4B6-4EAA-BFB4-25A0557A6C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7E0856-45A8-4EAD-A9D6-8A993968A1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0EEBE1-2BAF-4C94-8403-6E8454F9BC46}"/>
              </a:ext>
            </a:extLst>
          </p:cNvPr>
          <p:cNvSpPr>
            <a:spLocks noGrp="1"/>
          </p:cNvSpPr>
          <p:nvPr>
            <p:ph type="dt" sz="half" idx="10"/>
          </p:nvPr>
        </p:nvSpPr>
        <p:spPr/>
        <p:txBody>
          <a:bodyPr/>
          <a:lstStyle/>
          <a:p>
            <a:fld id="{3133F5E9-5DAC-4C4A-9DF5-C2B87276BCC8}" type="datetimeFigureOut">
              <a:rPr lang="en-US" smtClean="0"/>
              <a:t>6/10/2023</a:t>
            </a:fld>
            <a:endParaRPr lang="en-US" dirty="0"/>
          </a:p>
        </p:txBody>
      </p:sp>
      <p:sp>
        <p:nvSpPr>
          <p:cNvPr id="5" name="Footer Placeholder 4">
            <a:extLst>
              <a:ext uri="{FF2B5EF4-FFF2-40B4-BE49-F238E27FC236}">
                <a16:creationId xmlns:a16="http://schemas.microsoft.com/office/drawing/2014/main" id="{F3358F46-E931-4D79-94A5-037AFD0733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5130D95-EF5F-4A0A-93BD-73AEE2C2FF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601256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ABEC0-6253-4360-B586-B9D20933D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46E20B-8661-4C60-84FB-4892E8B486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32BE45-79E4-479B-BD2F-46CCB0BEE6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89105E-DF25-4F38-BDE2-9B00C2C44FC6}"/>
              </a:ext>
            </a:extLst>
          </p:cNvPr>
          <p:cNvSpPr>
            <a:spLocks noGrp="1"/>
          </p:cNvSpPr>
          <p:nvPr>
            <p:ph type="dt" sz="half" idx="10"/>
          </p:nvPr>
        </p:nvSpPr>
        <p:spPr/>
        <p:txBody>
          <a:bodyPr/>
          <a:lstStyle/>
          <a:p>
            <a:fld id="{3133F5E9-5DAC-4C4A-9DF5-C2B87276BCC8}" type="datetimeFigureOut">
              <a:rPr lang="en-US" smtClean="0"/>
              <a:t>6/10/2023</a:t>
            </a:fld>
            <a:endParaRPr lang="en-US" dirty="0"/>
          </a:p>
        </p:txBody>
      </p:sp>
      <p:sp>
        <p:nvSpPr>
          <p:cNvPr id="6" name="Footer Placeholder 5">
            <a:extLst>
              <a:ext uri="{FF2B5EF4-FFF2-40B4-BE49-F238E27FC236}">
                <a16:creationId xmlns:a16="http://schemas.microsoft.com/office/drawing/2014/main" id="{B1D9C4A8-7467-4BAD-98A2-0B63CAC19B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C5C5C0-08E4-4F7B-9E80-8925539D22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2438407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FF641-A5CC-4263-A394-2112D623A8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4D6865-C632-473C-AEC8-8D3F71562B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FDBD19-4D33-4F6A-9938-6A04B3888E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697E46-CE4D-480E-A997-2B53B2DF55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8B7E36-823F-4FD4-B826-E450A12480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BB3B14-C886-4F84-9FD5-11C8320E1FED}"/>
              </a:ext>
            </a:extLst>
          </p:cNvPr>
          <p:cNvSpPr>
            <a:spLocks noGrp="1"/>
          </p:cNvSpPr>
          <p:nvPr>
            <p:ph type="dt" sz="half" idx="10"/>
          </p:nvPr>
        </p:nvSpPr>
        <p:spPr/>
        <p:txBody>
          <a:bodyPr/>
          <a:lstStyle/>
          <a:p>
            <a:fld id="{3133F5E9-5DAC-4C4A-9DF5-C2B87276BCC8}" type="datetimeFigureOut">
              <a:rPr lang="en-US" smtClean="0"/>
              <a:t>6/10/2023</a:t>
            </a:fld>
            <a:endParaRPr lang="en-US" dirty="0"/>
          </a:p>
        </p:txBody>
      </p:sp>
      <p:sp>
        <p:nvSpPr>
          <p:cNvPr id="8" name="Footer Placeholder 7">
            <a:extLst>
              <a:ext uri="{FF2B5EF4-FFF2-40B4-BE49-F238E27FC236}">
                <a16:creationId xmlns:a16="http://schemas.microsoft.com/office/drawing/2014/main" id="{DF9AF591-4BBF-4BF2-9EF7-F8B114DFA16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52B1A04-B244-4AE3-8997-9B075B10597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11044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408F1-BB29-4C6F-91C9-653A730BE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54FEF9-8D09-4091-BE99-B6264EBD34B3}"/>
              </a:ext>
            </a:extLst>
          </p:cNvPr>
          <p:cNvSpPr>
            <a:spLocks noGrp="1"/>
          </p:cNvSpPr>
          <p:nvPr>
            <p:ph type="dt" sz="half" idx="10"/>
          </p:nvPr>
        </p:nvSpPr>
        <p:spPr/>
        <p:txBody>
          <a:bodyPr/>
          <a:lstStyle/>
          <a:p>
            <a:fld id="{3133F5E9-5DAC-4C4A-9DF5-C2B87276BCC8}" type="datetimeFigureOut">
              <a:rPr lang="en-US" smtClean="0"/>
              <a:t>6/10/2023</a:t>
            </a:fld>
            <a:endParaRPr lang="en-US" dirty="0"/>
          </a:p>
        </p:txBody>
      </p:sp>
      <p:sp>
        <p:nvSpPr>
          <p:cNvPr id="4" name="Footer Placeholder 3">
            <a:extLst>
              <a:ext uri="{FF2B5EF4-FFF2-40B4-BE49-F238E27FC236}">
                <a16:creationId xmlns:a16="http://schemas.microsoft.com/office/drawing/2014/main" id="{0B5F49AA-83D5-4063-9CDE-AA7763048B6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2A2B27C-3C99-4208-B425-775413C5365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61403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2A62B2-A6D1-4A6F-8B20-80606F478544}"/>
              </a:ext>
            </a:extLst>
          </p:cNvPr>
          <p:cNvSpPr>
            <a:spLocks noGrp="1"/>
          </p:cNvSpPr>
          <p:nvPr>
            <p:ph type="dt" sz="half" idx="10"/>
          </p:nvPr>
        </p:nvSpPr>
        <p:spPr/>
        <p:txBody>
          <a:bodyPr/>
          <a:lstStyle/>
          <a:p>
            <a:fld id="{3133F5E9-5DAC-4C4A-9DF5-C2B87276BCC8}" type="datetimeFigureOut">
              <a:rPr lang="en-US" smtClean="0"/>
              <a:t>6/10/2023</a:t>
            </a:fld>
            <a:endParaRPr lang="en-US" dirty="0"/>
          </a:p>
        </p:txBody>
      </p:sp>
      <p:sp>
        <p:nvSpPr>
          <p:cNvPr id="3" name="Footer Placeholder 2">
            <a:extLst>
              <a:ext uri="{FF2B5EF4-FFF2-40B4-BE49-F238E27FC236}">
                <a16:creationId xmlns:a16="http://schemas.microsoft.com/office/drawing/2014/main" id="{C02E4958-7A46-4331-B2D8-2C31D8FCBD7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5C8548B-339B-46B2-BF01-1EE3DDC72AA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914661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F408F-8083-4F07-9628-074C7AFE4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0477E0-A333-439D-A531-30B39A8134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D59501-D187-414C-AACE-F83872003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35F890-BB8A-49E1-880A-924FD6FE4026}"/>
              </a:ext>
            </a:extLst>
          </p:cNvPr>
          <p:cNvSpPr>
            <a:spLocks noGrp="1"/>
          </p:cNvSpPr>
          <p:nvPr>
            <p:ph type="dt" sz="half" idx="10"/>
          </p:nvPr>
        </p:nvSpPr>
        <p:spPr/>
        <p:txBody>
          <a:bodyPr/>
          <a:lstStyle/>
          <a:p>
            <a:fld id="{3133F5E9-5DAC-4C4A-9DF5-C2B87276BCC8}" type="datetimeFigureOut">
              <a:rPr lang="en-US" smtClean="0"/>
              <a:t>6/10/2023</a:t>
            </a:fld>
            <a:endParaRPr lang="en-US" dirty="0"/>
          </a:p>
        </p:txBody>
      </p:sp>
      <p:sp>
        <p:nvSpPr>
          <p:cNvPr id="6" name="Footer Placeholder 5">
            <a:extLst>
              <a:ext uri="{FF2B5EF4-FFF2-40B4-BE49-F238E27FC236}">
                <a16:creationId xmlns:a16="http://schemas.microsoft.com/office/drawing/2014/main" id="{51CA38FE-429A-41E7-942D-ECCE639D3CA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401D9BC-0038-4041-AE2C-657BF99D41E9}"/>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287561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56CFD-7F35-482C-A50F-B3D43ACB0A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D7F3EF-0FE9-46C4-A116-5DA6E26B0D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10B4041-0F17-42D8-AF16-AB099A39F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AF67FF-F8F1-4B22-A471-9317ED3A25F0}"/>
              </a:ext>
            </a:extLst>
          </p:cNvPr>
          <p:cNvSpPr>
            <a:spLocks noGrp="1"/>
          </p:cNvSpPr>
          <p:nvPr>
            <p:ph type="dt" sz="half" idx="10"/>
          </p:nvPr>
        </p:nvSpPr>
        <p:spPr/>
        <p:txBody>
          <a:bodyPr/>
          <a:lstStyle/>
          <a:p>
            <a:fld id="{3133F5E9-5DAC-4C4A-9DF5-C2B87276BCC8}" type="datetimeFigureOut">
              <a:rPr lang="en-US" smtClean="0"/>
              <a:t>6/10/2023</a:t>
            </a:fld>
            <a:endParaRPr lang="en-US" dirty="0"/>
          </a:p>
        </p:txBody>
      </p:sp>
      <p:sp>
        <p:nvSpPr>
          <p:cNvPr id="6" name="Footer Placeholder 5">
            <a:extLst>
              <a:ext uri="{FF2B5EF4-FFF2-40B4-BE49-F238E27FC236}">
                <a16:creationId xmlns:a16="http://schemas.microsoft.com/office/drawing/2014/main" id="{A73D6993-98F8-4234-B24A-02D4DB41CE9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2A34037-0E7D-4379-ACA0-98611B2F76E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939197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45B175-C851-453B-B2A0-9A5CFCADC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28AA27-3F13-4BFD-B949-21CF3191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3F5E9-5DAC-4C4A-9DF5-C2B87276BCC8}" type="datetimeFigureOut">
              <a:rPr lang="en-US" smtClean="0"/>
              <a:t>6/10/2023</a:t>
            </a:fld>
            <a:endParaRPr lang="en-US" dirty="0"/>
          </a:p>
        </p:txBody>
      </p:sp>
      <p:sp>
        <p:nvSpPr>
          <p:cNvPr id="5" name="Footer Placeholder 4">
            <a:extLst>
              <a:ext uri="{FF2B5EF4-FFF2-40B4-BE49-F238E27FC236}">
                <a16:creationId xmlns:a16="http://schemas.microsoft.com/office/drawing/2014/main" id="{EEEE99A2-0FED-42D4-9FBD-08CC1C3F8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F2468D4-5440-4CE2-BAB3-61D83F628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C5C30-0B3A-4B13-ADDD-7C63C8AA921B}" type="slidenum">
              <a:rPr lang="en-US" smtClean="0"/>
              <a:t>‹#›</a:t>
            </a:fld>
            <a:endParaRPr lang="en-US" dirty="0"/>
          </a:p>
        </p:txBody>
      </p:sp>
      <p:pic>
        <p:nvPicPr>
          <p:cNvPr id="7" name="Picture 6" descr="Logo, company name&#10;&#10;Description automatically generated">
            <a:extLst>
              <a:ext uri="{FF2B5EF4-FFF2-40B4-BE49-F238E27FC236}">
                <a16:creationId xmlns:a16="http://schemas.microsoft.com/office/drawing/2014/main" id="{C617D0E3-7879-4E51-9843-14E11D752E40}"/>
              </a:ext>
            </a:extLst>
          </p:cNvPr>
          <p:cNvPicPr>
            <a:picLocks noChangeAspect="1"/>
          </p:cNvPicPr>
          <p:nvPr userDrawn="1"/>
        </p:nvPicPr>
        <p:blipFill>
          <a:blip r:embed="rId11"/>
          <a:stretch>
            <a:fillRect/>
          </a:stretch>
        </p:blipFill>
        <p:spPr>
          <a:xfrm>
            <a:off x="9411307" y="5438588"/>
            <a:ext cx="2086303" cy="1656138"/>
          </a:xfrm>
          <a:prstGeom prst="rect">
            <a:avLst/>
          </a:prstGeom>
        </p:spPr>
      </p:pic>
    </p:spTree>
    <p:extLst>
      <p:ext uri="{BB962C8B-B14F-4D97-AF65-F5344CB8AC3E}">
        <p14:creationId xmlns:p14="http://schemas.microsoft.com/office/powerpoint/2010/main" val="4122039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3.wmf"/><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34.wmf"/><Relationship Id="rId7" Type="http://schemas.openxmlformats.org/officeDocument/2006/relationships/image" Target="../media/image37.w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oleObject" Target="../embeddings/oleObject3.bin"/><Relationship Id="rId11" Type="http://schemas.openxmlformats.org/officeDocument/2006/relationships/image" Target="../media/image39.wmf"/><Relationship Id="rId5" Type="http://schemas.openxmlformats.org/officeDocument/2006/relationships/image" Target="../media/image36.wmf"/><Relationship Id="rId10" Type="http://schemas.openxmlformats.org/officeDocument/2006/relationships/oleObject" Target="../embeddings/oleObject5.bin"/><Relationship Id="rId4" Type="http://schemas.openxmlformats.org/officeDocument/2006/relationships/image" Target="../media/image35.wmf"/><Relationship Id="rId9" Type="http://schemas.openxmlformats.org/officeDocument/2006/relationships/image" Target="../media/image38.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1.wmf"/><Relationship Id="rId4" Type="http://schemas.openxmlformats.org/officeDocument/2006/relationships/image" Target="../media/image40.w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9.bin"/><Relationship Id="rId13" Type="http://schemas.openxmlformats.org/officeDocument/2006/relationships/image" Target="../media/image45.wmf"/><Relationship Id="rId3" Type="http://schemas.openxmlformats.org/officeDocument/2006/relationships/image" Target="../media/image41.wmf"/><Relationship Id="rId7" Type="http://schemas.openxmlformats.org/officeDocument/2006/relationships/image" Target="../media/image43.wmf"/><Relationship Id="rId12" Type="http://schemas.openxmlformats.org/officeDocument/2006/relationships/oleObject" Target="../embeddings/oleObject12.bin"/><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oleObject" Target="../embeddings/oleObject8.bin"/><Relationship Id="rId11" Type="http://schemas.openxmlformats.org/officeDocument/2006/relationships/oleObject" Target="../embeddings/oleObject11.bin"/><Relationship Id="rId5" Type="http://schemas.openxmlformats.org/officeDocument/2006/relationships/image" Target="../media/image42.wmf"/><Relationship Id="rId10" Type="http://schemas.openxmlformats.org/officeDocument/2006/relationships/image" Target="../media/image44.wmf"/><Relationship Id="rId4" Type="http://schemas.openxmlformats.org/officeDocument/2006/relationships/oleObject" Target="../embeddings/oleObject7.bin"/><Relationship Id="rId9" Type="http://schemas.openxmlformats.org/officeDocument/2006/relationships/oleObject" Target="../embeddings/oleObject10.bin"/></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1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slideLayout" Target="../slideLayouts/slideLayout1.xml"/><Relationship Id="rId7" Type="http://schemas.openxmlformats.org/officeDocument/2006/relationships/slide" Target="slide5.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1.jpeg"/><Relationship Id="rId5" Type="http://schemas.microsoft.com/office/2007/relationships/hdphoto" Target="../media/hdphoto1.wdp"/><Relationship Id="rId10" Type="http://schemas.openxmlformats.org/officeDocument/2006/relationships/image" Target="../media/image13.png"/><Relationship Id="rId4" Type="http://schemas.openxmlformats.org/officeDocument/2006/relationships/image" Target="../media/image10.png"/><Relationship Id="rId9" Type="http://schemas.openxmlformats.org/officeDocument/2006/relationships/slide" Target="slide3.xml"/></Relationships>
</file>

<file path=ppt/slides/_rels/slide4.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image" Target="../media/image15.jpeg"/><Relationship Id="rId7" Type="http://schemas.openxmlformats.org/officeDocument/2006/relationships/slide" Target="slide5.xml"/><Relationship Id="rId2"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18.jpeg"/><Relationship Id="rId11" Type="http://schemas.openxmlformats.org/officeDocument/2006/relationships/slide" Target="slide9.xml"/><Relationship Id="rId5" Type="http://schemas.openxmlformats.org/officeDocument/2006/relationships/image" Target="../media/image17.jpeg"/><Relationship Id="rId10" Type="http://schemas.openxmlformats.org/officeDocument/2006/relationships/slide" Target="slide8.xml"/><Relationship Id="rId4" Type="http://schemas.openxmlformats.org/officeDocument/2006/relationships/image" Target="../media/image16.jpeg"/><Relationship Id="rId9" Type="http://schemas.openxmlformats.org/officeDocument/2006/relationships/slide" Target="slide6.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4.xml"/><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3.wmf"/></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4.xml"/><Relationship Id="rId11" Type="http://schemas.openxmlformats.org/officeDocument/2006/relationships/image" Target="../media/image28.png"/><Relationship Id="rId5" Type="http://schemas.openxmlformats.org/officeDocument/2006/relationships/image" Target="../media/image24.png"/><Relationship Id="rId10" Type="http://schemas.openxmlformats.org/officeDocument/2006/relationships/image" Target="../media/image27.png"/><Relationship Id="rId4" Type="http://schemas.openxmlformats.org/officeDocument/2006/relationships/image" Target="../media/image20.png"/><Relationship Id="rId9" Type="http://schemas.openxmlformats.org/officeDocument/2006/relationships/image" Target="../media/image26.png"/></Relationships>
</file>

<file path=ppt/slides/_rels/slide7.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image" Target="../media/image19.png"/><Relationship Id="rId7"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22.png"/><Relationship Id="rId4" Type="http://schemas.openxmlformats.org/officeDocument/2006/relationships/slide" Target="slide4.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22.png"/><Relationship Id="rId4" Type="http://schemas.openxmlformats.org/officeDocument/2006/relationships/slide" Target="slide4.xml"/></Relationships>
</file>

<file path=ppt/slides/_rels/slide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2">
            <a:extLst>
              <a:ext uri="{FF2B5EF4-FFF2-40B4-BE49-F238E27FC236}">
                <a16:creationId xmlns:a16="http://schemas.microsoft.com/office/drawing/2014/main" id="{F4B5F415-7490-4054-85B4-10F7AE6D3385}"/>
              </a:ext>
            </a:extLst>
          </p:cNvPr>
          <p:cNvSpPr>
            <a:spLocks noGrp="1"/>
          </p:cNvSpPr>
          <p:nvPr>
            <p:ph type="ctrTitle"/>
          </p:nvPr>
        </p:nvSpPr>
        <p:spPr>
          <a:xfrm>
            <a:off x="373463" y="2703953"/>
            <a:ext cx="11952372" cy="1417123"/>
          </a:xfrm>
        </p:spPr>
        <p:txBody>
          <a:bodyPr>
            <a:noAutofit/>
          </a:bodyPr>
          <a:lstStyle/>
          <a:p>
            <a:pPr>
              <a:lnSpc>
                <a:spcPct val="150000"/>
              </a:lnSpc>
              <a:tabLst>
                <a:tab pos="4267200" algn="l"/>
              </a:tabLst>
            </a:pPr>
            <a:br>
              <a:rPr lang="en-US" sz="3600" b="1">
                <a:solidFill>
                  <a:srgbClr val="FFFF00"/>
                </a:solidFill>
                <a:latin typeface="Arial" panose="020B0604020202020204" pitchFamily="34" charset="0"/>
                <a:cs typeface="Arial" panose="020B0604020202020204" pitchFamily="34" charset="0"/>
              </a:rPr>
            </a:br>
            <a:r>
              <a:rPr lang="nl-NL" sz="3600" b="1">
                <a:solidFill>
                  <a:schemeClr val="accent1">
                    <a:lumMod val="75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Chương II: ĐƯỜNG TRÒN</a:t>
            </a:r>
            <a:br>
              <a:rPr lang="en-US" sz="3600">
                <a:solidFill>
                  <a:srgbClr val="FFFF00"/>
                </a:solidFill>
                <a:effectLst/>
                <a:latin typeface="Arial" panose="020B0604020202020204" pitchFamily="34" charset="0"/>
                <a:ea typeface="Times New Roman" panose="02020603050405020304" pitchFamily="18" charset="0"/>
                <a:cs typeface="Arial" panose="020B0604020202020204" pitchFamily="34" charset="0"/>
              </a:rPr>
            </a:br>
            <a:br>
              <a:rPr lang="nl-NL" sz="3600" b="1">
                <a:solidFill>
                  <a:schemeClr val="accent1">
                    <a:lumMod val="75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br>
            <a:r>
              <a:rPr lang="nl-NL" sz="3000" b="1">
                <a:solidFill>
                  <a:schemeClr val="accent1">
                    <a:lumMod val="75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DẤU HIỆU NHẬN BIẾT TIẾP TUYẾN CỦA ĐƯỜNG TRÒN</a:t>
            </a:r>
            <a:br>
              <a:rPr lang="nl-NL" sz="3000" b="1">
                <a:solidFill>
                  <a:schemeClr val="accent1">
                    <a:lumMod val="75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br>
            <a:r>
              <a:rPr lang="nl-NL" sz="3000" b="1">
                <a:solidFill>
                  <a:schemeClr val="accent1">
                    <a:lumMod val="75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Tiết 2</a:t>
            </a:r>
            <a:endParaRPr lang="en-US" sz="3000" b="1"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AA65E432-C1E6-4C36-BF8E-2DA25E65DC32}"/>
              </a:ext>
              <a:ext uri="{C183D7F6-B498-43B3-948B-1728B52AA6E4}">
                <adec:decorative xmlns:adec="http://schemas.microsoft.com/office/drawing/2017/decorative" val="1"/>
              </a:ext>
            </a:extLst>
          </p:cNvPr>
          <p:cNvCxnSpPr/>
          <p:nvPr/>
        </p:nvCxnSpPr>
        <p:spPr>
          <a:xfrm>
            <a:off x="3939272" y="4357492"/>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5" name="1" descr="Clipboard">
            <a:extLst>
              <a:ext uri="{FF2B5EF4-FFF2-40B4-BE49-F238E27FC236}">
                <a16:creationId xmlns:a16="http://schemas.microsoft.com/office/drawing/2014/main" id="{2A123BD8-A09C-49C0-98E8-54B55610A9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631394">
            <a:off x="-634327" y="3883012"/>
            <a:ext cx="3194131" cy="3194131"/>
          </a:xfrm>
          <a:prstGeom prst="rect">
            <a:avLst/>
          </a:prstGeom>
        </p:spPr>
      </p:pic>
      <p:pic>
        <p:nvPicPr>
          <p:cNvPr id="19"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0520790">
            <a:off x="10917677" y="783939"/>
            <a:ext cx="1488402" cy="1488402"/>
          </a:xfrm>
          <a:prstGeom prst="rect">
            <a:avLst/>
          </a:prstGeom>
        </p:spPr>
      </p:pic>
    </p:spTree>
    <p:extLst>
      <p:ext uri="{BB962C8B-B14F-4D97-AF65-F5344CB8AC3E}">
        <p14:creationId xmlns:p14="http://schemas.microsoft.com/office/powerpoint/2010/main" val="3246387487"/>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4">
            <a:extLst>
              <a:ext uri="{FF2B5EF4-FFF2-40B4-BE49-F238E27FC236}">
                <a16:creationId xmlns:a16="http://schemas.microsoft.com/office/drawing/2014/main" id="{58E6D429-DC53-47C4-8036-1E9D12B8E28B}"/>
              </a:ext>
            </a:extLst>
          </p:cNvPr>
          <p:cNvSpPr/>
          <p:nvPr/>
        </p:nvSpPr>
        <p:spPr>
          <a:xfrm>
            <a:off x="36141" y="54868"/>
            <a:ext cx="5717294"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panose="020B0604020202020204" pitchFamily="34" charset="0"/>
                <a:cs typeface="Arial" panose="020B0604020202020204" pitchFamily="34" charset="0"/>
              </a:rPr>
              <a:t>HOẠT ĐỘNG LUYỆN TẬP</a:t>
            </a:r>
          </a:p>
        </p:txBody>
      </p:sp>
      <p:sp>
        <p:nvSpPr>
          <p:cNvPr id="33" name="TextBox 32">
            <a:extLst>
              <a:ext uri="{FF2B5EF4-FFF2-40B4-BE49-F238E27FC236}">
                <a16:creationId xmlns:a16="http://schemas.microsoft.com/office/drawing/2014/main" id="{DEAC0E1E-50D5-48F7-8449-EF3C31CD2512}"/>
              </a:ext>
            </a:extLst>
          </p:cNvPr>
          <p:cNvSpPr txBox="1"/>
          <p:nvPr/>
        </p:nvSpPr>
        <p:spPr>
          <a:xfrm>
            <a:off x="621454" y="5600180"/>
            <a:ext cx="8384345" cy="646331"/>
          </a:xfrm>
          <a:prstGeom prst="rect">
            <a:avLst/>
          </a:prstGeom>
          <a:noFill/>
        </p:spPr>
        <p:txBody>
          <a:bodyPr wrap="square">
            <a:spAutoFit/>
          </a:bodyPr>
          <a:lstStyle/>
          <a:p>
            <a:r>
              <a:rPr lang="en-US" b="1" i="1">
                <a:solidFill>
                  <a:srgbClr val="7030A0"/>
                </a:solidFill>
                <a:latin typeface="Times New Roman" panose="02020603050405020304" pitchFamily="18" charset="0"/>
              </a:rPr>
              <a:t>Chia lớp thành 2 nhóm, HS hđ cá nhân</a:t>
            </a:r>
          </a:p>
          <a:p>
            <a:r>
              <a:rPr lang="en-US" b="1" i="1">
                <a:solidFill>
                  <a:srgbClr val="7030A0"/>
                </a:solidFill>
                <a:latin typeface="Times New Roman" panose="02020603050405020304" pitchFamily="18" charset="0"/>
              </a:rPr>
              <a:t>HS thi đua lên bảng trình bày, nhận xét chéo.</a:t>
            </a:r>
          </a:p>
        </p:txBody>
      </p:sp>
      <p:sp>
        <p:nvSpPr>
          <p:cNvPr id="21" name="TextBox 20">
            <a:extLst>
              <a:ext uri="{FF2B5EF4-FFF2-40B4-BE49-F238E27FC236}">
                <a16:creationId xmlns:a16="http://schemas.microsoft.com/office/drawing/2014/main" id="{7E78F31C-3CAD-4C21-B44B-6EF2910B576D}"/>
              </a:ext>
            </a:extLst>
          </p:cNvPr>
          <p:cNvSpPr txBox="1"/>
          <p:nvPr/>
        </p:nvSpPr>
        <p:spPr>
          <a:xfrm>
            <a:off x="369994" y="617785"/>
            <a:ext cx="11684845" cy="1935466"/>
          </a:xfrm>
          <a:prstGeom prst="rect">
            <a:avLst/>
          </a:prstGeom>
          <a:noFill/>
        </p:spPr>
        <p:txBody>
          <a:bodyPr wrap="square" rtlCol="0">
            <a:spAutoFit/>
          </a:bodyPr>
          <a:lstStyle/>
          <a:p>
            <a:pPr algn="just">
              <a:lnSpc>
                <a:spcPct val="150000"/>
              </a:lnSpc>
            </a:pPr>
            <a:r>
              <a:rPr lang="en-US" sz="2400" b="1" u="sng">
                <a:latin typeface="Arial" panose="020B0604020202020204" pitchFamily="34" charset="0"/>
                <a:cs typeface="Arial" panose="020B0604020202020204" pitchFamily="34" charset="0"/>
              </a:rPr>
              <a:t>Bài 24/111 (SGK):</a:t>
            </a:r>
            <a:r>
              <a:rPr lang="en-US" sz="2400" b="1">
                <a:latin typeface="Arial" panose="020B0604020202020204" pitchFamily="34" charset="0"/>
                <a:cs typeface="Arial" panose="020B0604020202020204" pitchFamily="34" charset="0"/>
              </a:rPr>
              <a:t> </a:t>
            </a:r>
            <a:r>
              <a:rPr lang="vi-VN" b="1">
                <a:cs typeface="Arial" panose="020B0604020202020204" pitchFamily="34" charset="0"/>
              </a:rPr>
              <a:t>Cho đường tròn (O), dây AB khác đường kính. Qua O kẻ đường</a:t>
            </a:r>
            <a:r>
              <a:rPr lang="en-US" b="1">
                <a:cs typeface="Arial" panose="020B0604020202020204" pitchFamily="34" charset="0"/>
              </a:rPr>
              <a:t> </a:t>
            </a:r>
            <a:r>
              <a:rPr lang="vi-VN" b="1">
                <a:cs typeface="Arial" panose="020B0604020202020204" pitchFamily="34" charset="0"/>
              </a:rPr>
              <a:t>vuông góc với AB, cắt tiếp tuyến tại A của đường tròn ở điểm C.</a:t>
            </a:r>
          </a:p>
          <a:p>
            <a:pPr algn="just">
              <a:lnSpc>
                <a:spcPct val="150000"/>
              </a:lnSpc>
            </a:pPr>
            <a:r>
              <a:rPr lang="en-US" altLang="en-US" sz="2000" b="1"/>
              <a:t>a) Chứng minh rằng CB là tiếp tuyến của đường tròn.</a:t>
            </a:r>
          </a:p>
          <a:p>
            <a:pPr algn="just">
              <a:lnSpc>
                <a:spcPct val="150000"/>
              </a:lnSpc>
            </a:pPr>
            <a:r>
              <a:rPr lang="en-US" altLang="en-US" sz="2000" b="1"/>
              <a:t>b) Cho bán kính của đường tròn bằng 15cm,AB = 24cm. Tính OC.</a:t>
            </a:r>
            <a:endParaRPr lang="en-US" sz="2000" b="1">
              <a:latin typeface="Arial" panose="020B0604020202020204" pitchFamily="34" charset="0"/>
              <a:cs typeface="Arial" panose="020B0604020202020204" pitchFamily="34" charset="0"/>
            </a:endParaRPr>
          </a:p>
        </p:txBody>
      </p:sp>
      <p:pic>
        <p:nvPicPr>
          <p:cNvPr id="10" name="Picture 77">
            <a:extLst>
              <a:ext uri="{FF2B5EF4-FFF2-40B4-BE49-F238E27FC236}">
                <a16:creationId xmlns:a16="http://schemas.microsoft.com/office/drawing/2014/main" id="{E0102661-CA93-4147-81A8-6B5BC9C6FD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8849" y="2699818"/>
            <a:ext cx="4533900" cy="290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28">
            <a:extLst>
              <a:ext uri="{FF2B5EF4-FFF2-40B4-BE49-F238E27FC236}">
                <a16:creationId xmlns:a16="http://schemas.microsoft.com/office/drawing/2014/main" id="{58A4EE93-4AD4-47F5-8C5D-66C2DC75C6C0}"/>
              </a:ext>
            </a:extLst>
          </p:cNvPr>
          <p:cNvSpPr txBox="1">
            <a:spLocks noChangeArrowheads="1"/>
          </p:cNvSpPr>
          <p:nvPr/>
        </p:nvSpPr>
        <p:spPr bwMode="auto">
          <a:xfrm>
            <a:off x="1132840" y="3716998"/>
            <a:ext cx="231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400">
                <a:solidFill>
                  <a:srgbClr val="663300"/>
                </a:solidFill>
              </a:rPr>
              <a:t>BC là tiếp tuyến</a:t>
            </a:r>
          </a:p>
        </p:txBody>
      </p:sp>
      <p:graphicFrame>
        <p:nvGraphicFramePr>
          <p:cNvPr id="19" name="Object 29">
            <a:extLst>
              <a:ext uri="{FF2B5EF4-FFF2-40B4-BE49-F238E27FC236}">
                <a16:creationId xmlns:a16="http://schemas.microsoft.com/office/drawing/2014/main" id="{54D1AD9B-DF21-43DF-9C96-0DE2925E2867}"/>
              </a:ext>
            </a:extLst>
          </p:cNvPr>
          <p:cNvGraphicFramePr>
            <a:graphicFrameLocks noChangeAspect="1"/>
          </p:cNvGraphicFramePr>
          <p:nvPr>
            <p:extLst>
              <p:ext uri="{D42A27DB-BD31-4B8C-83A1-F6EECF244321}">
                <p14:modId xmlns:p14="http://schemas.microsoft.com/office/powerpoint/2010/main" val="653783010"/>
              </p:ext>
            </p:extLst>
          </p:nvPr>
        </p:nvGraphicFramePr>
        <p:xfrm>
          <a:off x="1526540" y="4466298"/>
          <a:ext cx="1306513" cy="320675"/>
        </p:xfrm>
        <a:graphic>
          <a:graphicData uri="http://schemas.openxmlformats.org/presentationml/2006/ole">
            <mc:AlternateContent xmlns:mc="http://schemas.openxmlformats.org/markup-compatibility/2006">
              <mc:Choice xmlns:v="urn:schemas-microsoft-com:vml" Requires="v">
                <p:oleObj name="Equation" r:id="rId4" imgW="622080" imgH="177480" progId="Equation.DSMT4">
                  <p:embed/>
                </p:oleObj>
              </mc:Choice>
              <mc:Fallback>
                <p:oleObj name="Equation" r:id="rId4" imgW="622080" imgH="177480" progId="Equation.DSMT4">
                  <p:embed/>
                  <p:pic>
                    <p:nvPicPr>
                      <p:cNvPr id="154653" name="Object 29">
                        <a:extLst>
                          <a:ext uri="{FF2B5EF4-FFF2-40B4-BE49-F238E27FC236}">
                            <a16:creationId xmlns:a16="http://schemas.microsoft.com/office/drawing/2014/main" id="{9B9C1AA8-BEE7-4476-8C0D-C0FA32CB3A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6540" y="4466298"/>
                        <a:ext cx="1306513"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 name="AutoShape 49">
            <a:extLst>
              <a:ext uri="{FF2B5EF4-FFF2-40B4-BE49-F238E27FC236}">
                <a16:creationId xmlns:a16="http://schemas.microsoft.com/office/drawing/2014/main" id="{13F0EAA8-9929-4364-A11A-7D109B04E90A}"/>
              </a:ext>
            </a:extLst>
          </p:cNvPr>
          <p:cNvSpPr>
            <a:spLocks noChangeArrowheads="1"/>
          </p:cNvSpPr>
          <p:nvPr/>
        </p:nvSpPr>
        <p:spPr bwMode="auto">
          <a:xfrm>
            <a:off x="2009140" y="4174198"/>
            <a:ext cx="266700" cy="228600"/>
          </a:xfrm>
          <a:prstGeom prst="upArrow">
            <a:avLst>
              <a:gd name="adj1" fmla="val 50000"/>
              <a:gd name="adj2" fmla="val 25000"/>
            </a:avLst>
          </a:prstGeom>
          <a:solidFill>
            <a:schemeClr val="accent1"/>
          </a:solidFill>
          <a:ln w="9525">
            <a:solidFill>
              <a:schemeClr val="tx1"/>
            </a:solidFill>
            <a:miter lim="800000"/>
            <a:headEnd/>
            <a:tailEnd/>
          </a:ln>
        </p:spPr>
        <p:txBody>
          <a:bodyPr vert="eaVert" wrap="none" anchor="ctr"/>
          <a:lstStyle>
            <a:lvl1pPr eaLnBrk="0" hangingPunct="0">
              <a:defRPr sz="2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sp>
        <p:nvSpPr>
          <p:cNvPr id="22" name="Text Box 79">
            <a:extLst>
              <a:ext uri="{FF2B5EF4-FFF2-40B4-BE49-F238E27FC236}">
                <a16:creationId xmlns:a16="http://schemas.microsoft.com/office/drawing/2014/main" id="{194DE5F8-5561-4EB6-9646-AF02DE982A57}"/>
              </a:ext>
            </a:extLst>
          </p:cNvPr>
          <p:cNvSpPr txBox="1">
            <a:spLocks noChangeArrowheads="1"/>
          </p:cNvSpPr>
          <p:nvPr/>
        </p:nvSpPr>
        <p:spPr bwMode="auto">
          <a:xfrm>
            <a:off x="1729740" y="3221698"/>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400" u="sng">
                <a:solidFill>
                  <a:srgbClr val="663300"/>
                </a:solidFill>
              </a:rPr>
              <a:t>Câu a</a:t>
            </a:r>
          </a:p>
        </p:txBody>
      </p:sp>
      <p:sp>
        <p:nvSpPr>
          <p:cNvPr id="23" name="Text Box 80">
            <a:extLst>
              <a:ext uri="{FF2B5EF4-FFF2-40B4-BE49-F238E27FC236}">
                <a16:creationId xmlns:a16="http://schemas.microsoft.com/office/drawing/2014/main" id="{7D003CDC-FB82-418A-99B1-CED1E0EE91A7}"/>
              </a:ext>
            </a:extLst>
          </p:cNvPr>
          <p:cNvSpPr txBox="1">
            <a:spLocks noChangeArrowheads="1"/>
          </p:cNvSpPr>
          <p:nvPr/>
        </p:nvSpPr>
        <p:spPr bwMode="auto">
          <a:xfrm>
            <a:off x="3825240" y="3221698"/>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400" u="sng">
                <a:solidFill>
                  <a:srgbClr val="663300"/>
                </a:solidFill>
              </a:rPr>
              <a:t>Câu b</a:t>
            </a:r>
          </a:p>
        </p:txBody>
      </p:sp>
      <p:sp>
        <p:nvSpPr>
          <p:cNvPr id="24" name="Text Box 81">
            <a:extLst>
              <a:ext uri="{FF2B5EF4-FFF2-40B4-BE49-F238E27FC236}">
                <a16:creationId xmlns:a16="http://schemas.microsoft.com/office/drawing/2014/main" id="{870F9416-427E-478A-A6D3-17E674368330}"/>
              </a:ext>
            </a:extLst>
          </p:cNvPr>
          <p:cNvSpPr txBox="1">
            <a:spLocks noChangeArrowheads="1"/>
          </p:cNvSpPr>
          <p:nvPr/>
        </p:nvSpPr>
        <p:spPr bwMode="auto">
          <a:xfrm>
            <a:off x="3787140" y="3755098"/>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400">
                <a:solidFill>
                  <a:srgbClr val="663300"/>
                </a:solidFill>
              </a:rPr>
              <a:t>Tính OC</a:t>
            </a:r>
          </a:p>
        </p:txBody>
      </p:sp>
      <p:sp>
        <p:nvSpPr>
          <p:cNvPr id="25" name="Text Box 82">
            <a:extLst>
              <a:ext uri="{FF2B5EF4-FFF2-40B4-BE49-F238E27FC236}">
                <a16:creationId xmlns:a16="http://schemas.microsoft.com/office/drawing/2014/main" id="{8F8B8FB7-4206-427D-A5F4-E6DD6A2270A8}"/>
              </a:ext>
            </a:extLst>
          </p:cNvPr>
          <p:cNvSpPr txBox="1">
            <a:spLocks noChangeArrowheads="1"/>
          </p:cNvSpPr>
          <p:nvPr/>
        </p:nvSpPr>
        <p:spPr bwMode="auto">
          <a:xfrm>
            <a:off x="3749040" y="4440898"/>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400">
                <a:solidFill>
                  <a:srgbClr val="663300"/>
                </a:solidFill>
              </a:rPr>
              <a:t>Tính OH</a:t>
            </a:r>
          </a:p>
        </p:txBody>
      </p:sp>
      <p:sp>
        <p:nvSpPr>
          <p:cNvPr id="26" name="Line 83">
            <a:extLst>
              <a:ext uri="{FF2B5EF4-FFF2-40B4-BE49-F238E27FC236}">
                <a16:creationId xmlns:a16="http://schemas.microsoft.com/office/drawing/2014/main" id="{64B3B089-6B64-4BC5-A52B-1BD112A8B700}"/>
              </a:ext>
            </a:extLst>
          </p:cNvPr>
          <p:cNvSpPr>
            <a:spLocks noChangeShapeType="1"/>
          </p:cNvSpPr>
          <p:nvPr/>
        </p:nvSpPr>
        <p:spPr bwMode="auto">
          <a:xfrm>
            <a:off x="3482340" y="3221698"/>
            <a:ext cx="0" cy="1676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AutoShape 84">
            <a:extLst>
              <a:ext uri="{FF2B5EF4-FFF2-40B4-BE49-F238E27FC236}">
                <a16:creationId xmlns:a16="http://schemas.microsoft.com/office/drawing/2014/main" id="{8516CB99-A089-44DF-93BE-07E284DD42B3}"/>
              </a:ext>
            </a:extLst>
          </p:cNvPr>
          <p:cNvSpPr>
            <a:spLocks noChangeArrowheads="1"/>
          </p:cNvSpPr>
          <p:nvPr/>
        </p:nvSpPr>
        <p:spPr bwMode="auto">
          <a:xfrm>
            <a:off x="4168140" y="4212298"/>
            <a:ext cx="266700" cy="228600"/>
          </a:xfrm>
          <a:prstGeom prst="upArrow">
            <a:avLst>
              <a:gd name="adj1" fmla="val 50000"/>
              <a:gd name="adj2" fmla="val 25000"/>
            </a:avLst>
          </a:prstGeom>
          <a:solidFill>
            <a:schemeClr val="accent1"/>
          </a:solidFill>
          <a:ln w="9525">
            <a:solidFill>
              <a:schemeClr val="tx1"/>
            </a:solidFill>
            <a:miter lim="800000"/>
            <a:headEnd/>
            <a:tailEnd/>
          </a:ln>
        </p:spPr>
        <p:txBody>
          <a:bodyPr vert="eaVert" wrap="none" anchor="ctr"/>
          <a:lstStyle>
            <a:lvl1pPr eaLnBrk="0" hangingPunct="0">
              <a:defRPr sz="2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spTree>
    <p:extLst>
      <p:ext uri="{BB962C8B-B14F-4D97-AF65-F5344CB8AC3E}">
        <p14:creationId xmlns:p14="http://schemas.microsoft.com/office/powerpoint/2010/main" val="16098486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barn(inVertical)">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barn(inVertical)">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1000"/>
                                        <p:tgtEl>
                                          <p:spTgt spid="25"/>
                                        </p:tgtEl>
                                      </p:cBhvr>
                                    </p:animEffect>
                                    <p:anim calcmode="lin" valueType="num">
                                      <p:cBhvr>
                                        <p:cTn id="49" dur="1000" fill="hold"/>
                                        <p:tgtEl>
                                          <p:spTgt spid="25"/>
                                        </p:tgtEl>
                                        <p:attrNameLst>
                                          <p:attrName>ppt_x</p:attrName>
                                        </p:attrNameLst>
                                      </p:cBhvr>
                                      <p:tavLst>
                                        <p:tav tm="0">
                                          <p:val>
                                            <p:strVal val="#ppt_x"/>
                                          </p:val>
                                        </p:tav>
                                        <p:tav tm="100000">
                                          <p:val>
                                            <p:strVal val="#ppt_x"/>
                                          </p:val>
                                        </p:tav>
                                      </p:tavLst>
                                    </p:anim>
                                    <p:anim calcmode="lin" valueType="num">
                                      <p:cBhvr>
                                        <p:cTn id="5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barn(inVertical)">
                                      <p:cBhvr>
                                        <p:cTn id="55" dur="500"/>
                                        <p:tgtEl>
                                          <p:spTgt spid="27"/>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down)">
                                      <p:cBhvr>
                                        <p:cTn id="6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8" grpId="0"/>
      <p:bldP spid="20" grpId="0" animBg="1"/>
      <p:bldP spid="22" grpId="0"/>
      <p:bldP spid="23" grpId="0"/>
      <p:bldP spid="24" grpId="0"/>
      <p:bldP spid="25" grpId="0"/>
      <p:bldP spid="26" grpId="0" animBg="1"/>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4">
            <a:extLst>
              <a:ext uri="{FF2B5EF4-FFF2-40B4-BE49-F238E27FC236}">
                <a16:creationId xmlns:a16="http://schemas.microsoft.com/office/drawing/2014/main" id="{58E6D429-DC53-47C4-8036-1E9D12B8E28B}"/>
              </a:ext>
            </a:extLst>
          </p:cNvPr>
          <p:cNvSpPr/>
          <p:nvPr/>
        </p:nvSpPr>
        <p:spPr>
          <a:xfrm>
            <a:off x="36141" y="54868"/>
            <a:ext cx="5717294"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panose="020B0604020202020204" pitchFamily="34" charset="0"/>
                <a:cs typeface="Arial" panose="020B0604020202020204" pitchFamily="34" charset="0"/>
              </a:rPr>
              <a:t>HOẠT ĐỘNG LUYỆN TẬP</a:t>
            </a:r>
          </a:p>
        </p:txBody>
      </p:sp>
      <p:sp>
        <p:nvSpPr>
          <p:cNvPr id="21" name="TextBox 20">
            <a:extLst>
              <a:ext uri="{FF2B5EF4-FFF2-40B4-BE49-F238E27FC236}">
                <a16:creationId xmlns:a16="http://schemas.microsoft.com/office/drawing/2014/main" id="{7E78F31C-3CAD-4C21-B44B-6EF2910B576D}"/>
              </a:ext>
            </a:extLst>
          </p:cNvPr>
          <p:cNvSpPr txBox="1"/>
          <p:nvPr/>
        </p:nvSpPr>
        <p:spPr>
          <a:xfrm>
            <a:off x="258624" y="631488"/>
            <a:ext cx="2921845" cy="577850"/>
          </a:xfrm>
          <a:prstGeom prst="rect">
            <a:avLst/>
          </a:prstGeom>
          <a:noFill/>
        </p:spPr>
        <p:txBody>
          <a:bodyPr wrap="square" rtlCol="0">
            <a:spAutoFit/>
          </a:bodyPr>
          <a:lstStyle/>
          <a:p>
            <a:pPr algn="just">
              <a:lnSpc>
                <a:spcPct val="150000"/>
              </a:lnSpc>
            </a:pPr>
            <a:r>
              <a:rPr lang="en-US" sz="2400" b="1" u="sng">
                <a:latin typeface="Arial" panose="020B0604020202020204" pitchFamily="34" charset="0"/>
                <a:cs typeface="Arial" panose="020B0604020202020204" pitchFamily="34" charset="0"/>
              </a:rPr>
              <a:t>Bài 24/111 (SGK):</a:t>
            </a:r>
            <a:endParaRPr lang="en-US" sz="2000" b="1">
              <a:latin typeface="Arial" panose="020B0604020202020204" pitchFamily="34" charset="0"/>
              <a:cs typeface="Arial" panose="020B0604020202020204" pitchFamily="34" charset="0"/>
            </a:endParaRPr>
          </a:p>
        </p:txBody>
      </p:sp>
      <p:pic>
        <p:nvPicPr>
          <p:cNvPr id="15" name="Picture 56">
            <a:extLst>
              <a:ext uri="{FF2B5EF4-FFF2-40B4-BE49-F238E27FC236}">
                <a16:creationId xmlns:a16="http://schemas.microsoft.com/office/drawing/2014/main" id="{2EB8F64E-92A1-4398-B7D7-59CFBDFFBA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8288655" y="554990"/>
            <a:ext cx="1885950" cy="1485900"/>
          </a:xfrm>
          <a:prstGeom prst="rect">
            <a:avLst/>
          </a:prstGeom>
          <a:noFill/>
        </p:spPr>
      </p:pic>
      <p:pic>
        <p:nvPicPr>
          <p:cNvPr id="16" name="Picture 60">
            <a:extLst>
              <a:ext uri="{FF2B5EF4-FFF2-40B4-BE49-F238E27FC236}">
                <a16:creationId xmlns:a16="http://schemas.microsoft.com/office/drawing/2014/main" id="{E047FFA7-6CD6-4738-A407-D7FEEA9C15BF}"/>
              </a:ext>
            </a:extLst>
          </p:cNvPr>
          <p:cNvPicPr>
            <a:picLocks noGrp="1" noChangeAspect="1" noChangeArrowheads="1"/>
          </p:cNvPicPr>
          <p:nvPr>
            <p:ph sz="quarter" idx="1"/>
          </p:nvPr>
        </p:nvPicPr>
        <p:blipFill>
          <a:blip r:embed="rId4">
            <a:extLst>
              <a:ext uri="{28A0092B-C50C-407E-A947-70E740481C1C}">
                <a14:useLocalDpi xmlns:a14="http://schemas.microsoft.com/office/drawing/2010/main" val="0"/>
              </a:ext>
            </a:extLst>
          </a:blip>
          <a:srcRect/>
          <a:stretch>
            <a:fillRect/>
          </a:stretch>
        </p:blipFill>
        <p:spPr>
          <a:xfrm>
            <a:off x="8283893" y="478790"/>
            <a:ext cx="1819275" cy="1617663"/>
          </a:xfrm>
          <a:solidFill>
            <a:schemeClr val="bg1"/>
          </a:solidFill>
        </p:spPr>
      </p:pic>
      <p:sp>
        <p:nvSpPr>
          <p:cNvPr id="28" name="Line 14">
            <a:extLst>
              <a:ext uri="{FF2B5EF4-FFF2-40B4-BE49-F238E27FC236}">
                <a16:creationId xmlns:a16="http://schemas.microsoft.com/office/drawing/2014/main" id="{94FA9BF9-DE2F-4AFA-9D0D-C8603521A325}"/>
              </a:ext>
            </a:extLst>
          </p:cNvPr>
          <p:cNvSpPr>
            <a:spLocks noChangeShapeType="1"/>
          </p:cNvSpPr>
          <p:nvPr/>
        </p:nvSpPr>
        <p:spPr bwMode="auto">
          <a:xfrm>
            <a:off x="6096000" y="759778"/>
            <a:ext cx="0" cy="5846762"/>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Text Box 32">
            <a:extLst>
              <a:ext uri="{FF2B5EF4-FFF2-40B4-BE49-F238E27FC236}">
                <a16:creationId xmlns:a16="http://schemas.microsoft.com/office/drawing/2014/main" id="{71FE8437-98AD-47A4-A0B6-50AD5EB81985}"/>
              </a:ext>
            </a:extLst>
          </p:cNvPr>
          <p:cNvSpPr txBox="1">
            <a:spLocks noChangeArrowheads="1"/>
          </p:cNvSpPr>
          <p:nvPr/>
        </p:nvSpPr>
        <p:spPr bwMode="auto">
          <a:xfrm>
            <a:off x="298559" y="1226221"/>
            <a:ext cx="5614554" cy="5576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eaLnBrk="0" hangingPunct="0">
              <a:defRPr sz="2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20000"/>
              </a:spcBef>
            </a:pPr>
            <a:r>
              <a:rPr lang="en-US" altLang="en-US" sz="2200">
                <a:sym typeface="Symbol" panose="05050102010706020507" pitchFamily="18" charset="2"/>
              </a:rPr>
              <a:t>a) CMR: CB là tiếp tuyến của (O). </a:t>
            </a:r>
            <a:r>
              <a:rPr lang="en-US" altLang="en-US" sz="2200"/>
              <a:t>Nối B với C, B với O</a:t>
            </a:r>
          </a:p>
          <a:p>
            <a:pPr eaLnBrk="1" hangingPunct="1">
              <a:spcBef>
                <a:spcPct val="20000"/>
              </a:spcBef>
            </a:pPr>
            <a:r>
              <a:rPr lang="en-US" altLang="en-US" sz="2200">
                <a:sym typeface="Symbol" panose="05050102010706020507" pitchFamily="18" charset="2"/>
              </a:rPr>
              <a:t>∆ AOB có OA = OB ( = R )</a:t>
            </a:r>
            <a:endParaRPr lang="en-US" altLang="en-US" sz="2200"/>
          </a:p>
          <a:p>
            <a:pPr eaLnBrk="1" hangingPunct="1">
              <a:spcBef>
                <a:spcPct val="20000"/>
              </a:spcBef>
              <a:buFont typeface="Symbol" panose="05050102010706020507" pitchFamily="18" charset="2"/>
              <a:buChar char="Þ"/>
            </a:pPr>
            <a:r>
              <a:rPr lang="en-US" altLang="en-US" sz="2200">
                <a:sym typeface="Symbol" panose="05050102010706020507" pitchFamily="18" charset="2"/>
              </a:rPr>
              <a:t> ∆AOB cân tại O</a:t>
            </a:r>
          </a:p>
          <a:p>
            <a:pPr eaLnBrk="1" hangingPunct="1">
              <a:spcBef>
                <a:spcPct val="20000"/>
              </a:spcBef>
              <a:buFont typeface="Symbol" panose="05050102010706020507" pitchFamily="18" charset="2"/>
              <a:buNone/>
            </a:pPr>
            <a:r>
              <a:rPr lang="en-US" altLang="en-US" sz="2200">
                <a:sym typeface="Symbol" panose="05050102010706020507" pitchFamily="18" charset="2"/>
              </a:rPr>
              <a:t>Lại có OH  AB ( gt ) nên OH là đường cao đồng thời là phân giác của </a:t>
            </a:r>
          </a:p>
          <a:p>
            <a:pPr eaLnBrk="1" hangingPunct="1">
              <a:spcBef>
                <a:spcPct val="20000"/>
              </a:spcBef>
              <a:buFont typeface="Symbol" panose="05050102010706020507" pitchFamily="18" charset="2"/>
              <a:buNone/>
            </a:pPr>
            <a:r>
              <a:rPr lang="en-US" altLang="en-US" sz="2200">
                <a:sym typeface="Symbol" panose="05050102010706020507" pitchFamily="18" charset="2"/>
              </a:rPr>
              <a:t>      =&gt;</a:t>
            </a:r>
          </a:p>
          <a:p>
            <a:pPr eaLnBrk="1" hangingPunct="1">
              <a:spcBef>
                <a:spcPct val="20000"/>
              </a:spcBef>
              <a:buFont typeface="Symbol" panose="05050102010706020507" pitchFamily="18" charset="2"/>
              <a:buNone/>
            </a:pPr>
            <a:r>
              <a:rPr lang="en-US" altLang="en-US" sz="2200">
                <a:sym typeface="Symbol" panose="05050102010706020507" pitchFamily="18" charset="2"/>
              </a:rPr>
              <a:t>      =&gt;  ∆ CAO = ∆ CBO ( c – g – c) ?</a:t>
            </a:r>
          </a:p>
          <a:p>
            <a:pPr eaLnBrk="1" hangingPunct="1">
              <a:spcBef>
                <a:spcPct val="20000"/>
              </a:spcBef>
              <a:buFont typeface="Symbol" panose="05050102010706020507" pitchFamily="18" charset="2"/>
              <a:buNone/>
            </a:pPr>
            <a:r>
              <a:rPr lang="en-US" altLang="en-US" sz="2200">
                <a:sym typeface="Symbol" panose="05050102010706020507" pitchFamily="18" charset="2"/>
              </a:rPr>
              <a:t>      =&gt; </a:t>
            </a:r>
          </a:p>
          <a:p>
            <a:pPr eaLnBrk="1" hangingPunct="1">
              <a:spcBef>
                <a:spcPct val="20000"/>
              </a:spcBef>
              <a:buFont typeface="Symbol" panose="05050102010706020507" pitchFamily="18" charset="2"/>
              <a:buNone/>
            </a:pPr>
            <a:r>
              <a:rPr lang="en-US" altLang="en-US" sz="2200">
                <a:sym typeface="Symbol" panose="05050102010706020507" pitchFamily="18" charset="2"/>
              </a:rPr>
              <a:t>      =&gt; CB  BO. Mà BO=R (B thuộc (O))      </a:t>
            </a:r>
          </a:p>
          <a:p>
            <a:pPr eaLnBrk="1" hangingPunct="1">
              <a:spcBef>
                <a:spcPct val="20000"/>
              </a:spcBef>
              <a:buFont typeface="Symbol" panose="05050102010706020507" pitchFamily="18" charset="2"/>
              <a:buNone/>
            </a:pPr>
            <a:r>
              <a:rPr lang="en-US" altLang="en-US" sz="2200">
                <a:sym typeface="Symbol" panose="05050102010706020507" pitchFamily="18" charset="2"/>
              </a:rPr>
              <a:t>      =&gt; CB là tiếp tuyến của đường tròn ( O).</a:t>
            </a:r>
          </a:p>
          <a:p>
            <a:pPr eaLnBrk="1" hangingPunct="1">
              <a:spcBef>
                <a:spcPct val="20000"/>
              </a:spcBef>
              <a:buFont typeface="Symbol" panose="05050102010706020507" pitchFamily="18" charset="2"/>
              <a:buNone/>
            </a:pPr>
            <a:r>
              <a:rPr lang="en-US" altLang="en-US" sz="2200">
                <a:sym typeface="Symbol" panose="05050102010706020507" pitchFamily="18" charset="2"/>
              </a:rPr>
              <a:t>b) Cho R = 15cm, AB = 24cm. Tính OC</a:t>
            </a:r>
          </a:p>
          <a:p>
            <a:pPr eaLnBrk="1" hangingPunct="1">
              <a:spcBef>
                <a:spcPct val="20000"/>
              </a:spcBef>
              <a:buFont typeface="Symbol" panose="05050102010706020507" pitchFamily="18" charset="2"/>
              <a:buNone/>
            </a:pPr>
            <a:r>
              <a:rPr lang="en-US" altLang="en-US" sz="2200">
                <a:solidFill>
                  <a:srgbClr val="0033CC"/>
                </a:solidFill>
                <a:sym typeface="Symbol" panose="05050102010706020507" pitchFamily="18" charset="2"/>
              </a:rPr>
              <a:t>Ta có HA = HB ( tính chất của ∆ cân ABO)</a:t>
            </a:r>
          </a:p>
          <a:p>
            <a:pPr eaLnBrk="1" hangingPunct="1">
              <a:spcBef>
                <a:spcPct val="20000"/>
              </a:spcBef>
              <a:buFont typeface="Symbol" panose="05050102010706020507" pitchFamily="18" charset="2"/>
              <a:buNone/>
            </a:pPr>
            <a:r>
              <a:rPr lang="en-US" altLang="en-US" sz="2200">
                <a:solidFill>
                  <a:srgbClr val="0033CC"/>
                </a:solidFill>
                <a:sym typeface="Symbol" panose="05050102010706020507" pitchFamily="18" charset="2"/>
              </a:rPr>
              <a:t>              =&gt; AH = AB : 2 = 24:2 = 12cm</a:t>
            </a:r>
          </a:p>
        </p:txBody>
      </p:sp>
      <p:pic>
        <p:nvPicPr>
          <p:cNvPr id="31" name="Picture 67">
            <a:extLst>
              <a:ext uri="{FF2B5EF4-FFF2-40B4-BE49-F238E27FC236}">
                <a16:creationId xmlns:a16="http://schemas.microsoft.com/office/drawing/2014/main" id="{BC8A1D50-C8C6-4043-A597-3B41BBED43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6059805" y="694690"/>
            <a:ext cx="2228850" cy="1581150"/>
          </a:xfrm>
          <a:prstGeom prst="rect">
            <a:avLst/>
          </a:prstGeom>
          <a:noFill/>
        </p:spPr>
      </p:pic>
      <p:sp>
        <p:nvSpPr>
          <p:cNvPr id="32" name="Text Box 71">
            <a:extLst>
              <a:ext uri="{FF2B5EF4-FFF2-40B4-BE49-F238E27FC236}">
                <a16:creationId xmlns:a16="http://schemas.microsoft.com/office/drawing/2014/main" id="{7CF383B2-EF90-40E9-964D-633BB855C603}"/>
              </a:ext>
            </a:extLst>
          </p:cNvPr>
          <p:cNvSpPr txBox="1">
            <a:spLocks noChangeArrowheads="1"/>
          </p:cNvSpPr>
          <p:nvPr/>
        </p:nvSpPr>
        <p:spPr bwMode="auto">
          <a:xfrm>
            <a:off x="6343649" y="2377122"/>
            <a:ext cx="5614553" cy="41549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200"/>
              <a:t>Áp dụng định lí Pitago cho tam giác vuông AOH ta có:</a:t>
            </a:r>
          </a:p>
          <a:p>
            <a:pPr eaLnBrk="1" hangingPunct="1">
              <a:spcBef>
                <a:spcPct val="50000"/>
              </a:spcBef>
            </a:pPr>
            <a:r>
              <a:rPr lang="en-US" altLang="en-US" sz="2200"/>
              <a:t>     HO</a:t>
            </a:r>
            <a:r>
              <a:rPr lang="en-US" altLang="en-US" sz="2200" baseline="30000"/>
              <a:t>2 </a:t>
            </a:r>
            <a:r>
              <a:rPr lang="en-US" altLang="en-US" sz="2200"/>
              <a:t>= OA</a:t>
            </a:r>
            <a:r>
              <a:rPr lang="en-US" altLang="en-US" sz="2200" baseline="30000"/>
              <a:t>2</a:t>
            </a:r>
            <a:r>
              <a:rPr lang="en-US" altLang="en-US" sz="2200"/>
              <a:t> – AH</a:t>
            </a:r>
            <a:r>
              <a:rPr lang="en-US" altLang="en-US" sz="2200" baseline="30000"/>
              <a:t>2 </a:t>
            </a:r>
            <a:r>
              <a:rPr lang="en-US" altLang="en-US" sz="2200"/>
              <a:t>=</a:t>
            </a:r>
            <a:r>
              <a:rPr lang="en-US" altLang="en-US" sz="2200" baseline="30000"/>
              <a:t> </a:t>
            </a:r>
            <a:r>
              <a:rPr lang="en-US" altLang="en-US" sz="2200"/>
              <a:t>15</a:t>
            </a:r>
            <a:r>
              <a:rPr lang="en-US" altLang="en-US" sz="2200" baseline="30000"/>
              <a:t>2  </a:t>
            </a:r>
            <a:r>
              <a:rPr lang="en-US" altLang="en-US" sz="2200"/>
              <a:t>- 12</a:t>
            </a:r>
            <a:r>
              <a:rPr lang="en-US" altLang="en-US" sz="2200" baseline="30000"/>
              <a:t>2</a:t>
            </a:r>
            <a:r>
              <a:rPr lang="en-US" altLang="en-US" sz="2200"/>
              <a:t> = 81 = 9</a:t>
            </a:r>
            <a:r>
              <a:rPr lang="en-US" altLang="en-US" sz="2200" baseline="30000"/>
              <a:t>2</a:t>
            </a:r>
          </a:p>
          <a:p>
            <a:pPr eaLnBrk="1" hangingPunct="1">
              <a:spcBef>
                <a:spcPct val="50000"/>
              </a:spcBef>
            </a:pPr>
            <a:r>
              <a:rPr lang="en-US" altLang="en-US" sz="2200" baseline="30000"/>
              <a:t>     </a:t>
            </a:r>
            <a:r>
              <a:rPr lang="en-US" altLang="en-US" sz="2200"/>
              <a:t>=&gt; OH = 9cm</a:t>
            </a:r>
          </a:p>
          <a:p>
            <a:pPr eaLnBrk="1" hangingPunct="1">
              <a:spcBef>
                <a:spcPct val="50000"/>
              </a:spcBef>
            </a:pPr>
            <a:r>
              <a:rPr lang="en-US" altLang="en-US" sz="2200"/>
              <a:t>Áp dụng hệ thức về canh trong tam giác ACO vuông tại A  </a:t>
            </a:r>
          </a:p>
          <a:p>
            <a:pPr eaLnBrk="1" hangingPunct="1">
              <a:spcBef>
                <a:spcPct val="50000"/>
              </a:spcBef>
            </a:pPr>
            <a:r>
              <a:rPr lang="en-US" altLang="en-US" sz="2200"/>
              <a:t>  =&gt; AO</a:t>
            </a:r>
            <a:r>
              <a:rPr lang="en-US" altLang="en-US" sz="2200" baseline="30000"/>
              <a:t>2</a:t>
            </a:r>
            <a:r>
              <a:rPr lang="en-US" altLang="en-US" sz="2200"/>
              <a:t> = OH.OC</a:t>
            </a:r>
          </a:p>
          <a:p>
            <a:pPr eaLnBrk="1" hangingPunct="1">
              <a:spcBef>
                <a:spcPct val="50000"/>
              </a:spcBef>
            </a:pPr>
            <a:r>
              <a:rPr lang="en-US" altLang="en-US" sz="2200"/>
              <a:t>  =&gt; OC = AO</a:t>
            </a:r>
            <a:r>
              <a:rPr lang="en-US" altLang="en-US" sz="2200" baseline="30000"/>
              <a:t>2</a:t>
            </a:r>
            <a:r>
              <a:rPr lang="en-US" altLang="en-US" sz="2200"/>
              <a:t> : OH = 15</a:t>
            </a:r>
            <a:r>
              <a:rPr lang="en-US" altLang="en-US" sz="2200" baseline="30000"/>
              <a:t>2</a:t>
            </a:r>
            <a:r>
              <a:rPr lang="en-US" altLang="en-US" sz="2200"/>
              <a:t> : 9 = 25cm</a:t>
            </a:r>
          </a:p>
          <a:p>
            <a:pPr eaLnBrk="1" hangingPunct="1">
              <a:spcBef>
                <a:spcPct val="50000"/>
              </a:spcBef>
            </a:pPr>
            <a:r>
              <a:rPr lang="en-US" altLang="en-US" sz="2200"/>
              <a:t>       Vậy OC = 25cm</a:t>
            </a:r>
          </a:p>
        </p:txBody>
      </p:sp>
      <p:graphicFrame>
        <p:nvGraphicFramePr>
          <p:cNvPr id="3" name="Object 2">
            <a:extLst>
              <a:ext uri="{FF2B5EF4-FFF2-40B4-BE49-F238E27FC236}">
                <a16:creationId xmlns:a16="http://schemas.microsoft.com/office/drawing/2014/main" id="{20E787AE-49B0-47D8-B4B8-B3C4F5D67B7D}"/>
              </a:ext>
            </a:extLst>
          </p:cNvPr>
          <p:cNvGraphicFramePr>
            <a:graphicFrameLocks noChangeAspect="1"/>
          </p:cNvGraphicFramePr>
          <p:nvPr>
            <p:extLst>
              <p:ext uri="{D42A27DB-BD31-4B8C-83A1-F6EECF244321}">
                <p14:modId xmlns:p14="http://schemas.microsoft.com/office/powerpoint/2010/main" val="2023205290"/>
              </p:ext>
            </p:extLst>
          </p:nvPr>
        </p:nvGraphicFramePr>
        <p:xfrm>
          <a:off x="1235710" y="3460909"/>
          <a:ext cx="1739900" cy="444500"/>
        </p:xfrm>
        <a:graphic>
          <a:graphicData uri="http://schemas.openxmlformats.org/presentationml/2006/ole">
            <mc:AlternateContent xmlns:mc="http://schemas.openxmlformats.org/markup-compatibility/2006">
              <mc:Choice xmlns:v="urn:schemas-microsoft-com:vml" Requires="v">
                <p:oleObj name="Equation" r:id="rId6" imgW="1739880" imgH="444240" progId="Equation.DSMT4">
                  <p:embed/>
                </p:oleObj>
              </mc:Choice>
              <mc:Fallback>
                <p:oleObj name="Equation" r:id="rId6" imgW="1739880" imgH="444240" progId="Equation.DSMT4">
                  <p:embed/>
                  <p:pic>
                    <p:nvPicPr>
                      <p:cNvPr id="0" name=""/>
                      <p:cNvPicPr/>
                      <p:nvPr/>
                    </p:nvPicPr>
                    <p:blipFill>
                      <a:blip r:embed="rId7"/>
                      <a:stretch>
                        <a:fillRect/>
                      </a:stretch>
                    </p:blipFill>
                    <p:spPr>
                      <a:xfrm>
                        <a:off x="1235710" y="3460909"/>
                        <a:ext cx="1739900" cy="444500"/>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11A52770-BE92-437D-8DC7-CD71B696BA18}"/>
              </a:ext>
            </a:extLst>
          </p:cNvPr>
          <p:cNvGraphicFramePr>
            <a:graphicFrameLocks noChangeAspect="1"/>
          </p:cNvGraphicFramePr>
          <p:nvPr>
            <p:extLst>
              <p:ext uri="{D42A27DB-BD31-4B8C-83A1-F6EECF244321}">
                <p14:modId xmlns:p14="http://schemas.microsoft.com/office/powerpoint/2010/main" val="2231482536"/>
              </p:ext>
            </p:extLst>
          </p:nvPr>
        </p:nvGraphicFramePr>
        <p:xfrm>
          <a:off x="1122680" y="4270216"/>
          <a:ext cx="2387600" cy="444500"/>
        </p:xfrm>
        <a:graphic>
          <a:graphicData uri="http://schemas.openxmlformats.org/presentationml/2006/ole">
            <mc:AlternateContent xmlns:mc="http://schemas.openxmlformats.org/markup-compatibility/2006">
              <mc:Choice xmlns:v="urn:schemas-microsoft-com:vml" Requires="v">
                <p:oleObj name="Equation" r:id="rId8" imgW="2387520" imgH="444240" progId="Equation.DSMT4">
                  <p:embed/>
                </p:oleObj>
              </mc:Choice>
              <mc:Fallback>
                <p:oleObj name="Equation" r:id="rId8" imgW="2387520" imgH="444240" progId="Equation.DSMT4">
                  <p:embed/>
                  <p:pic>
                    <p:nvPicPr>
                      <p:cNvPr id="0" name=""/>
                      <p:cNvPicPr/>
                      <p:nvPr/>
                    </p:nvPicPr>
                    <p:blipFill>
                      <a:blip r:embed="rId9"/>
                      <a:stretch>
                        <a:fillRect/>
                      </a:stretch>
                    </p:blipFill>
                    <p:spPr>
                      <a:xfrm>
                        <a:off x="1122680" y="4270216"/>
                        <a:ext cx="2387600" cy="444500"/>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6806BA34-389A-402E-9FD0-23A410EA3258}"/>
              </a:ext>
            </a:extLst>
          </p:cNvPr>
          <p:cNvGraphicFramePr>
            <a:graphicFrameLocks noChangeAspect="1"/>
          </p:cNvGraphicFramePr>
          <p:nvPr>
            <p:extLst>
              <p:ext uri="{D42A27DB-BD31-4B8C-83A1-F6EECF244321}">
                <p14:modId xmlns:p14="http://schemas.microsoft.com/office/powerpoint/2010/main" val="3393807646"/>
              </p:ext>
            </p:extLst>
          </p:nvPr>
        </p:nvGraphicFramePr>
        <p:xfrm>
          <a:off x="2696210" y="3105309"/>
          <a:ext cx="558800" cy="355600"/>
        </p:xfrm>
        <a:graphic>
          <a:graphicData uri="http://schemas.openxmlformats.org/presentationml/2006/ole">
            <mc:AlternateContent xmlns:mc="http://schemas.openxmlformats.org/markup-compatibility/2006">
              <mc:Choice xmlns:v="urn:schemas-microsoft-com:vml" Requires="v">
                <p:oleObj name="Equation" r:id="rId10" imgW="558720" imgH="355320" progId="Equation.DSMT4">
                  <p:embed/>
                </p:oleObj>
              </mc:Choice>
              <mc:Fallback>
                <p:oleObj name="Equation" r:id="rId10" imgW="558720" imgH="355320" progId="Equation.DSMT4">
                  <p:embed/>
                  <p:pic>
                    <p:nvPicPr>
                      <p:cNvPr id="0" name=""/>
                      <p:cNvPicPr/>
                      <p:nvPr/>
                    </p:nvPicPr>
                    <p:blipFill>
                      <a:blip r:embed="rId11"/>
                      <a:stretch>
                        <a:fillRect/>
                      </a:stretch>
                    </p:blipFill>
                    <p:spPr>
                      <a:xfrm>
                        <a:off x="2696210" y="3105309"/>
                        <a:ext cx="558800" cy="355600"/>
                      </a:xfrm>
                      <a:prstGeom prst="rect">
                        <a:avLst/>
                      </a:prstGeom>
                    </p:spPr>
                  </p:pic>
                </p:oleObj>
              </mc:Fallback>
            </mc:AlternateContent>
          </a:graphicData>
        </a:graphic>
      </p:graphicFrame>
    </p:spTree>
    <p:extLst>
      <p:ext uri="{BB962C8B-B14F-4D97-AF65-F5344CB8AC3E}">
        <p14:creationId xmlns:p14="http://schemas.microsoft.com/office/powerpoint/2010/main" val="406468429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6" fill="hold" nodeType="clickEffect">
                                  <p:stCondLst>
                                    <p:cond delay="0"/>
                                  </p:stCondLst>
                                  <p:childTnLst>
                                    <p:animEffect transition="out" filter="barn(inHorizontal)">
                                      <p:cBhvr>
                                        <p:cTn id="11" dur="2000"/>
                                        <p:tgtEl>
                                          <p:spTgt spid="16"/>
                                        </p:tgtEl>
                                      </p:cBhvr>
                                    </p:animEffect>
                                    <p:set>
                                      <p:cBhvr>
                                        <p:cTn id="12" dur="1" fill="hold">
                                          <p:stCondLst>
                                            <p:cond delay="1999"/>
                                          </p:stCondLst>
                                        </p:cTn>
                                        <p:tgtEl>
                                          <p:spTgt spid="1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circle(in)">
                                      <p:cBhvr>
                                        <p:cTn id="17" dur="1000"/>
                                        <p:tgtEl>
                                          <p:spTgt spid="31"/>
                                        </p:tgtEl>
                                      </p:cBhvr>
                                    </p:animEffect>
                                  </p:childTnLst>
                                </p:cTn>
                              </p:par>
                            </p:childTnLst>
                          </p:cTn>
                        </p:par>
                        <p:par>
                          <p:cTn id="18" fill="hold">
                            <p:stCondLst>
                              <p:cond delay="1000"/>
                            </p:stCondLst>
                            <p:childTnLst>
                              <p:par>
                                <p:cTn id="19" presetID="24" presetClass="entr" presetSubtype="0"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to="" calcmode="lin" valueType="num">
                                      <p:cBhvr>
                                        <p:cTn id="21" dur="1" fill="hold"/>
                                        <p:tgtEl>
                                          <p:spTgt spid="3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2"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E298CF1-86C5-4339-8410-4127159BC1A9}"/>
              </a:ext>
            </a:extLst>
          </p:cNvPr>
          <p:cNvGrpSpPr/>
          <p:nvPr/>
        </p:nvGrpSpPr>
        <p:grpSpPr>
          <a:xfrm>
            <a:off x="563068" y="3806732"/>
            <a:ext cx="7683752" cy="1228478"/>
            <a:chOff x="563068" y="3806732"/>
            <a:chExt cx="7683752" cy="1228478"/>
          </a:xfrm>
        </p:grpSpPr>
        <p:sp>
          <p:nvSpPr>
            <p:cNvPr id="3" name="TextBox 2">
              <a:extLst>
                <a:ext uri="{FF2B5EF4-FFF2-40B4-BE49-F238E27FC236}">
                  <a16:creationId xmlns:a16="http://schemas.microsoft.com/office/drawing/2014/main" id="{AF9F52BC-E55C-4CAC-AC47-522B151FFE91}"/>
                </a:ext>
              </a:extLst>
            </p:cNvPr>
            <p:cNvSpPr txBox="1"/>
            <p:nvPr/>
          </p:nvSpPr>
          <p:spPr>
            <a:xfrm>
              <a:off x="563068" y="3806732"/>
              <a:ext cx="7683752" cy="1228478"/>
            </a:xfrm>
            <a:prstGeom prst="rect">
              <a:avLst/>
            </a:prstGeom>
            <a:solidFill>
              <a:schemeClr val="bg1"/>
            </a:solidFill>
          </p:spPr>
          <p:txBody>
            <a:bodyPr wrap="square" rtlCol="0">
              <a:spAutoFit/>
            </a:bodyPr>
            <a:lstStyle/>
            <a:p>
              <a:pPr marL="514350" indent="-514350">
                <a:lnSpc>
                  <a:spcPct val="150000"/>
                </a:lnSpc>
                <a:buAutoNum type="alphaLcParenR"/>
              </a:pPr>
              <a:r>
                <a:rPr lang="vi-VN" sz="2600">
                  <a:solidFill>
                    <a:srgbClr val="FF0000"/>
                  </a:solidFill>
                  <a:latin typeface="+mj-lt"/>
                  <a:cs typeface="Arial" panose="020B0604020202020204" pitchFamily="34" charset="0"/>
                </a:rPr>
                <a:t>Chứng minh được tứ giác OCAB là hình thoi</a:t>
              </a:r>
              <a:endParaRPr lang="en-US" sz="2600">
                <a:solidFill>
                  <a:srgbClr val="FF0000"/>
                </a:solidFill>
                <a:latin typeface="+mj-lt"/>
                <a:cs typeface="Arial" panose="020B0604020202020204" pitchFamily="34" charset="0"/>
              </a:endParaRPr>
            </a:p>
            <a:p>
              <a:pPr marL="514350" indent="-514350">
                <a:lnSpc>
                  <a:spcPct val="150000"/>
                </a:lnSpc>
                <a:buAutoNum type="alphaLcParenR"/>
              </a:pPr>
              <a:r>
                <a:rPr lang="pt-BR" sz="2600">
                  <a:solidFill>
                    <a:srgbClr val="FF0000"/>
                  </a:solidFill>
                  <a:latin typeface="Times New Roman" panose="02020603050405020304" pitchFamily="18" charset="0"/>
                  <a:cs typeface="Times New Roman" panose="02020603050405020304" pitchFamily="18" charset="0"/>
                </a:rPr>
                <a:t>Tính được</a:t>
              </a:r>
              <a:endParaRPr lang="vi-VN" sz="2600">
                <a:solidFill>
                  <a:srgbClr val="FF0000"/>
                </a:solidFill>
                <a:latin typeface="Times New Roman" panose="02020603050405020304" pitchFamily="18" charset="0"/>
                <a:cs typeface="Times New Roman" panose="02020603050405020304" pitchFamily="18" charset="0"/>
              </a:endParaRPr>
            </a:p>
          </p:txBody>
        </p:sp>
        <p:graphicFrame>
          <p:nvGraphicFramePr>
            <p:cNvPr id="4" name="Object 3">
              <a:extLst>
                <a:ext uri="{FF2B5EF4-FFF2-40B4-BE49-F238E27FC236}">
                  <a16:creationId xmlns:a16="http://schemas.microsoft.com/office/drawing/2014/main" id="{6060E74C-9F15-4D4C-80E1-6C631CD6C713}"/>
                </a:ext>
              </a:extLst>
            </p:cNvPr>
            <p:cNvGraphicFramePr>
              <a:graphicFrameLocks noChangeAspect="1"/>
            </p:cNvGraphicFramePr>
            <p:nvPr>
              <p:extLst>
                <p:ext uri="{D42A27DB-BD31-4B8C-83A1-F6EECF244321}">
                  <p14:modId xmlns:p14="http://schemas.microsoft.com/office/powerpoint/2010/main" val="1461502259"/>
                </p:ext>
              </p:extLst>
            </p:nvPr>
          </p:nvGraphicFramePr>
          <p:xfrm>
            <a:off x="2617470" y="4516120"/>
            <a:ext cx="1460500" cy="419100"/>
          </p:xfrm>
          <a:graphic>
            <a:graphicData uri="http://schemas.openxmlformats.org/presentationml/2006/ole">
              <mc:AlternateContent xmlns:mc="http://schemas.openxmlformats.org/markup-compatibility/2006">
                <mc:Choice xmlns:v="urn:schemas-microsoft-com:vml" Requires="v">
                  <p:oleObj name="Equation" r:id="rId3" imgW="1460160" imgH="419040" progId="Equation.DSMT4">
                    <p:embed/>
                  </p:oleObj>
                </mc:Choice>
                <mc:Fallback>
                  <p:oleObj name="Equation" r:id="rId3" imgW="1460160" imgH="419040" progId="Equation.DSMT4">
                    <p:embed/>
                    <p:pic>
                      <p:nvPicPr>
                        <p:cNvPr id="0" name=""/>
                        <p:cNvPicPr/>
                        <p:nvPr/>
                      </p:nvPicPr>
                      <p:blipFill>
                        <a:blip r:embed="rId4"/>
                        <a:stretch>
                          <a:fillRect/>
                        </a:stretch>
                      </p:blipFill>
                      <p:spPr>
                        <a:xfrm>
                          <a:off x="2617470" y="4516120"/>
                          <a:ext cx="1460500" cy="419100"/>
                        </a:xfrm>
                        <a:prstGeom prst="rect">
                          <a:avLst/>
                        </a:prstGeom>
                      </p:spPr>
                    </p:pic>
                  </p:oleObj>
                </mc:Fallback>
              </mc:AlternateContent>
            </a:graphicData>
          </a:graphic>
        </p:graphicFrame>
      </p:grpSp>
      <p:sp>
        <p:nvSpPr>
          <p:cNvPr id="2" name="!!4">
            <a:extLst>
              <a:ext uri="{FF2B5EF4-FFF2-40B4-BE49-F238E27FC236}">
                <a16:creationId xmlns:a16="http://schemas.microsoft.com/office/drawing/2014/main" id="{58E6D429-DC53-47C4-8036-1E9D12B8E28B}"/>
              </a:ext>
            </a:extLst>
          </p:cNvPr>
          <p:cNvSpPr/>
          <p:nvPr/>
        </p:nvSpPr>
        <p:spPr>
          <a:xfrm>
            <a:off x="36141" y="54868"/>
            <a:ext cx="5717294"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panose="020B0604020202020204" pitchFamily="34" charset="0"/>
                <a:cs typeface="Arial" panose="020B0604020202020204" pitchFamily="34" charset="0"/>
              </a:rPr>
              <a:t>HOẠT ĐỘNG LUYỆN TẬP</a:t>
            </a:r>
          </a:p>
        </p:txBody>
      </p:sp>
      <p:sp>
        <p:nvSpPr>
          <p:cNvPr id="21" name="TextBox 20">
            <a:extLst>
              <a:ext uri="{FF2B5EF4-FFF2-40B4-BE49-F238E27FC236}">
                <a16:creationId xmlns:a16="http://schemas.microsoft.com/office/drawing/2014/main" id="{7E78F31C-3CAD-4C21-B44B-6EF2910B576D}"/>
              </a:ext>
            </a:extLst>
          </p:cNvPr>
          <p:cNvSpPr txBox="1"/>
          <p:nvPr/>
        </p:nvSpPr>
        <p:spPr>
          <a:xfrm>
            <a:off x="369994" y="617785"/>
            <a:ext cx="11197165" cy="2793842"/>
          </a:xfrm>
          <a:prstGeom prst="rect">
            <a:avLst/>
          </a:prstGeom>
          <a:noFill/>
        </p:spPr>
        <p:txBody>
          <a:bodyPr wrap="square" rtlCol="0">
            <a:spAutoFit/>
          </a:bodyPr>
          <a:lstStyle/>
          <a:p>
            <a:pPr>
              <a:lnSpc>
                <a:spcPct val="150000"/>
              </a:lnSpc>
            </a:pPr>
            <a:r>
              <a:rPr lang="en-US" sz="2400" b="1" u="sng">
                <a:latin typeface="Arial" panose="020B0604020202020204" pitchFamily="34" charset="0"/>
                <a:cs typeface="Arial" panose="020B0604020202020204" pitchFamily="34" charset="0"/>
              </a:rPr>
              <a:t>Bài 25/112 (SGK)</a:t>
            </a:r>
            <a:r>
              <a:rPr lang="en-US" sz="2400" b="1">
                <a:latin typeface="Arial" panose="020B0604020202020204" pitchFamily="34" charset="0"/>
                <a:cs typeface="Arial" panose="020B0604020202020204" pitchFamily="34" charset="0"/>
              </a:rPr>
              <a:t> </a:t>
            </a:r>
            <a:r>
              <a:rPr lang="vi-VN" sz="2400">
                <a:cs typeface="Arial" panose="020B0604020202020204" pitchFamily="34" charset="0"/>
              </a:rPr>
              <a:t>Cho đường tròn tâm O có bán kính OA = R, dây BC vuông góc với OA tại trung điểm M của OA.</a:t>
            </a:r>
          </a:p>
          <a:p>
            <a:pPr>
              <a:lnSpc>
                <a:spcPct val="150000"/>
              </a:lnSpc>
            </a:pPr>
            <a:r>
              <a:rPr lang="vi-VN" sz="2400">
                <a:cs typeface="Arial" panose="020B0604020202020204" pitchFamily="34" charset="0"/>
              </a:rPr>
              <a:t> a) Tứ giác OCAB là hình gì ? Vì sao ?</a:t>
            </a:r>
          </a:p>
          <a:p>
            <a:pPr>
              <a:lnSpc>
                <a:spcPct val="150000"/>
              </a:lnSpc>
            </a:pPr>
            <a:r>
              <a:rPr lang="vi-VN" sz="2400">
                <a:cs typeface="Arial" panose="020B0604020202020204" pitchFamily="34" charset="0"/>
              </a:rPr>
              <a:t> b) Kẻ tiếp tuyến với đường tròn tại B, nó cắt đường thẳng OA tại E. Tính độ dài BE theo R</a:t>
            </a:r>
          </a:p>
        </p:txBody>
      </p:sp>
      <p:pic>
        <p:nvPicPr>
          <p:cNvPr id="8" name="Picture 28">
            <a:extLst>
              <a:ext uri="{FF2B5EF4-FFF2-40B4-BE49-F238E27FC236}">
                <a16:creationId xmlns:a16="http://schemas.microsoft.com/office/drawing/2014/main" id="{0FA71658-D703-42A3-BCE0-26F99AA6F4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2573" y="2957855"/>
            <a:ext cx="39624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34452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4">
            <a:extLst>
              <a:ext uri="{FF2B5EF4-FFF2-40B4-BE49-F238E27FC236}">
                <a16:creationId xmlns:a16="http://schemas.microsoft.com/office/drawing/2014/main" id="{58E6D429-DC53-47C4-8036-1E9D12B8E28B}"/>
              </a:ext>
            </a:extLst>
          </p:cNvPr>
          <p:cNvSpPr/>
          <p:nvPr/>
        </p:nvSpPr>
        <p:spPr>
          <a:xfrm>
            <a:off x="36141" y="54868"/>
            <a:ext cx="5717294"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panose="020B0604020202020204" pitchFamily="34" charset="0"/>
                <a:cs typeface="Arial" panose="020B0604020202020204" pitchFamily="34" charset="0"/>
              </a:rPr>
              <a:t>HOẠT ĐỘNG LUYỆN TẬP</a:t>
            </a:r>
          </a:p>
        </p:txBody>
      </p:sp>
      <p:sp>
        <p:nvSpPr>
          <p:cNvPr id="21" name="TextBox 20">
            <a:extLst>
              <a:ext uri="{FF2B5EF4-FFF2-40B4-BE49-F238E27FC236}">
                <a16:creationId xmlns:a16="http://schemas.microsoft.com/office/drawing/2014/main" id="{7E78F31C-3CAD-4C21-B44B-6EF2910B576D}"/>
              </a:ext>
            </a:extLst>
          </p:cNvPr>
          <p:cNvSpPr txBox="1"/>
          <p:nvPr/>
        </p:nvSpPr>
        <p:spPr>
          <a:xfrm>
            <a:off x="369995" y="617785"/>
            <a:ext cx="11540278" cy="577850"/>
          </a:xfrm>
          <a:prstGeom prst="rect">
            <a:avLst/>
          </a:prstGeom>
          <a:noFill/>
        </p:spPr>
        <p:txBody>
          <a:bodyPr wrap="square" rtlCol="0">
            <a:spAutoFit/>
          </a:bodyPr>
          <a:lstStyle/>
          <a:p>
            <a:pPr algn="just">
              <a:lnSpc>
                <a:spcPct val="150000"/>
              </a:lnSpc>
            </a:pPr>
            <a:r>
              <a:rPr lang="en-US" sz="2400" b="1" u="sng">
                <a:latin typeface="Arial" panose="020B0604020202020204" pitchFamily="34" charset="0"/>
                <a:cs typeface="Arial" panose="020B0604020202020204" pitchFamily="34" charset="0"/>
              </a:rPr>
              <a:t>Bài 25/112 (SGK)</a:t>
            </a:r>
            <a:endParaRPr lang="vi-VN" sz="2000">
              <a:cs typeface="Arial" panose="020B0604020202020204" pitchFamily="34" charset="0"/>
            </a:endParaRPr>
          </a:p>
        </p:txBody>
      </p:sp>
      <p:pic>
        <p:nvPicPr>
          <p:cNvPr id="6" name="Picture 2">
            <a:extLst>
              <a:ext uri="{FF2B5EF4-FFF2-40B4-BE49-F238E27FC236}">
                <a16:creationId xmlns:a16="http://schemas.microsoft.com/office/drawing/2014/main" id="{0BA5B30B-998A-4E8E-8759-57EF69271D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6863" y="548591"/>
            <a:ext cx="3809993" cy="2729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a:extLst>
              <a:ext uri="{FF2B5EF4-FFF2-40B4-BE49-F238E27FC236}">
                <a16:creationId xmlns:a16="http://schemas.microsoft.com/office/drawing/2014/main" id="{9015001A-CE87-4BF8-9BB6-4B538A7AEB13}"/>
              </a:ext>
            </a:extLst>
          </p:cNvPr>
          <p:cNvGrpSpPr/>
          <p:nvPr/>
        </p:nvGrpSpPr>
        <p:grpSpPr>
          <a:xfrm>
            <a:off x="788334" y="1195635"/>
            <a:ext cx="9015623" cy="2880789"/>
            <a:chOff x="788334" y="1195635"/>
            <a:chExt cx="9015623" cy="2880789"/>
          </a:xfrm>
        </p:grpSpPr>
        <p:sp>
          <p:nvSpPr>
            <p:cNvPr id="14" name="Text Box 24">
              <a:extLst>
                <a:ext uri="{FF2B5EF4-FFF2-40B4-BE49-F238E27FC236}">
                  <a16:creationId xmlns:a16="http://schemas.microsoft.com/office/drawing/2014/main" id="{3CD20041-06E6-4C20-B86F-BA3242ECC86E}"/>
                </a:ext>
              </a:extLst>
            </p:cNvPr>
            <p:cNvSpPr txBox="1">
              <a:spLocks noChangeArrowheads="1"/>
            </p:cNvSpPr>
            <p:nvPr/>
          </p:nvSpPr>
          <p:spPr bwMode="auto">
            <a:xfrm>
              <a:off x="788334" y="1195635"/>
              <a:ext cx="9015623" cy="2880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4300" eaLnBrk="0" hangingPunct="0">
                <a:defRPr sz="2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9pPr>
            </a:lstStyle>
            <a:p>
              <a:pPr>
                <a:spcBef>
                  <a:spcPct val="20000"/>
                </a:spcBef>
              </a:pPr>
              <a:r>
                <a:rPr lang="en-US" altLang="en-US" sz="2400"/>
                <a:t>a) Tứ giác OCAB là hình thoi vì:</a:t>
              </a:r>
            </a:p>
            <a:p>
              <a:pPr algn="just">
                <a:spcBef>
                  <a:spcPct val="20000"/>
                </a:spcBef>
              </a:pPr>
              <a:r>
                <a:rPr lang="en-US" altLang="en-US" sz="2400"/>
                <a:t>   BOC cân tại O ( OB = OC = R) có OM </a:t>
              </a:r>
              <a:r>
                <a:rPr lang="en-US" altLang="en-US" sz="2400">
                  <a:sym typeface="Symbol" panose="05050102010706020507" pitchFamily="18" charset="2"/>
                </a:rPr>
                <a:t></a:t>
              </a:r>
              <a:r>
                <a:rPr lang="en-US" altLang="en-US" sz="2400"/>
                <a:t> BC ( gt)</a:t>
              </a:r>
            </a:p>
            <a:p>
              <a:pPr algn="just">
                <a:spcBef>
                  <a:spcPct val="20000"/>
                </a:spcBef>
              </a:pPr>
              <a:r>
                <a:rPr lang="en-US" altLang="en-US" sz="2400"/>
                <a:t>suy ra OM là trung trực của BC      MB = MC </a:t>
              </a:r>
            </a:p>
            <a:p>
              <a:pPr algn="just">
                <a:spcBef>
                  <a:spcPct val="20000"/>
                </a:spcBef>
                <a:buFont typeface="Symbol" panose="05050102010706020507" pitchFamily="18" charset="2"/>
                <a:buNone/>
              </a:pPr>
              <a:r>
                <a:rPr lang="en-US" altLang="en-US" sz="2400"/>
                <a:t>Mà MA = MO ( gt)       OCAB là hình bình hành.</a:t>
              </a:r>
            </a:p>
            <a:p>
              <a:pPr algn="just">
                <a:spcBef>
                  <a:spcPct val="20000"/>
                </a:spcBef>
              </a:pPr>
              <a:r>
                <a:rPr lang="en-US" altLang="en-US" sz="2400"/>
                <a:t>Mặt khác BC </a:t>
              </a:r>
              <a:r>
                <a:rPr lang="en-US" altLang="en-US" sz="2400">
                  <a:sym typeface="Symbol" panose="05050102010706020507" pitchFamily="18" charset="2"/>
                </a:rPr>
                <a:t> OA ( gt) nên OCAB là hình thoi.</a:t>
              </a:r>
            </a:p>
            <a:p>
              <a:pPr algn="just">
                <a:spcBef>
                  <a:spcPct val="20000"/>
                </a:spcBef>
                <a:buFont typeface="Symbol" panose="05050102010706020507" pitchFamily="18" charset="2"/>
                <a:buNone/>
              </a:pPr>
              <a:endParaRPr lang="en-US" altLang="en-US" sz="1100">
                <a:sym typeface="Symbol" panose="05050102010706020507" pitchFamily="18" charset="2"/>
              </a:endParaRPr>
            </a:p>
            <a:p>
              <a:pPr algn="just">
                <a:spcBef>
                  <a:spcPct val="20000"/>
                </a:spcBef>
                <a:buFont typeface="Symbol" panose="05050102010706020507" pitchFamily="18" charset="2"/>
                <a:buNone/>
              </a:pPr>
              <a:r>
                <a:rPr lang="en-US" altLang="en-US" sz="2400">
                  <a:sym typeface="Symbol" panose="05050102010706020507" pitchFamily="18" charset="2"/>
                </a:rPr>
                <a:t>b) Tiếp tuyến với (O) tại B cắt đường thẳng AO tại E. Tính BE theo R.</a:t>
              </a:r>
            </a:p>
          </p:txBody>
        </p:sp>
        <p:graphicFrame>
          <p:nvGraphicFramePr>
            <p:cNvPr id="3" name="Object 2">
              <a:extLst>
                <a:ext uri="{FF2B5EF4-FFF2-40B4-BE49-F238E27FC236}">
                  <a16:creationId xmlns:a16="http://schemas.microsoft.com/office/drawing/2014/main" id="{D8356891-0E1C-44D8-8CCF-A1C864F2A134}"/>
                </a:ext>
              </a:extLst>
            </p:cNvPr>
            <p:cNvGraphicFramePr>
              <a:graphicFrameLocks noChangeAspect="1"/>
            </p:cNvGraphicFramePr>
            <p:nvPr>
              <p:extLst>
                <p:ext uri="{D42A27DB-BD31-4B8C-83A1-F6EECF244321}">
                  <p14:modId xmlns:p14="http://schemas.microsoft.com/office/powerpoint/2010/main" val="1974236793"/>
                </p:ext>
              </p:extLst>
            </p:nvPr>
          </p:nvGraphicFramePr>
          <p:xfrm>
            <a:off x="955312" y="1726038"/>
            <a:ext cx="228600" cy="266700"/>
          </p:xfrm>
          <a:graphic>
            <a:graphicData uri="http://schemas.openxmlformats.org/presentationml/2006/ole">
              <mc:AlternateContent xmlns:mc="http://schemas.openxmlformats.org/markup-compatibility/2006">
                <mc:Choice xmlns:v="urn:schemas-microsoft-com:vml" Requires="v">
                  <p:oleObj name="Equation" r:id="rId4" imgW="228600" imgH="266400" progId="Equation.DSMT4">
                    <p:embed/>
                  </p:oleObj>
                </mc:Choice>
                <mc:Fallback>
                  <p:oleObj name="Equation" r:id="rId4" imgW="228600" imgH="266400" progId="Equation.DSMT4">
                    <p:embed/>
                    <p:pic>
                      <p:nvPicPr>
                        <p:cNvPr id="0" name=""/>
                        <p:cNvPicPr/>
                        <p:nvPr/>
                      </p:nvPicPr>
                      <p:blipFill>
                        <a:blip r:embed="rId5"/>
                        <a:stretch>
                          <a:fillRect/>
                        </a:stretch>
                      </p:blipFill>
                      <p:spPr>
                        <a:xfrm>
                          <a:off x="955312" y="1726038"/>
                          <a:ext cx="228600" cy="266700"/>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BA60F09B-6915-4D68-BF0A-DD3DBE086824}"/>
                </a:ext>
              </a:extLst>
            </p:cNvPr>
            <p:cNvGraphicFramePr>
              <a:graphicFrameLocks noChangeAspect="1"/>
            </p:cNvGraphicFramePr>
            <p:nvPr>
              <p:extLst>
                <p:ext uri="{D42A27DB-BD31-4B8C-83A1-F6EECF244321}">
                  <p14:modId xmlns:p14="http://schemas.microsoft.com/office/powerpoint/2010/main" val="3815430140"/>
                </p:ext>
              </p:extLst>
            </p:nvPr>
          </p:nvGraphicFramePr>
          <p:xfrm>
            <a:off x="4965945" y="2191563"/>
            <a:ext cx="330200" cy="228600"/>
          </p:xfrm>
          <a:graphic>
            <a:graphicData uri="http://schemas.openxmlformats.org/presentationml/2006/ole">
              <mc:AlternateContent xmlns:mc="http://schemas.openxmlformats.org/markup-compatibility/2006">
                <mc:Choice xmlns:v="urn:schemas-microsoft-com:vml" Requires="v">
                  <p:oleObj name="Equation" r:id="rId6" imgW="330120" imgH="228600" progId="Equation.DSMT4">
                    <p:embed/>
                  </p:oleObj>
                </mc:Choice>
                <mc:Fallback>
                  <p:oleObj name="Equation" r:id="rId6" imgW="330120" imgH="228600" progId="Equation.DSMT4">
                    <p:embed/>
                    <p:pic>
                      <p:nvPicPr>
                        <p:cNvPr id="0" name=""/>
                        <p:cNvPicPr/>
                        <p:nvPr/>
                      </p:nvPicPr>
                      <p:blipFill>
                        <a:blip r:embed="rId7"/>
                        <a:stretch>
                          <a:fillRect/>
                        </a:stretch>
                      </p:blipFill>
                      <p:spPr>
                        <a:xfrm>
                          <a:off x="4965945" y="2191563"/>
                          <a:ext cx="330200" cy="22860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97C03698-4FCA-4F08-9E57-11338C1C9AF1}"/>
                </a:ext>
              </a:extLst>
            </p:cNvPr>
            <p:cNvGraphicFramePr>
              <a:graphicFrameLocks noChangeAspect="1"/>
            </p:cNvGraphicFramePr>
            <p:nvPr>
              <p:extLst>
                <p:ext uri="{D42A27DB-BD31-4B8C-83A1-F6EECF244321}">
                  <p14:modId xmlns:p14="http://schemas.microsoft.com/office/powerpoint/2010/main" val="1645994194"/>
                </p:ext>
              </p:extLst>
            </p:nvPr>
          </p:nvGraphicFramePr>
          <p:xfrm>
            <a:off x="3510816" y="2654460"/>
            <a:ext cx="330200" cy="228600"/>
          </p:xfrm>
          <a:graphic>
            <a:graphicData uri="http://schemas.openxmlformats.org/presentationml/2006/ole">
              <mc:AlternateContent xmlns:mc="http://schemas.openxmlformats.org/markup-compatibility/2006">
                <mc:Choice xmlns:v="urn:schemas-microsoft-com:vml" Requires="v">
                  <p:oleObj name="Equation" r:id="rId8" imgW="330120" imgH="228600" progId="Equation.DSMT4">
                    <p:embed/>
                  </p:oleObj>
                </mc:Choice>
                <mc:Fallback>
                  <p:oleObj name="Equation" r:id="rId8" imgW="330120" imgH="228600" progId="Equation.DSMT4">
                    <p:embed/>
                    <p:pic>
                      <p:nvPicPr>
                        <p:cNvPr id="4" name="Object 3">
                          <a:extLst>
                            <a:ext uri="{FF2B5EF4-FFF2-40B4-BE49-F238E27FC236}">
                              <a16:creationId xmlns:a16="http://schemas.microsoft.com/office/drawing/2014/main" id="{BA60F09B-6915-4D68-BF0A-DD3DBE086824}"/>
                            </a:ext>
                          </a:extLst>
                        </p:cNvPr>
                        <p:cNvPicPr/>
                        <p:nvPr/>
                      </p:nvPicPr>
                      <p:blipFill>
                        <a:blip r:embed="rId7"/>
                        <a:stretch>
                          <a:fillRect/>
                        </a:stretch>
                      </p:blipFill>
                      <p:spPr>
                        <a:xfrm>
                          <a:off x="3510816" y="2654460"/>
                          <a:ext cx="330200" cy="228600"/>
                        </a:xfrm>
                        <a:prstGeom prst="rect">
                          <a:avLst/>
                        </a:prstGeom>
                      </p:spPr>
                    </p:pic>
                  </p:oleObj>
                </mc:Fallback>
              </mc:AlternateContent>
            </a:graphicData>
          </a:graphic>
        </p:graphicFrame>
      </p:grpSp>
      <p:grpSp>
        <p:nvGrpSpPr>
          <p:cNvPr id="9" name="Group 8">
            <a:extLst>
              <a:ext uri="{FF2B5EF4-FFF2-40B4-BE49-F238E27FC236}">
                <a16:creationId xmlns:a16="http://schemas.microsoft.com/office/drawing/2014/main" id="{6367E562-E7A2-4176-ACE5-EE7C1579F42C}"/>
              </a:ext>
            </a:extLst>
          </p:cNvPr>
          <p:cNvGrpSpPr/>
          <p:nvPr/>
        </p:nvGrpSpPr>
        <p:grpSpPr>
          <a:xfrm>
            <a:off x="835434" y="3974402"/>
            <a:ext cx="8591222" cy="1687963"/>
            <a:chOff x="1069613" y="3886938"/>
            <a:chExt cx="8591222" cy="1687963"/>
          </a:xfrm>
        </p:grpSpPr>
        <p:sp>
          <p:nvSpPr>
            <p:cNvPr id="16" name="Text Box 26">
              <a:extLst>
                <a:ext uri="{FF2B5EF4-FFF2-40B4-BE49-F238E27FC236}">
                  <a16:creationId xmlns:a16="http://schemas.microsoft.com/office/drawing/2014/main" id="{9913E458-564D-4321-B64B-623EA1E7DB01}"/>
                </a:ext>
              </a:extLst>
            </p:cNvPr>
            <p:cNvSpPr txBox="1">
              <a:spLocks noChangeArrowheads="1"/>
            </p:cNvSpPr>
            <p:nvPr/>
          </p:nvSpPr>
          <p:spPr bwMode="auto">
            <a:xfrm>
              <a:off x="1069613" y="3886938"/>
              <a:ext cx="8591222" cy="1687963"/>
            </a:xfrm>
            <a:prstGeom prst="rect">
              <a:avLst/>
            </a:prstGeom>
            <a:noFill/>
            <a:ln w="9525">
              <a:noFill/>
              <a:miter lim="800000"/>
              <a:headEnd/>
              <a:tailEnd/>
            </a:ln>
          </p:spPr>
          <p:txBody>
            <a:bodyPr wrap="square">
              <a:spAutoFit/>
            </a:bodyPr>
            <a:lstStyle/>
            <a:p>
              <a:pPr eaLnBrk="0" hangingPunct="0">
                <a:lnSpc>
                  <a:spcPct val="150000"/>
                </a:lnSpc>
                <a:defRPr/>
              </a:pPr>
              <a:r>
                <a:rPr lang="en-US" sz="2400" dirty="0">
                  <a:latin typeface="Times New Roman" panose="02020603050405020304" pitchFamily="18" charset="0"/>
                  <a:cs typeface="Times New Roman" panose="02020603050405020304" pitchFamily="18" charset="0"/>
                </a:rPr>
                <a:t>Tam </a:t>
              </a:r>
              <a:r>
                <a:rPr lang="en-US" sz="2400" dirty="0" err="1">
                  <a:latin typeface="Times New Roman" panose="02020603050405020304" pitchFamily="18" charset="0"/>
                  <a:cs typeface="Times New Roman" panose="02020603050405020304" pitchFamily="18" charset="0"/>
                </a:rPr>
                <a:t>giác</a:t>
              </a:r>
              <a:r>
                <a:rPr lang="en-US" sz="2400" dirty="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ABO</a:t>
              </a:r>
              <a:r>
                <a:rPr lang="en-US" sz="2400">
                  <a:latin typeface="Times New Roman" panose="02020603050405020304" pitchFamily="18" charset="0"/>
                  <a:cs typeface="Times New Roman" panose="02020603050405020304" pitchFamily="18" charset="0"/>
                </a:rPr>
                <a:t> có:  AB </a:t>
              </a:r>
              <a:r>
                <a:rPr lang="en-US" sz="2400" dirty="0">
                  <a:latin typeface="Times New Roman" panose="02020603050405020304" pitchFamily="18" charset="0"/>
                  <a:cs typeface="Times New Roman" panose="02020603050405020304" pitchFamily="18" charset="0"/>
                </a:rPr>
                <a:t>= BO </a:t>
              </a:r>
              <a:r>
                <a:rPr lang="en-US" sz="2400">
                  <a:latin typeface="Times New Roman" panose="02020603050405020304" pitchFamily="18" charset="0"/>
                  <a:cs typeface="Times New Roman" panose="02020603050405020304" pitchFamily="18" charset="0"/>
                </a:rPr>
                <a:t>( t/c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thoi</a:t>
              </a:r>
              <a:r>
                <a:rPr lang="en-US" sz="2400" dirty="0">
                  <a:latin typeface="Times New Roman" panose="02020603050405020304" pitchFamily="18" charset="0"/>
                  <a:cs typeface="Times New Roman" panose="02020603050405020304" pitchFamily="18" charset="0"/>
                </a:rPr>
                <a:t>)</a:t>
              </a:r>
            </a:p>
            <a:p>
              <a:pPr eaLnBrk="0" hangingPunct="0">
                <a:lnSpc>
                  <a:spcPct val="150000"/>
                </a:lnSpc>
                <a:defRPr/>
              </a:pPr>
              <a:r>
                <a:rPr lang="en-US" sz="2400" dirty="0" err="1">
                  <a:latin typeface="Times New Roman" panose="02020603050405020304" pitchFamily="18" charset="0"/>
                  <a:cs typeface="Times New Roman" panose="02020603050405020304" pitchFamily="18" charset="0"/>
                </a:rPr>
                <a:t>Mặt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OA = OB </a:t>
              </a:r>
              <a:r>
                <a:rPr lang="en-US" sz="2400">
                  <a:latin typeface="Times New Roman" panose="02020603050405020304" pitchFamily="18" charset="0"/>
                  <a:cs typeface="Times New Roman" panose="02020603050405020304" pitchFamily="18" charset="0"/>
                </a:rPr>
                <a:t>= R      </a:t>
              </a:r>
              <a:r>
                <a:rPr lang="en-US" sz="2400">
                  <a:latin typeface="Times New Roman" panose="02020603050405020304" pitchFamily="18" charset="0"/>
                  <a:cs typeface="Times New Roman" panose="02020603050405020304" pitchFamily="18" charset="0"/>
                  <a:sym typeface="Symbol" pitchFamily="18" charset="2"/>
                </a:rPr>
                <a:t>∆</a:t>
              </a:r>
              <a:r>
                <a:rPr lang="en-US" sz="240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AOB</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sym typeface="Symbol" pitchFamily="18" charset="2"/>
                </a:rPr>
                <a:t>∆</a:t>
              </a:r>
              <a:r>
                <a:rPr lang="en-US" sz="2400">
                  <a:latin typeface="Times New Roman" panose="02020603050405020304" pitchFamily="18" charset="0"/>
                  <a:cs typeface="Times New Roman" panose="02020603050405020304" pitchFamily="18" charset="0"/>
                </a:rPr>
                <a:t> đều     </a:t>
              </a:r>
              <a:r>
                <a:rPr lang="en-US" sz="2400" dirty="0">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Góc BOE = 60</a:t>
              </a:r>
              <a:r>
                <a:rPr lang="en-US" sz="2400" baseline="30000">
                  <a:latin typeface="Times New Roman" panose="02020603050405020304" pitchFamily="18" charset="0"/>
                  <a:cs typeface="Times New Roman" panose="02020603050405020304" pitchFamily="18" charset="0"/>
                </a:rPr>
                <a:t>0</a:t>
              </a:r>
            </a:p>
            <a:p>
              <a:pPr eaLnBrk="0" hangingPunct="0">
                <a:lnSpc>
                  <a:spcPct val="150000"/>
                </a:lnSpc>
                <a:defRPr/>
              </a:pPr>
              <a:r>
                <a:rPr lang="en-US" sz="2400">
                  <a:latin typeface="Times New Roman" panose="02020603050405020304" pitchFamily="18" charset="0"/>
                  <a:cs typeface="Times New Roman" panose="02020603050405020304" pitchFamily="18" charset="0"/>
                </a:rPr>
                <a:t>Xét </a:t>
              </a:r>
              <a:r>
                <a:rPr lang="en-US" sz="2400" dirty="0">
                  <a:latin typeface="Times New Roman" panose="02020603050405020304" pitchFamily="18" charset="0"/>
                  <a:cs typeface="Times New Roman" panose="02020603050405020304" pitchFamily="18" charset="0"/>
                  <a:sym typeface="Symbol" pitchFamily="18" charset="2"/>
                </a:rPr>
                <a:t>∆</a:t>
              </a:r>
              <a:r>
                <a:rPr lang="en-US" sz="2400" baseline="-25000" dirty="0">
                  <a:latin typeface="Times New Roman" panose="02020603050405020304" pitchFamily="18" charset="0"/>
                  <a:cs typeface="Times New Roman" panose="02020603050405020304" pitchFamily="18" charset="0"/>
                  <a:sym typeface="Symbol" pitchFamily="18" charset="2"/>
                </a:rPr>
                <a:t> </a:t>
              </a:r>
              <a:r>
                <a:rPr lang="en-US" sz="2400" dirty="0" err="1">
                  <a:latin typeface="Times New Roman" panose="02020603050405020304" pitchFamily="18" charset="0"/>
                  <a:cs typeface="Times New Roman" panose="02020603050405020304" pitchFamily="18" charset="0"/>
                  <a:sym typeface="Symbol" pitchFamily="18" charset="2"/>
                </a:rPr>
                <a:t>OBE</a:t>
              </a:r>
              <a:r>
                <a:rPr lang="en-US" sz="2400" dirty="0">
                  <a:latin typeface="Times New Roman" panose="02020603050405020304" pitchFamily="18" charset="0"/>
                  <a:cs typeface="Times New Roman" panose="02020603050405020304" pitchFamily="18" charset="0"/>
                  <a:sym typeface="Symbol" pitchFamily="18" charset="2"/>
                </a:rPr>
                <a:t> </a:t>
              </a:r>
              <a:r>
                <a:rPr lang="en-US" sz="2400" dirty="0" err="1">
                  <a:latin typeface="Times New Roman" panose="02020603050405020304" pitchFamily="18" charset="0"/>
                  <a:cs typeface="Times New Roman" panose="02020603050405020304" pitchFamily="18" charset="0"/>
                  <a:sym typeface="Symbol" pitchFamily="18" charset="2"/>
                </a:rPr>
                <a:t>vuông</a:t>
              </a:r>
              <a:r>
                <a:rPr lang="en-US" sz="2400" dirty="0">
                  <a:latin typeface="Times New Roman" panose="02020603050405020304" pitchFamily="18" charset="0"/>
                  <a:cs typeface="Times New Roman" panose="02020603050405020304" pitchFamily="18" charset="0"/>
                  <a:sym typeface="Symbol" pitchFamily="18" charset="2"/>
                </a:rPr>
                <a:t> </a:t>
              </a:r>
              <a:r>
                <a:rPr lang="en-US" sz="2400" dirty="0" err="1">
                  <a:latin typeface="Times New Roman" panose="02020603050405020304" pitchFamily="18" charset="0"/>
                  <a:cs typeface="Times New Roman" panose="02020603050405020304" pitchFamily="18" charset="0"/>
                  <a:sym typeface="Symbol" pitchFamily="18" charset="2"/>
                </a:rPr>
                <a:t>tại</a:t>
              </a:r>
              <a:r>
                <a:rPr lang="en-US" sz="2400" dirty="0">
                  <a:latin typeface="Times New Roman" panose="02020603050405020304" pitchFamily="18" charset="0"/>
                  <a:cs typeface="Times New Roman" panose="02020603050405020304" pitchFamily="18" charset="0"/>
                  <a:sym typeface="Symbol" pitchFamily="18" charset="2"/>
                </a:rPr>
                <a:t> </a:t>
              </a:r>
              <a:r>
                <a:rPr lang="en-US" sz="2400">
                  <a:latin typeface="Times New Roman" panose="02020603050405020304" pitchFamily="18" charset="0"/>
                  <a:cs typeface="Times New Roman" panose="02020603050405020304" pitchFamily="18" charset="0"/>
                  <a:sym typeface="Symbol" pitchFamily="18" charset="2"/>
                </a:rPr>
                <a:t>B có: </a:t>
              </a:r>
              <a:r>
                <a:rPr lang="en-US" sz="2400" dirty="0">
                  <a:latin typeface="Times New Roman" panose="02020603050405020304" pitchFamily="18" charset="0"/>
                  <a:cs typeface="Times New Roman" panose="02020603050405020304" pitchFamily="18" charset="0"/>
                  <a:sym typeface="Symbol" pitchFamily="18" charset="2"/>
                </a:rPr>
                <a:t>BE = </a:t>
              </a:r>
              <a:r>
                <a:rPr lang="en-US" sz="2400" dirty="0" err="1">
                  <a:latin typeface="Times New Roman" panose="02020603050405020304" pitchFamily="18" charset="0"/>
                  <a:cs typeface="Times New Roman" panose="02020603050405020304" pitchFamily="18" charset="0"/>
                  <a:sym typeface="Symbol" pitchFamily="18" charset="2"/>
                </a:rPr>
                <a:t>BO.tg60</a:t>
              </a:r>
              <a:r>
                <a:rPr lang="en-US" sz="2400" baseline="30000" dirty="0" err="1">
                  <a:latin typeface="Times New Roman" panose="02020603050405020304" pitchFamily="18" charset="0"/>
                  <a:cs typeface="Times New Roman" panose="02020603050405020304" pitchFamily="18" charset="0"/>
                  <a:sym typeface="Symbol" pitchFamily="18" charset="2"/>
                </a:rPr>
                <a:t>0</a:t>
              </a:r>
              <a:r>
                <a:rPr lang="en-US" sz="2400" baseline="30000" dirty="0">
                  <a:latin typeface="Times New Roman" panose="02020603050405020304" pitchFamily="18" charset="0"/>
                  <a:cs typeface="Times New Roman" panose="02020603050405020304" pitchFamily="18" charset="0"/>
                  <a:sym typeface="Symbol" pitchFamily="18" charset="2"/>
                </a:rPr>
                <a:t> </a:t>
              </a:r>
              <a:r>
                <a:rPr lang="en-US" sz="2400" dirty="0">
                  <a:latin typeface="Times New Roman" panose="02020603050405020304" pitchFamily="18" charset="0"/>
                  <a:cs typeface="Times New Roman" panose="02020603050405020304" pitchFamily="18" charset="0"/>
                  <a:sym typeface="Symbol" pitchFamily="18" charset="2"/>
                </a:rPr>
                <a:t> </a:t>
              </a:r>
              <a:r>
                <a:rPr lang="en-US" sz="2400">
                  <a:latin typeface="Times New Roman" panose="02020603050405020304" pitchFamily="18" charset="0"/>
                  <a:cs typeface="Times New Roman" panose="02020603050405020304" pitchFamily="18" charset="0"/>
                  <a:sym typeface="Symbol" pitchFamily="18" charset="2"/>
                </a:rPr>
                <a:t>= R</a:t>
              </a:r>
              <a:endParaRPr lang="en-US" sz="2400" baseline="-25000" dirty="0">
                <a:latin typeface="Times New Roman" panose="02020603050405020304" pitchFamily="18" charset="0"/>
                <a:cs typeface="Times New Roman" panose="02020603050405020304" pitchFamily="18" charset="0"/>
              </a:endParaRPr>
            </a:p>
          </p:txBody>
        </p:sp>
        <p:graphicFrame>
          <p:nvGraphicFramePr>
            <p:cNvPr id="7" name="Object 6">
              <a:extLst>
                <a:ext uri="{FF2B5EF4-FFF2-40B4-BE49-F238E27FC236}">
                  <a16:creationId xmlns:a16="http://schemas.microsoft.com/office/drawing/2014/main" id="{5483F11D-7640-464C-A163-E5D43F972B7B}"/>
                </a:ext>
              </a:extLst>
            </p:cNvPr>
            <p:cNvGraphicFramePr>
              <a:graphicFrameLocks noChangeAspect="1"/>
            </p:cNvGraphicFramePr>
            <p:nvPr>
              <p:extLst>
                <p:ext uri="{D42A27DB-BD31-4B8C-83A1-F6EECF244321}">
                  <p14:modId xmlns:p14="http://schemas.microsoft.com/office/powerpoint/2010/main" val="1212786069"/>
                </p:ext>
              </p:extLst>
            </p:nvPr>
          </p:nvGraphicFramePr>
          <p:xfrm>
            <a:off x="4145391" y="4810663"/>
            <a:ext cx="330200" cy="228600"/>
          </p:xfrm>
          <a:graphic>
            <a:graphicData uri="http://schemas.openxmlformats.org/presentationml/2006/ole">
              <mc:AlternateContent xmlns:mc="http://schemas.openxmlformats.org/markup-compatibility/2006">
                <mc:Choice xmlns:v="urn:schemas-microsoft-com:vml" Requires="v">
                  <p:oleObj name="Equation" r:id="rId9" imgW="330120" imgH="228600" progId="Equation.DSMT4">
                    <p:embed/>
                  </p:oleObj>
                </mc:Choice>
                <mc:Fallback>
                  <p:oleObj name="Equation" r:id="rId9" imgW="330120" imgH="228600" progId="Equation.DSMT4">
                    <p:embed/>
                    <p:pic>
                      <p:nvPicPr>
                        <p:cNvPr id="0" name=""/>
                        <p:cNvPicPr/>
                        <p:nvPr/>
                      </p:nvPicPr>
                      <p:blipFill>
                        <a:blip r:embed="rId10"/>
                        <a:stretch>
                          <a:fillRect/>
                        </a:stretch>
                      </p:blipFill>
                      <p:spPr>
                        <a:xfrm>
                          <a:off x="4145391" y="4810663"/>
                          <a:ext cx="330200" cy="228600"/>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8A5105A1-5021-49B9-8D8F-15438F92AC7C}"/>
                </a:ext>
              </a:extLst>
            </p:cNvPr>
            <p:cNvGraphicFramePr>
              <a:graphicFrameLocks noChangeAspect="1"/>
            </p:cNvGraphicFramePr>
            <p:nvPr>
              <p:extLst>
                <p:ext uri="{D42A27DB-BD31-4B8C-83A1-F6EECF244321}">
                  <p14:modId xmlns:p14="http://schemas.microsoft.com/office/powerpoint/2010/main" val="1078507444"/>
                </p:ext>
              </p:extLst>
            </p:nvPr>
          </p:nvGraphicFramePr>
          <p:xfrm>
            <a:off x="6582687" y="4810663"/>
            <a:ext cx="330200" cy="228600"/>
          </p:xfrm>
          <a:graphic>
            <a:graphicData uri="http://schemas.openxmlformats.org/presentationml/2006/ole">
              <mc:AlternateContent xmlns:mc="http://schemas.openxmlformats.org/markup-compatibility/2006">
                <mc:Choice xmlns:v="urn:schemas-microsoft-com:vml" Requires="v">
                  <p:oleObj name="Equation" r:id="rId11" imgW="330120" imgH="228600" progId="Equation.DSMT4">
                    <p:embed/>
                  </p:oleObj>
                </mc:Choice>
                <mc:Fallback>
                  <p:oleObj name="Equation" r:id="rId11" imgW="330120" imgH="228600" progId="Equation.DSMT4">
                    <p:embed/>
                    <p:pic>
                      <p:nvPicPr>
                        <p:cNvPr id="18" name="Object 17">
                          <a:extLst>
                            <a:ext uri="{FF2B5EF4-FFF2-40B4-BE49-F238E27FC236}">
                              <a16:creationId xmlns:a16="http://schemas.microsoft.com/office/drawing/2014/main" id="{84AF789A-B0F8-4633-9EBB-8873EBCA4E1A}"/>
                            </a:ext>
                          </a:extLst>
                        </p:cNvPr>
                        <p:cNvPicPr/>
                        <p:nvPr/>
                      </p:nvPicPr>
                      <p:blipFill>
                        <a:blip r:embed="rId10"/>
                        <a:stretch>
                          <a:fillRect/>
                        </a:stretch>
                      </p:blipFill>
                      <p:spPr>
                        <a:xfrm>
                          <a:off x="6582687" y="4810663"/>
                          <a:ext cx="330200" cy="2286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BA73CCD2-8954-4273-8946-33D69B2A89FB}"/>
                </a:ext>
              </a:extLst>
            </p:cNvPr>
            <p:cNvGraphicFramePr>
              <a:graphicFrameLocks noChangeAspect="1"/>
            </p:cNvGraphicFramePr>
            <p:nvPr>
              <p:extLst>
                <p:ext uri="{D42A27DB-BD31-4B8C-83A1-F6EECF244321}">
                  <p14:modId xmlns:p14="http://schemas.microsoft.com/office/powerpoint/2010/main" val="1588554798"/>
                </p:ext>
              </p:extLst>
            </p:nvPr>
          </p:nvGraphicFramePr>
          <p:xfrm>
            <a:off x="7019013" y="5080302"/>
            <a:ext cx="406400" cy="431800"/>
          </p:xfrm>
          <a:graphic>
            <a:graphicData uri="http://schemas.openxmlformats.org/presentationml/2006/ole">
              <mc:AlternateContent xmlns:mc="http://schemas.openxmlformats.org/markup-compatibility/2006">
                <mc:Choice xmlns:v="urn:schemas-microsoft-com:vml" Requires="v">
                  <p:oleObj name="Equation" r:id="rId12" imgW="406080" imgH="431640" progId="Equation.DSMT4">
                    <p:embed/>
                  </p:oleObj>
                </mc:Choice>
                <mc:Fallback>
                  <p:oleObj name="Equation" r:id="rId12" imgW="406080" imgH="431640" progId="Equation.DSMT4">
                    <p:embed/>
                    <p:pic>
                      <p:nvPicPr>
                        <p:cNvPr id="0" name=""/>
                        <p:cNvPicPr/>
                        <p:nvPr/>
                      </p:nvPicPr>
                      <p:blipFill>
                        <a:blip r:embed="rId13"/>
                        <a:stretch>
                          <a:fillRect/>
                        </a:stretch>
                      </p:blipFill>
                      <p:spPr>
                        <a:xfrm>
                          <a:off x="7019013" y="5080302"/>
                          <a:ext cx="406400" cy="431800"/>
                        </a:xfrm>
                        <a:prstGeom prst="rect">
                          <a:avLst/>
                        </a:prstGeom>
                      </p:spPr>
                    </p:pic>
                  </p:oleObj>
                </mc:Fallback>
              </mc:AlternateContent>
            </a:graphicData>
          </a:graphic>
        </p:graphicFrame>
      </p:grpSp>
    </p:spTree>
    <p:extLst>
      <p:ext uri="{BB962C8B-B14F-4D97-AF65-F5344CB8AC3E}">
        <p14:creationId xmlns:p14="http://schemas.microsoft.com/office/powerpoint/2010/main" val="17710410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4">
            <a:extLst>
              <a:ext uri="{FF2B5EF4-FFF2-40B4-BE49-F238E27FC236}">
                <a16:creationId xmlns:a16="http://schemas.microsoft.com/office/drawing/2014/main" id="{58E6D429-DC53-47C4-8036-1E9D12B8E28B}"/>
              </a:ext>
            </a:extLst>
          </p:cNvPr>
          <p:cNvSpPr/>
          <p:nvPr/>
        </p:nvSpPr>
        <p:spPr>
          <a:xfrm>
            <a:off x="6338467" y="99607"/>
            <a:ext cx="5717294" cy="493723"/>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HOẠT ĐỘNG VẬN DỤNG</a:t>
            </a:r>
          </a:p>
        </p:txBody>
      </p:sp>
      <p:sp>
        <p:nvSpPr>
          <p:cNvPr id="27" name="TextBox 26">
            <a:extLst>
              <a:ext uri="{FF2B5EF4-FFF2-40B4-BE49-F238E27FC236}">
                <a16:creationId xmlns:a16="http://schemas.microsoft.com/office/drawing/2014/main" id="{CE530CE9-79B6-4A34-9DE8-7F769B44A120}"/>
              </a:ext>
            </a:extLst>
          </p:cNvPr>
          <p:cNvSpPr txBox="1"/>
          <p:nvPr/>
        </p:nvSpPr>
        <p:spPr>
          <a:xfrm>
            <a:off x="227679" y="-40973"/>
            <a:ext cx="8969435" cy="2923877"/>
          </a:xfrm>
          <a:prstGeom prst="rect">
            <a:avLst/>
          </a:prstGeom>
          <a:noFill/>
        </p:spPr>
        <p:txBody>
          <a:bodyPr wrap="square">
            <a:spAutoFit/>
          </a:bodyPr>
          <a:lstStyle/>
          <a:p>
            <a:pPr algn="just"/>
            <a:endParaRPr lang="en-US" sz="3200" b="1">
              <a:solidFill>
                <a:srgbClr val="0070C0"/>
              </a:solidFill>
              <a:latin typeface="Times New Roman" panose="02020603050405020304" pitchFamily="18" charset="0"/>
            </a:endParaRPr>
          </a:p>
          <a:p>
            <a:pPr algn="just"/>
            <a:r>
              <a:rPr lang="en-US" sz="3200" b="1">
                <a:solidFill>
                  <a:srgbClr val="C00000"/>
                </a:solidFill>
                <a:latin typeface="Times New Roman" panose="02020603050405020304" pitchFamily="18" charset="0"/>
                <a:sym typeface="Wingdings" panose="05000000000000000000" pitchFamily="2" charset="2"/>
              </a:rPr>
              <a:t></a:t>
            </a:r>
            <a:r>
              <a:rPr lang="en-US" sz="3200" b="1">
                <a:solidFill>
                  <a:srgbClr val="0070C0"/>
                </a:solidFill>
                <a:latin typeface="Times New Roman" panose="02020603050405020304" pitchFamily="18" charset="0"/>
              </a:rPr>
              <a:t>Nhóm 1:</a:t>
            </a:r>
          </a:p>
          <a:p>
            <a:pPr algn="just"/>
            <a:r>
              <a:rPr lang="vi-VN" sz="2400" b="1">
                <a:effectLst>
                  <a:outerShdw blurRad="38100" dist="38100" dir="2700000" algn="tl">
                    <a:srgbClr val="000000">
                      <a:alpha val="43137"/>
                    </a:srgbClr>
                  </a:outerShdw>
                </a:effectLst>
                <a:latin typeface="Times New Roman" panose="02020603050405020304" pitchFamily="18" charset="0"/>
              </a:rPr>
              <a:t>Dây cua-roa trên hình </a:t>
            </a:r>
            <a:r>
              <a:rPr lang="en-US" sz="2400" b="1">
                <a:effectLst>
                  <a:outerShdw blurRad="38100" dist="38100" dir="2700000" algn="tl">
                    <a:srgbClr val="000000">
                      <a:alpha val="43137"/>
                    </a:srgbClr>
                  </a:outerShdw>
                </a:effectLst>
                <a:latin typeface="Times New Roman" panose="02020603050405020304" pitchFamily="18" charset="0"/>
              </a:rPr>
              <a:t>bên</a:t>
            </a:r>
            <a:r>
              <a:rPr lang="vi-VN" sz="2400" b="1">
                <a:effectLst>
                  <a:outerShdw blurRad="38100" dist="38100" dir="2700000" algn="tl">
                    <a:srgbClr val="000000">
                      <a:alpha val="43137"/>
                    </a:srgbClr>
                  </a:outerShdw>
                </a:effectLst>
                <a:latin typeface="Times New Roman" panose="02020603050405020304" pitchFamily="18" charset="0"/>
              </a:rPr>
              <a:t> có những phần là tiếp tuyến của các đường tròn tâm A, B, C. Chiều quay của đường tròn tâm B ngược chiều quay của kim đồng hồ. Tìm chiều quay của đường tròn tâm A và đường tròn tâm C</a:t>
            </a:r>
            <a:r>
              <a:rPr lang="en-US" sz="2400" b="1">
                <a:effectLst>
                  <a:outerShdw blurRad="38100" dist="38100" dir="2700000" algn="tl">
                    <a:srgbClr val="000000">
                      <a:alpha val="43137"/>
                    </a:srgbClr>
                  </a:outerShdw>
                </a:effectLst>
                <a:latin typeface="Times New Roman" panose="02020603050405020304" pitchFamily="18" charset="0"/>
              </a:rPr>
              <a:t> </a:t>
            </a:r>
            <a:r>
              <a:rPr lang="vi-VN" sz="2400" b="1">
                <a:effectLst>
                  <a:outerShdw blurRad="38100" dist="38100" dir="2700000" algn="tl">
                    <a:srgbClr val="000000">
                      <a:alpha val="43137"/>
                    </a:srgbClr>
                  </a:outerShdw>
                </a:effectLst>
                <a:latin typeface="Times New Roman" panose="02020603050405020304" pitchFamily="18" charset="0"/>
              </a:rPr>
              <a:t>(cùng chiều quay hay ngược chiều quay của kim đồng hồ).</a:t>
            </a:r>
            <a:endParaRPr lang="en-US" sz="2400" i="1">
              <a:effectLst>
                <a:outerShdw blurRad="38100" dist="38100" dir="2700000" algn="tl">
                  <a:srgbClr val="000000">
                    <a:alpha val="43137"/>
                  </a:srgbClr>
                </a:outerShdw>
              </a:effectLst>
            </a:endParaRPr>
          </a:p>
        </p:txBody>
      </p:sp>
      <p:pic>
        <p:nvPicPr>
          <p:cNvPr id="8" name="Picture 10" descr="Kết quả hình ảnh cho bài tạp đây cu roa trên hình 76 có những phần là tiếp tuyến">
            <a:extLst>
              <a:ext uri="{FF2B5EF4-FFF2-40B4-BE49-F238E27FC236}">
                <a16:creationId xmlns:a16="http://schemas.microsoft.com/office/drawing/2014/main" id="{05BA20FB-5841-445B-A03A-4F75DCBB0B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71684" y="833475"/>
            <a:ext cx="2509506" cy="2049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23113meo_giu_xe_cuaroa">
            <a:extLst>
              <a:ext uri="{FF2B5EF4-FFF2-40B4-BE49-F238E27FC236}">
                <a16:creationId xmlns:a16="http://schemas.microsoft.com/office/drawing/2014/main" id="{ABB1D44E-EB3E-46B3-9085-C7438DA3C7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1360" y="2882904"/>
            <a:ext cx="4572000" cy="2958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25434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ou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4">
            <a:extLst>
              <a:ext uri="{FF2B5EF4-FFF2-40B4-BE49-F238E27FC236}">
                <a16:creationId xmlns:a16="http://schemas.microsoft.com/office/drawing/2014/main" id="{58E6D429-DC53-47C4-8036-1E9D12B8E28B}"/>
              </a:ext>
            </a:extLst>
          </p:cNvPr>
          <p:cNvSpPr/>
          <p:nvPr/>
        </p:nvSpPr>
        <p:spPr>
          <a:xfrm>
            <a:off x="6338467" y="99607"/>
            <a:ext cx="5717294" cy="493723"/>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HOẠT ĐỘNG VẬN DỤNG</a:t>
            </a:r>
          </a:p>
        </p:txBody>
      </p:sp>
      <p:sp>
        <p:nvSpPr>
          <p:cNvPr id="27" name="TextBox 26">
            <a:extLst>
              <a:ext uri="{FF2B5EF4-FFF2-40B4-BE49-F238E27FC236}">
                <a16:creationId xmlns:a16="http://schemas.microsoft.com/office/drawing/2014/main" id="{CE530CE9-79B6-4A34-9DE8-7F769B44A120}"/>
              </a:ext>
            </a:extLst>
          </p:cNvPr>
          <p:cNvSpPr txBox="1"/>
          <p:nvPr/>
        </p:nvSpPr>
        <p:spPr>
          <a:xfrm>
            <a:off x="227679" y="-40973"/>
            <a:ext cx="9906921" cy="2308324"/>
          </a:xfrm>
          <a:prstGeom prst="rect">
            <a:avLst/>
          </a:prstGeom>
          <a:noFill/>
        </p:spPr>
        <p:txBody>
          <a:bodyPr wrap="square">
            <a:spAutoFit/>
          </a:bodyPr>
          <a:lstStyle/>
          <a:p>
            <a:pPr algn="just"/>
            <a:endParaRPr lang="en-US" sz="3200" b="1">
              <a:solidFill>
                <a:srgbClr val="0070C0"/>
              </a:solidFill>
              <a:latin typeface="Times New Roman" panose="02020603050405020304" pitchFamily="18" charset="0"/>
            </a:endParaRPr>
          </a:p>
          <a:p>
            <a:pPr algn="just"/>
            <a:r>
              <a:rPr lang="en-US" sz="3200" b="1">
                <a:solidFill>
                  <a:srgbClr val="C00000"/>
                </a:solidFill>
                <a:latin typeface="Times New Roman" panose="02020603050405020304" pitchFamily="18" charset="0"/>
                <a:sym typeface="Wingdings" panose="05000000000000000000" pitchFamily="2" charset="2"/>
              </a:rPr>
              <a:t></a:t>
            </a:r>
            <a:r>
              <a:rPr lang="en-US" sz="3200" b="1">
                <a:solidFill>
                  <a:srgbClr val="0070C0"/>
                </a:solidFill>
                <a:latin typeface="Times New Roman" panose="02020603050405020304" pitchFamily="18" charset="0"/>
              </a:rPr>
              <a:t>Nhóm 2:</a:t>
            </a:r>
          </a:p>
          <a:p>
            <a:pPr algn="just"/>
            <a:endParaRPr lang="en-US" sz="1600" b="1">
              <a:solidFill>
                <a:srgbClr val="0070C0"/>
              </a:solidFill>
              <a:latin typeface="Times New Roman" panose="02020603050405020304" pitchFamily="18" charset="0"/>
            </a:endParaRPr>
          </a:p>
          <a:p>
            <a:pPr marL="457200" indent="-457200" algn="just">
              <a:buFontTx/>
              <a:buChar char="-"/>
            </a:pPr>
            <a:r>
              <a:rPr lang="en-US" sz="3200" b="1">
                <a:effectLst>
                  <a:outerShdw blurRad="38100" dist="38100" dir="2700000" algn="tl">
                    <a:srgbClr val="000000">
                      <a:alpha val="43137"/>
                    </a:srgbClr>
                  </a:outerShdw>
                </a:effectLst>
                <a:latin typeface="Times New Roman" panose="02020603050405020304" pitchFamily="18" charset="0"/>
              </a:rPr>
              <a:t>Tìm hiểu t</a:t>
            </a:r>
            <a:r>
              <a:rPr lang="vi-VN" sz="3200" b="1">
                <a:effectLst>
                  <a:outerShdw blurRad="38100" dist="38100" dir="2700000" algn="tl">
                    <a:srgbClr val="000000">
                      <a:alpha val="43137"/>
                    </a:srgbClr>
                  </a:outerShdw>
                </a:effectLst>
                <a:latin typeface="Times New Roman" panose="02020603050405020304" pitchFamily="18" charset="0"/>
              </a:rPr>
              <a:t>hước cặp (pan – me)</a:t>
            </a:r>
            <a:r>
              <a:rPr lang="en-US" sz="3200" b="1">
                <a:effectLst>
                  <a:outerShdw blurRad="38100" dist="38100" dir="2700000" algn="tl">
                    <a:srgbClr val="000000">
                      <a:alpha val="43137"/>
                    </a:srgbClr>
                  </a:outerShdw>
                </a:effectLst>
                <a:latin typeface="Times New Roman" panose="02020603050405020304" pitchFamily="18" charset="0"/>
              </a:rPr>
              <a:t>.</a:t>
            </a:r>
          </a:p>
          <a:p>
            <a:pPr marL="457200" indent="-457200" algn="just">
              <a:buFontTx/>
              <a:buChar char="-"/>
            </a:pPr>
            <a:r>
              <a:rPr lang="en-US" sz="3200" b="1">
                <a:effectLst>
                  <a:outerShdw blurRad="38100" dist="38100" dir="2700000" algn="tl">
                    <a:srgbClr val="000000">
                      <a:alpha val="43137"/>
                    </a:srgbClr>
                  </a:outerShdw>
                </a:effectLst>
                <a:latin typeface="Times New Roman" panose="02020603050405020304" pitchFamily="18" charset="0"/>
              </a:rPr>
              <a:t>Cách </a:t>
            </a:r>
            <a:r>
              <a:rPr lang="vi-VN" sz="3200" b="1">
                <a:effectLst>
                  <a:outerShdw blurRad="38100" dist="38100" dir="2700000" algn="tl">
                    <a:srgbClr val="000000">
                      <a:alpha val="43137"/>
                    </a:srgbClr>
                  </a:outerShdw>
                </a:effectLst>
                <a:latin typeface="Times New Roman" panose="02020603050405020304" pitchFamily="18" charset="0"/>
              </a:rPr>
              <a:t>đo đường kính của một vật hình tròn</a:t>
            </a:r>
            <a:r>
              <a:rPr lang="en-US" sz="3200" b="1">
                <a:effectLst>
                  <a:outerShdw blurRad="38100" dist="38100" dir="2700000" algn="tl">
                    <a:srgbClr val="000000">
                      <a:alpha val="43137"/>
                    </a:srgbClr>
                  </a:outerShdw>
                </a:effectLst>
                <a:latin typeface="Times New Roman" panose="02020603050405020304" pitchFamily="18" charset="0"/>
              </a:rPr>
              <a:t>.</a:t>
            </a:r>
          </a:p>
        </p:txBody>
      </p:sp>
      <p:pic>
        <p:nvPicPr>
          <p:cNvPr id="13318" name="Picture 6" descr="Xem ngày âm lịch hôm nay bao nhiêu - Xem lịch âm hôm nay">
            <a:extLst>
              <a:ext uri="{FF2B5EF4-FFF2-40B4-BE49-F238E27FC236}">
                <a16:creationId xmlns:a16="http://schemas.microsoft.com/office/drawing/2014/main" id="{DD198207-C7A9-4583-9166-8CE634B93A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5879" y="593330"/>
            <a:ext cx="2466975" cy="184785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56">
            <a:extLst>
              <a:ext uri="{FF2B5EF4-FFF2-40B4-BE49-F238E27FC236}">
                <a16:creationId xmlns:a16="http://schemas.microsoft.com/office/drawing/2014/main" id="{305D8075-B1D9-4052-A38E-3E1BE69A8EE6}"/>
              </a:ext>
            </a:extLst>
          </p:cNvPr>
          <p:cNvGrpSpPr>
            <a:grpSpLocks/>
          </p:cNvGrpSpPr>
          <p:nvPr/>
        </p:nvGrpSpPr>
        <p:grpSpPr bwMode="auto">
          <a:xfrm>
            <a:off x="2604564" y="2644140"/>
            <a:ext cx="5860733" cy="3017520"/>
            <a:chOff x="748" y="1575"/>
            <a:chExt cx="4397" cy="2309"/>
          </a:xfrm>
        </p:grpSpPr>
        <p:grpSp>
          <p:nvGrpSpPr>
            <p:cNvPr id="10" name="Group 47">
              <a:extLst>
                <a:ext uri="{FF2B5EF4-FFF2-40B4-BE49-F238E27FC236}">
                  <a16:creationId xmlns:a16="http://schemas.microsoft.com/office/drawing/2014/main" id="{4FF6631E-F0EB-4D73-81B2-1D7B0CA9AEF7}"/>
                </a:ext>
              </a:extLst>
            </p:cNvPr>
            <p:cNvGrpSpPr>
              <a:grpSpLocks/>
            </p:cNvGrpSpPr>
            <p:nvPr/>
          </p:nvGrpSpPr>
          <p:grpSpPr bwMode="auto">
            <a:xfrm>
              <a:off x="748" y="1575"/>
              <a:ext cx="4397" cy="2309"/>
              <a:chOff x="748" y="1570"/>
              <a:chExt cx="4397" cy="2309"/>
            </a:xfrm>
          </p:grpSpPr>
          <p:sp>
            <p:nvSpPr>
              <p:cNvPr id="13" name="Freeform 6">
                <a:extLst>
                  <a:ext uri="{FF2B5EF4-FFF2-40B4-BE49-F238E27FC236}">
                    <a16:creationId xmlns:a16="http://schemas.microsoft.com/office/drawing/2014/main" id="{F14FEC32-F913-46F1-87C6-6C4668CE9595}"/>
                  </a:ext>
                </a:extLst>
              </p:cNvPr>
              <p:cNvSpPr>
                <a:spLocks/>
              </p:cNvSpPr>
              <p:nvPr/>
            </p:nvSpPr>
            <p:spPr bwMode="auto">
              <a:xfrm>
                <a:off x="2227" y="2504"/>
                <a:ext cx="2897" cy="222"/>
              </a:xfrm>
              <a:custGeom>
                <a:avLst/>
                <a:gdLst>
                  <a:gd name="T0" fmla="*/ 0 w 2928"/>
                  <a:gd name="T1" fmla="*/ 112 h 242"/>
                  <a:gd name="T2" fmla="*/ 0 w 2928"/>
                  <a:gd name="T3" fmla="*/ 0 h 242"/>
                  <a:gd name="T4" fmla="*/ 858 w 2928"/>
                  <a:gd name="T5" fmla="*/ 0 h 242"/>
                  <a:gd name="T6" fmla="*/ 858 w 2928"/>
                  <a:gd name="T7" fmla="*/ 99 h 242"/>
                  <a:gd name="T8" fmla="*/ 2661 w 2928"/>
                  <a:gd name="T9" fmla="*/ 99 h 242"/>
                  <a:gd name="T10" fmla="*/ 0 60000 65536"/>
                  <a:gd name="T11" fmla="*/ 0 60000 65536"/>
                  <a:gd name="T12" fmla="*/ 0 60000 65536"/>
                  <a:gd name="T13" fmla="*/ 0 60000 65536"/>
                  <a:gd name="T14" fmla="*/ 0 60000 65536"/>
                  <a:gd name="T15" fmla="*/ 0 w 2928"/>
                  <a:gd name="T16" fmla="*/ 0 h 242"/>
                  <a:gd name="T17" fmla="*/ 2928 w 2928"/>
                  <a:gd name="T18" fmla="*/ 242 h 242"/>
                </a:gdLst>
                <a:ahLst/>
                <a:cxnLst>
                  <a:cxn ang="T10">
                    <a:pos x="T0" y="T1"/>
                  </a:cxn>
                  <a:cxn ang="T11">
                    <a:pos x="T2" y="T3"/>
                  </a:cxn>
                  <a:cxn ang="T12">
                    <a:pos x="T4" y="T5"/>
                  </a:cxn>
                  <a:cxn ang="T13">
                    <a:pos x="T6" y="T7"/>
                  </a:cxn>
                  <a:cxn ang="T14">
                    <a:pos x="T8" y="T9"/>
                  </a:cxn>
                </a:cxnLst>
                <a:rect l="T15" t="T16" r="T17" b="T18"/>
                <a:pathLst>
                  <a:path w="2928" h="242">
                    <a:moveTo>
                      <a:pt x="0" y="242"/>
                    </a:moveTo>
                    <a:lnTo>
                      <a:pt x="0" y="0"/>
                    </a:lnTo>
                    <a:lnTo>
                      <a:pt x="944" y="0"/>
                    </a:lnTo>
                    <a:lnTo>
                      <a:pt x="944" y="218"/>
                    </a:lnTo>
                    <a:lnTo>
                      <a:pt x="2928" y="218"/>
                    </a:lnTo>
                  </a:path>
                </a:pathLst>
              </a:custGeom>
              <a:noFill/>
              <a:ln w="38100">
                <a:solidFill>
                  <a:srgbClr val="8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 name="Freeform 7">
                <a:extLst>
                  <a:ext uri="{FF2B5EF4-FFF2-40B4-BE49-F238E27FC236}">
                    <a16:creationId xmlns:a16="http://schemas.microsoft.com/office/drawing/2014/main" id="{768CA041-7244-42F7-ADB0-246A1F384CC8}"/>
                  </a:ext>
                </a:extLst>
              </p:cNvPr>
              <p:cNvSpPr>
                <a:spLocks/>
              </p:cNvSpPr>
              <p:nvPr/>
            </p:nvSpPr>
            <p:spPr bwMode="auto">
              <a:xfrm>
                <a:off x="748" y="2705"/>
                <a:ext cx="697" cy="1174"/>
              </a:xfrm>
              <a:custGeom>
                <a:avLst/>
                <a:gdLst>
                  <a:gd name="T0" fmla="*/ 0 w 798"/>
                  <a:gd name="T1" fmla="*/ 0 h 1404"/>
                  <a:gd name="T2" fmla="*/ 93 w 798"/>
                  <a:gd name="T3" fmla="*/ 73 h 1404"/>
                  <a:gd name="T4" fmla="*/ 123 w 798"/>
                  <a:gd name="T5" fmla="*/ 197 h 1404"/>
                  <a:gd name="T6" fmla="*/ 180 w 798"/>
                  <a:gd name="T7" fmla="*/ 267 h 1404"/>
                  <a:gd name="T8" fmla="*/ 237 w 798"/>
                  <a:gd name="T9" fmla="*/ 278 h 1404"/>
                  <a:gd name="T10" fmla="*/ 0 60000 65536"/>
                  <a:gd name="T11" fmla="*/ 0 60000 65536"/>
                  <a:gd name="T12" fmla="*/ 0 60000 65536"/>
                  <a:gd name="T13" fmla="*/ 0 60000 65536"/>
                  <a:gd name="T14" fmla="*/ 0 60000 65536"/>
                  <a:gd name="T15" fmla="*/ 0 w 798"/>
                  <a:gd name="T16" fmla="*/ 0 h 1404"/>
                  <a:gd name="T17" fmla="*/ 798 w 798"/>
                  <a:gd name="T18" fmla="*/ 1404 h 1404"/>
                </a:gdLst>
                <a:ahLst/>
                <a:cxnLst>
                  <a:cxn ang="T10">
                    <a:pos x="T0" y="T1"/>
                  </a:cxn>
                  <a:cxn ang="T11">
                    <a:pos x="T2" y="T3"/>
                  </a:cxn>
                  <a:cxn ang="T12">
                    <a:pos x="T4" y="T5"/>
                  </a:cxn>
                  <a:cxn ang="T13">
                    <a:pos x="T6" y="T7"/>
                  </a:cxn>
                  <a:cxn ang="T14">
                    <a:pos x="T8" y="T9"/>
                  </a:cxn>
                </a:cxnLst>
                <a:rect l="T15" t="T16" r="T17" b="T18"/>
                <a:pathLst>
                  <a:path w="798" h="1404">
                    <a:moveTo>
                      <a:pt x="0" y="0"/>
                    </a:moveTo>
                    <a:cubicBezTo>
                      <a:pt x="52" y="59"/>
                      <a:pt x="244" y="198"/>
                      <a:pt x="313" y="362"/>
                    </a:cubicBezTo>
                    <a:cubicBezTo>
                      <a:pt x="382" y="526"/>
                      <a:pt x="367" y="821"/>
                      <a:pt x="416" y="984"/>
                    </a:cubicBezTo>
                    <a:cubicBezTo>
                      <a:pt x="465" y="1146"/>
                      <a:pt x="544" y="1268"/>
                      <a:pt x="608" y="1336"/>
                    </a:cubicBezTo>
                    <a:cubicBezTo>
                      <a:pt x="672" y="1404"/>
                      <a:pt x="759" y="1378"/>
                      <a:pt x="798" y="1389"/>
                    </a:cubicBezTo>
                  </a:path>
                </a:pathLst>
              </a:custGeom>
              <a:noFill/>
              <a:ln w="38100">
                <a:solidFill>
                  <a:srgbClr val="8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 name="Line 8">
                <a:extLst>
                  <a:ext uri="{FF2B5EF4-FFF2-40B4-BE49-F238E27FC236}">
                    <a16:creationId xmlns:a16="http://schemas.microsoft.com/office/drawing/2014/main" id="{FFEB28CD-85ED-4F87-BFAA-13963C453C15}"/>
                  </a:ext>
                </a:extLst>
              </p:cNvPr>
              <p:cNvSpPr>
                <a:spLocks noChangeShapeType="1"/>
              </p:cNvSpPr>
              <p:nvPr/>
            </p:nvSpPr>
            <p:spPr bwMode="auto">
              <a:xfrm flipV="1">
                <a:off x="1445" y="2572"/>
                <a:ext cx="0" cy="1294"/>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Oval 9">
                <a:extLst>
                  <a:ext uri="{FF2B5EF4-FFF2-40B4-BE49-F238E27FC236}">
                    <a16:creationId xmlns:a16="http://schemas.microsoft.com/office/drawing/2014/main" id="{7C22B7A0-CE0C-4735-AA26-0E1A4789AB68}"/>
                  </a:ext>
                </a:extLst>
              </p:cNvPr>
              <p:cNvSpPr>
                <a:spLocks noChangeArrowheads="1"/>
              </p:cNvSpPr>
              <p:nvPr/>
            </p:nvSpPr>
            <p:spPr bwMode="auto">
              <a:xfrm>
                <a:off x="1452" y="2720"/>
                <a:ext cx="761" cy="728"/>
              </a:xfrm>
              <a:prstGeom prst="ellipse">
                <a:avLst/>
              </a:prstGeom>
              <a:gradFill rotWithShape="1">
                <a:gsLst>
                  <a:gs pos="0">
                    <a:srgbClr val="333399"/>
                  </a:gs>
                  <a:gs pos="100000">
                    <a:srgbClr val="800080"/>
                  </a:gs>
                </a:gsLst>
                <a:lin ang="5400000" scaled="1"/>
              </a:gradFill>
              <a:ln w="38100">
                <a:solidFill>
                  <a:schemeClr val="tx1"/>
                </a:solidFill>
                <a:round/>
                <a:headEnd/>
                <a:tailEnd/>
              </a:ln>
            </p:spPr>
            <p:txBody>
              <a:bodyPr wrap="none" anchor="ctr"/>
              <a:lstStyle/>
              <a:p>
                <a:endParaRPr lang="en-US"/>
              </a:p>
            </p:txBody>
          </p:sp>
          <p:sp>
            <p:nvSpPr>
              <p:cNvPr id="17" name="Freeform 10">
                <a:extLst>
                  <a:ext uri="{FF2B5EF4-FFF2-40B4-BE49-F238E27FC236}">
                    <a16:creationId xmlns:a16="http://schemas.microsoft.com/office/drawing/2014/main" id="{064286B3-8003-41C0-8A35-2E4C362ADAFB}"/>
                  </a:ext>
                </a:extLst>
              </p:cNvPr>
              <p:cNvSpPr>
                <a:spLocks/>
              </p:cNvSpPr>
              <p:nvPr/>
            </p:nvSpPr>
            <p:spPr bwMode="auto">
              <a:xfrm>
                <a:off x="1452" y="2714"/>
                <a:ext cx="775" cy="1152"/>
              </a:xfrm>
              <a:custGeom>
                <a:avLst/>
                <a:gdLst>
                  <a:gd name="T0" fmla="*/ 0 w 871"/>
                  <a:gd name="T1" fmla="*/ 0 h 871"/>
                  <a:gd name="T2" fmla="*/ 304 w 871"/>
                  <a:gd name="T3" fmla="*/ 0 h 871"/>
                  <a:gd name="T4" fmla="*/ 304 w 871"/>
                  <a:gd name="T5" fmla="*/ 10791 h 871"/>
                  <a:gd name="T6" fmla="*/ 0 60000 65536"/>
                  <a:gd name="T7" fmla="*/ 0 60000 65536"/>
                  <a:gd name="T8" fmla="*/ 0 60000 65536"/>
                  <a:gd name="T9" fmla="*/ 0 w 871"/>
                  <a:gd name="T10" fmla="*/ 0 h 871"/>
                  <a:gd name="T11" fmla="*/ 871 w 871"/>
                  <a:gd name="T12" fmla="*/ 871 h 871"/>
                </a:gdLst>
                <a:ahLst/>
                <a:cxnLst>
                  <a:cxn ang="T6">
                    <a:pos x="T0" y="T1"/>
                  </a:cxn>
                  <a:cxn ang="T7">
                    <a:pos x="T2" y="T3"/>
                  </a:cxn>
                  <a:cxn ang="T8">
                    <a:pos x="T4" y="T5"/>
                  </a:cxn>
                </a:cxnLst>
                <a:rect l="T9" t="T10" r="T11" b="T12"/>
                <a:pathLst>
                  <a:path w="871" h="871">
                    <a:moveTo>
                      <a:pt x="0" y="0"/>
                    </a:moveTo>
                    <a:lnTo>
                      <a:pt x="871" y="0"/>
                    </a:lnTo>
                    <a:lnTo>
                      <a:pt x="871" y="871"/>
                    </a:lnTo>
                  </a:path>
                </a:pathLst>
              </a:custGeom>
              <a:noFill/>
              <a:ln w="38100">
                <a:solidFill>
                  <a:srgbClr val="8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 name="Freeform 11">
                <a:extLst>
                  <a:ext uri="{FF2B5EF4-FFF2-40B4-BE49-F238E27FC236}">
                    <a16:creationId xmlns:a16="http://schemas.microsoft.com/office/drawing/2014/main" id="{58AD6A5C-74DA-4076-AD0F-38456DC89170}"/>
                  </a:ext>
                </a:extLst>
              </p:cNvPr>
              <p:cNvSpPr>
                <a:spLocks/>
              </p:cNvSpPr>
              <p:nvPr/>
            </p:nvSpPr>
            <p:spPr bwMode="auto">
              <a:xfrm>
                <a:off x="2222" y="2664"/>
                <a:ext cx="933" cy="1194"/>
              </a:xfrm>
              <a:custGeom>
                <a:avLst/>
                <a:gdLst>
                  <a:gd name="T0" fmla="*/ 316 w 1068"/>
                  <a:gd name="T1" fmla="*/ 9 h 1428"/>
                  <a:gd name="T2" fmla="*/ 280 w 1068"/>
                  <a:gd name="T3" fmla="*/ 19 h 1428"/>
                  <a:gd name="T4" fmla="*/ 238 w 1068"/>
                  <a:gd name="T5" fmla="*/ 3 h 1428"/>
                  <a:gd name="T6" fmla="*/ 190 w 1068"/>
                  <a:gd name="T7" fmla="*/ 33 h 1428"/>
                  <a:gd name="T8" fmla="*/ 131 w 1068"/>
                  <a:gd name="T9" fmla="*/ 30 h 1428"/>
                  <a:gd name="T10" fmla="*/ 123 w 1068"/>
                  <a:gd name="T11" fmla="*/ 87 h 1428"/>
                  <a:gd name="T12" fmla="*/ 118 w 1068"/>
                  <a:gd name="T13" fmla="*/ 156 h 1428"/>
                  <a:gd name="T14" fmla="*/ 81 w 1068"/>
                  <a:gd name="T15" fmla="*/ 237 h 1428"/>
                  <a:gd name="T16" fmla="*/ 56 w 1068"/>
                  <a:gd name="T17" fmla="*/ 266 h 1428"/>
                  <a:gd name="T18" fmla="*/ 34 w 1068"/>
                  <a:gd name="T19" fmla="*/ 278 h 1428"/>
                  <a:gd name="T20" fmla="*/ 0 w 1068"/>
                  <a:gd name="T21" fmla="*/ 284 h 14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68"/>
                  <a:gd name="T34" fmla="*/ 0 h 1428"/>
                  <a:gd name="T35" fmla="*/ 1068 w 1068"/>
                  <a:gd name="T36" fmla="*/ 1428 h 14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68" h="1428">
                    <a:moveTo>
                      <a:pt x="1068" y="45"/>
                    </a:moveTo>
                    <a:cubicBezTo>
                      <a:pt x="1047" y="54"/>
                      <a:pt x="986" y="105"/>
                      <a:pt x="942" y="99"/>
                    </a:cubicBezTo>
                    <a:cubicBezTo>
                      <a:pt x="898" y="93"/>
                      <a:pt x="855" y="0"/>
                      <a:pt x="805" y="11"/>
                    </a:cubicBezTo>
                    <a:cubicBezTo>
                      <a:pt x="755" y="22"/>
                      <a:pt x="702" y="145"/>
                      <a:pt x="642" y="168"/>
                    </a:cubicBezTo>
                    <a:cubicBezTo>
                      <a:pt x="582" y="191"/>
                      <a:pt x="482" y="106"/>
                      <a:pt x="444" y="150"/>
                    </a:cubicBezTo>
                    <a:cubicBezTo>
                      <a:pt x="406" y="194"/>
                      <a:pt x="422" y="326"/>
                      <a:pt x="414" y="432"/>
                    </a:cubicBezTo>
                    <a:cubicBezTo>
                      <a:pt x="406" y="538"/>
                      <a:pt x="419" y="659"/>
                      <a:pt x="396" y="786"/>
                    </a:cubicBezTo>
                    <a:cubicBezTo>
                      <a:pt x="373" y="913"/>
                      <a:pt x="307" y="1103"/>
                      <a:pt x="273" y="1194"/>
                    </a:cubicBezTo>
                    <a:cubicBezTo>
                      <a:pt x="239" y="1285"/>
                      <a:pt x="215" y="1299"/>
                      <a:pt x="189" y="1332"/>
                    </a:cubicBezTo>
                    <a:cubicBezTo>
                      <a:pt x="163" y="1365"/>
                      <a:pt x="148" y="1376"/>
                      <a:pt x="117" y="1392"/>
                    </a:cubicBezTo>
                    <a:cubicBezTo>
                      <a:pt x="86" y="1408"/>
                      <a:pt x="24" y="1421"/>
                      <a:pt x="0" y="1428"/>
                    </a:cubicBezTo>
                  </a:path>
                </a:pathLst>
              </a:custGeom>
              <a:noFill/>
              <a:ln w="38100">
                <a:solidFill>
                  <a:srgbClr val="8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 name="Freeform 12">
                <a:extLst>
                  <a:ext uri="{FF2B5EF4-FFF2-40B4-BE49-F238E27FC236}">
                    <a16:creationId xmlns:a16="http://schemas.microsoft.com/office/drawing/2014/main" id="{8FD9AC24-6F2F-490F-8F59-A486174F43D1}"/>
                  </a:ext>
                </a:extLst>
              </p:cNvPr>
              <p:cNvSpPr>
                <a:spLocks/>
              </p:cNvSpPr>
              <p:nvPr/>
            </p:nvSpPr>
            <p:spPr bwMode="auto">
              <a:xfrm>
                <a:off x="2276" y="2127"/>
                <a:ext cx="825" cy="141"/>
              </a:xfrm>
              <a:custGeom>
                <a:avLst/>
                <a:gdLst>
                  <a:gd name="T0" fmla="*/ 0 w 944"/>
                  <a:gd name="T1" fmla="*/ 33 h 169"/>
                  <a:gd name="T2" fmla="*/ 0 w 944"/>
                  <a:gd name="T3" fmla="*/ 0 h 169"/>
                  <a:gd name="T4" fmla="*/ 281 w 944"/>
                  <a:gd name="T5" fmla="*/ 0 h 169"/>
                  <a:gd name="T6" fmla="*/ 281 w 944"/>
                  <a:gd name="T7" fmla="*/ 33 h 169"/>
                  <a:gd name="T8" fmla="*/ 0 w 944"/>
                  <a:gd name="T9" fmla="*/ 33 h 169"/>
                  <a:gd name="T10" fmla="*/ 0 60000 65536"/>
                  <a:gd name="T11" fmla="*/ 0 60000 65536"/>
                  <a:gd name="T12" fmla="*/ 0 60000 65536"/>
                  <a:gd name="T13" fmla="*/ 0 60000 65536"/>
                  <a:gd name="T14" fmla="*/ 0 60000 65536"/>
                  <a:gd name="T15" fmla="*/ 0 w 944"/>
                  <a:gd name="T16" fmla="*/ 0 h 169"/>
                  <a:gd name="T17" fmla="*/ 944 w 944"/>
                  <a:gd name="T18" fmla="*/ 169 h 169"/>
                </a:gdLst>
                <a:ahLst/>
                <a:cxnLst>
                  <a:cxn ang="T10">
                    <a:pos x="T0" y="T1"/>
                  </a:cxn>
                  <a:cxn ang="T11">
                    <a:pos x="T2" y="T3"/>
                  </a:cxn>
                  <a:cxn ang="T12">
                    <a:pos x="T4" y="T5"/>
                  </a:cxn>
                  <a:cxn ang="T13">
                    <a:pos x="T6" y="T7"/>
                  </a:cxn>
                  <a:cxn ang="T14">
                    <a:pos x="T8" y="T9"/>
                  </a:cxn>
                </a:cxnLst>
                <a:rect l="T15" t="T16" r="T17" b="T18"/>
                <a:pathLst>
                  <a:path w="944" h="169">
                    <a:moveTo>
                      <a:pt x="0" y="169"/>
                    </a:moveTo>
                    <a:lnTo>
                      <a:pt x="0" y="0"/>
                    </a:lnTo>
                    <a:lnTo>
                      <a:pt x="944" y="0"/>
                    </a:lnTo>
                    <a:lnTo>
                      <a:pt x="944" y="169"/>
                    </a:lnTo>
                    <a:lnTo>
                      <a:pt x="0" y="169"/>
                    </a:lnTo>
                    <a:close/>
                  </a:path>
                </a:pathLst>
              </a:custGeom>
              <a:solidFill>
                <a:srgbClr val="7030A0"/>
              </a:solidFill>
              <a:ln w="38100">
                <a:solidFill>
                  <a:schemeClr val="bg2"/>
                </a:solidFill>
                <a:round/>
                <a:headEnd/>
                <a:tailEnd/>
              </a:ln>
            </p:spPr>
            <p:txBody>
              <a:bodyPr/>
              <a:lstStyle/>
              <a:p>
                <a:endParaRPr lang="en-US"/>
              </a:p>
            </p:txBody>
          </p:sp>
          <p:sp>
            <p:nvSpPr>
              <p:cNvPr id="20" name="Line 13">
                <a:extLst>
                  <a:ext uri="{FF2B5EF4-FFF2-40B4-BE49-F238E27FC236}">
                    <a16:creationId xmlns:a16="http://schemas.microsoft.com/office/drawing/2014/main" id="{5242063F-43A0-47FA-A559-6E5CA09051BC}"/>
                  </a:ext>
                </a:extLst>
              </p:cNvPr>
              <p:cNvSpPr>
                <a:spLocks noChangeShapeType="1"/>
              </p:cNvSpPr>
              <p:nvPr/>
            </p:nvSpPr>
            <p:spPr bwMode="auto">
              <a:xfrm flipV="1">
                <a:off x="2276" y="1823"/>
                <a:ext cx="1" cy="446"/>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Freeform 14">
                <a:extLst>
                  <a:ext uri="{FF2B5EF4-FFF2-40B4-BE49-F238E27FC236}">
                    <a16:creationId xmlns:a16="http://schemas.microsoft.com/office/drawing/2014/main" id="{8CDB8F0C-4F14-49D6-8953-B913054A7C6C}"/>
                  </a:ext>
                </a:extLst>
              </p:cNvPr>
              <p:cNvSpPr>
                <a:spLocks/>
              </p:cNvSpPr>
              <p:nvPr/>
            </p:nvSpPr>
            <p:spPr bwMode="auto">
              <a:xfrm>
                <a:off x="1255" y="1786"/>
                <a:ext cx="888" cy="442"/>
              </a:xfrm>
              <a:custGeom>
                <a:avLst/>
                <a:gdLst>
                  <a:gd name="T0" fmla="*/ 300 w 1017"/>
                  <a:gd name="T1" fmla="*/ 104 h 529"/>
                  <a:gd name="T2" fmla="*/ 0 w 1017"/>
                  <a:gd name="T3" fmla="*/ 104 h 529"/>
                  <a:gd name="T4" fmla="*/ 0 w 1017"/>
                  <a:gd name="T5" fmla="*/ 0 h 529"/>
                  <a:gd name="T6" fmla="*/ 0 60000 65536"/>
                  <a:gd name="T7" fmla="*/ 0 60000 65536"/>
                  <a:gd name="T8" fmla="*/ 0 60000 65536"/>
                  <a:gd name="T9" fmla="*/ 0 w 1017"/>
                  <a:gd name="T10" fmla="*/ 0 h 529"/>
                  <a:gd name="T11" fmla="*/ 1017 w 1017"/>
                  <a:gd name="T12" fmla="*/ 529 h 529"/>
                </a:gdLst>
                <a:ahLst/>
                <a:cxnLst>
                  <a:cxn ang="T6">
                    <a:pos x="T0" y="T1"/>
                  </a:cxn>
                  <a:cxn ang="T7">
                    <a:pos x="T2" y="T3"/>
                  </a:cxn>
                  <a:cxn ang="T8">
                    <a:pos x="T4" y="T5"/>
                  </a:cxn>
                </a:cxnLst>
                <a:rect l="T9" t="T10" r="T11" b="T12"/>
                <a:pathLst>
                  <a:path w="1017" h="529">
                    <a:moveTo>
                      <a:pt x="1017" y="529"/>
                    </a:moveTo>
                    <a:lnTo>
                      <a:pt x="0" y="529"/>
                    </a:lnTo>
                    <a:lnTo>
                      <a:pt x="0" y="0"/>
                    </a:lnTo>
                  </a:path>
                </a:pathLst>
              </a:custGeom>
              <a:noFill/>
              <a:ln w="38100">
                <a:solidFill>
                  <a:srgbClr val="8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 name="Freeform 15">
                <a:extLst>
                  <a:ext uri="{FF2B5EF4-FFF2-40B4-BE49-F238E27FC236}">
                    <a16:creationId xmlns:a16="http://schemas.microsoft.com/office/drawing/2014/main" id="{58821A9D-8020-4564-B194-DD8B80132AE0}"/>
                  </a:ext>
                </a:extLst>
              </p:cNvPr>
              <p:cNvSpPr>
                <a:spLocks/>
              </p:cNvSpPr>
              <p:nvPr/>
            </p:nvSpPr>
            <p:spPr bwMode="auto">
              <a:xfrm>
                <a:off x="1035" y="1662"/>
                <a:ext cx="220" cy="131"/>
              </a:xfrm>
              <a:custGeom>
                <a:avLst/>
                <a:gdLst>
                  <a:gd name="T0" fmla="*/ 75 w 252"/>
                  <a:gd name="T1" fmla="*/ 31 h 157"/>
                  <a:gd name="T2" fmla="*/ 72 w 252"/>
                  <a:gd name="T3" fmla="*/ 23 h 157"/>
                  <a:gd name="T4" fmla="*/ 62 w 252"/>
                  <a:gd name="T5" fmla="*/ 13 h 157"/>
                  <a:gd name="T6" fmla="*/ 41 w 252"/>
                  <a:gd name="T7" fmla="*/ 5 h 157"/>
                  <a:gd name="T8" fmla="*/ 18 w 252"/>
                  <a:gd name="T9" fmla="*/ 3 h 157"/>
                  <a:gd name="T10" fmla="*/ 0 w 252"/>
                  <a:gd name="T11" fmla="*/ 1 h 157"/>
                  <a:gd name="T12" fmla="*/ 0 60000 65536"/>
                  <a:gd name="T13" fmla="*/ 0 60000 65536"/>
                  <a:gd name="T14" fmla="*/ 0 60000 65536"/>
                  <a:gd name="T15" fmla="*/ 0 60000 65536"/>
                  <a:gd name="T16" fmla="*/ 0 60000 65536"/>
                  <a:gd name="T17" fmla="*/ 0 60000 65536"/>
                  <a:gd name="T18" fmla="*/ 0 w 252"/>
                  <a:gd name="T19" fmla="*/ 0 h 157"/>
                  <a:gd name="T20" fmla="*/ 252 w 252"/>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52" h="157">
                    <a:moveTo>
                      <a:pt x="252" y="157"/>
                    </a:moveTo>
                    <a:cubicBezTo>
                      <a:pt x="251" y="151"/>
                      <a:pt x="252" y="137"/>
                      <a:pt x="245" y="122"/>
                    </a:cubicBezTo>
                    <a:cubicBezTo>
                      <a:pt x="238" y="107"/>
                      <a:pt x="227" y="84"/>
                      <a:pt x="210" y="68"/>
                    </a:cubicBezTo>
                    <a:cubicBezTo>
                      <a:pt x="193" y="52"/>
                      <a:pt x="165" y="34"/>
                      <a:pt x="141" y="23"/>
                    </a:cubicBezTo>
                    <a:cubicBezTo>
                      <a:pt x="117" y="12"/>
                      <a:pt x="86" y="8"/>
                      <a:pt x="63" y="4"/>
                    </a:cubicBezTo>
                    <a:cubicBezTo>
                      <a:pt x="40" y="0"/>
                      <a:pt x="13" y="2"/>
                      <a:pt x="0" y="1"/>
                    </a:cubicBezTo>
                  </a:path>
                </a:pathLst>
              </a:custGeom>
              <a:noFill/>
              <a:ln w="38100">
                <a:solidFill>
                  <a:srgbClr val="8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 name="Line 16">
                <a:extLst>
                  <a:ext uri="{FF2B5EF4-FFF2-40B4-BE49-F238E27FC236}">
                    <a16:creationId xmlns:a16="http://schemas.microsoft.com/office/drawing/2014/main" id="{04644C50-2BFE-496F-B978-F167EBEB1BB5}"/>
                  </a:ext>
                </a:extLst>
              </p:cNvPr>
              <p:cNvSpPr>
                <a:spLocks noChangeShapeType="1"/>
              </p:cNvSpPr>
              <p:nvPr/>
            </p:nvSpPr>
            <p:spPr bwMode="auto">
              <a:xfrm>
                <a:off x="1035" y="1658"/>
                <a:ext cx="1" cy="121"/>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Freeform 17">
                <a:extLst>
                  <a:ext uri="{FF2B5EF4-FFF2-40B4-BE49-F238E27FC236}">
                    <a16:creationId xmlns:a16="http://schemas.microsoft.com/office/drawing/2014/main" id="{63A9EE2D-B961-4C85-A10D-B8CFAF63667B}"/>
                  </a:ext>
                </a:extLst>
              </p:cNvPr>
              <p:cNvSpPr>
                <a:spLocks/>
              </p:cNvSpPr>
              <p:nvPr/>
            </p:nvSpPr>
            <p:spPr bwMode="auto">
              <a:xfrm>
                <a:off x="1035" y="1769"/>
                <a:ext cx="94" cy="105"/>
              </a:xfrm>
              <a:custGeom>
                <a:avLst/>
                <a:gdLst>
                  <a:gd name="T0" fmla="*/ 0 w 108"/>
                  <a:gd name="T1" fmla="*/ 0 h 126"/>
                  <a:gd name="T2" fmla="*/ 10 w 108"/>
                  <a:gd name="T3" fmla="*/ 3 h 126"/>
                  <a:gd name="T4" fmla="*/ 19 w 108"/>
                  <a:gd name="T5" fmla="*/ 7 h 126"/>
                  <a:gd name="T6" fmla="*/ 29 w 108"/>
                  <a:gd name="T7" fmla="*/ 16 h 126"/>
                  <a:gd name="T8" fmla="*/ 31 w 108"/>
                  <a:gd name="T9" fmla="*/ 25 h 126"/>
                  <a:gd name="T10" fmla="*/ 0 60000 65536"/>
                  <a:gd name="T11" fmla="*/ 0 60000 65536"/>
                  <a:gd name="T12" fmla="*/ 0 60000 65536"/>
                  <a:gd name="T13" fmla="*/ 0 60000 65536"/>
                  <a:gd name="T14" fmla="*/ 0 60000 65536"/>
                  <a:gd name="T15" fmla="*/ 0 w 108"/>
                  <a:gd name="T16" fmla="*/ 0 h 126"/>
                  <a:gd name="T17" fmla="*/ 108 w 108"/>
                  <a:gd name="T18" fmla="*/ 126 h 126"/>
                </a:gdLst>
                <a:ahLst/>
                <a:cxnLst>
                  <a:cxn ang="T10">
                    <a:pos x="T0" y="T1"/>
                  </a:cxn>
                  <a:cxn ang="T11">
                    <a:pos x="T2" y="T3"/>
                  </a:cxn>
                  <a:cxn ang="T12">
                    <a:pos x="T4" y="T5"/>
                  </a:cxn>
                  <a:cxn ang="T13">
                    <a:pos x="T6" y="T7"/>
                  </a:cxn>
                  <a:cxn ang="T14">
                    <a:pos x="T8" y="T9"/>
                  </a:cxn>
                </a:cxnLst>
                <a:rect l="T15" t="T16" r="T17" b="T18"/>
                <a:pathLst>
                  <a:path w="108" h="126">
                    <a:moveTo>
                      <a:pt x="0" y="0"/>
                    </a:moveTo>
                    <a:cubicBezTo>
                      <a:pt x="6" y="2"/>
                      <a:pt x="24" y="9"/>
                      <a:pt x="35" y="14"/>
                    </a:cubicBezTo>
                    <a:cubicBezTo>
                      <a:pt x="46" y="19"/>
                      <a:pt x="55" y="21"/>
                      <a:pt x="66" y="32"/>
                    </a:cubicBezTo>
                    <a:cubicBezTo>
                      <a:pt x="77" y="43"/>
                      <a:pt x="92" y="62"/>
                      <a:pt x="99" y="78"/>
                    </a:cubicBezTo>
                    <a:cubicBezTo>
                      <a:pt x="106" y="94"/>
                      <a:pt x="106" y="116"/>
                      <a:pt x="108" y="126"/>
                    </a:cubicBezTo>
                  </a:path>
                </a:pathLst>
              </a:custGeom>
              <a:noFill/>
              <a:ln w="38100">
                <a:solidFill>
                  <a:srgbClr val="8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 name="Freeform 18">
                <a:extLst>
                  <a:ext uri="{FF2B5EF4-FFF2-40B4-BE49-F238E27FC236}">
                    <a16:creationId xmlns:a16="http://schemas.microsoft.com/office/drawing/2014/main" id="{2B788258-C926-4E1A-9636-3E9C97BFBBED}"/>
                  </a:ext>
                </a:extLst>
              </p:cNvPr>
              <p:cNvSpPr>
                <a:spLocks/>
              </p:cNvSpPr>
              <p:nvPr/>
            </p:nvSpPr>
            <p:spPr bwMode="auto">
              <a:xfrm>
                <a:off x="748" y="1864"/>
                <a:ext cx="380" cy="850"/>
              </a:xfrm>
              <a:custGeom>
                <a:avLst/>
                <a:gdLst>
                  <a:gd name="T0" fmla="*/ 129 w 435"/>
                  <a:gd name="T1" fmla="*/ 0 h 992"/>
                  <a:gd name="T2" fmla="*/ 129 w 435"/>
                  <a:gd name="T3" fmla="*/ 103 h 992"/>
                  <a:gd name="T4" fmla="*/ 0 w 435"/>
                  <a:gd name="T5" fmla="*/ 103 h 992"/>
                  <a:gd name="T6" fmla="*/ 0 w 435"/>
                  <a:gd name="T7" fmla="*/ 247 h 992"/>
                  <a:gd name="T8" fmla="*/ 0 60000 65536"/>
                  <a:gd name="T9" fmla="*/ 0 60000 65536"/>
                  <a:gd name="T10" fmla="*/ 0 60000 65536"/>
                  <a:gd name="T11" fmla="*/ 0 60000 65536"/>
                  <a:gd name="T12" fmla="*/ 0 w 435"/>
                  <a:gd name="T13" fmla="*/ 0 h 992"/>
                  <a:gd name="T14" fmla="*/ 435 w 435"/>
                  <a:gd name="T15" fmla="*/ 992 h 992"/>
                </a:gdLst>
                <a:ahLst/>
                <a:cxnLst>
                  <a:cxn ang="T8">
                    <a:pos x="T0" y="T1"/>
                  </a:cxn>
                  <a:cxn ang="T9">
                    <a:pos x="T2" y="T3"/>
                  </a:cxn>
                  <a:cxn ang="T10">
                    <a:pos x="T4" y="T5"/>
                  </a:cxn>
                  <a:cxn ang="T11">
                    <a:pos x="T6" y="T7"/>
                  </a:cxn>
                </a:cxnLst>
                <a:rect l="T12" t="T13" r="T14" b="T15"/>
                <a:pathLst>
                  <a:path w="435" h="992">
                    <a:moveTo>
                      <a:pt x="435" y="0"/>
                    </a:moveTo>
                    <a:lnTo>
                      <a:pt x="435" y="411"/>
                    </a:lnTo>
                    <a:lnTo>
                      <a:pt x="0" y="411"/>
                    </a:lnTo>
                    <a:lnTo>
                      <a:pt x="0" y="992"/>
                    </a:lnTo>
                  </a:path>
                </a:pathLst>
              </a:custGeom>
              <a:noFill/>
              <a:ln w="38100">
                <a:solidFill>
                  <a:srgbClr val="8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Freeform 19">
                <a:extLst>
                  <a:ext uri="{FF2B5EF4-FFF2-40B4-BE49-F238E27FC236}">
                    <a16:creationId xmlns:a16="http://schemas.microsoft.com/office/drawing/2014/main" id="{D26D1200-2515-454D-87DD-55FAA98B6B9C}"/>
                  </a:ext>
                </a:extLst>
              </p:cNvPr>
              <p:cNvSpPr>
                <a:spLocks/>
              </p:cNvSpPr>
              <p:nvPr/>
            </p:nvSpPr>
            <p:spPr bwMode="auto">
              <a:xfrm>
                <a:off x="2143" y="1823"/>
                <a:ext cx="1" cy="412"/>
              </a:xfrm>
              <a:custGeom>
                <a:avLst/>
                <a:gdLst>
                  <a:gd name="T0" fmla="*/ 0 w 2"/>
                  <a:gd name="T1" fmla="*/ 100 h 492"/>
                  <a:gd name="T2" fmla="*/ 1 w 2"/>
                  <a:gd name="T3" fmla="*/ 0 h 492"/>
                  <a:gd name="T4" fmla="*/ 0 60000 65536"/>
                  <a:gd name="T5" fmla="*/ 0 60000 65536"/>
                  <a:gd name="T6" fmla="*/ 0 w 2"/>
                  <a:gd name="T7" fmla="*/ 0 h 492"/>
                  <a:gd name="T8" fmla="*/ 2 w 2"/>
                  <a:gd name="T9" fmla="*/ 492 h 492"/>
                </a:gdLst>
                <a:ahLst/>
                <a:cxnLst>
                  <a:cxn ang="T4">
                    <a:pos x="T0" y="T1"/>
                  </a:cxn>
                  <a:cxn ang="T5">
                    <a:pos x="T2" y="T3"/>
                  </a:cxn>
                </a:cxnLst>
                <a:rect l="T6" t="T7" r="T8" b="T9"/>
                <a:pathLst>
                  <a:path w="2" h="492">
                    <a:moveTo>
                      <a:pt x="0" y="492"/>
                    </a:moveTo>
                    <a:lnTo>
                      <a:pt x="2" y="0"/>
                    </a:lnTo>
                  </a:path>
                </a:pathLst>
              </a:custGeom>
              <a:noFill/>
              <a:ln w="38100">
                <a:solidFill>
                  <a:srgbClr val="8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 name="Freeform 20">
                <a:extLst>
                  <a:ext uri="{FF2B5EF4-FFF2-40B4-BE49-F238E27FC236}">
                    <a16:creationId xmlns:a16="http://schemas.microsoft.com/office/drawing/2014/main" id="{F73EB3D2-E744-407A-AD10-7BDED11DCCBB}"/>
                  </a:ext>
                </a:extLst>
              </p:cNvPr>
              <p:cNvSpPr>
                <a:spLocks/>
              </p:cNvSpPr>
              <p:nvPr/>
            </p:nvSpPr>
            <p:spPr bwMode="auto">
              <a:xfrm>
                <a:off x="2276" y="1681"/>
                <a:ext cx="103" cy="147"/>
              </a:xfrm>
              <a:custGeom>
                <a:avLst/>
                <a:gdLst>
                  <a:gd name="T0" fmla="*/ 0 w 118"/>
                  <a:gd name="T1" fmla="*/ 35 h 176"/>
                  <a:gd name="T2" fmla="*/ 3 w 118"/>
                  <a:gd name="T3" fmla="*/ 23 h 176"/>
                  <a:gd name="T4" fmla="*/ 9 w 118"/>
                  <a:gd name="T5" fmla="*/ 11 h 176"/>
                  <a:gd name="T6" fmla="*/ 34 w 118"/>
                  <a:gd name="T7" fmla="*/ 0 h 176"/>
                  <a:gd name="T8" fmla="*/ 0 60000 65536"/>
                  <a:gd name="T9" fmla="*/ 0 60000 65536"/>
                  <a:gd name="T10" fmla="*/ 0 60000 65536"/>
                  <a:gd name="T11" fmla="*/ 0 60000 65536"/>
                  <a:gd name="T12" fmla="*/ 0 w 118"/>
                  <a:gd name="T13" fmla="*/ 0 h 176"/>
                  <a:gd name="T14" fmla="*/ 118 w 118"/>
                  <a:gd name="T15" fmla="*/ 176 h 176"/>
                </a:gdLst>
                <a:ahLst/>
                <a:cxnLst>
                  <a:cxn ang="T8">
                    <a:pos x="T0" y="T1"/>
                  </a:cxn>
                  <a:cxn ang="T9">
                    <a:pos x="T2" y="T3"/>
                  </a:cxn>
                  <a:cxn ang="T10">
                    <a:pos x="T4" y="T5"/>
                  </a:cxn>
                  <a:cxn ang="T11">
                    <a:pos x="T6" y="T7"/>
                  </a:cxn>
                </a:cxnLst>
                <a:rect l="T12" t="T13" r="T14" b="T15"/>
                <a:pathLst>
                  <a:path w="118" h="176">
                    <a:moveTo>
                      <a:pt x="0" y="176"/>
                    </a:moveTo>
                    <a:cubicBezTo>
                      <a:pt x="1" y="165"/>
                      <a:pt x="1" y="132"/>
                      <a:pt x="6" y="111"/>
                    </a:cubicBezTo>
                    <a:cubicBezTo>
                      <a:pt x="11" y="90"/>
                      <a:pt x="12" y="69"/>
                      <a:pt x="31" y="51"/>
                    </a:cubicBezTo>
                    <a:cubicBezTo>
                      <a:pt x="50" y="33"/>
                      <a:pt x="100" y="11"/>
                      <a:pt x="118" y="0"/>
                    </a:cubicBezTo>
                  </a:path>
                </a:pathLst>
              </a:custGeom>
              <a:noFill/>
              <a:ln w="38100">
                <a:solidFill>
                  <a:srgbClr val="8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 name="Freeform 21">
                <a:extLst>
                  <a:ext uri="{FF2B5EF4-FFF2-40B4-BE49-F238E27FC236}">
                    <a16:creationId xmlns:a16="http://schemas.microsoft.com/office/drawing/2014/main" id="{F2A466F6-DD43-4818-AFA0-C22432D13ADB}"/>
                  </a:ext>
                </a:extLst>
              </p:cNvPr>
              <p:cNvSpPr>
                <a:spLocks/>
              </p:cNvSpPr>
              <p:nvPr/>
            </p:nvSpPr>
            <p:spPr bwMode="auto">
              <a:xfrm>
                <a:off x="2379" y="1574"/>
                <a:ext cx="0" cy="115"/>
              </a:xfrm>
              <a:custGeom>
                <a:avLst/>
                <a:gdLst>
                  <a:gd name="T0" fmla="*/ 0 w 1"/>
                  <a:gd name="T1" fmla="*/ 29 h 137"/>
                  <a:gd name="T2" fmla="*/ 0 w 1"/>
                  <a:gd name="T3" fmla="*/ 27 h 137"/>
                  <a:gd name="T4" fmla="*/ 0 w 1"/>
                  <a:gd name="T5" fmla="*/ 0 h 137"/>
                  <a:gd name="T6" fmla="*/ 0 60000 65536"/>
                  <a:gd name="T7" fmla="*/ 0 60000 65536"/>
                  <a:gd name="T8" fmla="*/ 0 60000 65536"/>
                  <a:gd name="T9" fmla="*/ 0 w 1"/>
                  <a:gd name="T10" fmla="*/ 0 h 137"/>
                  <a:gd name="T11" fmla="*/ 0 w 1"/>
                  <a:gd name="T12" fmla="*/ 137 h 137"/>
                </a:gdLst>
                <a:ahLst/>
                <a:cxnLst>
                  <a:cxn ang="T6">
                    <a:pos x="T0" y="T1"/>
                  </a:cxn>
                  <a:cxn ang="T7">
                    <a:pos x="T2" y="T3"/>
                  </a:cxn>
                  <a:cxn ang="T8">
                    <a:pos x="T4" y="T5"/>
                  </a:cxn>
                </a:cxnLst>
                <a:rect l="T9" t="T10" r="T11" b="T12"/>
                <a:pathLst>
                  <a:path w="1" h="137">
                    <a:moveTo>
                      <a:pt x="0" y="137"/>
                    </a:moveTo>
                    <a:lnTo>
                      <a:pt x="0" y="128"/>
                    </a:lnTo>
                    <a:lnTo>
                      <a:pt x="1" y="0"/>
                    </a:lnTo>
                  </a:path>
                </a:pathLst>
              </a:custGeom>
              <a:noFill/>
              <a:ln w="38100">
                <a:solidFill>
                  <a:srgbClr val="8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 name="Freeform 22">
                <a:extLst>
                  <a:ext uri="{FF2B5EF4-FFF2-40B4-BE49-F238E27FC236}">
                    <a16:creationId xmlns:a16="http://schemas.microsoft.com/office/drawing/2014/main" id="{7CDDC260-79F3-4B08-B280-5266235B8ADB}"/>
                  </a:ext>
                </a:extLst>
              </p:cNvPr>
              <p:cNvSpPr>
                <a:spLocks/>
              </p:cNvSpPr>
              <p:nvPr/>
            </p:nvSpPr>
            <p:spPr bwMode="auto">
              <a:xfrm>
                <a:off x="2143" y="1570"/>
                <a:ext cx="243" cy="266"/>
              </a:xfrm>
              <a:custGeom>
                <a:avLst/>
                <a:gdLst>
                  <a:gd name="T0" fmla="*/ 80 w 279"/>
                  <a:gd name="T1" fmla="*/ 0 h 304"/>
                  <a:gd name="T2" fmla="*/ 29 w 279"/>
                  <a:gd name="T3" fmla="*/ 13 h 304"/>
                  <a:gd name="T4" fmla="*/ 8 w 279"/>
                  <a:gd name="T5" fmla="*/ 39 h 304"/>
                  <a:gd name="T6" fmla="*/ 0 w 279"/>
                  <a:gd name="T7" fmla="*/ 92 h 304"/>
                  <a:gd name="T8" fmla="*/ 0 60000 65536"/>
                  <a:gd name="T9" fmla="*/ 0 60000 65536"/>
                  <a:gd name="T10" fmla="*/ 0 60000 65536"/>
                  <a:gd name="T11" fmla="*/ 0 60000 65536"/>
                  <a:gd name="T12" fmla="*/ 0 w 279"/>
                  <a:gd name="T13" fmla="*/ 0 h 304"/>
                  <a:gd name="T14" fmla="*/ 279 w 279"/>
                  <a:gd name="T15" fmla="*/ 304 h 304"/>
                </a:gdLst>
                <a:ahLst/>
                <a:cxnLst>
                  <a:cxn ang="T8">
                    <a:pos x="T0" y="T1"/>
                  </a:cxn>
                  <a:cxn ang="T9">
                    <a:pos x="T2" y="T3"/>
                  </a:cxn>
                  <a:cxn ang="T10">
                    <a:pos x="T4" y="T5"/>
                  </a:cxn>
                  <a:cxn ang="T11">
                    <a:pos x="T6" y="T7"/>
                  </a:cxn>
                </a:cxnLst>
                <a:rect l="T12" t="T13" r="T14" b="T15"/>
                <a:pathLst>
                  <a:path w="279" h="304">
                    <a:moveTo>
                      <a:pt x="279" y="0"/>
                    </a:moveTo>
                    <a:cubicBezTo>
                      <a:pt x="250" y="7"/>
                      <a:pt x="144" y="22"/>
                      <a:pt x="102" y="43"/>
                    </a:cubicBezTo>
                    <a:cubicBezTo>
                      <a:pt x="60" y="64"/>
                      <a:pt x="44" y="86"/>
                      <a:pt x="27" y="129"/>
                    </a:cubicBezTo>
                    <a:cubicBezTo>
                      <a:pt x="10" y="172"/>
                      <a:pt x="6" y="268"/>
                      <a:pt x="0" y="304"/>
                    </a:cubicBezTo>
                  </a:path>
                </a:pathLst>
              </a:custGeom>
              <a:noFill/>
              <a:ln w="38100">
                <a:solidFill>
                  <a:srgbClr val="8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 name="Line 23">
                <a:extLst>
                  <a:ext uri="{FF2B5EF4-FFF2-40B4-BE49-F238E27FC236}">
                    <a16:creationId xmlns:a16="http://schemas.microsoft.com/office/drawing/2014/main" id="{4788ED13-FE42-4C8E-B551-CFA27D12EE55}"/>
                  </a:ext>
                </a:extLst>
              </p:cNvPr>
              <p:cNvSpPr>
                <a:spLocks noChangeShapeType="1"/>
              </p:cNvSpPr>
              <p:nvPr/>
            </p:nvSpPr>
            <p:spPr bwMode="auto">
              <a:xfrm>
                <a:off x="3094" y="2200"/>
                <a:ext cx="2051" cy="1"/>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 name="Line 25">
                <a:extLst>
                  <a:ext uri="{FF2B5EF4-FFF2-40B4-BE49-F238E27FC236}">
                    <a16:creationId xmlns:a16="http://schemas.microsoft.com/office/drawing/2014/main" id="{13E51BB1-8A50-439C-9A9E-4868924075ED}"/>
                  </a:ext>
                </a:extLst>
              </p:cNvPr>
              <p:cNvSpPr>
                <a:spLocks noChangeShapeType="1"/>
              </p:cNvSpPr>
              <p:nvPr/>
            </p:nvSpPr>
            <p:spPr bwMode="auto">
              <a:xfrm>
                <a:off x="1701" y="2629"/>
                <a:ext cx="0" cy="80"/>
              </a:xfrm>
              <a:prstGeom prst="line">
                <a:avLst/>
              </a:prstGeom>
              <a:noFill/>
              <a:ln w="28575">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 name="Line 26">
                <a:extLst>
                  <a:ext uri="{FF2B5EF4-FFF2-40B4-BE49-F238E27FC236}">
                    <a16:creationId xmlns:a16="http://schemas.microsoft.com/office/drawing/2014/main" id="{F3CEA213-515F-4133-AE18-A9A2BD9CE799}"/>
                  </a:ext>
                </a:extLst>
              </p:cNvPr>
              <p:cNvSpPr>
                <a:spLocks noChangeShapeType="1"/>
              </p:cNvSpPr>
              <p:nvPr/>
            </p:nvSpPr>
            <p:spPr bwMode="auto">
              <a:xfrm>
                <a:off x="1981" y="2627"/>
                <a:ext cx="1" cy="80"/>
              </a:xfrm>
              <a:prstGeom prst="line">
                <a:avLst/>
              </a:prstGeom>
              <a:noFill/>
              <a:ln w="28575">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 name="Line 28">
                <a:extLst>
                  <a:ext uri="{FF2B5EF4-FFF2-40B4-BE49-F238E27FC236}">
                    <a16:creationId xmlns:a16="http://schemas.microsoft.com/office/drawing/2014/main" id="{DE2B4AD0-BE3D-4E80-9CF7-6F9C2894BDB3}"/>
                  </a:ext>
                </a:extLst>
              </p:cNvPr>
              <p:cNvSpPr>
                <a:spLocks noChangeShapeType="1"/>
              </p:cNvSpPr>
              <p:nvPr/>
            </p:nvSpPr>
            <p:spPr bwMode="auto">
              <a:xfrm>
                <a:off x="3306" y="2628"/>
                <a:ext cx="1" cy="81"/>
              </a:xfrm>
              <a:prstGeom prst="line">
                <a:avLst/>
              </a:prstGeom>
              <a:noFill/>
              <a:ln w="28575">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 name="Line 30">
                <a:extLst>
                  <a:ext uri="{FF2B5EF4-FFF2-40B4-BE49-F238E27FC236}">
                    <a16:creationId xmlns:a16="http://schemas.microsoft.com/office/drawing/2014/main" id="{EED2803C-B417-4F0B-A252-09D3E964E056}"/>
                  </a:ext>
                </a:extLst>
              </p:cNvPr>
              <p:cNvSpPr>
                <a:spLocks noChangeShapeType="1"/>
              </p:cNvSpPr>
              <p:nvPr/>
            </p:nvSpPr>
            <p:spPr bwMode="auto">
              <a:xfrm>
                <a:off x="3608" y="2628"/>
                <a:ext cx="1" cy="81"/>
              </a:xfrm>
              <a:prstGeom prst="line">
                <a:avLst/>
              </a:prstGeom>
              <a:noFill/>
              <a:ln w="28575">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 name="Line 32">
                <a:extLst>
                  <a:ext uri="{FF2B5EF4-FFF2-40B4-BE49-F238E27FC236}">
                    <a16:creationId xmlns:a16="http://schemas.microsoft.com/office/drawing/2014/main" id="{54A9BFF3-F11D-4254-A903-F161AA8B3A43}"/>
                  </a:ext>
                </a:extLst>
              </p:cNvPr>
              <p:cNvSpPr>
                <a:spLocks noChangeShapeType="1"/>
              </p:cNvSpPr>
              <p:nvPr/>
            </p:nvSpPr>
            <p:spPr bwMode="auto">
              <a:xfrm>
                <a:off x="3911" y="2623"/>
                <a:ext cx="1" cy="80"/>
              </a:xfrm>
              <a:prstGeom prst="line">
                <a:avLst/>
              </a:prstGeom>
              <a:noFill/>
              <a:ln w="28575">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 name="Line 34">
                <a:extLst>
                  <a:ext uri="{FF2B5EF4-FFF2-40B4-BE49-F238E27FC236}">
                    <a16:creationId xmlns:a16="http://schemas.microsoft.com/office/drawing/2014/main" id="{04893F2C-5B2F-486D-9CF7-3ACA138F8100}"/>
                  </a:ext>
                </a:extLst>
              </p:cNvPr>
              <p:cNvSpPr>
                <a:spLocks noChangeShapeType="1"/>
              </p:cNvSpPr>
              <p:nvPr/>
            </p:nvSpPr>
            <p:spPr bwMode="auto">
              <a:xfrm>
                <a:off x="4200" y="2628"/>
                <a:ext cx="0" cy="81"/>
              </a:xfrm>
              <a:prstGeom prst="line">
                <a:avLst/>
              </a:prstGeom>
              <a:noFill/>
              <a:ln w="28575">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 name="Line 36">
                <a:extLst>
                  <a:ext uri="{FF2B5EF4-FFF2-40B4-BE49-F238E27FC236}">
                    <a16:creationId xmlns:a16="http://schemas.microsoft.com/office/drawing/2014/main" id="{F52D1AC9-F240-49BF-B992-E90654666014}"/>
                  </a:ext>
                </a:extLst>
              </p:cNvPr>
              <p:cNvSpPr>
                <a:spLocks noChangeShapeType="1"/>
              </p:cNvSpPr>
              <p:nvPr/>
            </p:nvSpPr>
            <p:spPr bwMode="auto">
              <a:xfrm>
                <a:off x="4494" y="2622"/>
                <a:ext cx="1" cy="80"/>
              </a:xfrm>
              <a:prstGeom prst="line">
                <a:avLst/>
              </a:prstGeom>
              <a:noFill/>
              <a:ln w="28575">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 name="Line 38">
                <a:extLst>
                  <a:ext uri="{FF2B5EF4-FFF2-40B4-BE49-F238E27FC236}">
                    <a16:creationId xmlns:a16="http://schemas.microsoft.com/office/drawing/2014/main" id="{12AADDB8-677B-42E4-94F8-506C95874075}"/>
                  </a:ext>
                </a:extLst>
              </p:cNvPr>
              <p:cNvSpPr>
                <a:spLocks noChangeShapeType="1"/>
              </p:cNvSpPr>
              <p:nvPr/>
            </p:nvSpPr>
            <p:spPr bwMode="auto">
              <a:xfrm>
                <a:off x="4790" y="2624"/>
                <a:ext cx="1" cy="80"/>
              </a:xfrm>
              <a:prstGeom prst="line">
                <a:avLst/>
              </a:prstGeom>
              <a:noFill/>
              <a:ln w="28575">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 name="Line 39">
                <a:extLst>
                  <a:ext uri="{FF2B5EF4-FFF2-40B4-BE49-F238E27FC236}">
                    <a16:creationId xmlns:a16="http://schemas.microsoft.com/office/drawing/2014/main" id="{2933BCFB-E8D0-45F6-AA85-00E9533E8C5D}"/>
                  </a:ext>
                </a:extLst>
              </p:cNvPr>
              <p:cNvSpPr>
                <a:spLocks noChangeShapeType="1"/>
              </p:cNvSpPr>
              <p:nvPr/>
            </p:nvSpPr>
            <p:spPr bwMode="auto">
              <a:xfrm>
                <a:off x="5078" y="2622"/>
                <a:ext cx="1" cy="80"/>
              </a:xfrm>
              <a:prstGeom prst="line">
                <a:avLst/>
              </a:prstGeom>
              <a:noFill/>
              <a:ln w="28575">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 name="Oval 40">
                <a:extLst>
                  <a:ext uri="{FF2B5EF4-FFF2-40B4-BE49-F238E27FC236}">
                    <a16:creationId xmlns:a16="http://schemas.microsoft.com/office/drawing/2014/main" id="{85243536-5DBB-4AF4-87A6-1A8CA33D4201}"/>
                  </a:ext>
                </a:extLst>
              </p:cNvPr>
              <p:cNvSpPr>
                <a:spLocks noChangeArrowheads="1"/>
              </p:cNvSpPr>
              <p:nvPr/>
            </p:nvSpPr>
            <p:spPr bwMode="auto">
              <a:xfrm>
                <a:off x="2735" y="2683"/>
                <a:ext cx="85" cy="81"/>
              </a:xfrm>
              <a:prstGeom prst="ellipse">
                <a:avLst/>
              </a:prstGeom>
              <a:solidFill>
                <a:schemeClr val="accent1"/>
              </a:solidFill>
              <a:ln w="38100">
                <a:solidFill>
                  <a:srgbClr val="800080"/>
                </a:solidFill>
                <a:round/>
                <a:headEnd/>
                <a:tailEnd/>
              </a:ln>
            </p:spPr>
            <p:txBody>
              <a:bodyPr wrap="none" anchor="ctr"/>
              <a:lstStyle/>
              <a:p>
                <a:endParaRPr lang="en-US"/>
              </a:p>
            </p:txBody>
          </p:sp>
          <p:sp>
            <p:nvSpPr>
              <p:cNvPr id="42" name="Text Box 41">
                <a:extLst>
                  <a:ext uri="{FF2B5EF4-FFF2-40B4-BE49-F238E27FC236}">
                    <a16:creationId xmlns:a16="http://schemas.microsoft.com/office/drawing/2014/main" id="{CB00E184-D57D-4CFD-8472-139BBB212F28}"/>
                  </a:ext>
                </a:extLst>
              </p:cNvPr>
              <p:cNvSpPr txBox="1">
                <a:spLocks noChangeArrowheads="1"/>
              </p:cNvSpPr>
              <p:nvPr/>
            </p:nvSpPr>
            <p:spPr bwMode="auto">
              <a:xfrm>
                <a:off x="1256" y="2979"/>
                <a:ext cx="14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pPr>
                <a:r>
                  <a:rPr lang="en-US" sz="2000">
                    <a:latin typeface="Tahoma" pitchFamily="34" charset="0"/>
                  </a:rPr>
                  <a:t>A</a:t>
                </a:r>
              </a:p>
            </p:txBody>
          </p:sp>
          <p:sp>
            <p:nvSpPr>
              <p:cNvPr id="43" name="Text Box 42">
                <a:extLst>
                  <a:ext uri="{FF2B5EF4-FFF2-40B4-BE49-F238E27FC236}">
                    <a16:creationId xmlns:a16="http://schemas.microsoft.com/office/drawing/2014/main" id="{EFA17632-7700-41ED-90E0-71372E95B7C6}"/>
                  </a:ext>
                </a:extLst>
              </p:cNvPr>
              <p:cNvSpPr txBox="1">
                <a:spLocks noChangeArrowheads="1"/>
              </p:cNvSpPr>
              <p:nvPr/>
            </p:nvSpPr>
            <p:spPr bwMode="auto">
              <a:xfrm>
                <a:off x="2233" y="2979"/>
                <a:ext cx="14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pPr>
                <a:r>
                  <a:rPr lang="en-US" sz="2000">
                    <a:latin typeface="Tahoma" pitchFamily="34" charset="0"/>
                  </a:rPr>
                  <a:t>B</a:t>
                </a:r>
              </a:p>
            </p:txBody>
          </p:sp>
          <p:sp>
            <p:nvSpPr>
              <p:cNvPr id="44" name="Text Box 43">
                <a:extLst>
                  <a:ext uri="{FF2B5EF4-FFF2-40B4-BE49-F238E27FC236}">
                    <a16:creationId xmlns:a16="http://schemas.microsoft.com/office/drawing/2014/main" id="{38308A1D-6B95-493C-9849-7746EF728871}"/>
                  </a:ext>
                </a:extLst>
              </p:cNvPr>
              <p:cNvSpPr txBox="1">
                <a:spLocks noChangeArrowheads="1"/>
              </p:cNvSpPr>
              <p:nvPr/>
            </p:nvSpPr>
            <p:spPr bwMode="auto">
              <a:xfrm>
                <a:off x="1277" y="2601"/>
                <a:ext cx="18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pPr>
                <a:r>
                  <a:rPr lang="en-US" sz="2000">
                    <a:latin typeface="Tahoma" pitchFamily="34" charset="0"/>
                  </a:rPr>
                  <a:t>C</a:t>
                </a:r>
              </a:p>
            </p:txBody>
          </p:sp>
          <p:sp>
            <p:nvSpPr>
              <p:cNvPr id="45" name="Text Box 44">
                <a:extLst>
                  <a:ext uri="{FF2B5EF4-FFF2-40B4-BE49-F238E27FC236}">
                    <a16:creationId xmlns:a16="http://schemas.microsoft.com/office/drawing/2014/main" id="{D3C9D887-7FC9-445A-BC5C-D750353785F2}"/>
                  </a:ext>
                </a:extLst>
              </p:cNvPr>
              <p:cNvSpPr txBox="1">
                <a:spLocks noChangeArrowheads="1"/>
              </p:cNvSpPr>
              <p:nvPr/>
            </p:nvSpPr>
            <p:spPr bwMode="auto">
              <a:xfrm>
                <a:off x="2215" y="2582"/>
                <a:ext cx="18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pPr>
                <a:r>
                  <a:rPr lang="en-US" sz="2000">
                    <a:latin typeface="Tahoma" pitchFamily="34" charset="0"/>
                  </a:rPr>
                  <a:t>D</a:t>
                </a:r>
              </a:p>
            </p:txBody>
          </p:sp>
          <p:sp>
            <p:nvSpPr>
              <p:cNvPr id="46" name="Line 45">
                <a:extLst>
                  <a:ext uri="{FF2B5EF4-FFF2-40B4-BE49-F238E27FC236}">
                    <a16:creationId xmlns:a16="http://schemas.microsoft.com/office/drawing/2014/main" id="{0236D382-E13F-47F5-9CD6-548AD21D789A}"/>
                  </a:ext>
                </a:extLst>
              </p:cNvPr>
              <p:cNvSpPr>
                <a:spLocks noChangeShapeType="1"/>
              </p:cNvSpPr>
              <p:nvPr/>
            </p:nvSpPr>
            <p:spPr bwMode="auto">
              <a:xfrm>
                <a:off x="1466" y="3087"/>
                <a:ext cx="761" cy="1"/>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47" name="Text Box 46">
                <a:extLst>
                  <a:ext uri="{FF2B5EF4-FFF2-40B4-BE49-F238E27FC236}">
                    <a16:creationId xmlns:a16="http://schemas.microsoft.com/office/drawing/2014/main" id="{9E84ACB6-C244-45D1-9B8E-AF8AA20CE564}"/>
                  </a:ext>
                </a:extLst>
              </p:cNvPr>
              <p:cNvSpPr txBox="1">
                <a:spLocks noChangeArrowheads="1"/>
              </p:cNvSpPr>
              <p:nvPr/>
            </p:nvSpPr>
            <p:spPr bwMode="auto">
              <a:xfrm>
                <a:off x="1742" y="2766"/>
                <a:ext cx="232"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pPr>
                <a:r>
                  <a:rPr lang="en-US" sz="4000">
                    <a:solidFill>
                      <a:srgbClr val="FF00FF"/>
                    </a:solidFill>
                    <a:latin typeface="Times New Roman" pitchFamily="18" charset="0"/>
                  </a:rPr>
                  <a:t>.</a:t>
                </a:r>
              </a:p>
            </p:txBody>
          </p:sp>
        </p:grpSp>
        <p:sp>
          <p:nvSpPr>
            <p:cNvPr id="11" name="Rectangle 50">
              <a:extLst>
                <a:ext uri="{FF2B5EF4-FFF2-40B4-BE49-F238E27FC236}">
                  <a16:creationId xmlns:a16="http://schemas.microsoft.com/office/drawing/2014/main" id="{F1A11968-DEEA-43EE-86D7-467DF02D0C7A}"/>
                </a:ext>
              </a:extLst>
            </p:cNvPr>
            <p:cNvSpPr>
              <a:spLocks noChangeArrowheads="1"/>
            </p:cNvSpPr>
            <p:nvPr/>
          </p:nvSpPr>
          <p:spPr bwMode="auto">
            <a:xfrm>
              <a:off x="2221" y="2499"/>
              <a:ext cx="953" cy="160"/>
            </a:xfrm>
            <a:prstGeom prst="rect">
              <a:avLst/>
            </a:prstGeom>
            <a:solidFill>
              <a:srgbClr val="7030A0"/>
            </a:solidFill>
            <a:ln w="9525">
              <a:solidFill>
                <a:schemeClr val="bg2"/>
              </a:solidFill>
              <a:miter lim="800000"/>
              <a:headEnd/>
              <a:tailEnd/>
            </a:ln>
          </p:spPr>
          <p:txBody>
            <a:bodyPr wrap="none" anchor="ctr"/>
            <a:lstStyle/>
            <a:p>
              <a:endParaRPr lang="en-US"/>
            </a:p>
          </p:txBody>
        </p:sp>
        <p:sp>
          <p:nvSpPr>
            <p:cNvPr id="12" name="Text Box 55">
              <a:extLst>
                <a:ext uri="{FF2B5EF4-FFF2-40B4-BE49-F238E27FC236}">
                  <a16:creationId xmlns:a16="http://schemas.microsoft.com/office/drawing/2014/main" id="{B7DC7032-6716-405A-8D6F-9E38401033D5}"/>
                </a:ext>
              </a:extLst>
            </p:cNvPr>
            <p:cNvSpPr txBox="1">
              <a:spLocks noChangeArrowheads="1"/>
            </p:cNvSpPr>
            <p:nvPr/>
          </p:nvSpPr>
          <p:spPr bwMode="auto">
            <a:xfrm>
              <a:off x="1746" y="3067"/>
              <a:ext cx="36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sz="2000">
                  <a:solidFill>
                    <a:srgbClr val="FFFF00"/>
                  </a:solidFill>
                  <a:latin typeface="Arial" charset="0"/>
                </a:rPr>
                <a:t>O</a:t>
              </a:r>
            </a:p>
          </p:txBody>
        </p:sp>
      </p:grpSp>
      <p:sp>
        <p:nvSpPr>
          <p:cNvPr id="48" name="Rectangle 57">
            <a:extLst>
              <a:ext uri="{FF2B5EF4-FFF2-40B4-BE49-F238E27FC236}">
                <a16:creationId xmlns:a16="http://schemas.microsoft.com/office/drawing/2014/main" id="{F5107644-8D65-4B52-9A30-EF3A9E4F95EE}"/>
              </a:ext>
            </a:extLst>
          </p:cNvPr>
          <p:cNvSpPr>
            <a:spLocks noChangeArrowheads="1"/>
          </p:cNvSpPr>
          <p:nvPr/>
        </p:nvSpPr>
        <p:spPr bwMode="auto">
          <a:xfrm>
            <a:off x="5393993" y="4472966"/>
            <a:ext cx="38893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2400" dirty="0">
                <a:latin typeface="Arial" charset="0"/>
              </a:rPr>
              <a:t>CD, AC, BD </a:t>
            </a:r>
            <a:r>
              <a:rPr lang="en-US" sz="2400" dirty="0" err="1">
                <a:latin typeface="Arial" charset="0"/>
              </a:rPr>
              <a:t>là</a:t>
            </a:r>
            <a:r>
              <a:rPr lang="en-US" sz="2400" dirty="0">
                <a:latin typeface="Arial" charset="0"/>
              </a:rPr>
              <a:t> </a:t>
            </a:r>
            <a:r>
              <a:rPr lang="en-US" sz="2400" dirty="0" err="1">
                <a:latin typeface="Arial" charset="0"/>
              </a:rPr>
              <a:t>các</a:t>
            </a:r>
            <a:r>
              <a:rPr lang="en-US" sz="2400" dirty="0">
                <a:latin typeface="Arial" charset="0"/>
              </a:rPr>
              <a:t> </a:t>
            </a:r>
            <a:r>
              <a:rPr lang="en-US" sz="2400" dirty="0" err="1">
                <a:latin typeface="Arial" charset="0"/>
              </a:rPr>
              <a:t>tiếp</a:t>
            </a:r>
            <a:r>
              <a:rPr lang="en-US" sz="2400" dirty="0">
                <a:latin typeface="Arial" charset="0"/>
              </a:rPr>
              <a:t> </a:t>
            </a:r>
            <a:r>
              <a:rPr lang="en-US" sz="2400" dirty="0" err="1">
                <a:latin typeface="Arial" charset="0"/>
              </a:rPr>
              <a:t>tuyến</a:t>
            </a:r>
            <a:r>
              <a:rPr lang="en-US" sz="2400" dirty="0">
                <a:latin typeface="Arial" charset="0"/>
              </a:rPr>
              <a:t> </a:t>
            </a:r>
            <a:r>
              <a:rPr lang="en-US" sz="2400" dirty="0" err="1">
                <a:latin typeface="Arial" charset="0"/>
              </a:rPr>
              <a:t>của</a:t>
            </a:r>
            <a:r>
              <a:rPr lang="en-US" sz="2400" dirty="0">
                <a:latin typeface="Arial" charset="0"/>
              </a:rPr>
              <a:t> </a:t>
            </a:r>
            <a:r>
              <a:rPr lang="en-US" sz="2400" dirty="0" err="1">
                <a:latin typeface="Arial" charset="0"/>
              </a:rPr>
              <a:t>đường</a:t>
            </a:r>
            <a:r>
              <a:rPr lang="en-US" sz="2400" dirty="0">
                <a:latin typeface="Arial" charset="0"/>
              </a:rPr>
              <a:t> </a:t>
            </a:r>
            <a:r>
              <a:rPr lang="en-US" sz="2400" dirty="0" err="1">
                <a:latin typeface="Arial" charset="0"/>
              </a:rPr>
              <a:t>tròn</a:t>
            </a:r>
            <a:r>
              <a:rPr lang="en-US" sz="2400" dirty="0">
                <a:latin typeface="Arial" charset="0"/>
              </a:rPr>
              <a:t> </a:t>
            </a:r>
          </a:p>
        </p:txBody>
      </p:sp>
    </p:spTree>
    <p:extLst>
      <p:ext uri="{BB962C8B-B14F-4D97-AF65-F5344CB8AC3E}">
        <p14:creationId xmlns:p14="http://schemas.microsoft.com/office/powerpoint/2010/main" val="227509315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checkerboard(across)">
                                      <p:cBhvr>
                                        <p:cTn id="1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4">
            <a:extLst>
              <a:ext uri="{FF2B5EF4-FFF2-40B4-BE49-F238E27FC236}">
                <a16:creationId xmlns:a16="http://schemas.microsoft.com/office/drawing/2014/main" id="{58E6D429-DC53-47C4-8036-1E9D12B8E28B}"/>
              </a:ext>
            </a:extLst>
          </p:cNvPr>
          <p:cNvSpPr/>
          <p:nvPr/>
        </p:nvSpPr>
        <p:spPr>
          <a:xfrm>
            <a:off x="6338467" y="99607"/>
            <a:ext cx="5717294" cy="493723"/>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HOẠT ĐỘNG VẬN DỤNG</a:t>
            </a:r>
          </a:p>
        </p:txBody>
      </p:sp>
      <p:sp>
        <p:nvSpPr>
          <p:cNvPr id="27" name="TextBox 26">
            <a:extLst>
              <a:ext uri="{FF2B5EF4-FFF2-40B4-BE49-F238E27FC236}">
                <a16:creationId xmlns:a16="http://schemas.microsoft.com/office/drawing/2014/main" id="{CE530CE9-79B6-4A34-9DE8-7F769B44A120}"/>
              </a:ext>
            </a:extLst>
          </p:cNvPr>
          <p:cNvSpPr txBox="1"/>
          <p:nvPr/>
        </p:nvSpPr>
        <p:spPr>
          <a:xfrm>
            <a:off x="227679" y="-40973"/>
            <a:ext cx="8969435" cy="1077218"/>
          </a:xfrm>
          <a:prstGeom prst="rect">
            <a:avLst/>
          </a:prstGeom>
          <a:noFill/>
        </p:spPr>
        <p:txBody>
          <a:bodyPr wrap="square">
            <a:spAutoFit/>
          </a:bodyPr>
          <a:lstStyle/>
          <a:p>
            <a:pPr algn="just"/>
            <a:endParaRPr lang="en-US" sz="3200" b="1">
              <a:solidFill>
                <a:srgbClr val="0070C0"/>
              </a:solidFill>
              <a:latin typeface="Times New Roman" panose="02020603050405020304" pitchFamily="18" charset="0"/>
            </a:endParaRPr>
          </a:p>
          <a:p>
            <a:pPr algn="just"/>
            <a:r>
              <a:rPr lang="en-US" sz="3200" b="1">
                <a:solidFill>
                  <a:srgbClr val="C00000"/>
                </a:solidFill>
                <a:latin typeface="Times New Roman" panose="02020603050405020304" pitchFamily="18" charset="0"/>
                <a:sym typeface="Wingdings" panose="05000000000000000000" pitchFamily="2" charset="2"/>
              </a:rPr>
              <a:t></a:t>
            </a:r>
            <a:r>
              <a:rPr lang="en-US" sz="3200" b="1">
                <a:solidFill>
                  <a:srgbClr val="0070C0"/>
                </a:solidFill>
                <a:latin typeface="Times New Roman" panose="02020603050405020304" pitchFamily="18" charset="0"/>
              </a:rPr>
              <a:t>Nhóm 1:</a:t>
            </a:r>
          </a:p>
        </p:txBody>
      </p:sp>
      <p:grpSp>
        <p:nvGrpSpPr>
          <p:cNvPr id="7" name="Group 3">
            <a:extLst>
              <a:ext uri="{FF2B5EF4-FFF2-40B4-BE49-F238E27FC236}">
                <a16:creationId xmlns:a16="http://schemas.microsoft.com/office/drawing/2014/main" id="{0978E332-F0FB-4100-AB86-F1264B6A6CEC}"/>
              </a:ext>
            </a:extLst>
          </p:cNvPr>
          <p:cNvGrpSpPr>
            <a:grpSpLocks/>
          </p:cNvGrpSpPr>
          <p:nvPr/>
        </p:nvGrpSpPr>
        <p:grpSpPr bwMode="auto">
          <a:xfrm>
            <a:off x="2556602" y="2796769"/>
            <a:ext cx="1219200" cy="1219200"/>
            <a:chOff x="757" y="1872"/>
            <a:chExt cx="768" cy="768"/>
          </a:xfrm>
        </p:grpSpPr>
        <p:sp>
          <p:nvSpPr>
            <p:cNvPr id="10" name="Line 4">
              <a:extLst>
                <a:ext uri="{FF2B5EF4-FFF2-40B4-BE49-F238E27FC236}">
                  <a16:creationId xmlns:a16="http://schemas.microsoft.com/office/drawing/2014/main" id="{AB87F8E0-9A28-4970-85BC-0178EAD3193A}"/>
                </a:ext>
              </a:extLst>
            </p:cNvPr>
            <p:cNvSpPr>
              <a:spLocks noChangeShapeType="1"/>
            </p:cNvSpPr>
            <p:nvPr/>
          </p:nvSpPr>
          <p:spPr bwMode="auto">
            <a:xfrm>
              <a:off x="1141" y="1872"/>
              <a:ext cx="1" cy="76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Line 5">
              <a:extLst>
                <a:ext uri="{FF2B5EF4-FFF2-40B4-BE49-F238E27FC236}">
                  <a16:creationId xmlns:a16="http://schemas.microsoft.com/office/drawing/2014/main" id="{0CA28588-51CD-4407-B8B1-1FB717E592D3}"/>
                </a:ext>
              </a:extLst>
            </p:cNvPr>
            <p:cNvSpPr>
              <a:spLocks noChangeShapeType="1"/>
            </p:cNvSpPr>
            <p:nvPr/>
          </p:nvSpPr>
          <p:spPr bwMode="auto">
            <a:xfrm>
              <a:off x="757" y="2256"/>
              <a:ext cx="768" cy="1"/>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6">
              <a:extLst>
                <a:ext uri="{FF2B5EF4-FFF2-40B4-BE49-F238E27FC236}">
                  <a16:creationId xmlns:a16="http://schemas.microsoft.com/office/drawing/2014/main" id="{51549A64-596A-49C4-9B7F-27AE0003D879}"/>
                </a:ext>
              </a:extLst>
            </p:cNvPr>
            <p:cNvSpPr>
              <a:spLocks noChangeShapeType="1"/>
            </p:cNvSpPr>
            <p:nvPr/>
          </p:nvSpPr>
          <p:spPr bwMode="auto">
            <a:xfrm flipV="1">
              <a:off x="901" y="1968"/>
              <a:ext cx="480" cy="576"/>
            </a:xfrm>
            <a:prstGeom prst="line">
              <a:avLst/>
            </a:prstGeom>
            <a:noFill/>
            <a:ln w="38100">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Line 7">
              <a:extLst>
                <a:ext uri="{FF2B5EF4-FFF2-40B4-BE49-F238E27FC236}">
                  <a16:creationId xmlns:a16="http://schemas.microsoft.com/office/drawing/2014/main" id="{D6A03E18-DABF-4148-ADC7-7E1D58154C58}"/>
                </a:ext>
              </a:extLst>
            </p:cNvPr>
            <p:cNvSpPr>
              <a:spLocks noChangeShapeType="1"/>
            </p:cNvSpPr>
            <p:nvPr/>
          </p:nvSpPr>
          <p:spPr bwMode="auto">
            <a:xfrm>
              <a:off x="816" y="2016"/>
              <a:ext cx="624" cy="480"/>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 name="Oval 8">
              <a:extLst>
                <a:ext uri="{FF2B5EF4-FFF2-40B4-BE49-F238E27FC236}">
                  <a16:creationId xmlns:a16="http://schemas.microsoft.com/office/drawing/2014/main" id="{095CC68A-72FC-4A1D-B973-198F4E1B600F}"/>
                </a:ext>
              </a:extLst>
            </p:cNvPr>
            <p:cNvSpPr>
              <a:spLocks noChangeArrowheads="1"/>
            </p:cNvSpPr>
            <p:nvPr/>
          </p:nvSpPr>
          <p:spPr bwMode="auto">
            <a:xfrm>
              <a:off x="1112" y="2232"/>
              <a:ext cx="48" cy="48"/>
            </a:xfrm>
            <a:prstGeom prst="ellipse">
              <a:avLst/>
            </a:prstGeom>
            <a:solidFill>
              <a:srgbClr val="FFCC66"/>
            </a:solidFill>
            <a:ln w="9525">
              <a:solidFill>
                <a:schemeClr val="bg2"/>
              </a:solidFill>
              <a:round/>
              <a:headEnd/>
              <a:tailEnd/>
            </a:ln>
          </p:spPr>
          <p:txBody>
            <a:bodyPr wrap="none" anchor="ctr"/>
            <a:lstStyle>
              <a:lvl1pPr eaLnBrk="0" hangingPunct="0">
                <a:defRPr sz="2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sp>
          <p:nvSpPr>
            <p:cNvPr id="15" name="Oval 9">
              <a:extLst>
                <a:ext uri="{FF2B5EF4-FFF2-40B4-BE49-F238E27FC236}">
                  <a16:creationId xmlns:a16="http://schemas.microsoft.com/office/drawing/2014/main" id="{927C6535-669A-407C-9F9D-BB5E7C88CBFE}"/>
                </a:ext>
              </a:extLst>
            </p:cNvPr>
            <p:cNvSpPr>
              <a:spLocks noChangeArrowheads="1"/>
            </p:cNvSpPr>
            <p:nvPr/>
          </p:nvSpPr>
          <p:spPr bwMode="auto">
            <a:xfrm>
              <a:off x="757" y="1872"/>
              <a:ext cx="768" cy="768"/>
            </a:xfrm>
            <a:prstGeom prst="ellipse">
              <a:avLst/>
            </a:prstGeom>
            <a:noFill/>
            <a:ln w="57150">
              <a:solidFill>
                <a:srgbClr val="FF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grpSp>
      <p:grpSp>
        <p:nvGrpSpPr>
          <p:cNvPr id="16" name="Group 10">
            <a:extLst>
              <a:ext uri="{FF2B5EF4-FFF2-40B4-BE49-F238E27FC236}">
                <a16:creationId xmlns:a16="http://schemas.microsoft.com/office/drawing/2014/main" id="{A2ACC8B5-ABF1-4794-BE57-E6A27AD3D082}"/>
              </a:ext>
            </a:extLst>
          </p:cNvPr>
          <p:cNvGrpSpPr>
            <a:grpSpLocks/>
          </p:cNvGrpSpPr>
          <p:nvPr/>
        </p:nvGrpSpPr>
        <p:grpSpPr bwMode="auto">
          <a:xfrm>
            <a:off x="4993414" y="3696882"/>
            <a:ext cx="996950" cy="990600"/>
            <a:chOff x="2265" y="2448"/>
            <a:chExt cx="628" cy="624"/>
          </a:xfrm>
        </p:grpSpPr>
        <p:sp>
          <p:nvSpPr>
            <p:cNvPr id="17" name="Line 11">
              <a:extLst>
                <a:ext uri="{FF2B5EF4-FFF2-40B4-BE49-F238E27FC236}">
                  <a16:creationId xmlns:a16="http://schemas.microsoft.com/office/drawing/2014/main" id="{4C1CDD94-0E59-4CE1-8077-41540A614050}"/>
                </a:ext>
              </a:extLst>
            </p:cNvPr>
            <p:cNvSpPr>
              <a:spLocks noChangeShapeType="1"/>
            </p:cNvSpPr>
            <p:nvPr/>
          </p:nvSpPr>
          <p:spPr bwMode="auto">
            <a:xfrm>
              <a:off x="2580" y="2448"/>
              <a:ext cx="1" cy="624"/>
            </a:xfrm>
            <a:prstGeom prst="line">
              <a:avLst/>
            </a:prstGeom>
            <a:noFill/>
            <a:ln w="38100">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12">
              <a:extLst>
                <a:ext uri="{FF2B5EF4-FFF2-40B4-BE49-F238E27FC236}">
                  <a16:creationId xmlns:a16="http://schemas.microsoft.com/office/drawing/2014/main" id="{191DD0BB-030F-42BF-AC93-ECF56B335B1E}"/>
                </a:ext>
              </a:extLst>
            </p:cNvPr>
            <p:cNvSpPr>
              <a:spLocks noChangeShapeType="1"/>
            </p:cNvSpPr>
            <p:nvPr/>
          </p:nvSpPr>
          <p:spPr bwMode="auto">
            <a:xfrm>
              <a:off x="2265" y="2765"/>
              <a:ext cx="624" cy="1"/>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13">
              <a:extLst>
                <a:ext uri="{FF2B5EF4-FFF2-40B4-BE49-F238E27FC236}">
                  <a16:creationId xmlns:a16="http://schemas.microsoft.com/office/drawing/2014/main" id="{02D3BFBF-F4BB-490B-B6DA-D0E6C8540A55}"/>
                </a:ext>
              </a:extLst>
            </p:cNvPr>
            <p:cNvSpPr>
              <a:spLocks noChangeShapeType="1"/>
            </p:cNvSpPr>
            <p:nvPr/>
          </p:nvSpPr>
          <p:spPr bwMode="auto">
            <a:xfrm>
              <a:off x="2352" y="2544"/>
              <a:ext cx="432" cy="432"/>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14">
              <a:extLst>
                <a:ext uri="{FF2B5EF4-FFF2-40B4-BE49-F238E27FC236}">
                  <a16:creationId xmlns:a16="http://schemas.microsoft.com/office/drawing/2014/main" id="{0AFAF502-A443-4CA9-BAB0-AAC7570519F9}"/>
                </a:ext>
              </a:extLst>
            </p:cNvPr>
            <p:cNvSpPr>
              <a:spLocks noChangeShapeType="1"/>
            </p:cNvSpPr>
            <p:nvPr/>
          </p:nvSpPr>
          <p:spPr bwMode="auto">
            <a:xfrm flipV="1">
              <a:off x="2361" y="2544"/>
              <a:ext cx="432" cy="432"/>
            </a:xfrm>
            <a:prstGeom prst="line">
              <a:avLst/>
            </a:prstGeom>
            <a:noFill/>
            <a:ln w="38100">
              <a:solidFill>
                <a:srgbClr val="CCFF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Oval 15">
              <a:extLst>
                <a:ext uri="{FF2B5EF4-FFF2-40B4-BE49-F238E27FC236}">
                  <a16:creationId xmlns:a16="http://schemas.microsoft.com/office/drawing/2014/main" id="{C2D5115F-91CD-4AF4-B3F3-35237D94161F}"/>
                </a:ext>
              </a:extLst>
            </p:cNvPr>
            <p:cNvSpPr>
              <a:spLocks noChangeArrowheads="1"/>
            </p:cNvSpPr>
            <p:nvPr/>
          </p:nvSpPr>
          <p:spPr bwMode="auto">
            <a:xfrm>
              <a:off x="2269" y="2448"/>
              <a:ext cx="624" cy="624"/>
            </a:xfrm>
            <a:prstGeom prst="ellipse">
              <a:avLst/>
            </a:pr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sp>
          <p:nvSpPr>
            <p:cNvPr id="22" name="Oval 16">
              <a:extLst>
                <a:ext uri="{FF2B5EF4-FFF2-40B4-BE49-F238E27FC236}">
                  <a16:creationId xmlns:a16="http://schemas.microsoft.com/office/drawing/2014/main" id="{21536E39-96BA-45B8-A90D-FE1882BB2A70}"/>
                </a:ext>
              </a:extLst>
            </p:cNvPr>
            <p:cNvSpPr>
              <a:spLocks noChangeArrowheads="1"/>
            </p:cNvSpPr>
            <p:nvPr/>
          </p:nvSpPr>
          <p:spPr bwMode="auto">
            <a:xfrm>
              <a:off x="2550" y="2739"/>
              <a:ext cx="48" cy="48"/>
            </a:xfrm>
            <a:prstGeom prst="ellipse">
              <a:avLst/>
            </a:prstGeom>
            <a:solidFill>
              <a:srgbClr val="FF99FF"/>
            </a:solidFill>
            <a:ln w="9525">
              <a:solidFill>
                <a:schemeClr val="tx1"/>
              </a:solidFill>
              <a:round/>
              <a:headEnd/>
              <a:tailEnd/>
            </a:ln>
          </p:spPr>
          <p:txBody>
            <a:bodyPr wrap="none" anchor="ctr"/>
            <a:lstStyle>
              <a:lvl1pPr eaLnBrk="0" hangingPunct="0">
                <a:defRPr sz="2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grpSp>
      <p:grpSp>
        <p:nvGrpSpPr>
          <p:cNvPr id="23" name="Group 17">
            <a:extLst>
              <a:ext uri="{FF2B5EF4-FFF2-40B4-BE49-F238E27FC236}">
                <a16:creationId xmlns:a16="http://schemas.microsoft.com/office/drawing/2014/main" id="{2D991553-51DB-4DF4-936B-BAF49DC75AF1}"/>
              </a:ext>
            </a:extLst>
          </p:cNvPr>
          <p:cNvGrpSpPr>
            <a:grpSpLocks/>
          </p:cNvGrpSpPr>
          <p:nvPr/>
        </p:nvGrpSpPr>
        <p:grpSpPr bwMode="auto">
          <a:xfrm>
            <a:off x="6946039" y="2187169"/>
            <a:ext cx="2209800" cy="2209800"/>
            <a:chOff x="3515" y="1492"/>
            <a:chExt cx="1392" cy="1392"/>
          </a:xfrm>
        </p:grpSpPr>
        <p:sp>
          <p:nvSpPr>
            <p:cNvPr id="24" name="Line 18">
              <a:extLst>
                <a:ext uri="{FF2B5EF4-FFF2-40B4-BE49-F238E27FC236}">
                  <a16:creationId xmlns:a16="http://schemas.microsoft.com/office/drawing/2014/main" id="{ED3A753A-4FEC-4C88-BC31-73555D6DE153}"/>
                </a:ext>
              </a:extLst>
            </p:cNvPr>
            <p:cNvSpPr>
              <a:spLocks noChangeShapeType="1"/>
            </p:cNvSpPr>
            <p:nvPr/>
          </p:nvSpPr>
          <p:spPr bwMode="auto">
            <a:xfrm>
              <a:off x="4209" y="1492"/>
              <a:ext cx="1" cy="1392"/>
            </a:xfrm>
            <a:prstGeom prst="line">
              <a:avLst/>
            </a:prstGeom>
            <a:noFill/>
            <a:ln w="38100">
              <a:solidFill>
                <a:srgbClr val="55D90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19">
              <a:extLst>
                <a:ext uri="{FF2B5EF4-FFF2-40B4-BE49-F238E27FC236}">
                  <a16:creationId xmlns:a16="http://schemas.microsoft.com/office/drawing/2014/main" id="{2A64B978-4094-41B0-A115-67BEA52F4A08}"/>
                </a:ext>
              </a:extLst>
            </p:cNvPr>
            <p:cNvSpPr>
              <a:spLocks noChangeShapeType="1"/>
            </p:cNvSpPr>
            <p:nvPr/>
          </p:nvSpPr>
          <p:spPr bwMode="auto">
            <a:xfrm>
              <a:off x="3515" y="2177"/>
              <a:ext cx="1392" cy="1"/>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20">
              <a:extLst>
                <a:ext uri="{FF2B5EF4-FFF2-40B4-BE49-F238E27FC236}">
                  <a16:creationId xmlns:a16="http://schemas.microsoft.com/office/drawing/2014/main" id="{C8C29D1F-0166-4D53-9F8D-270FEA07E214}"/>
                </a:ext>
              </a:extLst>
            </p:cNvPr>
            <p:cNvSpPr>
              <a:spLocks noChangeShapeType="1"/>
            </p:cNvSpPr>
            <p:nvPr/>
          </p:nvSpPr>
          <p:spPr bwMode="auto">
            <a:xfrm>
              <a:off x="3659" y="1732"/>
              <a:ext cx="1104" cy="91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Line 21">
              <a:extLst>
                <a:ext uri="{FF2B5EF4-FFF2-40B4-BE49-F238E27FC236}">
                  <a16:creationId xmlns:a16="http://schemas.microsoft.com/office/drawing/2014/main" id="{A0056B2B-B71E-4B24-AD10-919B2CA44783}"/>
                </a:ext>
              </a:extLst>
            </p:cNvPr>
            <p:cNvSpPr>
              <a:spLocks noChangeShapeType="1"/>
            </p:cNvSpPr>
            <p:nvPr/>
          </p:nvSpPr>
          <p:spPr bwMode="auto">
            <a:xfrm flipH="1">
              <a:off x="3707" y="1684"/>
              <a:ext cx="960" cy="1008"/>
            </a:xfrm>
            <a:prstGeom prst="line">
              <a:avLst/>
            </a:prstGeom>
            <a:noFill/>
            <a:ln w="38100">
              <a:solidFill>
                <a:srgbClr val="FF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 name="Oval 22">
              <a:extLst>
                <a:ext uri="{FF2B5EF4-FFF2-40B4-BE49-F238E27FC236}">
                  <a16:creationId xmlns:a16="http://schemas.microsoft.com/office/drawing/2014/main" id="{CEFECCFD-B0E9-4C1D-8754-73D8AF532045}"/>
                </a:ext>
              </a:extLst>
            </p:cNvPr>
            <p:cNvSpPr>
              <a:spLocks noChangeArrowheads="1"/>
            </p:cNvSpPr>
            <p:nvPr/>
          </p:nvSpPr>
          <p:spPr bwMode="auto">
            <a:xfrm>
              <a:off x="4158" y="2133"/>
              <a:ext cx="96" cy="96"/>
            </a:xfrm>
            <a:prstGeom prst="ellipse">
              <a:avLst/>
            </a:prstGeom>
            <a:solidFill>
              <a:srgbClr val="FFCC66"/>
            </a:solidFill>
            <a:ln w="9525">
              <a:solidFill>
                <a:schemeClr val="bg2"/>
              </a:solidFill>
              <a:round/>
              <a:headEnd/>
              <a:tailEnd/>
            </a:ln>
          </p:spPr>
          <p:txBody>
            <a:bodyPr wrap="none" anchor="ctr"/>
            <a:lstStyle>
              <a:lvl1pPr eaLnBrk="0" hangingPunct="0">
                <a:defRPr sz="2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sp>
          <p:nvSpPr>
            <p:cNvPr id="30" name="Oval 23">
              <a:extLst>
                <a:ext uri="{FF2B5EF4-FFF2-40B4-BE49-F238E27FC236}">
                  <a16:creationId xmlns:a16="http://schemas.microsoft.com/office/drawing/2014/main" id="{F215F48B-A47D-40D7-9CF7-B711EFEEFF9F}"/>
                </a:ext>
              </a:extLst>
            </p:cNvPr>
            <p:cNvSpPr>
              <a:spLocks noChangeArrowheads="1"/>
            </p:cNvSpPr>
            <p:nvPr/>
          </p:nvSpPr>
          <p:spPr bwMode="auto">
            <a:xfrm>
              <a:off x="3515" y="1492"/>
              <a:ext cx="1392" cy="1392"/>
            </a:xfrm>
            <a:prstGeom prst="ellipse">
              <a:avLst/>
            </a:prstGeom>
            <a:noFill/>
            <a:ln w="762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grpSp>
      <p:sp>
        <p:nvSpPr>
          <p:cNvPr id="32" name="Freeform 25">
            <a:extLst>
              <a:ext uri="{FF2B5EF4-FFF2-40B4-BE49-F238E27FC236}">
                <a16:creationId xmlns:a16="http://schemas.microsoft.com/office/drawing/2014/main" id="{89C510A8-57D9-46C7-8D68-59E466202138}"/>
              </a:ext>
            </a:extLst>
          </p:cNvPr>
          <p:cNvSpPr>
            <a:spLocks/>
          </p:cNvSpPr>
          <p:nvPr/>
        </p:nvSpPr>
        <p:spPr bwMode="auto">
          <a:xfrm>
            <a:off x="2521677" y="2158594"/>
            <a:ext cx="6675437" cy="2289175"/>
          </a:xfrm>
          <a:custGeom>
            <a:avLst/>
            <a:gdLst>
              <a:gd name="T0" fmla="*/ 2147483647 w 4205"/>
              <a:gd name="T1" fmla="*/ 2147483647 h 1442"/>
              <a:gd name="T2" fmla="*/ 2147483647 w 4205"/>
              <a:gd name="T3" fmla="*/ 2147483647 h 1442"/>
              <a:gd name="T4" fmla="*/ 2147483647 w 4205"/>
              <a:gd name="T5" fmla="*/ 2147483647 h 1442"/>
              <a:gd name="T6" fmla="*/ 2147483647 w 4205"/>
              <a:gd name="T7" fmla="*/ 2147483647 h 1442"/>
              <a:gd name="T8" fmla="*/ 2147483647 w 4205"/>
              <a:gd name="T9" fmla="*/ 2147483647 h 1442"/>
              <a:gd name="T10" fmla="*/ 2147483647 w 4205"/>
              <a:gd name="T11" fmla="*/ 2147483647 h 1442"/>
              <a:gd name="T12" fmla="*/ 2147483647 w 4205"/>
              <a:gd name="T13" fmla="*/ 2147483647 h 1442"/>
              <a:gd name="T14" fmla="*/ 2147483647 w 4205"/>
              <a:gd name="T15" fmla="*/ 2147483647 h 1442"/>
              <a:gd name="T16" fmla="*/ 2147483647 w 4205"/>
              <a:gd name="T17" fmla="*/ 2147483647 h 1442"/>
              <a:gd name="T18" fmla="*/ 2147483647 w 4205"/>
              <a:gd name="T19" fmla="*/ 2147483647 h 1442"/>
              <a:gd name="T20" fmla="*/ 2147483647 w 4205"/>
              <a:gd name="T21" fmla="*/ 2147483647 h 1442"/>
              <a:gd name="T22" fmla="*/ 2147483647 w 4205"/>
              <a:gd name="T23" fmla="*/ 2147483647 h 1442"/>
              <a:gd name="T24" fmla="*/ 2147483647 w 4205"/>
              <a:gd name="T25" fmla="*/ 2147483647 h 1442"/>
              <a:gd name="T26" fmla="*/ 2147483647 w 4205"/>
              <a:gd name="T27" fmla="*/ 2147483647 h 1442"/>
              <a:gd name="T28" fmla="*/ 2147483647 w 4205"/>
              <a:gd name="T29" fmla="*/ 2147483647 h 1442"/>
              <a:gd name="T30" fmla="*/ 2147483647 w 4205"/>
              <a:gd name="T31" fmla="*/ 0 h 1442"/>
              <a:gd name="T32" fmla="*/ 2147483647 w 4205"/>
              <a:gd name="T33" fmla="*/ 2147483647 h 1442"/>
              <a:gd name="T34" fmla="*/ 2147483647 w 4205"/>
              <a:gd name="T35" fmla="*/ 2147483647 h 1442"/>
              <a:gd name="T36" fmla="*/ 2147483647 w 4205"/>
              <a:gd name="T37" fmla="*/ 2147483647 h 1442"/>
              <a:gd name="T38" fmla="*/ 2147483647 w 4205"/>
              <a:gd name="T39" fmla="*/ 2147483647 h 1442"/>
              <a:gd name="T40" fmla="*/ 2147483647 w 4205"/>
              <a:gd name="T41" fmla="*/ 2147483647 h 1442"/>
              <a:gd name="T42" fmla="*/ 2147483647 w 4205"/>
              <a:gd name="T43" fmla="*/ 2147483647 h 1442"/>
              <a:gd name="T44" fmla="*/ 2147483647 w 4205"/>
              <a:gd name="T45" fmla="*/ 2147483647 h 1442"/>
              <a:gd name="T46" fmla="*/ 2147483647 w 4205"/>
              <a:gd name="T47" fmla="*/ 2147483647 h 1442"/>
              <a:gd name="T48" fmla="*/ 2147483647 w 4205"/>
              <a:gd name="T49" fmla="*/ 2147483647 h 1442"/>
              <a:gd name="T50" fmla="*/ 2147483647 w 4205"/>
              <a:gd name="T51" fmla="*/ 2147483647 h 1442"/>
              <a:gd name="T52" fmla="*/ 2147483647 w 4205"/>
              <a:gd name="T53" fmla="*/ 2147483647 h 1442"/>
              <a:gd name="T54" fmla="*/ 2147483647 w 4205"/>
              <a:gd name="T55" fmla="*/ 2147483647 h 1442"/>
              <a:gd name="T56" fmla="*/ 2147483647 w 4205"/>
              <a:gd name="T57" fmla="*/ 2147483647 h 1442"/>
              <a:gd name="T58" fmla="*/ 2147483647 w 4205"/>
              <a:gd name="T59" fmla="*/ 2147483647 h 1442"/>
              <a:gd name="T60" fmla="*/ 2147483647 w 4205"/>
              <a:gd name="T61" fmla="*/ 2147483647 h 1442"/>
              <a:gd name="T62" fmla="*/ 2147483647 w 4205"/>
              <a:gd name="T63" fmla="*/ 2147483647 h 1442"/>
              <a:gd name="T64" fmla="*/ 2147483647 w 4205"/>
              <a:gd name="T65" fmla="*/ 2147483647 h 1442"/>
              <a:gd name="T66" fmla="*/ 2147483647 w 4205"/>
              <a:gd name="T67" fmla="*/ 2147483647 h 1442"/>
              <a:gd name="T68" fmla="*/ 2147483647 w 4205"/>
              <a:gd name="T69" fmla="*/ 2147483647 h 1442"/>
              <a:gd name="T70" fmla="*/ 2147483647 w 4205"/>
              <a:gd name="T71" fmla="*/ 2147483647 h 1442"/>
              <a:gd name="T72" fmla="*/ 2147483647 w 4205"/>
              <a:gd name="T73" fmla="*/ 2147483647 h 1442"/>
              <a:gd name="T74" fmla="*/ 2147483647 w 4205"/>
              <a:gd name="T75" fmla="*/ 2147483647 h 1442"/>
              <a:gd name="T76" fmla="*/ 2147483647 w 4205"/>
              <a:gd name="T77" fmla="*/ 2147483647 h 1442"/>
              <a:gd name="T78" fmla="*/ 2147483647 w 4205"/>
              <a:gd name="T79" fmla="*/ 2147483647 h 1442"/>
              <a:gd name="T80" fmla="*/ 2147483647 w 4205"/>
              <a:gd name="T81" fmla="*/ 2147483647 h 1442"/>
              <a:gd name="T82" fmla="*/ 2147483647 w 4205"/>
              <a:gd name="T83" fmla="*/ 2147483647 h 14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205"/>
              <a:gd name="T127" fmla="*/ 0 h 1442"/>
              <a:gd name="T128" fmla="*/ 4205 w 4205"/>
              <a:gd name="T129" fmla="*/ 1442 h 14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205" h="1442">
                <a:moveTo>
                  <a:pt x="6" y="783"/>
                </a:moveTo>
                <a:cubicBezTo>
                  <a:pt x="5" y="755"/>
                  <a:pt x="8" y="736"/>
                  <a:pt x="12" y="713"/>
                </a:cubicBezTo>
                <a:cubicBezTo>
                  <a:pt x="16" y="690"/>
                  <a:pt x="22" y="666"/>
                  <a:pt x="30" y="642"/>
                </a:cubicBezTo>
                <a:cubicBezTo>
                  <a:pt x="38" y="618"/>
                  <a:pt x="50" y="591"/>
                  <a:pt x="63" y="569"/>
                </a:cubicBezTo>
                <a:cubicBezTo>
                  <a:pt x="76" y="547"/>
                  <a:pt x="89" y="530"/>
                  <a:pt x="105" y="513"/>
                </a:cubicBezTo>
                <a:cubicBezTo>
                  <a:pt x="121" y="496"/>
                  <a:pt x="134" y="483"/>
                  <a:pt x="158" y="467"/>
                </a:cubicBezTo>
                <a:cubicBezTo>
                  <a:pt x="182" y="451"/>
                  <a:pt x="227" y="426"/>
                  <a:pt x="252" y="414"/>
                </a:cubicBezTo>
                <a:cubicBezTo>
                  <a:pt x="277" y="402"/>
                  <a:pt x="284" y="401"/>
                  <a:pt x="308" y="395"/>
                </a:cubicBezTo>
                <a:cubicBezTo>
                  <a:pt x="332" y="389"/>
                  <a:pt x="292" y="394"/>
                  <a:pt x="395" y="380"/>
                </a:cubicBezTo>
                <a:cubicBezTo>
                  <a:pt x="498" y="366"/>
                  <a:pt x="773" y="328"/>
                  <a:pt x="927" y="308"/>
                </a:cubicBezTo>
                <a:cubicBezTo>
                  <a:pt x="1081" y="288"/>
                  <a:pt x="1191" y="274"/>
                  <a:pt x="1322" y="258"/>
                </a:cubicBezTo>
                <a:cubicBezTo>
                  <a:pt x="1453" y="242"/>
                  <a:pt x="1571" y="228"/>
                  <a:pt x="1716" y="210"/>
                </a:cubicBezTo>
                <a:cubicBezTo>
                  <a:pt x="1861" y="192"/>
                  <a:pt x="2063" y="166"/>
                  <a:pt x="2195" y="149"/>
                </a:cubicBezTo>
                <a:cubicBezTo>
                  <a:pt x="2327" y="132"/>
                  <a:pt x="2414" y="122"/>
                  <a:pt x="2511" y="110"/>
                </a:cubicBezTo>
                <a:cubicBezTo>
                  <a:pt x="2608" y="98"/>
                  <a:pt x="2615" y="93"/>
                  <a:pt x="2780" y="75"/>
                </a:cubicBezTo>
                <a:cubicBezTo>
                  <a:pt x="2945" y="57"/>
                  <a:pt x="3332" y="0"/>
                  <a:pt x="3503" y="0"/>
                </a:cubicBezTo>
                <a:cubicBezTo>
                  <a:pt x="3674" y="0"/>
                  <a:pt x="3726" y="42"/>
                  <a:pt x="3807" y="75"/>
                </a:cubicBezTo>
                <a:cubicBezTo>
                  <a:pt x="3888" y="108"/>
                  <a:pt x="3944" y="160"/>
                  <a:pt x="3990" y="200"/>
                </a:cubicBezTo>
                <a:cubicBezTo>
                  <a:pt x="4036" y="240"/>
                  <a:pt x="4062" y="283"/>
                  <a:pt x="4085" y="315"/>
                </a:cubicBezTo>
                <a:cubicBezTo>
                  <a:pt x="4108" y="347"/>
                  <a:pt x="4115" y="366"/>
                  <a:pt x="4128" y="390"/>
                </a:cubicBezTo>
                <a:cubicBezTo>
                  <a:pt x="4141" y="414"/>
                  <a:pt x="4152" y="435"/>
                  <a:pt x="4161" y="458"/>
                </a:cubicBezTo>
                <a:cubicBezTo>
                  <a:pt x="4170" y="481"/>
                  <a:pt x="4178" y="493"/>
                  <a:pt x="4185" y="531"/>
                </a:cubicBezTo>
                <a:cubicBezTo>
                  <a:pt x="4192" y="569"/>
                  <a:pt x="4205" y="623"/>
                  <a:pt x="4205" y="684"/>
                </a:cubicBezTo>
                <a:cubicBezTo>
                  <a:pt x="4205" y="745"/>
                  <a:pt x="4200" y="835"/>
                  <a:pt x="4184" y="899"/>
                </a:cubicBezTo>
                <a:cubicBezTo>
                  <a:pt x="4168" y="963"/>
                  <a:pt x="4141" y="1017"/>
                  <a:pt x="4110" y="1071"/>
                </a:cubicBezTo>
                <a:cubicBezTo>
                  <a:pt x="4079" y="1125"/>
                  <a:pt x="4041" y="1180"/>
                  <a:pt x="3996" y="1226"/>
                </a:cubicBezTo>
                <a:cubicBezTo>
                  <a:pt x="3951" y="1272"/>
                  <a:pt x="3890" y="1316"/>
                  <a:pt x="3837" y="1347"/>
                </a:cubicBezTo>
                <a:cubicBezTo>
                  <a:pt x="3784" y="1378"/>
                  <a:pt x="3735" y="1398"/>
                  <a:pt x="3678" y="1413"/>
                </a:cubicBezTo>
                <a:cubicBezTo>
                  <a:pt x="3621" y="1428"/>
                  <a:pt x="3567" y="1442"/>
                  <a:pt x="3492" y="1439"/>
                </a:cubicBezTo>
                <a:cubicBezTo>
                  <a:pt x="3417" y="1436"/>
                  <a:pt x="3314" y="1416"/>
                  <a:pt x="3227" y="1392"/>
                </a:cubicBezTo>
                <a:cubicBezTo>
                  <a:pt x="3140" y="1368"/>
                  <a:pt x="3147" y="1359"/>
                  <a:pt x="2970" y="1298"/>
                </a:cubicBezTo>
                <a:cubicBezTo>
                  <a:pt x="2793" y="1237"/>
                  <a:pt x="2321" y="1078"/>
                  <a:pt x="2162" y="1025"/>
                </a:cubicBezTo>
                <a:cubicBezTo>
                  <a:pt x="2003" y="972"/>
                  <a:pt x="2060" y="992"/>
                  <a:pt x="2019" y="981"/>
                </a:cubicBezTo>
                <a:cubicBezTo>
                  <a:pt x="1978" y="970"/>
                  <a:pt x="1937" y="960"/>
                  <a:pt x="1917" y="956"/>
                </a:cubicBezTo>
                <a:cubicBezTo>
                  <a:pt x="1897" y="952"/>
                  <a:pt x="1910" y="954"/>
                  <a:pt x="1898" y="954"/>
                </a:cubicBezTo>
                <a:cubicBezTo>
                  <a:pt x="1886" y="954"/>
                  <a:pt x="1908" y="948"/>
                  <a:pt x="1844" y="957"/>
                </a:cubicBezTo>
                <a:cubicBezTo>
                  <a:pt x="1780" y="966"/>
                  <a:pt x="1705" y="975"/>
                  <a:pt x="1514" y="1008"/>
                </a:cubicBezTo>
                <a:cubicBezTo>
                  <a:pt x="1323" y="1041"/>
                  <a:pt x="896" y="1126"/>
                  <a:pt x="696" y="1154"/>
                </a:cubicBezTo>
                <a:cubicBezTo>
                  <a:pt x="496" y="1182"/>
                  <a:pt x="409" y="1192"/>
                  <a:pt x="311" y="1175"/>
                </a:cubicBezTo>
                <a:cubicBezTo>
                  <a:pt x="213" y="1158"/>
                  <a:pt x="159" y="1101"/>
                  <a:pt x="110" y="1053"/>
                </a:cubicBezTo>
                <a:cubicBezTo>
                  <a:pt x="61" y="1005"/>
                  <a:pt x="34" y="929"/>
                  <a:pt x="17" y="884"/>
                </a:cubicBezTo>
                <a:cubicBezTo>
                  <a:pt x="0" y="839"/>
                  <a:pt x="6" y="811"/>
                  <a:pt x="6" y="783"/>
                </a:cubicBezTo>
                <a:close/>
              </a:path>
            </a:pathLst>
          </a:custGeom>
          <a:noFill/>
          <a:ln w="3810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sp>
        <p:nvSpPr>
          <p:cNvPr id="33" name="Oval 26">
            <a:extLst>
              <a:ext uri="{FF2B5EF4-FFF2-40B4-BE49-F238E27FC236}">
                <a16:creationId xmlns:a16="http://schemas.microsoft.com/office/drawing/2014/main" id="{595B58CC-22BC-4874-8F50-D6F3753A6315}"/>
              </a:ext>
            </a:extLst>
          </p:cNvPr>
          <p:cNvSpPr>
            <a:spLocks noChangeArrowheads="1"/>
          </p:cNvSpPr>
          <p:nvPr/>
        </p:nvSpPr>
        <p:spPr bwMode="auto">
          <a:xfrm rot="20832798">
            <a:off x="5187089" y="2460219"/>
            <a:ext cx="76200" cy="76200"/>
          </a:xfrm>
          <a:prstGeom prst="ellipse">
            <a:avLst/>
          </a:prstGeom>
          <a:solidFill>
            <a:srgbClr val="FF0066"/>
          </a:solidFill>
          <a:ln w="6350">
            <a:solidFill>
              <a:schemeClr val="tx1"/>
            </a:solidFill>
            <a:round/>
            <a:headEnd/>
            <a:tailEnd/>
          </a:ln>
        </p:spPr>
        <p:txBody>
          <a:bodyPr wrap="none" anchor="ctr"/>
          <a:lstStyle>
            <a:lvl1pPr eaLnBrk="0" hangingPunct="0">
              <a:defRPr sz="2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sp>
        <p:nvSpPr>
          <p:cNvPr id="34" name="Freeform 27">
            <a:extLst>
              <a:ext uri="{FF2B5EF4-FFF2-40B4-BE49-F238E27FC236}">
                <a16:creationId xmlns:a16="http://schemas.microsoft.com/office/drawing/2014/main" id="{A516CE7C-4198-4E3F-8EC2-0006EF974F8F}"/>
              </a:ext>
            </a:extLst>
          </p:cNvPr>
          <p:cNvSpPr>
            <a:spLocks/>
          </p:cNvSpPr>
          <p:nvPr/>
        </p:nvSpPr>
        <p:spPr bwMode="auto">
          <a:xfrm>
            <a:off x="2345464" y="2639607"/>
            <a:ext cx="523875" cy="1028700"/>
          </a:xfrm>
          <a:custGeom>
            <a:avLst/>
            <a:gdLst>
              <a:gd name="T0" fmla="*/ 2147483647 w 330"/>
              <a:gd name="T1" fmla="*/ 2147483647 h 648"/>
              <a:gd name="T2" fmla="*/ 2147483647 w 330"/>
              <a:gd name="T3" fmla="*/ 2147483647 h 648"/>
              <a:gd name="T4" fmla="*/ 2147483647 w 330"/>
              <a:gd name="T5" fmla="*/ 2147483647 h 648"/>
              <a:gd name="T6" fmla="*/ 2147483647 w 330"/>
              <a:gd name="T7" fmla="*/ 2147483647 h 648"/>
              <a:gd name="T8" fmla="*/ 2147483647 w 330"/>
              <a:gd name="T9" fmla="*/ 2147483647 h 648"/>
              <a:gd name="T10" fmla="*/ 2147483647 w 330"/>
              <a:gd name="T11" fmla="*/ 2147483647 h 648"/>
              <a:gd name="T12" fmla="*/ 2147483647 w 330"/>
              <a:gd name="T13" fmla="*/ 2147483647 h 648"/>
              <a:gd name="T14" fmla="*/ 2147483647 w 330"/>
              <a:gd name="T15" fmla="*/ 0 h 648"/>
              <a:gd name="T16" fmla="*/ 0 60000 65536"/>
              <a:gd name="T17" fmla="*/ 0 60000 65536"/>
              <a:gd name="T18" fmla="*/ 0 60000 65536"/>
              <a:gd name="T19" fmla="*/ 0 60000 65536"/>
              <a:gd name="T20" fmla="*/ 0 60000 65536"/>
              <a:gd name="T21" fmla="*/ 0 60000 65536"/>
              <a:gd name="T22" fmla="*/ 0 60000 65536"/>
              <a:gd name="T23" fmla="*/ 0 60000 65536"/>
              <a:gd name="T24" fmla="*/ 0 w 330"/>
              <a:gd name="T25" fmla="*/ 0 h 648"/>
              <a:gd name="T26" fmla="*/ 330 w 330"/>
              <a:gd name="T27" fmla="*/ 648 h 6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0" h="648">
                <a:moveTo>
                  <a:pt x="54" y="648"/>
                </a:moveTo>
                <a:cubicBezTo>
                  <a:pt x="47" y="629"/>
                  <a:pt x="24" y="587"/>
                  <a:pt x="15" y="546"/>
                </a:cubicBezTo>
                <a:cubicBezTo>
                  <a:pt x="6" y="505"/>
                  <a:pt x="0" y="445"/>
                  <a:pt x="2" y="403"/>
                </a:cubicBezTo>
                <a:cubicBezTo>
                  <a:pt x="4" y="361"/>
                  <a:pt x="17" y="325"/>
                  <a:pt x="27" y="294"/>
                </a:cubicBezTo>
                <a:cubicBezTo>
                  <a:pt x="37" y="263"/>
                  <a:pt x="48" y="241"/>
                  <a:pt x="63" y="216"/>
                </a:cubicBezTo>
                <a:cubicBezTo>
                  <a:pt x="78" y="191"/>
                  <a:pt x="96" y="166"/>
                  <a:pt x="120" y="143"/>
                </a:cubicBezTo>
                <a:cubicBezTo>
                  <a:pt x="144" y="120"/>
                  <a:pt x="171" y="101"/>
                  <a:pt x="206" y="77"/>
                </a:cubicBezTo>
                <a:cubicBezTo>
                  <a:pt x="241" y="53"/>
                  <a:pt x="304" y="16"/>
                  <a:pt x="330" y="0"/>
                </a:cubicBez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sp>
        <p:nvSpPr>
          <p:cNvPr id="35" name="Freeform 28">
            <a:extLst>
              <a:ext uri="{FF2B5EF4-FFF2-40B4-BE49-F238E27FC236}">
                <a16:creationId xmlns:a16="http://schemas.microsoft.com/office/drawing/2014/main" id="{301D5A7D-DF0E-454E-95BA-BC5B3DD564CA}"/>
              </a:ext>
            </a:extLst>
          </p:cNvPr>
          <p:cNvSpPr>
            <a:spLocks/>
          </p:cNvSpPr>
          <p:nvPr/>
        </p:nvSpPr>
        <p:spPr bwMode="auto">
          <a:xfrm>
            <a:off x="7969977" y="2047469"/>
            <a:ext cx="1403350" cy="1244600"/>
          </a:xfrm>
          <a:custGeom>
            <a:avLst/>
            <a:gdLst>
              <a:gd name="T0" fmla="*/ 0 w 884"/>
              <a:gd name="T1" fmla="*/ 2147483647 h 784"/>
              <a:gd name="T2" fmla="*/ 2147483647 w 884"/>
              <a:gd name="T3" fmla="*/ 2147483647 h 784"/>
              <a:gd name="T4" fmla="*/ 2147483647 w 884"/>
              <a:gd name="T5" fmla="*/ 2147483647 h 784"/>
              <a:gd name="T6" fmla="*/ 2147483647 w 884"/>
              <a:gd name="T7" fmla="*/ 2147483647 h 784"/>
              <a:gd name="T8" fmla="*/ 2147483647 w 884"/>
              <a:gd name="T9" fmla="*/ 2147483647 h 784"/>
              <a:gd name="T10" fmla="*/ 2147483647 w 884"/>
              <a:gd name="T11" fmla="*/ 2147483647 h 784"/>
              <a:gd name="T12" fmla="*/ 2147483647 w 884"/>
              <a:gd name="T13" fmla="*/ 2147483647 h 784"/>
              <a:gd name="T14" fmla="*/ 2147483647 w 884"/>
              <a:gd name="T15" fmla="*/ 2147483647 h 784"/>
              <a:gd name="T16" fmla="*/ 2147483647 w 884"/>
              <a:gd name="T17" fmla="*/ 2147483647 h 784"/>
              <a:gd name="T18" fmla="*/ 2147483647 w 884"/>
              <a:gd name="T19" fmla="*/ 2147483647 h 784"/>
              <a:gd name="T20" fmla="*/ 2147483647 w 884"/>
              <a:gd name="T21" fmla="*/ 2147483647 h 7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84"/>
              <a:gd name="T34" fmla="*/ 0 h 784"/>
              <a:gd name="T35" fmla="*/ 884 w 884"/>
              <a:gd name="T36" fmla="*/ 784 h 78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84" h="784">
                <a:moveTo>
                  <a:pt x="0" y="12"/>
                </a:moveTo>
                <a:cubicBezTo>
                  <a:pt x="16" y="10"/>
                  <a:pt x="60" y="2"/>
                  <a:pt x="96" y="1"/>
                </a:cubicBezTo>
                <a:cubicBezTo>
                  <a:pt x="132" y="0"/>
                  <a:pt x="181" y="2"/>
                  <a:pt x="218" y="6"/>
                </a:cubicBezTo>
                <a:cubicBezTo>
                  <a:pt x="255" y="10"/>
                  <a:pt x="286" y="15"/>
                  <a:pt x="321" y="25"/>
                </a:cubicBezTo>
                <a:cubicBezTo>
                  <a:pt x="356" y="35"/>
                  <a:pt x="391" y="50"/>
                  <a:pt x="429" y="67"/>
                </a:cubicBezTo>
                <a:cubicBezTo>
                  <a:pt x="467" y="84"/>
                  <a:pt x="510" y="103"/>
                  <a:pt x="549" y="129"/>
                </a:cubicBezTo>
                <a:cubicBezTo>
                  <a:pt x="588" y="155"/>
                  <a:pt x="623" y="183"/>
                  <a:pt x="662" y="225"/>
                </a:cubicBezTo>
                <a:cubicBezTo>
                  <a:pt x="701" y="267"/>
                  <a:pt x="753" y="333"/>
                  <a:pt x="782" y="378"/>
                </a:cubicBezTo>
                <a:cubicBezTo>
                  <a:pt x="811" y="423"/>
                  <a:pt x="822" y="454"/>
                  <a:pt x="836" y="493"/>
                </a:cubicBezTo>
                <a:cubicBezTo>
                  <a:pt x="850" y="532"/>
                  <a:pt x="859" y="564"/>
                  <a:pt x="867" y="612"/>
                </a:cubicBezTo>
                <a:cubicBezTo>
                  <a:pt x="875" y="660"/>
                  <a:pt x="881" y="748"/>
                  <a:pt x="884" y="784"/>
                </a:cubicBez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sp>
        <p:nvSpPr>
          <p:cNvPr id="36" name="Freeform 29">
            <a:extLst>
              <a:ext uri="{FF2B5EF4-FFF2-40B4-BE49-F238E27FC236}">
                <a16:creationId xmlns:a16="http://schemas.microsoft.com/office/drawing/2014/main" id="{F2DAD325-3AF4-4F41-8739-45270F56860C}"/>
              </a:ext>
            </a:extLst>
          </p:cNvPr>
          <p:cNvSpPr>
            <a:spLocks/>
          </p:cNvSpPr>
          <p:nvPr/>
        </p:nvSpPr>
        <p:spPr bwMode="auto">
          <a:xfrm rot="15796670" flipV="1">
            <a:off x="5501414" y="4095345"/>
            <a:ext cx="566737" cy="957262"/>
          </a:xfrm>
          <a:custGeom>
            <a:avLst/>
            <a:gdLst>
              <a:gd name="T0" fmla="*/ 2147483647 w 330"/>
              <a:gd name="T1" fmla="*/ 2147483647 h 648"/>
              <a:gd name="T2" fmla="*/ 2147483647 w 330"/>
              <a:gd name="T3" fmla="*/ 2147483647 h 648"/>
              <a:gd name="T4" fmla="*/ 2147483647 w 330"/>
              <a:gd name="T5" fmla="*/ 2147483647 h 648"/>
              <a:gd name="T6" fmla="*/ 2147483647 w 330"/>
              <a:gd name="T7" fmla="*/ 2147483647 h 648"/>
              <a:gd name="T8" fmla="*/ 2147483647 w 330"/>
              <a:gd name="T9" fmla="*/ 2147483647 h 648"/>
              <a:gd name="T10" fmla="*/ 2147483647 w 330"/>
              <a:gd name="T11" fmla="*/ 2147483647 h 648"/>
              <a:gd name="T12" fmla="*/ 2147483647 w 330"/>
              <a:gd name="T13" fmla="*/ 2147483647 h 648"/>
              <a:gd name="T14" fmla="*/ 2147483647 w 330"/>
              <a:gd name="T15" fmla="*/ 0 h 648"/>
              <a:gd name="T16" fmla="*/ 0 60000 65536"/>
              <a:gd name="T17" fmla="*/ 0 60000 65536"/>
              <a:gd name="T18" fmla="*/ 0 60000 65536"/>
              <a:gd name="T19" fmla="*/ 0 60000 65536"/>
              <a:gd name="T20" fmla="*/ 0 60000 65536"/>
              <a:gd name="T21" fmla="*/ 0 60000 65536"/>
              <a:gd name="T22" fmla="*/ 0 60000 65536"/>
              <a:gd name="T23" fmla="*/ 0 60000 65536"/>
              <a:gd name="T24" fmla="*/ 0 w 330"/>
              <a:gd name="T25" fmla="*/ 0 h 648"/>
              <a:gd name="T26" fmla="*/ 330 w 330"/>
              <a:gd name="T27" fmla="*/ 648 h 6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0" h="648">
                <a:moveTo>
                  <a:pt x="54" y="648"/>
                </a:moveTo>
                <a:cubicBezTo>
                  <a:pt x="47" y="629"/>
                  <a:pt x="24" y="587"/>
                  <a:pt x="15" y="546"/>
                </a:cubicBezTo>
                <a:cubicBezTo>
                  <a:pt x="6" y="505"/>
                  <a:pt x="0" y="445"/>
                  <a:pt x="2" y="403"/>
                </a:cubicBezTo>
                <a:cubicBezTo>
                  <a:pt x="4" y="361"/>
                  <a:pt x="17" y="325"/>
                  <a:pt x="27" y="294"/>
                </a:cubicBezTo>
                <a:cubicBezTo>
                  <a:pt x="37" y="263"/>
                  <a:pt x="48" y="241"/>
                  <a:pt x="63" y="216"/>
                </a:cubicBezTo>
                <a:cubicBezTo>
                  <a:pt x="78" y="191"/>
                  <a:pt x="96" y="166"/>
                  <a:pt x="120" y="143"/>
                </a:cubicBezTo>
                <a:cubicBezTo>
                  <a:pt x="144" y="120"/>
                  <a:pt x="171" y="101"/>
                  <a:pt x="206" y="77"/>
                </a:cubicBezTo>
                <a:cubicBezTo>
                  <a:pt x="241" y="53"/>
                  <a:pt x="304" y="16"/>
                  <a:pt x="330" y="0"/>
                </a:cubicBez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sp>
        <p:nvSpPr>
          <p:cNvPr id="37" name="Text Box 30">
            <a:extLst>
              <a:ext uri="{FF2B5EF4-FFF2-40B4-BE49-F238E27FC236}">
                <a16:creationId xmlns:a16="http://schemas.microsoft.com/office/drawing/2014/main" id="{8B5D5E20-45F9-4AF5-BC0E-DA5ECB3706B5}"/>
              </a:ext>
            </a:extLst>
          </p:cNvPr>
          <p:cNvSpPr txBox="1">
            <a:spLocks noChangeArrowheads="1"/>
          </p:cNvSpPr>
          <p:nvPr/>
        </p:nvSpPr>
        <p:spPr bwMode="auto">
          <a:xfrm>
            <a:off x="5495064" y="3984219"/>
            <a:ext cx="384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9pPr>
          </a:lstStyle>
          <a:p>
            <a:pPr>
              <a:spcBef>
                <a:spcPct val="50000"/>
              </a:spcBef>
            </a:pPr>
            <a:r>
              <a:rPr lang="en-US" altLang="en-US" sz="2400" b="1">
                <a:solidFill>
                  <a:srgbClr val="FF3300"/>
                </a:solidFill>
              </a:rPr>
              <a:t>B</a:t>
            </a:r>
          </a:p>
        </p:txBody>
      </p:sp>
      <p:sp>
        <p:nvSpPr>
          <p:cNvPr id="38" name="Text Box 31">
            <a:extLst>
              <a:ext uri="{FF2B5EF4-FFF2-40B4-BE49-F238E27FC236}">
                <a16:creationId xmlns:a16="http://schemas.microsoft.com/office/drawing/2014/main" id="{CEAF9297-723F-4479-AE29-904BEFA64F74}"/>
              </a:ext>
            </a:extLst>
          </p:cNvPr>
          <p:cNvSpPr txBox="1">
            <a:spLocks noChangeArrowheads="1"/>
          </p:cNvSpPr>
          <p:nvPr/>
        </p:nvSpPr>
        <p:spPr bwMode="auto">
          <a:xfrm>
            <a:off x="2843939" y="3155544"/>
            <a:ext cx="384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9pPr>
          </a:lstStyle>
          <a:p>
            <a:pPr>
              <a:spcBef>
                <a:spcPct val="50000"/>
              </a:spcBef>
            </a:pPr>
            <a:r>
              <a:rPr lang="en-US" altLang="en-US" sz="2400" b="1">
                <a:solidFill>
                  <a:srgbClr val="FF3300"/>
                </a:solidFill>
              </a:rPr>
              <a:t>A</a:t>
            </a:r>
          </a:p>
        </p:txBody>
      </p:sp>
      <p:sp>
        <p:nvSpPr>
          <p:cNvPr id="39" name="Text Box 32">
            <a:extLst>
              <a:ext uri="{FF2B5EF4-FFF2-40B4-BE49-F238E27FC236}">
                <a16:creationId xmlns:a16="http://schemas.microsoft.com/office/drawing/2014/main" id="{8DB2D9F7-EE9D-48EA-A24B-7D16044C08FD}"/>
              </a:ext>
            </a:extLst>
          </p:cNvPr>
          <p:cNvSpPr txBox="1">
            <a:spLocks noChangeArrowheads="1"/>
          </p:cNvSpPr>
          <p:nvPr/>
        </p:nvSpPr>
        <p:spPr bwMode="auto">
          <a:xfrm>
            <a:off x="8182702" y="2945994"/>
            <a:ext cx="384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9pPr>
          </a:lstStyle>
          <a:p>
            <a:pPr>
              <a:spcBef>
                <a:spcPct val="50000"/>
              </a:spcBef>
            </a:pPr>
            <a:r>
              <a:rPr lang="en-US" altLang="en-US" sz="2400" b="1">
                <a:solidFill>
                  <a:srgbClr val="FF3300"/>
                </a:solidFill>
              </a:rPr>
              <a:t>C</a:t>
            </a:r>
          </a:p>
        </p:txBody>
      </p:sp>
      <p:sp>
        <p:nvSpPr>
          <p:cNvPr id="40" name="Text Box 33">
            <a:extLst>
              <a:ext uri="{FF2B5EF4-FFF2-40B4-BE49-F238E27FC236}">
                <a16:creationId xmlns:a16="http://schemas.microsoft.com/office/drawing/2014/main" id="{34A72593-BA38-4D52-89BD-3B5C604B1D6C}"/>
              </a:ext>
            </a:extLst>
          </p:cNvPr>
          <p:cNvSpPr txBox="1">
            <a:spLocks noChangeArrowheads="1"/>
          </p:cNvSpPr>
          <p:nvPr/>
        </p:nvSpPr>
        <p:spPr bwMode="auto">
          <a:xfrm>
            <a:off x="1383439" y="4982757"/>
            <a:ext cx="93345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9pPr>
          </a:lstStyle>
          <a:p>
            <a:pPr>
              <a:spcBef>
                <a:spcPct val="50000"/>
              </a:spcBef>
            </a:pPr>
            <a:r>
              <a:rPr lang="en-US" altLang="en-US" sz="3200">
                <a:solidFill>
                  <a:srgbClr val="FF0000"/>
                </a:solidFill>
                <a:effectLst>
                  <a:outerShdw blurRad="38100" dist="38100" dir="2700000" algn="tl">
                    <a:srgbClr val="000000">
                      <a:alpha val="43137"/>
                    </a:srgbClr>
                  </a:outerShdw>
                </a:effectLst>
              </a:rPr>
              <a:t>Chiều quay của đường tròn tâm A và tâm C cùng chiều quay của kim đồng hồ</a:t>
            </a:r>
          </a:p>
        </p:txBody>
      </p:sp>
    </p:spTree>
    <p:extLst>
      <p:ext uri="{BB962C8B-B14F-4D97-AF65-F5344CB8AC3E}">
        <p14:creationId xmlns:p14="http://schemas.microsoft.com/office/powerpoint/2010/main" val="42097340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repeatCount="indefinite" accel="50000" decel="50000" fill="hold" grpId="0" nodeType="clickEffect">
                                  <p:stCondLst>
                                    <p:cond delay="0"/>
                                  </p:stCondLst>
                                  <p:childTnLst>
                                    <p:animMotion origin="layout" path="M 3.33333E-6 -1.85185E-6 L 0.12799 -0.02847 L 0.20234 -0.04467 L 0.21263 -0.04606 L 0.22226 -0.04791 L 0.23437 -0.04884 L 0.24049 -0.04884 L 0.24661 -0.04791 L 0.2526 -0.04606 L 0.25651 -0.04329 L 0.25989 -0.0412 L 0.26471 -0.03819 L 0.27083 -0.03403 L 0.27695 -0.02801 L 0.28255 -0.02291 L 0.2875 -0.01666 L 0.29153 -0.01041 L 0.29609 -0.00416 L 0.30104 0.00417 L 0.30625 0.01574 L 0.31054 0.02778 L 0.31445 0.0382 L 0.31875 0.05394 L 0.32174 0.07014 L 0.32343 0.07917 L 0.32422 0.09375 L 0.32513 0.12361 L 0.32448 0.13959 L 0.32265 0.15834 L 0.32096 0.16852 L 0.31901 0.17847 L 0.31614 0.18866 L 0.31289 0.19977 L 0.30468 0.22084 L 0.29882 0.23195 L 0.29388 0.24167 L 0.28828 0.25 L 0.28281 0.25741 L 0.27669 0.26435 L 0.27135 0.26945 L 0.26718 0.27222 L 0.26315 0.275 L 0.25989 0.27685 L 0.25859 0.27801 L 0.25638 0.27894 L 0.25195 0.28102 L 0.247 0.28334 L 0.2388 0.28519 L 0.23047 0.28496 L 0.22213 0.28334 L 0.21367 0.28125 L 0.19843 0.27477 L 0.15924 0.24861 L 0.06549 0.19167 L 0.04166 0.17894 L 0.03411 0.17546 L 0.02773 0.17199 L 0.02226 0.1713 L 0.01562 0.17222 L 3.33333E-6 0.17755 L -0.05599 0.19514 L -0.10743 0.21158 L -0.14545 0.22292 L -0.16133 0.22546 L -0.16849 0.22546 L -0.17618 0.22431 L -0.18438 0.22222 L -0.18972 0.21875 L -0.19401 0.21435 L -0.20065 0.20556 L -0.2069 0.19445 L -0.21081 0.18588 L -0.21498 0.17199 L -0.21771 0.15741 L -0.21953 0.14699 L -0.21953 0.13681 L -0.21953 0.1213 L -0.21758 0.10417 L -0.2142 0.08959 L -0.21081 0.07917 L -0.2056 0.06713 L -0.19922 0.05764 L -0.19037 0.04931 L -0.18516 0.04491 L -0.1793 0.04167 L -0.17149 0.04005 L -0.16133 0.03796 L -0.15118 0.03472 L 3.33333E-6 -1.85185E-6 Z " pathEditMode="relative" rAng="0" ptsTypes="AAAAAAAAAAAAAAAAAAAAAAAAAAAAAAAAAAAAAAAAAAAAAAAAAAAAAAAAAAAAAAAAAAAAAAAAAAAAAAAAAAAAAAAAA">
                                      <p:cBhvr>
                                        <p:cTn id="6" dur="5000" fill="hold"/>
                                        <p:tgtEl>
                                          <p:spTgt spid="33"/>
                                        </p:tgtEl>
                                        <p:attrNameLst>
                                          <p:attrName>ppt_x</p:attrName>
                                          <p:attrName>ppt_y</p:attrName>
                                        </p:attrNameLst>
                                      </p:cBhvr>
                                      <p:rCtr x="5273" y="11806"/>
                                    </p:animMotion>
                                  </p:childTnLst>
                                </p:cTn>
                              </p:par>
                              <p:par>
                                <p:cTn id="7" presetID="8" presetClass="emph" presetSubtype="0" repeatCount="indefinite" fill="hold" nodeType="withEffect">
                                  <p:stCondLst>
                                    <p:cond delay="0"/>
                                  </p:stCondLst>
                                  <p:childTnLst>
                                    <p:animRot by="21600000">
                                      <p:cBhvr>
                                        <p:cTn id="8" dur="3000" fill="hold"/>
                                        <p:tgtEl>
                                          <p:spTgt spid="7"/>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2000" fill="hold"/>
                                        <p:tgtEl>
                                          <p:spTgt spid="16"/>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5000" fill="hold"/>
                                        <p:tgtEl>
                                          <p:spTgt spid="23"/>
                                        </p:tgtEl>
                                        <p:attrNameLst>
                                          <p:attrName>r</p:attrName>
                                        </p:attrNameLst>
                                      </p:cBhvr>
                                    </p:animRo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500" fill="hold"/>
                                        <p:tgtEl>
                                          <p:spTgt spid="34"/>
                                        </p:tgtEl>
                                        <p:attrNameLst>
                                          <p:attrName>ppt_w</p:attrName>
                                        </p:attrNameLst>
                                      </p:cBhvr>
                                      <p:tavLst>
                                        <p:tav tm="0">
                                          <p:val>
                                            <p:fltVal val="0"/>
                                          </p:val>
                                        </p:tav>
                                        <p:tav tm="100000">
                                          <p:val>
                                            <p:strVal val="#ppt_w"/>
                                          </p:val>
                                        </p:tav>
                                      </p:tavLst>
                                    </p:anim>
                                    <p:anim calcmode="lin" valueType="num">
                                      <p:cBhvr>
                                        <p:cTn id="18" dur="500" fill="hold"/>
                                        <p:tgtEl>
                                          <p:spTgt spid="34"/>
                                        </p:tgtEl>
                                        <p:attrNameLst>
                                          <p:attrName>ppt_h</p:attrName>
                                        </p:attrNameLst>
                                      </p:cBhvr>
                                      <p:tavLst>
                                        <p:tav tm="0">
                                          <p:val>
                                            <p:fltVal val="0"/>
                                          </p:val>
                                        </p:tav>
                                        <p:tav tm="100000">
                                          <p:val>
                                            <p:strVal val="#ppt_h"/>
                                          </p:val>
                                        </p:tav>
                                      </p:tavLst>
                                    </p:anim>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20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blinds(horizontal)">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40"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4">
            <a:extLst>
              <a:ext uri="{FF2B5EF4-FFF2-40B4-BE49-F238E27FC236}">
                <a16:creationId xmlns:a16="http://schemas.microsoft.com/office/drawing/2014/main" id="{58E6D429-DC53-47C4-8036-1E9D12B8E28B}"/>
              </a:ext>
            </a:extLst>
          </p:cNvPr>
          <p:cNvSpPr/>
          <p:nvPr/>
        </p:nvSpPr>
        <p:spPr>
          <a:xfrm>
            <a:off x="6338467" y="99607"/>
            <a:ext cx="5717294" cy="493723"/>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HOẠT ĐỘNG VẬN DỤNG</a:t>
            </a:r>
          </a:p>
        </p:txBody>
      </p:sp>
      <p:sp>
        <p:nvSpPr>
          <p:cNvPr id="27" name="TextBox 26">
            <a:extLst>
              <a:ext uri="{FF2B5EF4-FFF2-40B4-BE49-F238E27FC236}">
                <a16:creationId xmlns:a16="http://schemas.microsoft.com/office/drawing/2014/main" id="{CE530CE9-79B6-4A34-9DE8-7F769B44A120}"/>
              </a:ext>
            </a:extLst>
          </p:cNvPr>
          <p:cNvSpPr txBox="1"/>
          <p:nvPr/>
        </p:nvSpPr>
        <p:spPr>
          <a:xfrm>
            <a:off x="227679" y="-40973"/>
            <a:ext cx="9906921" cy="1077218"/>
          </a:xfrm>
          <a:prstGeom prst="rect">
            <a:avLst/>
          </a:prstGeom>
          <a:noFill/>
        </p:spPr>
        <p:txBody>
          <a:bodyPr wrap="square">
            <a:spAutoFit/>
          </a:bodyPr>
          <a:lstStyle/>
          <a:p>
            <a:pPr algn="just"/>
            <a:endParaRPr lang="en-US" sz="3200" b="1">
              <a:solidFill>
                <a:srgbClr val="0070C0"/>
              </a:solidFill>
              <a:latin typeface="Times New Roman" panose="02020603050405020304" pitchFamily="18" charset="0"/>
            </a:endParaRPr>
          </a:p>
          <a:p>
            <a:pPr algn="just"/>
            <a:r>
              <a:rPr lang="en-US" sz="3200" b="1">
                <a:solidFill>
                  <a:srgbClr val="C00000"/>
                </a:solidFill>
                <a:latin typeface="Times New Roman" panose="02020603050405020304" pitchFamily="18" charset="0"/>
                <a:sym typeface="Wingdings" panose="05000000000000000000" pitchFamily="2" charset="2"/>
              </a:rPr>
              <a:t></a:t>
            </a:r>
            <a:r>
              <a:rPr lang="en-US" sz="3200" b="1">
                <a:solidFill>
                  <a:srgbClr val="0070C0"/>
                </a:solidFill>
                <a:latin typeface="Times New Roman" panose="02020603050405020304" pitchFamily="18" charset="0"/>
              </a:rPr>
              <a:t>Nhóm 2:</a:t>
            </a:r>
          </a:p>
        </p:txBody>
      </p:sp>
      <p:pic>
        <p:nvPicPr>
          <p:cNvPr id="13318" name="Picture 6" descr="Xem ngày âm lịch hôm nay bao nhiêu - Xem lịch âm hôm nay">
            <a:extLst>
              <a:ext uri="{FF2B5EF4-FFF2-40B4-BE49-F238E27FC236}">
                <a16:creationId xmlns:a16="http://schemas.microsoft.com/office/drawing/2014/main" id="{DD198207-C7A9-4583-9166-8CE634B93A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5879" y="593330"/>
            <a:ext cx="2466975" cy="1847850"/>
          </a:xfrm>
          <a:prstGeom prst="rect">
            <a:avLst/>
          </a:prstGeom>
          <a:noFill/>
          <a:extLst>
            <a:ext uri="{909E8E84-426E-40DD-AFC4-6F175D3DCCD1}">
              <a14:hiddenFill xmlns:a14="http://schemas.microsoft.com/office/drawing/2010/main">
                <a:solidFill>
                  <a:srgbClr val="FFFFFF"/>
                </a:solidFill>
              </a14:hiddenFill>
            </a:ext>
          </a:extLst>
        </p:spPr>
      </p:pic>
      <p:grpSp>
        <p:nvGrpSpPr>
          <p:cNvPr id="97" name="Group 3">
            <a:extLst>
              <a:ext uri="{FF2B5EF4-FFF2-40B4-BE49-F238E27FC236}">
                <a16:creationId xmlns:a16="http://schemas.microsoft.com/office/drawing/2014/main" id="{0613287F-695E-4B6F-9E3C-D7AE0B445A4D}"/>
              </a:ext>
            </a:extLst>
          </p:cNvPr>
          <p:cNvGrpSpPr>
            <a:grpSpLocks/>
          </p:cNvGrpSpPr>
          <p:nvPr/>
        </p:nvGrpSpPr>
        <p:grpSpPr bwMode="auto">
          <a:xfrm>
            <a:off x="3751122" y="4214220"/>
            <a:ext cx="2038350" cy="1295400"/>
            <a:chOff x="975" y="2205"/>
            <a:chExt cx="1349" cy="839"/>
          </a:xfrm>
        </p:grpSpPr>
        <p:sp>
          <p:nvSpPr>
            <p:cNvPr id="98" name="Oval 4">
              <a:extLst>
                <a:ext uri="{FF2B5EF4-FFF2-40B4-BE49-F238E27FC236}">
                  <a16:creationId xmlns:a16="http://schemas.microsoft.com/office/drawing/2014/main" id="{B4237F3F-5969-44FB-9DD4-02711AB8C930}"/>
                </a:ext>
              </a:extLst>
            </p:cNvPr>
            <p:cNvSpPr>
              <a:spLocks noChangeArrowheads="1"/>
            </p:cNvSpPr>
            <p:nvPr/>
          </p:nvSpPr>
          <p:spPr bwMode="auto">
            <a:xfrm>
              <a:off x="1264" y="2205"/>
              <a:ext cx="840" cy="839"/>
            </a:xfrm>
            <a:prstGeom prst="ellipse">
              <a:avLst/>
            </a:prstGeom>
            <a:gradFill rotWithShape="1">
              <a:gsLst>
                <a:gs pos="0">
                  <a:srgbClr val="333399"/>
                </a:gs>
                <a:gs pos="100000">
                  <a:srgbClr val="800080"/>
                </a:gs>
              </a:gsLst>
              <a:lin ang="5400000" scaled="1"/>
            </a:gradFill>
            <a:ln w="38100">
              <a:solidFill>
                <a:schemeClr val="tx1"/>
              </a:solidFill>
              <a:round/>
              <a:headEnd/>
              <a:tailEnd/>
            </a:ln>
          </p:spPr>
          <p:txBody>
            <a:bodyPr wrap="none" anchor="ctr"/>
            <a:lstStyle/>
            <a:p>
              <a:endParaRPr lang="en-US"/>
            </a:p>
          </p:txBody>
        </p:sp>
        <p:sp>
          <p:nvSpPr>
            <p:cNvPr id="99" name="Text Box 5">
              <a:extLst>
                <a:ext uri="{FF2B5EF4-FFF2-40B4-BE49-F238E27FC236}">
                  <a16:creationId xmlns:a16="http://schemas.microsoft.com/office/drawing/2014/main" id="{0024552D-3463-42B3-A31E-606E8D643776}"/>
                </a:ext>
              </a:extLst>
            </p:cNvPr>
            <p:cNvSpPr txBox="1">
              <a:spLocks noChangeArrowheads="1"/>
            </p:cNvSpPr>
            <p:nvPr/>
          </p:nvSpPr>
          <p:spPr bwMode="auto">
            <a:xfrm>
              <a:off x="975" y="2494"/>
              <a:ext cx="200"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pPr>
              <a:r>
                <a:rPr lang="en-US" sz="2000">
                  <a:latin typeface="Tahoma" pitchFamily="34" charset="0"/>
                </a:rPr>
                <a:t>A</a:t>
              </a:r>
            </a:p>
          </p:txBody>
        </p:sp>
        <p:sp>
          <p:nvSpPr>
            <p:cNvPr id="100" name="Text Box 6">
              <a:extLst>
                <a:ext uri="{FF2B5EF4-FFF2-40B4-BE49-F238E27FC236}">
                  <a16:creationId xmlns:a16="http://schemas.microsoft.com/office/drawing/2014/main" id="{DDA0D4D9-C7DC-4230-B485-CE1B8618258C}"/>
                </a:ext>
              </a:extLst>
            </p:cNvPr>
            <p:cNvSpPr txBox="1">
              <a:spLocks noChangeArrowheads="1"/>
            </p:cNvSpPr>
            <p:nvPr/>
          </p:nvSpPr>
          <p:spPr bwMode="auto">
            <a:xfrm>
              <a:off x="2131" y="2512"/>
              <a:ext cx="193"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pPr>
              <a:r>
                <a:rPr lang="en-US" sz="2000">
                  <a:latin typeface="Tahoma" pitchFamily="34" charset="0"/>
                </a:rPr>
                <a:t>B</a:t>
              </a:r>
            </a:p>
          </p:txBody>
        </p:sp>
        <p:sp>
          <p:nvSpPr>
            <p:cNvPr id="101" name="Line 7">
              <a:extLst>
                <a:ext uri="{FF2B5EF4-FFF2-40B4-BE49-F238E27FC236}">
                  <a16:creationId xmlns:a16="http://schemas.microsoft.com/office/drawing/2014/main" id="{92AD4990-14B7-4AAD-937E-B13FED3A6BBD}"/>
                </a:ext>
              </a:extLst>
            </p:cNvPr>
            <p:cNvSpPr>
              <a:spLocks noChangeShapeType="1"/>
            </p:cNvSpPr>
            <p:nvPr/>
          </p:nvSpPr>
          <p:spPr bwMode="auto">
            <a:xfrm>
              <a:off x="1286" y="2638"/>
              <a:ext cx="839"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2" name="Group 8">
            <a:extLst>
              <a:ext uri="{FF2B5EF4-FFF2-40B4-BE49-F238E27FC236}">
                <a16:creationId xmlns:a16="http://schemas.microsoft.com/office/drawing/2014/main" id="{0EB3E80A-FD8C-43E5-A17E-811531B5A458}"/>
              </a:ext>
            </a:extLst>
          </p:cNvPr>
          <p:cNvGrpSpPr>
            <a:grpSpLocks/>
          </p:cNvGrpSpPr>
          <p:nvPr/>
        </p:nvGrpSpPr>
        <p:grpSpPr bwMode="auto">
          <a:xfrm>
            <a:off x="2022180" y="1927630"/>
            <a:ext cx="6335713" cy="3571875"/>
            <a:chOff x="485" y="902"/>
            <a:chExt cx="4717" cy="2601"/>
          </a:xfrm>
        </p:grpSpPr>
        <p:sp>
          <p:nvSpPr>
            <p:cNvPr id="103" name="Freeform 9">
              <a:extLst>
                <a:ext uri="{FF2B5EF4-FFF2-40B4-BE49-F238E27FC236}">
                  <a16:creationId xmlns:a16="http://schemas.microsoft.com/office/drawing/2014/main" id="{C4CD036E-401F-4617-B6B5-3F9A8B0EE7BA}"/>
                </a:ext>
              </a:extLst>
            </p:cNvPr>
            <p:cNvSpPr>
              <a:spLocks/>
            </p:cNvSpPr>
            <p:nvPr/>
          </p:nvSpPr>
          <p:spPr bwMode="auto">
            <a:xfrm>
              <a:off x="1237" y="2031"/>
              <a:ext cx="6" cy="1472"/>
            </a:xfrm>
            <a:custGeom>
              <a:avLst/>
              <a:gdLst>
                <a:gd name="T0" fmla="*/ 162 w 4"/>
                <a:gd name="T1" fmla="*/ 11779 h 1135"/>
                <a:gd name="T2" fmla="*/ 0 w 4"/>
                <a:gd name="T3" fmla="*/ 0 h 1135"/>
                <a:gd name="T4" fmla="*/ 0 60000 65536"/>
                <a:gd name="T5" fmla="*/ 0 60000 65536"/>
                <a:gd name="T6" fmla="*/ 0 w 4"/>
                <a:gd name="T7" fmla="*/ 0 h 1135"/>
                <a:gd name="T8" fmla="*/ 4 w 4"/>
                <a:gd name="T9" fmla="*/ 1135 h 1135"/>
              </a:gdLst>
              <a:ahLst/>
              <a:cxnLst>
                <a:cxn ang="T4">
                  <a:pos x="T0" y="T1"/>
                </a:cxn>
                <a:cxn ang="T5">
                  <a:pos x="T2" y="T3"/>
                </a:cxn>
              </a:cxnLst>
              <a:rect l="T6" t="T7" r="T8" b="T9"/>
              <a:pathLst>
                <a:path w="4" h="1135">
                  <a:moveTo>
                    <a:pt x="4" y="1135"/>
                  </a:moveTo>
                  <a:lnTo>
                    <a:pt x="0" y="0"/>
                  </a:lnTo>
                </a:path>
              </a:pathLst>
            </a:custGeom>
            <a:noFill/>
            <a:ln w="38100">
              <a:solidFill>
                <a:srgbClr val="8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4" name="Freeform 10">
              <a:extLst>
                <a:ext uri="{FF2B5EF4-FFF2-40B4-BE49-F238E27FC236}">
                  <a16:creationId xmlns:a16="http://schemas.microsoft.com/office/drawing/2014/main" id="{A85662F1-6F2F-4A3A-B9CE-4F28EA29BCC1}"/>
                </a:ext>
              </a:extLst>
            </p:cNvPr>
            <p:cNvSpPr>
              <a:spLocks/>
            </p:cNvSpPr>
            <p:nvPr/>
          </p:nvSpPr>
          <p:spPr bwMode="auto">
            <a:xfrm>
              <a:off x="2075" y="2180"/>
              <a:ext cx="3127" cy="24"/>
            </a:xfrm>
            <a:custGeom>
              <a:avLst/>
              <a:gdLst>
                <a:gd name="T0" fmla="*/ 29 w 2410"/>
                <a:gd name="T1" fmla="*/ 155 h 19"/>
                <a:gd name="T2" fmla="*/ 0 w 2410"/>
                <a:gd name="T3" fmla="*/ 75 h 19"/>
                <a:gd name="T4" fmla="*/ 8098 w 2410"/>
                <a:gd name="T5" fmla="*/ 0 h 19"/>
                <a:gd name="T6" fmla="*/ 8120 w 2410"/>
                <a:gd name="T7" fmla="*/ 0 h 19"/>
                <a:gd name="T8" fmla="*/ 25119 w 2410"/>
                <a:gd name="T9" fmla="*/ 0 h 19"/>
                <a:gd name="T10" fmla="*/ 0 60000 65536"/>
                <a:gd name="T11" fmla="*/ 0 60000 65536"/>
                <a:gd name="T12" fmla="*/ 0 60000 65536"/>
                <a:gd name="T13" fmla="*/ 0 60000 65536"/>
                <a:gd name="T14" fmla="*/ 0 60000 65536"/>
                <a:gd name="T15" fmla="*/ 0 w 2410"/>
                <a:gd name="T16" fmla="*/ 0 h 19"/>
                <a:gd name="T17" fmla="*/ 2410 w 2410"/>
                <a:gd name="T18" fmla="*/ 19 h 19"/>
              </a:gdLst>
              <a:ahLst/>
              <a:cxnLst>
                <a:cxn ang="T10">
                  <a:pos x="T0" y="T1"/>
                </a:cxn>
                <a:cxn ang="T11">
                  <a:pos x="T2" y="T3"/>
                </a:cxn>
                <a:cxn ang="T12">
                  <a:pos x="T4" y="T5"/>
                </a:cxn>
                <a:cxn ang="T13">
                  <a:pos x="T6" y="T7"/>
                </a:cxn>
                <a:cxn ang="T14">
                  <a:pos x="T8" y="T9"/>
                </a:cxn>
              </a:cxnLst>
              <a:rect l="T15" t="T16" r="T17" b="T18"/>
              <a:pathLst>
                <a:path w="2410" h="19">
                  <a:moveTo>
                    <a:pt x="3" y="19"/>
                  </a:moveTo>
                  <a:lnTo>
                    <a:pt x="0" y="9"/>
                  </a:lnTo>
                  <a:lnTo>
                    <a:pt x="777" y="0"/>
                  </a:lnTo>
                  <a:lnTo>
                    <a:pt x="779" y="0"/>
                  </a:lnTo>
                  <a:lnTo>
                    <a:pt x="2410" y="0"/>
                  </a:lnTo>
                </a:path>
              </a:pathLst>
            </a:custGeom>
            <a:noFill/>
            <a:ln w="38100">
              <a:solidFill>
                <a:srgbClr val="8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5" name="Freeform 11">
              <a:extLst>
                <a:ext uri="{FF2B5EF4-FFF2-40B4-BE49-F238E27FC236}">
                  <a16:creationId xmlns:a16="http://schemas.microsoft.com/office/drawing/2014/main" id="{EA31EEBC-DE50-4F28-8451-271B5ED94213}"/>
                </a:ext>
              </a:extLst>
            </p:cNvPr>
            <p:cNvSpPr>
              <a:spLocks/>
            </p:cNvSpPr>
            <p:nvPr/>
          </p:nvSpPr>
          <p:spPr bwMode="auto">
            <a:xfrm>
              <a:off x="485" y="2181"/>
              <a:ext cx="751" cy="1322"/>
            </a:xfrm>
            <a:custGeom>
              <a:avLst/>
              <a:gdLst>
                <a:gd name="T0" fmla="*/ 0 w 798"/>
                <a:gd name="T1" fmla="*/ 0 h 1404"/>
                <a:gd name="T2" fmla="*/ 182 w 798"/>
                <a:gd name="T3" fmla="*/ 209 h 1404"/>
                <a:gd name="T4" fmla="*/ 241 w 798"/>
                <a:gd name="T5" fmla="*/ 572 h 1404"/>
                <a:gd name="T6" fmla="*/ 352 w 798"/>
                <a:gd name="T7" fmla="*/ 779 h 1404"/>
                <a:gd name="T8" fmla="*/ 461 w 798"/>
                <a:gd name="T9" fmla="*/ 808 h 1404"/>
                <a:gd name="T10" fmla="*/ 0 60000 65536"/>
                <a:gd name="T11" fmla="*/ 0 60000 65536"/>
                <a:gd name="T12" fmla="*/ 0 60000 65536"/>
                <a:gd name="T13" fmla="*/ 0 60000 65536"/>
                <a:gd name="T14" fmla="*/ 0 60000 65536"/>
                <a:gd name="T15" fmla="*/ 0 w 798"/>
                <a:gd name="T16" fmla="*/ 0 h 1404"/>
                <a:gd name="T17" fmla="*/ 798 w 798"/>
                <a:gd name="T18" fmla="*/ 1404 h 1404"/>
              </a:gdLst>
              <a:ahLst/>
              <a:cxnLst>
                <a:cxn ang="T10">
                  <a:pos x="T0" y="T1"/>
                </a:cxn>
                <a:cxn ang="T11">
                  <a:pos x="T2" y="T3"/>
                </a:cxn>
                <a:cxn ang="T12">
                  <a:pos x="T4" y="T5"/>
                </a:cxn>
                <a:cxn ang="T13">
                  <a:pos x="T6" y="T7"/>
                </a:cxn>
                <a:cxn ang="T14">
                  <a:pos x="T8" y="T9"/>
                </a:cxn>
              </a:cxnLst>
              <a:rect l="T15" t="T16" r="T17" b="T18"/>
              <a:pathLst>
                <a:path w="798" h="1404">
                  <a:moveTo>
                    <a:pt x="0" y="0"/>
                  </a:moveTo>
                  <a:cubicBezTo>
                    <a:pt x="52" y="59"/>
                    <a:pt x="244" y="198"/>
                    <a:pt x="313" y="362"/>
                  </a:cubicBezTo>
                  <a:cubicBezTo>
                    <a:pt x="382" y="526"/>
                    <a:pt x="367" y="821"/>
                    <a:pt x="416" y="984"/>
                  </a:cubicBezTo>
                  <a:cubicBezTo>
                    <a:pt x="465" y="1146"/>
                    <a:pt x="544" y="1268"/>
                    <a:pt x="608" y="1336"/>
                  </a:cubicBezTo>
                  <a:cubicBezTo>
                    <a:pt x="672" y="1404"/>
                    <a:pt x="759" y="1378"/>
                    <a:pt x="798" y="1389"/>
                  </a:cubicBezTo>
                </a:path>
              </a:pathLst>
            </a:custGeom>
            <a:noFill/>
            <a:ln w="38100">
              <a:solidFill>
                <a:srgbClr val="8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6" name="Freeform 12">
              <a:extLst>
                <a:ext uri="{FF2B5EF4-FFF2-40B4-BE49-F238E27FC236}">
                  <a16:creationId xmlns:a16="http://schemas.microsoft.com/office/drawing/2014/main" id="{45B1F631-0ED9-491E-B4DC-4DC349AE4A9F}"/>
                </a:ext>
              </a:extLst>
            </p:cNvPr>
            <p:cNvSpPr>
              <a:spLocks/>
            </p:cNvSpPr>
            <p:nvPr/>
          </p:nvSpPr>
          <p:spPr bwMode="auto">
            <a:xfrm>
              <a:off x="1239" y="2189"/>
              <a:ext cx="879" cy="2"/>
            </a:xfrm>
            <a:custGeom>
              <a:avLst/>
              <a:gdLst>
                <a:gd name="T0" fmla="*/ 0 w 678"/>
                <a:gd name="T1" fmla="*/ 0 h 2"/>
                <a:gd name="T2" fmla="*/ 6586 w 678"/>
                <a:gd name="T3" fmla="*/ 2 h 2"/>
                <a:gd name="T4" fmla="*/ 7018 w 678"/>
                <a:gd name="T5" fmla="*/ 2 h 2"/>
                <a:gd name="T6" fmla="*/ 0 60000 65536"/>
                <a:gd name="T7" fmla="*/ 0 60000 65536"/>
                <a:gd name="T8" fmla="*/ 0 60000 65536"/>
                <a:gd name="T9" fmla="*/ 0 w 678"/>
                <a:gd name="T10" fmla="*/ 0 h 2"/>
                <a:gd name="T11" fmla="*/ 678 w 678"/>
                <a:gd name="T12" fmla="*/ 2 h 2"/>
              </a:gdLst>
              <a:ahLst/>
              <a:cxnLst>
                <a:cxn ang="T6">
                  <a:pos x="T0" y="T1"/>
                </a:cxn>
                <a:cxn ang="T7">
                  <a:pos x="T2" y="T3"/>
                </a:cxn>
                <a:cxn ang="T8">
                  <a:pos x="T4" y="T5"/>
                </a:cxn>
              </a:cxnLst>
              <a:rect l="T9" t="T10" r="T11" b="T12"/>
              <a:pathLst>
                <a:path w="678" h="2">
                  <a:moveTo>
                    <a:pt x="0" y="0"/>
                  </a:moveTo>
                  <a:lnTo>
                    <a:pt x="636" y="2"/>
                  </a:lnTo>
                  <a:lnTo>
                    <a:pt x="678" y="2"/>
                  </a:lnTo>
                </a:path>
              </a:pathLst>
            </a:custGeom>
            <a:noFill/>
            <a:ln w="38100">
              <a:solidFill>
                <a:srgbClr val="8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7" name="Freeform 13">
              <a:extLst>
                <a:ext uri="{FF2B5EF4-FFF2-40B4-BE49-F238E27FC236}">
                  <a16:creationId xmlns:a16="http://schemas.microsoft.com/office/drawing/2014/main" id="{EEA78B49-0DE3-4FAF-9A02-236393631C41}"/>
                </a:ext>
              </a:extLst>
            </p:cNvPr>
            <p:cNvSpPr>
              <a:spLocks/>
            </p:cNvSpPr>
            <p:nvPr/>
          </p:nvSpPr>
          <p:spPr bwMode="auto">
            <a:xfrm>
              <a:off x="2134" y="1189"/>
              <a:ext cx="6" cy="455"/>
            </a:xfrm>
            <a:custGeom>
              <a:avLst/>
              <a:gdLst>
                <a:gd name="T0" fmla="*/ 24 w 5"/>
                <a:gd name="T1" fmla="*/ 3631 h 351"/>
                <a:gd name="T2" fmla="*/ 0 w 5"/>
                <a:gd name="T3" fmla="*/ 0 h 351"/>
                <a:gd name="T4" fmla="*/ 0 60000 65536"/>
                <a:gd name="T5" fmla="*/ 0 60000 65536"/>
                <a:gd name="T6" fmla="*/ 0 w 5"/>
                <a:gd name="T7" fmla="*/ 0 h 351"/>
                <a:gd name="T8" fmla="*/ 5 w 5"/>
                <a:gd name="T9" fmla="*/ 351 h 351"/>
              </a:gdLst>
              <a:ahLst/>
              <a:cxnLst>
                <a:cxn ang="T4">
                  <a:pos x="T0" y="T1"/>
                </a:cxn>
                <a:cxn ang="T5">
                  <a:pos x="T2" y="T3"/>
                </a:cxn>
              </a:cxnLst>
              <a:rect l="T6" t="T7" r="T8" b="T9"/>
              <a:pathLst>
                <a:path w="5" h="351">
                  <a:moveTo>
                    <a:pt x="5" y="351"/>
                  </a:moveTo>
                  <a:lnTo>
                    <a:pt x="0" y="0"/>
                  </a:lnTo>
                </a:path>
              </a:pathLst>
            </a:custGeom>
            <a:noFill/>
            <a:ln w="38100">
              <a:solidFill>
                <a:srgbClr val="8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8" name="Freeform 14">
              <a:extLst>
                <a:ext uri="{FF2B5EF4-FFF2-40B4-BE49-F238E27FC236}">
                  <a16:creationId xmlns:a16="http://schemas.microsoft.com/office/drawing/2014/main" id="{69D54CEB-98DC-4241-B430-1E37E4B4FCA0}"/>
                </a:ext>
              </a:extLst>
            </p:cNvPr>
            <p:cNvSpPr>
              <a:spLocks/>
            </p:cNvSpPr>
            <p:nvPr/>
          </p:nvSpPr>
          <p:spPr bwMode="auto">
            <a:xfrm>
              <a:off x="1031" y="1145"/>
              <a:ext cx="958" cy="498"/>
            </a:xfrm>
            <a:custGeom>
              <a:avLst/>
              <a:gdLst>
                <a:gd name="T0" fmla="*/ 594 w 1017"/>
                <a:gd name="T1" fmla="*/ 308 h 529"/>
                <a:gd name="T2" fmla="*/ 0 w 1017"/>
                <a:gd name="T3" fmla="*/ 308 h 529"/>
                <a:gd name="T4" fmla="*/ 0 w 1017"/>
                <a:gd name="T5" fmla="*/ 0 h 529"/>
                <a:gd name="T6" fmla="*/ 0 60000 65536"/>
                <a:gd name="T7" fmla="*/ 0 60000 65536"/>
                <a:gd name="T8" fmla="*/ 0 60000 65536"/>
                <a:gd name="T9" fmla="*/ 0 w 1017"/>
                <a:gd name="T10" fmla="*/ 0 h 529"/>
                <a:gd name="T11" fmla="*/ 1017 w 1017"/>
                <a:gd name="T12" fmla="*/ 529 h 529"/>
              </a:gdLst>
              <a:ahLst/>
              <a:cxnLst>
                <a:cxn ang="T6">
                  <a:pos x="T0" y="T1"/>
                </a:cxn>
                <a:cxn ang="T7">
                  <a:pos x="T2" y="T3"/>
                </a:cxn>
                <a:cxn ang="T8">
                  <a:pos x="T4" y="T5"/>
                </a:cxn>
              </a:cxnLst>
              <a:rect l="T9" t="T10" r="T11" b="T12"/>
              <a:pathLst>
                <a:path w="1017" h="529">
                  <a:moveTo>
                    <a:pt x="1017" y="529"/>
                  </a:moveTo>
                  <a:lnTo>
                    <a:pt x="0" y="529"/>
                  </a:lnTo>
                  <a:lnTo>
                    <a:pt x="0" y="0"/>
                  </a:lnTo>
                </a:path>
              </a:pathLst>
            </a:custGeom>
            <a:noFill/>
            <a:ln w="38100">
              <a:solidFill>
                <a:srgbClr val="8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9" name="Freeform 15">
              <a:extLst>
                <a:ext uri="{FF2B5EF4-FFF2-40B4-BE49-F238E27FC236}">
                  <a16:creationId xmlns:a16="http://schemas.microsoft.com/office/drawing/2014/main" id="{12479F3E-47A5-4CF6-BD25-C85F14107B63}"/>
                </a:ext>
              </a:extLst>
            </p:cNvPr>
            <p:cNvSpPr>
              <a:spLocks/>
            </p:cNvSpPr>
            <p:nvPr/>
          </p:nvSpPr>
          <p:spPr bwMode="auto">
            <a:xfrm>
              <a:off x="794" y="1006"/>
              <a:ext cx="237" cy="148"/>
            </a:xfrm>
            <a:custGeom>
              <a:avLst/>
              <a:gdLst>
                <a:gd name="T0" fmla="*/ 146 w 252"/>
                <a:gd name="T1" fmla="*/ 92 h 157"/>
                <a:gd name="T2" fmla="*/ 141 w 252"/>
                <a:gd name="T3" fmla="*/ 71 h 157"/>
                <a:gd name="T4" fmla="*/ 121 w 252"/>
                <a:gd name="T5" fmla="*/ 40 h 157"/>
                <a:gd name="T6" fmla="*/ 82 w 252"/>
                <a:gd name="T7" fmla="*/ 14 h 157"/>
                <a:gd name="T8" fmla="*/ 36 w 252"/>
                <a:gd name="T9" fmla="*/ 4 h 157"/>
                <a:gd name="T10" fmla="*/ 0 w 252"/>
                <a:gd name="T11" fmla="*/ 1 h 157"/>
                <a:gd name="T12" fmla="*/ 0 60000 65536"/>
                <a:gd name="T13" fmla="*/ 0 60000 65536"/>
                <a:gd name="T14" fmla="*/ 0 60000 65536"/>
                <a:gd name="T15" fmla="*/ 0 60000 65536"/>
                <a:gd name="T16" fmla="*/ 0 60000 65536"/>
                <a:gd name="T17" fmla="*/ 0 60000 65536"/>
                <a:gd name="T18" fmla="*/ 0 w 252"/>
                <a:gd name="T19" fmla="*/ 0 h 157"/>
                <a:gd name="T20" fmla="*/ 252 w 252"/>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52" h="157">
                  <a:moveTo>
                    <a:pt x="252" y="157"/>
                  </a:moveTo>
                  <a:cubicBezTo>
                    <a:pt x="251" y="151"/>
                    <a:pt x="252" y="137"/>
                    <a:pt x="245" y="122"/>
                  </a:cubicBezTo>
                  <a:cubicBezTo>
                    <a:pt x="238" y="107"/>
                    <a:pt x="227" y="84"/>
                    <a:pt x="210" y="68"/>
                  </a:cubicBezTo>
                  <a:cubicBezTo>
                    <a:pt x="193" y="52"/>
                    <a:pt x="165" y="34"/>
                    <a:pt x="141" y="23"/>
                  </a:cubicBezTo>
                  <a:cubicBezTo>
                    <a:pt x="117" y="12"/>
                    <a:pt x="86" y="8"/>
                    <a:pt x="63" y="4"/>
                  </a:cubicBezTo>
                  <a:cubicBezTo>
                    <a:pt x="40" y="0"/>
                    <a:pt x="13" y="2"/>
                    <a:pt x="0" y="1"/>
                  </a:cubicBezTo>
                </a:path>
              </a:pathLst>
            </a:custGeom>
            <a:noFill/>
            <a:ln w="38100">
              <a:solidFill>
                <a:srgbClr val="8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0" name="Line 16">
              <a:extLst>
                <a:ext uri="{FF2B5EF4-FFF2-40B4-BE49-F238E27FC236}">
                  <a16:creationId xmlns:a16="http://schemas.microsoft.com/office/drawing/2014/main" id="{947658A0-E06A-4EC3-AD88-7EB5AC2A9B31}"/>
                </a:ext>
              </a:extLst>
            </p:cNvPr>
            <p:cNvSpPr>
              <a:spLocks noChangeShapeType="1"/>
            </p:cNvSpPr>
            <p:nvPr/>
          </p:nvSpPr>
          <p:spPr bwMode="auto">
            <a:xfrm>
              <a:off x="795" y="1001"/>
              <a:ext cx="1" cy="136"/>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1" name="Freeform 17">
              <a:extLst>
                <a:ext uri="{FF2B5EF4-FFF2-40B4-BE49-F238E27FC236}">
                  <a16:creationId xmlns:a16="http://schemas.microsoft.com/office/drawing/2014/main" id="{970E25D5-CDE4-4FB9-9DE2-C51E2FDF0A6F}"/>
                </a:ext>
              </a:extLst>
            </p:cNvPr>
            <p:cNvSpPr>
              <a:spLocks/>
            </p:cNvSpPr>
            <p:nvPr/>
          </p:nvSpPr>
          <p:spPr bwMode="auto">
            <a:xfrm>
              <a:off x="794" y="1126"/>
              <a:ext cx="102" cy="118"/>
            </a:xfrm>
            <a:custGeom>
              <a:avLst/>
              <a:gdLst>
                <a:gd name="T0" fmla="*/ 0 w 108"/>
                <a:gd name="T1" fmla="*/ 0 h 126"/>
                <a:gd name="T2" fmla="*/ 22 w 108"/>
                <a:gd name="T3" fmla="*/ 7 h 126"/>
                <a:gd name="T4" fmla="*/ 40 w 108"/>
                <a:gd name="T5" fmla="*/ 18 h 126"/>
                <a:gd name="T6" fmla="*/ 60 w 108"/>
                <a:gd name="T7" fmla="*/ 43 h 126"/>
                <a:gd name="T8" fmla="*/ 65 w 108"/>
                <a:gd name="T9" fmla="*/ 70 h 126"/>
                <a:gd name="T10" fmla="*/ 0 60000 65536"/>
                <a:gd name="T11" fmla="*/ 0 60000 65536"/>
                <a:gd name="T12" fmla="*/ 0 60000 65536"/>
                <a:gd name="T13" fmla="*/ 0 60000 65536"/>
                <a:gd name="T14" fmla="*/ 0 60000 65536"/>
                <a:gd name="T15" fmla="*/ 0 w 108"/>
                <a:gd name="T16" fmla="*/ 0 h 126"/>
                <a:gd name="T17" fmla="*/ 108 w 108"/>
                <a:gd name="T18" fmla="*/ 126 h 126"/>
              </a:gdLst>
              <a:ahLst/>
              <a:cxnLst>
                <a:cxn ang="T10">
                  <a:pos x="T0" y="T1"/>
                </a:cxn>
                <a:cxn ang="T11">
                  <a:pos x="T2" y="T3"/>
                </a:cxn>
                <a:cxn ang="T12">
                  <a:pos x="T4" y="T5"/>
                </a:cxn>
                <a:cxn ang="T13">
                  <a:pos x="T6" y="T7"/>
                </a:cxn>
                <a:cxn ang="T14">
                  <a:pos x="T8" y="T9"/>
                </a:cxn>
              </a:cxnLst>
              <a:rect l="T15" t="T16" r="T17" b="T18"/>
              <a:pathLst>
                <a:path w="108" h="126">
                  <a:moveTo>
                    <a:pt x="0" y="0"/>
                  </a:moveTo>
                  <a:cubicBezTo>
                    <a:pt x="6" y="2"/>
                    <a:pt x="24" y="9"/>
                    <a:pt x="35" y="14"/>
                  </a:cubicBezTo>
                  <a:cubicBezTo>
                    <a:pt x="46" y="19"/>
                    <a:pt x="55" y="21"/>
                    <a:pt x="66" y="32"/>
                  </a:cubicBezTo>
                  <a:cubicBezTo>
                    <a:pt x="77" y="43"/>
                    <a:pt x="92" y="62"/>
                    <a:pt x="99" y="78"/>
                  </a:cubicBezTo>
                  <a:cubicBezTo>
                    <a:pt x="106" y="94"/>
                    <a:pt x="106" y="116"/>
                    <a:pt x="108" y="126"/>
                  </a:cubicBezTo>
                </a:path>
              </a:pathLst>
            </a:custGeom>
            <a:noFill/>
            <a:ln w="38100">
              <a:solidFill>
                <a:srgbClr val="8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 name="Freeform 18">
              <a:extLst>
                <a:ext uri="{FF2B5EF4-FFF2-40B4-BE49-F238E27FC236}">
                  <a16:creationId xmlns:a16="http://schemas.microsoft.com/office/drawing/2014/main" id="{52E11FD6-9B67-4A09-A5B3-458D9D0554C4}"/>
                </a:ext>
              </a:extLst>
            </p:cNvPr>
            <p:cNvSpPr>
              <a:spLocks/>
            </p:cNvSpPr>
            <p:nvPr/>
          </p:nvSpPr>
          <p:spPr bwMode="auto">
            <a:xfrm>
              <a:off x="485" y="1234"/>
              <a:ext cx="410" cy="956"/>
            </a:xfrm>
            <a:custGeom>
              <a:avLst/>
              <a:gdLst>
                <a:gd name="T0" fmla="*/ 255 w 435"/>
                <a:gd name="T1" fmla="*/ 0 h 992"/>
                <a:gd name="T2" fmla="*/ 255 w 435"/>
                <a:gd name="T3" fmla="*/ 295 h 992"/>
                <a:gd name="T4" fmla="*/ 0 w 435"/>
                <a:gd name="T5" fmla="*/ 295 h 992"/>
                <a:gd name="T6" fmla="*/ 0 w 435"/>
                <a:gd name="T7" fmla="*/ 711 h 992"/>
                <a:gd name="T8" fmla="*/ 0 60000 65536"/>
                <a:gd name="T9" fmla="*/ 0 60000 65536"/>
                <a:gd name="T10" fmla="*/ 0 60000 65536"/>
                <a:gd name="T11" fmla="*/ 0 60000 65536"/>
                <a:gd name="T12" fmla="*/ 0 w 435"/>
                <a:gd name="T13" fmla="*/ 0 h 992"/>
                <a:gd name="T14" fmla="*/ 435 w 435"/>
                <a:gd name="T15" fmla="*/ 992 h 992"/>
              </a:gdLst>
              <a:ahLst/>
              <a:cxnLst>
                <a:cxn ang="T8">
                  <a:pos x="T0" y="T1"/>
                </a:cxn>
                <a:cxn ang="T9">
                  <a:pos x="T2" y="T3"/>
                </a:cxn>
                <a:cxn ang="T10">
                  <a:pos x="T4" y="T5"/>
                </a:cxn>
                <a:cxn ang="T11">
                  <a:pos x="T6" y="T7"/>
                </a:cxn>
              </a:cxnLst>
              <a:rect l="T12" t="T13" r="T14" b="T15"/>
              <a:pathLst>
                <a:path w="435" h="992">
                  <a:moveTo>
                    <a:pt x="435" y="0"/>
                  </a:moveTo>
                  <a:lnTo>
                    <a:pt x="435" y="411"/>
                  </a:lnTo>
                  <a:lnTo>
                    <a:pt x="0" y="411"/>
                  </a:lnTo>
                  <a:lnTo>
                    <a:pt x="0" y="992"/>
                  </a:lnTo>
                </a:path>
              </a:pathLst>
            </a:custGeom>
            <a:noFill/>
            <a:ln w="38100">
              <a:solidFill>
                <a:srgbClr val="8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 name="Freeform 19">
              <a:extLst>
                <a:ext uri="{FF2B5EF4-FFF2-40B4-BE49-F238E27FC236}">
                  <a16:creationId xmlns:a16="http://schemas.microsoft.com/office/drawing/2014/main" id="{9F8966B3-1722-4670-93DB-09B58A66F96D}"/>
                </a:ext>
              </a:extLst>
            </p:cNvPr>
            <p:cNvSpPr>
              <a:spLocks/>
            </p:cNvSpPr>
            <p:nvPr/>
          </p:nvSpPr>
          <p:spPr bwMode="auto">
            <a:xfrm>
              <a:off x="1989" y="1187"/>
              <a:ext cx="1" cy="464"/>
            </a:xfrm>
            <a:custGeom>
              <a:avLst/>
              <a:gdLst>
                <a:gd name="T0" fmla="*/ 0 w 2"/>
                <a:gd name="T1" fmla="*/ 290 h 492"/>
                <a:gd name="T2" fmla="*/ 1 w 2"/>
                <a:gd name="T3" fmla="*/ 0 h 492"/>
                <a:gd name="T4" fmla="*/ 0 60000 65536"/>
                <a:gd name="T5" fmla="*/ 0 60000 65536"/>
                <a:gd name="T6" fmla="*/ 0 w 2"/>
                <a:gd name="T7" fmla="*/ 0 h 492"/>
                <a:gd name="T8" fmla="*/ 2 w 2"/>
                <a:gd name="T9" fmla="*/ 492 h 492"/>
              </a:gdLst>
              <a:ahLst/>
              <a:cxnLst>
                <a:cxn ang="T4">
                  <a:pos x="T0" y="T1"/>
                </a:cxn>
                <a:cxn ang="T5">
                  <a:pos x="T2" y="T3"/>
                </a:cxn>
              </a:cxnLst>
              <a:rect l="T6" t="T7" r="T8" b="T9"/>
              <a:pathLst>
                <a:path w="2" h="492">
                  <a:moveTo>
                    <a:pt x="0" y="492"/>
                  </a:moveTo>
                  <a:lnTo>
                    <a:pt x="2" y="0"/>
                  </a:lnTo>
                </a:path>
              </a:pathLst>
            </a:custGeom>
            <a:noFill/>
            <a:ln w="38100">
              <a:solidFill>
                <a:srgbClr val="8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4" name="Freeform 20">
              <a:extLst>
                <a:ext uri="{FF2B5EF4-FFF2-40B4-BE49-F238E27FC236}">
                  <a16:creationId xmlns:a16="http://schemas.microsoft.com/office/drawing/2014/main" id="{EC947549-1B2B-495A-B1AD-9CACAB263F64}"/>
                </a:ext>
              </a:extLst>
            </p:cNvPr>
            <p:cNvSpPr>
              <a:spLocks/>
            </p:cNvSpPr>
            <p:nvPr/>
          </p:nvSpPr>
          <p:spPr bwMode="auto">
            <a:xfrm>
              <a:off x="2133" y="1028"/>
              <a:ext cx="110" cy="165"/>
            </a:xfrm>
            <a:custGeom>
              <a:avLst/>
              <a:gdLst>
                <a:gd name="T0" fmla="*/ 0 w 118"/>
                <a:gd name="T1" fmla="*/ 98 h 176"/>
                <a:gd name="T2" fmla="*/ 6 w 118"/>
                <a:gd name="T3" fmla="*/ 63 h 176"/>
                <a:gd name="T4" fmla="*/ 17 w 118"/>
                <a:gd name="T5" fmla="*/ 29 h 176"/>
                <a:gd name="T6" fmla="*/ 62 w 118"/>
                <a:gd name="T7" fmla="*/ 0 h 176"/>
                <a:gd name="T8" fmla="*/ 0 60000 65536"/>
                <a:gd name="T9" fmla="*/ 0 60000 65536"/>
                <a:gd name="T10" fmla="*/ 0 60000 65536"/>
                <a:gd name="T11" fmla="*/ 0 60000 65536"/>
                <a:gd name="T12" fmla="*/ 0 w 118"/>
                <a:gd name="T13" fmla="*/ 0 h 176"/>
                <a:gd name="T14" fmla="*/ 118 w 118"/>
                <a:gd name="T15" fmla="*/ 176 h 176"/>
              </a:gdLst>
              <a:ahLst/>
              <a:cxnLst>
                <a:cxn ang="T8">
                  <a:pos x="T0" y="T1"/>
                </a:cxn>
                <a:cxn ang="T9">
                  <a:pos x="T2" y="T3"/>
                </a:cxn>
                <a:cxn ang="T10">
                  <a:pos x="T4" y="T5"/>
                </a:cxn>
                <a:cxn ang="T11">
                  <a:pos x="T6" y="T7"/>
                </a:cxn>
              </a:cxnLst>
              <a:rect l="T12" t="T13" r="T14" b="T15"/>
              <a:pathLst>
                <a:path w="118" h="176">
                  <a:moveTo>
                    <a:pt x="0" y="176"/>
                  </a:moveTo>
                  <a:cubicBezTo>
                    <a:pt x="1" y="165"/>
                    <a:pt x="1" y="132"/>
                    <a:pt x="6" y="111"/>
                  </a:cubicBezTo>
                  <a:cubicBezTo>
                    <a:pt x="11" y="90"/>
                    <a:pt x="12" y="69"/>
                    <a:pt x="31" y="51"/>
                  </a:cubicBezTo>
                  <a:cubicBezTo>
                    <a:pt x="50" y="33"/>
                    <a:pt x="100" y="11"/>
                    <a:pt x="118" y="0"/>
                  </a:cubicBezTo>
                </a:path>
              </a:pathLst>
            </a:custGeom>
            <a:noFill/>
            <a:ln w="38100">
              <a:solidFill>
                <a:srgbClr val="8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5" name="Freeform 21">
              <a:extLst>
                <a:ext uri="{FF2B5EF4-FFF2-40B4-BE49-F238E27FC236}">
                  <a16:creationId xmlns:a16="http://schemas.microsoft.com/office/drawing/2014/main" id="{A478C9FB-5502-433E-ADC5-F893D5EAE30E}"/>
                </a:ext>
              </a:extLst>
            </p:cNvPr>
            <p:cNvSpPr>
              <a:spLocks/>
            </p:cNvSpPr>
            <p:nvPr/>
          </p:nvSpPr>
          <p:spPr bwMode="auto">
            <a:xfrm>
              <a:off x="2243" y="907"/>
              <a:ext cx="0" cy="129"/>
            </a:xfrm>
            <a:custGeom>
              <a:avLst/>
              <a:gdLst>
                <a:gd name="T0" fmla="*/ 0 w 1"/>
                <a:gd name="T1" fmla="*/ 79 h 137"/>
                <a:gd name="T2" fmla="*/ 0 w 1"/>
                <a:gd name="T3" fmla="*/ 74 h 137"/>
                <a:gd name="T4" fmla="*/ 0 w 1"/>
                <a:gd name="T5" fmla="*/ 0 h 137"/>
                <a:gd name="T6" fmla="*/ 0 60000 65536"/>
                <a:gd name="T7" fmla="*/ 0 60000 65536"/>
                <a:gd name="T8" fmla="*/ 0 60000 65536"/>
                <a:gd name="T9" fmla="*/ 0 w 1"/>
                <a:gd name="T10" fmla="*/ 0 h 137"/>
                <a:gd name="T11" fmla="*/ 0 w 1"/>
                <a:gd name="T12" fmla="*/ 137 h 137"/>
              </a:gdLst>
              <a:ahLst/>
              <a:cxnLst>
                <a:cxn ang="T6">
                  <a:pos x="T0" y="T1"/>
                </a:cxn>
                <a:cxn ang="T7">
                  <a:pos x="T2" y="T3"/>
                </a:cxn>
                <a:cxn ang="T8">
                  <a:pos x="T4" y="T5"/>
                </a:cxn>
              </a:cxnLst>
              <a:rect l="T9" t="T10" r="T11" b="T12"/>
              <a:pathLst>
                <a:path w="1" h="137">
                  <a:moveTo>
                    <a:pt x="0" y="137"/>
                  </a:moveTo>
                  <a:lnTo>
                    <a:pt x="0" y="128"/>
                  </a:lnTo>
                  <a:lnTo>
                    <a:pt x="1" y="0"/>
                  </a:lnTo>
                </a:path>
              </a:pathLst>
            </a:custGeom>
            <a:noFill/>
            <a:ln w="38100">
              <a:solidFill>
                <a:srgbClr val="8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6" name="Freeform 22">
              <a:extLst>
                <a:ext uri="{FF2B5EF4-FFF2-40B4-BE49-F238E27FC236}">
                  <a16:creationId xmlns:a16="http://schemas.microsoft.com/office/drawing/2014/main" id="{FBE5B937-AD5D-4099-BCDE-92371D3AE774}"/>
                </a:ext>
              </a:extLst>
            </p:cNvPr>
            <p:cNvSpPr>
              <a:spLocks/>
            </p:cNvSpPr>
            <p:nvPr/>
          </p:nvSpPr>
          <p:spPr bwMode="auto">
            <a:xfrm>
              <a:off x="1989" y="902"/>
              <a:ext cx="262" cy="300"/>
            </a:xfrm>
            <a:custGeom>
              <a:avLst/>
              <a:gdLst>
                <a:gd name="T0" fmla="*/ 159 w 279"/>
                <a:gd name="T1" fmla="*/ 0 h 304"/>
                <a:gd name="T2" fmla="*/ 58 w 279"/>
                <a:gd name="T3" fmla="*/ 38 h 304"/>
                <a:gd name="T4" fmla="*/ 16 w 279"/>
                <a:gd name="T5" fmla="*/ 112 h 304"/>
                <a:gd name="T6" fmla="*/ 0 w 279"/>
                <a:gd name="T7" fmla="*/ 268 h 304"/>
                <a:gd name="T8" fmla="*/ 0 60000 65536"/>
                <a:gd name="T9" fmla="*/ 0 60000 65536"/>
                <a:gd name="T10" fmla="*/ 0 60000 65536"/>
                <a:gd name="T11" fmla="*/ 0 60000 65536"/>
                <a:gd name="T12" fmla="*/ 0 w 279"/>
                <a:gd name="T13" fmla="*/ 0 h 304"/>
                <a:gd name="T14" fmla="*/ 279 w 279"/>
                <a:gd name="T15" fmla="*/ 304 h 304"/>
              </a:gdLst>
              <a:ahLst/>
              <a:cxnLst>
                <a:cxn ang="T8">
                  <a:pos x="T0" y="T1"/>
                </a:cxn>
                <a:cxn ang="T9">
                  <a:pos x="T2" y="T3"/>
                </a:cxn>
                <a:cxn ang="T10">
                  <a:pos x="T4" y="T5"/>
                </a:cxn>
                <a:cxn ang="T11">
                  <a:pos x="T6" y="T7"/>
                </a:cxn>
              </a:cxnLst>
              <a:rect l="T12" t="T13" r="T14" b="T15"/>
              <a:pathLst>
                <a:path w="279" h="304">
                  <a:moveTo>
                    <a:pt x="279" y="0"/>
                  </a:moveTo>
                  <a:cubicBezTo>
                    <a:pt x="250" y="7"/>
                    <a:pt x="144" y="22"/>
                    <a:pt x="102" y="43"/>
                  </a:cubicBezTo>
                  <a:cubicBezTo>
                    <a:pt x="60" y="64"/>
                    <a:pt x="44" y="86"/>
                    <a:pt x="27" y="129"/>
                  </a:cubicBezTo>
                  <a:cubicBezTo>
                    <a:pt x="10" y="172"/>
                    <a:pt x="6" y="268"/>
                    <a:pt x="0" y="304"/>
                  </a:cubicBezTo>
                </a:path>
              </a:pathLst>
            </a:custGeom>
            <a:noFill/>
            <a:ln w="38100">
              <a:solidFill>
                <a:srgbClr val="8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7" name="Line 23">
              <a:extLst>
                <a:ext uri="{FF2B5EF4-FFF2-40B4-BE49-F238E27FC236}">
                  <a16:creationId xmlns:a16="http://schemas.microsoft.com/office/drawing/2014/main" id="{30670ABD-D744-416E-924B-EDF576D275B0}"/>
                </a:ext>
              </a:extLst>
            </p:cNvPr>
            <p:cNvSpPr>
              <a:spLocks noChangeShapeType="1"/>
            </p:cNvSpPr>
            <p:nvPr/>
          </p:nvSpPr>
          <p:spPr bwMode="auto">
            <a:xfrm>
              <a:off x="2134" y="1635"/>
              <a:ext cx="3059" cy="1"/>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 name="Line 24">
              <a:extLst>
                <a:ext uri="{FF2B5EF4-FFF2-40B4-BE49-F238E27FC236}">
                  <a16:creationId xmlns:a16="http://schemas.microsoft.com/office/drawing/2014/main" id="{F1A28E50-1518-43E7-8321-95219B758F04}"/>
                </a:ext>
              </a:extLst>
            </p:cNvPr>
            <p:cNvSpPr>
              <a:spLocks noChangeShapeType="1"/>
            </p:cNvSpPr>
            <p:nvPr/>
          </p:nvSpPr>
          <p:spPr bwMode="auto">
            <a:xfrm>
              <a:off x="1561" y="2095"/>
              <a:ext cx="2" cy="90"/>
            </a:xfrm>
            <a:prstGeom prst="line">
              <a:avLst/>
            </a:prstGeom>
            <a:noFill/>
            <a:ln w="28575">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 name="Line 25">
              <a:extLst>
                <a:ext uri="{FF2B5EF4-FFF2-40B4-BE49-F238E27FC236}">
                  <a16:creationId xmlns:a16="http://schemas.microsoft.com/office/drawing/2014/main" id="{599F1BB5-10E7-4E92-8ED5-B0400BD3C708}"/>
                </a:ext>
              </a:extLst>
            </p:cNvPr>
            <p:cNvSpPr>
              <a:spLocks noChangeShapeType="1"/>
            </p:cNvSpPr>
            <p:nvPr/>
          </p:nvSpPr>
          <p:spPr bwMode="auto">
            <a:xfrm>
              <a:off x="1879" y="2102"/>
              <a:ext cx="0" cy="91"/>
            </a:xfrm>
            <a:prstGeom prst="line">
              <a:avLst/>
            </a:prstGeom>
            <a:noFill/>
            <a:ln w="28575">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 name="Line 26">
              <a:extLst>
                <a:ext uri="{FF2B5EF4-FFF2-40B4-BE49-F238E27FC236}">
                  <a16:creationId xmlns:a16="http://schemas.microsoft.com/office/drawing/2014/main" id="{94EEFBF5-6F0A-44B5-98B8-6D88D1053FE3}"/>
                </a:ext>
              </a:extLst>
            </p:cNvPr>
            <p:cNvSpPr>
              <a:spLocks noChangeShapeType="1"/>
            </p:cNvSpPr>
            <p:nvPr/>
          </p:nvSpPr>
          <p:spPr bwMode="auto">
            <a:xfrm>
              <a:off x="2202" y="2099"/>
              <a:ext cx="1" cy="91"/>
            </a:xfrm>
            <a:prstGeom prst="line">
              <a:avLst/>
            </a:prstGeom>
            <a:noFill/>
            <a:ln w="28575">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 name="Line 27">
              <a:extLst>
                <a:ext uri="{FF2B5EF4-FFF2-40B4-BE49-F238E27FC236}">
                  <a16:creationId xmlns:a16="http://schemas.microsoft.com/office/drawing/2014/main" id="{6A6656A1-C418-4969-A97F-A5A4C1DE71CA}"/>
                </a:ext>
              </a:extLst>
            </p:cNvPr>
            <p:cNvSpPr>
              <a:spLocks noChangeShapeType="1"/>
            </p:cNvSpPr>
            <p:nvPr/>
          </p:nvSpPr>
          <p:spPr bwMode="auto">
            <a:xfrm>
              <a:off x="2531" y="2094"/>
              <a:ext cx="1" cy="91"/>
            </a:xfrm>
            <a:prstGeom prst="line">
              <a:avLst/>
            </a:prstGeom>
            <a:noFill/>
            <a:ln w="28575">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 name="Line 28">
              <a:extLst>
                <a:ext uri="{FF2B5EF4-FFF2-40B4-BE49-F238E27FC236}">
                  <a16:creationId xmlns:a16="http://schemas.microsoft.com/office/drawing/2014/main" id="{9266B022-4633-46BD-854A-C454EEE79A14}"/>
                </a:ext>
              </a:extLst>
            </p:cNvPr>
            <p:cNvSpPr>
              <a:spLocks noChangeShapeType="1"/>
            </p:cNvSpPr>
            <p:nvPr/>
          </p:nvSpPr>
          <p:spPr bwMode="auto">
            <a:xfrm>
              <a:off x="2858" y="2094"/>
              <a:ext cx="0" cy="91"/>
            </a:xfrm>
            <a:prstGeom prst="line">
              <a:avLst/>
            </a:prstGeom>
            <a:noFill/>
            <a:ln w="28575">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 name="Line 29">
              <a:extLst>
                <a:ext uri="{FF2B5EF4-FFF2-40B4-BE49-F238E27FC236}">
                  <a16:creationId xmlns:a16="http://schemas.microsoft.com/office/drawing/2014/main" id="{8DFE96E3-8783-4FCF-9209-6B21504374CA}"/>
                </a:ext>
              </a:extLst>
            </p:cNvPr>
            <p:cNvSpPr>
              <a:spLocks noChangeShapeType="1"/>
            </p:cNvSpPr>
            <p:nvPr/>
          </p:nvSpPr>
          <p:spPr bwMode="auto">
            <a:xfrm>
              <a:off x="3178" y="2088"/>
              <a:ext cx="2" cy="91"/>
            </a:xfrm>
            <a:prstGeom prst="line">
              <a:avLst/>
            </a:prstGeom>
            <a:noFill/>
            <a:ln w="28575">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 name="Line 30">
              <a:extLst>
                <a:ext uri="{FF2B5EF4-FFF2-40B4-BE49-F238E27FC236}">
                  <a16:creationId xmlns:a16="http://schemas.microsoft.com/office/drawing/2014/main" id="{2F6589EA-AC2B-40FA-8D96-4F5AE7D37261}"/>
                </a:ext>
              </a:extLst>
            </p:cNvPr>
            <p:cNvSpPr>
              <a:spLocks noChangeShapeType="1"/>
            </p:cNvSpPr>
            <p:nvPr/>
          </p:nvSpPr>
          <p:spPr bwMode="auto">
            <a:xfrm>
              <a:off x="3496" y="2089"/>
              <a:ext cx="0" cy="90"/>
            </a:xfrm>
            <a:prstGeom prst="line">
              <a:avLst/>
            </a:prstGeom>
            <a:noFill/>
            <a:ln w="28575">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 name="Line 31">
              <a:extLst>
                <a:ext uri="{FF2B5EF4-FFF2-40B4-BE49-F238E27FC236}">
                  <a16:creationId xmlns:a16="http://schemas.microsoft.com/office/drawing/2014/main" id="{97A2BF1D-4617-41F3-B04B-B8D3EED3DBA3}"/>
                </a:ext>
              </a:extLst>
            </p:cNvPr>
            <p:cNvSpPr>
              <a:spLocks noChangeShapeType="1"/>
            </p:cNvSpPr>
            <p:nvPr/>
          </p:nvSpPr>
          <p:spPr bwMode="auto">
            <a:xfrm>
              <a:off x="3819" y="2086"/>
              <a:ext cx="1" cy="91"/>
            </a:xfrm>
            <a:prstGeom prst="line">
              <a:avLst/>
            </a:prstGeom>
            <a:noFill/>
            <a:ln w="28575">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6" name="Text Box 32">
              <a:extLst>
                <a:ext uri="{FF2B5EF4-FFF2-40B4-BE49-F238E27FC236}">
                  <a16:creationId xmlns:a16="http://schemas.microsoft.com/office/drawing/2014/main" id="{70F28C35-8609-43A6-ADA4-7E642246BE00}"/>
                </a:ext>
              </a:extLst>
            </p:cNvPr>
            <p:cNvSpPr txBox="1">
              <a:spLocks noChangeArrowheads="1"/>
            </p:cNvSpPr>
            <p:nvPr/>
          </p:nvSpPr>
          <p:spPr bwMode="auto">
            <a:xfrm>
              <a:off x="988" y="2015"/>
              <a:ext cx="196"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pPr>
              <a:r>
                <a:rPr lang="en-US" sz="2000">
                  <a:latin typeface="Arial" charset="0"/>
                </a:rPr>
                <a:t>C</a:t>
              </a:r>
            </a:p>
          </p:txBody>
        </p:sp>
        <p:sp>
          <p:nvSpPr>
            <p:cNvPr id="127" name="Line 33">
              <a:extLst>
                <a:ext uri="{FF2B5EF4-FFF2-40B4-BE49-F238E27FC236}">
                  <a16:creationId xmlns:a16="http://schemas.microsoft.com/office/drawing/2014/main" id="{EBF838FD-447E-4000-B121-F2671BB8C5B7}"/>
                </a:ext>
              </a:extLst>
            </p:cNvPr>
            <p:cNvSpPr>
              <a:spLocks noChangeShapeType="1"/>
            </p:cNvSpPr>
            <p:nvPr/>
          </p:nvSpPr>
          <p:spPr bwMode="auto">
            <a:xfrm>
              <a:off x="4117" y="2086"/>
              <a:ext cx="2" cy="91"/>
            </a:xfrm>
            <a:prstGeom prst="line">
              <a:avLst/>
            </a:prstGeom>
            <a:noFill/>
            <a:ln w="28575">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8" name="Line 34">
              <a:extLst>
                <a:ext uri="{FF2B5EF4-FFF2-40B4-BE49-F238E27FC236}">
                  <a16:creationId xmlns:a16="http://schemas.microsoft.com/office/drawing/2014/main" id="{A706D84F-0D08-476D-B479-712426CB7753}"/>
                </a:ext>
              </a:extLst>
            </p:cNvPr>
            <p:cNvSpPr>
              <a:spLocks noChangeShapeType="1"/>
            </p:cNvSpPr>
            <p:nvPr/>
          </p:nvSpPr>
          <p:spPr bwMode="auto">
            <a:xfrm>
              <a:off x="4416" y="2084"/>
              <a:ext cx="1" cy="91"/>
            </a:xfrm>
            <a:prstGeom prst="line">
              <a:avLst/>
            </a:prstGeom>
            <a:noFill/>
            <a:ln w="28575">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 name="Line 35">
              <a:extLst>
                <a:ext uri="{FF2B5EF4-FFF2-40B4-BE49-F238E27FC236}">
                  <a16:creationId xmlns:a16="http://schemas.microsoft.com/office/drawing/2014/main" id="{89F43CE0-0B0F-4BEC-B45D-2DDA7899249E}"/>
                </a:ext>
              </a:extLst>
            </p:cNvPr>
            <p:cNvSpPr>
              <a:spLocks noChangeShapeType="1"/>
            </p:cNvSpPr>
            <p:nvPr/>
          </p:nvSpPr>
          <p:spPr bwMode="auto">
            <a:xfrm>
              <a:off x="4718" y="2083"/>
              <a:ext cx="1" cy="90"/>
            </a:xfrm>
            <a:prstGeom prst="line">
              <a:avLst/>
            </a:prstGeom>
            <a:noFill/>
            <a:ln w="28575">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0" name="Line 36">
              <a:extLst>
                <a:ext uri="{FF2B5EF4-FFF2-40B4-BE49-F238E27FC236}">
                  <a16:creationId xmlns:a16="http://schemas.microsoft.com/office/drawing/2014/main" id="{90F1EC7D-B0A4-4C4A-8ABB-D8679C77541C}"/>
                </a:ext>
              </a:extLst>
            </p:cNvPr>
            <p:cNvSpPr>
              <a:spLocks noChangeShapeType="1"/>
            </p:cNvSpPr>
            <p:nvPr/>
          </p:nvSpPr>
          <p:spPr bwMode="auto">
            <a:xfrm>
              <a:off x="5011" y="2079"/>
              <a:ext cx="1" cy="90"/>
            </a:xfrm>
            <a:prstGeom prst="line">
              <a:avLst/>
            </a:prstGeom>
            <a:noFill/>
            <a:ln w="28575">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31" name="AutoShape 48">
            <a:extLst>
              <a:ext uri="{FF2B5EF4-FFF2-40B4-BE49-F238E27FC236}">
                <a16:creationId xmlns:a16="http://schemas.microsoft.com/office/drawing/2014/main" id="{404910B3-E276-4B83-AA5A-43287A074802}"/>
              </a:ext>
            </a:extLst>
          </p:cNvPr>
          <p:cNvSpPr>
            <a:spLocks noChangeArrowheads="1"/>
          </p:cNvSpPr>
          <p:nvPr/>
        </p:nvSpPr>
        <p:spPr bwMode="auto">
          <a:xfrm>
            <a:off x="5405143" y="1568855"/>
            <a:ext cx="1958975" cy="844550"/>
          </a:xfrm>
          <a:prstGeom prst="wedgeRectCallout">
            <a:avLst>
              <a:gd name="adj1" fmla="val -105671"/>
              <a:gd name="adj2" fmla="val 183269"/>
            </a:avLst>
          </a:prstGeom>
          <a:solidFill>
            <a:srgbClr val="7030A0"/>
          </a:solidFill>
          <a:ln w="9525">
            <a:solidFill>
              <a:schemeClr val="tx1"/>
            </a:solidFill>
            <a:miter lim="800000"/>
            <a:headEnd/>
            <a:tailEnd/>
          </a:ln>
        </p:spPr>
        <p:txBody>
          <a:bodyPr/>
          <a:lstStyle/>
          <a:p>
            <a:pPr algn="ctr" eaLnBrk="0" hangingPunct="0"/>
            <a:r>
              <a:rPr lang="en-US" sz="2000" b="1">
                <a:solidFill>
                  <a:schemeClr val="bg1"/>
                </a:solidFill>
                <a:latin typeface="Tahoma" pitchFamily="34" charset="0"/>
              </a:rPr>
              <a:t>Độ dài đường kính là: 3 cm</a:t>
            </a:r>
          </a:p>
        </p:txBody>
      </p:sp>
      <p:grpSp>
        <p:nvGrpSpPr>
          <p:cNvPr id="133" name="Group 51">
            <a:extLst>
              <a:ext uri="{FF2B5EF4-FFF2-40B4-BE49-F238E27FC236}">
                <a16:creationId xmlns:a16="http://schemas.microsoft.com/office/drawing/2014/main" id="{C3738DEB-369F-4283-B34C-148BC719E225}"/>
              </a:ext>
            </a:extLst>
          </p:cNvPr>
          <p:cNvGrpSpPr>
            <a:grpSpLocks/>
          </p:cNvGrpSpPr>
          <p:nvPr/>
        </p:nvGrpSpPr>
        <p:grpSpPr bwMode="auto">
          <a:xfrm>
            <a:off x="6475654" y="2777386"/>
            <a:ext cx="1711325" cy="3186112"/>
            <a:chOff x="5598037" y="2606675"/>
            <a:chExt cx="1710813" cy="3186113"/>
          </a:xfrm>
        </p:grpSpPr>
        <p:grpSp>
          <p:nvGrpSpPr>
            <p:cNvPr id="134" name="Group 38">
              <a:extLst>
                <a:ext uri="{FF2B5EF4-FFF2-40B4-BE49-F238E27FC236}">
                  <a16:creationId xmlns:a16="http://schemas.microsoft.com/office/drawing/2014/main" id="{BD3BA418-808A-4ED1-BAEC-34D77A2373CC}"/>
                </a:ext>
              </a:extLst>
            </p:cNvPr>
            <p:cNvGrpSpPr>
              <a:grpSpLocks/>
            </p:cNvGrpSpPr>
            <p:nvPr/>
          </p:nvGrpSpPr>
          <p:grpSpPr bwMode="auto">
            <a:xfrm>
              <a:off x="5651500" y="2606675"/>
              <a:ext cx="1657350" cy="3186113"/>
              <a:chOff x="3696" y="1559"/>
              <a:chExt cx="1044" cy="2007"/>
            </a:xfrm>
          </p:grpSpPr>
          <p:grpSp>
            <p:nvGrpSpPr>
              <p:cNvPr id="136" name="Group 39">
                <a:extLst>
                  <a:ext uri="{FF2B5EF4-FFF2-40B4-BE49-F238E27FC236}">
                    <a16:creationId xmlns:a16="http://schemas.microsoft.com/office/drawing/2014/main" id="{BE712925-B607-4157-AA5E-B6BD03CA9E8B}"/>
                  </a:ext>
                </a:extLst>
              </p:cNvPr>
              <p:cNvGrpSpPr>
                <a:grpSpLocks/>
              </p:cNvGrpSpPr>
              <p:nvPr/>
            </p:nvGrpSpPr>
            <p:grpSpPr bwMode="auto">
              <a:xfrm>
                <a:off x="3701" y="1559"/>
                <a:ext cx="1039" cy="2007"/>
                <a:chOff x="2057" y="1773"/>
                <a:chExt cx="801" cy="1547"/>
              </a:xfrm>
            </p:grpSpPr>
            <p:grpSp>
              <p:nvGrpSpPr>
                <p:cNvPr id="138" name="Group 40">
                  <a:extLst>
                    <a:ext uri="{FF2B5EF4-FFF2-40B4-BE49-F238E27FC236}">
                      <a16:creationId xmlns:a16="http://schemas.microsoft.com/office/drawing/2014/main" id="{631F2E94-E2BC-48DB-9A81-AFE03F6B3018}"/>
                    </a:ext>
                  </a:extLst>
                </p:cNvPr>
                <p:cNvGrpSpPr>
                  <a:grpSpLocks/>
                </p:cNvGrpSpPr>
                <p:nvPr/>
              </p:nvGrpSpPr>
              <p:grpSpPr bwMode="auto">
                <a:xfrm>
                  <a:off x="2058" y="2088"/>
                  <a:ext cx="784" cy="1232"/>
                  <a:chOff x="2071" y="2088"/>
                  <a:chExt cx="784" cy="1232"/>
                </a:xfrm>
              </p:grpSpPr>
              <p:sp>
                <p:nvSpPr>
                  <p:cNvPr id="140" name="Text Box 41">
                    <a:extLst>
                      <a:ext uri="{FF2B5EF4-FFF2-40B4-BE49-F238E27FC236}">
                        <a16:creationId xmlns:a16="http://schemas.microsoft.com/office/drawing/2014/main" id="{0B220159-0633-46B8-A4A2-6F6FF85DF4B0}"/>
                      </a:ext>
                    </a:extLst>
                  </p:cNvPr>
                  <p:cNvSpPr txBox="1">
                    <a:spLocks noChangeArrowheads="1"/>
                  </p:cNvSpPr>
                  <p:nvPr/>
                </p:nvSpPr>
                <p:spPr bwMode="auto">
                  <a:xfrm>
                    <a:off x="2071" y="2088"/>
                    <a:ext cx="151"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pPr>
                    <a:r>
                      <a:rPr lang="en-US" sz="2000">
                        <a:solidFill>
                          <a:srgbClr val="FF3300"/>
                        </a:solidFill>
                        <a:latin typeface="Tahoma" pitchFamily="34" charset="0"/>
                      </a:rPr>
                      <a:t>D</a:t>
                    </a:r>
                  </a:p>
                </p:txBody>
              </p:sp>
              <p:sp>
                <p:nvSpPr>
                  <p:cNvPr id="141" name="Oval 42">
                    <a:extLst>
                      <a:ext uri="{FF2B5EF4-FFF2-40B4-BE49-F238E27FC236}">
                        <a16:creationId xmlns:a16="http://schemas.microsoft.com/office/drawing/2014/main" id="{AFE9DA56-C422-44C1-8975-CBBD2A7B5BA8}"/>
                      </a:ext>
                    </a:extLst>
                  </p:cNvPr>
                  <p:cNvSpPr>
                    <a:spLocks noChangeArrowheads="1"/>
                  </p:cNvSpPr>
                  <p:nvPr/>
                </p:nvSpPr>
                <p:spPr bwMode="auto">
                  <a:xfrm>
                    <a:off x="2482" y="2269"/>
                    <a:ext cx="70" cy="71"/>
                  </a:xfrm>
                  <a:prstGeom prst="ellipse">
                    <a:avLst/>
                  </a:prstGeom>
                  <a:solidFill>
                    <a:srgbClr val="FFFF00"/>
                  </a:solidFill>
                  <a:ln w="38100">
                    <a:solidFill>
                      <a:srgbClr val="800080"/>
                    </a:solidFill>
                    <a:round/>
                    <a:headEnd/>
                    <a:tailEnd/>
                  </a:ln>
                </p:spPr>
                <p:txBody>
                  <a:bodyPr wrap="none" anchor="ctr"/>
                  <a:lstStyle/>
                  <a:p>
                    <a:endParaRPr lang="en-US"/>
                  </a:p>
                </p:txBody>
              </p:sp>
              <p:grpSp>
                <p:nvGrpSpPr>
                  <p:cNvPr id="142" name="Group 43">
                    <a:extLst>
                      <a:ext uri="{FF2B5EF4-FFF2-40B4-BE49-F238E27FC236}">
                        <a16:creationId xmlns:a16="http://schemas.microsoft.com/office/drawing/2014/main" id="{5429EE37-F3AD-40CF-9B3D-5B682063FB53}"/>
                      </a:ext>
                    </a:extLst>
                  </p:cNvPr>
                  <p:cNvGrpSpPr>
                    <a:grpSpLocks/>
                  </p:cNvGrpSpPr>
                  <p:nvPr/>
                </p:nvGrpSpPr>
                <p:grpSpPr bwMode="auto">
                  <a:xfrm>
                    <a:off x="2071" y="2111"/>
                    <a:ext cx="784" cy="1209"/>
                    <a:chOff x="2758" y="2354"/>
                    <a:chExt cx="784" cy="1209"/>
                  </a:xfrm>
                </p:grpSpPr>
                <p:sp>
                  <p:nvSpPr>
                    <p:cNvPr id="143" name="Freeform 44">
                      <a:extLst>
                        <a:ext uri="{FF2B5EF4-FFF2-40B4-BE49-F238E27FC236}">
                          <a16:creationId xmlns:a16="http://schemas.microsoft.com/office/drawing/2014/main" id="{A1A7042D-4F90-4B5E-A9F1-81CE7DAA934A}"/>
                        </a:ext>
                      </a:extLst>
                    </p:cNvPr>
                    <p:cNvSpPr>
                      <a:spLocks/>
                    </p:cNvSpPr>
                    <p:nvPr/>
                  </p:nvSpPr>
                  <p:spPr bwMode="auto">
                    <a:xfrm>
                      <a:off x="2758" y="2526"/>
                      <a:ext cx="784" cy="1037"/>
                    </a:xfrm>
                    <a:custGeom>
                      <a:avLst/>
                      <a:gdLst>
                        <a:gd name="T0" fmla="*/ 784 w 784"/>
                        <a:gd name="T1" fmla="*/ 26 h 1037"/>
                        <a:gd name="T2" fmla="*/ 684 w 784"/>
                        <a:gd name="T3" fmla="*/ 72 h 1037"/>
                        <a:gd name="T4" fmla="*/ 584 w 784"/>
                        <a:gd name="T5" fmla="*/ 8 h 1037"/>
                        <a:gd name="T6" fmla="*/ 466 w 784"/>
                        <a:gd name="T7" fmla="*/ 122 h 1037"/>
                        <a:gd name="T8" fmla="*/ 322 w 784"/>
                        <a:gd name="T9" fmla="*/ 109 h 1037"/>
                        <a:gd name="T10" fmla="*/ 300 w 784"/>
                        <a:gd name="T11" fmla="*/ 314 h 1037"/>
                        <a:gd name="T12" fmla="*/ 287 w 784"/>
                        <a:gd name="T13" fmla="*/ 571 h 1037"/>
                        <a:gd name="T14" fmla="*/ 198 w 784"/>
                        <a:gd name="T15" fmla="*/ 867 h 1037"/>
                        <a:gd name="T16" fmla="*/ 137 w 784"/>
                        <a:gd name="T17" fmla="*/ 967 h 1037"/>
                        <a:gd name="T18" fmla="*/ 85 w 784"/>
                        <a:gd name="T19" fmla="*/ 1011 h 1037"/>
                        <a:gd name="T20" fmla="*/ 0 w 784"/>
                        <a:gd name="T21" fmla="*/ 1037 h 10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84"/>
                        <a:gd name="T34" fmla="*/ 0 h 1037"/>
                        <a:gd name="T35" fmla="*/ 784 w 784"/>
                        <a:gd name="T36" fmla="*/ 1037 h 103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84" h="1037">
                          <a:moveTo>
                            <a:pt x="784" y="26"/>
                          </a:moveTo>
                          <a:cubicBezTo>
                            <a:pt x="767" y="33"/>
                            <a:pt x="717" y="75"/>
                            <a:pt x="684" y="72"/>
                          </a:cubicBezTo>
                          <a:cubicBezTo>
                            <a:pt x="651" y="69"/>
                            <a:pt x="620" y="0"/>
                            <a:pt x="584" y="8"/>
                          </a:cubicBezTo>
                          <a:cubicBezTo>
                            <a:pt x="548" y="16"/>
                            <a:pt x="509" y="105"/>
                            <a:pt x="466" y="122"/>
                          </a:cubicBezTo>
                          <a:cubicBezTo>
                            <a:pt x="422" y="139"/>
                            <a:pt x="350" y="77"/>
                            <a:pt x="322" y="109"/>
                          </a:cubicBezTo>
                          <a:cubicBezTo>
                            <a:pt x="295" y="141"/>
                            <a:pt x="306" y="237"/>
                            <a:pt x="300" y="314"/>
                          </a:cubicBezTo>
                          <a:cubicBezTo>
                            <a:pt x="295" y="391"/>
                            <a:pt x="304" y="479"/>
                            <a:pt x="287" y="571"/>
                          </a:cubicBezTo>
                          <a:cubicBezTo>
                            <a:pt x="271" y="663"/>
                            <a:pt x="223" y="801"/>
                            <a:pt x="198" y="867"/>
                          </a:cubicBezTo>
                          <a:cubicBezTo>
                            <a:pt x="173" y="933"/>
                            <a:pt x="156" y="943"/>
                            <a:pt x="137" y="967"/>
                          </a:cubicBezTo>
                          <a:cubicBezTo>
                            <a:pt x="118" y="991"/>
                            <a:pt x="107" y="999"/>
                            <a:pt x="85" y="1011"/>
                          </a:cubicBezTo>
                          <a:cubicBezTo>
                            <a:pt x="62" y="1022"/>
                            <a:pt x="17" y="1032"/>
                            <a:pt x="0" y="1037"/>
                          </a:cubicBezTo>
                        </a:path>
                      </a:pathLst>
                    </a:custGeom>
                    <a:noFill/>
                    <a:ln w="38100">
                      <a:solidFill>
                        <a:srgbClr val="8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4" name="Freeform 45">
                      <a:extLst>
                        <a:ext uri="{FF2B5EF4-FFF2-40B4-BE49-F238E27FC236}">
                          <a16:creationId xmlns:a16="http://schemas.microsoft.com/office/drawing/2014/main" id="{EF24C5FC-5F1A-413D-A2EC-57674F3BAAED}"/>
                        </a:ext>
                      </a:extLst>
                    </p:cNvPr>
                    <p:cNvSpPr>
                      <a:spLocks/>
                    </p:cNvSpPr>
                    <p:nvPr/>
                  </p:nvSpPr>
                  <p:spPr bwMode="auto">
                    <a:xfrm>
                      <a:off x="2759" y="2354"/>
                      <a:ext cx="777" cy="1209"/>
                    </a:xfrm>
                    <a:custGeom>
                      <a:avLst/>
                      <a:gdLst>
                        <a:gd name="T0" fmla="*/ 0 w 777"/>
                        <a:gd name="T1" fmla="*/ 1209 h 1209"/>
                        <a:gd name="T2" fmla="*/ 0 w 777"/>
                        <a:gd name="T3" fmla="*/ 0 h 1209"/>
                        <a:gd name="T4" fmla="*/ 774 w 777"/>
                        <a:gd name="T5" fmla="*/ 0 h 1209"/>
                        <a:gd name="T6" fmla="*/ 777 w 777"/>
                        <a:gd name="T7" fmla="*/ 210 h 1209"/>
                        <a:gd name="T8" fmla="*/ 0 60000 65536"/>
                        <a:gd name="T9" fmla="*/ 0 60000 65536"/>
                        <a:gd name="T10" fmla="*/ 0 60000 65536"/>
                        <a:gd name="T11" fmla="*/ 0 60000 65536"/>
                        <a:gd name="T12" fmla="*/ 0 w 777"/>
                        <a:gd name="T13" fmla="*/ 0 h 1209"/>
                        <a:gd name="T14" fmla="*/ 777 w 777"/>
                        <a:gd name="T15" fmla="*/ 1209 h 1209"/>
                      </a:gdLst>
                      <a:ahLst/>
                      <a:cxnLst>
                        <a:cxn ang="T8">
                          <a:pos x="T0" y="T1"/>
                        </a:cxn>
                        <a:cxn ang="T9">
                          <a:pos x="T2" y="T3"/>
                        </a:cxn>
                        <a:cxn ang="T10">
                          <a:pos x="T4" y="T5"/>
                        </a:cxn>
                        <a:cxn ang="T11">
                          <a:pos x="T6" y="T7"/>
                        </a:cxn>
                      </a:cxnLst>
                      <a:rect l="T12" t="T13" r="T14" b="T15"/>
                      <a:pathLst>
                        <a:path w="777" h="1209">
                          <a:moveTo>
                            <a:pt x="0" y="1209"/>
                          </a:moveTo>
                          <a:lnTo>
                            <a:pt x="0" y="0"/>
                          </a:lnTo>
                          <a:lnTo>
                            <a:pt x="774" y="0"/>
                          </a:lnTo>
                          <a:lnTo>
                            <a:pt x="777" y="210"/>
                          </a:lnTo>
                        </a:path>
                      </a:pathLst>
                    </a:custGeom>
                    <a:noFill/>
                    <a:ln w="38100">
                      <a:solidFill>
                        <a:srgbClr val="8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sp>
              <p:nvSpPr>
                <p:cNvPr id="139" name="Freeform 46">
                  <a:extLst>
                    <a:ext uri="{FF2B5EF4-FFF2-40B4-BE49-F238E27FC236}">
                      <a16:creationId xmlns:a16="http://schemas.microsoft.com/office/drawing/2014/main" id="{D50BFA06-4145-4AA7-B5C0-B1960C7DD6ED}"/>
                    </a:ext>
                  </a:extLst>
                </p:cNvPr>
                <p:cNvSpPr>
                  <a:spLocks/>
                </p:cNvSpPr>
                <p:nvPr/>
              </p:nvSpPr>
              <p:spPr bwMode="auto">
                <a:xfrm>
                  <a:off x="2057" y="1773"/>
                  <a:ext cx="801" cy="135"/>
                </a:xfrm>
                <a:custGeom>
                  <a:avLst/>
                  <a:gdLst>
                    <a:gd name="T0" fmla="*/ 0 w 801"/>
                    <a:gd name="T1" fmla="*/ 135 h 135"/>
                    <a:gd name="T2" fmla="*/ 0 w 801"/>
                    <a:gd name="T3" fmla="*/ 0 h 135"/>
                    <a:gd name="T4" fmla="*/ 798 w 801"/>
                    <a:gd name="T5" fmla="*/ 0 h 135"/>
                    <a:gd name="T6" fmla="*/ 801 w 801"/>
                    <a:gd name="T7" fmla="*/ 127 h 135"/>
                    <a:gd name="T8" fmla="*/ 0 w 801"/>
                    <a:gd name="T9" fmla="*/ 135 h 135"/>
                    <a:gd name="T10" fmla="*/ 0 60000 65536"/>
                    <a:gd name="T11" fmla="*/ 0 60000 65536"/>
                    <a:gd name="T12" fmla="*/ 0 60000 65536"/>
                    <a:gd name="T13" fmla="*/ 0 60000 65536"/>
                    <a:gd name="T14" fmla="*/ 0 60000 65536"/>
                    <a:gd name="T15" fmla="*/ 0 w 801"/>
                    <a:gd name="T16" fmla="*/ 0 h 135"/>
                    <a:gd name="T17" fmla="*/ 801 w 801"/>
                    <a:gd name="T18" fmla="*/ 135 h 135"/>
                  </a:gdLst>
                  <a:ahLst/>
                  <a:cxnLst>
                    <a:cxn ang="T10">
                      <a:pos x="T0" y="T1"/>
                    </a:cxn>
                    <a:cxn ang="T11">
                      <a:pos x="T2" y="T3"/>
                    </a:cxn>
                    <a:cxn ang="T12">
                      <a:pos x="T4" y="T5"/>
                    </a:cxn>
                    <a:cxn ang="T13">
                      <a:pos x="T6" y="T7"/>
                    </a:cxn>
                    <a:cxn ang="T14">
                      <a:pos x="T8" y="T9"/>
                    </a:cxn>
                  </a:cxnLst>
                  <a:rect l="T15" t="T16" r="T17" b="T18"/>
                  <a:pathLst>
                    <a:path w="801" h="135">
                      <a:moveTo>
                        <a:pt x="0" y="135"/>
                      </a:moveTo>
                      <a:lnTo>
                        <a:pt x="0" y="0"/>
                      </a:lnTo>
                      <a:lnTo>
                        <a:pt x="798" y="0"/>
                      </a:lnTo>
                      <a:lnTo>
                        <a:pt x="801" y="127"/>
                      </a:lnTo>
                      <a:lnTo>
                        <a:pt x="0" y="135"/>
                      </a:lnTo>
                      <a:close/>
                    </a:path>
                  </a:pathLst>
                </a:custGeom>
                <a:noFill/>
                <a:ln>
                  <a:noFill/>
                </a:ln>
                <a:extLst>
                  <a:ext uri="{91240B29-F687-4F45-9708-019B960494DF}">
                    <a14:hiddenLine xmlns:a14="http://schemas.microsoft.com/office/drawing/2010/main" w="38100">
                      <a:solidFill>
                        <a:srgbClr val="000000"/>
                      </a:solidFill>
                      <a:round/>
                      <a:headEnd/>
                      <a:tailEnd/>
                    </a14:hiddenLine>
                  </a:ext>
                </a:extLst>
              </p:spPr>
              <p:txBody>
                <a:bodyPr/>
                <a:lstStyle/>
                <a:p>
                  <a:endParaRPr lang="en-US"/>
                </a:p>
              </p:txBody>
            </p:sp>
          </p:grpSp>
          <p:sp>
            <p:nvSpPr>
              <p:cNvPr id="137" name="Rectangle 47">
                <a:extLst>
                  <a:ext uri="{FF2B5EF4-FFF2-40B4-BE49-F238E27FC236}">
                    <a16:creationId xmlns:a16="http://schemas.microsoft.com/office/drawing/2014/main" id="{41CF828C-BE3B-4CBB-9249-60303166008E}"/>
                  </a:ext>
                </a:extLst>
              </p:cNvPr>
              <p:cNvSpPr>
                <a:spLocks noChangeArrowheads="1"/>
              </p:cNvSpPr>
              <p:nvPr/>
            </p:nvSpPr>
            <p:spPr bwMode="auto">
              <a:xfrm>
                <a:off x="3696" y="1933"/>
                <a:ext cx="1044" cy="227"/>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135" name="TextBox 49">
              <a:extLst>
                <a:ext uri="{FF2B5EF4-FFF2-40B4-BE49-F238E27FC236}">
                  <a16:creationId xmlns:a16="http://schemas.microsoft.com/office/drawing/2014/main" id="{1837BDAC-FB9A-4936-AD36-FE82B61D4144}"/>
                </a:ext>
              </a:extLst>
            </p:cNvPr>
            <p:cNvSpPr txBox="1">
              <a:spLocks noChangeArrowheads="1"/>
            </p:cNvSpPr>
            <p:nvPr/>
          </p:nvSpPr>
          <p:spPr bwMode="auto">
            <a:xfrm>
              <a:off x="5598037" y="3191923"/>
              <a:ext cx="3417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000">
                  <a:solidFill>
                    <a:schemeClr val="bg1"/>
                  </a:solidFill>
                </a:rPr>
                <a:t>D</a:t>
              </a:r>
            </a:p>
          </p:txBody>
        </p:sp>
      </p:grpSp>
    </p:spTree>
    <p:extLst>
      <p:ext uri="{BB962C8B-B14F-4D97-AF65-F5344CB8AC3E}">
        <p14:creationId xmlns:p14="http://schemas.microsoft.com/office/powerpoint/2010/main" val="140249546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blinds(horizontal)">
                                      <p:cBhvr>
                                        <p:cTn id="7" dur="500"/>
                                        <p:tgtEl>
                                          <p:spTgt spid="102"/>
                                        </p:tgtEl>
                                      </p:cBhvr>
                                    </p:animEffect>
                                  </p:childTnLst>
                                </p:cTn>
                              </p:par>
                              <p:par>
                                <p:cTn id="8" presetID="3" presetClass="entr" presetSubtype="10" fill="hold" nodeType="withEffect">
                                  <p:stCondLst>
                                    <p:cond delay="0"/>
                                  </p:stCondLst>
                                  <p:childTnLst>
                                    <p:set>
                                      <p:cBhvr>
                                        <p:cTn id="9" dur="1" fill="hold">
                                          <p:stCondLst>
                                            <p:cond delay="0"/>
                                          </p:stCondLst>
                                        </p:cTn>
                                        <p:tgtEl>
                                          <p:spTgt spid="133"/>
                                        </p:tgtEl>
                                        <p:attrNameLst>
                                          <p:attrName>style.visibility</p:attrName>
                                        </p:attrNameLst>
                                      </p:cBhvr>
                                      <p:to>
                                        <p:strVal val="visible"/>
                                      </p:to>
                                    </p:set>
                                    <p:animEffect transition="in" filter="blinds(horizontal)">
                                      <p:cBhvr>
                                        <p:cTn id="10" dur="500"/>
                                        <p:tgtEl>
                                          <p:spTgt spid="133"/>
                                        </p:tgtEl>
                                      </p:cBhvr>
                                    </p:animEffect>
                                  </p:childTnLst>
                                </p:cTn>
                              </p:par>
                            </p:childTnLst>
                          </p:cTn>
                        </p:par>
                        <p:par>
                          <p:cTn id="11" fill="hold">
                            <p:stCondLst>
                              <p:cond delay="500"/>
                            </p:stCondLst>
                            <p:childTnLst>
                              <p:par>
                                <p:cTn id="12" presetID="3" presetClass="entr" presetSubtype="10" fill="hold" nodeType="afterEffect">
                                  <p:stCondLst>
                                    <p:cond delay="0"/>
                                  </p:stCondLst>
                                  <p:childTnLst>
                                    <p:set>
                                      <p:cBhvr>
                                        <p:cTn id="13" dur="1" fill="hold">
                                          <p:stCondLst>
                                            <p:cond delay="0"/>
                                          </p:stCondLst>
                                        </p:cTn>
                                        <p:tgtEl>
                                          <p:spTgt spid="97"/>
                                        </p:tgtEl>
                                        <p:attrNameLst>
                                          <p:attrName>style.visibility</p:attrName>
                                        </p:attrNameLst>
                                      </p:cBhvr>
                                      <p:to>
                                        <p:strVal val="visible"/>
                                      </p:to>
                                    </p:set>
                                    <p:animEffect transition="in" filter="blinds(horizontal)">
                                      <p:cBhvr>
                                        <p:cTn id="14" dur="500"/>
                                        <p:tgtEl>
                                          <p:spTgt spid="97"/>
                                        </p:tgtEl>
                                      </p:cBhvr>
                                    </p:animEffect>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nodeType="clickEffect">
                                  <p:stCondLst>
                                    <p:cond delay="0"/>
                                  </p:stCondLst>
                                  <p:childTnLst>
                                    <p:animMotion origin="layout" path="M 3.95833E-6 2.22222E-6 L -0.09284 -0.07246 " pathEditMode="relative" rAng="0" ptsTypes="AA">
                                      <p:cBhvr>
                                        <p:cTn id="18" dur="2000" fill="hold"/>
                                        <p:tgtEl>
                                          <p:spTgt spid="97"/>
                                        </p:tgtEl>
                                        <p:attrNameLst>
                                          <p:attrName>ppt_x</p:attrName>
                                          <p:attrName>ppt_y</p:attrName>
                                        </p:attrNameLst>
                                      </p:cBhvr>
                                      <p:rCtr x="-4648" y="-3634"/>
                                    </p:animMotion>
                                  </p:childTnLst>
                                </p:cTn>
                              </p:par>
                            </p:childTnLst>
                          </p:cTn>
                        </p:par>
                        <p:par>
                          <p:cTn id="19" fill="hold">
                            <p:stCondLst>
                              <p:cond delay="2000"/>
                            </p:stCondLst>
                            <p:childTnLst>
                              <p:par>
                                <p:cTn id="20" presetID="35" presetClass="path" presetSubtype="0" accel="50000" decel="50000" fill="hold" nodeType="afterEffect">
                                  <p:stCondLst>
                                    <p:cond delay="0"/>
                                  </p:stCondLst>
                                  <p:childTnLst>
                                    <p:animMotion origin="layout" path="M -0.03528 -0.00185 L -0.17982 -0.01343 " pathEditMode="relative" rAng="0" ptsTypes="AA">
                                      <p:cBhvr>
                                        <p:cTn id="21" dur="2000" fill="hold"/>
                                        <p:tgtEl>
                                          <p:spTgt spid="133"/>
                                        </p:tgtEl>
                                        <p:attrNameLst>
                                          <p:attrName>ppt_x</p:attrName>
                                          <p:attrName>ppt_y</p:attrName>
                                        </p:attrNameLst>
                                      </p:cBhvr>
                                      <p:rCtr x="-7227" y="-579"/>
                                    </p:animMotion>
                                  </p:childTnLst>
                                </p:cTn>
                              </p:par>
                            </p:childTnLst>
                          </p:cTn>
                        </p:par>
                        <p:par>
                          <p:cTn id="22" fill="hold">
                            <p:stCondLst>
                              <p:cond delay="4000"/>
                            </p:stCondLst>
                            <p:childTnLst>
                              <p:par>
                                <p:cTn id="23" presetID="23" presetClass="entr" presetSubtype="16" fill="hold" grpId="0" nodeType="afterEffect">
                                  <p:stCondLst>
                                    <p:cond delay="0"/>
                                  </p:stCondLst>
                                  <p:childTnLst>
                                    <p:set>
                                      <p:cBhvr>
                                        <p:cTn id="24" dur="1" fill="hold">
                                          <p:stCondLst>
                                            <p:cond delay="0"/>
                                          </p:stCondLst>
                                        </p:cTn>
                                        <p:tgtEl>
                                          <p:spTgt spid="131"/>
                                        </p:tgtEl>
                                        <p:attrNameLst>
                                          <p:attrName>style.visibility</p:attrName>
                                        </p:attrNameLst>
                                      </p:cBhvr>
                                      <p:to>
                                        <p:strVal val="visible"/>
                                      </p:to>
                                    </p:set>
                                    <p:anim calcmode="lin" valueType="num">
                                      <p:cBhvr>
                                        <p:cTn id="25" dur="500" fill="hold"/>
                                        <p:tgtEl>
                                          <p:spTgt spid="131"/>
                                        </p:tgtEl>
                                        <p:attrNameLst>
                                          <p:attrName>ppt_w</p:attrName>
                                        </p:attrNameLst>
                                      </p:cBhvr>
                                      <p:tavLst>
                                        <p:tav tm="0">
                                          <p:val>
                                            <p:fltVal val="0"/>
                                          </p:val>
                                        </p:tav>
                                        <p:tav tm="100000">
                                          <p:val>
                                            <p:strVal val="#ppt_w"/>
                                          </p:val>
                                        </p:tav>
                                      </p:tavLst>
                                    </p:anim>
                                    <p:anim calcmode="lin" valueType="num">
                                      <p:cBhvr>
                                        <p:cTn id="26"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4">
            <a:extLst>
              <a:ext uri="{FF2B5EF4-FFF2-40B4-BE49-F238E27FC236}">
                <a16:creationId xmlns:a16="http://schemas.microsoft.com/office/drawing/2014/main" id="{58E6D429-DC53-47C4-8036-1E9D12B8E28B}"/>
              </a:ext>
            </a:extLst>
          </p:cNvPr>
          <p:cNvSpPr/>
          <p:nvPr/>
        </p:nvSpPr>
        <p:spPr>
          <a:xfrm>
            <a:off x="3237353" y="699047"/>
            <a:ext cx="5717294" cy="956117"/>
          </a:xfrm>
          <a:prstGeom prst="roundRect">
            <a:avLst>
              <a:gd name="adj" fmla="val 50000"/>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HƯỚNG DẪN TỰ HỌC Ở NHÀ</a:t>
            </a:r>
          </a:p>
        </p:txBody>
      </p:sp>
      <p:sp>
        <p:nvSpPr>
          <p:cNvPr id="27" name="TextBox 26">
            <a:extLst>
              <a:ext uri="{FF2B5EF4-FFF2-40B4-BE49-F238E27FC236}">
                <a16:creationId xmlns:a16="http://schemas.microsoft.com/office/drawing/2014/main" id="{CE530CE9-79B6-4A34-9DE8-7F769B44A120}"/>
              </a:ext>
            </a:extLst>
          </p:cNvPr>
          <p:cNvSpPr txBox="1"/>
          <p:nvPr/>
        </p:nvSpPr>
        <p:spPr>
          <a:xfrm>
            <a:off x="667910" y="2039919"/>
            <a:ext cx="11187485" cy="3028521"/>
          </a:xfrm>
          <a:prstGeom prst="rect">
            <a:avLst/>
          </a:prstGeom>
          <a:noFill/>
        </p:spPr>
        <p:txBody>
          <a:bodyPr wrap="square">
            <a:spAutoFit/>
          </a:bodyPr>
          <a:lstStyle/>
          <a:p>
            <a:pPr marL="342900" indent="-342900">
              <a:lnSpc>
                <a:spcPct val="150000"/>
              </a:lnSpc>
              <a:buFont typeface="Arial" panose="020B0604020202020204" pitchFamily="34" charset="0"/>
              <a:buChar char="•"/>
            </a:pPr>
            <a:r>
              <a:rPr lang="vi-VN" sz="2600">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Ôn lại tính chất của tiếp tuyến, phương pháp chứng minh tiếp tuyến của đường tròn.</a:t>
            </a:r>
          </a:p>
          <a:p>
            <a:pPr marL="342900" indent="-342900">
              <a:lnSpc>
                <a:spcPct val="150000"/>
              </a:lnSpc>
              <a:buFont typeface="Arial" panose="020B0604020202020204" pitchFamily="34" charset="0"/>
              <a:buChar char="•"/>
            </a:pPr>
            <a:r>
              <a:rPr lang="vi-VN" sz="2600">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Xem lại các bài tập đã chữa trên lớp và làm tiếp bài đã hướng dẫn.</a:t>
            </a:r>
            <a:endParaRPr lang="en-US" sz="2600">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endParaRPr>
          </a:p>
          <a:p>
            <a:pPr marL="342900" indent="-342900">
              <a:lnSpc>
                <a:spcPct val="150000"/>
              </a:lnSpc>
              <a:buFont typeface="Arial" panose="020B0604020202020204" pitchFamily="34" charset="0"/>
              <a:buChar char="•"/>
            </a:pPr>
            <a:r>
              <a:rPr lang="en-US" sz="2600">
                <a:effectLst>
                  <a:outerShdw blurRad="38100" dist="38100" dir="2700000" algn="tl">
                    <a:srgbClr val="000000">
                      <a:alpha val="43137"/>
                    </a:srgbClr>
                  </a:outerShdw>
                </a:effectLst>
              </a:rPr>
              <a:t>Làm bài tập  44, 45, 46 trang 134 (SBT) </a:t>
            </a:r>
          </a:p>
          <a:p>
            <a:pPr marL="342900" indent="-342900">
              <a:lnSpc>
                <a:spcPct val="150000"/>
              </a:lnSpc>
              <a:buFont typeface="Arial" panose="020B0604020202020204" pitchFamily="34" charset="0"/>
              <a:buChar char="•"/>
            </a:pPr>
            <a:r>
              <a:rPr lang="vi-VN" sz="2600">
                <a:effectLst>
                  <a:outerShdw blurRad="38100" dist="38100" dir="2700000" algn="tl">
                    <a:srgbClr val="000000">
                      <a:alpha val="43137"/>
                    </a:srgbClr>
                  </a:outerShdw>
                </a:effectLst>
              </a:rPr>
              <a:t>Xem trước bài tính chất của hai tiếp tuyến cắt nhau</a:t>
            </a:r>
            <a:endParaRPr lang="en-US" sz="260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95275958"/>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5F415-7490-4054-85B4-10F7AE6D3385}"/>
              </a:ext>
            </a:extLst>
          </p:cNvPr>
          <p:cNvSpPr>
            <a:spLocks noGrp="1"/>
          </p:cNvSpPr>
          <p:nvPr>
            <p:ph type="ctrTitle"/>
          </p:nvPr>
        </p:nvSpPr>
        <p:spPr>
          <a:xfrm>
            <a:off x="1524000" y="852207"/>
            <a:ext cx="9144000" cy="2387600"/>
          </a:xfrm>
        </p:spPr>
        <p:txBody>
          <a:bodyPr>
            <a:normAutofit/>
          </a:bodyPr>
          <a:lstStyle/>
          <a:p>
            <a:r>
              <a:rPr lang="en-US" sz="8000" dirty="0">
                <a:solidFill>
                  <a:schemeClr val="bg1"/>
                </a:solidFill>
                <a:latin typeface="Rockwell" panose="02060603020205020403" pitchFamily="18" charset="0"/>
              </a:rPr>
              <a:t>Remember…</a:t>
            </a:r>
            <a:br>
              <a:rPr lang="en-US" sz="8000" dirty="0">
                <a:solidFill>
                  <a:schemeClr val="bg1"/>
                </a:solidFill>
                <a:latin typeface="Rockwell" panose="02060603020205020403" pitchFamily="18" charset="0"/>
              </a:rPr>
            </a:br>
            <a:r>
              <a:rPr lang="en-US" sz="8000" dirty="0">
                <a:solidFill>
                  <a:schemeClr val="bg1"/>
                </a:solidFill>
                <a:latin typeface="Rockwell" panose="02060603020205020403" pitchFamily="18" charset="0"/>
              </a:rPr>
              <a:t>Safety First!</a:t>
            </a:r>
          </a:p>
        </p:txBody>
      </p:sp>
      <p:cxnSp>
        <p:nvCxnSpPr>
          <p:cNvPr id="5" name="Straight Connector 4">
            <a:extLst>
              <a:ext uri="{FF2B5EF4-FFF2-40B4-BE49-F238E27FC236}">
                <a16:creationId xmlns:a16="http://schemas.microsoft.com/office/drawing/2014/main" id="{AA65E432-C1E6-4C36-BF8E-2DA25E65DC32}"/>
              </a:ext>
              <a:ext uri="{C183D7F6-B498-43B3-948B-1728B52AA6E4}">
                <adec:decorative xmlns:adec="http://schemas.microsoft.com/office/drawing/2017/decorative" val="1"/>
              </a:ext>
            </a:extLst>
          </p:cNvPr>
          <p:cNvCxnSpPr/>
          <p:nvPr/>
        </p:nvCxnSpPr>
        <p:spPr>
          <a:xfrm>
            <a:off x="3579677" y="3278339"/>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D05F6415-1E7C-453D-B6B7-DBF76BDA691B}"/>
              </a:ext>
            </a:extLst>
          </p:cNvPr>
          <p:cNvSpPr>
            <a:spLocks noGrp="1"/>
          </p:cNvSpPr>
          <p:nvPr>
            <p:ph type="subTitle" idx="1"/>
          </p:nvPr>
        </p:nvSpPr>
        <p:spPr>
          <a:xfrm>
            <a:off x="1465127" y="3620366"/>
            <a:ext cx="9144000" cy="1655762"/>
          </a:xfrm>
        </p:spPr>
        <p:txBody>
          <a:bodyPr>
            <a:normAutofit/>
          </a:bodyPr>
          <a:lstStyle/>
          <a:p>
            <a:r>
              <a:rPr lang="en-US" sz="2000">
                <a:solidFill>
                  <a:schemeClr val="bg1"/>
                </a:solidFill>
                <a:latin typeface="Tahoma" panose="020B0604030504040204" pitchFamily="34" charset="0"/>
                <a:ea typeface="Tahoma" panose="020B0604030504040204" pitchFamily="34" charset="0"/>
                <a:cs typeface="Tahoma" panose="020B0604030504040204" pitchFamily="34" charset="0"/>
              </a:rPr>
              <a:t>Thank you!</a:t>
            </a:r>
            <a:endParaRPr lang="en-US"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5" name="Graphic 14" descr="Clipboard">
            <a:extLst>
              <a:ext uri="{FF2B5EF4-FFF2-40B4-BE49-F238E27FC236}">
                <a16:creationId xmlns:a16="http://schemas.microsoft.com/office/drawing/2014/main" id="{2A123BD8-A09C-49C0-98E8-54B55610A9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631394">
            <a:off x="-514584" y="4127150"/>
            <a:ext cx="3194131" cy="3194131"/>
          </a:xfrm>
          <a:prstGeom prst="rect">
            <a:avLst/>
          </a:prstGeom>
        </p:spPr>
      </p:pic>
      <p:pic>
        <p:nvPicPr>
          <p:cNvPr id="19"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0520790">
            <a:off x="10917677" y="783939"/>
            <a:ext cx="1488402" cy="1488402"/>
          </a:xfrm>
          <a:prstGeom prst="rect">
            <a:avLst/>
          </a:prstGeom>
        </p:spPr>
      </p:pic>
    </p:spTree>
    <p:extLst>
      <p:ext uri="{BB962C8B-B14F-4D97-AF65-F5344CB8AC3E}">
        <p14:creationId xmlns:p14="http://schemas.microsoft.com/office/powerpoint/2010/main" val="388931359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8A01115F-BF14-4071-B94B-61AE1ED0BFC3}"/>
              </a:ext>
            </a:extLst>
          </p:cNvPr>
          <p:cNvSpPr txBox="1">
            <a:spLocks/>
          </p:cNvSpPr>
          <p:nvPr/>
        </p:nvSpPr>
        <p:spPr>
          <a:xfrm>
            <a:off x="1676400" y="391817"/>
            <a:ext cx="10515600" cy="70226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chemeClr val="accent1">
                    <a:lumMod val="50000"/>
                  </a:schemeClr>
                </a:solidFill>
              </a:rPr>
              <a:t>“BỨC TRANH BÍ MẬT”</a:t>
            </a:r>
          </a:p>
        </p:txBody>
      </p:sp>
      <p:sp>
        <p:nvSpPr>
          <p:cNvPr id="6" name="TextBox 5">
            <a:extLst>
              <a:ext uri="{FF2B5EF4-FFF2-40B4-BE49-F238E27FC236}">
                <a16:creationId xmlns:a16="http://schemas.microsoft.com/office/drawing/2014/main" id="{5C8602C1-CF8C-467F-8CFD-1EE07BC92276}"/>
              </a:ext>
            </a:extLst>
          </p:cNvPr>
          <p:cNvSpPr txBox="1"/>
          <p:nvPr/>
        </p:nvSpPr>
        <p:spPr>
          <a:xfrm>
            <a:off x="305540" y="1999249"/>
            <a:ext cx="11272911" cy="3922484"/>
          </a:xfrm>
          <a:prstGeom prst="rect">
            <a:avLst/>
          </a:prstGeom>
          <a:noFill/>
        </p:spPr>
        <p:txBody>
          <a:bodyPr wrap="square" rtlCol="0">
            <a:spAutoFit/>
          </a:bodyPr>
          <a:lstStyle/>
          <a:p>
            <a:pPr algn="just">
              <a:lnSpc>
                <a:spcPct val="150000"/>
              </a:lnSpc>
            </a:pPr>
            <a:r>
              <a:rPr lang="en-US" sz="3400" u="sng">
                <a:latin typeface="Times New Roman" panose="02020603050405020304" pitchFamily="18" charset="0"/>
                <a:cs typeface="Times New Roman" panose="02020603050405020304" pitchFamily="18" charset="0"/>
              </a:rPr>
              <a:t>LUẬT CHƠI: </a:t>
            </a:r>
          </a:p>
          <a:p>
            <a:pPr algn="just">
              <a:lnSpc>
                <a:spcPct val="150000"/>
              </a:lnSpc>
            </a:pPr>
            <a:r>
              <a:rPr lang="en-US" sz="3400">
                <a:solidFill>
                  <a:srgbClr val="0070C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Có 4 đội chơi. Mỗi đội chọn 1 miếng ghép. Mỗi một câu trả lời đúng sẽ mở được miếng ghép che trước bức tranh, nếu đoán được nhân vật trong bức tranh và giới thiệu về nội dung bức tranh đội đó sẽ giành chiến thắng.</a:t>
            </a:r>
            <a:r>
              <a:rPr lang="en-US" sz="34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pic>
        <p:nvPicPr>
          <p:cNvPr id="1026" name="Picture 2" descr="Giễu nhại trong truyền thông: Mong manh nghệ thuật - chuyện đùa - Báo Đồng  Nai điện tử">
            <a:extLst>
              <a:ext uri="{FF2B5EF4-FFF2-40B4-BE49-F238E27FC236}">
                <a16:creationId xmlns:a16="http://schemas.microsoft.com/office/drawing/2014/main" id="{3BB8199D-76F9-4BFE-BE38-90CCF0F6C7A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3684"/>
          <a:stretch/>
        </p:blipFill>
        <p:spPr bwMode="auto">
          <a:xfrm>
            <a:off x="0" y="0"/>
            <a:ext cx="1600200" cy="1609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4863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3568414" y="2581275"/>
            <a:ext cx="5499386" cy="302895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 name="Picture 5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49364" y="1188210"/>
            <a:ext cx="2789213" cy="2842877"/>
          </a:xfrm>
          <a:prstGeom prst="rect">
            <a:avLst/>
          </a:prstGeom>
        </p:spPr>
      </p:pic>
      <p:sp>
        <p:nvSpPr>
          <p:cNvPr id="59" name="Decagon 58">
            <a:hlinkClick r:id="rId7" action="ppaction://hlinksldjump"/>
          </p:cNvPr>
          <p:cNvSpPr/>
          <p:nvPr/>
        </p:nvSpPr>
        <p:spPr>
          <a:xfrm>
            <a:off x="4508693" y="2243278"/>
            <a:ext cx="879740" cy="675994"/>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FF0000"/>
                </a:solidFill>
              </a:rPr>
              <a:t>1</a:t>
            </a:r>
          </a:p>
        </p:txBody>
      </p:sp>
      <p:pic>
        <p:nvPicPr>
          <p:cNvPr id="62" name="Picture 6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38577" y="3697886"/>
            <a:ext cx="2748274" cy="2836485"/>
          </a:xfrm>
          <a:prstGeom prst="rect">
            <a:avLst/>
          </a:prstGeom>
        </p:spPr>
      </p:pic>
      <p:sp>
        <p:nvSpPr>
          <p:cNvPr id="63" name="Decagon 62">
            <a:hlinkClick r:id="rId9" action="ppaction://hlinksldjump"/>
          </p:cNvPr>
          <p:cNvSpPr/>
          <p:nvPr/>
        </p:nvSpPr>
        <p:spPr>
          <a:xfrm>
            <a:off x="7365804" y="4779593"/>
            <a:ext cx="693820" cy="675994"/>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FF0000"/>
                </a:solidFill>
              </a:rPr>
              <a:t>4</a:t>
            </a:r>
          </a:p>
        </p:txBody>
      </p:sp>
      <p:sp>
        <p:nvSpPr>
          <p:cNvPr id="6" name="TextBox 5"/>
          <p:cNvSpPr txBox="1"/>
          <p:nvPr/>
        </p:nvSpPr>
        <p:spPr>
          <a:xfrm>
            <a:off x="3303110" y="314196"/>
            <a:ext cx="6210300" cy="830997"/>
          </a:xfrm>
          <a:prstGeom prst="rect">
            <a:avLst/>
          </a:prstGeom>
          <a:noFill/>
        </p:spPr>
        <p:txBody>
          <a:bodyPr wrap="square" rtlCol="0">
            <a:spAutoFit/>
          </a:bodyPr>
          <a:lstStyle/>
          <a:p>
            <a:r>
              <a:rPr lang="en-US" sz="4800" b="1">
                <a:solidFill>
                  <a:srgbClr val="FFFF00"/>
                </a:solidFill>
                <a:latin typeface="UTM Banque" panose="02040603050506020204" pitchFamily="18" charset="0"/>
              </a:rPr>
              <a:t>Bức tranh bí ẩn</a:t>
            </a:r>
            <a:endParaRPr lang="en-US" sz="4800" b="1" dirty="0">
              <a:solidFill>
                <a:srgbClr val="FFFF00"/>
              </a:solidFill>
              <a:latin typeface="UTM Banque" panose="02040603050506020204" pitchFamily="18" charset="0"/>
            </a:endParaRPr>
          </a:p>
        </p:txBody>
      </p:sp>
      <p:pic>
        <p:nvPicPr>
          <p:cNvPr id="7" name="Nhac Gunb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2807744" y="4898344"/>
            <a:ext cx="609600" cy="609600"/>
          </a:xfrm>
          <a:prstGeom prst="rect">
            <a:avLst/>
          </a:prstGeom>
        </p:spPr>
      </p:pic>
    </p:spTree>
    <p:extLst>
      <p:ext uri="{BB962C8B-B14F-4D97-AF65-F5344CB8AC3E}">
        <p14:creationId xmlns:p14="http://schemas.microsoft.com/office/powerpoint/2010/main" val="478643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7"/>
                                        </p:tgtEl>
                                      </p:cBhvr>
                                    </p:cmd>
                                  </p:childTnLst>
                                </p:cTn>
                              </p:par>
                              <p:par>
                                <p:cTn id="7" presetID="10"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par>
                          <p:cTn id="10" fill="hold">
                            <p:stCondLst>
                              <p:cond delay="500"/>
                            </p:stCondLst>
                            <p:childTnLst>
                              <p:par>
                                <p:cTn id="11" presetID="45" presetClass="entr" presetSubtype="0" fill="hold" nodeType="after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fade">
                                      <p:cBhvr>
                                        <p:cTn id="13" dur="2000"/>
                                        <p:tgtEl>
                                          <p:spTgt spid="58"/>
                                        </p:tgtEl>
                                      </p:cBhvr>
                                    </p:animEffect>
                                    <p:anim calcmode="lin" valueType="num">
                                      <p:cBhvr>
                                        <p:cTn id="14" dur="2000" fill="hold"/>
                                        <p:tgtEl>
                                          <p:spTgt spid="58"/>
                                        </p:tgtEl>
                                        <p:attrNameLst>
                                          <p:attrName>ppt_w</p:attrName>
                                        </p:attrNameLst>
                                      </p:cBhvr>
                                      <p:tavLst>
                                        <p:tav tm="0" fmla="#ppt_w*sin(2.5*pi*$)">
                                          <p:val>
                                            <p:fltVal val="0"/>
                                          </p:val>
                                        </p:tav>
                                        <p:tav tm="100000">
                                          <p:val>
                                            <p:fltVal val="1"/>
                                          </p:val>
                                        </p:tav>
                                      </p:tavLst>
                                    </p:anim>
                                    <p:anim calcmode="lin" valueType="num">
                                      <p:cBhvr>
                                        <p:cTn id="15" dur="2000" fill="hold"/>
                                        <p:tgtEl>
                                          <p:spTgt spid="58"/>
                                        </p:tgtEl>
                                        <p:attrNameLst>
                                          <p:attrName>ppt_h</p:attrName>
                                        </p:attrNameLst>
                                      </p:cBhvr>
                                      <p:tavLst>
                                        <p:tav tm="0">
                                          <p:val>
                                            <p:strVal val="#ppt_h"/>
                                          </p:val>
                                        </p:tav>
                                        <p:tav tm="100000">
                                          <p:val>
                                            <p:strVal val="#ppt_h"/>
                                          </p:val>
                                        </p:tav>
                                      </p:tavLst>
                                    </p:anim>
                                  </p:childTnLst>
                                </p:cTn>
                              </p:par>
                              <p:par>
                                <p:cTn id="16" presetID="10" presetClass="entr" presetSubtype="0" fill="hold" grpId="0" nodeType="withEffect">
                                  <p:stCondLst>
                                    <p:cond delay="0"/>
                                  </p:stCondLst>
                                  <p:childTnLst>
                                    <p:set>
                                      <p:cBhvr>
                                        <p:cTn id="17" dur="1" fill="hold">
                                          <p:stCondLst>
                                            <p:cond delay="0"/>
                                          </p:stCondLst>
                                        </p:cTn>
                                        <p:tgtEl>
                                          <p:spTgt spid="59"/>
                                        </p:tgtEl>
                                        <p:attrNameLst>
                                          <p:attrName>style.visibility</p:attrName>
                                        </p:attrNameLst>
                                      </p:cBhvr>
                                      <p:to>
                                        <p:strVal val="visible"/>
                                      </p:to>
                                    </p:set>
                                    <p:animEffect transition="in" filter="fade">
                                      <p:cBhvr>
                                        <p:cTn id="18" dur="500"/>
                                        <p:tgtEl>
                                          <p:spTgt spid="59"/>
                                        </p:tgtEl>
                                      </p:cBhvr>
                                    </p:animEffect>
                                  </p:childTnLst>
                                </p:cTn>
                              </p:par>
                              <p:par>
                                <p:cTn id="19" presetID="45" presetClass="entr" presetSubtype="0" fill="hold" nodeType="with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fade">
                                      <p:cBhvr>
                                        <p:cTn id="21" dur="2000"/>
                                        <p:tgtEl>
                                          <p:spTgt spid="62"/>
                                        </p:tgtEl>
                                      </p:cBhvr>
                                    </p:animEffect>
                                    <p:anim calcmode="lin" valueType="num">
                                      <p:cBhvr>
                                        <p:cTn id="22" dur="2000" fill="hold"/>
                                        <p:tgtEl>
                                          <p:spTgt spid="62"/>
                                        </p:tgtEl>
                                        <p:attrNameLst>
                                          <p:attrName>ppt_w</p:attrName>
                                        </p:attrNameLst>
                                      </p:cBhvr>
                                      <p:tavLst>
                                        <p:tav tm="0" fmla="#ppt_w*sin(2.5*pi*$)">
                                          <p:val>
                                            <p:fltVal val="0"/>
                                          </p:val>
                                        </p:tav>
                                        <p:tav tm="100000">
                                          <p:val>
                                            <p:fltVal val="1"/>
                                          </p:val>
                                        </p:tav>
                                      </p:tavLst>
                                    </p:anim>
                                    <p:anim calcmode="lin" valueType="num">
                                      <p:cBhvr>
                                        <p:cTn id="23" dur="2000" fill="hold"/>
                                        <p:tgtEl>
                                          <p:spTgt spid="62"/>
                                        </p:tgtEl>
                                        <p:attrNameLst>
                                          <p:attrName>ppt_h</p:attrName>
                                        </p:attrNameLst>
                                      </p:cBhvr>
                                      <p:tavLst>
                                        <p:tav tm="0">
                                          <p:val>
                                            <p:strVal val="#ppt_h"/>
                                          </p:val>
                                        </p:tav>
                                        <p:tav tm="100000">
                                          <p:val>
                                            <p:strVal val="#ppt_h"/>
                                          </p:val>
                                        </p:tav>
                                      </p:tavLst>
                                    </p:anim>
                                  </p:childTnLst>
                                </p:cTn>
                              </p:par>
                              <p:par>
                                <p:cTn id="24" presetID="10" presetClass="entr" presetSubtype="0" fill="hold" grpId="0" nodeType="withEffect">
                                  <p:stCondLst>
                                    <p:cond delay="0"/>
                                  </p:stCondLst>
                                  <p:childTnLst>
                                    <p:set>
                                      <p:cBhvr>
                                        <p:cTn id="25" dur="1" fill="hold">
                                          <p:stCondLst>
                                            <p:cond delay="0"/>
                                          </p:stCondLst>
                                        </p:cTn>
                                        <p:tgtEl>
                                          <p:spTgt spid="63"/>
                                        </p:tgtEl>
                                        <p:attrNameLst>
                                          <p:attrName>style.visibility</p:attrName>
                                        </p:attrNameLst>
                                      </p:cBhvr>
                                      <p:to>
                                        <p:strVal val="visible"/>
                                      </p:to>
                                    </p:set>
                                    <p:animEffect transition="in" filter="fade">
                                      <p:cBhvr>
                                        <p:cTn id="26" dur="500"/>
                                        <p:tgtEl>
                                          <p:spTgt spid="6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606" numSld="7">
                <p:cTn id="30" repeatCount="indefinite" fill="hold" display="0">
                  <p:stCondLst>
                    <p:cond delay="indefinite"/>
                  </p:stCondLst>
                  <p:endCondLst>
                    <p:cond evt="onStopAudio" delay="0">
                      <p:tgtEl>
                        <p:sldTgt/>
                      </p:tgtEl>
                    </p:cond>
                  </p:endCondLst>
                </p:cTn>
                <p:tgtEl>
                  <p:spTgt spid="7"/>
                </p:tgtEl>
              </p:cMediaNode>
            </p:audio>
          </p:childTnLst>
        </p:cTn>
      </p:par>
    </p:tnLst>
    <p:bldLst>
      <p:bldP spid="5" grpId="0" animBg="1"/>
      <p:bldP spid="59" grpId="0" animBg="1"/>
      <p:bldP spid="63"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5FC6D40F-EC0D-47D5-BFB2-845DF1ADA8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3136" y="0"/>
            <a:ext cx="915534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0"/>
            <a:ext cx="4688114" cy="3541484"/>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13473" y="1"/>
            <a:ext cx="4445003" cy="3570513"/>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0" y="3541486"/>
            <a:ext cx="4688114" cy="3316513"/>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12114" y="3541484"/>
            <a:ext cx="4455886" cy="3316514"/>
          </a:xfrm>
          <a:prstGeom prst="rect">
            <a:avLst/>
          </a:prstGeom>
        </p:spPr>
      </p:pic>
      <p:sp>
        <p:nvSpPr>
          <p:cNvPr id="12" name="Decagon 11">
            <a:hlinkClick r:id="rId7" action="ppaction://hlinksldjump"/>
          </p:cNvPr>
          <p:cNvSpPr/>
          <p:nvPr/>
        </p:nvSpPr>
        <p:spPr>
          <a:xfrm>
            <a:off x="3265715" y="1306287"/>
            <a:ext cx="1175657" cy="986971"/>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solidFill>
                  <a:srgbClr val="FF0000"/>
                </a:solidFill>
              </a:rPr>
              <a:t>1</a:t>
            </a:r>
          </a:p>
        </p:txBody>
      </p:sp>
      <p:sp>
        <p:nvSpPr>
          <p:cNvPr id="15" name="Decagon 14">
            <a:hlinkClick r:id="rId8" action="ppaction://hlinksldjump"/>
          </p:cNvPr>
          <p:cNvSpPr/>
          <p:nvPr/>
        </p:nvSpPr>
        <p:spPr>
          <a:xfrm>
            <a:off x="7852229" y="1277258"/>
            <a:ext cx="1175657" cy="986971"/>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solidFill>
                  <a:srgbClr val="FF0000"/>
                </a:solidFill>
              </a:rPr>
              <a:t>2</a:t>
            </a:r>
          </a:p>
        </p:txBody>
      </p:sp>
      <p:sp>
        <p:nvSpPr>
          <p:cNvPr id="16" name="Decagon 15">
            <a:hlinkClick r:id="rId9" action="ppaction://hlinksldjump"/>
          </p:cNvPr>
          <p:cNvSpPr/>
          <p:nvPr/>
        </p:nvSpPr>
        <p:spPr>
          <a:xfrm>
            <a:off x="3265714" y="4706256"/>
            <a:ext cx="1175657" cy="986971"/>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solidFill>
                  <a:srgbClr val="FF0000"/>
                </a:solidFill>
              </a:rPr>
              <a:t>3</a:t>
            </a:r>
          </a:p>
        </p:txBody>
      </p:sp>
      <p:sp>
        <p:nvSpPr>
          <p:cNvPr id="17" name="Decagon 16">
            <a:hlinkClick r:id="rId10" action="ppaction://hlinksldjump"/>
          </p:cNvPr>
          <p:cNvSpPr/>
          <p:nvPr/>
        </p:nvSpPr>
        <p:spPr>
          <a:xfrm>
            <a:off x="7939313" y="4706256"/>
            <a:ext cx="1175657" cy="986971"/>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solidFill>
                  <a:srgbClr val="FF0000"/>
                </a:solidFill>
              </a:rPr>
              <a:t>4</a:t>
            </a:r>
          </a:p>
        </p:txBody>
      </p:sp>
      <p:sp>
        <p:nvSpPr>
          <p:cNvPr id="2" name="Arrow: Striped Right 1">
            <a:hlinkClick r:id="rId11" action="ppaction://hlinksldjump"/>
            <a:extLst>
              <a:ext uri="{FF2B5EF4-FFF2-40B4-BE49-F238E27FC236}">
                <a16:creationId xmlns:a16="http://schemas.microsoft.com/office/drawing/2014/main" id="{CDAF4F1D-6821-4A94-8721-24D0EC00ACB4}"/>
              </a:ext>
            </a:extLst>
          </p:cNvPr>
          <p:cNvSpPr/>
          <p:nvPr/>
        </p:nvSpPr>
        <p:spPr>
          <a:xfrm>
            <a:off x="11144250" y="6324600"/>
            <a:ext cx="819150" cy="533398"/>
          </a:xfrm>
          <a:prstGeom prst="stripedRightArrow">
            <a:avLst/>
          </a:prstGeom>
          <a:solidFill>
            <a:srgbClr val="FF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59631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20" restart="whenNotActive" fill="hold" evtFilter="cancelBubble" nodeType="interactiveSeq">
                <p:stCondLst>
                  <p:cond evt="onClick" delay="0">
                    <p:tgtEl>
                      <p:spTgt spid="17"/>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7"/>
                                        </p:tgtEl>
                                      </p:cBhvr>
                                    </p:animEffect>
                                    <p:set>
                                      <p:cBhvr>
                                        <p:cTn id="25"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26" restart="whenNotActive" fill="hold" evtFilter="cancelBubble" nodeType="interactiveSeq">
                <p:stCondLst>
                  <p:cond evt="onClick" delay="0">
                    <p:tgtEl>
                      <p:spTgt spid="10"/>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10"/>
                                        </p:tgtEl>
                                      </p:cBhvr>
                                    </p:animEffect>
                                    <p:set>
                                      <p:cBhvr>
                                        <p:cTn id="31"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2" restart="whenNotActive" fill="hold" evtFilter="cancelBubble" nodeType="interactiveSeq">
                <p:stCondLst>
                  <p:cond evt="onClick" delay="0">
                    <p:tgtEl>
                      <p:spTgt spid="11"/>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11"/>
                                        </p:tgtEl>
                                      </p:cBhvr>
                                    </p:animEffect>
                                    <p:set>
                                      <p:cBhvr>
                                        <p:cTn id="37"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38" restart="whenNotActive" fill="hold" evtFilter="cancelBubble" nodeType="interactiveSeq">
                <p:stCondLst>
                  <p:cond evt="onClick" delay="0">
                    <p:tgtEl>
                      <p:spTgt spid="8"/>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8"/>
                                        </p:tgtEl>
                                      </p:cBhvr>
                                    </p:animEffect>
                                    <p:set>
                                      <p:cBhvr>
                                        <p:cTn id="43"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44" restart="whenNotActive" fill="hold" evtFilter="cancelBubble" nodeType="interactiveSeq">
                <p:stCondLst>
                  <p:cond evt="onClick" delay="0">
                    <p:tgtEl>
                      <p:spTgt spid="9"/>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9"/>
                                        </p:tgtEl>
                                      </p:cBhvr>
                                    </p:animEffect>
                                    <p:set>
                                      <p:cBhvr>
                                        <p:cTn id="49"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12" grpId="0" animBg="1"/>
      <p:bldP spid="15" grpId="0" animBg="1"/>
      <p:bldP spid="16"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6">
            <a:extLst>
              <a:ext uri="{FF2B5EF4-FFF2-40B4-BE49-F238E27FC236}">
                <a16:creationId xmlns:a16="http://schemas.microsoft.com/office/drawing/2014/main" id="{8C1BDF33-83F9-491E-A57F-96FFDDB489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7926" y="-358514"/>
            <a:ext cx="14232876" cy="7990834"/>
          </a:xfrm>
          <a:prstGeom prst="rect">
            <a:avLst/>
          </a:prstGeom>
        </p:spPr>
      </p:pic>
      <p:sp>
        <p:nvSpPr>
          <p:cNvPr id="15" name="Decagon 14">
            <a:extLst>
              <a:ext uri="{FF2B5EF4-FFF2-40B4-BE49-F238E27FC236}">
                <a16:creationId xmlns:a16="http://schemas.microsoft.com/office/drawing/2014/main" id="{DD0D6D10-0D10-4B99-AAE5-DA2596A43B4F}"/>
              </a:ext>
            </a:extLst>
          </p:cNvPr>
          <p:cNvSpPr/>
          <p:nvPr/>
        </p:nvSpPr>
        <p:spPr>
          <a:xfrm>
            <a:off x="10047683" y="681826"/>
            <a:ext cx="556711" cy="435617"/>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rPr>
              <a:t>2</a:t>
            </a:r>
            <a:endParaRPr lang="en-US" sz="3200" dirty="0">
              <a:solidFill>
                <a:srgbClr val="FF0000"/>
              </a:solidFill>
            </a:endParaRPr>
          </a:p>
        </p:txBody>
      </p:sp>
      <p:sp>
        <p:nvSpPr>
          <p:cNvPr id="20" name="矩形 19"/>
          <p:cNvSpPr/>
          <p:nvPr/>
        </p:nvSpPr>
        <p:spPr>
          <a:xfrm rot="20718769">
            <a:off x="4193877" y="2155406"/>
            <a:ext cx="184731" cy="854080"/>
          </a:xfrm>
          <a:prstGeom prst="rect">
            <a:avLst/>
          </a:prstGeom>
        </p:spPr>
        <p:txBody>
          <a:bodyPr wrap="none">
            <a:spAutoFit/>
          </a:bodyPr>
          <a:lstStyle/>
          <a:p>
            <a:endParaRPr lang="zh-CN" altLang="en-US" sz="4950" dirty="0">
              <a:solidFill>
                <a:srgbClr val="099F00"/>
              </a:solidFill>
              <a:latin typeface="方正少儿简体" panose="03000509000000000000" pitchFamily="65" charset="-122"/>
              <a:ea typeface="方正少儿简体" panose="03000509000000000000" pitchFamily="65" charset="-122"/>
            </a:endParaRPr>
          </a:p>
        </p:txBody>
      </p:sp>
      <p:sp>
        <p:nvSpPr>
          <p:cNvPr id="51" name="矩形 50"/>
          <p:cNvSpPr/>
          <p:nvPr/>
        </p:nvSpPr>
        <p:spPr>
          <a:xfrm>
            <a:off x="1929558" y="581011"/>
            <a:ext cx="8485391" cy="1477328"/>
          </a:xfrm>
          <a:prstGeom prst="rect">
            <a:avLst/>
          </a:prstGeom>
        </p:spPr>
        <p:txBody>
          <a:bodyPr wrap="square">
            <a:spAutoFit/>
          </a:bodyPr>
          <a:lstStyle/>
          <a:p>
            <a:pPr algn="ctr"/>
            <a:r>
              <a:rPr lang="vi-VN" altLang="zh-CN" sz="4500">
                <a:solidFill>
                  <a:schemeClr val="bg1">
                    <a:lumMod val="95000"/>
                  </a:schemeClr>
                </a:solidFill>
                <a:latin typeface="+mj-lt"/>
                <a:ea typeface="方正少儿简体" panose="03000509000000000000" pitchFamily="65" charset="-122"/>
                <a:cs typeface="Arial" panose="020B0604020202020204" pitchFamily="34" charset="0"/>
              </a:rPr>
              <a:t>Hãy nêu các dấu hiệu nhận biết</a:t>
            </a:r>
            <a:endParaRPr lang="en-US" altLang="zh-CN" sz="4500">
              <a:solidFill>
                <a:schemeClr val="bg1">
                  <a:lumMod val="95000"/>
                </a:schemeClr>
              </a:solidFill>
              <a:latin typeface="+mj-lt"/>
              <a:ea typeface="方正少儿简体" panose="03000509000000000000" pitchFamily="65" charset="-122"/>
              <a:cs typeface="Arial" panose="020B0604020202020204" pitchFamily="34" charset="0"/>
            </a:endParaRPr>
          </a:p>
          <a:p>
            <a:pPr algn="ctr"/>
            <a:r>
              <a:rPr lang="vi-VN" altLang="zh-CN" sz="4500">
                <a:solidFill>
                  <a:schemeClr val="bg1">
                    <a:lumMod val="95000"/>
                  </a:schemeClr>
                </a:solidFill>
                <a:latin typeface="+mj-lt"/>
                <a:ea typeface="方正少儿简体" panose="03000509000000000000" pitchFamily="65" charset="-122"/>
                <a:cs typeface="Arial" panose="020B0604020202020204" pitchFamily="34" charset="0"/>
              </a:rPr>
              <a:t> tuyếp tuyến của đường tròn</a:t>
            </a:r>
            <a:endParaRPr lang="zh-CN" altLang="en-US" sz="4500" dirty="0">
              <a:solidFill>
                <a:schemeClr val="bg1">
                  <a:lumMod val="95000"/>
                </a:schemeClr>
              </a:solidFill>
              <a:latin typeface="+mj-lt"/>
              <a:ea typeface="方正少儿简体" panose="03000509000000000000" pitchFamily="65" charset="-122"/>
              <a:cs typeface="Arial" panose="020B0604020202020204" pitchFamily="34" charset="0"/>
            </a:endParaRPr>
          </a:p>
        </p:txBody>
      </p:sp>
      <p:pic>
        <p:nvPicPr>
          <p:cNvPr id="29" name="图片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1" y="6115435"/>
            <a:ext cx="9153525" cy="752475"/>
          </a:xfrm>
          <a:prstGeom prst="rect">
            <a:avLst/>
          </a:prstGeom>
        </p:spPr>
      </p:pic>
      <p:pic>
        <p:nvPicPr>
          <p:cNvPr id="10"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529277" y="4663566"/>
            <a:ext cx="1970393" cy="1451869"/>
          </a:xfrm>
          <a:prstGeom prst="rect">
            <a:avLst/>
          </a:prstGeom>
        </p:spPr>
      </p:pic>
      <p:pic>
        <p:nvPicPr>
          <p:cNvPr id="16" name="图片 29">
            <a:hlinkClick r:id="rId6" action="ppaction://hlinksldjump"/>
            <a:extLst>
              <a:ext uri="{FF2B5EF4-FFF2-40B4-BE49-F238E27FC236}">
                <a16:creationId xmlns:a16="http://schemas.microsoft.com/office/drawing/2014/main" id="{81E3235A-777E-4F75-B9C1-24C972FED00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5848" y="400075"/>
            <a:ext cx="1397969" cy="1185761"/>
          </a:xfrm>
          <a:prstGeom prst="rect">
            <a:avLst/>
          </a:prstGeom>
          <a:effectLst>
            <a:outerShdw blurRad="50800" dist="38100" dir="2700000" algn="tl" rotWithShape="0">
              <a:prstClr val="black">
                <a:alpha val="40000"/>
              </a:prstClr>
            </a:outerShdw>
          </a:effectLst>
        </p:spPr>
      </p:pic>
      <p:grpSp>
        <p:nvGrpSpPr>
          <p:cNvPr id="11" name="Group 7">
            <a:extLst>
              <a:ext uri="{FF2B5EF4-FFF2-40B4-BE49-F238E27FC236}">
                <a16:creationId xmlns:a16="http://schemas.microsoft.com/office/drawing/2014/main" id="{4AD87DFA-8534-4FB9-B55B-879464EF678E}"/>
              </a:ext>
            </a:extLst>
          </p:cNvPr>
          <p:cNvGrpSpPr>
            <a:grpSpLocks/>
          </p:cNvGrpSpPr>
          <p:nvPr/>
        </p:nvGrpSpPr>
        <p:grpSpPr bwMode="auto">
          <a:xfrm>
            <a:off x="8242194" y="3544753"/>
            <a:ext cx="2362200" cy="1577975"/>
            <a:chOff x="3408" y="1152"/>
            <a:chExt cx="1488" cy="994"/>
          </a:xfrm>
          <a:solidFill>
            <a:srgbClr val="00B0F0"/>
          </a:solidFill>
        </p:grpSpPr>
        <p:sp>
          <p:nvSpPr>
            <p:cNvPr id="14" name="Oval 8">
              <a:extLst>
                <a:ext uri="{FF2B5EF4-FFF2-40B4-BE49-F238E27FC236}">
                  <a16:creationId xmlns:a16="http://schemas.microsoft.com/office/drawing/2014/main" id="{F00562B6-11C5-47DF-9806-6679733D0492}"/>
                </a:ext>
              </a:extLst>
            </p:cNvPr>
            <p:cNvSpPr>
              <a:spLocks noChangeArrowheads="1"/>
            </p:cNvSpPr>
            <p:nvPr/>
          </p:nvSpPr>
          <p:spPr bwMode="auto">
            <a:xfrm>
              <a:off x="3800" y="1152"/>
              <a:ext cx="760" cy="768"/>
            </a:xfrm>
            <a:prstGeom prst="ellipse">
              <a:avLst/>
            </a:prstGeom>
            <a:grpFill/>
            <a:ln w="9525">
              <a:solidFill>
                <a:schemeClr val="bg1"/>
              </a:solidFill>
              <a:round/>
              <a:headEnd/>
              <a:tailEnd/>
            </a:ln>
          </p:spPr>
          <p:txBody>
            <a:bodyPr wrap="none" anchor="ctr"/>
            <a:lstStyle>
              <a:lvl1pPr eaLnBrk="0" hangingPunct="0">
                <a:defRPr sz="2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9pPr>
            </a:lstStyle>
            <a:p>
              <a:pPr algn="ctr"/>
              <a:endParaRPr lang="en-US" altLang="en-US">
                <a:latin typeface=".VnArial Narrow" panose="020B7200000000000000" pitchFamily="34" charset="0"/>
              </a:endParaRPr>
            </a:p>
          </p:txBody>
        </p:sp>
        <p:sp>
          <p:nvSpPr>
            <p:cNvPr id="17" name="Line 9">
              <a:extLst>
                <a:ext uri="{FF2B5EF4-FFF2-40B4-BE49-F238E27FC236}">
                  <a16:creationId xmlns:a16="http://schemas.microsoft.com/office/drawing/2014/main" id="{E3139E26-CCCB-49EC-9B7E-64D5841D0CFB}"/>
                </a:ext>
              </a:extLst>
            </p:cNvPr>
            <p:cNvSpPr>
              <a:spLocks noChangeShapeType="1"/>
            </p:cNvSpPr>
            <p:nvPr/>
          </p:nvSpPr>
          <p:spPr bwMode="auto">
            <a:xfrm>
              <a:off x="4158" y="1645"/>
              <a:ext cx="0" cy="275"/>
            </a:xfrm>
            <a:prstGeom prst="line">
              <a:avLst/>
            </a:prstGeom>
            <a:grpFill/>
            <a:ln w="9525">
              <a:solidFill>
                <a:schemeClr val="bg1"/>
              </a:solidFill>
              <a:prstDash val="dash"/>
              <a:round/>
              <a:headEnd/>
              <a:tailEnd/>
            </a:ln>
          </p:spPr>
          <p:txBody>
            <a:bodyPr/>
            <a:lstStyle/>
            <a:p>
              <a:endParaRPr lang="en-US"/>
            </a:p>
          </p:txBody>
        </p:sp>
        <p:sp>
          <p:nvSpPr>
            <p:cNvPr id="18" name="Rectangle 10">
              <a:extLst>
                <a:ext uri="{FF2B5EF4-FFF2-40B4-BE49-F238E27FC236}">
                  <a16:creationId xmlns:a16="http://schemas.microsoft.com/office/drawing/2014/main" id="{69F7E6B3-FF1C-4FB3-A32E-8DEFED981783}"/>
                </a:ext>
              </a:extLst>
            </p:cNvPr>
            <p:cNvSpPr>
              <a:spLocks noChangeArrowheads="1"/>
            </p:cNvSpPr>
            <p:nvPr/>
          </p:nvSpPr>
          <p:spPr bwMode="auto">
            <a:xfrm>
              <a:off x="4158" y="1881"/>
              <a:ext cx="48" cy="48"/>
            </a:xfrm>
            <a:prstGeom prst="rect">
              <a:avLst/>
            </a:prstGeom>
            <a:grpFill/>
            <a:ln w="9525">
              <a:solidFill>
                <a:srgbClr val="CC0000"/>
              </a:solidFill>
              <a:miter lim="800000"/>
              <a:headEnd/>
              <a:tailEnd/>
            </a:ln>
          </p:spPr>
          <p:txBody>
            <a:bodyPr wrap="none" anchor="ctr"/>
            <a:lstStyle>
              <a:lvl1pPr eaLnBrk="0" hangingPunct="0">
                <a:defRPr sz="2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9pPr>
            </a:lstStyle>
            <a:p>
              <a:pPr algn="ctr"/>
              <a:endParaRPr lang="en-US" altLang="en-US">
                <a:solidFill>
                  <a:srgbClr val="CC0000"/>
                </a:solidFill>
                <a:latin typeface=".VnArial Narrow" panose="020B7200000000000000" pitchFamily="34" charset="0"/>
              </a:endParaRPr>
            </a:p>
          </p:txBody>
        </p:sp>
        <p:sp>
          <p:nvSpPr>
            <p:cNvPr id="21" name="Text Box 12">
              <a:extLst>
                <a:ext uri="{FF2B5EF4-FFF2-40B4-BE49-F238E27FC236}">
                  <a16:creationId xmlns:a16="http://schemas.microsoft.com/office/drawing/2014/main" id="{9905F57F-0F1D-431C-AEB2-CDFB5D525EB2}"/>
                </a:ext>
              </a:extLst>
            </p:cNvPr>
            <p:cNvSpPr txBox="1">
              <a:spLocks noChangeArrowheads="1"/>
            </p:cNvSpPr>
            <p:nvPr/>
          </p:nvSpPr>
          <p:spPr bwMode="auto">
            <a:xfrm>
              <a:off x="4065" y="1915"/>
              <a:ext cx="220" cy="231"/>
            </a:xfrm>
            <a:prstGeom prst="rect">
              <a:avLst/>
            </a:prstGeom>
            <a:solidFill>
              <a:srgbClr val="2A373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9pPr>
            </a:lstStyle>
            <a:p>
              <a:r>
                <a:rPr lang="en-US" altLang="en-US" sz="1800">
                  <a:solidFill>
                    <a:schemeClr val="bg1"/>
                  </a:solidFill>
                </a:rPr>
                <a:t>H</a:t>
              </a:r>
            </a:p>
          </p:txBody>
        </p:sp>
        <p:sp>
          <p:nvSpPr>
            <p:cNvPr id="22" name="Text Box 13">
              <a:extLst>
                <a:ext uri="{FF2B5EF4-FFF2-40B4-BE49-F238E27FC236}">
                  <a16:creationId xmlns:a16="http://schemas.microsoft.com/office/drawing/2014/main" id="{48488359-88D9-48A0-8AAB-4FC4588C3C97}"/>
                </a:ext>
              </a:extLst>
            </p:cNvPr>
            <p:cNvSpPr txBox="1">
              <a:spLocks noChangeArrowheads="1"/>
            </p:cNvSpPr>
            <p:nvPr/>
          </p:nvSpPr>
          <p:spPr bwMode="auto">
            <a:xfrm>
              <a:off x="4091" y="1315"/>
              <a:ext cx="229" cy="33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9pPr>
            </a:lstStyle>
            <a:p>
              <a:r>
                <a:rPr lang="en-US" altLang="en-US" sz="2800">
                  <a:solidFill>
                    <a:schemeClr val="bg1"/>
                  </a:solidFill>
                </a:rPr>
                <a:t>o</a:t>
              </a:r>
            </a:p>
          </p:txBody>
        </p:sp>
        <p:sp>
          <p:nvSpPr>
            <p:cNvPr id="23" name="Text Box 14">
              <a:extLst>
                <a:ext uri="{FF2B5EF4-FFF2-40B4-BE49-F238E27FC236}">
                  <a16:creationId xmlns:a16="http://schemas.microsoft.com/office/drawing/2014/main" id="{52B88A49-C3AE-4E27-86CB-6096987A009F}"/>
                </a:ext>
              </a:extLst>
            </p:cNvPr>
            <p:cNvSpPr txBox="1">
              <a:spLocks noChangeArrowheads="1"/>
            </p:cNvSpPr>
            <p:nvPr/>
          </p:nvSpPr>
          <p:spPr bwMode="auto">
            <a:xfrm>
              <a:off x="3429" y="1729"/>
              <a:ext cx="180" cy="231"/>
            </a:xfrm>
            <a:prstGeom prst="rect">
              <a:avLst/>
            </a:prstGeom>
            <a:solidFill>
              <a:srgbClr val="2E3C3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9pPr>
            </a:lstStyle>
            <a:p>
              <a:r>
                <a:rPr lang="en-US" altLang="en-US" sz="1800">
                  <a:solidFill>
                    <a:schemeClr val="accent3">
                      <a:lumMod val="20000"/>
                      <a:lumOff val="80000"/>
                    </a:schemeClr>
                  </a:solidFill>
                </a:rPr>
                <a:t>a</a:t>
              </a:r>
            </a:p>
          </p:txBody>
        </p:sp>
        <p:sp>
          <p:nvSpPr>
            <p:cNvPr id="19" name="Line 11">
              <a:extLst>
                <a:ext uri="{FF2B5EF4-FFF2-40B4-BE49-F238E27FC236}">
                  <a16:creationId xmlns:a16="http://schemas.microsoft.com/office/drawing/2014/main" id="{CFE0482A-09AA-40B8-BBA3-7EB41BF346BA}"/>
                </a:ext>
              </a:extLst>
            </p:cNvPr>
            <p:cNvSpPr>
              <a:spLocks noChangeShapeType="1"/>
            </p:cNvSpPr>
            <p:nvPr/>
          </p:nvSpPr>
          <p:spPr bwMode="auto">
            <a:xfrm>
              <a:off x="3408" y="1929"/>
              <a:ext cx="1488" cy="0"/>
            </a:xfrm>
            <a:prstGeom prst="line">
              <a:avLst/>
            </a:prstGeom>
            <a:grpFill/>
            <a:ln w="9525">
              <a:solidFill>
                <a:srgbClr val="FFFF00"/>
              </a:solidFill>
              <a:round/>
              <a:headEnd/>
              <a:tailEnd/>
            </a:ln>
          </p:spPr>
          <p:txBody>
            <a:bodyPr/>
            <a:lstStyle/>
            <a:p>
              <a:endParaRPr lang="en-US"/>
            </a:p>
          </p:txBody>
        </p:sp>
      </p:grpSp>
      <p:grpSp>
        <p:nvGrpSpPr>
          <p:cNvPr id="6" name="Group 5">
            <a:extLst>
              <a:ext uri="{FF2B5EF4-FFF2-40B4-BE49-F238E27FC236}">
                <a16:creationId xmlns:a16="http://schemas.microsoft.com/office/drawing/2014/main" id="{D9670629-A487-441F-AC29-A701ADC69AA9}"/>
              </a:ext>
            </a:extLst>
          </p:cNvPr>
          <p:cNvGrpSpPr/>
          <p:nvPr/>
        </p:nvGrpSpPr>
        <p:grpSpPr>
          <a:xfrm>
            <a:off x="583776" y="2270429"/>
            <a:ext cx="10800739" cy="3170099"/>
            <a:chOff x="636403" y="2650776"/>
            <a:chExt cx="10800739" cy="3170099"/>
          </a:xfrm>
        </p:grpSpPr>
        <p:sp>
          <p:nvSpPr>
            <p:cNvPr id="13" name="矩形 50"/>
            <p:cNvSpPr/>
            <p:nvPr/>
          </p:nvSpPr>
          <p:spPr>
            <a:xfrm>
              <a:off x="636403" y="2650776"/>
              <a:ext cx="10800739" cy="3170099"/>
            </a:xfrm>
            <a:prstGeom prst="rect">
              <a:avLst/>
            </a:prstGeom>
          </p:spPr>
          <p:txBody>
            <a:bodyPr wrap="square">
              <a:spAutoFit/>
            </a:bodyPr>
            <a:lstStyle/>
            <a:p>
              <a:r>
                <a:rPr lang="vi-VN" altLang="zh-CN" sz="3200">
                  <a:solidFill>
                    <a:schemeClr val="bg1">
                      <a:lumMod val="95000"/>
                    </a:schemeClr>
                  </a:solidFill>
                  <a:latin typeface="+mj-lt"/>
                  <a:ea typeface="方正少儿简体" panose="03000509000000000000" pitchFamily="65" charset="-122"/>
                  <a:cs typeface="Arial" panose="020B0604020202020204" pitchFamily="34" charset="0"/>
                </a:rPr>
                <a:t>Đường thẳng a là tiếp tuyến của đường tròn khi:</a:t>
              </a:r>
            </a:p>
            <a:p>
              <a:endParaRPr lang="en-US" altLang="zh-CN" sz="140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endParaRPr>
            </a:p>
            <a:p>
              <a:r>
                <a:rPr lang="en-US" altLang="zh-CN" sz="320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rPr>
                <a:t>Dấu hiệu 1: a và (O) chỉ có một điểm chung</a:t>
              </a:r>
            </a:p>
            <a:p>
              <a:endParaRPr lang="pt-BR" altLang="zh-CN" sz="320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endParaRPr>
            </a:p>
            <a:p>
              <a:endParaRPr lang="pt-BR" altLang="zh-CN" sz="120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endParaRPr>
            </a:p>
            <a:p>
              <a:r>
                <a:rPr lang="pt-BR" altLang="zh-CN" sz="320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rPr>
                <a:t>Dấu hiệu 2</a:t>
              </a:r>
              <a:r>
                <a:rPr lang="pt-BR" altLang="zh-CN" sz="3200">
                  <a:solidFill>
                    <a:schemeClr val="bg1">
                      <a:lumMod val="95000"/>
                    </a:schemeClr>
                  </a:solidFill>
                  <a:ea typeface="方正少儿简体" panose="03000509000000000000" pitchFamily="65" charset="-122"/>
                  <a:cs typeface="Arial" panose="020B0604020202020204" pitchFamily="34" charset="0"/>
                </a:rPr>
                <a:t>:</a:t>
              </a:r>
              <a:endParaRPr lang="en-US" altLang="zh-CN" sz="4000">
                <a:solidFill>
                  <a:schemeClr val="bg1">
                    <a:lumMod val="95000"/>
                  </a:schemeClr>
                </a:solidFill>
                <a:ea typeface="方正少儿简体" panose="03000509000000000000" pitchFamily="65" charset="-122"/>
                <a:cs typeface="Arial" panose="020B0604020202020204" pitchFamily="34" charset="0"/>
              </a:endParaRPr>
            </a:p>
            <a:p>
              <a:endParaRPr lang="en-US" altLang="zh-CN" sz="4000">
                <a:solidFill>
                  <a:schemeClr val="bg1">
                    <a:lumMod val="95000"/>
                  </a:schemeClr>
                </a:solidFill>
                <a:ea typeface="方正少儿简体" panose="03000509000000000000" pitchFamily="65" charset="-122"/>
                <a:cs typeface="Arial" panose="020B0604020202020204" pitchFamily="34" charset="0"/>
              </a:endParaRPr>
            </a:p>
          </p:txBody>
        </p:sp>
        <p:graphicFrame>
          <p:nvGraphicFramePr>
            <p:cNvPr id="2" name="Object 1">
              <a:extLst>
                <a:ext uri="{FF2B5EF4-FFF2-40B4-BE49-F238E27FC236}">
                  <a16:creationId xmlns:a16="http://schemas.microsoft.com/office/drawing/2014/main" id="{42421FBF-CAEA-463A-8E07-14FF9C1EE03B}"/>
                </a:ext>
              </a:extLst>
            </p:cNvPr>
            <p:cNvGraphicFramePr>
              <a:graphicFrameLocks noChangeAspect="1"/>
            </p:cNvGraphicFramePr>
            <p:nvPr>
              <p:extLst>
                <p:ext uri="{D42A27DB-BD31-4B8C-83A1-F6EECF244321}">
                  <p14:modId xmlns:p14="http://schemas.microsoft.com/office/powerpoint/2010/main" val="3921586636"/>
                </p:ext>
              </p:extLst>
            </p:nvPr>
          </p:nvGraphicFramePr>
          <p:xfrm>
            <a:off x="2964102" y="4036360"/>
            <a:ext cx="3708400" cy="1606550"/>
          </p:xfrm>
          <a:graphic>
            <a:graphicData uri="http://schemas.openxmlformats.org/presentationml/2006/ole">
              <mc:AlternateContent xmlns:mc="http://schemas.openxmlformats.org/markup-compatibility/2006">
                <mc:Choice xmlns:v="urn:schemas-microsoft-com:vml" Requires="v">
                  <p:oleObj name="Equation" r:id="rId8" imgW="2666880" imgH="1155600" progId="Equation.DSMT4">
                    <p:embed/>
                  </p:oleObj>
                </mc:Choice>
                <mc:Fallback>
                  <p:oleObj name="Equation" r:id="rId8" imgW="2666880" imgH="1155600" progId="Equation.DSMT4">
                    <p:embed/>
                    <p:pic>
                      <p:nvPicPr>
                        <p:cNvPr id="0" name=""/>
                        <p:cNvPicPr/>
                        <p:nvPr/>
                      </p:nvPicPr>
                      <p:blipFill>
                        <a:blip r:embed="rId9"/>
                        <a:stretch>
                          <a:fillRect/>
                        </a:stretch>
                      </p:blipFill>
                      <p:spPr>
                        <a:xfrm>
                          <a:off x="2964102" y="4036360"/>
                          <a:ext cx="3708400" cy="1606550"/>
                        </a:xfrm>
                        <a:prstGeom prst="rect">
                          <a:avLst/>
                        </a:prstGeom>
                        <a:ln>
                          <a:noFill/>
                        </a:ln>
                      </p:spPr>
                    </p:pic>
                  </p:oleObj>
                </mc:Fallback>
              </mc:AlternateContent>
            </a:graphicData>
          </a:graphic>
        </p:graphicFrame>
      </p:grpSp>
    </p:spTree>
    <p:extLst>
      <p:ext uri="{BB962C8B-B14F-4D97-AF65-F5344CB8AC3E}">
        <p14:creationId xmlns:p14="http://schemas.microsoft.com/office/powerpoint/2010/main" val="3378499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par>
                                <p:cTn id="8" presetID="5" presetClass="entr" presetSubtype="1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heckerboard(across)">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7926" y="-358514"/>
            <a:ext cx="14232876" cy="7990834"/>
          </a:xfrm>
          <a:prstGeom prst="rect">
            <a:avLst/>
          </a:prstGeom>
        </p:spPr>
      </p:pic>
      <p:sp>
        <p:nvSpPr>
          <p:cNvPr id="20" name="矩形 19"/>
          <p:cNvSpPr/>
          <p:nvPr/>
        </p:nvSpPr>
        <p:spPr>
          <a:xfrm rot="20718769">
            <a:off x="4193877" y="2155406"/>
            <a:ext cx="184731" cy="854080"/>
          </a:xfrm>
          <a:prstGeom prst="rect">
            <a:avLst/>
          </a:prstGeom>
        </p:spPr>
        <p:txBody>
          <a:bodyPr wrap="none">
            <a:spAutoFit/>
          </a:bodyPr>
          <a:lstStyle/>
          <a:p>
            <a:endParaRPr lang="zh-CN" altLang="en-US" sz="4950" dirty="0">
              <a:solidFill>
                <a:srgbClr val="099F00"/>
              </a:solidFill>
              <a:latin typeface="方正少儿简体" panose="03000509000000000000" pitchFamily="65" charset="-122"/>
              <a:ea typeface="方正少儿简体" panose="03000509000000000000" pitchFamily="65" charset="-122"/>
            </a:endParaRPr>
          </a:p>
        </p:txBody>
      </p:sp>
      <p:pic>
        <p:nvPicPr>
          <p:cNvPr id="29" name="图片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0869" y="5874438"/>
            <a:ext cx="9153525" cy="752475"/>
          </a:xfrm>
          <a:prstGeom prst="rect">
            <a:avLst/>
          </a:prstGeom>
        </p:spPr>
      </p:pic>
      <p:pic>
        <p:nvPicPr>
          <p:cNvPr id="10"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5463" y="5142331"/>
            <a:ext cx="675620" cy="1408916"/>
          </a:xfrm>
          <a:prstGeom prst="rect">
            <a:avLst/>
          </a:prstGeom>
        </p:spPr>
      </p:pic>
      <p:sp>
        <p:nvSpPr>
          <p:cNvPr id="11" name="Decagon 10"/>
          <p:cNvSpPr/>
          <p:nvPr/>
        </p:nvSpPr>
        <p:spPr>
          <a:xfrm>
            <a:off x="10047683" y="681826"/>
            <a:ext cx="556711" cy="435617"/>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3</a:t>
            </a:r>
          </a:p>
        </p:txBody>
      </p:sp>
      <p:graphicFrame>
        <p:nvGraphicFramePr>
          <p:cNvPr id="2" name="Table 2">
            <a:extLst>
              <a:ext uri="{FF2B5EF4-FFF2-40B4-BE49-F238E27FC236}">
                <a16:creationId xmlns:a16="http://schemas.microsoft.com/office/drawing/2014/main" id="{FCBC3EFF-B2BE-4D0B-A5CA-6CEC4E0847C5}"/>
              </a:ext>
            </a:extLst>
          </p:cNvPr>
          <p:cNvGraphicFramePr>
            <a:graphicFrameLocks noGrp="1"/>
          </p:cNvGraphicFramePr>
          <p:nvPr>
            <p:extLst>
              <p:ext uri="{D42A27DB-BD31-4B8C-83A1-F6EECF244321}">
                <p14:modId xmlns:p14="http://schemas.microsoft.com/office/powerpoint/2010/main" val="381037727"/>
              </p:ext>
            </p:extLst>
          </p:nvPr>
        </p:nvGraphicFramePr>
        <p:xfrm>
          <a:off x="436567" y="1560509"/>
          <a:ext cx="10851998" cy="3485137"/>
        </p:xfrm>
        <a:graphic>
          <a:graphicData uri="http://schemas.openxmlformats.org/drawingml/2006/table">
            <a:tbl>
              <a:tblPr firstRow="1" bandRow="1">
                <a:tableStyleId>{1E171933-4619-4E11-9A3F-F7608DF75F80}</a:tableStyleId>
              </a:tblPr>
              <a:tblGrid>
                <a:gridCol w="2712999">
                  <a:extLst>
                    <a:ext uri="{9D8B030D-6E8A-4147-A177-3AD203B41FA5}">
                      <a16:colId xmlns:a16="http://schemas.microsoft.com/office/drawing/2014/main" val="2770808496"/>
                    </a:ext>
                  </a:extLst>
                </a:gridCol>
                <a:gridCol w="2713000">
                  <a:extLst>
                    <a:ext uri="{9D8B030D-6E8A-4147-A177-3AD203B41FA5}">
                      <a16:colId xmlns:a16="http://schemas.microsoft.com/office/drawing/2014/main" val="4130873019"/>
                    </a:ext>
                  </a:extLst>
                </a:gridCol>
                <a:gridCol w="2713000">
                  <a:extLst>
                    <a:ext uri="{9D8B030D-6E8A-4147-A177-3AD203B41FA5}">
                      <a16:colId xmlns:a16="http://schemas.microsoft.com/office/drawing/2014/main" val="1825041792"/>
                    </a:ext>
                  </a:extLst>
                </a:gridCol>
                <a:gridCol w="2712999">
                  <a:extLst>
                    <a:ext uri="{9D8B030D-6E8A-4147-A177-3AD203B41FA5}">
                      <a16:colId xmlns:a16="http://schemas.microsoft.com/office/drawing/2014/main" val="4024553872"/>
                    </a:ext>
                  </a:extLst>
                </a:gridCol>
              </a:tblGrid>
              <a:tr h="695888">
                <a:tc gridSpan="4">
                  <a:txBody>
                    <a:bodyPr/>
                    <a:lstStyle/>
                    <a:p>
                      <a:pPr algn="ctr">
                        <a:lnSpc>
                          <a:spcPct val="150000"/>
                        </a:lnSpc>
                      </a:pPr>
                      <a:r>
                        <a:rPr lang="en-US" altLang="en-US" sz="2400" b="1"/>
                        <a:t>Trong các hình sau, hình nào có BC là tiếp tuyến của đường tròn</a:t>
                      </a:r>
                      <a:endParaRPr lang="en-US" sz="2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94449135"/>
                  </a:ext>
                </a:extLst>
              </a:tr>
              <a:tr h="2789249">
                <a:tc>
                  <a:txBody>
                    <a:bodyPr/>
                    <a:lstStyle/>
                    <a:p>
                      <a:pPr>
                        <a:lnSpc>
                          <a:spcPct val="150000"/>
                        </a:lnSpc>
                      </a:pPr>
                      <a:endParaRPr lang="en-US" sz="2400"/>
                    </a:p>
                    <a:p>
                      <a:pPr>
                        <a:lnSpc>
                          <a:spcPct val="150000"/>
                        </a:lnSpc>
                      </a:pPr>
                      <a:endParaRPr lang="en-US" sz="2400"/>
                    </a:p>
                    <a:p>
                      <a:pPr>
                        <a:lnSpc>
                          <a:spcPct val="150000"/>
                        </a:lnSpc>
                      </a:pPr>
                      <a:endParaRPr lang="en-US" sz="2400"/>
                    </a:p>
                    <a:p>
                      <a:pPr>
                        <a:lnSpc>
                          <a:spcPct val="150000"/>
                        </a:lnSpc>
                      </a:pPr>
                      <a:endParaRPr lang="en-US" sz="2400"/>
                    </a:p>
                    <a:p>
                      <a:pPr marL="0" marR="0" lvl="0" indent="0" algn="ctr" defTabSz="914400" rtl="0" eaLnBrk="1" fontAlgn="auto" latinLnBrk="0" hangingPunct="1">
                        <a:lnSpc>
                          <a:spcPct val="150000"/>
                        </a:lnSpc>
                        <a:spcBef>
                          <a:spcPts val="0"/>
                        </a:spcBef>
                        <a:spcAft>
                          <a:spcPts val="0"/>
                        </a:spcAft>
                        <a:buClrTx/>
                        <a:buSzTx/>
                        <a:buFontTx/>
                        <a:buNone/>
                        <a:tabLst/>
                        <a:defRPr/>
                      </a:pPr>
                      <a:r>
                        <a:rPr lang="en-US" altLang="en-US" sz="2400"/>
                        <a:t>HÌNH 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endParaRPr lang="en-US" sz="2400"/>
                    </a:p>
                    <a:p>
                      <a:pPr>
                        <a:lnSpc>
                          <a:spcPct val="150000"/>
                        </a:lnSpc>
                      </a:pPr>
                      <a:endParaRPr lang="en-US" sz="2400"/>
                    </a:p>
                    <a:p>
                      <a:pPr>
                        <a:lnSpc>
                          <a:spcPct val="150000"/>
                        </a:lnSpc>
                      </a:pPr>
                      <a:endParaRPr lang="en-US" sz="2400"/>
                    </a:p>
                    <a:p>
                      <a:pPr>
                        <a:lnSpc>
                          <a:spcPct val="150000"/>
                        </a:lnSpc>
                      </a:pPr>
                      <a:endParaRPr lang="en-US" sz="2400"/>
                    </a:p>
                    <a:p>
                      <a:pPr marL="0" marR="0" lvl="0" indent="0" algn="ctr" defTabSz="914400" rtl="0" eaLnBrk="1" fontAlgn="auto" latinLnBrk="0" hangingPunct="1">
                        <a:lnSpc>
                          <a:spcPct val="150000"/>
                        </a:lnSpc>
                        <a:spcBef>
                          <a:spcPts val="0"/>
                        </a:spcBef>
                        <a:spcAft>
                          <a:spcPts val="0"/>
                        </a:spcAft>
                        <a:buClrTx/>
                        <a:buSzTx/>
                        <a:buFontTx/>
                        <a:buNone/>
                        <a:tabLst/>
                        <a:defRPr/>
                      </a:pPr>
                      <a:r>
                        <a:rPr lang="en-US" altLang="en-US" sz="2400"/>
                        <a:t>HÌNH 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endParaRPr lang="en-US" sz="2400"/>
                    </a:p>
                    <a:p>
                      <a:pPr>
                        <a:lnSpc>
                          <a:spcPct val="150000"/>
                        </a:lnSpc>
                      </a:pPr>
                      <a:endParaRPr lang="en-US" sz="2400"/>
                    </a:p>
                    <a:p>
                      <a:pPr>
                        <a:lnSpc>
                          <a:spcPct val="150000"/>
                        </a:lnSpc>
                      </a:pPr>
                      <a:endParaRPr lang="en-US" sz="2400"/>
                    </a:p>
                    <a:p>
                      <a:pPr>
                        <a:lnSpc>
                          <a:spcPct val="150000"/>
                        </a:lnSpc>
                      </a:pPr>
                      <a:endParaRPr lang="en-US" sz="2400"/>
                    </a:p>
                    <a:p>
                      <a:pPr marL="0" marR="0" lvl="0" indent="0" algn="ctr" defTabSz="914400" rtl="0" eaLnBrk="1" fontAlgn="auto" latinLnBrk="0" hangingPunct="1">
                        <a:lnSpc>
                          <a:spcPct val="150000"/>
                        </a:lnSpc>
                        <a:spcBef>
                          <a:spcPts val="0"/>
                        </a:spcBef>
                        <a:spcAft>
                          <a:spcPts val="0"/>
                        </a:spcAft>
                        <a:buClrTx/>
                        <a:buSzTx/>
                        <a:buFontTx/>
                        <a:buNone/>
                        <a:tabLst/>
                        <a:defRPr/>
                      </a:pPr>
                      <a:r>
                        <a:rPr lang="en-US" altLang="en-US" sz="2400"/>
                        <a:t>HÌNH 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endParaRPr lang="en-US" sz="2400"/>
                    </a:p>
                    <a:p>
                      <a:pPr>
                        <a:lnSpc>
                          <a:spcPct val="150000"/>
                        </a:lnSpc>
                      </a:pPr>
                      <a:endParaRPr lang="en-US" sz="2400"/>
                    </a:p>
                    <a:p>
                      <a:pPr>
                        <a:lnSpc>
                          <a:spcPct val="150000"/>
                        </a:lnSpc>
                      </a:pPr>
                      <a:endParaRPr lang="en-US" sz="2400"/>
                    </a:p>
                    <a:p>
                      <a:pPr>
                        <a:lnSpc>
                          <a:spcPct val="150000"/>
                        </a:lnSpc>
                      </a:pPr>
                      <a:endParaRPr lang="en-US" sz="2400"/>
                    </a:p>
                    <a:p>
                      <a:pPr marL="0" marR="0" lvl="0" indent="0" algn="ctr" defTabSz="914400" rtl="0" eaLnBrk="1" fontAlgn="auto" latinLnBrk="0" hangingPunct="1">
                        <a:lnSpc>
                          <a:spcPct val="150000"/>
                        </a:lnSpc>
                        <a:spcBef>
                          <a:spcPts val="0"/>
                        </a:spcBef>
                        <a:spcAft>
                          <a:spcPts val="0"/>
                        </a:spcAft>
                        <a:buClrTx/>
                        <a:buSzTx/>
                        <a:buFontTx/>
                        <a:buNone/>
                        <a:tabLst/>
                        <a:defRPr/>
                      </a:pPr>
                      <a:r>
                        <a:rPr lang="en-US" altLang="en-US" sz="2400"/>
                        <a:t>HÌNH 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91936663"/>
                  </a:ext>
                </a:extLst>
              </a:tr>
            </a:tbl>
          </a:graphicData>
        </a:graphic>
      </p:graphicFrame>
      <p:sp>
        <p:nvSpPr>
          <p:cNvPr id="17" name="TextBox 16">
            <a:extLst>
              <a:ext uri="{FF2B5EF4-FFF2-40B4-BE49-F238E27FC236}">
                <a16:creationId xmlns:a16="http://schemas.microsoft.com/office/drawing/2014/main" id="{E29DF856-4CAC-434A-9C30-6E1772296FB8}"/>
              </a:ext>
            </a:extLst>
          </p:cNvPr>
          <p:cNvSpPr txBox="1"/>
          <p:nvPr/>
        </p:nvSpPr>
        <p:spPr>
          <a:xfrm>
            <a:off x="5032178" y="4479056"/>
            <a:ext cx="540136" cy="769441"/>
          </a:xfrm>
          <a:prstGeom prst="rect">
            <a:avLst/>
          </a:prstGeom>
          <a:noFill/>
        </p:spPr>
        <p:txBody>
          <a:bodyPr wrap="square">
            <a:spAutoFit/>
          </a:bodyPr>
          <a:lstStyle/>
          <a:p>
            <a:r>
              <a:rPr lang="en-US" altLang="zh-CN" sz="4400" b="1">
                <a:solidFill>
                  <a:srgbClr val="FF0000"/>
                </a:solidFill>
                <a:latin typeface="Arial" panose="020B0604020202020204" pitchFamily="34" charset="0"/>
                <a:ea typeface="方正少儿简体" panose="03000509000000000000" pitchFamily="65" charset="-122"/>
                <a:cs typeface="Arial" panose="020B0604020202020204" pitchFamily="34" charset="0"/>
                <a:sym typeface="Wingdings" panose="05000000000000000000" pitchFamily="2" charset="2"/>
              </a:rPr>
              <a:t></a:t>
            </a:r>
            <a:endParaRPr lang="en-US" sz="4400" b="1">
              <a:solidFill>
                <a:srgbClr val="FF0000"/>
              </a:solidFill>
            </a:endParaRPr>
          </a:p>
        </p:txBody>
      </p:sp>
      <p:sp>
        <p:nvSpPr>
          <p:cNvPr id="5" name="Rectangle: Rounded Corners 4">
            <a:extLst>
              <a:ext uri="{FF2B5EF4-FFF2-40B4-BE49-F238E27FC236}">
                <a16:creationId xmlns:a16="http://schemas.microsoft.com/office/drawing/2014/main" id="{6A229B39-7F21-477A-9E46-D3165EBE1ED9}"/>
              </a:ext>
            </a:extLst>
          </p:cNvPr>
          <p:cNvSpPr/>
          <p:nvPr/>
        </p:nvSpPr>
        <p:spPr>
          <a:xfrm>
            <a:off x="1143805" y="5118881"/>
            <a:ext cx="1559031" cy="7321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ĐÁP ÁN:</a:t>
            </a:r>
          </a:p>
        </p:txBody>
      </p:sp>
      <p:pic>
        <p:nvPicPr>
          <p:cNvPr id="19" name="图片 29">
            <a:hlinkClick r:id="rId6" action="ppaction://hlinksldjump"/>
            <a:extLst>
              <a:ext uri="{FF2B5EF4-FFF2-40B4-BE49-F238E27FC236}">
                <a16:creationId xmlns:a16="http://schemas.microsoft.com/office/drawing/2014/main" id="{4E424D78-70A2-40EA-9CF0-192DF00C69E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5848" y="400075"/>
            <a:ext cx="1397969" cy="1185761"/>
          </a:xfrm>
          <a:prstGeom prst="rect">
            <a:avLst/>
          </a:prstGeom>
          <a:effectLst>
            <a:outerShdw blurRad="50800" dist="38100" dir="2700000" algn="tl" rotWithShape="0">
              <a:prstClr val="black">
                <a:alpha val="40000"/>
              </a:prstClr>
            </a:outerShdw>
          </a:effectLst>
        </p:spPr>
      </p:pic>
      <p:pic>
        <p:nvPicPr>
          <p:cNvPr id="18" name="Picture 12" descr="Kết quả hình ảnh cho bài tập trắc nghiệm nhận biết tiếp tuyến của đường tròn">
            <a:extLst>
              <a:ext uri="{FF2B5EF4-FFF2-40B4-BE49-F238E27FC236}">
                <a16:creationId xmlns:a16="http://schemas.microsoft.com/office/drawing/2014/main" id="{A4710A87-CA4D-426C-A2A3-C48033C4BEB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5509" y="2492390"/>
            <a:ext cx="2522444" cy="202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3" descr="Kết quả hình ảnh cho bài tập trắc nghiệm nhận biết tiếp tuyến của đường tròn">
            <a:extLst>
              <a:ext uri="{FF2B5EF4-FFF2-40B4-BE49-F238E27FC236}">
                <a16:creationId xmlns:a16="http://schemas.microsoft.com/office/drawing/2014/main" id="{A9E5C0D5-D2CC-4F95-A020-B98275F22DB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78963" y="2419009"/>
            <a:ext cx="22098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4" descr="Kết quả hình ảnh cho bài tập trắc nghiệm nhận biết tiếp tuyến của đường tròn">
            <a:extLst>
              <a:ext uri="{FF2B5EF4-FFF2-40B4-BE49-F238E27FC236}">
                <a16:creationId xmlns:a16="http://schemas.microsoft.com/office/drawing/2014/main" id="{0139A059-18F1-4D3E-A223-3A4F0D9A4C5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96000" y="2427702"/>
            <a:ext cx="2362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5" descr="Kết quả hình ảnh cho bài tập trắc nghiệm nhận biết tiếp tuyến của đường tròn">
            <a:extLst>
              <a:ext uri="{FF2B5EF4-FFF2-40B4-BE49-F238E27FC236}">
                <a16:creationId xmlns:a16="http://schemas.microsoft.com/office/drawing/2014/main" id="{C2FA2363-C06B-409A-87BE-03A240D28E1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882782" y="2465802"/>
            <a:ext cx="198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956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53" presetClass="entr" presetSubtype="16"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500" fill="hold"/>
                                        <p:tgtEl>
                                          <p:spTgt spid="17"/>
                                        </p:tgtEl>
                                        <p:attrNameLst>
                                          <p:attrName>ppt_w</p:attrName>
                                        </p:attrNameLst>
                                      </p:cBhvr>
                                      <p:tavLst>
                                        <p:tav tm="0">
                                          <p:val>
                                            <p:fltVal val="0"/>
                                          </p:val>
                                        </p:tav>
                                        <p:tav tm="100000">
                                          <p:val>
                                            <p:strVal val="#ppt_w"/>
                                          </p:val>
                                        </p:tav>
                                      </p:tavLst>
                                    </p:anim>
                                    <p:anim calcmode="lin" valueType="num">
                                      <p:cBhvr>
                                        <p:cTn id="14" dur="500" fill="hold"/>
                                        <p:tgtEl>
                                          <p:spTgt spid="17"/>
                                        </p:tgtEl>
                                        <p:attrNameLst>
                                          <p:attrName>ppt_h</p:attrName>
                                        </p:attrNameLst>
                                      </p:cBhvr>
                                      <p:tavLst>
                                        <p:tav tm="0">
                                          <p:val>
                                            <p:fltVal val="0"/>
                                          </p:val>
                                        </p:tav>
                                        <p:tav tm="100000">
                                          <p:val>
                                            <p:strVal val="#ppt_h"/>
                                          </p:val>
                                        </p:tav>
                                      </p:tavLst>
                                    </p:anim>
                                    <p:animEffect transition="in" filter="fade">
                                      <p:cBhvr>
                                        <p:cTn id="15" dur="500"/>
                                        <p:tgtEl>
                                          <p:spTgt spid="17"/>
                                        </p:tgtEl>
                                      </p:cBhvr>
                                    </p:animEffect>
                                  </p:childTnLst>
                                </p:cTn>
                              </p:par>
                            </p:childTnLst>
                          </p:cTn>
                        </p:par>
                      </p:childTnLst>
                    </p:cTn>
                  </p:par>
                </p:childTnLst>
              </p:cTn>
              <p:nextCondLst>
                <p:cond evt="onClick" delay="0">
                  <p:tgtEl>
                    <p:spTgt spid="5"/>
                  </p:tgtEl>
                </p:cond>
              </p:nextCondLst>
            </p:seq>
          </p:childTnLst>
        </p:cTn>
      </p:par>
    </p:tnLst>
    <p:bldLst>
      <p:bldP spid="17" grpId="0"/>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6">
            <a:extLst>
              <a:ext uri="{FF2B5EF4-FFF2-40B4-BE49-F238E27FC236}">
                <a16:creationId xmlns:a16="http://schemas.microsoft.com/office/drawing/2014/main" id="{740645B9-6392-4917-A86D-4823FB3C60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7926" y="-358514"/>
            <a:ext cx="14232876" cy="7990834"/>
          </a:xfrm>
          <a:prstGeom prst="rect">
            <a:avLst/>
          </a:prstGeom>
        </p:spPr>
      </p:pic>
      <p:pic>
        <p:nvPicPr>
          <p:cNvPr id="26" name="图片 29">
            <a:hlinkClick r:id="rId4" action="ppaction://hlinksldjump"/>
            <a:extLst>
              <a:ext uri="{FF2B5EF4-FFF2-40B4-BE49-F238E27FC236}">
                <a16:creationId xmlns:a16="http://schemas.microsoft.com/office/drawing/2014/main" id="{219B5E34-1369-41EC-9E47-B17843F7551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5848" y="400075"/>
            <a:ext cx="1397969" cy="1185761"/>
          </a:xfrm>
          <a:prstGeom prst="rect">
            <a:avLst/>
          </a:prstGeom>
          <a:effectLst>
            <a:outerShdw blurRad="50800" dist="38100" dir="2700000" algn="tl" rotWithShape="0">
              <a:prstClr val="black">
                <a:alpha val="40000"/>
              </a:prstClr>
            </a:outerShdw>
          </a:effectLst>
        </p:spPr>
      </p:pic>
      <p:sp>
        <p:nvSpPr>
          <p:cNvPr id="20" name="矩形 19"/>
          <p:cNvSpPr/>
          <p:nvPr/>
        </p:nvSpPr>
        <p:spPr>
          <a:xfrm rot="20718769">
            <a:off x="4193877" y="2155406"/>
            <a:ext cx="184731" cy="854080"/>
          </a:xfrm>
          <a:prstGeom prst="rect">
            <a:avLst/>
          </a:prstGeom>
        </p:spPr>
        <p:txBody>
          <a:bodyPr wrap="none">
            <a:spAutoFit/>
          </a:bodyPr>
          <a:lstStyle/>
          <a:p>
            <a:endParaRPr lang="zh-CN" altLang="en-US" sz="4950" dirty="0">
              <a:solidFill>
                <a:srgbClr val="099F00"/>
              </a:solidFill>
              <a:latin typeface="方正少儿简体" panose="03000509000000000000" pitchFamily="65" charset="-122"/>
              <a:ea typeface="方正少儿简体" panose="03000509000000000000" pitchFamily="65" charset="-122"/>
            </a:endParaRPr>
          </a:p>
        </p:txBody>
      </p:sp>
      <p:sp>
        <p:nvSpPr>
          <p:cNvPr id="51" name="矩形 50"/>
          <p:cNvSpPr/>
          <p:nvPr/>
        </p:nvSpPr>
        <p:spPr>
          <a:xfrm>
            <a:off x="1068278" y="1370278"/>
            <a:ext cx="9884788" cy="677108"/>
          </a:xfrm>
          <a:prstGeom prst="rect">
            <a:avLst/>
          </a:prstGeom>
        </p:spPr>
        <p:txBody>
          <a:bodyPr wrap="square">
            <a:spAutoFit/>
          </a:bodyPr>
          <a:lstStyle/>
          <a:p>
            <a:pPr algn="ctr"/>
            <a:r>
              <a:rPr lang="vi-VN" altLang="zh-CN" sz="3800">
                <a:solidFill>
                  <a:schemeClr val="bg1"/>
                </a:solidFill>
                <a:latin typeface="+mj-lt"/>
                <a:ea typeface="方正少儿简体" panose="03000509000000000000" pitchFamily="65" charset="-122"/>
                <a:cs typeface="Arial" panose="020B0604020202020204" pitchFamily="34" charset="0"/>
              </a:rPr>
              <a:t>Đường thẳng b là tiếp tuyến của đường tròn nào ?</a:t>
            </a:r>
            <a:endParaRPr lang="zh-CN" altLang="en-US" sz="3800" dirty="0">
              <a:solidFill>
                <a:schemeClr val="bg1"/>
              </a:solidFill>
              <a:latin typeface="+mj-lt"/>
              <a:ea typeface="方正少儿简体" panose="03000509000000000000" pitchFamily="65" charset="-122"/>
              <a:cs typeface="Arial" panose="020B0604020202020204" pitchFamily="34" charset="0"/>
            </a:endParaRPr>
          </a:p>
        </p:txBody>
      </p:sp>
      <p:pic>
        <p:nvPicPr>
          <p:cNvPr id="29" name="图片 2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4001" y="6115435"/>
            <a:ext cx="9153525" cy="752475"/>
          </a:xfrm>
          <a:prstGeom prst="rect">
            <a:avLst/>
          </a:prstGeom>
        </p:spPr>
      </p:pic>
      <p:pic>
        <p:nvPicPr>
          <p:cNvPr id="10"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1225834">
            <a:off x="161027" y="5321876"/>
            <a:ext cx="1445371" cy="1461946"/>
          </a:xfrm>
          <a:prstGeom prst="rect">
            <a:avLst/>
          </a:prstGeom>
        </p:spPr>
      </p:pic>
      <p:sp>
        <p:nvSpPr>
          <p:cNvPr id="18" name="Star: 10 Points 17">
            <a:extLst>
              <a:ext uri="{FF2B5EF4-FFF2-40B4-BE49-F238E27FC236}">
                <a16:creationId xmlns:a16="http://schemas.microsoft.com/office/drawing/2014/main" id="{521B0127-B011-4EC3-979E-A60877A2E596}"/>
              </a:ext>
            </a:extLst>
          </p:cNvPr>
          <p:cNvSpPr/>
          <p:nvPr/>
        </p:nvSpPr>
        <p:spPr>
          <a:xfrm>
            <a:off x="4916017" y="4229116"/>
            <a:ext cx="1804989" cy="1823733"/>
          </a:xfrm>
          <a:prstGeom prst="star10">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solidFill>
                  <a:srgbClr val="FF0000"/>
                </a:solidFill>
              </a:rPr>
              <a:t>Đường thẳng b là tiếp tuyến của đường tròn (K;KN)</a:t>
            </a:r>
          </a:p>
        </p:txBody>
      </p:sp>
      <p:sp>
        <p:nvSpPr>
          <p:cNvPr id="27" name="Decagon 26">
            <a:extLst>
              <a:ext uri="{FF2B5EF4-FFF2-40B4-BE49-F238E27FC236}">
                <a16:creationId xmlns:a16="http://schemas.microsoft.com/office/drawing/2014/main" id="{09572FE0-46A4-4767-BAB6-7E8F71D813AC}"/>
              </a:ext>
            </a:extLst>
          </p:cNvPr>
          <p:cNvSpPr/>
          <p:nvPr/>
        </p:nvSpPr>
        <p:spPr>
          <a:xfrm>
            <a:off x="10047683" y="681826"/>
            <a:ext cx="556711" cy="435617"/>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rPr>
              <a:t>4</a:t>
            </a:r>
            <a:endParaRPr lang="en-US" sz="3200" dirty="0">
              <a:solidFill>
                <a:srgbClr val="FF0000"/>
              </a:solidFill>
            </a:endParaRPr>
          </a:p>
        </p:txBody>
      </p:sp>
      <p:pic>
        <p:nvPicPr>
          <p:cNvPr id="13" name="Picture 5">
            <a:extLst>
              <a:ext uri="{FF2B5EF4-FFF2-40B4-BE49-F238E27FC236}">
                <a16:creationId xmlns:a16="http://schemas.microsoft.com/office/drawing/2014/main" id="{5432AE20-4271-49ED-8E24-B4678BAAF41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17097" y="2324173"/>
            <a:ext cx="4802827" cy="175723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p:spPr>
      </p:pic>
    </p:spTree>
    <p:extLst>
      <p:ext uri="{BB962C8B-B14F-4D97-AF65-F5344CB8AC3E}">
        <p14:creationId xmlns:p14="http://schemas.microsoft.com/office/powerpoint/2010/main" val="4293284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6">
            <a:extLst>
              <a:ext uri="{FF2B5EF4-FFF2-40B4-BE49-F238E27FC236}">
                <a16:creationId xmlns:a16="http://schemas.microsoft.com/office/drawing/2014/main" id="{740645B9-6392-4917-A86D-4823FB3C60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0498" y="-300457"/>
            <a:ext cx="14232876" cy="7990834"/>
          </a:xfrm>
          <a:prstGeom prst="rect">
            <a:avLst/>
          </a:prstGeom>
        </p:spPr>
      </p:pic>
      <p:pic>
        <p:nvPicPr>
          <p:cNvPr id="26" name="图片 29">
            <a:hlinkClick r:id="rId4" action="ppaction://hlinksldjump"/>
            <a:extLst>
              <a:ext uri="{FF2B5EF4-FFF2-40B4-BE49-F238E27FC236}">
                <a16:creationId xmlns:a16="http://schemas.microsoft.com/office/drawing/2014/main" id="{219B5E34-1369-41EC-9E47-B17843F7551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5848" y="400075"/>
            <a:ext cx="1397969" cy="1185761"/>
          </a:xfrm>
          <a:prstGeom prst="rect">
            <a:avLst/>
          </a:prstGeom>
          <a:effectLst>
            <a:outerShdw blurRad="50800" dist="38100" dir="2700000" algn="tl" rotWithShape="0">
              <a:prstClr val="black">
                <a:alpha val="40000"/>
              </a:prstClr>
            </a:outerShdw>
          </a:effectLst>
        </p:spPr>
      </p:pic>
      <p:sp>
        <p:nvSpPr>
          <p:cNvPr id="20" name="矩形 19"/>
          <p:cNvSpPr/>
          <p:nvPr/>
        </p:nvSpPr>
        <p:spPr>
          <a:xfrm rot="20718769">
            <a:off x="4193877" y="2155406"/>
            <a:ext cx="184731" cy="854080"/>
          </a:xfrm>
          <a:prstGeom prst="rect">
            <a:avLst/>
          </a:prstGeom>
        </p:spPr>
        <p:txBody>
          <a:bodyPr wrap="none">
            <a:spAutoFit/>
          </a:bodyPr>
          <a:lstStyle/>
          <a:p>
            <a:endParaRPr lang="zh-CN" altLang="en-US" sz="4950" dirty="0">
              <a:solidFill>
                <a:srgbClr val="099F00"/>
              </a:solidFill>
              <a:latin typeface="方正少儿简体" panose="03000509000000000000" pitchFamily="65" charset="-122"/>
              <a:ea typeface="方正少儿简体" panose="03000509000000000000" pitchFamily="65" charset="-122"/>
            </a:endParaRPr>
          </a:p>
        </p:txBody>
      </p:sp>
      <p:sp>
        <p:nvSpPr>
          <p:cNvPr id="51" name="矩形 50"/>
          <p:cNvSpPr/>
          <p:nvPr/>
        </p:nvSpPr>
        <p:spPr>
          <a:xfrm>
            <a:off x="1620711" y="1876176"/>
            <a:ext cx="8950577" cy="1077218"/>
          </a:xfrm>
          <a:prstGeom prst="rect">
            <a:avLst/>
          </a:prstGeom>
        </p:spPr>
        <p:txBody>
          <a:bodyPr wrap="square">
            <a:spAutoFit/>
          </a:bodyPr>
          <a:lstStyle/>
          <a:p>
            <a:pPr algn="ctr"/>
            <a:r>
              <a:rPr lang="vi-VN" altLang="zh-CN" sz="3200">
                <a:solidFill>
                  <a:schemeClr val="bg1"/>
                </a:solidFill>
                <a:latin typeface="Arial" panose="020B0604020202020204" pitchFamily="34" charset="0"/>
                <a:ea typeface="方正少儿简体" panose="03000509000000000000" pitchFamily="65" charset="-122"/>
                <a:cs typeface="Arial" panose="020B0604020202020204" pitchFamily="34" charset="0"/>
              </a:rPr>
              <a:t>Nếu đường thẳng a và đường tròn (O) tiếp xúc nhau thì d.....R</a:t>
            </a:r>
            <a:endParaRPr lang="zh-CN" altLang="en-US" sz="3200" dirty="0">
              <a:solidFill>
                <a:schemeClr val="bg1"/>
              </a:solidFill>
              <a:latin typeface="Arial" panose="020B0604020202020204" pitchFamily="34" charset="0"/>
              <a:ea typeface="方正少儿简体" panose="03000509000000000000" pitchFamily="65" charset="-122"/>
              <a:cs typeface="Arial" panose="020B0604020202020204" pitchFamily="34" charset="0"/>
            </a:endParaRPr>
          </a:p>
        </p:txBody>
      </p:sp>
      <p:pic>
        <p:nvPicPr>
          <p:cNvPr id="29" name="图片 2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4001" y="6115435"/>
            <a:ext cx="9153525" cy="752475"/>
          </a:xfrm>
          <a:prstGeom prst="rect">
            <a:avLst/>
          </a:prstGeom>
        </p:spPr>
      </p:pic>
      <p:pic>
        <p:nvPicPr>
          <p:cNvPr id="10"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1225834">
            <a:off x="161027" y="5321876"/>
            <a:ext cx="1445371" cy="1461946"/>
          </a:xfrm>
          <a:prstGeom prst="rect">
            <a:avLst/>
          </a:prstGeom>
        </p:spPr>
      </p:pic>
      <p:sp>
        <p:nvSpPr>
          <p:cNvPr id="27" name="Decagon 26">
            <a:extLst>
              <a:ext uri="{FF2B5EF4-FFF2-40B4-BE49-F238E27FC236}">
                <a16:creationId xmlns:a16="http://schemas.microsoft.com/office/drawing/2014/main" id="{09572FE0-46A4-4767-BAB6-7E8F71D813AC}"/>
              </a:ext>
            </a:extLst>
          </p:cNvPr>
          <p:cNvSpPr/>
          <p:nvPr/>
        </p:nvSpPr>
        <p:spPr>
          <a:xfrm>
            <a:off x="10047683" y="681826"/>
            <a:ext cx="556711" cy="435617"/>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rPr>
              <a:t>4</a:t>
            </a:r>
            <a:endParaRPr lang="en-US" sz="3200" dirty="0">
              <a:solidFill>
                <a:srgbClr val="FF0000"/>
              </a:solidFill>
            </a:endParaRPr>
          </a:p>
        </p:txBody>
      </p:sp>
      <p:sp>
        <p:nvSpPr>
          <p:cNvPr id="17" name="TextBox 16">
            <a:extLst>
              <a:ext uri="{FF2B5EF4-FFF2-40B4-BE49-F238E27FC236}">
                <a16:creationId xmlns:a16="http://schemas.microsoft.com/office/drawing/2014/main" id="{FEE6C36B-8414-4369-A1AE-B2F99F890AA1}"/>
              </a:ext>
            </a:extLst>
          </p:cNvPr>
          <p:cNvSpPr txBox="1"/>
          <p:nvPr/>
        </p:nvSpPr>
        <p:spPr>
          <a:xfrm>
            <a:off x="5170170" y="3904606"/>
            <a:ext cx="1851660" cy="584775"/>
          </a:xfrm>
          <a:prstGeom prst="rect">
            <a:avLst/>
          </a:prstGeom>
          <a:noFill/>
        </p:spPr>
        <p:txBody>
          <a:bodyPr wrap="square">
            <a:spAutoFit/>
          </a:bodyPr>
          <a:lstStyle/>
          <a:p>
            <a:pPr algn="ctr"/>
            <a:r>
              <a:rPr lang="en-US" sz="3200" b="1">
                <a:solidFill>
                  <a:srgbClr val="FF0000"/>
                </a:solidFill>
              </a:rPr>
              <a:t>d = R</a:t>
            </a:r>
          </a:p>
        </p:txBody>
      </p:sp>
    </p:spTree>
    <p:extLst>
      <p:ext uri="{BB962C8B-B14F-4D97-AF65-F5344CB8AC3E}">
        <p14:creationId xmlns:p14="http://schemas.microsoft.com/office/powerpoint/2010/main" val="1739836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id="{7AD273C4-DA5B-4834-BBC8-245D4745894D}"/>
              </a:ext>
            </a:extLst>
          </p:cNvPr>
          <p:cNvSpPr>
            <a:spLocks noGrp="1"/>
          </p:cNvSpPr>
          <p:nvPr>
            <p:ph type="title"/>
          </p:nvPr>
        </p:nvSpPr>
        <p:spPr>
          <a:xfrm>
            <a:off x="0" y="-14068"/>
            <a:ext cx="12192000" cy="1325563"/>
          </a:xfrm>
          <a:solidFill>
            <a:schemeClr val="accent4">
              <a:lumMod val="20000"/>
              <a:lumOff val="80000"/>
            </a:schemeClr>
          </a:solidFill>
        </p:spPr>
        <p:txBody>
          <a:bodyPr>
            <a:normAutofit fontScale="90000"/>
          </a:bodyPr>
          <a:lstStyle/>
          <a:p>
            <a:pPr algn="ctr">
              <a:lnSpc>
                <a:spcPct val="150000"/>
              </a:lnSpc>
            </a:pPr>
            <a:r>
              <a:rPr lang="vi-VN" sz="3000" b="1">
                <a:latin typeface="+mn-lt"/>
              </a:rPr>
              <a:t>Eratosthenes (tiếng Hy Lạp: </a:t>
            </a:r>
            <a:r>
              <a:rPr lang="el-GR" sz="3000" b="1">
                <a:latin typeface="+mn-lt"/>
              </a:rPr>
              <a:t>Ερατοσθένης; 276 </a:t>
            </a:r>
            <a:r>
              <a:rPr lang="vi-VN" sz="3000" b="1">
                <a:latin typeface="+mn-lt"/>
              </a:rPr>
              <a:t>TCN – 194 TCN) </a:t>
            </a:r>
            <a:br>
              <a:rPr lang="en-US" sz="3000" b="1">
                <a:latin typeface="+mn-lt"/>
              </a:rPr>
            </a:br>
            <a:r>
              <a:rPr lang="vi-VN" sz="3000" b="1">
                <a:latin typeface="+mn-lt"/>
              </a:rPr>
              <a:t>là một nhà toán học, địa lý và thiên văn người Hy Lạp.</a:t>
            </a:r>
            <a:endParaRPr lang="en-US" sz="3000" b="1">
              <a:latin typeface="+mn-lt"/>
            </a:endParaRPr>
          </a:p>
        </p:txBody>
      </p:sp>
      <p:sp>
        <p:nvSpPr>
          <p:cNvPr id="7" name="TextBox 6">
            <a:extLst>
              <a:ext uri="{FF2B5EF4-FFF2-40B4-BE49-F238E27FC236}">
                <a16:creationId xmlns:a16="http://schemas.microsoft.com/office/drawing/2014/main" id="{F6D8DAA0-5D58-46D3-9547-841BCB42C2EC}"/>
              </a:ext>
            </a:extLst>
          </p:cNvPr>
          <p:cNvSpPr txBox="1"/>
          <p:nvPr/>
        </p:nvSpPr>
        <p:spPr>
          <a:xfrm>
            <a:off x="275493" y="1572432"/>
            <a:ext cx="6392594" cy="4351338"/>
          </a:xfrm>
          <a:prstGeom prst="rect">
            <a:avLst/>
          </a:prstGeom>
        </p:spPr>
        <p:txBody>
          <a:bodyPr vert="horz" lIns="91440" tIns="45720" rIns="91440" bIns="45720" rtlCol="0">
            <a:noAutofit/>
          </a:bodyPr>
          <a:lstStyle/>
          <a:p>
            <a:pPr indent="-228600" algn="just">
              <a:lnSpc>
                <a:spcPct val="120000"/>
              </a:lnSpc>
              <a:spcAft>
                <a:spcPts val="600"/>
              </a:spcAft>
              <a:buFont typeface="Arial" panose="020B0604020202020204" pitchFamily="34" charset="0"/>
              <a:buChar char="•"/>
            </a:pPr>
            <a:r>
              <a:rPr lang="en-US" sz="2200">
                <a:latin typeface="Arial" panose="020B0604020202020204" pitchFamily="34" charset="0"/>
                <a:cs typeface="Arial" panose="020B0604020202020204" pitchFamily="34" charset="0"/>
              </a:rPr>
              <a:t>Ông sinh ra tại Cyrene (ngày nay thuộc Libya), nhưng dành hầu hết cuộc đời và sự nghiệp tại Alexandria (Ai Cập) . Ông được nhắc tới vì đã phát kiến ra hệ thống kinh độ và vĩ độ cũng như tính toán gần chính xác kích thước của Trái Đất.</a:t>
            </a:r>
          </a:p>
          <a:p>
            <a:pPr indent="-228600" algn="just">
              <a:lnSpc>
                <a:spcPct val="120000"/>
              </a:lnSpc>
              <a:spcAft>
                <a:spcPts val="600"/>
              </a:spcAft>
              <a:buFont typeface="Arial" panose="020B0604020202020204" pitchFamily="34" charset="0"/>
              <a:buChar char="•"/>
            </a:pPr>
            <a:r>
              <a:rPr lang="en-US" sz="2200">
                <a:latin typeface="Arial" panose="020B0604020202020204" pitchFamily="34" charset="0"/>
                <a:cs typeface="Arial" panose="020B0604020202020204" pitchFamily="34" charset="0"/>
              </a:rPr>
              <a:t>Trong tác phẩm Trong các chuyển động tròn của các thiên thể, Cleomedes cho rằng ông đã tính toán chính xác chu vi Trái Đất vào khoảng năm 240 TCN, bằng sử dụng các phương pháp lượng giác và kiến thức về góc lên của Mặt Trời vào giữa trưa tại Alexandria và Syene (ngày nay là Aswan, Ai Cập).</a:t>
            </a:r>
          </a:p>
        </p:txBody>
      </p:sp>
      <p:pic>
        <p:nvPicPr>
          <p:cNvPr id="1026" name="Picture 2">
            <a:extLst>
              <a:ext uri="{FF2B5EF4-FFF2-40B4-BE49-F238E27FC236}">
                <a16:creationId xmlns:a16="http://schemas.microsoft.com/office/drawing/2014/main" id="{3D13D049-ED13-40B7-B029-41642047EE9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833382" y="1664106"/>
            <a:ext cx="5181600" cy="4287774"/>
          </a:xfrm>
          <a:prstGeom prst="rect">
            <a:avLst/>
          </a:prstGeom>
          <a:solidFill>
            <a:srgbClr val="FFFFFF"/>
          </a:solidFill>
        </p:spPr>
      </p:pic>
    </p:spTree>
    <p:extLst>
      <p:ext uri="{BB962C8B-B14F-4D97-AF65-F5344CB8AC3E}">
        <p14:creationId xmlns:p14="http://schemas.microsoft.com/office/powerpoint/2010/main" val="25277977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3787325_Lab safety_AAS_v3" id="{898BC5E2-691B-4B41-A97D-F35AD4FFF20D}" vid="{295F60D3-032D-43CA-A300-E4752067AD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UI/customUI14.xml>PPT7 11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604BA817-A03C-4EA3-86C4-6E42BD37F523}">
  <ds:schemaRefs>
    <ds:schemaRef ds:uri="http://schemas.microsoft.com/sharepoint/v3/contenttype/forms"/>
  </ds:schemaRefs>
</ds:datastoreItem>
</file>

<file path=customXml/itemProps2.xml><?xml version="1.0" encoding="utf-8"?>
<ds:datastoreItem xmlns:ds="http://schemas.openxmlformats.org/officeDocument/2006/customXml" ds:itemID="{19E59094-1E6F-42D5-A62B-D0344AFFFA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0096A91-93C8-4C7A-BF68-944591874A6D}">
  <ds:schemaRefs>
    <ds:schemaRef ds:uri="http://purl.org/dc/terms/"/>
    <ds:schemaRef ds:uri="http://purl.org/dc/dcmitype/"/>
    <ds:schemaRef ds:uri="http://schemas.microsoft.com/office/2006/documentManagement/types"/>
    <ds:schemaRef ds:uri="http://schemas.openxmlformats.org/package/2006/metadata/core-properties"/>
    <ds:schemaRef ds:uri="16c05727-aa75-4e4a-9b5f-8a80a1165891"/>
    <ds:schemaRef ds:uri="http://www.w3.org/XML/1998/namespace"/>
    <ds:schemaRef ds:uri="http://purl.org/dc/elements/1.1/"/>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Facet</Template>
  <TotalTime>1670</TotalTime>
  <Words>1169</Words>
  <Application>Microsoft Office PowerPoint</Application>
  <PresentationFormat>Widescreen</PresentationFormat>
  <Paragraphs>159</Paragraphs>
  <Slides>19</Slides>
  <Notes>13</Notes>
  <HiddenSlides>0</HiddenSlides>
  <MMClips>1</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31" baseType="lpstr">
      <vt:lpstr>.VnArial Narrow</vt:lpstr>
      <vt:lpstr>Arial</vt:lpstr>
      <vt:lpstr>Calibri</vt:lpstr>
      <vt:lpstr>Calibri Light</vt:lpstr>
      <vt:lpstr>Rockwell</vt:lpstr>
      <vt:lpstr>Symbol</vt:lpstr>
      <vt:lpstr>Tahoma</vt:lpstr>
      <vt:lpstr>Times New Roman</vt:lpstr>
      <vt:lpstr>UTM Banque</vt:lpstr>
      <vt:lpstr>方正少儿简体</vt:lpstr>
      <vt:lpstr>Office Theme</vt:lpstr>
      <vt:lpstr>Equation</vt:lpstr>
      <vt:lpstr> Chương II: ĐƯỜNG TRÒN  DẤU HIỆU NHẬN BIẾT TIẾP TUYẾN CỦA ĐƯỜNG TRÒN Tiết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Eratosthenes (tiếng Hy Lạp: Ερατοσθένης; 276 TCN – 194 TCN)  là một nhà toán học, địa lý và thiên văn người Hy Lạp.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Remember… Safety First!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Safety</dc:title>
  <dc:creator>Lê Hải</dc:creator>
  <cp:lastModifiedBy>A36697 Dương Tuấn Anh</cp:lastModifiedBy>
  <cp:revision>57</cp:revision>
  <dcterms:created xsi:type="dcterms:W3CDTF">2021-06-07T13:44:30Z</dcterms:created>
  <dcterms:modified xsi:type="dcterms:W3CDTF">2023-06-10T09:17:37Z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