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media/audio2.wav" ContentType="audio/wav"/>
  <Override PartName="/ppt/media/audio3.wav" ContentType="audio/wav"/>
  <Override PartName="/ppt/media/audio4.wav" ContentType="audio/wav"/>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b06fed5652264486"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1" r:id="rId2"/>
    <p:sldMasterId id="2147483713" r:id="rId3"/>
    <p:sldMasterId id="2147483725" r:id="rId4"/>
    <p:sldMasterId id="2147483737" r:id="rId5"/>
  </p:sldMasterIdLst>
  <p:notesMasterIdLst>
    <p:notesMasterId r:id="rId41"/>
  </p:notesMasterIdLst>
  <p:sldIdLst>
    <p:sldId id="259" r:id="rId6"/>
    <p:sldId id="1129" r:id="rId7"/>
    <p:sldId id="1128" r:id="rId8"/>
    <p:sldId id="1130" r:id="rId9"/>
    <p:sldId id="1131" r:id="rId10"/>
    <p:sldId id="1132" r:id="rId11"/>
    <p:sldId id="1133" r:id="rId12"/>
    <p:sldId id="1134" r:id="rId13"/>
    <p:sldId id="1135" r:id="rId14"/>
    <p:sldId id="1125" r:id="rId15"/>
    <p:sldId id="1138" r:id="rId16"/>
    <p:sldId id="1139" r:id="rId17"/>
    <p:sldId id="1140" r:id="rId18"/>
    <p:sldId id="1170" r:id="rId19"/>
    <p:sldId id="1141" r:id="rId20"/>
    <p:sldId id="1142" r:id="rId21"/>
    <p:sldId id="1143" r:id="rId22"/>
    <p:sldId id="1163" r:id="rId23"/>
    <p:sldId id="1145" r:id="rId24"/>
    <p:sldId id="1168" r:id="rId25"/>
    <p:sldId id="1171" r:id="rId26"/>
    <p:sldId id="1149" r:id="rId27"/>
    <p:sldId id="1150" r:id="rId28"/>
    <p:sldId id="269" r:id="rId29"/>
    <p:sldId id="1151" r:id="rId30"/>
    <p:sldId id="1153" r:id="rId31"/>
    <p:sldId id="1164" r:id="rId32"/>
    <p:sldId id="1165" r:id="rId33"/>
    <p:sldId id="1166" r:id="rId34"/>
    <p:sldId id="1167" r:id="rId35"/>
    <p:sldId id="1158" r:id="rId36"/>
    <p:sldId id="1159" r:id="rId37"/>
    <p:sldId id="1160" r:id="rId38"/>
    <p:sldId id="1161" r:id="rId39"/>
    <p:sldId id="116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ECF3"/>
    <a:srgbClr val="5D2E7A"/>
    <a:srgbClr val="9A8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5" autoAdjust="0"/>
    <p:restoredTop sz="94660"/>
  </p:normalViewPr>
  <p:slideViewPr>
    <p:cSldViewPr snapToGrid="0">
      <p:cViewPr varScale="1">
        <p:scale>
          <a:sx n="67" d="100"/>
          <a:sy n="67" d="100"/>
        </p:scale>
        <p:origin x="6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6/10/2023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50E973-9B0B-4F39-8D13-B383A8BEBCC1}" type="slidenum">
              <a:rPr lang="zh-CN" altLang="en-US" smtClean="0"/>
              <a:t>8</a:t>
            </a:fld>
            <a:endParaRPr lang="zh-CN" altLang="en-US"/>
          </a:p>
        </p:txBody>
      </p:sp>
    </p:spTree>
    <p:extLst>
      <p:ext uri="{BB962C8B-B14F-4D97-AF65-F5344CB8AC3E}">
        <p14:creationId xmlns:p14="http://schemas.microsoft.com/office/powerpoint/2010/main" val="70571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1EE5C11-0BFB-45C5-A9FD-DB8A764BF296}" type="slidenum">
              <a:rPr lang="en-US"/>
              <a:pPr algn="r" eaLnBrk="1" hangingPunct="1"/>
              <a:t>11</a:t>
            </a:fld>
            <a:endParaRPr lang="en-US"/>
          </a:p>
        </p:txBody>
      </p:sp>
    </p:spTree>
    <p:extLst>
      <p:ext uri="{BB962C8B-B14F-4D97-AF65-F5344CB8AC3E}">
        <p14:creationId xmlns:p14="http://schemas.microsoft.com/office/powerpoint/2010/main" val="311415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DEBE3E95-E7A5-40C4-8DBA-51846E94B2AD}" type="slidenum">
              <a:rPr lang="vi-VN" smtClean="0"/>
              <a:t>26</a:t>
            </a:fld>
            <a:endParaRPr lang="vi-VN"/>
          </a:p>
        </p:txBody>
      </p:sp>
    </p:spTree>
    <p:extLst>
      <p:ext uri="{BB962C8B-B14F-4D97-AF65-F5344CB8AC3E}">
        <p14:creationId xmlns:p14="http://schemas.microsoft.com/office/powerpoint/2010/main" val="111102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50E973-9B0B-4F39-8D13-B383A8BEBCC1}" type="slidenum">
              <a:rPr lang="zh-CN" altLang="en-US" smtClean="0"/>
              <a:t>32</a:t>
            </a:fld>
            <a:endParaRPr lang="zh-CN" altLang="en-US"/>
          </a:p>
        </p:txBody>
      </p:sp>
    </p:spTree>
    <p:extLst>
      <p:ext uri="{BB962C8B-B14F-4D97-AF65-F5344CB8AC3E}">
        <p14:creationId xmlns:p14="http://schemas.microsoft.com/office/powerpoint/2010/main" val="144944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6/10/2023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6/10/2023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6/10/2023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34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D70CED-DE36-4A76-8EFB-52A899341F27}" type="slidenum">
              <a:rPr lang="en-US"/>
              <a:pPr>
                <a:defRPr/>
              </a:pPr>
              <a:t>‹#›</a:t>
            </a:fld>
            <a:endParaRPr lang="en-US"/>
          </a:p>
        </p:txBody>
      </p:sp>
    </p:spTree>
    <p:extLst>
      <p:ext uri="{BB962C8B-B14F-4D97-AF65-F5344CB8AC3E}">
        <p14:creationId xmlns:p14="http://schemas.microsoft.com/office/powerpoint/2010/main" val="429899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6/10/2023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034619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6/10/2023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6/10/2023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6/10/2023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6/10/2023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DE6AF3A-7888-4226-B4FD-D1B277199272}" type="slidenum">
              <a:rPr lang="en-US"/>
              <a:pPr/>
              <a:t>‹#›</a:t>
            </a:fld>
            <a:endParaRPr lang="en-US"/>
          </a:p>
        </p:txBody>
      </p:sp>
    </p:spTree>
    <p:extLst>
      <p:ext uri="{BB962C8B-B14F-4D97-AF65-F5344CB8AC3E}">
        <p14:creationId xmlns:p14="http://schemas.microsoft.com/office/powerpoint/2010/main" val="273881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6/10/2023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501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429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234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985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803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565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574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934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703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8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6/10/2023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47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921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414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527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220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871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567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71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975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7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6/10/2023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331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46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205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859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641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404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010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123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386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62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6/10/2023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679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308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034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560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078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366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181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563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268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6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6/10/2023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504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8731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1267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73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6/10/2023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6/10/2023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6/10/2023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www.publicdomainpictures.net/view-image.php?image=213792&amp;picture=sandy-beach"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alphaModFix amt="20000"/>
            <a:lum/>
            <a:extLst>
              <a:ext uri="{837473B0-CC2E-450A-ABE3-18F120FF3D39}">
                <a1611:picAttrSrcUrl xmlns:a1611="http://schemas.microsoft.com/office/drawing/2016/11/main" r:id="rId22"/>
              </a:ext>
            </a:extLst>
          </a:blip>
          <a:srcRect/>
          <a:stretch>
            <a:fillRect l="-20000" r="-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6/10/2023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7" r:id="rId12"/>
    <p:sldLayoutId id="2147483698" r:id="rId13"/>
    <p:sldLayoutId id="2147483699" r:id="rId14"/>
    <p:sldLayoutId id="2147483649" r:id="rId15"/>
    <p:sldLayoutId id="2147483656" r:id="rId16"/>
    <p:sldLayoutId id="2147483657" r:id="rId17"/>
    <p:sldLayoutId id="2147483658" r:id="rId18"/>
    <p:sldLayoutId id="2147483700"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61537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65986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1806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6/10/2023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773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0.wmf"/><Relationship Id="rId3" Type="http://schemas.openxmlformats.org/officeDocument/2006/relationships/image" Target="../media/image27.wmf"/><Relationship Id="rId12" Type="http://schemas.openxmlformats.org/officeDocument/2006/relationships/oleObject" Target="../embeddings/oleObject4.bin"/><Relationship Id="rId2" Type="http://schemas.openxmlformats.org/officeDocument/2006/relationships/oleObject" Target="../embeddings/oleObject1.bin"/><Relationship Id="rId1" Type="http://schemas.openxmlformats.org/officeDocument/2006/relationships/slideLayout" Target="../slideLayouts/slideLayout2.xml"/><Relationship Id="rId11" Type="http://schemas.openxmlformats.org/officeDocument/2006/relationships/image" Target="../media/image29.wmf"/><Relationship Id="rId5" Type="http://schemas.openxmlformats.org/officeDocument/2006/relationships/image" Target="../media/image28.wmf"/><Relationship Id="rId15" Type="http://schemas.openxmlformats.org/officeDocument/2006/relationships/image" Target="../media/image58.png"/><Relationship Id="rId10"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image" Target="../media/image56.png"/><Relationship Id="rId14"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3.wmf"/><Relationship Id="rId12" Type="http://schemas.openxmlformats.org/officeDocument/2006/relationships/oleObject" Target="../embeddings/oleObject10.bin"/><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7.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4.wmf"/><Relationship Id="rId14" Type="http://schemas.openxmlformats.org/officeDocument/2006/relationships/image" Target="../media/image26.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4.png"/><Relationship Id="rId3" Type="http://schemas.openxmlformats.org/officeDocument/2006/relationships/image" Target="../media/image37.wmf"/><Relationship Id="rId7" Type="http://schemas.openxmlformats.org/officeDocument/2006/relationships/image" Target="../media/image39.wmf"/><Relationship Id="rId12" Type="http://schemas.openxmlformats.org/officeDocument/2006/relationships/image" Target="../media/image43.svg"/><Relationship Id="rId2" Type="http://schemas.openxmlformats.org/officeDocument/2006/relationships/oleObject" Target="../embeddings/oleObject11.bin"/><Relationship Id="rId1" Type="http://schemas.openxmlformats.org/officeDocument/2006/relationships/slideLayout" Target="../slideLayouts/slideLayout1.xml"/><Relationship Id="rId6" Type="http://schemas.openxmlformats.org/officeDocument/2006/relationships/oleObject" Target="../embeddings/oleObject13.bin"/><Relationship Id="rId11" Type="http://schemas.openxmlformats.org/officeDocument/2006/relationships/image" Target="../media/image42.png"/><Relationship Id="rId5" Type="http://schemas.openxmlformats.org/officeDocument/2006/relationships/image" Target="../media/image38.wmf"/><Relationship Id="rId10" Type="http://schemas.openxmlformats.org/officeDocument/2006/relationships/image" Target="../media/image41.tmp"/><Relationship Id="rId4" Type="http://schemas.openxmlformats.org/officeDocument/2006/relationships/oleObject" Target="../embeddings/oleObject12.bin"/><Relationship Id="rId9" Type="http://schemas.openxmlformats.org/officeDocument/2006/relationships/image" Target="../media/image40.wmf"/></Relationships>
</file>

<file path=ppt/slides/_rels/slide1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4.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46.png"/><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49.wmf"/><Relationship Id="rId12" Type="http://schemas.openxmlformats.org/officeDocument/2006/relationships/oleObject" Target="../embeddings/oleObject20.bin"/><Relationship Id="rId2" Type="http://schemas.openxmlformats.org/officeDocument/2006/relationships/oleObject" Target="../embeddings/oleObject15.bin"/><Relationship Id="rId1" Type="http://schemas.openxmlformats.org/officeDocument/2006/relationships/slideLayout" Target="../slideLayouts/slideLayout7.xml"/><Relationship Id="rId6" Type="http://schemas.openxmlformats.org/officeDocument/2006/relationships/oleObject" Target="../embeddings/oleObject17.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50.wmf"/><Relationship Id="rId14" Type="http://schemas.openxmlformats.org/officeDocument/2006/relationships/image" Target="../media/image26.wmf"/></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3.xml"/><Relationship Id="rId7"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75.png"/><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56.wmf"/><Relationship Id="rId2" Type="http://schemas.openxmlformats.org/officeDocument/2006/relationships/image" Target="../media/image2.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4.wmf"/><Relationship Id="rId11" Type="http://schemas.openxmlformats.org/officeDocument/2006/relationships/oleObject" Target="../embeddings/oleObject24.bin"/><Relationship Id="rId5" Type="http://schemas.openxmlformats.org/officeDocument/2006/relationships/oleObject" Target="../embeddings/oleObject22.bin"/><Relationship Id="rId15" Type="http://schemas.openxmlformats.org/officeDocument/2006/relationships/image" Target="../media/image57.wmf"/><Relationship Id="rId10" Type="http://schemas.openxmlformats.org/officeDocument/2006/relationships/image" Target="../media/image74.png"/><Relationship Id="rId4" Type="http://schemas.openxmlformats.org/officeDocument/2006/relationships/image" Target="../media/image53.wmf"/><Relationship Id="rId1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gif"/><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87.png"/><Relationship Id="rId7"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 Id="rId6" Type="http://schemas.openxmlformats.org/officeDocument/2006/relationships/image" Target="../media/image86.png"/><Relationship Id="rId11" Type="http://schemas.openxmlformats.org/officeDocument/2006/relationships/image" Target="../media/image63.wmf"/><Relationship Id="rId5" Type="http://schemas.openxmlformats.org/officeDocument/2006/relationships/image" Target="../media/image85.png"/><Relationship Id="rId10" Type="http://schemas.openxmlformats.org/officeDocument/2006/relationships/oleObject" Target="../embeddings/oleObject27.bin"/><Relationship Id="rId9" Type="http://schemas.openxmlformats.org/officeDocument/2006/relationships/image" Target="../media/image62.wmf"/><Relationship Id="rId14" Type="http://schemas.openxmlformats.org/officeDocument/2006/relationships/image" Target="../media/image88.png"/></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audio" Target="../media/audio4.wav"/><Relationship Id="rId7" Type="http://schemas.openxmlformats.org/officeDocument/2006/relationships/image" Target="../media/image67.png"/><Relationship Id="rId2" Type="http://schemas.openxmlformats.org/officeDocument/2006/relationships/audio" Target="../media/audio3.wav"/><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94.png"/></Relationships>
</file>

<file path=ppt/slides/_rels/slide25.xml.rels><?xml version="1.0" encoding="UTF-8" standalone="yes"?>
<Relationships xmlns="http://schemas.openxmlformats.org/package/2006/relationships"><Relationship Id="rId8" Type="http://schemas.openxmlformats.org/officeDocument/2006/relationships/image" Target="../media/image890.png"/><Relationship Id="rId13" Type="http://schemas.openxmlformats.org/officeDocument/2006/relationships/image" Target="../media/image95.png"/><Relationship Id="rId3" Type="http://schemas.openxmlformats.org/officeDocument/2006/relationships/image" Target="../media/image78.png"/><Relationship Id="rId7" Type="http://schemas.openxmlformats.org/officeDocument/2006/relationships/image" Target="../media/image840.png"/><Relationship Id="rId12" Type="http://schemas.openxmlformats.org/officeDocument/2006/relationships/image" Target="../media/image93.png"/><Relationship Id="rId2" Type="http://schemas.openxmlformats.org/officeDocument/2006/relationships/image" Target="../media/image59.png"/><Relationship Id="rId1" Type="http://schemas.openxmlformats.org/officeDocument/2006/relationships/slideLayout" Target="../slideLayouts/slideLayout14.xml"/><Relationship Id="rId6" Type="http://schemas.openxmlformats.org/officeDocument/2006/relationships/image" Target="../media/image830.png"/><Relationship Id="rId11" Type="http://schemas.openxmlformats.org/officeDocument/2006/relationships/image" Target="../media/image92.png"/><Relationship Id="rId5" Type="http://schemas.openxmlformats.org/officeDocument/2006/relationships/image" Target="../media/image820.png"/><Relationship Id="rId15" Type="http://schemas.openxmlformats.org/officeDocument/2006/relationships/image" Target="../media/image69.png"/><Relationship Id="rId10" Type="http://schemas.openxmlformats.org/officeDocument/2006/relationships/image" Target="../media/image91.png"/><Relationship Id="rId4" Type="http://schemas.openxmlformats.org/officeDocument/2006/relationships/image" Target="../media/image79.png"/><Relationship Id="rId9" Type="http://schemas.openxmlformats.org/officeDocument/2006/relationships/image" Target="../media/image900.png"/><Relationship Id="rId14" Type="http://schemas.openxmlformats.org/officeDocument/2006/relationships/image" Target="../media/image96.png"/></Relationships>
</file>

<file path=ppt/slides/_rels/slide2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1.xml"/><Relationship Id="rId7" Type="http://schemas.openxmlformats.org/officeDocument/2006/relationships/slide" Target="slide3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8" Type="http://schemas.openxmlformats.org/officeDocument/2006/relationships/image" Target="../media/image74.gif"/><Relationship Id="rId13" Type="http://schemas.openxmlformats.org/officeDocument/2006/relationships/slide" Target="slide26.xml"/><Relationship Id="rId3" Type="http://schemas.openxmlformats.org/officeDocument/2006/relationships/slideLayout" Target="../slideLayouts/slideLayout20.xml"/><Relationship Id="rId7" Type="http://schemas.openxmlformats.org/officeDocument/2006/relationships/image" Target="../media/image73.gif"/><Relationship Id="rId12" Type="http://schemas.openxmlformats.org/officeDocument/2006/relationships/image" Target="../media/image106.png"/><Relationship Id="rId2" Type="http://schemas.openxmlformats.org/officeDocument/2006/relationships/audio" Target="../media/media1.WAV"/><Relationship Id="rId16" Type="http://schemas.openxmlformats.org/officeDocument/2006/relationships/audio" Target="../media/audio1.wav"/><Relationship Id="rId1" Type="http://schemas.microsoft.com/office/2007/relationships/media" Target="../media/media1.WAV"/><Relationship Id="rId6" Type="http://schemas.openxmlformats.org/officeDocument/2006/relationships/image" Target="../media/image72.gif"/><Relationship Id="rId11" Type="http://schemas.openxmlformats.org/officeDocument/2006/relationships/image" Target="../media/image105.png"/><Relationship Id="rId5" Type="http://schemas.openxmlformats.org/officeDocument/2006/relationships/image" Target="../media/image71.PNG"/><Relationship Id="rId15" Type="http://schemas.openxmlformats.org/officeDocument/2006/relationships/image" Target="../media/image77.jpeg"/><Relationship Id="rId10" Type="http://schemas.openxmlformats.org/officeDocument/2006/relationships/image" Target="../media/image76.gif"/><Relationship Id="rId4" Type="http://schemas.openxmlformats.org/officeDocument/2006/relationships/audio" Target="../media/audio1.wav"/><Relationship Id="rId9" Type="http://schemas.openxmlformats.org/officeDocument/2006/relationships/image" Target="../media/image75.gif"/><Relationship Id="rId1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76.gif"/><Relationship Id="rId13" Type="http://schemas.openxmlformats.org/officeDocument/2006/relationships/audio" Target="../media/audio1.wav"/><Relationship Id="rId3" Type="http://schemas.openxmlformats.org/officeDocument/2006/relationships/image" Target="../media/image71.PNG"/><Relationship Id="rId7" Type="http://schemas.openxmlformats.org/officeDocument/2006/relationships/image" Target="../media/image75.gif"/><Relationship Id="rId12" Type="http://schemas.openxmlformats.org/officeDocument/2006/relationships/slide" Target="slide26.xml"/><Relationship Id="rId2" Type="http://schemas.openxmlformats.org/officeDocument/2006/relationships/audio" Target="../media/audio1.wav"/><Relationship Id="rId1" Type="http://schemas.openxmlformats.org/officeDocument/2006/relationships/slideLayout" Target="../slideLayouts/slideLayout31.xml"/><Relationship Id="rId6" Type="http://schemas.openxmlformats.org/officeDocument/2006/relationships/image" Target="../media/image74.gif"/><Relationship Id="rId11" Type="http://schemas.openxmlformats.org/officeDocument/2006/relationships/image" Target="../media/image78.jpeg"/><Relationship Id="rId5" Type="http://schemas.openxmlformats.org/officeDocument/2006/relationships/image" Target="../media/image73.gif"/><Relationship Id="rId10" Type="http://schemas.openxmlformats.org/officeDocument/2006/relationships/image" Target="../media/image104.png"/><Relationship Id="rId4" Type="http://schemas.openxmlformats.org/officeDocument/2006/relationships/image" Target="../media/image72.gif"/><Relationship Id="rId9" Type="http://schemas.openxmlformats.org/officeDocument/2006/relationships/image" Target="../media/image108.png"/></Relationships>
</file>

<file path=ppt/slides/_rels/slide29.xml.rels><?xml version="1.0" encoding="UTF-8" standalone="yes"?>
<Relationships xmlns="http://schemas.openxmlformats.org/package/2006/relationships"><Relationship Id="rId8" Type="http://schemas.openxmlformats.org/officeDocument/2006/relationships/image" Target="../media/image74.gif"/><Relationship Id="rId13" Type="http://schemas.openxmlformats.org/officeDocument/2006/relationships/slide" Target="slide26.xml"/><Relationship Id="rId3" Type="http://schemas.openxmlformats.org/officeDocument/2006/relationships/slideLayout" Target="../slideLayouts/slideLayout42.xml"/><Relationship Id="rId7" Type="http://schemas.openxmlformats.org/officeDocument/2006/relationships/image" Target="../media/image73.gif"/><Relationship Id="rId12"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2.gif"/><Relationship Id="rId11" Type="http://schemas.openxmlformats.org/officeDocument/2006/relationships/image" Target="../media/image111.png"/><Relationship Id="rId5" Type="http://schemas.openxmlformats.org/officeDocument/2006/relationships/image" Target="../media/image71.PNG"/><Relationship Id="rId10" Type="http://schemas.openxmlformats.org/officeDocument/2006/relationships/image" Target="../media/image76.gif"/><Relationship Id="rId4" Type="http://schemas.openxmlformats.org/officeDocument/2006/relationships/audio" Target="../media/audio1.wav"/><Relationship Id="rId9" Type="http://schemas.openxmlformats.org/officeDocument/2006/relationships/image" Target="../media/image75.gif"/><Relationship Id="rId1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hyperlink" Target="../../Desktop/THT_Chuyen%20de%20Thuc%20hien%20giao%20an%20dien%20tu/GDCD/Yeu%20thuong%20con%20nguoi.ppt#-1,1,Slide 1" TargetMode="External"/><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2.xml"/><Relationship Id="rId5" Type="http://schemas.openxmlformats.org/officeDocument/2006/relationships/image" Target="../media/image19.png"/><Relationship Id="rId4" Type="http://schemas.openxmlformats.org/officeDocument/2006/relationships/audio" Target="../media/audio1.wav"/><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74.gif"/><Relationship Id="rId13" Type="http://schemas.openxmlformats.org/officeDocument/2006/relationships/oleObject" Target="../embeddings/oleObject29.bin"/><Relationship Id="rId18" Type="http://schemas.openxmlformats.org/officeDocument/2006/relationships/image" Target="../media/image82.wmf"/><Relationship Id="rId3" Type="http://schemas.openxmlformats.org/officeDocument/2006/relationships/slideLayout" Target="../slideLayouts/slideLayout53.xml"/><Relationship Id="rId21" Type="http://schemas.openxmlformats.org/officeDocument/2006/relationships/image" Target="../media/image7.png"/><Relationship Id="rId7" Type="http://schemas.openxmlformats.org/officeDocument/2006/relationships/image" Target="../media/image73.gif"/><Relationship Id="rId12" Type="http://schemas.openxmlformats.org/officeDocument/2006/relationships/image" Target="../media/image79.wmf"/><Relationship Id="rId17" Type="http://schemas.openxmlformats.org/officeDocument/2006/relationships/oleObject" Target="../embeddings/oleObject31.bin"/><Relationship Id="rId2" Type="http://schemas.openxmlformats.org/officeDocument/2006/relationships/audio" Target="../media/media1.WAV"/><Relationship Id="rId16" Type="http://schemas.openxmlformats.org/officeDocument/2006/relationships/image" Target="../media/image81.wmf"/><Relationship Id="rId20" Type="http://schemas.openxmlformats.org/officeDocument/2006/relationships/image" Target="../media/image84.png"/><Relationship Id="rId1" Type="http://schemas.microsoft.com/office/2007/relationships/media" Target="../media/media1.WAV"/><Relationship Id="rId6" Type="http://schemas.openxmlformats.org/officeDocument/2006/relationships/image" Target="../media/image72.gif"/><Relationship Id="rId11" Type="http://schemas.openxmlformats.org/officeDocument/2006/relationships/oleObject" Target="../embeddings/oleObject28.bin"/><Relationship Id="rId24" Type="http://schemas.openxmlformats.org/officeDocument/2006/relationships/audio" Target="../media/audio1.wav"/><Relationship Id="rId5" Type="http://schemas.openxmlformats.org/officeDocument/2006/relationships/image" Target="../media/image71.PNG"/><Relationship Id="rId15" Type="http://schemas.openxmlformats.org/officeDocument/2006/relationships/oleObject" Target="../embeddings/oleObject30.bin"/><Relationship Id="rId10" Type="http://schemas.openxmlformats.org/officeDocument/2006/relationships/image" Target="../media/image76.gif"/><Relationship Id="rId19" Type="http://schemas.openxmlformats.org/officeDocument/2006/relationships/image" Target="../media/image83.png"/><Relationship Id="rId4" Type="http://schemas.openxmlformats.org/officeDocument/2006/relationships/audio" Target="../media/audio1.wav"/><Relationship Id="rId9" Type="http://schemas.openxmlformats.org/officeDocument/2006/relationships/image" Target="../media/image75.gif"/><Relationship Id="rId14" Type="http://schemas.openxmlformats.org/officeDocument/2006/relationships/image" Target="../media/image80.wmf"/><Relationship Id="rId22" Type="http://schemas.openxmlformats.org/officeDocument/2006/relationships/slide" Target="slide26.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132.png"/><Relationship Id="rId18" Type="http://schemas.openxmlformats.org/officeDocument/2006/relationships/image" Target="../media/image137.png"/><Relationship Id="rId26" Type="http://schemas.openxmlformats.org/officeDocument/2006/relationships/image" Target="../media/image115.png"/><Relationship Id="rId3" Type="http://schemas.openxmlformats.org/officeDocument/2006/relationships/image" Target="../media/image90.png"/><Relationship Id="rId21" Type="http://schemas.openxmlformats.org/officeDocument/2006/relationships/image" Target="../media/image140.png"/><Relationship Id="rId7" Type="http://schemas.openxmlformats.org/officeDocument/2006/relationships/image" Target="../media/image100.png"/><Relationship Id="rId17" Type="http://schemas.openxmlformats.org/officeDocument/2006/relationships/image" Target="../media/image110.png"/><Relationship Id="rId25" Type="http://schemas.openxmlformats.org/officeDocument/2006/relationships/image" Target="../media/image144.png"/><Relationship Id="rId2" Type="http://schemas.openxmlformats.org/officeDocument/2006/relationships/image" Target="../media/image89.png"/><Relationship Id="rId16" Type="http://schemas.openxmlformats.org/officeDocument/2006/relationships/image" Target="../media/image135.png"/><Relationship Id="rId20" Type="http://schemas.openxmlformats.org/officeDocument/2006/relationships/image" Target="../media/image139.png"/><Relationship Id="rId29"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3.png"/><Relationship Id="rId24" Type="http://schemas.openxmlformats.org/officeDocument/2006/relationships/image" Target="../media/image114.png"/><Relationship Id="rId5" Type="http://schemas.openxmlformats.org/officeDocument/2006/relationships/image" Target="../media/image98.png"/><Relationship Id="rId15" Type="http://schemas.openxmlformats.org/officeDocument/2006/relationships/image" Target="../media/image109.png"/><Relationship Id="rId23" Type="http://schemas.openxmlformats.org/officeDocument/2006/relationships/image" Target="../media/image142.png"/><Relationship Id="rId28" Type="http://schemas.openxmlformats.org/officeDocument/2006/relationships/image" Target="../media/image116.png"/><Relationship Id="rId10" Type="http://schemas.openxmlformats.org/officeDocument/2006/relationships/image" Target="../media/image102.png"/><Relationship Id="rId19" Type="http://schemas.openxmlformats.org/officeDocument/2006/relationships/image" Target="../media/image112.png"/><Relationship Id="rId4" Type="http://schemas.openxmlformats.org/officeDocument/2006/relationships/image" Target="../media/image97.png"/><Relationship Id="rId9" Type="http://schemas.openxmlformats.org/officeDocument/2006/relationships/image" Target="../media/image101.wmf"/><Relationship Id="rId14" Type="http://schemas.openxmlformats.org/officeDocument/2006/relationships/image" Target="../media/image107.png"/><Relationship Id="rId22" Type="http://schemas.openxmlformats.org/officeDocument/2006/relationships/image" Target="../media/image113.png"/><Relationship Id="rId27" Type="http://schemas.openxmlformats.org/officeDocument/2006/relationships/image" Target="../media/image146.png"/><Relationship Id="rId30" Type="http://schemas.openxmlformats.org/officeDocument/2006/relationships/image" Target="../media/image118.png"/></Relationships>
</file>

<file path=ppt/slides/_rels/slide3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oleObject" Target="../embeddings/oleObject33.bin"/><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audio" Target="../media/audio6.wav"/><Relationship Id="rId7" Type="http://schemas.openxmlformats.org/officeDocument/2006/relationships/image" Target="../media/image119.jpeg"/><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24.wmf"/><Relationship Id="rId5" Type="http://schemas.openxmlformats.org/officeDocument/2006/relationships/audio" Target="../media/audio8.wav"/><Relationship Id="rId10" Type="http://schemas.openxmlformats.org/officeDocument/2006/relationships/image" Target="../media/image123.wmf"/><Relationship Id="rId4" Type="http://schemas.openxmlformats.org/officeDocument/2006/relationships/audio" Target="../media/audio7.wav"/><Relationship Id="rId9" Type="http://schemas.openxmlformats.org/officeDocument/2006/relationships/image" Target="../media/image12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slideLayout" Target="../slideLayouts/slideLayout7.xml"/><Relationship Id="rId7" Type="http://schemas.openxmlformats.org/officeDocument/2006/relationships/image" Target="../media/image13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2.xml"/><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0.png"/><Relationship Id="rId4" Type="http://schemas.openxmlformats.org/officeDocument/2006/relationships/audio" Target="../media/audio1.wav"/><Relationship Id="rId9" Type="http://schemas.openxmlformats.org/officeDocument/2006/relationships/image" Target="../media/image15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3544" y="161073"/>
            <a:ext cx="11364911" cy="6458851"/>
          </a:xfrm>
          <a:prstGeom prst="rect">
            <a:avLst/>
          </a:prstGeom>
        </p:spPr>
      </p:pic>
      <p:grpSp>
        <p:nvGrpSpPr>
          <p:cNvPr id="10" name="Group 9">
            <a:extLst>
              <a:ext uri="{FF2B5EF4-FFF2-40B4-BE49-F238E27FC236}">
                <a16:creationId xmlns:a16="http://schemas.microsoft.com/office/drawing/2014/main" id="{DE8027CC-1618-47EC-91BF-89AE5AF48E01}"/>
              </a:ext>
            </a:extLst>
          </p:cNvPr>
          <p:cNvGrpSpPr/>
          <p:nvPr/>
        </p:nvGrpSpPr>
        <p:grpSpPr>
          <a:xfrm>
            <a:off x="1181495" y="1162461"/>
            <a:ext cx="5835388" cy="3881645"/>
            <a:chOff x="1744667" y="1119738"/>
            <a:chExt cx="5835388" cy="3881645"/>
          </a:xfrm>
        </p:grpSpPr>
        <p:sp>
          <p:nvSpPr>
            <p:cNvPr id="11" name="TextBox 10">
              <a:extLst>
                <a:ext uri="{FF2B5EF4-FFF2-40B4-BE49-F238E27FC236}">
                  <a16:creationId xmlns:a16="http://schemas.microsoft.com/office/drawing/2014/main" id="{B812FD0D-3345-4D97-BED4-5A0590056D2D}"/>
                </a:ext>
              </a:extLst>
            </p:cNvPr>
            <p:cNvSpPr txBox="1"/>
            <p:nvPr/>
          </p:nvSpPr>
          <p:spPr>
            <a:xfrm>
              <a:off x="2332876" y="1122606"/>
              <a:ext cx="4658971" cy="286232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endParaRPr lang="en-US" sz="7200" b="1">
                <a:solidFill>
                  <a:srgbClr val="FF0000"/>
                </a:solidFill>
                <a:latin typeface="Times New Roman" panose="02020603050405020304" pitchFamily="18" charset="0"/>
                <a:ea typeface="Calibri" panose="020F0502020204030204" pitchFamily="34" charset="0"/>
              </a:endParaRPr>
            </a:p>
            <a:p>
              <a:pPr algn="ctr"/>
              <a:r>
                <a:rPr lang="en-US" sz="7200" b="1">
                  <a:solidFill>
                    <a:srgbClr val="FF0000"/>
                  </a:solidFill>
                  <a:latin typeface="Times New Roman" panose="02020603050405020304" pitchFamily="18" charset="0"/>
                  <a:ea typeface="Calibri" panose="020F0502020204030204" pitchFamily="34" charset="0"/>
                </a:rPr>
                <a:t>Khởi </a:t>
              </a:r>
              <a:r>
                <a:rPr lang="en-US" sz="7200" b="1" dirty="0" err="1">
                  <a:solidFill>
                    <a:srgbClr val="FF0000"/>
                  </a:solidFill>
                  <a:latin typeface="Times New Roman" panose="02020603050405020304" pitchFamily="18" charset="0"/>
                  <a:ea typeface="Calibri" panose="020F0502020204030204" pitchFamily="34" charset="0"/>
                </a:rPr>
                <a:t>động</a:t>
              </a:r>
              <a:endParaRPr lang="en-US" sz="7200" b="1" dirty="0">
                <a:solidFill>
                  <a:srgbClr val="FF0000"/>
                </a:solidFill>
                <a:latin typeface="Times New Roman" panose="02020603050405020304" pitchFamily="18" charset="0"/>
                <a:ea typeface="Calibri" panose="020F0502020204030204" pitchFamily="34" charset="0"/>
              </a:endParaRPr>
            </a:p>
            <a:p>
              <a:pPr algn="ctr"/>
              <a:endParaRPr lang="en-US" sz="3600" b="1" dirty="0">
                <a:solidFill>
                  <a:srgbClr val="0000FF"/>
                </a:solidFill>
                <a:latin typeface="Times New Roman" panose="02020603050405020304" pitchFamily="18" charset="0"/>
              </a:endParaRPr>
            </a:p>
          </p:txBody>
        </p:sp>
        <p:pic>
          <p:nvPicPr>
            <p:cNvPr id="6" name="Picture 5" descr="A picture containing text, electronics, computer, computer&#10;&#10;Description automatically generated">
              <a:extLst>
                <a:ext uri="{FF2B5EF4-FFF2-40B4-BE49-F238E27FC236}">
                  <a16:creationId xmlns:a16="http://schemas.microsoft.com/office/drawing/2014/main" id="{1C36138F-C1B4-4877-BB4D-1C96AE3FD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667" y="1119738"/>
              <a:ext cx="5835388" cy="3881645"/>
            </a:xfrm>
            <a:prstGeom prst="rect">
              <a:avLst/>
            </a:prstGeom>
          </p:spPr>
        </p:pic>
      </p:grpSp>
      <p:pic>
        <p:nvPicPr>
          <p:cNvPr id="9" name="Picture 8">
            <a:extLst>
              <a:ext uri="{FF2B5EF4-FFF2-40B4-BE49-F238E27FC236}">
                <a16:creationId xmlns:a16="http://schemas.microsoft.com/office/drawing/2014/main" id="{2E97E646-CF10-48E3-99E1-7FE028725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889" y="1303582"/>
            <a:ext cx="1761309" cy="3599405"/>
          </a:xfrm>
          <a:prstGeom prst="rect">
            <a:avLst/>
          </a:prstGeom>
        </p:spPr>
      </p:pic>
    </p:spTree>
    <p:extLst>
      <p:ext uri="{BB962C8B-B14F-4D97-AF65-F5344CB8AC3E}">
        <p14:creationId xmlns:p14="http://schemas.microsoft.com/office/powerpoint/2010/main" val="1013637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224" y="115917"/>
            <a:ext cx="11364911" cy="6458851"/>
          </a:xfrm>
          <a:prstGeom prst="rect">
            <a:avLst/>
          </a:prstGeom>
        </p:spPr>
      </p:pic>
      <p:grpSp>
        <p:nvGrpSpPr>
          <p:cNvPr id="3" name="Group 2">
            <a:extLst>
              <a:ext uri="{FF2B5EF4-FFF2-40B4-BE49-F238E27FC236}">
                <a16:creationId xmlns:a16="http://schemas.microsoft.com/office/drawing/2014/main" id="{6363129B-F02C-4472-AF3F-C1AB5B806753}"/>
              </a:ext>
            </a:extLst>
          </p:cNvPr>
          <p:cNvGrpSpPr/>
          <p:nvPr/>
        </p:nvGrpSpPr>
        <p:grpSpPr>
          <a:xfrm>
            <a:off x="2129552" y="901600"/>
            <a:ext cx="5835388" cy="3881645"/>
            <a:chOff x="5414790" y="679134"/>
            <a:chExt cx="5835388" cy="3881645"/>
          </a:xfrm>
        </p:grpSpPr>
        <p:sp>
          <p:nvSpPr>
            <p:cNvPr id="11" name="TextBox 10">
              <a:extLst>
                <a:ext uri="{FF2B5EF4-FFF2-40B4-BE49-F238E27FC236}">
                  <a16:creationId xmlns:a16="http://schemas.microsoft.com/office/drawing/2014/main" id="{B812FD0D-3345-4D97-BED4-5A0590056D2D}"/>
                </a:ext>
              </a:extLst>
            </p:cNvPr>
            <p:cNvSpPr txBox="1"/>
            <p:nvPr/>
          </p:nvSpPr>
          <p:spPr>
            <a:xfrm>
              <a:off x="6002998" y="830178"/>
              <a:ext cx="4658971" cy="25603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6000" b="1" dirty="0">
                  <a:solidFill>
                    <a:srgbClr val="FF0000"/>
                  </a:solidFill>
                  <a:latin typeface="Times New Roman" panose="02020603050405020304" pitchFamily="18" charset="0"/>
                  <a:ea typeface="Calibri" panose="020F0502020204030204" pitchFamily="34" charset="0"/>
                </a:rPr>
                <a:t>Hình thành</a:t>
              </a:r>
            </a:p>
            <a:p>
              <a:pPr algn="ctr"/>
              <a:r>
                <a:rPr lang="vi-VN" sz="6000" b="1" dirty="0">
                  <a:solidFill>
                    <a:srgbClr val="FF0000"/>
                  </a:solidFill>
                  <a:latin typeface="Times New Roman" panose="02020603050405020304" pitchFamily="18" charset="0"/>
                </a:rPr>
                <a:t>Kiến thức</a:t>
              </a:r>
              <a:endParaRPr lang="en-US" sz="3000" dirty="0">
                <a:solidFill>
                  <a:srgbClr val="0000FF"/>
                </a:solidFill>
              </a:endParaRPr>
            </a:p>
          </p:txBody>
        </p:sp>
        <p:pic>
          <p:nvPicPr>
            <p:cNvPr id="6" name="Picture 5" descr="A picture containing text, electronics, computer, computer&#10;&#10;Description automatically generated">
              <a:extLst>
                <a:ext uri="{FF2B5EF4-FFF2-40B4-BE49-F238E27FC236}">
                  <a16:creationId xmlns:a16="http://schemas.microsoft.com/office/drawing/2014/main" id="{1C36138F-C1B4-4877-BB4D-1C96AE3FD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790" y="679134"/>
              <a:ext cx="5835388" cy="3881645"/>
            </a:xfrm>
            <a:prstGeom prst="rect">
              <a:avLst/>
            </a:prstGeom>
          </p:spPr>
        </p:pic>
      </p:grpSp>
      <p:pic>
        <p:nvPicPr>
          <p:cNvPr id="9" name="Picture 8">
            <a:extLst>
              <a:ext uri="{FF2B5EF4-FFF2-40B4-BE49-F238E27FC236}">
                <a16:creationId xmlns:a16="http://schemas.microsoft.com/office/drawing/2014/main" id="{2E97E646-CF10-48E3-99E1-7FE028725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536" y="1363365"/>
            <a:ext cx="1761309" cy="3599405"/>
          </a:xfrm>
          <a:prstGeom prst="rect">
            <a:avLst/>
          </a:prstGeom>
        </p:spPr>
      </p:pic>
    </p:spTree>
    <p:extLst>
      <p:ext uri="{BB962C8B-B14F-4D97-AF65-F5344CB8AC3E}">
        <p14:creationId xmlns:p14="http://schemas.microsoft.com/office/powerpoint/2010/main" val="6144753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26" y="512870"/>
            <a:ext cx="11667811" cy="63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Group 11"/>
          <p:cNvGrpSpPr>
            <a:grpSpLocks/>
          </p:cNvGrpSpPr>
          <p:nvPr/>
        </p:nvGrpSpPr>
        <p:grpSpPr bwMode="auto">
          <a:xfrm>
            <a:off x="4326652" y="1848300"/>
            <a:ext cx="1908175" cy="1676400"/>
            <a:chOff x="3696" y="1200"/>
            <a:chExt cx="1202" cy="1056"/>
          </a:xfrm>
        </p:grpSpPr>
        <p:sp>
          <p:nvSpPr>
            <p:cNvPr id="16407" name="AutoShape 6"/>
            <p:cNvSpPr>
              <a:spLocks noChangeArrowheads="1"/>
            </p:cNvSpPr>
            <p:nvPr/>
          </p:nvSpPr>
          <p:spPr bwMode="auto">
            <a:xfrm>
              <a:off x="3696" y="1200"/>
              <a:ext cx="1200" cy="1056"/>
            </a:xfrm>
            <a:prstGeom prst="cube">
              <a:avLst>
                <a:gd name="adj" fmla="val 25000"/>
              </a:avLst>
            </a:prstGeom>
            <a:solidFill>
              <a:schemeClr val="accent1"/>
            </a:solidFill>
            <a:ln w="9525">
              <a:solidFill>
                <a:schemeClr val="tx1"/>
              </a:solidFill>
              <a:miter lim="800000"/>
              <a:headEnd/>
              <a:tailEnd/>
            </a:ln>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3200"/>
            </a:p>
          </p:txBody>
        </p:sp>
        <p:sp>
          <p:nvSpPr>
            <p:cNvPr id="16408" name="Line 8"/>
            <p:cNvSpPr>
              <a:spLocks noChangeShapeType="1"/>
            </p:cNvSpPr>
            <p:nvPr/>
          </p:nvSpPr>
          <p:spPr bwMode="auto">
            <a:xfrm>
              <a:off x="3961" y="1200"/>
              <a:ext cx="8" cy="801"/>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vi-VN"/>
            </a:p>
          </p:txBody>
        </p:sp>
        <p:sp>
          <p:nvSpPr>
            <p:cNvPr id="16409" name="Line 9"/>
            <p:cNvSpPr>
              <a:spLocks noChangeShapeType="1"/>
            </p:cNvSpPr>
            <p:nvPr/>
          </p:nvSpPr>
          <p:spPr bwMode="auto">
            <a:xfrm flipV="1">
              <a:off x="3696" y="2001"/>
              <a:ext cx="273" cy="255"/>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vi-VN"/>
            </a:p>
          </p:txBody>
        </p:sp>
        <p:sp>
          <p:nvSpPr>
            <p:cNvPr id="16410" name="Line 10"/>
            <p:cNvSpPr>
              <a:spLocks noChangeShapeType="1"/>
            </p:cNvSpPr>
            <p:nvPr/>
          </p:nvSpPr>
          <p:spPr bwMode="auto">
            <a:xfrm flipH="1">
              <a:off x="3986" y="2001"/>
              <a:ext cx="912"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Group 15"/>
          <p:cNvGrpSpPr>
            <a:grpSpLocks/>
          </p:cNvGrpSpPr>
          <p:nvPr/>
        </p:nvGrpSpPr>
        <p:grpSpPr bwMode="auto">
          <a:xfrm>
            <a:off x="4042354" y="2745520"/>
            <a:ext cx="1393826" cy="1149351"/>
            <a:chOff x="3546" y="1752"/>
            <a:chExt cx="878" cy="724"/>
          </a:xfrm>
        </p:grpSpPr>
        <p:sp>
          <p:nvSpPr>
            <p:cNvPr id="16404" name="Text Box 12"/>
            <p:cNvSpPr txBox="1">
              <a:spLocks noChangeArrowheads="1"/>
            </p:cNvSpPr>
            <p:nvPr/>
          </p:nvSpPr>
          <p:spPr bwMode="auto">
            <a:xfrm>
              <a:off x="3973" y="2224"/>
              <a:ext cx="4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3300"/>
                  </a:solidFill>
                  <a:latin typeface="Times New Roman" panose="02020603050405020304" pitchFamily="18" charset="0"/>
                </a:rPr>
                <a:t>x = ?</a:t>
              </a:r>
            </a:p>
          </p:txBody>
        </p:sp>
        <p:sp>
          <p:nvSpPr>
            <p:cNvPr id="16405" name="Text Box 13"/>
            <p:cNvSpPr txBox="1">
              <a:spLocks noChangeArrowheads="1"/>
            </p:cNvSpPr>
            <p:nvPr/>
          </p:nvSpPr>
          <p:spPr bwMode="auto">
            <a:xfrm>
              <a:off x="3546" y="1752"/>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3300"/>
                  </a:solidFill>
                  <a:latin typeface="Times New Roman" panose="02020603050405020304" pitchFamily="18" charset="0"/>
                </a:rPr>
                <a:t>x</a:t>
              </a:r>
            </a:p>
          </p:txBody>
        </p:sp>
        <p:sp>
          <p:nvSpPr>
            <p:cNvPr id="16406" name="Text Box 14"/>
            <p:cNvSpPr txBox="1">
              <a:spLocks noChangeArrowheads="1"/>
            </p:cNvSpPr>
            <p:nvPr/>
          </p:nvSpPr>
          <p:spPr bwMode="auto">
            <a:xfrm>
              <a:off x="3878" y="1974"/>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3300"/>
                  </a:solidFill>
                  <a:latin typeface="Times New Roman" panose="02020603050405020304" pitchFamily="18" charset="0"/>
                </a:rPr>
                <a:t>x</a:t>
              </a:r>
            </a:p>
          </p:txBody>
        </p:sp>
      </p:grpSp>
      <p:sp>
        <p:nvSpPr>
          <p:cNvPr id="2064" name="Text Box 16"/>
          <p:cNvSpPr txBox="1">
            <a:spLocks noChangeArrowheads="1"/>
          </p:cNvSpPr>
          <p:nvPr/>
        </p:nvSpPr>
        <p:spPr bwMode="auto">
          <a:xfrm>
            <a:off x="820079" y="3481854"/>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V = 64 lít </a:t>
            </a:r>
          </a:p>
        </p:txBody>
      </p:sp>
      <p:sp>
        <p:nvSpPr>
          <p:cNvPr id="2065" name="Text Box 17"/>
          <p:cNvSpPr txBox="1">
            <a:spLocks noChangeArrowheads="1"/>
          </p:cNvSpPr>
          <p:nvPr/>
        </p:nvSpPr>
        <p:spPr bwMode="auto">
          <a:xfrm>
            <a:off x="723977" y="589161"/>
            <a:ext cx="11284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FF3300"/>
                </a:solidFill>
                <a:latin typeface="Times New Roman" panose="02020603050405020304" pitchFamily="18" charset="0"/>
              </a:rPr>
              <a:t>a. </a:t>
            </a:r>
            <a:r>
              <a:rPr lang="en-US" sz="2400" b="1" u="sng">
                <a:solidFill>
                  <a:srgbClr val="FF3300"/>
                </a:solidFill>
                <a:latin typeface="Times New Roman" panose="02020603050405020304" pitchFamily="18" charset="0"/>
              </a:rPr>
              <a:t>Bài toán</a:t>
            </a:r>
            <a:r>
              <a:rPr lang="en-US" sz="2400" b="1">
                <a:latin typeface="Times New Roman" panose="02020603050405020304" pitchFamily="18" charset="0"/>
              </a:rPr>
              <a:t> : Một người thợ cần làm một thùng </a:t>
            </a:r>
            <a:r>
              <a:rPr lang="en-US" sz="2400" b="1">
                <a:solidFill>
                  <a:srgbClr val="0000FF"/>
                </a:solidFill>
                <a:latin typeface="Times New Roman" panose="02020603050405020304" pitchFamily="18" charset="0"/>
              </a:rPr>
              <a:t>hình lập phương</a:t>
            </a:r>
            <a:r>
              <a:rPr lang="en-US" sz="2400" b="1">
                <a:latin typeface="Times New Roman" panose="02020603050405020304" pitchFamily="18" charset="0"/>
              </a:rPr>
              <a:t> chứa được đúng </a:t>
            </a:r>
            <a:r>
              <a:rPr lang="en-US" sz="2400" b="1">
                <a:solidFill>
                  <a:srgbClr val="0000FF"/>
                </a:solidFill>
                <a:latin typeface="Times New Roman" panose="02020603050405020304" pitchFamily="18" charset="0"/>
              </a:rPr>
              <a:t>64 </a:t>
            </a:r>
            <a:r>
              <a:rPr lang="en-US" sz="2400" b="1">
                <a:latin typeface="Times New Roman" panose="02020603050405020304" pitchFamily="18" charset="0"/>
              </a:rPr>
              <a:t>lít nước. </a:t>
            </a:r>
            <a:r>
              <a:rPr lang="en-US" sz="2400" b="1">
                <a:solidFill>
                  <a:srgbClr val="0000FF"/>
                </a:solidFill>
                <a:latin typeface="Times New Roman" panose="02020603050405020304" pitchFamily="18" charset="0"/>
              </a:rPr>
              <a:t>Hỏi</a:t>
            </a:r>
            <a:r>
              <a:rPr lang="en-US" sz="2400" b="1">
                <a:latin typeface="Times New Roman" panose="02020603050405020304" pitchFamily="18" charset="0"/>
              </a:rPr>
              <a:t> người thợ phải chọn </a:t>
            </a:r>
            <a:r>
              <a:rPr lang="en-US" sz="2400" b="1">
                <a:solidFill>
                  <a:srgbClr val="0000FF"/>
                </a:solidFill>
                <a:latin typeface="Times New Roman" panose="02020603050405020304" pitchFamily="18" charset="0"/>
              </a:rPr>
              <a:t>độ dài cạnh</a:t>
            </a:r>
            <a:r>
              <a:rPr lang="en-US" sz="2400" b="1">
                <a:latin typeface="Times New Roman" panose="02020603050405020304" pitchFamily="18" charset="0"/>
              </a:rPr>
              <a:t> của thùng là bao nhiêu đêximet (dm) ?</a:t>
            </a:r>
          </a:p>
        </p:txBody>
      </p:sp>
      <p:sp>
        <p:nvSpPr>
          <p:cNvPr id="2066" name="Text Box 18"/>
          <p:cNvSpPr txBox="1">
            <a:spLocks noChangeArrowheads="1"/>
          </p:cNvSpPr>
          <p:nvPr/>
        </p:nvSpPr>
        <p:spPr bwMode="auto">
          <a:xfrm>
            <a:off x="1585269" y="3006782"/>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u="sng">
                <a:solidFill>
                  <a:srgbClr val="FF0000"/>
                </a:solidFill>
                <a:latin typeface="Times New Roman" panose="02020603050405020304" pitchFamily="18" charset="0"/>
              </a:rPr>
              <a:t>Giải</a:t>
            </a:r>
          </a:p>
        </p:txBody>
      </p:sp>
      <p:sp>
        <p:nvSpPr>
          <p:cNvPr id="2067" name="Text Box 19"/>
          <p:cNvSpPr txBox="1">
            <a:spLocks noChangeArrowheads="1"/>
          </p:cNvSpPr>
          <p:nvPr/>
        </p:nvSpPr>
        <p:spPr bwMode="auto">
          <a:xfrm>
            <a:off x="683192" y="3932904"/>
            <a:ext cx="35637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Gọi  x ( dm) là độ dài cạnh</a:t>
            </a:r>
          </a:p>
          <a:p>
            <a:pPr eaLnBrk="1" hangingPunct="1"/>
            <a:r>
              <a:rPr lang="en-US" sz="2400">
                <a:latin typeface="Times New Roman" panose="02020603050405020304" pitchFamily="18" charset="0"/>
              </a:rPr>
              <a:t>của thùng hình lập phương.</a:t>
            </a:r>
          </a:p>
        </p:txBody>
      </p:sp>
      <p:sp>
        <p:nvSpPr>
          <p:cNvPr id="2068" name="Text Box 20"/>
          <p:cNvSpPr txBox="1">
            <a:spLocks noChangeArrowheads="1"/>
          </p:cNvSpPr>
          <p:nvPr/>
        </p:nvSpPr>
        <p:spPr bwMode="auto">
          <a:xfrm>
            <a:off x="1779000" y="5166671"/>
            <a:ext cx="1279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3300"/>
                </a:solidFill>
                <a:latin typeface="Times New Roman" panose="02020603050405020304" pitchFamily="18" charset="0"/>
                <a:sym typeface="Symbol" panose="05050102010706020507" pitchFamily="18" charset="2"/>
              </a:rPr>
              <a:t> x  = 4</a:t>
            </a:r>
            <a:endParaRPr lang="en-US" sz="2400">
              <a:solidFill>
                <a:srgbClr val="FF3300"/>
              </a:solidFill>
              <a:latin typeface="Times New Roman" panose="02020603050405020304" pitchFamily="18" charset="0"/>
            </a:endParaRPr>
          </a:p>
        </p:txBody>
      </p:sp>
      <p:sp>
        <p:nvSpPr>
          <p:cNvPr id="2069" name="Text Box 21"/>
          <p:cNvSpPr txBox="1">
            <a:spLocks noChangeArrowheads="1"/>
          </p:cNvSpPr>
          <p:nvPr/>
        </p:nvSpPr>
        <p:spPr bwMode="auto">
          <a:xfrm>
            <a:off x="522956" y="5523455"/>
            <a:ext cx="4548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Vậy độ dài cạnh của thùng là </a:t>
            </a:r>
            <a:r>
              <a:rPr lang="en-US" sz="2400">
                <a:solidFill>
                  <a:srgbClr val="FF3300"/>
                </a:solidFill>
                <a:latin typeface="Times New Roman" panose="02020603050405020304" pitchFamily="18" charset="0"/>
              </a:rPr>
              <a:t>4</a:t>
            </a:r>
            <a:r>
              <a:rPr lang="en-US" sz="2400">
                <a:latin typeface="Times New Roman" panose="02020603050405020304" pitchFamily="18" charset="0"/>
              </a:rPr>
              <a:t> dm.</a:t>
            </a:r>
          </a:p>
        </p:txBody>
      </p:sp>
      <p:sp>
        <p:nvSpPr>
          <p:cNvPr id="25" name="TextBox 56"/>
          <p:cNvSpPr txBox="1">
            <a:spLocks noChangeArrowheads="1"/>
          </p:cNvSpPr>
          <p:nvPr/>
        </p:nvSpPr>
        <p:spPr bwMode="auto">
          <a:xfrm>
            <a:off x="2054201" y="3485153"/>
            <a:ext cx="12950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 64dm</a:t>
            </a:r>
            <a:r>
              <a:rPr lang="en-US" sz="2400" baseline="30000">
                <a:latin typeface="Times New Roman" panose="02020603050405020304" pitchFamily="18" charset="0"/>
              </a:rPr>
              <a:t>3</a:t>
            </a:r>
            <a:endParaRPr lang="en-US" sz="2400">
              <a:latin typeface="Times New Roman" panose="02020603050405020304" pitchFamily="18" charset="0"/>
            </a:endParaRPr>
          </a:p>
        </p:txBody>
      </p:sp>
      <p:sp>
        <p:nvSpPr>
          <p:cNvPr id="26" name="TextBox 25"/>
          <p:cNvSpPr txBox="1">
            <a:spLocks noChangeArrowheads="1"/>
          </p:cNvSpPr>
          <p:nvPr/>
        </p:nvSpPr>
        <p:spPr bwMode="auto">
          <a:xfrm>
            <a:off x="775492" y="4785113"/>
            <a:ext cx="388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Ta có : </a:t>
            </a:r>
            <a:r>
              <a:rPr lang="en-US" sz="2400">
                <a:solidFill>
                  <a:srgbClr val="FF3300"/>
                </a:solidFill>
                <a:latin typeface="Times New Roman" panose="02020603050405020304" pitchFamily="18" charset="0"/>
              </a:rPr>
              <a:t>x</a:t>
            </a:r>
            <a:r>
              <a:rPr lang="en-US" sz="2400" baseline="30000">
                <a:latin typeface="Times New Roman" panose="02020603050405020304" pitchFamily="18" charset="0"/>
              </a:rPr>
              <a:t>3</a:t>
            </a:r>
            <a:r>
              <a:rPr lang="en-US" sz="2400">
                <a:latin typeface="Times New Roman" panose="02020603050405020304" pitchFamily="18" charset="0"/>
              </a:rPr>
              <a:t> = 64 = </a:t>
            </a:r>
            <a:r>
              <a:rPr lang="en-US" sz="2400">
                <a:solidFill>
                  <a:srgbClr val="FF3300"/>
                </a:solidFill>
                <a:latin typeface="Times New Roman" panose="02020603050405020304" pitchFamily="18" charset="0"/>
              </a:rPr>
              <a:t>4</a:t>
            </a:r>
            <a:r>
              <a:rPr lang="en-US" sz="2400" baseline="30000">
                <a:latin typeface="Times New Roman" panose="02020603050405020304" pitchFamily="18" charset="0"/>
              </a:rPr>
              <a:t>3</a:t>
            </a:r>
            <a:endParaRPr lang="en-US" sz="2400">
              <a:solidFill>
                <a:srgbClr val="0000FF"/>
              </a:solidFill>
              <a:latin typeface="Times New Roman" panose="02020603050405020304" pitchFamily="18" charset="0"/>
              <a:sym typeface="Symbol" panose="05050102010706020507" pitchFamily="18" charset="2"/>
            </a:endParaRPr>
          </a:p>
        </p:txBody>
      </p:sp>
      <p:sp>
        <p:nvSpPr>
          <p:cNvPr id="6" name="Rectangle 5"/>
          <p:cNvSpPr/>
          <p:nvPr/>
        </p:nvSpPr>
        <p:spPr>
          <a:xfrm>
            <a:off x="247901" y="2074522"/>
            <a:ext cx="4086440" cy="468077"/>
          </a:xfrm>
          <a:prstGeom prst="rect">
            <a:avLst/>
          </a:prstGeom>
        </p:spPr>
        <p:txBody>
          <a:bodyPr wrap="none">
            <a:spAutoFit/>
          </a:bodyPr>
          <a:lstStyle/>
          <a:p>
            <a:pPr algn="just">
              <a:lnSpc>
                <a:spcPct val="107000"/>
              </a:lnSpc>
              <a:spcAft>
                <a:spcPts val="800"/>
              </a:spcAft>
              <a:tabLst>
                <a:tab pos="228600" algn="l"/>
                <a:tab pos="457200" algn="l"/>
                <a:tab pos="2743200" algn="ctr"/>
                <a:tab pos="4800600" algn="l"/>
              </a:tabLst>
            </a:pPr>
            <a:r>
              <a:rPr lang="nl-NL" sz="2400">
                <a:effectLst/>
                <a:latin typeface="Times New Roman" panose="02020603050405020304" pitchFamily="18" charset="0"/>
                <a:ea typeface="Calibri" panose="020F0502020204030204" pitchFamily="34" charset="0"/>
                <a:cs typeface="Times New Roman" panose="02020603050405020304" pitchFamily="18" charset="0"/>
              </a:rPr>
              <a:t>Thùng lập phương V = 64(dm</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nl-NL" sz="2400">
                <a:effectLst/>
                <a:latin typeface="Times New Roman" panose="02020603050405020304" pitchFamily="18" charset="0"/>
                <a:ea typeface="Calibri" panose="020F0502020204030204" pitchFamily="34" charset="0"/>
                <a:cs typeface="Times New Roman" panose="02020603050405020304" pitchFamily="18" charset="0"/>
              </a:rPr>
              <a:t>)</a:t>
            </a:r>
            <a:endParaRPr lang="vi-V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93849" y="2511624"/>
            <a:ext cx="3676006" cy="468077"/>
          </a:xfrm>
          <a:prstGeom prst="rect">
            <a:avLst/>
          </a:prstGeom>
        </p:spPr>
        <p:txBody>
          <a:bodyPr wrap="none">
            <a:spAutoFit/>
          </a:bodyPr>
          <a:lstStyle/>
          <a:p>
            <a:pPr algn="just">
              <a:lnSpc>
                <a:spcPct val="107000"/>
              </a:lnSpc>
              <a:spcAft>
                <a:spcPts val="800"/>
              </a:spcAft>
              <a:tabLst>
                <a:tab pos="228600" algn="l"/>
                <a:tab pos="457200" algn="l"/>
                <a:tab pos="2743200" algn="ctr"/>
                <a:tab pos="4800600" algn="l"/>
              </a:tabLst>
            </a:pPr>
            <a:r>
              <a:rPr lang="nl-NL" sz="2400">
                <a:effectLst/>
                <a:latin typeface="Times New Roman" panose="02020603050405020304" pitchFamily="18" charset="0"/>
                <a:ea typeface="Calibri" panose="020F0502020204030204" pitchFamily="34" charset="0"/>
                <a:cs typeface="Times New Roman" panose="02020603050405020304" pitchFamily="18" charset="0"/>
              </a:rPr>
              <a:t>Tính độ dài cạnh của thùng?</a:t>
            </a:r>
            <a:endParaRPr lang="vi-V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349943" y="1591321"/>
            <a:ext cx="1415772" cy="468077"/>
          </a:xfrm>
          <a:prstGeom prst="rect">
            <a:avLst/>
          </a:prstGeom>
        </p:spPr>
        <p:txBody>
          <a:bodyPr wrap="none">
            <a:spAutoFit/>
          </a:bodyPr>
          <a:lstStyle/>
          <a:p>
            <a:pPr>
              <a:lnSpc>
                <a:spcPct val="107000"/>
              </a:lnSpc>
              <a:spcAft>
                <a:spcPts val="800"/>
              </a:spcAft>
            </a:pPr>
            <a:r>
              <a:rPr lang="nl-NL"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Tóm tắt: </a:t>
            </a:r>
            <a:endParaRPr lang="vi-VN"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7266837" y="1674054"/>
            <a:ext cx="3625285" cy="1569660"/>
          </a:xfrm>
          <a:prstGeom prst="rect">
            <a:avLst/>
          </a:prstGeom>
          <a:solidFill>
            <a:srgbClr val="A5ECF3"/>
          </a:solidFill>
        </p:spPr>
        <p:txBody>
          <a:bodyPr wrap="square">
            <a:spAutoFit/>
          </a:bodyPr>
          <a:lstStyle/>
          <a:p>
            <a:r>
              <a:rPr lang="nl-NL" sz="2400">
                <a:effectLst/>
                <a:latin typeface="Times New Roman" panose="02020603050405020304" pitchFamily="18" charset="0"/>
                <a:ea typeface="Calibri" panose="020F0502020204030204" pitchFamily="34" charset="0"/>
              </a:rPr>
              <a:t>Gọi cạnh của hình lập phương là x(dm). Hãy viết công thức tính thể tích hình lập phương theo x </a:t>
            </a:r>
          </a:p>
        </p:txBody>
      </p:sp>
      <p:sp>
        <p:nvSpPr>
          <p:cNvPr id="12" name="Rectangle 11"/>
          <p:cNvSpPr/>
          <p:nvPr/>
        </p:nvSpPr>
        <p:spPr>
          <a:xfrm>
            <a:off x="6821171" y="3564655"/>
            <a:ext cx="4592924" cy="461665"/>
          </a:xfrm>
          <a:prstGeom prst="rect">
            <a:avLst/>
          </a:prstGeom>
          <a:solidFill>
            <a:srgbClr val="A5ECF3"/>
          </a:solidFill>
        </p:spPr>
        <p:txBody>
          <a:bodyPr wrap="none">
            <a:spAutoFit/>
          </a:bodyPr>
          <a:lstStyle/>
          <a:p>
            <a:r>
              <a:rPr lang="nl-NL" sz="2400">
                <a:latin typeface="Times New Roman" panose="02020603050405020304" pitchFamily="18" charset="0"/>
                <a:ea typeface="Calibri" panose="020F0502020204030204" pitchFamily="34" charset="0"/>
              </a:rPr>
              <a:t>Tìm đẳng thức liên hệ của</a:t>
            </a:r>
            <a:r>
              <a:rPr lang="nl-NL" sz="2400">
                <a:effectLst/>
                <a:latin typeface="Times New Roman" panose="02020603050405020304" pitchFamily="18" charset="0"/>
                <a:ea typeface="Calibri" panose="020F0502020204030204" pitchFamily="34" charset="0"/>
              </a:rPr>
              <a:t> 64 và x? </a:t>
            </a:r>
            <a:endParaRPr lang="vi-VN" sz="2400"/>
          </a:p>
        </p:txBody>
      </p:sp>
      <p:sp>
        <p:nvSpPr>
          <p:cNvPr id="30" name="Text Box 16"/>
          <p:cNvSpPr txBox="1">
            <a:spLocks noChangeArrowheads="1"/>
          </p:cNvSpPr>
          <p:nvPr/>
        </p:nvSpPr>
        <p:spPr bwMode="auto">
          <a:xfrm>
            <a:off x="8572143" y="3165554"/>
            <a:ext cx="1140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EE5242"/>
                </a:solidFill>
                <a:latin typeface="Times New Roman" panose="02020603050405020304" pitchFamily="18" charset="0"/>
              </a:rPr>
              <a:t>V = x</a:t>
            </a:r>
            <a:r>
              <a:rPr lang="en-US" sz="2400" b="1" baseline="30000">
                <a:solidFill>
                  <a:srgbClr val="EE5242"/>
                </a:solidFill>
                <a:latin typeface="Times New Roman" panose="02020603050405020304" pitchFamily="18" charset="0"/>
              </a:rPr>
              <a:t>3</a:t>
            </a:r>
            <a:r>
              <a:rPr lang="en-US" sz="2400" b="1">
                <a:solidFill>
                  <a:srgbClr val="EE5242"/>
                </a:solidFill>
                <a:latin typeface="Times New Roman" panose="02020603050405020304" pitchFamily="18" charset="0"/>
              </a:rPr>
              <a:t>  </a:t>
            </a:r>
          </a:p>
        </p:txBody>
      </p:sp>
      <p:sp>
        <p:nvSpPr>
          <p:cNvPr id="31" name="Text Box 16"/>
          <p:cNvSpPr txBox="1">
            <a:spLocks noChangeArrowheads="1"/>
          </p:cNvSpPr>
          <p:nvPr/>
        </p:nvSpPr>
        <p:spPr bwMode="auto">
          <a:xfrm>
            <a:off x="8452349" y="3948135"/>
            <a:ext cx="1308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EE5242"/>
                </a:solidFill>
                <a:latin typeface="Times New Roman" panose="02020603050405020304" pitchFamily="18" charset="0"/>
              </a:rPr>
              <a:t> x</a:t>
            </a:r>
            <a:r>
              <a:rPr lang="en-US" sz="2400" b="1" baseline="30000">
                <a:solidFill>
                  <a:srgbClr val="EE5242"/>
                </a:solidFill>
                <a:latin typeface="Times New Roman" panose="02020603050405020304" pitchFamily="18" charset="0"/>
              </a:rPr>
              <a:t>3</a:t>
            </a:r>
            <a:r>
              <a:rPr lang="en-US" sz="2400" b="1">
                <a:solidFill>
                  <a:srgbClr val="EE5242"/>
                </a:solidFill>
                <a:latin typeface="Times New Roman" panose="02020603050405020304" pitchFamily="18" charset="0"/>
              </a:rPr>
              <a:t> = 64  </a:t>
            </a:r>
          </a:p>
        </p:txBody>
      </p:sp>
      <p:sp>
        <p:nvSpPr>
          <p:cNvPr id="32" name="Rectangle 31"/>
          <p:cNvSpPr/>
          <p:nvPr/>
        </p:nvSpPr>
        <p:spPr>
          <a:xfrm>
            <a:off x="6609273" y="4419538"/>
            <a:ext cx="5226111" cy="461665"/>
          </a:xfrm>
          <a:prstGeom prst="rect">
            <a:avLst/>
          </a:prstGeom>
          <a:solidFill>
            <a:srgbClr val="A5ECF3"/>
          </a:solidFill>
        </p:spPr>
        <p:txBody>
          <a:bodyPr wrap="none">
            <a:spAutoFit/>
          </a:bodyPr>
          <a:lstStyle/>
          <a:p>
            <a:r>
              <a:rPr lang="nl-NL" sz="2400">
                <a:latin typeface="Times New Roman" panose="02020603050405020304" pitchFamily="18" charset="0"/>
                <a:ea typeface="Calibri" panose="020F0502020204030204" pitchFamily="34" charset="0"/>
              </a:rPr>
              <a:t>Lũy thừa bậc ba của bao nhiêu bằng 64</a:t>
            </a:r>
            <a:r>
              <a:rPr lang="nl-NL" sz="2400">
                <a:effectLst/>
                <a:latin typeface="Times New Roman" panose="02020603050405020304" pitchFamily="18" charset="0"/>
                <a:ea typeface="Calibri" panose="020F0502020204030204" pitchFamily="34" charset="0"/>
              </a:rPr>
              <a:t>? </a:t>
            </a:r>
            <a:endParaRPr lang="vi-VN" sz="2400"/>
          </a:p>
        </p:txBody>
      </p:sp>
      <p:sp>
        <p:nvSpPr>
          <p:cNvPr id="33" name="Text Box 16"/>
          <p:cNvSpPr txBox="1">
            <a:spLocks noChangeArrowheads="1"/>
          </p:cNvSpPr>
          <p:nvPr/>
        </p:nvSpPr>
        <p:spPr bwMode="auto">
          <a:xfrm>
            <a:off x="8452349" y="4831996"/>
            <a:ext cx="1308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EE5242"/>
                </a:solidFill>
                <a:latin typeface="Times New Roman" panose="02020603050405020304" pitchFamily="18" charset="0"/>
              </a:rPr>
              <a:t> 4</a:t>
            </a:r>
            <a:r>
              <a:rPr lang="en-US" sz="2400" b="1" baseline="30000">
                <a:solidFill>
                  <a:srgbClr val="EE5242"/>
                </a:solidFill>
                <a:latin typeface="Times New Roman" panose="02020603050405020304" pitchFamily="18" charset="0"/>
              </a:rPr>
              <a:t>3</a:t>
            </a:r>
            <a:r>
              <a:rPr lang="en-US" sz="2400" b="1">
                <a:solidFill>
                  <a:srgbClr val="EE5242"/>
                </a:solidFill>
                <a:latin typeface="Times New Roman" panose="02020603050405020304" pitchFamily="18" charset="0"/>
              </a:rPr>
              <a:t> = 64  </a:t>
            </a:r>
          </a:p>
        </p:txBody>
      </p:sp>
      <p:sp>
        <p:nvSpPr>
          <p:cNvPr id="14" name="Down Arrow 13"/>
          <p:cNvSpPr/>
          <p:nvPr/>
        </p:nvSpPr>
        <p:spPr>
          <a:xfrm>
            <a:off x="8985361" y="3538491"/>
            <a:ext cx="131091" cy="328795"/>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Down Arrow 35"/>
          <p:cNvSpPr/>
          <p:nvPr/>
        </p:nvSpPr>
        <p:spPr>
          <a:xfrm>
            <a:off x="8975443" y="5193265"/>
            <a:ext cx="131091" cy="328795"/>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Down Arrow 36"/>
          <p:cNvSpPr/>
          <p:nvPr/>
        </p:nvSpPr>
        <p:spPr>
          <a:xfrm>
            <a:off x="8989958" y="4373092"/>
            <a:ext cx="131091" cy="328795"/>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 Box 16"/>
          <p:cNvSpPr txBox="1">
            <a:spLocks noChangeArrowheads="1"/>
          </p:cNvSpPr>
          <p:nvPr/>
        </p:nvSpPr>
        <p:spPr bwMode="auto">
          <a:xfrm>
            <a:off x="8159800" y="5475286"/>
            <a:ext cx="1893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EE5242"/>
                </a:solidFill>
                <a:latin typeface="Times New Roman" panose="02020603050405020304" pitchFamily="18" charset="0"/>
              </a:rPr>
              <a:t> x</a:t>
            </a:r>
            <a:r>
              <a:rPr lang="en-US" sz="2400" b="1" baseline="30000">
                <a:solidFill>
                  <a:srgbClr val="EE5242"/>
                </a:solidFill>
                <a:latin typeface="Times New Roman" panose="02020603050405020304" pitchFamily="18" charset="0"/>
              </a:rPr>
              <a:t>3</a:t>
            </a:r>
            <a:r>
              <a:rPr lang="en-US" sz="2400" b="1">
                <a:solidFill>
                  <a:srgbClr val="EE5242"/>
                </a:solidFill>
                <a:latin typeface="Times New Roman" panose="02020603050405020304" pitchFamily="18" charset="0"/>
              </a:rPr>
              <a:t> = 64 = 4</a:t>
            </a:r>
            <a:r>
              <a:rPr lang="en-US" sz="2400" b="1" baseline="30000">
                <a:solidFill>
                  <a:srgbClr val="EE5242"/>
                </a:solidFill>
                <a:latin typeface="Times New Roman" panose="02020603050405020304" pitchFamily="18" charset="0"/>
              </a:rPr>
              <a:t>3</a:t>
            </a:r>
            <a:r>
              <a:rPr lang="en-US" sz="2400" b="1">
                <a:solidFill>
                  <a:srgbClr val="EE5242"/>
                </a:solidFill>
                <a:latin typeface="Times New Roman" panose="02020603050405020304" pitchFamily="18" charset="0"/>
              </a:rPr>
              <a:t>  </a:t>
            </a:r>
          </a:p>
        </p:txBody>
      </p:sp>
      <p:cxnSp>
        <p:nvCxnSpPr>
          <p:cNvPr id="5" name="Straight Connector 4"/>
          <p:cNvCxnSpPr/>
          <p:nvPr/>
        </p:nvCxnSpPr>
        <p:spPr>
          <a:xfrm>
            <a:off x="6284686" y="1423894"/>
            <a:ext cx="47454" cy="5442219"/>
          </a:xfrm>
          <a:prstGeom prst="line">
            <a:avLst/>
          </a:prstGeom>
          <a:ln>
            <a:solidFill>
              <a:srgbClr val="5D2E7A"/>
            </a:solidFill>
          </a:ln>
        </p:spPr>
        <p:style>
          <a:lnRef idx="1">
            <a:schemeClr val="accent1"/>
          </a:lnRef>
          <a:fillRef idx="0">
            <a:schemeClr val="accent1"/>
          </a:fillRef>
          <a:effectRef idx="0">
            <a:schemeClr val="accent1"/>
          </a:effectRef>
          <a:fontRef idx="minor">
            <a:schemeClr val="tx1"/>
          </a:fontRef>
        </p:style>
      </p:cxnSp>
      <p:sp>
        <p:nvSpPr>
          <p:cNvPr id="34" name="Down Arrow 33"/>
          <p:cNvSpPr/>
          <p:nvPr/>
        </p:nvSpPr>
        <p:spPr>
          <a:xfrm>
            <a:off x="8982701" y="5868180"/>
            <a:ext cx="131091" cy="328795"/>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Text Box 20"/>
          <p:cNvSpPr txBox="1">
            <a:spLocks noChangeArrowheads="1"/>
          </p:cNvSpPr>
          <p:nvPr/>
        </p:nvSpPr>
        <p:spPr bwMode="auto">
          <a:xfrm>
            <a:off x="8496029" y="6128382"/>
            <a:ext cx="97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FF0000"/>
                </a:solidFill>
                <a:latin typeface="Times New Roman" panose="02020603050405020304" pitchFamily="18" charset="0"/>
                <a:sym typeface="Symbol" panose="05050102010706020507" pitchFamily="18" charset="2"/>
              </a:rPr>
              <a:t> x  = 4</a:t>
            </a:r>
            <a:endParaRPr lang="en-US" sz="2400" b="1">
              <a:solidFill>
                <a:srgbClr val="FF0000"/>
              </a:solidFill>
              <a:latin typeface="Times New Roman" panose="02020603050405020304" pitchFamily="18" charset="0"/>
            </a:endParaRPr>
          </a:p>
        </p:txBody>
      </p:sp>
      <p:sp>
        <p:nvSpPr>
          <p:cNvPr id="39" name="TextBox 38"/>
          <p:cNvSpPr txBox="1"/>
          <p:nvPr/>
        </p:nvSpPr>
        <p:spPr>
          <a:xfrm>
            <a:off x="516043" y="5941771"/>
            <a:ext cx="5373587" cy="461665"/>
          </a:xfrm>
          <a:prstGeom prst="rect">
            <a:avLst/>
          </a:prstGeom>
          <a:noFill/>
        </p:spPr>
        <p:txBody>
          <a:bodyPr wrap="none" rtlCol="0">
            <a:spAutoFit/>
          </a:bodyPr>
          <a:lstStyle/>
          <a:p>
            <a:r>
              <a:rPr lang="en-US" sz="2400" b="1">
                <a:solidFill>
                  <a:srgbClr val="0000FF"/>
                </a:solidFill>
                <a:latin typeface="Times New Roman" panose="02020603050405020304" pitchFamily="18" charset="0"/>
                <a:cs typeface="Times New Roman" panose="02020603050405020304" pitchFamily="18" charset="0"/>
              </a:rPr>
              <a:t>Từ 4</a:t>
            </a:r>
            <a:r>
              <a:rPr lang="en-US" sz="2400" b="1" baseline="30000">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 64, ta gọi 4 là căn bậc ba của 64</a:t>
            </a:r>
            <a:endParaRPr lang="vi-VN" sz="2400" b="1">
              <a:solidFill>
                <a:srgbClr val="0000FF"/>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559584" y="6378690"/>
            <a:ext cx="4613764" cy="461665"/>
          </a:xfrm>
          <a:prstGeom prst="rect">
            <a:avLst/>
          </a:prstGeom>
          <a:noFill/>
        </p:spPr>
        <p:txBody>
          <a:bodyPr wrap="none" rtlCol="0">
            <a:spAutoFit/>
          </a:bodyPr>
          <a:lstStyle/>
          <a:p>
            <a:r>
              <a:rPr lang="en-US" sz="2400" b="1">
                <a:solidFill>
                  <a:srgbClr val="0000FF"/>
                </a:solidFill>
                <a:latin typeface="Times New Roman" panose="02020603050405020304" pitchFamily="18" charset="0"/>
                <a:cs typeface="Times New Roman" panose="02020603050405020304" pitchFamily="18" charset="0"/>
              </a:rPr>
              <a:t>Hay căn bậc ba của 64 là (bằng) 4</a:t>
            </a:r>
            <a:endParaRPr lang="vi-VN" sz="2400" b="1">
              <a:solidFill>
                <a:srgbClr val="0000FF"/>
              </a:solidFill>
              <a:latin typeface="Times New Roman" panose="02020603050405020304" pitchFamily="18" charset="0"/>
              <a:cs typeface="Times New Roman" panose="02020603050405020304" pitchFamily="18" charset="0"/>
            </a:endParaRPr>
          </a:p>
        </p:txBody>
      </p:sp>
      <p:pic>
        <p:nvPicPr>
          <p:cNvPr id="42" name="Picture 9"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10671611" y="5361646"/>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 y="1"/>
            <a:ext cx="172720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441964" y="38116"/>
            <a:ext cx="3363421" cy="468077"/>
          </a:xfrm>
          <a:prstGeom prst="rect">
            <a:avLst/>
          </a:prstGeom>
          <a:solidFill>
            <a:schemeClr val="accent4">
              <a:lumMod val="20000"/>
              <a:lumOff val="80000"/>
            </a:schemeClr>
          </a:solidFill>
        </p:spPr>
        <p:txBody>
          <a:bodyPr wrap="none">
            <a:spAutoFit/>
          </a:bodyPr>
          <a:lstStyle/>
          <a:p>
            <a:pPr>
              <a:lnSpc>
                <a:spcPct val="107000"/>
              </a:lnSpc>
              <a:spcAft>
                <a:spcPts val="800"/>
              </a:spcAft>
            </a:pPr>
            <a:r>
              <a:rPr lang="nl-NL" sz="2400" b="1" i="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Khái niệm căn bậc ba</a:t>
            </a:r>
            <a:r>
              <a:rPr lang="nl-NL"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vi-VN"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78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p:tgtEl>
                                          <p:spTgt spid="14"/>
                                        </p:tgtEl>
                                        <p:attrNameLst>
                                          <p:attrName>ppt_y</p:attrName>
                                        </p:attrNameLst>
                                      </p:cBhvr>
                                      <p:tavLst>
                                        <p:tav tm="0">
                                          <p:val>
                                            <p:strVal val="#ppt_y-#ppt_h*1.125000"/>
                                          </p:val>
                                        </p:tav>
                                        <p:tav tm="100000">
                                          <p:val>
                                            <p:strVal val="#ppt_y"/>
                                          </p:val>
                                        </p:tav>
                                      </p:tavLst>
                                    </p:anim>
                                    <p:animEffect transition="in" filter="wipe(down)">
                                      <p:cBhvr>
                                        <p:cTn id="68" dur="500"/>
                                        <p:tgtEl>
                                          <p:spTgt spid="14"/>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p:tgtEl>
                                          <p:spTgt spid="37"/>
                                        </p:tgtEl>
                                        <p:attrNameLst>
                                          <p:attrName>ppt_y</p:attrName>
                                        </p:attrNameLst>
                                      </p:cBhvr>
                                      <p:tavLst>
                                        <p:tav tm="0">
                                          <p:val>
                                            <p:strVal val="#ppt_y-#ppt_h*1.125000"/>
                                          </p:val>
                                        </p:tav>
                                        <p:tav tm="100000">
                                          <p:val>
                                            <p:strVal val="#ppt_y"/>
                                          </p:val>
                                        </p:tav>
                                      </p:tavLst>
                                    </p:anim>
                                    <p:animEffect transition="in" filter="wipe(down)">
                                      <p:cBhvr>
                                        <p:cTn id="72" dur="500"/>
                                        <p:tgtEl>
                                          <p:spTgt spid="37"/>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p:tgtEl>
                                          <p:spTgt spid="36"/>
                                        </p:tgtEl>
                                        <p:attrNameLst>
                                          <p:attrName>ppt_y</p:attrName>
                                        </p:attrNameLst>
                                      </p:cBhvr>
                                      <p:tavLst>
                                        <p:tav tm="0">
                                          <p:val>
                                            <p:strVal val="#ppt_y-#ppt_h*1.125000"/>
                                          </p:val>
                                        </p:tav>
                                        <p:tav tm="100000">
                                          <p:val>
                                            <p:strVal val="#ppt_y"/>
                                          </p:val>
                                        </p:tav>
                                      </p:tavLst>
                                    </p:anim>
                                    <p:animEffect transition="in" filter="wipe(down)">
                                      <p:cBhvr>
                                        <p:cTn id="76" dur="500"/>
                                        <p:tgtEl>
                                          <p:spTgt spid="36"/>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p:tgtEl>
                                          <p:spTgt spid="34"/>
                                        </p:tgtEl>
                                        <p:attrNameLst>
                                          <p:attrName>ppt_y</p:attrName>
                                        </p:attrNameLst>
                                      </p:cBhvr>
                                      <p:tavLst>
                                        <p:tav tm="0">
                                          <p:val>
                                            <p:strVal val="#ppt_y-#ppt_h*1.125000"/>
                                          </p:val>
                                        </p:tav>
                                        <p:tav tm="100000">
                                          <p:val>
                                            <p:strVal val="#ppt_y"/>
                                          </p:val>
                                        </p:tav>
                                      </p:tavLst>
                                    </p:anim>
                                    <p:animEffect transition="in" filter="wipe(down)">
                                      <p:cBhvr>
                                        <p:cTn id="80" dur="500"/>
                                        <p:tgtEl>
                                          <p:spTgt spid="34"/>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6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0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06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06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06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 grpId="0"/>
      <p:bldP spid="2066" grpId="0"/>
      <p:bldP spid="2067" grpId="0"/>
      <p:bldP spid="2068" grpId="0"/>
      <p:bldP spid="2069" grpId="0"/>
      <p:bldP spid="25" grpId="0"/>
      <p:bldP spid="26" grpId="0"/>
      <p:bldP spid="6" grpId="0"/>
      <p:bldP spid="7" grpId="0"/>
      <p:bldP spid="8" grpId="0"/>
      <p:bldP spid="10" grpId="0" animBg="1"/>
      <p:bldP spid="10" grpId="1" animBg="1"/>
      <p:bldP spid="12" grpId="0" animBg="1"/>
      <p:bldP spid="12" grpId="1" animBg="1"/>
      <p:bldP spid="30" grpId="0"/>
      <p:bldP spid="31" grpId="0"/>
      <p:bldP spid="32" grpId="0" animBg="1"/>
      <p:bldP spid="32" grpId="1" animBg="1"/>
      <p:bldP spid="33" grpId="0"/>
      <p:bldP spid="14" grpId="0" animBg="1"/>
      <p:bldP spid="36" grpId="0" animBg="1"/>
      <p:bldP spid="37" grpId="0" animBg="1"/>
      <p:bldP spid="38" grpId="0"/>
      <p:bldP spid="34" grpId="0" animBg="1"/>
      <p:bldP spid="35"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0741" y="0"/>
            <a:ext cx="5044971" cy="461665"/>
          </a:xfrm>
          <a:prstGeom prst="rect">
            <a:avLst/>
          </a:prstGeom>
          <a:noFill/>
        </p:spPr>
        <p:txBody>
          <a:bodyPr wrap="none" rtlCol="0">
            <a:spAutoFit/>
          </a:bodyPr>
          <a:lstStyle/>
          <a:p>
            <a:r>
              <a:rPr lang="en-US" sz="2400" b="1">
                <a:solidFill>
                  <a:srgbClr val="463DF3"/>
                </a:solidFill>
                <a:latin typeface="Times New Roman" panose="02020603050405020304" pitchFamily="18" charset="0"/>
                <a:cs typeface="Times New Roman" panose="02020603050405020304" pitchFamily="18" charset="0"/>
              </a:rPr>
              <a:t>Vì 4</a:t>
            </a:r>
            <a:r>
              <a:rPr lang="en-US" sz="2400" b="1" baseline="30000">
                <a:solidFill>
                  <a:srgbClr val="463DF3"/>
                </a:solidFill>
                <a:latin typeface="Times New Roman" panose="02020603050405020304" pitchFamily="18" charset="0"/>
                <a:cs typeface="Times New Roman" panose="02020603050405020304" pitchFamily="18" charset="0"/>
              </a:rPr>
              <a:t>3</a:t>
            </a:r>
            <a:r>
              <a:rPr lang="en-US" sz="2400" b="1">
                <a:solidFill>
                  <a:srgbClr val="463DF3"/>
                </a:solidFill>
                <a:latin typeface="Times New Roman" panose="02020603050405020304" pitchFamily="18" charset="0"/>
                <a:cs typeface="Times New Roman" panose="02020603050405020304" pitchFamily="18" charset="0"/>
              </a:rPr>
              <a:t> = 64, nên 4 là căn bậc ba của 64</a:t>
            </a:r>
            <a:endParaRPr lang="vi-VN" sz="2400" b="1">
              <a:solidFill>
                <a:srgbClr val="463DF3"/>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3862" y="2830390"/>
            <a:ext cx="5399235"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 Căn bậc ba của - 8 là - 2 vì (- 2)</a:t>
            </a:r>
            <a:r>
              <a:rPr lang="en-US" sz="2400" b="1" baseline="30000">
                <a:latin typeface="Times New Roman" panose="02020603050405020304" pitchFamily="18" charset="0"/>
                <a:cs typeface="Times New Roman" panose="02020603050405020304" pitchFamily="18" charset="0"/>
              </a:rPr>
              <a:t>3</a:t>
            </a:r>
            <a:r>
              <a:rPr lang="en-US" sz="2400" b="1">
                <a:latin typeface="Times New Roman" panose="02020603050405020304" pitchFamily="18" charset="0"/>
                <a:cs typeface="Times New Roman" panose="02020603050405020304" pitchFamily="18" charset="0"/>
              </a:rPr>
              <a:t> = - 8</a:t>
            </a:r>
          </a:p>
        </p:txBody>
      </p:sp>
      <p:sp>
        <p:nvSpPr>
          <p:cNvPr id="9" name="TextBox 8"/>
          <p:cNvSpPr txBox="1"/>
          <p:nvPr/>
        </p:nvSpPr>
        <p:spPr>
          <a:xfrm>
            <a:off x="7141117" y="388862"/>
            <a:ext cx="4613764" cy="461665"/>
          </a:xfrm>
          <a:prstGeom prst="rect">
            <a:avLst/>
          </a:prstGeom>
          <a:noFill/>
        </p:spPr>
        <p:txBody>
          <a:bodyPr wrap="none" rtlCol="0">
            <a:spAutoFit/>
          </a:bodyPr>
          <a:lstStyle/>
          <a:p>
            <a:r>
              <a:rPr lang="en-US" sz="2400" b="1">
                <a:solidFill>
                  <a:srgbClr val="463DF3"/>
                </a:solidFill>
                <a:latin typeface="Times New Roman" panose="02020603050405020304" pitchFamily="18" charset="0"/>
                <a:cs typeface="Times New Roman" panose="02020603050405020304" pitchFamily="18" charset="0"/>
              </a:rPr>
              <a:t>Hay căn bậc ba của 64 là (bằng) 4</a:t>
            </a:r>
            <a:endParaRPr lang="vi-VN" sz="2400" b="1">
              <a:solidFill>
                <a:srgbClr val="463DF3"/>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214743" y="850527"/>
            <a:ext cx="4610554" cy="830997"/>
          </a:xfrm>
          <a:prstGeom prst="rect">
            <a:avLst/>
          </a:prstGeom>
          <a:noFill/>
        </p:spPr>
        <p:txBody>
          <a:bodyPr wrap="square" rtlCol="0">
            <a:spAutoFit/>
          </a:bodyPr>
          <a:lstStyle/>
          <a:p>
            <a:r>
              <a:rPr lang="en-US" sz="2400" b="1">
                <a:solidFill>
                  <a:srgbClr val="EE5242"/>
                </a:solidFill>
                <a:latin typeface="Times New Roman" panose="02020603050405020304" pitchFamily="18" charset="0"/>
                <a:cs typeface="Times New Roman" panose="02020603050405020304" pitchFamily="18" charset="0"/>
              </a:rPr>
              <a:t>Vậy khi nào thì x được gọi là căn bậc ba của số a?</a:t>
            </a:r>
          </a:p>
        </p:txBody>
      </p:sp>
      <p:sp>
        <p:nvSpPr>
          <p:cNvPr id="11" name="Rectangle 10"/>
          <p:cNvSpPr/>
          <p:nvPr/>
        </p:nvSpPr>
        <p:spPr>
          <a:xfrm>
            <a:off x="7063907" y="1909972"/>
            <a:ext cx="4907113" cy="461665"/>
          </a:xfrm>
          <a:prstGeom prst="rect">
            <a:avLst/>
          </a:prstGeom>
        </p:spPr>
        <p:txBody>
          <a:bodyPr wrap="none">
            <a:spAutoFit/>
          </a:bodyPr>
          <a:lstStyle/>
          <a:p>
            <a:r>
              <a:rPr lang="en-US" sz="2400" b="1">
                <a:solidFill>
                  <a:srgbClr val="EE5242"/>
                </a:solidFill>
                <a:latin typeface="Times New Roman" panose="02020603050405020304" pitchFamily="18" charset="0"/>
                <a:cs typeface="Times New Roman" panose="02020603050405020304" pitchFamily="18" charset="0"/>
              </a:rPr>
              <a:t>Căn bậc ba của số a là số x khi nào?</a:t>
            </a:r>
            <a:endParaRPr lang="vi-VN" sz="2400" b="1">
              <a:solidFill>
                <a:srgbClr val="EE5242"/>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026305" y="1927173"/>
            <a:ext cx="4780091" cy="882678"/>
          </a:xfrm>
          <a:prstGeom prst="rect">
            <a:avLst/>
          </a:prstGeom>
        </p:spPr>
        <p:txBody>
          <a:bodyPr wrap="square">
            <a:spAutoFit/>
          </a:bodyPr>
          <a:lstStyle/>
          <a:p>
            <a:pPr>
              <a:lnSpc>
                <a:spcPct val="107000"/>
              </a:lnSpc>
              <a:spcAft>
                <a:spcPts val="800"/>
              </a:spcAft>
            </a:pPr>
            <a:r>
              <a:rPr lang="nl-NL" sz="2400" b="1" i="1">
                <a:effectLst/>
                <a:latin typeface="Times New Roman" panose="02020603050405020304" pitchFamily="18" charset="0"/>
                <a:ea typeface="Calibri" panose="020F0502020204030204" pitchFamily="34" charset="0"/>
                <a:cs typeface="Times New Roman" panose="02020603050405020304" pitchFamily="18" charset="0"/>
              </a:rPr>
              <a:t>Căn bậc ba của một số a là một số x sao cho: </a:t>
            </a:r>
            <a:r>
              <a:rPr lang="nl-NL" sz="2400" b="1">
                <a:solidFill>
                  <a:srgbClr val="463DF3"/>
                </a:solidFill>
                <a:effectLst/>
                <a:latin typeface="Times New Roman" panose="02020603050405020304" pitchFamily="18" charset="0"/>
                <a:ea typeface="Calibri" panose="020F0502020204030204" pitchFamily="34" charset="0"/>
                <a:cs typeface="Times New Roman" panose="02020603050405020304" pitchFamily="18" charset="0"/>
              </a:rPr>
              <a:t>x</a:t>
            </a:r>
            <a:r>
              <a:rPr lang="nl-NL" sz="2400" b="1" baseline="30000">
                <a:solidFill>
                  <a:srgbClr val="463DF3"/>
                </a:solidFill>
                <a:effectLst/>
                <a:latin typeface="Times New Roman" panose="02020603050405020304" pitchFamily="18" charset="0"/>
                <a:ea typeface="Calibri" panose="020F0502020204030204" pitchFamily="34" charset="0"/>
                <a:cs typeface="Times New Roman" panose="02020603050405020304" pitchFamily="18" charset="0"/>
              </a:rPr>
              <a:t>3</a:t>
            </a:r>
            <a:r>
              <a:rPr lang="nl-NL" sz="2400" b="1">
                <a:solidFill>
                  <a:srgbClr val="463DF3"/>
                </a:solidFill>
                <a:effectLst/>
                <a:latin typeface="Times New Roman" panose="02020603050405020304" pitchFamily="18" charset="0"/>
                <a:ea typeface="Calibri" panose="020F0502020204030204" pitchFamily="34" charset="0"/>
                <a:cs typeface="Times New Roman" panose="02020603050405020304" pitchFamily="18" charset="0"/>
              </a:rPr>
              <a:t> = a</a:t>
            </a:r>
            <a:endParaRPr lang="vi-VN" sz="2400">
              <a:solidFill>
                <a:srgbClr val="463DF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7114583" y="1236510"/>
            <a:ext cx="4781129"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x được gọi là căn bậc ba của số a khi  </a:t>
            </a:r>
            <a:r>
              <a:rPr lang="en-US" sz="2400" b="1">
                <a:solidFill>
                  <a:srgbClr val="463DF3"/>
                </a:solidFill>
                <a:latin typeface="Times New Roman" panose="02020603050405020304" pitchFamily="18" charset="0"/>
                <a:cs typeface="Times New Roman" panose="02020603050405020304" pitchFamily="18" charset="0"/>
              </a:rPr>
              <a:t>x</a:t>
            </a:r>
            <a:r>
              <a:rPr lang="en-US" sz="2400" b="1" baseline="30000">
                <a:solidFill>
                  <a:srgbClr val="463DF3"/>
                </a:solidFill>
                <a:latin typeface="Times New Roman" panose="02020603050405020304" pitchFamily="18" charset="0"/>
                <a:cs typeface="Times New Roman" panose="02020603050405020304" pitchFamily="18" charset="0"/>
              </a:rPr>
              <a:t>3</a:t>
            </a:r>
            <a:r>
              <a:rPr lang="en-US" sz="2400" b="1">
                <a:solidFill>
                  <a:srgbClr val="463DF3"/>
                </a:solidFill>
                <a:latin typeface="Times New Roman" panose="02020603050405020304" pitchFamily="18" charset="0"/>
                <a:cs typeface="Times New Roman" panose="02020603050405020304" pitchFamily="18" charset="0"/>
              </a:rPr>
              <a:t> = a</a:t>
            </a:r>
            <a:endParaRPr lang="vi-VN" sz="2400">
              <a:solidFill>
                <a:srgbClr val="463DF3"/>
              </a:solidFill>
            </a:endParaRPr>
          </a:p>
        </p:txBody>
      </p:sp>
      <p:sp>
        <p:nvSpPr>
          <p:cNvPr id="14" name="Rectangle 13"/>
          <p:cNvSpPr/>
          <p:nvPr/>
        </p:nvSpPr>
        <p:spPr>
          <a:xfrm>
            <a:off x="1512688" y="138835"/>
            <a:ext cx="3464446" cy="468077"/>
          </a:xfrm>
          <a:prstGeom prst="rect">
            <a:avLst/>
          </a:prstGeom>
          <a:solidFill>
            <a:srgbClr val="4B795A"/>
          </a:solidFill>
        </p:spPr>
        <p:txBody>
          <a:bodyPr wrap="square">
            <a:spAutoFit/>
          </a:bodyPr>
          <a:lstStyle/>
          <a:p>
            <a:pPr algn="ctr">
              <a:lnSpc>
                <a:spcPct val="107000"/>
              </a:lnSpc>
              <a:spcAft>
                <a:spcPts val="800"/>
              </a:spcAft>
            </a:pPr>
            <a:r>
              <a:rPr lang="vi-VN" sz="2400" b="1" u="sng">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nl-NL" sz="2400" b="1" u="sng">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Định nghĩa</a:t>
            </a:r>
            <a:r>
              <a:rPr lang="vi-VN" sz="2400" b="1" u="sng">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căn bậc ba</a:t>
            </a:r>
            <a:endParaRPr lang="vi-VN">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763862" y="3800963"/>
            <a:ext cx="5081840"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 5 là căn bậc ba của 125 vì 5</a:t>
            </a:r>
            <a:r>
              <a:rPr lang="en-US" sz="2400" b="1" baseline="30000">
                <a:latin typeface="Times New Roman" panose="02020603050405020304" pitchFamily="18" charset="0"/>
                <a:cs typeface="Times New Roman" panose="02020603050405020304" pitchFamily="18" charset="0"/>
              </a:rPr>
              <a:t>3</a:t>
            </a:r>
            <a:r>
              <a:rPr lang="en-US" sz="2400" b="1">
                <a:latin typeface="Times New Roman" panose="02020603050405020304" pitchFamily="18" charset="0"/>
                <a:cs typeface="Times New Roman" panose="02020603050405020304" pitchFamily="18" charset="0"/>
              </a:rPr>
              <a:t> = 125.</a:t>
            </a:r>
          </a:p>
        </p:txBody>
      </p:sp>
      <p:sp>
        <p:nvSpPr>
          <p:cNvPr id="18" name="TextBox 17"/>
          <p:cNvSpPr txBox="1"/>
          <p:nvPr/>
        </p:nvSpPr>
        <p:spPr>
          <a:xfrm>
            <a:off x="6882918" y="478866"/>
            <a:ext cx="4942379" cy="1200329"/>
          </a:xfrm>
          <a:prstGeom prst="rect">
            <a:avLst/>
          </a:prstGeom>
          <a:solidFill>
            <a:srgbClr val="4B795A"/>
          </a:solidFill>
        </p:spPr>
        <p:txBody>
          <a:bodyPr wrap="none" rtlCol="0">
            <a:spAutoFit/>
          </a:bodyPr>
          <a:lstStyle/>
          <a:p>
            <a:r>
              <a:rPr lang="en-US" sz="2400" b="1">
                <a:solidFill>
                  <a:schemeClr val="bg1"/>
                </a:solidFill>
                <a:latin typeface="Times New Roman" panose="02020603050405020304" pitchFamily="18" charset="0"/>
                <a:cs typeface="Times New Roman" panose="02020603050405020304" pitchFamily="18" charset="0"/>
              </a:rPr>
              <a:t>Số x được gọi là căn bậc ba của số a </a:t>
            </a:r>
          </a:p>
          <a:p>
            <a:r>
              <a:rPr lang="en-US" sz="2400" b="1">
                <a:solidFill>
                  <a:schemeClr val="bg1"/>
                </a:solidFill>
                <a:latin typeface="Times New Roman" panose="02020603050405020304" pitchFamily="18" charset="0"/>
                <a:cs typeface="Times New Roman" panose="02020603050405020304" pitchFamily="18" charset="0"/>
              </a:rPr>
              <a:t>hay căn bậc ba của a là số x </a:t>
            </a:r>
          </a:p>
          <a:p>
            <a:r>
              <a:rPr lang="en-US" sz="2400" b="1">
                <a:solidFill>
                  <a:schemeClr val="bg1"/>
                </a:solidFill>
                <a:latin typeface="Times New Roman" panose="02020603050405020304" pitchFamily="18" charset="0"/>
                <a:cs typeface="Times New Roman" panose="02020603050405020304" pitchFamily="18" charset="0"/>
              </a:rPr>
              <a:t>đều phải thỏa mãn điều kiện </a:t>
            </a:r>
            <a:r>
              <a:rPr lang="en-US" sz="2400" b="1">
                <a:solidFill>
                  <a:srgbClr val="FFFF00"/>
                </a:solidFill>
                <a:latin typeface="Times New Roman" panose="02020603050405020304" pitchFamily="18" charset="0"/>
                <a:cs typeface="Times New Roman" panose="02020603050405020304" pitchFamily="18" charset="0"/>
              </a:rPr>
              <a:t>x</a:t>
            </a:r>
            <a:r>
              <a:rPr lang="en-US" sz="2400" b="1" baseline="30000">
                <a:solidFill>
                  <a:srgbClr val="FFFF00"/>
                </a:solidFill>
                <a:latin typeface="Times New Roman" panose="02020603050405020304" pitchFamily="18" charset="0"/>
                <a:cs typeface="Times New Roman" panose="02020603050405020304" pitchFamily="18" charset="0"/>
              </a:rPr>
              <a:t>3</a:t>
            </a:r>
            <a:r>
              <a:rPr lang="en-US" sz="2400" b="1">
                <a:solidFill>
                  <a:srgbClr val="FFFF00"/>
                </a:solidFill>
                <a:latin typeface="Times New Roman" panose="02020603050405020304" pitchFamily="18" charset="0"/>
                <a:cs typeface="Times New Roman" panose="02020603050405020304" pitchFamily="18" charset="0"/>
              </a:rPr>
              <a:t> = a</a:t>
            </a:r>
          </a:p>
        </p:txBody>
      </p:sp>
      <p:sp>
        <p:nvSpPr>
          <p:cNvPr id="19" name="Rectangle 18"/>
          <p:cNvSpPr/>
          <p:nvPr/>
        </p:nvSpPr>
        <p:spPr>
          <a:xfrm>
            <a:off x="2795897" y="2219672"/>
            <a:ext cx="1091966" cy="468077"/>
          </a:xfrm>
          <a:prstGeom prst="rect">
            <a:avLst/>
          </a:prstGeom>
          <a:solidFill>
            <a:srgbClr val="4B795A"/>
          </a:solidFill>
        </p:spPr>
        <p:txBody>
          <a:bodyPr wrap="none">
            <a:spAutoFit/>
          </a:bodyPr>
          <a:lstStyle/>
          <a:p>
            <a:pPr>
              <a:lnSpc>
                <a:spcPct val="107000"/>
              </a:lnSpc>
              <a:spcAft>
                <a:spcPts val="800"/>
              </a:spcAft>
            </a:pPr>
            <a:r>
              <a:rPr lang="nl-NL" sz="2400" b="1" u="sng">
                <a:solidFill>
                  <a:srgbClr val="FFFF66"/>
                </a:solidFill>
                <a:latin typeface="Times New Roman" panose="02020603050405020304" pitchFamily="18" charset="0"/>
                <a:ea typeface="Calibri" panose="020F0502020204030204" pitchFamily="34" charset="0"/>
                <a:cs typeface="Times New Roman" panose="02020603050405020304" pitchFamily="18" charset="0"/>
              </a:rPr>
              <a:t>Ví dụ</a:t>
            </a:r>
            <a:r>
              <a:rPr lang="nl-NL" sz="2400" b="1">
                <a:solidFill>
                  <a:srgbClr val="FFFF6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solidFill>
                <a:srgbClr val="FFFF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800960" y="652942"/>
            <a:ext cx="5081840" cy="1014380"/>
          </a:xfrm>
          <a:prstGeom prst="rect">
            <a:avLst/>
          </a:prstGeom>
          <a:solidFill>
            <a:schemeClr val="bg1"/>
          </a:solidFill>
          <a:ln>
            <a:solidFill>
              <a:srgbClr val="FF3300"/>
            </a:solidFill>
          </a:ln>
        </p:spPr>
        <p:txBody>
          <a:bodyPr wrap="square">
            <a:spAutoFit/>
          </a:bodyPr>
          <a:lstStyle/>
          <a:p>
            <a:pPr algn="just">
              <a:lnSpc>
                <a:spcPct val="107000"/>
              </a:lnSpc>
              <a:spcAft>
                <a:spcPts val="800"/>
              </a:spcAft>
            </a:pPr>
            <a:r>
              <a:rPr lang="nl-NL" sz="2800" b="1" i="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Căn bậc ba của một số a là một số x sao cho: </a:t>
            </a:r>
            <a:r>
              <a:rPr lang="nl-NL" sz="2800" b="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nl-NL" sz="2800" b="1" baseline="3000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nl-NL" sz="2800" b="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 a</a:t>
            </a:r>
          </a:p>
        </p:txBody>
      </p:sp>
      <p:grpSp>
        <p:nvGrpSpPr>
          <p:cNvPr id="20" name="Group 19"/>
          <p:cNvGrpSpPr/>
          <p:nvPr/>
        </p:nvGrpSpPr>
        <p:grpSpPr>
          <a:xfrm>
            <a:off x="1358905" y="3268473"/>
            <a:ext cx="4018375" cy="514350"/>
            <a:chOff x="1155705" y="3312014"/>
            <a:chExt cx="4018375" cy="514350"/>
          </a:xfrm>
        </p:grpSpPr>
        <p:sp>
          <p:nvSpPr>
            <p:cNvPr id="23" name="TextBox 22"/>
            <p:cNvSpPr txBox="1"/>
            <p:nvPr/>
          </p:nvSpPr>
          <p:spPr>
            <a:xfrm>
              <a:off x="1155705" y="3353736"/>
              <a:ext cx="1329210"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Kí hiệu: </a:t>
              </a:r>
            </a:p>
          </p:txBody>
        </p:sp>
        <p:graphicFrame>
          <p:nvGraphicFramePr>
            <p:cNvPr id="24" name="Object 23"/>
            <p:cNvGraphicFramePr>
              <a:graphicFrameLocks noChangeAspect="1"/>
            </p:cNvGraphicFramePr>
            <p:nvPr/>
          </p:nvGraphicFramePr>
          <p:xfrm>
            <a:off x="2375318" y="3312014"/>
            <a:ext cx="2798762" cy="514350"/>
          </p:xfrm>
          <a:graphic>
            <a:graphicData uri="http://schemas.openxmlformats.org/presentationml/2006/ole">
              <mc:AlternateContent xmlns:mc="http://schemas.openxmlformats.org/markup-compatibility/2006">
                <mc:Choice xmlns:v="urn:schemas-microsoft-com:vml" Requires="v">
                  <p:oleObj name="Equation" r:id="rId2" imgW="1447560" imgH="266400" progId="Equation.DSMT4">
                    <p:embed/>
                  </p:oleObj>
                </mc:Choice>
                <mc:Fallback>
                  <p:oleObj name="Equation" r:id="rId2" imgW="1447560" imgH="266400" progId="Equation.DSMT4">
                    <p:embed/>
                    <p:pic>
                      <p:nvPicPr>
                        <p:cNvPr id="0" name=""/>
                        <p:cNvPicPr/>
                        <p:nvPr/>
                      </p:nvPicPr>
                      <p:blipFill>
                        <a:blip r:embed="rId3"/>
                        <a:stretch>
                          <a:fillRect/>
                        </a:stretch>
                      </p:blipFill>
                      <p:spPr>
                        <a:xfrm>
                          <a:off x="2375318" y="3312014"/>
                          <a:ext cx="2798762" cy="514350"/>
                        </a:xfrm>
                        <a:prstGeom prst="rect">
                          <a:avLst/>
                        </a:prstGeom>
                      </p:spPr>
                    </p:pic>
                  </p:oleObj>
                </mc:Fallback>
              </mc:AlternateContent>
            </a:graphicData>
          </a:graphic>
        </p:graphicFrame>
      </p:grpSp>
      <p:grpSp>
        <p:nvGrpSpPr>
          <p:cNvPr id="30" name="Group 29"/>
          <p:cNvGrpSpPr/>
          <p:nvPr/>
        </p:nvGrpSpPr>
        <p:grpSpPr>
          <a:xfrm>
            <a:off x="1371143" y="4262628"/>
            <a:ext cx="3775943" cy="505997"/>
            <a:chOff x="1371143" y="4146515"/>
            <a:chExt cx="3775943" cy="505997"/>
          </a:xfrm>
        </p:grpSpPr>
        <p:sp>
          <p:nvSpPr>
            <p:cNvPr id="26" name="TextBox 25"/>
            <p:cNvSpPr txBox="1"/>
            <p:nvPr/>
          </p:nvSpPr>
          <p:spPr>
            <a:xfrm>
              <a:off x="1371143" y="4190847"/>
              <a:ext cx="1329210"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Kí hiệu: </a:t>
              </a:r>
            </a:p>
          </p:txBody>
        </p:sp>
        <p:graphicFrame>
          <p:nvGraphicFramePr>
            <p:cNvPr id="27" name="Object 26"/>
            <p:cNvGraphicFramePr>
              <a:graphicFrameLocks noChangeAspect="1"/>
            </p:cNvGraphicFramePr>
            <p:nvPr/>
          </p:nvGraphicFramePr>
          <p:xfrm>
            <a:off x="2619786" y="4146515"/>
            <a:ext cx="2527300" cy="492125"/>
          </p:xfrm>
          <a:graphic>
            <a:graphicData uri="http://schemas.openxmlformats.org/presentationml/2006/ole">
              <mc:AlternateContent xmlns:mc="http://schemas.openxmlformats.org/markup-compatibility/2006">
                <mc:Choice xmlns:v="urn:schemas-microsoft-com:vml" Requires="v">
                  <p:oleObj name="Equation" r:id="rId4" imgW="1307880" imgH="253800" progId="Equation.DSMT4">
                    <p:embed/>
                  </p:oleObj>
                </mc:Choice>
                <mc:Fallback>
                  <p:oleObj name="Equation" r:id="rId4" imgW="1307880" imgH="253800" progId="Equation.DSMT4">
                    <p:embed/>
                    <p:pic>
                      <p:nvPicPr>
                        <p:cNvPr id="0" name=""/>
                        <p:cNvPicPr/>
                        <p:nvPr/>
                      </p:nvPicPr>
                      <p:blipFill>
                        <a:blip r:embed="rId5"/>
                        <a:stretch>
                          <a:fillRect/>
                        </a:stretch>
                      </p:blipFill>
                      <p:spPr>
                        <a:xfrm>
                          <a:off x="2619786" y="4146515"/>
                          <a:ext cx="2527300" cy="492125"/>
                        </a:xfrm>
                        <a:prstGeom prst="rect">
                          <a:avLst/>
                        </a:prstGeom>
                      </p:spPr>
                    </p:pic>
                  </p:oleObj>
                </mc:Fallback>
              </mc:AlternateContent>
            </a:graphicData>
          </a:graphic>
        </p:graphicFrame>
      </p:grpSp>
      <p:cxnSp>
        <p:nvCxnSpPr>
          <p:cNvPr id="3" name="Straight Connector 2"/>
          <p:cNvCxnSpPr/>
          <p:nvPr/>
        </p:nvCxnSpPr>
        <p:spPr>
          <a:xfrm>
            <a:off x="6618514" y="46890"/>
            <a:ext cx="67186" cy="672674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716948" y="2873845"/>
            <a:ext cx="5259004"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Căn bậc ba của - 8 là bao nhiêu? Vì sao? </a:t>
            </a:r>
            <a:endParaRPr lang="vi-VN" sz="2400"/>
          </a:p>
        </p:txBody>
      </p:sp>
      <p:sp>
        <p:nvSpPr>
          <p:cNvPr id="29" name="Rectangle 28"/>
          <p:cNvSpPr/>
          <p:nvPr/>
        </p:nvSpPr>
        <p:spPr>
          <a:xfrm>
            <a:off x="6769608" y="3364896"/>
            <a:ext cx="4810932"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5 là căn bậc ba của bao nhiêu vì sao? </a:t>
            </a:r>
            <a:endParaRPr lang="vi-VN" sz="2400"/>
          </a:p>
        </p:txBody>
      </p:sp>
      <mc:AlternateContent xmlns:mc="http://schemas.openxmlformats.org/markup-compatibility/2006" xmlns:a14="http://schemas.microsoft.com/office/drawing/2010/main">
        <mc:Choice Requires="a14">
          <p:sp>
            <p:nvSpPr>
              <p:cNvPr id="31" name="Rectangle 30"/>
              <p:cNvSpPr/>
              <p:nvPr/>
            </p:nvSpPr>
            <p:spPr>
              <a:xfrm>
                <a:off x="8991555" y="508886"/>
                <a:ext cx="857542" cy="596830"/>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ad>
                        <m:radPr>
                          <m:ctrlPr>
                            <a:rPr lang="vi-VN" sz="3200" b="1" i="1" smtClean="0">
                              <a:solidFill>
                                <a:srgbClr val="0000FF"/>
                              </a:solidFill>
                              <a:latin typeface="Cambria Math" panose="02040503050406030204" pitchFamily="18" charset="0"/>
                            </a:rPr>
                          </m:ctrlPr>
                        </m:radPr>
                        <m:deg>
                          <m:r>
                            <a:rPr lang="vi-VN" sz="3200" b="1" i="0">
                              <a:solidFill>
                                <a:srgbClr val="0000FF"/>
                              </a:solidFill>
                              <a:latin typeface="Cambria Math" panose="02040503050406030204" pitchFamily="18" charset="0"/>
                            </a:rPr>
                            <m:t>𝟑</m:t>
                          </m:r>
                        </m:deg>
                        <m:e>
                          <m:r>
                            <a:rPr lang="vi-VN" sz="3200" b="1" i="1">
                              <a:solidFill>
                                <a:srgbClr val="0000FF"/>
                              </a:solidFill>
                              <a:latin typeface="Cambria Math" panose="02040503050406030204" pitchFamily="18" charset="0"/>
                            </a:rPr>
                            <m:t>𝒂</m:t>
                          </m:r>
                        </m:e>
                      </m:rad>
                    </m:oMath>
                  </m:oMathPara>
                </a14:m>
                <a:endParaRPr lang="vi-VN" sz="3200" b="1">
                  <a:solidFill>
                    <a:srgbClr val="0000FF"/>
                  </a:solidFill>
                  <a:latin typeface="Times New Roman" panose="020206030504050203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8991555" y="508886"/>
                <a:ext cx="857542" cy="596830"/>
              </a:xfrm>
              <a:prstGeom prst="rect">
                <a:avLst/>
              </a:prstGeom>
              <a:blipFill rotWithShape="0">
                <a:blip r:embed="rId8"/>
                <a:stretch>
                  <a:fillRect/>
                </a:stretch>
              </a:blipFill>
            </p:spPr>
            <p:txBody>
              <a:bodyPr/>
              <a:lstStyle/>
              <a:p>
                <a:r>
                  <a:rPr lang="vi-VN">
                    <a:noFill/>
                  </a:rPr>
                  <a:t> </a:t>
                </a:r>
              </a:p>
            </p:txBody>
          </p:sp>
        </mc:Fallback>
      </mc:AlternateContent>
      <p:cxnSp>
        <p:nvCxnSpPr>
          <p:cNvPr id="35" name="Straight Arrow Connector 34"/>
          <p:cNvCxnSpPr/>
          <p:nvPr/>
        </p:nvCxnSpPr>
        <p:spPr>
          <a:xfrm>
            <a:off x="7924800" y="661077"/>
            <a:ext cx="1219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982857" y="298867"/>
            <a:ext cx="1056700" cy="461665"/>
          </a:xfrm>
          <a:prstGeom prst="rect">
            <a:avLst/>
          </a:prstGeom>
          <a:noFill/>
        </p:spPr>
        <p:txBody>
          <a:bodyPr wrap="none" rtlCol="0">
            <a:spAutoFit/>
          </a:bodyPr>
          <a:lstStyle/>
          <a:p>
            <a:r>
              <a:rPr lang="vi-VN" sz="2400">
                <a:solidFill>
                  <a:srgbClr val="FF0000"/>
                </a:solidFill>
                <a:latin typeface="+mj-lt"/>
              </a:rPr>
              <a:t>Chỉ số </a:t>
            </a:r>
          </a:p>
        </p:txBody>
      </p:sp>
      <p:sp>
        <p:nvSpPr>
          <p:cNvPr id="38" name="Oval 37"/>
          <p:cNvSpPr/>
          <p:nvPr/>
        </p:nvSpPr>
        <p:spPr>
          <a:xfrm>
            <a:off x="9388834" y="702476"/>
            <a:ext cx="393799" cy="345184"/>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40" name="Straight Arrow Connector 39"/>
          <p:cNvCxnSpPr/>
          <p:nvPr/>
        </p:nvCxnSpPr>
        <p:spPr>
          <a:xfrm>
            <a:off x="9650087" y="1047660"/>
            <a:ext cx="0" cy="665019"/>
          </a:xfrm>
          <a:prstGeom prst="straightConnector1">
            <a:avLst/>
          </a:prstGeom>
          <a:ln w="28575">
            <a:solidFill>
              <a:srgbClr val="463DF3"/>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534400" y="1625372"/>
            <a:ext cx="2782365" cy="830997"/>
          </a:xfrm>
          <a:prstGeom prst="rect">
            <a:avLst/>
          </a:prstGeom>
          <a:noFill/>
        </p:spPr>
        <p:txBody>
          <a:bodyPr wrap="none" rtlCol="0">
            <a:spAutoFit/>
          </a:bodyPr>
          <a:lstStyle/>
          <a:p>
            <a:r>
              <a:rPr lang="vi-VN" sz="2400" b="1">
                <a:solidFill>
                  <a:srgbClr val="0000FF"/>
                </a:solidFill>
                <a:latin typeface="Times New Roman" panose="02020603050405020304" pitchFamily="18" charset="0"/>
                <a:cs typeface="Times New Roman" panose="02020603050405020304" pitchFamily="18" charset="0"/>
              </a:rPr>
              <a:t>Biểu thức trong căn</a:t>
            </a:r>
          </a:p>
          <a:p>
            <a:r>
              <a:rPr lang="vi-VN" sz="2400" b="1">
                <a:solidFill>
                  <a:srgbClr val="0000FF"/>
                </a:solidFill>
                <a:latin typeface="Times New Roman" panose="02020603050405020304" pitchFamily="18" charset="0"/>
                <a:cs typeface="Times New Roman" panose="02020603050405020304" pitchFamily="18" charset="0"/>
              </a:rPr>
              <a:t>Biểu thức lấy căn  </a:t>
            </a:r>
          </a:p>
        </p:txBody>
      </p:sp>
      <p:grpSp>
        <p:nvGrpSpPr>
          <p:cNvPr id="51" name="Group 50"/>
          <p:cNvGrpSpPr/>
          <p:nvPr/>
        </p:nvGrpSpPr>
        <p:grpSpPr>
          <a:xfrm>
            <a:off x="754989" y="1658897"/>
            <a:ext cx="4509652" cy="510133"/>
            <a:chOff x="754989" y="1658897"/>
            <a:chExt cx="4509652" cy="510133"/>
          </a:xfrm>
        </p:grpSpPr>
        <mc:AlternateContent xmlns:mc="http://schemas.openxmlformats.org/markup-compatibility/2006" xmlns:a14="http://schemas.microsoft.com/office/drawing/2010/main">
          <mc:Choice Requires="a14">
            <p:sp>
              <p:nvSpPr>
                <p:cNvPr id="22" name="Rectangle 21"/>
                <p:cNvSpPr/>
                <p:nvPr/>
              </p:nvSpPr>
              <p:spPr>
                <a:xfrm>
                  <a:off x="4575734" y="1658897"/>
                  <a:ext cx="688907" cy="470770"/>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ad>
                          <m:radPr>
                            <m:ctrlPr>
                              <a:rPr lang="vi-VN" sz="2400" b="1" i="1" smtClean="0">
                                <a:solidFill>
                                  <a:srgbClr val="0000FF"/>
                                </a:solidFill>
                                <a:latin typeface="Cambria Math" panose="02040503050406030204" pitchFamily="18" charset="0"/>
                              </a:rPr>
                            </m:ctrlPr>
                          </m:radPr>
                          <m:deg>
                            <m:r>
                              <a:rPr lang="vi-VN" sz="2400" b="1" i="0">
                                <a:solidFill>
                                  <a:srgbClr val="0000FF"/>
                                </a:solidFill>
                                <a:latin typeface="Cambria Math" panose="02040503050406030204" pitchFamily="18" charset="0"/>
                              </a:rPr>
                              <m:t>𝟑</m:t>
                            </m:r>
                          </m:deg>
                          <m:e>
                            <m:r>
                              <a:rPr lang="vi-VN" sz="2400" b="1" i="1">
                                <a:solidFill>
                                  <a:srgbClr val="0000FF"/>
                                </a:solidFill>
                                <a:latin typeface="Cambria Math" panose="02040503050406030204" pitchFamily="18" charset="0"/>
                              </a:rPr>
                              <m:t>𝒂</m:t>
                            </m:r>
                          </m:e>
                        </m:rad>
                      </m:oMath>
                    </m:oMathPara>
                  </a14:m>
                  <a:endParaRPr lang="vi-VN" sz="2400" b="1">
                    <a:solidFill>
                      <a:srgbClr val="0000FF"/>
                    </a:solidFill>
                    <a:latin typeface="+mj-lt"/>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575734" y="1658897"/>
                  <a:ext cx="688907" cy="470770"/>
                </a:xfrm>
                <a:prstGeom prst="rect">
                  <a:avLst/>
                </a:prstGeom>
                <a:blipFill rotWithShape="0">
                  <a:blip r:embed="rId9"/>
                  <a:stretch>
                    <a:fillRect/>
                  </a:stretch>
                </a:blipFill>
              </p:spPr>
              <p:txBody>
                <a:bodyPr/>
                <a:lstStyle/>
                <a:p>
                  <a:r>
                    <a:rPr lang="vi-VN">
                      <a:noFill/>
                    </a:rPr>
                    <a:t> </a:t>
                  </a:r>
                </a:p>
              </p:txBody>
            </p:sp>
          </mc:Fallback>
        </mc:AlternateContent>
        <p:sp>
          <p:nvSpPr>
            <p:cNvPr id="50" name="Rectangle 49"/>
            <p:cNvSpPr/>
            <p:nvPr/>
          </p:nvSpPr>
          <p:spPr>
            <a:xfrm>
              <a:off x="754989" y="1681524"/>
              <a:ext cx="4057521" cy="487506"/>
            </a:xfrm>
            <a:prstGeom prst="rect">
              <a:avLst/>
            </a:prstGeom>
          </p:spPr>
          <p:txBody>
            <a:bodyPr wrap="none">
              <a:spAutoFit/>
            </a:bodyPr>
            <a:lstStyle/>
            <a:p>
              <a:pPr algn="just">
                <a:lnSpc>
                  <a:spcPct val="107000"/>
                </a:lnSpc>
                <a:spcAft>
                  <a:spcPts val="800"/>
                </a:spcAft>
              </a:pPr>
              <a:r>
                <a:rPr lang="nl-NL"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Kí hiệu :</a:t>
              </a:r>
              <a:r>
                <a:rPr lang="vi-VN"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Căn bậc ba của a là </a:t>
              </a:r>
              <a:endParaRPr lang="vi-VN" sz="24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52" name="Rectangle 51"/>
          <p:cNvSpPr/>
          <p:nvPr/>
        </p:nvSpPr>
        <p:spPr>
          <a:xfrm>
            <a:off x="2783749" y="4768625"/>
            <a:ext cx="981359" cy="468077"/>
          </a:xfrm>
          <a:prstGeom prst="rect">
            <a:avLst/>
          </a:prstGeom>
          <a:solidFill>
            <a:srgbClr val="4B795A"/>
          </a:solidFill>
        </p:spPr>
        <p:txBody>
          <a:bodyPr wrap="none">
            <a:spAutoFit/>
          </a:bodyPr>
          <a:lstStyle/>
          <a:p>
            <a:pPr>
              <a:lnSpc>
                <a:spcPct val="107000"/>
              </a:lnSpc>
              <a:spcAft>
                <a:spcPts val="800"/>
              </a:spcAft>
            </a:pPr>
            <a:r>
              <a:rPr lang="vi-VN" sz="2400" b="1" u="sng">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Chú ý</a:t>
            </a:r>
            <a:endParaRPr lang="vi-VN">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8" name="Group 57"/>
          <p:cNvGrpSpPr/>
          <p:nvPr/>
        </p:nvGrpSpPr>
        <p:grpSpPr>
          <a:xfrm>
            <a:off x="1799771" y="5391936"/>
            <a:ext cx="3120572" cy="536696"/>
            <a:chOff x="1799771" y="5391936"/>
            <a:chExt cx="3120572" cy="536696"/>
          </a:xfrm>
        </p:grpSpPr>
        <p:sp>
          <p:nvSpPr>
            <p:cNvPr id="53" name="Rectangle 52"/>
            <p:cNvSpPr/>
            <p:nvPr/>
          </p:nvSpPr>
          <p:spPr>
            <a:xfrm>
              <a:off x="1799771" y="5406373"/>
              <a:ext cx="3120572" cy="522259"/>
            </a:xfrm>
            <a:prstGeom prst="rect">
              <a:avLst/>
            </a:prstGeom>
            <a:noFill/>
            <a:ln>
              <a:solidFill>
                <a:srgbClr val="FF3300"/>
              </a:solidFill>
            </a:ln>
          </p:spPr>
          <p:txBody>
            <a:bodyPr wrap="square">
              <a:spAutoFit/>
            </a:bodyPr>
            <a:lstStyle/>
            <a:p>
              <a:pPr algn="just">
                <a:lnSpc>
                  <a:spcPct val="107000"/>
                </a:lnSpc>
                <a:spcAft>
                  <a:spcPts val="800"/>
                </a:spcAft>
              </a:pPr>
              <a:endParaRPr lang="nl-NL" sz="2800" b="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4" name="Object 53"/>
            <p:cNvGraphicFramePr>
              <a:graphicFrameLocks noChangeAspect="1"/>
            </p:cNvGraphicFramePr>
            <p:nvPr/>
          </p:nvGraphicFramePr>
          <p:xfrm>
            <a:off x="1883624" y="5391936"/>
            <a:ext cx="2978663" cy="536696"/>
          </p:xfrm>
          <a:graphic>
            <a:graphicData uri="http://schemas.openxmlformats.org/presentationml/2006/ole">
              <mc:AlternateContent xmlns:mc="http://schemas.openxmlformats.org/markup-compatibility/2006">
                <mc:Choice xmlns:v="urn:schemas-microsoft-com:vml" Requires="v">
                  <p:oleObj name="Equation" r:id="rId10" imgW="1409400" imgH="253800" progId="Equation.DSMT4">
                    <p:embed/>
                  </p:oleObj>
                </mc:Choice>
                <mc:Fallback>
                  <p:oleObj name="Equation" r:id="rId10" imgW="1409400" imgH="253800" progId="Equation.DSMT4">
                    <p:embed/>
                    <p:pic>
                      <p:nvPicPr>
                        <p:cNvPr id="0" name=""/>
                        <p:cNvPicPr/>
                        <p:nvPr/>
                      </p:nvPicPr>
                      <p:blipFill>
                        <a:blip r:embed="rId11"/>
                        <a:stretch>
                          <a:fillRect/>
                        </a:stretch>
                      </p:blipFill>
                      <p:spPr>
                        <a:xfrm>
                          <a:off x="1883624" y="5391936"/>
                          <a:ext cx="2978663" cy="536696"/>
                        </a:xfrm>
                        <a:prstGeom prst="rect">
                          <a:avLst/>
                        </a:prstGeom>
                      </p:spPr>
                    </p:pic>
                  </p:oleObj>
                </mc:Fallback>
              </mc:AlternateContent>
            </a:graphicData>
          </a:graphic>
        </p:graphicFrame>
      </p:grpSp>
      <p:grpSp>
        <p:nvGrpSpPr>
          <p:cNvPr id="59" name="Group 58"/>
          <p:cNvGrpSpPr/>
          <p:nvPr/>
        </p:nvGrpSpPr>
        <p:grpSpPr>
          <a:xfrm>
            <a:off x="1806165" y="6002825"/>
            <a:ext cx="3120572" cy="642938"/>
            <a:chOff x="1792517" y="5962650"/>
            <a:chExt cx="3120572" cy="642938"/>
          </a:xfrm>
        </p:grpSpPr>
        <p:graphicFrame>
          <p:nvGraphicFramePr>
            <p:cNvPr id="55" name="Object 54"/>
            <p:cNvGraphicFramePr>
              <a:graphicFrameLocks noChangeAspect="1"/>
            </p:cNvGraphicFramePr>
            <p:nvPr/>
          </p:nvGraphicFramePr>
          <p:xfrm>
            <a:off x="2044700" y="5962650"/>
            <a:ext cx="2630488" cy="642938"/>
          </p:xfrm>
          <a:graphic>
            <a:graphicData uri="http://schemas.openxmlformats.org/presentationml/2006/ole">
              <mc:AlternateContent xmlns:mc="http://schemas.openxmlformats.org/markup-compatibility/2006">
                <mc:Choice xmlns:v="urn:schemas-microsoft-com:vml" Requires="v">
                  <p:oleObj name="Equation" r:id="rId12" imgW="1244520" imgH="304560" progId="Equation.DSMT4">
                    <p:embed/>
                  </p:oleObj>
                </mc:Choice>
                <mc:Fallback>
                  <p:oleObj name="Equation" r:id="rId12" imgW="1244520" imgH="304560" progId="Equation.DSMT4">
                    <p:embed/>
                    <p:pic>
                      <p:nvPicPr>
                        <p:cNvPr id="0" name=""/>
                        <p:cNvPicPr/>
                        <p:nvPr/>
                      </p:nvPicPr>
                      <p:blipFill>
                        <a:blip r:embed="rId13"/>
                        <a:stretch>
                          <a:fillRect/>
                        </a:stretch>
                      </p:blipFill>
                      <p:spPr>
                        <a:xfrm>
                          <a:off x="2044700" y="5962650"/>
                          <a:ext cx="2630488" cy="642938"/>
                        </a:xfrm>
                        <a:prstGeom prst="rect">
                          <a:avLst/>
                        </a:prstGeom>
                      </p:spPr>
                    </p:pic>
                  </p:oleObj>
                </mc:Fallback>
              </mc:AlternateContent>
            </a:graphicData>
          </a:graphic>
        </p:graphicFrame>
        <p:sp>
          <p:nvSpPr>
            <p:cNvPr id="57" name="Rectangle 56"/>
            <p:cNvSpPr/>
            <p:nvPr/>
          </p:nvSpPr>
          <p:spPr>
            <a:xfrm>
              <a:off x="1792517" y="6023228"/>
              <a:ext cx="3120572" cy="522259"/>
            </a:xfrm>
            <a:prstGeom prst="rect">
              <a:avLst/>
            </a:prstGeom>
            <a:noFill/>
            <a:ln>
              <a:solidFill>
                <a:srgbClr val="FF3300"/>
              </a:solidFill>
            </a:ln>
          </p:spPr>
          <p:txBody>
            <a:bodyPr wrap="square">
              <a:spAutoFit/>
            </a:bodyPr>
            <a:lstStyle/>
            <a:p>
              <a:pPr algn="just">
                <a:lnSpc>
                  <a:spcPct val="107000"/>
                </a:lnSpc>
                <a:spcAft>
                  <a:spcPts val="800"/>
                </a:spcAft>
              </a:pPr>
              <a:endParaRPr lang="nl-NL" sz="2800" b="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0" name="Rectangle 59"/>
              <p:cNvSpPr/>
              <p:nvPr/>
            </p:nvSpPr>
            <p:spPr>
              <a:xfrm>
                <a:off x="6691190" y="4912382"/>
                <a:ext cx="5475052" cy="491930"/>
              </a:xfrm>
              <a:prstGeom prst="rect">
                <a:avLst/>
              </a:prstGeom>
            </p:spPr>
            <p:txBody>
              <a:bodyPr wrap="square">
                <a:spAutoFit/>
              </a:bodyPr>
              <a:lstStyle/>
              <a:p>
                <a:pPr>
                  <a:lnSpc>
                    <a:spcPct val="107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Căn bậc ba của a là </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vi-VN"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vi-VN" sz="2400" i="1">
                            <a:effectLst/>
                            <a:latin typeface="Cambria Math" panose="02040503050406030204" pitchFamily="18" charset="0"/>
                            <a:ea typeface="Calibri" panose="020F0502020204030204" pitchFamily="34" charset="0"/>
                            <a:cs typeface="Times New Roman" panose="02020603050405020304" pitchFamily="18" charset="0"/>
                          </a:rPr>
                          <m:t>𝑎</m:t>
                        </m:r>
                      </m:e>
                    </m:rad>
                  </m:oMath>
                </a14:m>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ad>
                          <m:radPr>
                            <m:ctrlPr>
                              <a:rPr lang="vi-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3</m:t>
                            </m:r>
                          </m:deg>
                          <m:e>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𝑎</m:t>
                            </m:r>
                          </m:e>
                        </m:rad>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vi-VN"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vi-VN" sz="2400" b="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400" b="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vi-VN" sz="2400" b="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691190" y="4912382"/>
                <a:ext cx="5475052" cy="491930"/>
              </a:xfrm>
              <a:prstGeom prst="rect">
                <a:avLst/>
              </a:prstGeom>
              <a:blipFill rotWithShape="0">
                <a:blip r:embed="rId14"/>
                <a:stretch>
                  <a:fillRect l="-1782" t="-8642" b="-2222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6668291" y="5403433"/>
                <a:ext cx="5428024" cy="1088503"/>
              </a:xfrm>
              <a:prstGeom prst="rect">
                <a:avLst/>
              </a:prstGeom>
            </p:spPr>
            <p:txBody>
              <a:bodyPr wrap="none">
                <a:spAutoFit/>
              </a:bodyPr>
              <a:lstStyle/>
              <a:p>
                <a:pPr>
                  <a:lnSpc>
                    <a:spcPct val="107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Căn bậc ba của a</a:t>
                </a:r>
                <a:r>
                  <a:rPr lang="vi-VN" sz="2400" baseline="30000">
                    <a:latin typeface="Times New Roman" panose="02020603050405020304" pitchFamily="18" charset="0"/>
                    <a:ea typeface="Calibri" panose="020F0502020204030204" pitchFamily="34" charset="0"/>
                    <a:cs typeface="Times New Roman" panose="02020603050405020304" pitchFamily="18" charset="0"/>
                  </a:rPr>
                  <a:t>3</a:t>
                </a:r>
                <a:r>
                  <a:rPr lang="vi-VN" sz="2400">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ad>
                      <m:radPr>
                        <m:ctrlPr>
                          <a:rPr lang="vi-VN" sz="2400" i="1">
                            <a:latin typeface="Cambria Math" panose="02040503050406030204" pitchFamily="18" charset="0"/>
                            <a:ea typeface="Calibri" panose="020F0502020204030204" pitchFamily="34" charset="0"/>
                            <a:cs typeface="Times New Roman" panose="02020603050405020304" pitchFamily="18" charset="0"/>
                          </a:rPr>
                        </m:ctrlPr>
                      </m:radPr>
                      <m:deg>
                        <m:r>
                          <a:rPr lang="vi-VN" sz="2400" i="1">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400" i="1">
                                <a:latin typeface="Cambria Math" panose="02040503050406030204" pitchFamily="18" charset="0"/>
                                <a:ea typeface="Calibri" panose="020F0502020204030204" pitchFamily="34" charset="0"/>
                                <a:cs typeface="Times New Roman" panose="02020603050405020304" pitchFamily="18" charset="0"/>
                              </a:rPr>
                            </m:ctrlPr>
                          </m:sSupPr>
                          <m:e>
                            <m:r>
                              <a:rPr lang="vi-VN" sz="2400" i="1">
                                <a:latin typeface="Cambria Math" panose="02040503050406030204" pitchFamily="18" charset="0"/>
                                <a:ea typeface="Calibri" panose="020F0502020204030204" pitchFamily="34" charset="0"/>
                                <a:cs typeface="Times New Roman" panose="02020603050405020304" pitchFamily="18" charset="0"/>
                              </a:rPr>
                              <m:t>𝑎</m:t>
                            </m:r>
                          </m:e>
                          <m:sup>
                            <m:r>
                              <a:rPr lang="vi-VN" sz="2400" i="1">
                                <a:latin typeface="Cambria Math" panose="02040503050406030204" pitchFamily="18" charset="0"/>
                                <a:ea typeface="Calibri" panose="020F0502020204030204" pitchFamily="34" charset="0"/>
                                <a:cs typeface="Times New Roman" panose="02020603050405020304" pitchFamily="18" charset="0"/>
                              </a:rPr>
                              <m:t>3</m:t>
                            </m:r>
                          </m:sup>
                        </m:sSup>
                      </m:e>
                    </m:rad>
                  </m:oMath>
                </a14:m>
                <a:r>
                  <a:rPr lang="vi-VN"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sSupPr>
                      <m:e>
                        <m:rad>
                          <m:rad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radPr>
                          <m:deg>
                            <m:r>
                              <a:rPr lang="vi-VN" sz="2400" i="1">
                                <a:latin typeface="Cambria Math" panose="02040503050406030204" pitchFamily="18" charset="0"/>
                                <a:ea typeface="Times New Roman" panose="02020603050405020304" pitchFamily="18" charset="0"/>
                                <a:cs typeface="Times New Roman" panose="02020603050405020304" pitchFamily="18" charset="0"/>
                              </a:rPr>
                              <m:t>3</m:t>
                            </m:r>
                          </m:deg>
                          <m:e>
                            <m:sSup>
                              <m:sSup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1">
                                    <a:latin typeface="Cambria Math" panose="02040503050406030204" pitchFamily="18" charset="0"/>
                                    <a:ea typeface="Times New Roman" panose="02020603050405020304" pitchFamily="18" charset="0"/>
                                    <a:cs typeface="Times New Roman" panose="02020603050405020304" pitchFamily="18" charset="0"/>
                                  </a:rPr>
                                  <m:t>𝑎</m:t>
                                </m:r>
                              </m:e>
                              <m:sup>
                                <m:r>
                                  <a:rPr lang="vi-VN" sz="2400" i="1">
                                    <a:latin typeface="Cambria Math" panose="02040503050406030204" pitchFamily="18" charset="0"/>
                                    <a:ea typeface="Times New Roman" panose="02020603050405020304" pitchFamily="18" charset="0"/>
                                    <a:cs typeface="Times New Roman" panose="02020603050405020304" pitchFamily="18" charset="0"/>
                                  </a:rPr>
                                  <m:t>3</m:t>
                                </m:r>
                              </m:sup>
                            </m:sSup>
                          </m:e>
                        </m:rad>
                        <m:r>
                          <a:rPr lang="vi-VN" sz="2400" i="1">
                            <a:latin typeface="Cambria Math" panose="02040503050406030204" pitchFamily="18" charset="0"/>
                            <a:ea typeface="Times New Roman" panose="02020603050405020304" pitchFamily="18" charset="0"/>
                            <a:cs typeface="Times New Roman" panose="02020603050405020304" pitchFamily="18" charset="0"/>
                          </a:rPr>
                          <m:t>)</m:t>
                        </m:r>
                      </m:e>
                      <m:sup>
                        <m:r>
                          <a:rPr lang="vi-VN" sz="2400" i="1">
                            <a:latin typeface="Cambria Math" panose="02040503050406030204" pitchFamily="18" charset="0"/>
                            <a:ea typeface="Times New Roman" panose="02020603050405020304" pitchFamily="18" charset="0"/>
                            <a:cs typeface="Times New Roman" panose="02020603050405020304" pitchFamily="18" charset="0"/>
                          </a:rPr>
                          <m:t>3</m:t>
                        </m:r>
                      </m:sup>
                    </m:sSup>
                    <m:r>
                      <a:rPr lang="vi-VN" sz="2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1">
                            <a:latin typeface="Cambria Math" panose="02040503050406030204" pitchFamily="18" charset="0"/>
                            <a:ea typeface="Times New Roman" panose="02020603050405020304" pitchFamily="18" charset="0"/>
                            <a:cs typeface="Times New Roman" panose="02020603050405020304" pitchFamily="18" charset="0"/>
                          </a:rPr>
                          <m:t>𝑎</m:t>
                        </m:r>
                      </m:e>
                      <m:sup>
                        <m:r>
                          <a:rPr lang="vi-VN" sz="2400" i="1">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vi-VN" sz="2400" i="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vi-VN"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400" i="1">
                        <a:latin typeface="Cambria Math" panose="02040503050406030204" pitchFamily="18" charset="0"/>
                        <a:ea typeface="Times New Roman" panose="02020603050405020304" pitchFamily="18" charset="0"/>
                        <a:cs typeface="Times New Roman" panose="02020603050405020304" pitchFamily="18" charset="0"/>
                      </a:rPr>
                      <m:t>↔</m:t>
                    </m:r>
                    <m:rad>
                      <m:rad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radPr>
                      <m:deg>
                        <m:r>
                          <a:rPr lang="vi-VN" sz="2400" i="1">
                            <a:latin typeface="Cambria Math" panose="02040503050406030204" pitchFamily="18" charset="0"/>
                            <a:ea typeface="Times New Roman" panose="02020603050405020304" pitchFamily="18" charset="0"/>
                            <a:cs typeface="Times New Roman" panose="02020603050405020304" pitchFamily="18" charset="0"/>
                          </a:rPr>
                          <m:t>3</m:t>
                        </m:r>
                      </m:deg>
                      <m:e>
                        <m:sSup>
                          <m:sSup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1">
                                <a:latin typeface="Cambria Math" panose="02040503050406030204" pitchFamily="18" charset="0"/>
                                <a:ea typeface="Times New Roman" panose="02020603050405020304" pitchFamily="18" charset="0"/>
                                <a:cs typeface="Times New Roman" panose="02020603050405020304" pitchFamily="18" charset="0"/>
                              </a:rPr>
                              <m:t>𝑎</m:t>
                            </m:r>
                          </m:e>
                          <m:sup>
                            <m:r>
                              <a:rPr lang="vi-VN" sz="2400" i="1">
                                <a:latin typeface="Cambria Math" panose="02040503050406030204" pitchFamily="18" charset="0"/>
                                <a:ea typeface="Times New Roman" panose="02020603050405020304" pitchFamily="18" charset="0"/>
                                <a:cs typeface="Times New Roman" panose="02020603050405020304" pitchFamily="18" charset="0"/>
                              </a:rPr>
                              <m:t>3</m:t>
                            </m:r>
                          </m:sup>
                        </m:sSup>
                      </m:e>
                    </m:rad>
                    <m:r>
                      <a:rPr lang="vi-VN" sz="2400" i="1">
                        <a:latin typeface="Cambria Math" panose="02040503050406030204" pitchFamily="18" charset="0"/>
                        <a:ea typeface="Times New Roman" panose="02020603050405020304" pitchFamily="18" charset="0"/>
                        <a:cs typeface="Times New Roman" panose="02020603050405020304" pitchFamily="18" charset="0"/>
                      </a:rPr>
                      <m:t>=</m:t>
                    </m:r>
                    <m:r>
                      <a:rPr lang="vi-VN" sz="2400" i="1">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p>
            </p:txBody>
          </p:sp>
        </mc:Choice>
        <mc:Fallback xmlns="">
          <p:sp>
            <p:nvSpPr>
              <p:cNvPr id="61" name="Rectangle 60"/>
              <p:cNvSpPr>
                <a:spLocks noRot="1" noChangeAspect="1" noMove="1" noResize="1" noEditPoints="1" noAdjustHandles="1" noChangeArrowheads="1" noChangeShapeType="1" noTextEdit="1"/>
              </p:cNvSpPr>
              <p:nvPr/>
            </p:nvSpPr>
            <p:spPr>
              <a:xfrm>
                <a:off x="6668291" y="5403433"/>
                <a:ext cx="5428024" cy="1088503"/>
              </a:xfrm>
              <a:prstGeom prst="rect">
                <a:avLst/>
              </a:prstGeom>
              <a:blipFill rotWithShape="0">
                <a:blip r:embed="rId15"/>
                <a:stretch>
                  <a:fillRect l="-1798" t="-1117" b="-8380"/>
                </a:stretch>
              </a:blipFill>
            </p:spPr>
            <p:txBody>
              <a:bodyPr/>
              <a:lstStyle/>
              <a:p>
                <a:r>
                  <a:rPr lang="vi-VN">
                    <a:noFill/>
                  </a:rPr>
                  <a:t> </a:t>
                </a:r>
              </a:p>
            </p:txBody>
          </p:sp>
        </mc:Fallback>
      </mc:AlternateContent>
    </p:spTree>
    <p:extLst>
      <p:ext uri="{BB962C8B-B14F-4D97-AF65-F5344CB8AC3E}">
        <p14:creationId xmlns:p14="http://schemas.microsoft.com/office/powerpoint/2010/main" val="400750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3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2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0" grpId="1"/>
      <p:bldP spid="10" grpId="2"/>
      <p:bldP spid="11" grpId="0"/>
      <p:bldP spid="11" grpId="1"/>
      <p:bldP spid="11" grpId="2"/>
      <p:bldP spid="12" grpId="0"/>
      <p:bldP spid="12" grpId="1"/>
      <p:bldP spid="13" grpId="0"/>
      <p:bldP spid="13" grpId="1"/>
      <p:bldP spid="14" grpId="0" animBg="1"/>
      <p:bldP spid="16" grpId="0"/>
      <p:bldP spid="18" grpId="0" animBg="1"/>
      <p:bldP spid="18" grpId="1" animBg="1"/>
      <p:bldP spid="19" grpId="0" animBg="1"/>
      <p:bldP spid="15" grpId="0" animBg="1"/>
      <p:bldP spid="6" grpId="0"/>
      <p:bldP spid="6" grpId="1"/>
      <p:bldP spid="29" grpId="0"/>
      <p:bldP spid="29" grpId="1"/>
      <p:bldP spid="31" grpId="0"/>
      <p:bldP spid="37" grpId="0"/>
      <p:bldP spid="38" grpId="0" animBg="1"/>
      <p:bldP spid="44" grpId="0"/>
      <p:bldP spid="52"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4102" name="Rectangle 3"/>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nvGrpSpPr>
          <p:cNvPr id="9216" name="Group 9215"/>
          <p:cNvGrpSpPr/>
          <p:nvPr/>
        </p:nvGrpSpPr>
        <p:grpSpPr>
          <a:xfrm>
            <a:off x="2632357" y="24812"/>
            <a:ext cx="7200756" cy="1210054"/>
            <a:chOff x="2632357" y="24812"/>
            <a:chExt cx="7200756" cy="1210054"/>
          </a:xfrm>
        </p:grpSpPr>
        <p:sp>
          <p:nvSpPr>
            <p:cNvPr id="4112" name="Text Box 5"/>
            <p:cNvSpPr txBox="1">
              <a:spLocks noChangeArrowheads="1"/>
            </p:cNvSpPr>
            <p:nvPr/>
          </p:nvSpPr>
          <p:spPr bwMode="auto">
            <a:xfrm>
              <a:off x="2632357" y="24812"/>
              <a:ext cx="72007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dirty="0">
                  <a:solidFill>
                    <a:srgbClr val="FF3300"/>
                  </a:solidFill>
                  <a:latin typeface="Times New Roman" panose="02020603050405020304" pitchFamily="18" charset="0"/>
                </a:rPr>
                <a:t>?</a:t>
              </a:r>
              <a:r>
                <a:rPr lang="en-US" sz="2400" b="1">
                  <a:solidFill>
                    <a:srgbClr val="FF3300"/>
                  </a:solidFill>
                  <a:latin typeface="Times New Roman" panose="02020603050405020304" pitchFamily="18" charset="0"/>
                </a:rPr>
                <a:t>1</a:t>
              </a:r>
              <a:r>
                <a:rPr lang="en-US" sz="2400" b="1">
                  <a:solidFill>
                    <a:srgbClr val="0000FF"/>
                  </a:solidFill>
                  <a:latin typeface="Times New Roman" panose="02020603050405020304" pitchFamily="18" charset="0"/>
                </a:rPr>
                <a:t> Tìm </a:t>
              </a:r>
              <a:r>
                <a:rPr lang="en-US" sz="2400" b="1" dirty="0">
                  <a:solidFill>
                    <a:srgbClr val="0000FF"/>
                  </a:solidFill>
                  <a:latin typeface="Times New Roman" panose="02020603050405020304" pitchFamily="18" charset="0"/>
                </a:rPr>
                <a:t>căn bậc ba của mỗi </a:t>
              </a:r>
              <a:r>
                <a:rPr lang="en-US" sz="2400" b="1">
                  <a:solidFill>
                    <a:srgbClr val="0000FF"/>
                  </a:solidFill>
                  <a:latin typeface="Times New Roman" panose="02020603050405020304" pitchFamily="18" charset="0"/>
                </a:rPr>
                <a:t>số sau</a:t>
              </a:r>
              <a:endParaRPr lang="en-US" sz="2400" b="1" dirty="0">
                <a:solidFill>
                  <a:srgbClr val="0000FF"/>
                </a:solidFill>
                <a:latin typeface="Times New Roman" panose="02020603050405020304" pitchFamily="18" charset="0"/>
              </a:endParaRPr>
            </a:p>
            <a:p>
              <a:pPr eaLnBrk="1" hangingPunct="1">
                <a:spcBef>
                  <a:spcPct val="50000"/>
                </a:spcBef>
              </a:pPr>
              <a:r>
                <a:rPr lang="en-US" sz="2400" b="1">
                  <a:latin typeface="Times New Roman" panose="02020603050405020304" pitchFamily="18" charset="0"/>
                </a:rPr>
                <a:t>             a</a:t>
              </a:r>
              <a:r>
                <a:rPr lang="en-US" sz="2400" b="1" dirty="0">
                  <a:latin typeface="Times New Roman" panose="02020603050405020304" pitchFamily="18" charset="0"/>
                </a:rPr>
                <a:t>) 27;         b) – 64;              c) 0;          d)             </a:t>
              </a:r>
            </a:p>
          </p:txBody>
        </p:sp>
        <p:graphicFrame>
          <p:nvGraphicFramePr>
            <p:cNvPr id="4100" name="Object 6"/>
            <p:cNvGraphicFramePr>
              <a:graphicFrameLocks noChangeAspect="1"/>
            </p:cNvGraphicFramePr>
            <p:nvPr>
              <p:extLst>
                <p:ext uri="{D42A27DB-BD31-4B8C-83A1-F6EECF244321}">
                  <p14:modId xmlns:p14="http://schemas.microsoft.com/office/powerpoint/2010/main" val="1113980993"/>
                </p:ext>
              </p:extLst>
            </p:nvPr>
          </p:nvGraphicFramePr>
          <p:xfrm>
            <a:off x="8787949" y="280779"/>
            <a:ext cx="450850" cy="954087"/>
          </p:xfrm>
          <a:graphic>
            <a:graphicData uri="http://schemas.openxmlformats.org/presentationml/2006/ole">
              <mc:AlternateContent xmlns:mc="http://schemas.openxmlformats.org/markup-compatibility/2006">
                <mc:Choice xmlns:v="urn:schemas-microsoft-com:vml" Requires="v">
                  <p:oleObj name="Equation" r:id="rId2" imgW="291960" imgH="393480" progId="Equation.DSMT4">
                    <p:embed/>
                  </p:oleObj>
                </mc:Choice>
                <mc:Fallback>
                  <p:oleObj name="Equation" r:id="rId2" imgW="291960" imgH="39348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949" y="280779"/>
                          <a:ext cx="450850" cy="95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224" name="Text Box 8"/>
          <p:cNvSpPr txBox="1">
            <a:spLocks noChangeArrowheads="1"/>
          </p:cNvSpPr>
          <p:nvPr/>
        </p:nvSpPr>
        <p:spPr bwMode="auto">
          <a:xfrm>
            <a:off x="3851844" y="1214424"/>
            <a:ext cx="147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solidFill>
                  <a:srgbClr val="FF3300"/>
                </a:solidFill>
                <a:latin typeface="Times New Roman" panose="02020603050405020304" pitchFamily="18" charset="0"/>
              </a:rPr>
              <a:t>ĐÁP ÁN: </a:t>
            </a:r>
          </a:p>
        </p:txBody>
      </p:sp>
      <p:graphicFrame>
        <p:nvGraphicFramePr>
          <p:cNvPr id="9225" name="Object 9"/>
          <p:cNvGraphicFramePr>
            <a:graphicFrameLocks noChangeAspect="1"/>
          </p:cNvGraphicFramePr>
          <p:nvPr>
            <p:extLst>
              <p:ext uri="{D42A27DB-BD31-4B8C-83A1-F6EECF244321}">
                <p14:modId xmlns:p14="http://schemas.microsoft.com/office/powerpoint/2010/main" val="1086164221"/>
              </p:ext>
            </p:extLst>
          </p:nvPr>
        </p:nvGraphicFramePr>
        <p:xfrm>
          <a:off x="5260070" y="1716408"/>
          <a:ext cx="3817258" cy="2084583"/>
        </p:xfrm>
        <a:graphic>
          <a:graphicData uri="http://schemas.openxmlformats.org/presentationml/2006/ole">
            <mc:AlternateContent xmlns:mc="http://schemas.openxmlformats.org/markup-compatibility/2006">
              <mc:Choice xmlns:v="urn:schemas-microsoft-com:vml" Requires="v">
                <p:oleObj name="Equation" r:id="rId4" imgW="2171520" imgH="1218960" progId="Equation.DSMT4">
                  <p:embed/>
                </p:oleObj>
              </mc:Choice>
              <mc:Fallback>
                <p:oleObj name="Equation" r:id="rId4" imgW="2171520" imgH="1218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0070" y="1716408"/>
                        <a:ext cx="3817258" cy="2084583"/>
                      </a:xfrm>
                      <a:prstGeom prst="rect">
                        <a:avLst/>
                      </a:prstGeom>
                      <a:noFill/>
                      <a:ln>
                        <a:noFill/>
                      </a:ln>
                      <a:effectLst/>
                    </p:spPr>
                  </p:pic>
                </p:oleObj>
              </mc:Fallback>
            </mc:AlternateContent>
          </a:graphicData>
        </a:graphic>
      </p:graphicFrame>
      <p:graphicFrame>
        <p:nvGraphicFramePr>
          <p:cNvPr id="4117" name="Object 21"/>
          <p:cNvGraphicFramePr>
            <a:graphicFrameLocks noChangeAspect="1"/>
          </p:cNvGraphicFramePr>
          <p:nvPr>
            <p:extLst>
              <p:ext uri="{D42A27DB-BD31-4B8C-83A1-F6EECF244321}">
                <p14:modId xmlns:p14="http://schemas.microsoft.com/office/powerpoint/2010/main" val="2550573425"/>
              </p:ext>
            </p:extLst>
          </p:nvPr>
        </p:nvGraphicFramePr>
        <p:xfrm>
          <a:off x="5322513" y="1132725"/>
          <a:ext cx="2425700" cy="579438"/>
        </p:xfrm>
        <a:graphic>
          <a:graphicData uri="http://schemas.openxmlformats.org/presentationml/2006/ole">
            <mc:AlternateContent xmlns:mc="http://schemas.openxmlformats.org/markup-compatibility/2006">
              <mc:Choice xmlns:v="urn:schemas-microsoft-com:vml" Requires="v">
                <p:oleObj name="Equation" r:id="rId6" imgW="1117440" imgH="266400" progId="Equation.DSMT4">
                  <p:embed/>
                </p:oleObj>
              </mc:Choice>
              <mc:Fallback>
                <p:oleObj name="Equation" r:id="rId6" imgW="1117440" imgH="266400" progId="Equation.DSMT4">
                  <p:embed/>
                  <p:pic>
                    <p:nvPicPr>
                      <p:cNvPr id="0" name=""/>
                      <p:cNvPicPr>
                        <a:picLocks noChangeAspect="1" noChangeArrowheads="1"/>
                      </p:cNvPicPr>
                      <p:nvPr/>
                    </p:nvPicPr>
                    <p:blipFill>
                      <a:blip r:embed="rId7"/>
                      <a:srcRect/>
                      <a:stretch>
                        <a:fillRect/>
                      </a:stretch>
                    </p:blipFill>
                    <p:spPr bwMode="auto">
                      <a:xfrm>
                        <a:off x="5322513" y="1132725"/>
                        <a:ext cx="2425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3"/>
          <p:cNvSpPr txBox="1">
            <a:spLocks noChangeArrowheads="1"/>
          </p:cNvSpPr>
          <p:nvPr/>
        </p:nvSpPr>
        <p:spPr bwMode="auto">
          <a:xfrm>
            <a:off x="2968696" y="3883855"/>
            <a:ext cx="1548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Nhận xét:</a:t>
            </a:r>
          </a:p>
        </p:txBody>
      </p:sp>
      <p:sp>
        <p:nvSpPr>
          <p:cNvPr id="16" name="Text Box 7"/>
          <p:cNvSpPr txBox="1">
            <a:spLocks noChangeArrowheads="1"/>
          </p:cNvSpPr>
          <p:nvPr/>
        </p:nvSpPr>
        <p:spPr bwMode="auto">
          <a:xfrm>
            <a:off x="2951381" y="5835736"/>
            <a:ext cx="6817503" cy="4616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vi-VN" sz="2400" b="1">
                <a:solidFill>
                  <a:srgbClr val="0000FF"/>
                </a:solidFill>
                <a:latin typeface="Times New Roman" panose="02020603050405020304" pitchFamily="18" charset="0"/>
                <a:cs typeface="Times New Roman" panose="02020603050405020304" pitchFamily="18" charset="0"/>
              </a:rPr>
              <a:t>* Mỗi số a đều có duy nhất một căn bậc ba</a:t>
            </a:r>
          </a:p>
        </p:txBody>
      </p:sp>
      <p:sp>
        <p:nvSpPr>
          <p:cNvPr id="7" name="Rectangle 6"/>
          <p:cNvSpPr/>
          <p:nvPr/>
        </p:nvSpPr>
        <p:spPr>
          <a:xfrm>
            <a:off x="2840634" y="6374530"/>
            <a:ext cx="8629994" cy="461665"/>
          </a:xfrm>
          <a:prstGeom prst="rect">
            <a:avLst/>
          </a:prstGeom>
        </p:spPr>
        <p:txBody>
          <a:bodyPr wrap="square">
            <a:spAutoFit/>
          </a:bodyPr>
          <a:lstStyle/>
          <a:p>
            <a:r>
              <a:rPr lang="vi-VN" sz="2400" b="1">
                <a:solidFill>
                  <a:srgbClr val="FF3300"/>
                </a:solidFill>
                <a:latin typeface="Times New Roman" panose="02020603050405020304" pitchFamily="18" charset="0"/>
                <a:ea typeface="Calibri" panose="020F0502020204030204" pitchFamily="34" charset="0"/>
              </a:rPr>
              <a:t>* </a:t>
            </a:r>
            <a:r>
              <a:rPr lang="nl-NL" sz="2400" b="1">
                <a:solidFill>
                  <a:srgbClr val="FF3300"/>
                </a:solidFill>
                <a:latin typeface="Times New Roman" panose="02020603050405020304" pitchFamily="18" charset="0"/>
                <a:ea typeface="Calibri" panose="020F0502020204030204" pitchFamily="34" charset="0"/>
              </a:rPr>
              <a:t>Phép tìm căn bậc ba của một số gọi là phép khai căn bậc ba</a:t>
            </a:r>
            <a:endParaRPr lang="vi-VN" sz="2400" b="1">
              <a:solidFill>
                <a:srgbClr val="FF3300"/>
              </a:solidFill>
            </a:endParaRPr>
          </a:p>
        </p:txBody>
      </p:sp>
      <p:graphicFrame>
        <p:nvGraphicFramePr>
          <p:cNvPr id="34" name="Object 20"/>
          <p:cNvGraphicFramePr>
            <a:graphicFrameLocks noChangeAspect="1"/>
          </p:cNvGraphicFramePr>
          <p:nvPr>
            <p:extLst>
              <p:ext uri="{D42A27DB-BD31-4B8C-83A1-F6EECF244321}">
                <p14:modId xmlns:p14="http://schemas.microsoft.com/office/powerpoint/2010/main" val="2931280425"/>
              </p:ext>
            </p:extLst>
          </p:nvPr>
        </p:nvGraphicFramePr>
        <p:xfrm>
          <a:off x="7698784" y="4379759"/>
          <a:ext cx="2070100" cy="381000"/>
        </p:xfrm>
        <a:graphic>
          <a:graphicData uri="http://schemas.openxmlformats.org/presentationml/2006/ole">
            <mc:AlternateContent xmlns:mc="http://schemas.openxmlformats.org/markup-compatibility/2006">
              <mc:Choice xmlns:v="urn:schemas-microsoft-com:vml" Requires="v">
                <p:oleObj name="Equation" r:id="rId8" imgW="1790640" imgH="380880" progId="Equation.DSMT4">
                  <p:embed/>
                </p:oleObj>
              </mc:Choice>
              <mc:Fallback>
                <p:oleObj name="Equation" r:id="rId8" imgW="1790640" imgH="380880" progId="Equation.DSMT4">
                  <p:embed/>
                  <p:pic>
                    <p:nvPicPr>
                      <p:cNvPr id="0" name=""/>
                      <p:cNvPicPr>
                        <a:picLocks noChangeAspect="1" noChangeArrowheads="1"/>
                      </p:cNvPicPr>
                      <p:nvPr/>
                    </p:nvPicPr>
                    <p:blipFill>
                      <a:blip r:embed="rId9"/>
                      <a:srcRect/>
                      <a:stretch>
                        <a:fillRect/>
                      </a:stretch>
                    </p:blipFill>
                    <p:spPr bwMode="auto">
                      <a:xfrm>
                        <a:off x="7698784" y="4379759"/>
                        <a:ext cx="2070100" cy="381000"/>
                      </a:xfrm>
                      <a:prstGeom prst="rect">
                        <a:avLst/>
                      </a:prstGeom>
                      <a:noFill/>
                      <a:ln>
                        <a:noFill/>
                      </a:ln>
                      <a:effectLst/>
                    </p:spPr>
                  </p:pic>
                </p:oleObj>
              </mc:Fallback>
            </mc:AlternateContent>
          </a:graphicData>
        </a:graphic>
      </p:graphicFrame>
      <p:graphicFrame>
        <p:nvGraphicFramePr>
          <p:cNvPr id="35" name="Object 20"/>
          <p:cNvGraphicFramePr>
            <a:graphicFrameLocks noChangeAspect="1"/>
          </p:cNvGraphicFramePr>
          <p:nvPr>
            <p:extLst>
              <p:ext uri="{D42A27DB-BD31-4B8C-83A1-F6EECF244321}">
                <p14:modId xmlns:p14="http://schemas.microsoft.com/office/powerpoint/2010/main" val="4016566443"/>
              </p:ext>
            </p:extLst>
          </p:nvPr>
        </p:nvGraphicFramePr>
        <p:xfrm>
          <a:off x="6973331" y="4824157"/>
          <a:ext cx="2070100" cy="381000"/>
        </p:xfrm>
        <a:graphic>
          <a:graphicData uri="http://schemas.openxmlformats.org/presentationml/2006/ole">
            <mc:AlternateContent xmlns:mc="http://schemas.openxmlformats.org/markup-compatibility/2006">
              <mc:Choice xmlns:v="urn:schemas-microsoft-com:vml" Requires="v">
                <p:oleObj name="Equation" r:id="rId10" imgW="1790640" imgH="380880" progId="Equation.DSMT4">
                  <p:embed/>
                </p:oleObj>
              </mc:Choice>
              <mc:Fallback>
                <p:oleObj name="Equation" r:id="rId10" imgW="1790640" imgH="380880" progId="Equation.DSMT4">
                  <p:embed/>
                  <p:pic>
                    <p:nvPicPr>
                      <p:cNvPr id="0" name=""/>
                      <p:cNvPicPr>
                        <a:picLocks noChangeAspect="1" noChangeArrowheads="1"/>
                      </p:cNvPicPr>
                      <p:nvPr/>
                    </p:nvPicPr>
                    <p:blipFill>
                      <a:blip r:embed="rId11"/>
                      <a:srcRect/>
                      <a:stretch>
                        <a:fillRect/>
                      </a:stretch>
                    </p:blipFill>
                    <p:spPr bwMode="auto">
                      <a:xfrm>
                        <a:off x="6973331" y="4824157"/>
                        <a:ext cx="2070100" cy="381000"/>
                      </a:xfrm>
                      <a:prstGeom prst="rect">
                        <a:avLst/>
                      </a:prstGeom>
                      <a:noFill/>
                      <a:ln>
                        <a:noFill/>
                      </a:ln>
                      <a:effectLst/>
                    </p:spPr>
                  </p:pic>
                </p:oleObj>
              </mc:Fallback>
            </mc:AlternateContent>
          </a:graphicData>
        </a:graphic>
      </p:graphicFrame>
      <p:graphicFrame>
        <p:nvGraphicFramePr>
          <p:cNvPr id="36" name="Object 26"/>
          <p:cNvGraphicFramePr>
            <a:graphicFrameLocks noChangeAspect="1"/>
          </p:cNvGraphicFramePr>
          <p:nvPr>
            <p:extLst>
              <p:ext uri="{D42A27DB-BD31-4B8C-83A1-F6EECF244321}">
                <p14:modId xmlns:p14="http://schemas.microsoft.com/office/powerpoint/2010/main" val="368195622"/>
              </p:ext>
            </p:extLst>
          </p:nvPr>
        </p:nvGraphicFramePr>
        <p:xfrm>
          <a:off x="7210646" y="5241753"/>
          <a:ext cx="1902719" cy="390889"/>
        </p:xfrm>
        <a:graphic>
          <a:graphicData uri="http://schemas.openxmlformats.org/presentationml/2006/ole">
            <mc:AlternateContent xmlns:mc="http://schemas.openxmlformats.org/markup-compatibility/2006">
              <mc:Choice xmlns:v="urn:schemas-microsoft-com:vml" Requires="v">
                <p:oleObj name="Equation" r:id="rId12" imgW="1790640" imgH="380880" progId="Equation.DSMT4">
                  <p:embed/>
                </p:oleObj>
              </mc:Choice>
              <mc:Fallback>
                <p:oleObj name="Equation" r:id="rId12" imgW="1790640" imgH="380880" progId="Equation.DSMT4">
                  <p:embed/>
                  <p:pic>
                    <p:nvPicPr>
                      <p:cNvPr id="0" name=""/>
                      <p:cNvPicPr>
                        <a:picLocks noChangeAspect="1" noChangeArrowheads="1"/>
                      </p:cNvPicPr>
                      <p:nvPr/>
                    </p:nvPicPr>
                    <p:blipFill>
                      <a:blip r:embed="rId13"/>
                      <a:srcRect/>
                      <a:stretch>
                        <a:fillRect/>
                      </a:stretch>
                    </p:blipFill>
                    <p:spPr bwMode="auto">
                      <a:xfrm>
                        <a:off x="7210646" y="5241753"/>
                        <a:ext cx="1902719" cy="390889"/>
                      </a:xfrm>
                      <a:prstGeom prst="rect">
                        <a:avLst/>
                      </a:prstGeom>
                      <a:noFill/>
                      <a:ln>
                        <a:noFill/>
                      </a:ln>
                      <a:effectLst/>
                    </p:spPr>
                  </p:pic>
                </p:oleObj>
              </mc:Fallback>
            </mc:AlternateContent>
          </a:graphicData>
        </a:graphic>
      </p:graphicFrame>
      <p:sp>
        <p:nvSpPr>
          <p:cNvPr id="2" name="Rectangle 1"/>
          <p:cNvSpPr/>
          <p:nvPr/>
        </p:nvSpPr>
        <p:spPr>
          <a:xfrm>
            <a:off x="2935591" y="4368059"/>
            <a:ext cx="4960012" cy="461665"/>
          </a:xfrm>
          <a:prstGeom prst="rect">
            <a:avLst/>
          </a:prstGeom>
        </p:spPr>
        <p:txBody>
          <a:bodyPr wrap="none">
            <a:spAutoFit/>
          </a:bodyPr>
          <a:lstStyle/>
          <a:p>
            <a:r>
              <a:rPr lang="vi-VN" sz="2400" i="1" dirty="0">
                <a:latin typeface="Times New Roman" panose="02020603050405020304" pitchFamily="18" charset="0"/>
                <a:cs typeface="Times New Roman" panose="02020603050405020304" pitchFamily="18" charset="0"/>
              </a:rPr>
              <a:t>Căn bậc ba của số dương là số dương </a:t>
            </a:r>
            <a:endParaRPr lang="vi-VN" sz="2400" dirty="0"/>
          </a:p>
        </p:txBody>
      </p:sp>
      <p:sp>
        <p:nvSpPr>
          <p:cNvPr id="5" name="Rectangle 4"/>
          <p:cNvSpPr/>
          <p:nvPr/>
        </p:nvSpPr>
        <p:spPr>
          <a:xfrm>
            <a:off x="2938997" y="4800166"/>
            <a:ext cx="4126451" cy="461665"/>
          </a:xfrm>
          <a:prstGeom prst="rect">
            <a:avLst/>
          </a:prstGeom>
        </p:spPr>
        <p:txBody>
          <a:bodyPr wrap="none">
            <a:spAutoFit/>
          </a:bodyPr>
          <a:lstStyle/>
          <a:p>
            <a:r>
              <a:rPr lang="vi-VN" sz="2400" i="1">
                <a:latin typeface="Times New Roman" panose="02020603050405020304" pitchFamily="18" charset="0"/>
                <a:cs typeface="Times New Roman" panose="02020603050405020304" pitchFamily="18" charset="0"/>
              </a:rPr>
              <a:t>Căn bậc ba của số âm là số âm </a:t>
            </a:r>
            <a:endParaRPr lang="vi-VN" sz="2400"/>
          </a:p>
        </p:txBody>
      </p:sp>
      <p:sp>
        <p:nvSpPr>
          <p:cNvPr id="8" name="Rectangle 7"/>
          <p:cNvSpPr/>
          <p:nvPr/>
        </p:nvSpPr>
        <p:spPr>
          <a:xfrm>
            <a:off x="2938997" y="5232273"/>
            <a:ext cx="4363695" cy="461665"/>
          </a:xfrm>
          <a:prstGeom prst="rect">
            <a:avLst/>
          </a:prstGeom>
        </p:spPr>
        <p:txBody>
          <a:bodyPr wrap="none">
            <a:spAutoFit/>
          </a:bodyPr>
          <a:lstStyle/>
          <a:p>
            <a:pPr>
              <a:spcBef>
                <a:spcPct val="0"/>
              </a:spcBef>
            </a:pPr>
            <a:r>
              <a:rPr lang="vi-VN" sz="2400" i="1">
                <a:latin typeface="Times New Roman" panose="02020603050405020304" pitchFamily="18" charset="0"/>
                <a:cs typeface="Times New Roman" panose="02020603050405020304" pitchFamily="18" charset="0"/>
              </a:rPr>
              <a:t>Căn bậc ba của số 0 là chính số 0</a:t>
            </a:r>
          </a:p>
        </p:txBody>
      </p:sp>
      <p:cxnSp>
        <p:nvCxnSpPr>
          <p:cNvPr id="9" name="Straight Connector 8"/>
          <p:cNvCxnSpPr/>
          <p:nvPr/>
        </p:nvCxnSpPr>
        <p:spPr>
          <a:xfrm flipH="1">
            <a:off x="1371836" y="79512"/>
            <a:ext cx="3406" cy="0"/>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9" descr="Picture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800000" flipV="1">
            <a:off x="10889150" y="-22355"/>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 descr="Picture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V="1">
            <a:off x="-10844" y="5232273"/>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Notched Right Arrow 12"/>
          <p:cNvSpPr/>
          <p:nvPr/>
        </p:nvSpPr>
        <p:spPr>
          <a:xfrm>
            <a:off x="113210" y="-146078"/>
            <a:ext cx="2821582" cy="117955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Thử thách nhỏ</a:t>
            </a:r>
            <a:endParaRPr lang="vi-VN"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359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blinds(horizontal)">
                                      <p:cBhvr>
                                        <p:cTn id="18" dur="500"/>
                                        <p:tgtEl>
                                          <p:spTgt spid="9224"/>
                                        </p:tgtEl>
                                      </p:cBhvr>
                                    </p:animEffect>
                                  </p:childTnLst>
                                </p:cTn>
                              </p:par>
                              <p:par>
                                <p:cTn id="19" presetID="3" presetClass="entr" presetSubtype="10" fill="hold" nodeType="withEffect">
                                  <p:stCondLst>
                                    <p:cond delay="0"/>
                                  </p:stCondLst>
                                  <p:childTnLst>
                                    <p:set>
                                      <p:cBhvr>
                                        <p:cTn id="20" dur="1" fill="hold">
                                          <p:stCondLst>
                                            <p:cond delay="0"/>
                                          </p:stCondLst>
                                        </p:cTn>
                                        <p:tgtEl>
                                          <p:spTgt spid="4117"/>
                                        </p:tgtEl>
                                        <p:attrNameLst>
                                          <p:attrName>style.visibility</p:attrName>
                                        </p:attrNameLst>
                                      </p:cBhvr>
                                      <p:to>
                                        <p:strVal val="visible"/>
                                      </p:to>
                                    </p:set>
                                    <p:animEffect transition="in" filter="blinds(horizontal)">
                                      <p:cBhvr>
                                        <p:cTn id="21" dur="500"/>
                                        <p:tgtEl>
                                          <p:spTgt spid="4117"/>
                                        </p:tgtEl>
                                      </p:cBhvr>
                                    </p:animEffect>
                                  </p:childTnLst>
                                </p:cTn>
                              </p:par>
                              <p:par>
                                <p:cTn id="22" presetID="3" presetClass="entr" presetSubtype="10" fill="hold" nodeType="withEffect">
                                  <p:stCondLst>
                                    <p:cond delay="0"/>
                                  </p:stCondLst>
                                  <p:childTnLst>
                                    <p:set>
                                      <p:cBhvr>
                                        <p:cTn id="23" dur="1" fill="hold">
                                          <p:stCondLst>
                                            <p:cond delay="0"/>
                                          </p:stCondLst>
                                        </p:cTn>
                                        <p:tgtEl>
                                          <p:spTgt spid="9225"/>
                                        </p:tgtEl>
                                        <p:attrNameLst>
                                          <p:attrName>style.visibility</p:attrName>
                                        </p:attrNameLst>
                                      </p:cBhvr>
                                      <p:to>
                                        <p:strVal val="visible"/>
                                      </p:to>
                                    </p:set>
                                    <p:animEffect transition="in" filter="blinds(horizontal)">
                                      <p:cBhvr>
                                        <p:cTn id="24" dur="500"/>
                                        <p:tgtEl>
                                          <p:spTgt spid="9225"/>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29"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4">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9216"/>
                                        </p:tgtEl>
                                        <p:attrNameLst>
                                          <p:attrName>style.visibility</p:attrName>
                                        </p:attrNameLst>
                                      </p:cBhvr>
                                      <p:to>
                                        <p:strVal val="visible"/>
                                      </p:to>
                                    </p:set>
                                    <p:animEffect transition="in" filter="barn(inVertical)">
                                      <p:cBhvr>
                                        <p:cTn id="65" dur="500"/>
                                        <p:tgtEl>
                                          <p:spTgt spid="9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16" grpId="0" animBg="1"/>
      <p:bldP spid="7" grpId="0"/>
      <p:bldP spid="2" grpId="0"/>
      <p:bldP spid="5" grpId="0"/>
      <p:bldP spid="8" grpId="0"/>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43270" y="2703445"/>
            <a:ext cx="6321287" cy="1550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01"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solidFill>
                <a:prstClr val="black"/>
              </a:solidFill>
            </a:endParaRPr>
          </a:p>
        </p:txBody>
      </p:sp>
      <p:sp>
        <p:nvSpPr>
          <p:cNvPr id="4102" name="Rectangle 3"/>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solidFill>
                <a:prstClr val="black"/>
              </a:solidFill>
            </a:endParaRPr>
          </a:p>
        </p:txBody>
      </p:sp>
      <p:grpSp>
        <p:nvGrpSpPr>
          <p:cNvPr id="12" name="Group 11"/>
          <p:cNvGrpSpPr/>
          <p:nvPr/>
        </p:nvGrpSpPr>
        <p:grpSpPr>
          <a:xfrm>
            <a:off x="3161787" y="1104290"/>
            <a:ext cx="3210151" cy="1192695"/>
            <a:chOff x="4214612" y="291548"/>
            <a:chExt cx="3210151" cy="1192695"/>
          </a:xfrm>
        </p:grpSpPr>
        <p:sp>
          <p:nvSpPr>
            <p:cNvPr id="21" name="AutoShape 7"/>
            <p:cNvSpPr>
              <a:spLocks noChangeArrowheads="1"/>
            </p:cNvSpPr>
            <p:nvPr/>
          </p:nvSpPr>
          <p:spPr bwMode="auto">
            <a:xfrm>
              <a:off x="4214612" y="291548"/>
              <a:ext cx="3210151" cy="1192695"/>
            </a:xfrm>
            <a:prstGeom prst="cloudCallout">
              <a:avLst>
                <a:gd name="adj1" fmla="val -81861"/>
                <a:gd name="adj2" fmla="val 228083"/>
              </a:avLst>
            </a:prstGeom>
            <a:solidFill>
              <a:schemeClr val="bg1"/>
            </a:solidFill>
            <a:ln w="25400">
              <a:noFill/>
              <a:prstDash val="dash"/>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600" b="1">
                  <a:solidFill>
                    <a:prstClr val="black"/>
                  </a:solidFill>
                  <a:latin typeface="Times New Roman" panose="02020603050405020304" pitchFamily="18" charset="0"/>
                  <a:cs typeface="Times New Roman" panose="02020603050405020304" pitchFamily="18" charset="0"/>
                </a:rPr>
                <a:t>Tính</a:t>
              </a:r>
              <a:r>
                <a:rPr lang="en-US" sz="3600">
                  <a:solidFill>
                    <a:srgbClr val="0000FF"/>
                  </a:solidFill>
                  <a:latin typeface="Times New Roman" panose="02020603050405020304" pitchFamily="18" charset="0"/>
                  <a:cs typeface="Times New Roman" panose="02020603050405020304" pitchFamily="18" charset="0"/>
                </a:rPr>
                <a:t> </a:t>
              </a:r>
              <a:endParaRPr lang="en-US" sz="3600" i="1" u="sng">
                <a:solidFill>
                  <a:srgbClr val="0000FF"/>
                </a:solidFill>
                <a:latin typeface="Times New Roman" panose="02020603050405020304" pitchFamily="18" charset="0"/>
                <a:cs typeface="Times New Roman" panose="02020603050405020304" pitchFamily="18" charset="0"/>
              </a:endParaRPr>
            </a:p>
          </p:txBody>
        </p:sp>
        <p:graphicFrame>
          <p:nvGraphicFramePr>
            <p:cNvPr id="22" name="Object 18"/>
            <p:cNvGraphicFramePr>
              <a:graphicFrameLocks noChangeAspect="1"/>
            </p:cNvGraphicFramePr>
            <p:nvPr>
              <p:extLst>
                <p:ext uri="{D42A27DB-BD31-4B8C-83A1-F6EECF244321}">
                  <p14:modId xmlns:p14="http://schemas.microsoft.com/office/powerpoint/2010/main" val="2653130610"/>
                </p:ext>
              </p:extLst>
            </p:nvPr>
          </p:nvGraphicFramePr>
          <p:xfrm>
            <a:off x="5944397" y="445205"/>
            <a:ext cx="1099366" cy="724877"/>
          </p:xfrm>
          <a:graphic>
            <a:graphicData uri="http://schemas.openxmlformats.org/presentationml/2006/ole">
              <mc:AlternateContent xmlns:mc="http://schemas.openxmlformats.org/markup-compatibility/2006">
                <mc:Choice xmlns:v="urn:schemas-microsoft-com:vml" Requires="v">
                  <p:oleObj name="Equation" r:id="rId2" imgW="406224" imgH="228501" progId="Equation.DSMT4">
                    <p:embed/>
                  </p:oleObj>
                </mc:Choice>
                <mc:Fallback>
                  <p:oleObj name="Equation" r:id="rId2" imgW="406224" imgH="228501"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397" y="445205"/>
                          <a:ext cx="1099366" cy="7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3" name="Text Box 10"/>
          <p:cNvSpPr txBox="1">
            <a:spLocks noChangeArrowheads="1"/>
          </p:cNvSpPr>
          <p:nvPr/>
        </p:nvSpPr>
        <p:spPr bwMode="auto">
          <a:xfrm>
            <a:off x="4748572" y="2933124"/>
            <a:ext cx="3810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a:t>
            </a:r>
          </a:p>
        </p:txBody>
      </p:sp>
      <p:graphicFrame>
        <p:nvGraphicFramePr>
          <p:cNvPr id="24" name="Object 5"/>
          <p:cNvGraphicFramePr>
            <a:graphicFrameLocks noChangeAspect="1"/>
          </p:cNvGraphicFramePr>
          <p:nvPr>
            <p:extLst>
              <p:ext uri="{D42A27DB-BD31-4B8C-83A1-F6EECF244321}">
                <p14:modId xmlns:p14="http://schemas.microsoft.com/office/powerpoint/2010/main" val="2731995326"/>
              </p:ext>
            </p:extLst>
          </p:nvPr>
        </p:nvGraphicFramePr>
        <p:xfrm>
          <a:off x="4007211" y="2933123"/>
          <a:ext cx="547687" cy="476250"/>
        </p:xfrm>
        <a:graphic>
          <a:graphicData uri="http://schemas.openxmlformats.org/presentationml/2006/ole">
            <mc:AlternateContent xmlns:mc="http://schemas.openxmlformats.org/markup-compatibility/2006">
              <mc:Choice xmlns:v="urn:schemas-microsoft-com:vml" Requires="v">
                <p:oleObj name="Equation" r:id="rId4" imgW="228501" imgH="215806" progId="Equation.DSMT4">
                  <p:embed/>
                </p:oleObj>
              </mc:Choice>
              <mc:Fallback>
                <p:oleObj name="Equation" r:id="rId4" imgW="228501" imgH="21580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211" y="2933123"/>
                        <a:ext cx="547687" cy="4762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25" name="Text Box 12"/>
          <p:cNvSpPr txBox="1">
            <a:spLocks noChangeArrowheads="1"/>
          </p:cNvSpPr>
          <p:nvPr/>
        </p:nvSpPr>
        <p:spPr bwMode="auto">
          <a:xfrm>
            <a:off x="2841985" y="2933124"/>
            <a:ext cx="10668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SHIFT</a:t>
            </a:r>
          </a:p>
        </p:txBody>
      </p:sp>
      <p:sp>
        <p:nvSpPr>
          <p:cNvPr id="26" name="Text Box 13"/>
          <p:cNvSpPr txBox="1">
            <a:spLocks noChangeArrowheads="1"/>
          </p:cNvSpPr>
          <p:nvPr/>
        </p:nvSpPr>
        <p:spPr bwMode="auto">
          <a:xfrm>
            <a:off x="5205772" y="2933124"/>
            <a:ext cx="3810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2</a:t>
            </a:r>
          </a:p>
        </p:txBody>
      </p:sp>
      <p:sp>
        <p:nvSpPr>
          <p:cNvPr id="27" name="Text Box 14"/>
          <p:cNvSpPr txBox="1">
            <a:spLocks noChangeArrowheads="1"/>
          </p:cNvSpPr>
          <p:nvPr/>
        </p:nvSpPr>
        <p:spPr bwMode="auto">
          <a:xfrm>
            <a:off x="5662972" y="2933124"/>
            <a:ext cx="3810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7</a:t>
            </a:r>
          </a:p>
        </p:txBody>
      </p:sp>
      <p:graphicFrame>
        <p:nvGraphicFramePr>
          <p:cNvPr id="28" name="Object 10"/>
          <p:cNvGraphicFramePr>
            <a:graphicFrameLocks noChangeAspect="1"/>
          </p:cNvGraphicFramePr>
          <p:nvPr>
            <p:extLst>
              <p:ext uri="{D42A27DB-BD31-4B8C-83A1-F6EECF244321}">
                <p14:modId xmlns:p14="http://schemas.microsoft.com/office/powerpoint/2010/main" val="1782010948"/>
              </p:ext>
            </p:extLst>
          </p:nvPr>
        </p:nvGraphicFramePr>
        <p:xfrm>
          <a:off x="2789597" y="3542724"/>
          <a:ext cx="1270000" cy="492125"/>
        </p:xfrm>
        <a:graphic>
          <a:graphicData uri="http://schemas.openxmlformats.org/presentationml/2006/ole">
            <mc:AlternateContent xmlns:mc="http://schemas.openxmlformats.org/markup-compatibility/2006">
              <mc:Choice xmlns:v="urn:schemas-microsoft-com:vml" Requires="v">
                <p:oleObj name="Equation" r:id="rId6" imgW="711200" imgH="228600" progId="Equation.DSMT4">
                  <p:embed/>
                </p:oleObj>
              </mc:Choice>
              <mc:Fallback>
                <p:oleObj name="Equation" r:id="rId6" imgW="7112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9597" y="3542724"/>
                        <a:ext cx="1270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 Box 17"/>
          <p:cNvSpPr txBox="1">
            <a:spLocks noChangeArrowheads="1"/>
          </p:cNvSpPr>
          <p:nvPr/>
        </p:nvSpPr>
        <p:spPr bwMode="auto">
          <a:xfrm>
            <a:off x="6224947" y="2933124"/>
            <a:ext cx="3810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a:t>
            </a:r>
          </a:p>
        </p:txBody>
      </p:sp>
      <p:sp>
        <p:nvSpPr>
          <p:cNvPr id="30" name="Text Box 71"/>
          <p:cNvSpPr txBox="1">
            <a:spLocks noChangeArrowheads="1"/>
          </p:cNvSpPr>
          <p:nvPr/>
        </p:nvSpPr>
        <p:spPr bwMode="auto">
          <a:xfrm>
            <a:off x="1993030" y="292042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b="1">
                <a:solidFill>
                  <a:prstClr val="black"/>
                </a:solidFill>
                <a:latin typeface="Times New Roman" panose="02020603050405020304" pitchFamily="18" charset="0"/>
                <a:cs typeface="Times New Roman" panose="02020603050405020304" pitchFamily="18" charset="0"/>
              </a:rPr>
              <a:t>Bấm:</a:t>
            </a:r>
            <a:r>
              <a:rPr lang="en-US" sz="2400" b="1">
                <a:solidFill>
                  <a:prstClr val="black"/>
                </a:solidFill>
              </a:rPr>
              <a:t> </a:t>
            </a:r>
          </a:p>
        </p:txBody>
      </p:sp>
      <p:graphicFrame>
        <p:nvGraphicFramePr>
          <p:cNvPr id="31" name="Object 14"/>
          <p:cNvGraphicFramePr>
            <a:graphicFrameLocks noChangeAspect="1"/>
          </p:cNvGraphicFramePr>
          <p:nvPr>
            <p:extLst>
              <p:ext uri="{D42A27DB-BD31-4B8C-83A1-F6EECF244321}">
                <p14:modId xmlns:p14="http://schemas.microsoft.com/office/powerpoint/2010/main" val="2744851166"/>
              </p:ext>
            </p:extLst>
          </p:nvPr>
        </p:nvGraphicFramePr>
        <p:xfrm>
          <a:off x="6798035" y="2996623"/>
          <a:ext cx="436562" cy="381000"/>
        </p:xfrm>
        <a:graphic>
          <a:graphicData uri="http://schemas.openxmlformats.org/presentationml/2006/ole">
            <mc:AlternateContent xmlns:mc="http://schemas.openxmlformats.org/markup-compatibility/2006">
              <mc:Choice xmlns:v="urn:schemas-microsoft-com:vml" Requires="v">
                <p:oleObj name="Equation" r:id="rId8" imgW="202936" imgH="177569" progId="Equation.DSMT4">
                  <p:embed/>
                </p:oleObj>
              </mc:Choice>
              <mc:Fallback>
                <p:oleObj name="Equation" r:id="rId8" imgW="202936" imgH="17756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8035" y="2996623"/>
                        <a:ext cx="43656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Text Box 71"/>
          <p:cNvSpPr txBox="1">
            <a:spLocks noChangeArrowheads="1"/>
          </p:cNvSpPr>
          <p:nvPr/>
        </p:nvSpPr>
        <p:spPr bwMode="auto">
          <a:xfrm>
            <a:off x="2070841" y="355542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solidFill>
                  <a:prstClr val="black"/>
                </a:solidFill>
                <a:latin typeface="Times New Roman" panose="02020603050405020304" pitchFamily="18" charset="0"/>
                <a:cs typeface="Times New Roman" panose="02020603050405020304" pitchFamily="18" charset="0"/>
              </a:rPr>
              <a:t>Vậy: </a:t>
            </a:r>
            <a:r>
              <a:rPr lang="en-US" sz="2400">
                <a:solidFill>
                  <a:prstClr val="black"/>
                </a:solidFill>
              </a:rPr>
              <a:t> </a:t>
            </a:r>
          </a:p>
        </p:txBody>
      </p:sp>
      <p:sp>
        <p:nvSpPr>
          <p:cNvPr id="33" name="Text Box 7"/>
          <p:cNvSpPr txBox="1">
            <a:spLocks noChangeArrowheads="1"/>
          </p:cNvSpPr>
          <p:nvPr/>
        </p:nvSpPr>
        <p:spPr bwMode="auto">
          <a:xfrm>
            <a:off x="2389444" y="4607212"/>
            <a:ext cx="5384826" cy="4616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vi-VN" sz="2400" b="1" i="1" dirty="0">
                <a:solidFill>
                  <a:srgbClr val="0000FF"/>
                </a:solidFill>
                <a:latin typeface="Times New Roman" panose="02020603050405020304" pitchFamily="18" charset="0"/>
                <a:cs typeface="Times New Roman" panose="02020603050405020304" pitchFamily="18" charset="0"/>
              </a:rPr>
              <a:t>Hãy dùng MTBT kiểm tra lại kết quả ?1</a:t>
            </a:r>
          </a:p>
        </p:txBody>
      </p:sp>
      <p:pic>
        <p:nvPicPr>
          <p:cNvPr id="3" name="Picture 2"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2984" y="176853"/>
            <a:ext cx="2238687" cy="4172532"/>
          </a:xfrm>
          <a:prstGeom prst="rect">
            <a:avLst/>
          </a:prstGeom>
        </p:spPr>
      </p:pic>
      <p:sp>
        <p:nvSpPr>
          <p:cNvPr id="11" name="Round Diagonal Corner Rectangle 10"/>
          <p:cNvSpPr/>
          <p:nvPr/>
        </p:nvSpPr>
        <p:spPr>
          <a:xfrm>
            <a:off x="3191089" y="227185"/>
            <a:ext cx="3249972" cy="672240"/>
          </a:xfrm>
          <a:prstGeom prst="round2Diag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Tìm hiểu công cụ </a:t>
            </a:r>
            <a:endParaRPr lang="vi-VN" sz="3200" b="1">
              <a:solidFill>
                <a:srgbClr val="FF0000"/>
              </a:solidFill>
              <a:latin typeface="Times New Roman" panose="02020603050405020304" pitchFamily="18" charset="0"/>
              <a:cs typeface="Times New Roman" panose="02020603050405020304" pitchFamily="18" charset="0"/>
            </a:endParaRPr>
          </a:p>
        </p:txBody>
      </p:sp>
      <p:pic>
        <p:nvPicPr>
          <p:cNvPr id="44"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3170" y="4237178"/>
            <a:ext cx="2023901" cy="2472032"/>
          </a:xfrm>
          <a:prstGeom prst="rect">
            <a:avLst/>
          </a:prstGeom>
        </p:spPr>
      </p:pic>
      <p:pic>
        <p:nvPicPr>
          <p:cNvPr id="45" name="Picture 44">
            <a:extLst>
              <a:ext uri="{FF2B5EF4-FFF2-40B4-BE49-F238E27FC236}">
                <a16:creationId xmlns:a16="http://schemas.microsoft.com/office/drawing/2014/main" id="{2E97E646-CF10-48E3-99E1-7FE028725A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80781" y="3258595"/>
            <a:ext cx="1761309" cy="3599405"/>
          </a:xfrm>
          <a:prstGeom prst="rect">
            <a:avLst/>
          </a:prstGeom>
        </p:spPr>
      </p:pic>
    </p:spTree>
    <p:extLst>
      <p:ext uri="{BB962C8B-B14F-4D97-AF65-F5344CB8AC3E}">
        <p14:creationId xmlns:p14="http://schemas.microsoft.com/office/powerpoint/2010/main" val="2811062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3"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par>
                                <p:cTn id="33" presetID="3" presetClass="entr" presetSubtype="1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linds(horizontal)">
                                      <p:cBhvr>
                                        <p:cTn id="41" dur="500"/>
                                        <p:tgtEl>
                                          <p:spTgt spid="2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linds(horizontal)">
                                      <p:cBhvr>
                                        <p:cTn id="44" dur="500"/>
                                        <p:tgtEl>
                                          <p:spTgt spid="2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par>
                                <p:cTn id="48" presetID="3" presetClass="entr" presetSubtype="1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linds(horizontal)">
                                      <p:cBhvr>
                                        <p:cTn id="55" dur="500"/>
                                        <p:tgtEl>
                                          <p:spTgt spid="32"/>
                                        </p:tgtEl>
                                      </p:cBhvr>
                                    </p:animEffect>
                                  </p:childTnLst>
                                </p:cTn>
                              </p:par>
                              <p:par>
                                <p:cTn id="56" presetID="3" presetClass="entr" presetSubtype="1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linds(horizontal)">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5" grpId="0" animBg="1"/>
      <p:bldP spid="26" grpId="0" animBg="1"/>
      <p:bldP spid="27" grpId="0" animBg="1"/>
      <p:bldP spid="29" grpId="0" animBg="1"/>
      <p:bldP spid="30" grpId="0"/>
      <p:bldP spid="32" grpId="0"/>
      <p:bldP spid="33"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HINH"/>
          <p:cNvPicPr>
            <a:picLocks noChangeAspect="1" noChangeArrowheads="1" noCrop="1"/>
          </p:cNvPicPr>
          <p:nvPr/>
        </p:nvPicPr>
        <p:blipFill>
          <a:blip r:embed="rId2"/>
          <a:srcRect/>
          <a:stretch>
            <a:fillRect/>
          </a:stretch>
        </p:blipFill>
        <p:spPr bwMode="auto">
          <a:xfrm>
            <a:off x="1594339" y="214398"/>
            <a:ext cx="9144000" cy="6143644"/>
          </a:xfrm>
          <a:prstGeom prst="rect">
            <a:avLst/>
          </a:prstGeom>
          <a:noFill/>
          <a:ln w="9525">
            <a:noFill/>
            <a:miter lim="800000"/>
            <a:headEnd/>
            <a:tailEnd/>
          </a:ln>
        </p:spPr>
      </p:pic>
      <p:sp>
        <p:nvSpPr>
          <p:cNvPr id="4" name="Cloud 3"/>
          <p:cNvSpPr/>
          <p:nvPr/>
        </p:nvSpPr>
        <p:spPr>
          <a:xfrm>
            <a:off x="4081777" y="1646371"/>
            <a:ext cx="4780869" cy="1935271"/>
          </a:xfrm>
          <a:prstGeom prst="cloud">
            <a:avLst/>
          </a:prstGeom>
          <a:solidFill>
            <a:schemeClr val="bg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n w="0"/>
                <a:solidFill>
                  <a:schemeClr val="tx1"/>
                </a:solidFill>
                <a:latin typeface="+mj-lt"/>
              </a:rPr>
              <a:t>Căn bậc ba và căn hai có gì giống và khác nhau </a:t>
            </a:r>
            <a:endParaRPr lang="vi-VN" sz="3200" b="1">
              <a:ln w="0"/>
              <a:solidFill>
                <a:schemeClr val="tx1"/>
              </a:solidFill>
              <a:latin typeface="+mj-lt"/>
            </a:endParaRPr>
          </a:p>
        </p:txBody>
      </p:sp>
    </p:spTree>
    <p:extLst>
      <p:ext uri="{BB962C8B-B14F-4D97-AF65-F5344CB8AC3E}">
        <p14:creationId xmlns:p14="http://schemas.microsoft.com/office/powerpoint/2010/main" val="3136039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3227" name="Group 91"/>
          <p:cNvGraphicFramePr>
            <a:graphicFrameLocks noGrp="1"/>
          </p:cNvGraphicFramePr>
          <p:nvPr>
            <p:ph/>
            <p:extLst>
              <p:ext uri="{D42A27DB-BD31-4B8C-83A1-F6EECF244321}">
                <p14:modId xmlns:p14="http://schemas.microsoft.com/office/powerpoint/2010/main" val="4035442420"/>
              </p:ext>
            </p:extLst>
          </p:nvPr>
        </p:nvGraphicFramePr>
        <p:xfrm>
          <a:off x="1316316" y="1553307"/>
          <a:ext cx="10663270" cy="5074592"/>
        </p:xfrm>
        <a:graphic>
          <a:graphicData uri="http://schemas.openxmlformats.org/drawingml/2006/table">
            <a:tbl>
              <a:tblPr>
                <a:tableStyleId>{5940675A-B579-460E-94D1-54222C63F5DA}</a:tableStyleId>
              </a:tblPr>
              <a:tblGrid>
                <a:gridCol w="901769">
                  <a:extLst>
                    <a:ext uri="{9D8B030D-6E8A-4147-A177-3AD203B41FA5}">
                      <a16:colId xmlns:a16="http://schemas.microsoft.com/office/drawing/2014/main" val="20000"/>
                    </a:ext>
                  </a:extLst>
                </a:gridCol>
                <a:gridCol w="4490037">
                  <a:extLst>
                    <a:ext uri="{9D8B030D-6E8A-4147-A177-3AD203B41FA5}">
                      <a16:colId xmlns:a16="http://schemas.microsoft.com/office/drawing/2014/main" val="20001"/>
                    </a:ext>
                  </a:extLst>
                </a:gridCol>
                <a:gridCol w="5271464">
                  <a:extLst>
                    <a:ext uri="{9D8B030D-6E8A-4147-A177-3AD203B41FA5}">
                      <a16:colId xmlns:a16="http://schemas.microsoft.com/office/drawing/2014/main" val="20002"/>
                    </a:ext>
                  </a:extLst>
                </a:gridCol>
              </a:tblGrid>
              <a:tr h="6715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Câu</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1"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Căn  bậc hai</a:t>
                      </a:r>
                      <a:endParaRPr kumimoji="0" lang="vi-VN"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1"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Căn bậc ba</a:t>
                      </a:r>
                      <a:endParaRPr kumimoji="0" lang="vi-VN"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a16="http://schemas.microsoft.com/office/drawing/2014/main" val="10000"/>
                  </a:ext>
                </a:extLst>
              </a:tr>
              <a:tr h="8232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u="none" strike="noStrike" cap="none" normalizeH="0" baseline="0">
                          <a:ln>
                            <a:noFill/>
                          </a:ln>
                          <a:effectLst/>
                          <a:latin typeface="Times New Roman" panose="02020603050405020304" pitchFamily="18" charset="0"/>
                          <a:cs typeface="Times New Roman" panose="02020603050405020304" pitchFamily="18" charset="0"/>
                        </a:rPr>
                        <a:t>1</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extLst>
                  <a:ext uri="{0D108BD9-81ED-4DB2-BD59-A6C34878D82A}">
                    <a16:rowId xmlns:a16="http://schemas.microsoft.com/office/drawing/2014/main" val="10001"/>
                  </a:ext>
                </a:extLst>
              </a:tr>
              <a:tr h="178150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u="none" strike="noStrike" cap="none" normalizeH="0" baseline="0">
                          <a:ln>
                            <a:noFill/>
                          </a:ln>
                          <a:effectLst/>
                          <a:latin typeface="Times New Roman" panose="02020603050405020304" pitchFamily="18" charset="0"/>
                          <a:cs typeface="Times New Roman" panose="02020603050405020304" pitchFamily="18" charset="0"/>
                        </a:rPr>
                        <a:t>2</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extLst>
                  <a:ext uri="{0D108BD9-81ED-4DB2-BD59-A6C34878D82A}">
                    <a16:rowId xmlns:a16="http://schemas.microsoft.com/office/drawing/2014/main" val="10002"/>
                  </a:ext>
                </a:extLst>
              </a:tr>
              <a:tr h="20495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u="none" strike="noStrike" cap="none" normalizeH="0" baseline="0">
                          <a:ln>
                            <a:noFill/>
                          </a:ln>
                          <a:effectLst/>
                          <a:latin typeface="Times New Roman" panose="02020603050405020304" pitchFamily="18" charset="0"/>
                          <a:cs typeface="Times New Roman" panose="02020603050405020304" pitchFamily="18" charset="0"/>
                        </a:rPr>
                        <a:t>3</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tc>
                <a:extLst>
                  <a:ext uri="{0D108BD9-81ED-4DB2-BD59-A6C34878D82A}">
                    <a16:rowId xmlns:a16="http://schemas.microsoft.com/office/drawing/2014/main" val="10003"/>
                  </a:ext>
                </a:extLst>
              </a:tr>
              <a:tr h="313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Kí hiệu: …………..</a:t>
                      </a: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Kí hiệu: ………</a:t>
                      </a: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4"/>
                  </a:ext>
                </a:extLst>
              </a:tr>
              <a:tr h="2049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Phép toán tìm căn bậc hai số học được gọi là ……………….</a:t>
                      </a: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Phép toán tìm căn bậc ba được gọi là      ……………….</a:t>
                      </a: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5"/>
                  </a:ext>
                </a:extLst>
              </a:tr>
            </a:tbl>
          </a:graphicData>
        </a:graphic>
      </p:graphicFrame>
      <p:sp>
        <p:nvSpPr>
          <p:cNvPr id="9240" name="Text Box 11"/>
          <p:cNvSpPr txBox="1">
            <a:spLocks noChangeArrowheads="1"/>
          </p:cNvSpPr>
          <p:nvPr/>
        </p:nvSpPr>
        <p:spPr bwMode="auto">
          <a:xfrm>
            <a:off x="2471355" y="2200382"/>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Chỉ có số ..................... mới có căn bậc hai </a:t>
            </a:r>
          </a:p>
        </p:txBody>
      </p:sp>
      <p:sp>
        <p:nvSpPr>
          <p:cNvPr id="9241" name="Text Box 12"/>
          <p:cNvSpPr txBox="1">
            <a:spLocks noChangeArrowheads="1"/>
          </p:cNvSpPr>
          <p:nvPr/>
        </p:nvSpPr>
        <p:spPr bwMode="auto">
          <a:xfrm>
            <a:off x="7047540" y="2323793"/>
            <a:ext cx="4058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Mọi số đều có .....................</a:t>
            </a:r>
          </a:p>
        </p:txBody>
      </p:sp>
      <p:sp>
        <p:nvSpPr>
          <p:cNvPr id="9242" name="Text Box 13"/>
          <p:cNvSpPr txBox="1">
            <a:spLocks noChangeArrowheads="1"/>
          </p:cNvSpPr>
          <p:nvPr/>
        </p:nvSpPr>
        <p:spPr bwMode="auto">
          <a:xfrm>
            <a:off x="2471355" y="3398433"/>
            <a:ext cx="35509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Số dương có ......... căn bậc</a:t>
            </a:r>
          </a:p>
          <a:p>
            <a:pPr>
              <a:spcBef>
                <a:spcPct val="0"/>
              </a:spcBef>
              <a:buFontTx/>
              <a:buNone/>
            </a:pPr>
            <a:r>
              <a:rPr lang="en-US" sz="2400">
                <a:latin typeface="Times New Roman" panose="02020603050405020304" pitchFamily="18" charset="0"/>
              </a:rPr>
              <a:t>hai là hai số đối nhau. </a:t>
            </a:r>
          </a:p>
        </p:txBody>
      </p:sp>
      <p:sp>
        <p:nvSpPr>
          <p:cNvPr id="10270" name="Text Box 30"/>
          <p:cNvSpPr txBox="1">
            <a:spLocks noChangeArrowheads="1"/>
          </p:cNvSpPr>
          <p:nvPr/>
        </p:nvSpPr>
        <p:spPr bwMode="auto">
          <a:xfrm>
            <a:off x="7073163" y="3540317"/>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duy nhất một</a:t>
            </a:r>
          </a:p>
        </p:txBody>
      </p:sp>
      <p:sp>
        <p:nvSpPr>
          <p:cNvPr id="9244" name="Text Box 14"/>
          <p:cNvSpPr txBox="1">
            <a:spLocks noChangeArrowheads="1"/>
          </p:cNvSpPr>
          <p:nvPr/>
        </p:nvSpPr>
        <p:spPr bwMode="auto">
          <a:xfrm>
            <a:off x="7073163" y="3031836"/>
            <a:ext cx="44138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latin typeface="Times New Roman" panose="02020603050405020304" pitchFamily="18" charset="0"/>
              </a:rPr>
              <a:t>- Bất kỳ số nào cũng chỉ có</a:t>
            </a:r>
            <a:endParaRPr lang="en-US" sz="2400"/>
          </a:p>
          <a:p>
            <a:pPr eaLnBrk="1" hangingPunct="1">
              <a:spcBef>
                <a:spcPct val="50000"/>
              </a:spcBef>
              <a:buFontTx/>
              <a:buNone/>
            </a:pPr>
            <a:r>
              <a:rPr lang="en-US" sz="2400">
                <a:latin typeface="Times New Roman" panose="02020603050405020304" pitchFamily="18" charset="0"/>
              </a:rPr>
              <a:t>.................       căn bậc ba</a:t>
            </a:r>
          </a:p>
        </p:txBody>
      </p:sp>
      <p:sp>
        <p:nvSpPr>
          <p:cNvPr id="9245" name="Text Box 39"/>
          <p:cNvSpPr txBox="1">
            <a:spLocks noChangeArrowheads="1"/>
          </p:cNvSpPr>
          <p:nvPr/>
        </p:nvSpPr>
        <p:spPr bwMode="auto">
          <a:xfrm>
            <a:off x="7017111" y="3956716"/>
            <a:ext cx="46132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sz="2400">
                <a:latin typeface="Times New Roman" panose="02020603050405020304" pitchFamily="18" charset="0"/>
                <a:cs typeface="Times New Roman" panose="02020603050405020304" pitchFamily="18" charset="0"/>
              </a:rPr>
              <a:t>- Căn bậc ba của số </a:t>
            </a:r>
            <a:r>
              <a:rPr lang="en-US" sz="2400">
                <a:latin typeface="Times New Roman" panose="02020603050405020304" pitchFamily="18" charset="0"/>
                <a:cs typeface="Times New Roman" panose="02020603050405020304" pitchFamily="18" charset="0"/>
              </a:rPr>
              <a:t>dương </a:t>
            </a:r>
            <a:r>
              <a:rPr lang="vi-VN" sz="2400">
                <a:latin typeface="Times New Roman" panose="02020603050405020304" pitchFamily="18" charset="0"/>
                <a:cs typeface="Times New Roman" panose="02020603050405020304" pitchFamily="18" charset="0"/>
              </a:rPr>
              <a:t>là</a:t>
            </a:r>
            <a:r>
              <a:rPr lang="en-US" sz="2400">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sz="2400">
              <a:latin typeface="Times New Roman" panose="02020603050405020304" pitchFamily="18" charset="0"/>
              <a:cs typeface="Times New Roman" panose="02020603050405020304" pitchFamily="18" charset="0"/>
            </a:endParaRPr>
          </a:p>
        </p:txBody>
      </p:sp>
      <p:sp>
        <p:nvSpPr>
          <p:cNvPr id="9246" name="Text Box 11"/>
          <p:cNvSpPr txBox="1">
            <a:spLocks noChangeArrowheads="1"/>
          </p:cNvSpPr>
          <p:nvPr/>
        </p:nvSpPr>
        <p:spPr bwMode="auto">
          <a:xfrm>
            <a:off x="2398959" y="4770035"/>
            <a:ext cx="4196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Số 0 có một căn bậc hai là …. </a:t>
            </a:r>
          </a:p>
        </p:txBody>
      </p:sp>
      <p:sp>
        <p:nvSpPr>
          <p:cNvPr id="9247" name="Text Box 11"/>
          <p:cNvSpPr txBox="1">
            <a:spLocks noChangeArrowheads="1"/>
          </p:cNvSpPr>
          <p:nvPr/>
        </p:nvSpPr>
        <p:spPr bwMode="auto">
          <a:xfrm>
            <a:off x="6971339" y="4940811"/>
            <a:ext cx="4134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Số 0 có một căn bậc ba là ……. </a:t>
            </a:r>
          </a:p>
        </p:txBody>
      </p:sp>
      <p:sp>
        <p:nvSpPr>
          <p:cNvPr id="10268" name="Text Box 28"/>
          <p:cNvSpPr txBox="1">
            <a:spLocks noChangeArrowheads="1"/>
          </p:cNvSpPr>
          <p:nvPr/>
        </p:nvSpPr>
        <p:spPr bwMode="auto">
          <a:xfrm>
            <a:off x="3788186" y="216885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không âm</a:t>
            </a:r>
          </a:p>
        </p:txBody>
      </p:sp>
      <p:sp>
        <p:nvSpPr>
          <p:cNvPr id="10271" name="Text Box 31"/>
          <p:cNvSpPr txBox="1">
            <a:spLocks noChangeArrowheads="1"/>
          </p:cNvSpPr>
          <p:nvPr/>
        </p:nvSpPr>
        <p:spPr bwMode="auto">
          <a:xfrm>
            <a:off x="4246815" y="3398433"/>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VnTime" panose="020B7200000000000000" pitchFamily="34" charset="0"/>
              </a:rPr>
              <a:t>hai</a:t>
            </a:r>
          </a:p>
        </p:txBody>
      </p:sp>
      <p:sp>
        <p:nvSpPr>
          <p:cNvPr id="42" name="Text Box 32"/>
          <p:cNvSpPr txBox="1">
            <a:spLocks noChangeArrowheads="1"/>
          </p:cNvSpPr>
          <p:nvPr/>
        </p:nvSpPr>
        <p:spPr bwMode="auto">
          <a:xfrm flipV="1">
            <a:off x="5469354" y="4824422"/>
            <a:ext cx="804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b="1">
                <a:solidFill>
                  <a:srgbClr val="FF0000"/>
                </a:solidFill>
                <a:latin typeface="Times New Roman" panose="02020603050405020304" pitchFamily="18" charset="0"/>
                <a:cs typeface="Times New Roman" panose="02020603050405020304" pitchFamily="18" charset="0"/>
              </a:rPr>
              <a:t>   0</a:t>
            </a:r>
          </a:p>
        </p:txBody>
      </p:sp>
      <p:sp>
        <p:nvSpPr>
          <p:cNvPr id="10269" name="Text Box 29"/>
          <p:cNvSpPr txBox="1">
            <a:spLocks noChangeArrowheads="1"/>
          </p:cNvSpPr>
          <p:nvPr/>
        </p:nvSpPr>
        <p:spPr bwMode="auto">
          <a:xfrm>
            <a:off x="9061125" y="2284869"/>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căn bậc ba</a:t>
            </a:r>
          </a:p>
        </p:txBody>
      </p:sp>
      <p:sp>
        <p:nvSpPr>
          <p:cNvPr id="9252" name="Text Box 39"/>
          <p:cNvSpPr txBox="1">
            <a:spLocks noChangeArrowheads="1"/>
          </p:cNvSpPr>
          <p:nvPr/>
        </p:nvSpPr>
        <p:spPr bwMode="auto">
          <a:xfrm>
            <a:off x="7017111" y="4383183"/>
            <a:ext cx="491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sz="2400">
                <a:latin typeface="Times New Roman" panose="02020603050405020304" pitchFamily="18" charset="0"/>
                <a:cs typeface="Times New Roman" panose="02020603050405020304" pitchFamily="18" charset="0"/>
              </a:rPr>
              <a:t>- Căn bậc ba của số </a:t>
            </a:r>
            <a:r>
              <a:rPr lang="en-US" sz="2400">
                <a:latin typeface="Times New Roman" panose="02020603050405020304" pitchFamily="18" charset="0"/>
                <a:cs typeface="Times New Roman" panose="02020603050405020304" pitchFamily="18" charset="0"/>
              </a:rPr>
              <a:t>âm </a:t>
            </a:r>
            <a:r>
              <a:rPr lang="vi-VN" sz="2400">
                <a:latin typeface="Times New Roman" panose="02020603050405020304" pitchFamily="18" charset="0"/>
                <a:cs typeface="Times New Roman" panose="02020603050405020304" pitchFamily="18" charset="0"/>
              </a:rPr>
              <a:t>là</a:t>
            </a:r>
            <a:r>
              <a:rPr lang="en-US" sz="2400">
                <a:latin typeface="Times New Roman" panose="02020603050405020304" pitchFamily="18" charset="0"/>
                <a:cs typeface="Times New Roman" panose="02020603050405020304" pitchFamily="18" charset="0"/>
              </a:rPr>
              <a:t>...............</a:t>
            </a:r>
          </a:p>
        </p:txBody>
      </p:sp>
      <p:sp>
        <p:nvSpPr>
          <p:cNvPr id="3" name="Rectangle 2"/>
          <p:cNvSpPr>
            <a:spLocks noChangeArrowheads="1"/>
          </p:cNvSpPr>
          <p:nvPr/>
        </p:nvSpPr>
        <p:spPr bwMode="auto">
          <a:xfrm>
            <a:off x="10671294" y="3931952"/>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sz="2400">
                <a:solidFill>
                  <a:srgbClr val="FF0000"/>
                </a:solidFill>
                <a:latin typeface="Times New Roman" panose="02020603050405020304" pitchFamily="18" charset="0"/>
                <a:cs typeface="Times New Roman" panose="02020603050405020304" pitchFamily="18" charset="0"/>
              </a:rPr>
              <a:t>số </a:t>
            </a:r>
            <a:r>
              <a:rPr lang="en-US" sz="2400">
                <a:solidFill>
                  <a:srgbClr val="FF0000"/>
                </a:solidFill>
                <a:latin typeface="Times New Roman" panose="02020603050405020304" pitchFamily="18" charset="0"/>
                <a:cs typeface="Times New Roman" panose="02020603050405020304" pitchFamily="18" charset="0"/>
              </a:rPr>
              <a:t>dương </a:t>
            </a:r>
            <a:endParaRPr lang="en-US" sz="2400">
              <a:solidFill>
                <a:srgbClr val="FF0000"/>
              </a:solidFill>
              <a:latin typeface="Calibri" panose="020F0502020204030204" pitchFamily="34" charset="0"/>
            </a:endParaRPr>
          </a:p>
        </p:txBody>
      </p:sp>
      <p:sp>
        <p:nvSpPr>
          <p:cNvPr id="43" name="Text Box 32"/>
          <p:cNvSpPr txBox="1">
            <a:spLocks noChangeArrowheads="1"/>
          </p:cNvSpPr>
          <p:nvPr/>
        </p:nvSpPr>
        <p:spPr bwMode="auto">
          <a:xfrm flipV="1">
            <a:off x="10061694" y="5000868"/>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b="1">
                <a:solidFill>
                  <a:srgbClr val="FF0000"/>
                </a:solidFill>
                <a:latin typeface="Times New Roman" panose="02020603050405020304" pitchFamily="18" charset="0"/>
                <a:cs typeface="Times New Roman" panose="02020603050405020304" pitchFamily="18" charset="0"/>
              </a:rPr>
              <a:t>0</a:t>
            </a:r>
          </a:p>
        </p:txBody>
      </p:sp>
      <p:sp>
        <p:nvSpPr>
          <p:cNvPr id="10280" name="Text Box 40"/>
          <p:cNvSpPr txBox="1">
            <a:spLocks noChangeArrowheads="1"/>
          </p:cNvSpPr>
          <p:nvPr/>
        </p:nvSpPr>
        <p:spPr bwMode="auto">
          <a:xfrm>
            <a:off x="10295134" y="4383182"/>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sz="2400">
                <a:solidFill>
                  <a:srgbClr val="FF0000"/>
                </a:solidFill>
                <a:latin typeface="Times New Roman" panose="02020603050405020304" pitchFamily="18" charset="0"/>
                <a:cs typeface="Times New Roman" panose="02020603050405020304" pitchFamily="18" charset="0"/>
              </a:rPr>
              <a:t>số </a:t>
            </a:r>
            <a:r>
              <a:rPr lang="en-US" sz="2400">
                <a:solidFill>
                  <a:srgbClr val="FF0000"/>
                </a:solidFill>
                <a:latin typeface="Times New Roman" panose="02020603050405020304" pitchFamily="18" charset="0"/>
                <a:cs typeface="Times New Roman" panose="02020603050405020304" pitchFamily="18" charset="0"/>
              </a:rPr>
              <a:t>âm</a:t>
            </a:r>
            <a:endParaRPr lang="en-US" sz="2400">
              <a:solidFill>
                <a:srgbClr val="FF0000"/>
              </a:solidFill>
              <a:latin typeface=".VnTime" panose="020B7200000000000000" pitchFamily="34" charset="0"/>
            </a:endParaRPr>
          </a:p>
        </p:txBody>
      </p:sp>
      <p:sp>
        <p:nvSpPr>
          <p:cNvPr id="9256" name="TextBox 26"/>
          <p:cNvSpPr txBox="1">
            <a:spLocks noChangeArrowheads="1"/>
          </p:cNvSpPr>
          <p:nvPr/>
        </p:nvSpPr>
        <p:spPr bwMode="auto">
          <a:xfrm>
            <a:off x="3377840" y="677143"/>
            <a:ext cx="6768236" cy="8302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sz="2400" b="1" i="1">
                <a:solidFill>
                  <a:srgbClr val="0000FF"/>
                </a:solidFill>
                <a:latin typeface="Times New Roman" panose="02020603050405020304" pitchFamily="18" charset="0"/>
                <a:cs typeface="Times New Roman" panose="02020603050405020304" pitchFamily="18" charset="0"/>
              </a:rPr>
              <a:t>Hãy điền vào </a:t>
            </a:r>
            <a:r>
              <a:rPr lang="en-US" sz="2400" b="1" i="1">
                <a:solidFill>
                  <a:srgbClr val="0000FF"/>
                </a:solidFill>
                <a:latin typeface="Times New Roman" panose="02020603050405020304" pitchFamily="18" charset="0"/>
                <a:cs typeface="Times New Roman" panose="02020603050405020304" pitchFamily="18" charset="0"/>
              </a:rPr>
              <a:t>dấu </a:t>
            </a:r>
            <a:r>
              <a:rPr lang="vi-VN" sz="2400" b="1" i="1">
                <a:solidFill>
                  <a:srgbClr val="0000FF"/>
                </a:solidFill>
                <a:latin typeface="Times New Roman" panose="02020603050405020304" pitchFamily="18" charset="0"/>
                <a:cs typeface="Times New Roman" panose="02020603050405020304" pitchFamily="18" charset="0"/>
              </a:rPr>
              <a:t> (...) để thấy được sự </a:t>
            </a:r>
            <a:r>
              <a:rPr lang="vi-VN" sz="2400" b="1" i="1">
                <a:solidFill>
                  <a:srgbClr val="FF0000"/>
                </a:solidFill>
                <a:latin typeface="Times New Roman" panose="02020603050405020304" pitchFamily="18" charset="0"/>
                <a:cs typeface="Times New Roman" panose="02020603050405020304" pitchFamily="18" charset="0"/>
              </a:rPr>
              <a:t>khác nhau, giống nhau </a:t>
            </a:r>
            <a:r>
              <a:rPr lang="vi-VN" sz="2400" b="1" i="1" u="sng">
                <a:solidFill>
                  <a:srgbClr val="0000FF"/>
                </a:solidFill>
                <a:latin typeface="Times New Roman" panose="02020603050405020304" pitchFamily="18" charset="0"/>
                <a:cs typeface="Times New Roman" panose="02020603050405020304" pitchFamily="18" charset="0"/>
              </a:rPr>
              <a:t>giữa</a:t>
            </a:r>
            <a:r>
              <a:rPr lang="vi-VN" sz="2400" b="1" i="1">
                <a:latin typeface="Times New Roman" panose="02020603050405020304" pitchFamily="18" charset="0"/>
                <a:cs typeface="Times New Roman" panose="02020603050405020304" pitchFamily="18" charset="0"/>
              </a:rPr>
              <a:t> </a:t>
            </a:r>
            <a:r>
              <a:rPr lang="vi-VN" sz="2400" b="1" i="1">
                <a:solidFill>
                  <a:srgbClr val="FF0000"/>
                </a:solidFill>
                <a:latin typeface="Times New Roman" panose="02020603050405020304" pitchFamily="18" charset="0"/>
                <a:cs typeface="Times New Roman" panose="02020603050405020304" pitchFamily="18" charset="0"/>
              </a:rPr>
              <a:t>căn bậc hai </a:t>
            </a:r>
            <a:r>
              <a:rPr lang="vi-VN" sz="2400" b="1" i="1" u="sng">
                <a:solidFill>
                  <a:srgbClr val="0000FF"/>
                </a:solidFill>
                <a:latin typeface="Times New Roman" panose="02020603050405020304" pitchFamily="18" charset="0"/>
                <a:cs typeface="Times New Roman" panose="02020603050405020304" pitchFamily="18" charset="0"/>
              </a:rPr>
              <a:t>và</a:t>
            </a:r>
            <a:r>
              <a:rPr lang="vi-VN" sz="2400" b="1" i="1">
                <a:solidFill>
                  <a:srgbClr val="FF0000"/>
                </a:solidFill>
                <a:latin typeface="Times New Roman" panose="02020603050405020304" pitchFamily="18" charset="0"/>
                <a:cs typeface="Times New Roman" panose="02020603050405020304" pitchFamily="18" charset="0"/>
              </a:rPr>
              <a:t> căn bậc ba.</a:t>
            </a:r>
          </a:p>
        </p:txBody>
      </p:sp>
      <mc:AlternateContent xmlns:mc="http://schemas.openxmlformats.org/markup-compatibility/2006" xmlns:a14="http://schemas.microsoft.com/office/drawing/2010/main">
        <mc:Choice Requires="a14">
          <p:sp>
            <p:nvSpPr>
              <p:cNvPr id="2" name="TextBox 1"/>
              <p:cNvSpPr txBox="1"/>
              <p:nvPr/>
            </p:nvSpPr>
            <p:spPr>
              <a:xfrm>
                <a:off x="8216163" y="5303843"/>
                <a:ext cx="688907" cy="4707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ctrlPr>
                            <a:rPr lang="vi-VN" sz="2400" b="1" i="1" smtClean="0">
                              <a:solidFill>
                                <a:srgbClr val="FF3300"/>
                              </a:solidFill>
                              <a:latin typeface="Cambria Math" panose="02040503050406030204" pitchFamily="18" charset="0"/>
                            </a:rPr>
                          </m:ctrlPr>
                        </m:radPr>
                        <m:deg>
                          <m:r>
                            <a:rPr lang="vi-VN" sz="2400" b="1" i="0" smtClean="0">
                              <a:solidFill>
                                <a:srgbClr val="FF3300"/>
                              </a:solidFill>
                              <a:latin typeface="Cambria Math" panose="02040503050406030204" pitchFamily="18" charset="0"/>
                            </a:rPr>
                            <m:t>𝟑</m:t>
                          </m:r>
                        </m:deg>
                        <m:e>
                          <m:r>
                            <a:rPr lang="vi-VN" sz="2400" b="1" i="0" smtClean="0">
                              <a:solidFill>
                                <a:srgbClr val="FF3300"/>
                              </a:solidFill>
                              <a:latin typeface="Cambria Math" panose="02040503050406030204" pitchFamily="18" charset="0"/>
                            </a:rPr>
                            <m:t>𝐚</m:t>
                          </m:r>
                        </m:e>
                      </m:rad>
                    </m:oMath>
                  </m:oMathPara>
                </a14:m>
                <a:endParaRPr lang="vi-VN" sz="2400" b="1">
                  <a:solidFill>
                    <a:srgbClr val="FF3300"/>
                  </a:solidFill>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216163" y="5303843"/>
                <a:ext cx="688907" cy="470770"/>
              </a:xfrm>
              <a:prstGeom prst="rect">
                <a:avLst/>
              </a:prstGeom>
              <a:blipFill rotWithShape="0">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77840" y="5303843"/>
                <a:ext cx="3215111" cy="468462"/>
              </a:xfrm>
              <a:prstGeom prst="rect">
                <a:avLst/>
              </a:prstGeom>
              <a:noFill/>
            </p:spPr>
            <p:txBody>
              <a:bodyPr wrap="none" rtlCol="0">
                <a:spAutoFit/>
              </a:bodyPr>
              <a:lstStyle/>
              <a:p>
                <a14:m>
                  <m:oMath xmlns:m="http://schemas.openxmlformats.org/officeDocument/2006/math">
                    <m:rad>
                      <m:radPr>
                        <m:degHide m:val="on"/>
                        <m:ctrlPr>
                          <a:rPr lang="vi-VN" sz="2400" b="1" i="1" smtClean="0">
                            <a:solidFill>
                              <a:srgbClr val="FF3300"/>
                            </a:solidFill>
                            <a:latin typeface="Cambria Math" panose="02040503050406030204" pitchFamily="18" charset="0"/>
                          </a:rPr>
                        </m:ctrlPr>
                      </m:radPr>
                      <m:deg/>
                      <m:e>
                        <m:r>
                          <a:rPr lang="vi-VN" sz="2400" b="1" i="1" smtClean="0">
                            <a:solidFill>
                              <a:srgbClr val="FF3300"/>
                            </a:solidFill>
                            <a:latin typeface="Cambria Math" panose="02040503050406030204" pitchFamily="18" charset="0"/>
                          </a:rPr>
                          <m:t>𝒂</m:t>
                        </m:r>
                      </m:e>
                    </m:rad>
                  </m:oMath>
                </a14:m>
                <a:r>
                  <a:rPr lang="vi-VN" sz="2400" b="1">
                    <a:solidFill>
                      <a:srgbClr val="FF3300"/>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vi-VN" sz="2400" b="1" i="1" smtClean="0">
                            <a:solidFill>
                              <a:srgbClr val="FF3300"/>
                            </a:solidFill>
                            <a:latin typeface="Cambria Math" panose="02040503050406030204" pitchFamily="18" charset="0"/>
                          </a:rPr>
                        </m:ctrlPr>
                      </m:radPr>
                      <m:deg/>
                      <m:e>
                        <m:r>
                          <a:rPr lang="vi-VN" sz="2400" b="1" i="1" smtClean="0">
                            <a:solidFill>
                              <a:srgbClr val="FF3300"/>
                            </a:solidFill>
                            <a:latin typeface="Cambria Math" panose="02040503050406030204" pitchFamily="18" charset="0"/>
                          </a:rPr>
                          <m:t>𝒂</m:t>
                        </m:r>
                      </m:e>
                    </m:rad>
                  </m:oMath>
                </a14:m>
                <a:r>
                  <a:rPr lang="vi-VN" sz="2400" b="1">
                    <a:solidFill>
                      <a:srgbClr val="FF3300"/>
                    </a:solidFill>
                    <a:latin typeface="Times New Roman" panose="02020603050405020304" pitchFamily="18" charset="0"/>
                    <a:cs typeface="Times New Roman" panose="02020603050405020304" pitchFamily="18" charset="0"/>
                  </a:rPr>
                  <a:t>   (ĐK: a</a:t>
                </a:r>
                <a14:m>
                  <m:oMath xmlns:m="http://schemas.openxmlformats.org/officeDocument/2006/math">
                    <m:r>
                      <a:rPr lang="vi-VN" sz="2400" b="1" i="1" smtClean="0">
                        <a:solidFill>
                          <a:srgbClr val="FF3300"/>
                        </a:solidFill>
                        <a:latin typeface="Cambria Math" panose="02040503050406030204" pitchFamily="18" charset="0"/>
                        <a:ea typeface="Cambria Math" panose="02040503050406030204" pitchFamily="18" charset="0"/>
                      </a:rPr>
                      <m:t>≥</m:t>
                    </m:r>
                    <m:r>
                      <a:rPr lang="vi-VN" sz="2400" b="1" i="1" smtClean="0">
                        <a:solidFill>
                          <a:srgbClr val="FF3300"/>
                        </a:solidFill>
                        <a:latin typeface="Cambria Math" panose="02040503050406030204" pitchFamily="18" charset="0"/>
                        <a:ea typeface="Cambria Math" panose="02040503050406030204" pitchFamily="18" charset="0"/>
                      </a:rPr>
                      <m:t>𝟎</m:t>
                    </m:r>
                  </m:oMath>
                </a14:m>
                <a:r>
                  <a:rPr lang="vi-VN" sz="2400" b="1">
                    <a:solidFill>
                      <a:srgbClr val="FF3300"/>
                    </a:solidFill>
                    <a:latin typeface="Times New Roman" panose="02020603050405020304" pitchFamily="18" charset="0"/>
                    <a:cs typeface="Times New Roman" panose="02020603050405020304" pitchFamily="18"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3377840" y="5303843"/>
                <a:ext cx="3215111" cy="468462"/>
              </a:xfrm>
              <a:prstGeom prst="rect">
                <a:avLst/>
              </a:prstGeom>
              <a:blipFill rotWithShape="0">
                <a:blip r:embed="rId3"/>
                <a:stretch>
                  <a:fillRect t="-7792" b="-29870"/>
                </a:stretch>
              </a:blipFill>
            </p:spPr>
            <p:txBody>
              <a:bodyPr/>
              <a:lstStyle/>
              <a:p>
                <a:r>
                  <a:rPr lang="vi-VN">
                    <a:noFill/>
                  </a:rPr>
                  <a:t> </a:t>
                </a:r>
              </a:p>
            </p:txBody>
          </p:sp>
        </mc:Fallback>
      </mc:AlternateContent>
      <p:sp>
        <p:nvSpPr>
          <p:cNvPr id="23" name="Text Box 28"/>
          <p:cNvSpPr txBox="1">
            <a:spLocks noChangeArrowheads="1"/>
          </p:cNvSpPr>
          <p:nvPr/>
        </p:nvSpPr>
        <p:spPr bwMode="auto">
          <a:xfrm>
            <a:off x="3903327" y="6157037"/>
            <a:ext cx="2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Khai phương</a:t>
            </a:r>
          </a:p>
        </p:txBody>
      </p:sp>
      <p:sp>
        <p:nvSpPr>
          <p:cNvPr id="24" name="Text Box 28"/>
          <p:cNvSpPr txBox="1">
            <a:spLocks noChangeArrowheads="1"/>
          </p:cNvSpPr>
          <p:nvPr/>
        </p:nvSpPr>
        <p:spPr bwMode="auto">
          <a:xfrm>
            <a:off x="6962771" y="6173840"/>
            <a:ext cx="2396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Khai căn bậc ba</a:t>
            </a:r>
          </a:p>
        </p:txBody>
      </p:sp>
      <p:pic>
        <p:nvPicPr>
          <p:cNvPr id="25" name="Picture 24">
            <a:extLst>
              <a:ext uri="{FF2B5EF4-FFF2-40B4-BE49-F238E27FC236}">
                <a16:creationId xmlns:a16="http://schemas.microsoft.com/office/drawing/2014/main" id="{0C0DC93A-0D06-4197-8F90-7A31F7838F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773208" y="0"/>
            <a:ext cx="2872464" cy="2159430"/>
          </a:xfrm>
          <a:prstGeom prst="rect">
            <a:avLst/>
          </a:prstGeom>
        </p:spPr>
      </p:pic>
      <p:sp>
        <p:nvSpPr>
          <p:cNvPr id="5" name="TextBox 4"/>
          <p:cNvSpPr txBox="1"/>
          <p:nvPr/>
        </p:nvSpPr>
        <p:spPr>
          <a:xfrm>
            <a:off x="3477849" y="61578"/>
            <a:ext cx="6588535" cy="461665"/>
          </a:xfrm>
          <a:prstGeom prst="rect">
            <a:avLst/>
          </a:prstGeom>
          <a:solidFill>
            <a:schemeClr val="accent4">
              <a:lumMod val="20000"/>
              <a:lumOff val="80000"/>
            </a:schemeClr>
          </a:solidFill>
        </p:spPr>
        <p:txBody>
          <a:bodyPr wrap="none" rtlCol="0">
            <a:spAutoFit/>
          </a:bodyPr>
          <a:lstStyle/>
          <a:p>
            <a:r>
              <a:rPr lang="vi-VN" sz="2400" b="1">
                <a:latin typeface="+mj-lt"/>
              </a:rPr>
              <a:t>KHÁM PHÁ CĂN BẬC HAI VÀ CĂN BẬC BA </a:t>
            </a:r>
          </a:p>
        </p:txBody>
      </p:sp>
    </p:spTree>
    <p:extLst>
      <p:ext uri="{BB962C8B-B14F-4D97-AF65-F5344CB8AC3E}">
        <p14:creationId xmlns:p14="http://schemas.microsoft.com/office/powerpoint/2010/main" val="595321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8"/>
                                        </p:tgtEl>
                                        <p:attrNameLst>
                                          <p:attrName>style.visibility</p:attrName>
                                        </p:attrNameLst>
                                      </p:cBhvr>
                                      <p:to>
                                        <p:strVal val="visible"/>
                                      </p:to>
                                    </p:set>
                                    <p:animEffect transition="in" filter="blinds(horizontal)">
                                      <p:cBhvr>
                                        <p:cTn id="7" dur="500"/>
                                        <p:tgtEl>
                                          <p:spTgt spid="10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69"/>
                                        </p:tgtEl>
                                        <p:attrNameLst>
                                          <p:attrName>style.visibility</p:attrName>
                                        </p:attrNameLst>
                                      </p:cBhvr>
                                      <p:to>
                                        <p:strVal val="visible"/>
                                      </p:to>
                                    </p:set>
                                    <p:animEffect transition="in" filter="blinds(horizontal)">
                                      <p:cBhvr>
                                        <p:cTn id="12" dur="500"/>
                                        <p:tgtEl>
                                          <p:spTgt spid="10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71"/>
                                        </p:tgtEl>
                                        <p:attrNameLst>
                                          <p:attrName>style.visibility</p:attrName>
                                        </p:attrNameLst>
                                      </p:cBhvr>
                                      <p:to>
                                        <p:strVal val="visible"/>
                                      </p:to>
                                    </p:set>
                                    <p:animEffect transition="in" filter="blinds(horizontal)">
                                      <p:cBhvr>
                                        <p:cTn id="17" dur="500"/>
                                        <p:tgtEl>
                                          <p:spTgt spid="102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70"/>
                                        </p:tgtEl>
                                        <p:attrNameLst>
                                          <p:attrName>style.visibility</p:attrName>
                                        </p:attrNameLst>
                                      </p:cBhvr>
                                      <p:to>
                                        <p:strVal val="visible"/>
                                      </p:to>
                                    </p:set>
                                    <p:animEffect transition="in" filter="blinds(horizontal)">
                                      <p:cBhvr>
                                        <p:cTn id="22" dur="500"/>
                                        <p:tgtEl>
                                          <p:spTgt spid="102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80"/>
                                        </p:tgtEl>
                                        <p:attrNameLst>
                                          <p:attrName>style.visibility</p:attrName>
                                        </p:attrNameLst>
                                      </p:cBhvr>
                                      <p:to>
                                        <p:strVal val="visible"/>
                                      </p:to>
                                    </p:set>
                                    <p:animEffect transition="in" filter="blinds(horizontal)">
                                      <p:cBhvr>
                                        <p:cTn id="32" dur="500"/>
                                        <p:tgtEl>
                                          <p:spTgt spid="102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 grpId="0"/>
      <p:bldP spid="10268" grpId="0"/>
      <p:bldP spid="10271" grpId="0"/>
      <p:bldP spid="42" grpId="0"/>
      <p:bldP spid="10269" grpId="0"/>
      <p:bldP spid="3" grpId="0"/>
      <p:bldP spid="43" grpId="0"/>
      <p:bldP spid="10280" grpId="0"/>
      <p:bldP spid="2" grpId="0"/>
      <p:bldP spid="4"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127497" y="4095451"/>
                <a:ext cx="844718" cy="593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ctrlPr>
                            <a:rPr lang="vi-VN" sz="3200" b="1" i="1" smtClean="0">
                              <a:latin typeface="Cambria Math" panose="02040503050406030204" pitchFamily="18" charset="0"/>
                            </a:rPr>
                          </m:ctrlPr>
                        </m:radPr>
                        <m:deg>
                          <m:r>
                            <m:rPr>
                              <m:brk m:alnAt="7"/>
                            </m:rPr>
                            <a:rPr lang="vi-VN" sz="3200" b="1" i="0" smtClean="0">
                              <a:solidFill>
                                <a:srgbClr val="0000FF"/>
                              </a:solidFill>
                              <a:latin typeface="Cambria Math" panose="02040503050406030204" pitchFamily="18" charset="0"/>
                            </a:rPr>
                            <m:t>𝐧</m:t>
                          </m:r>
                        </m:deg>
                        <m:e>
                          <m:r>
                            <a:rPr lang="vi-VN" sz="3200" b="1" i="0" smtClean="0">
                              <a:solidFill>
                                <a:srgbClr val="FF0000"/>
                              </a:solidFill>
                              <a:latin typeface="Cambria Math" panose="02040503050406030204" pitchFamily="18" charset="0"/>
                            </a:rPr>
                            <m:t>𝐚</m:t>
                          </m:r>
                        </m:e>
                      </m:rad>
                    </m:oMath>
                  </m:oMathPara>
                </a14:m>
                <a:endParaRPr lang="vi-VN" sz="3200" b="1"/>
              </a:p>
            </p:txBody>
          </p:sp>
        </mc:Choice>
        <mc:Fallback xmlns="">
          <p:sp>
            <p:nvSpPr>
              <p:cNvPr id="5" name="TextBox 4"/>
              <p:cNvSpPr txBox="1">
                <a:spLocks noRot="1" noChangeAspect="1" noMove="1" noResize="1" noEditPoints="1" noAdjustHandles="1" noChangeArrowheads="1" noChangeShapeType="1" noTextEdit="1"/>
              </p:cNvSpPr>
              <p:nvPr/>
            </p:nvSpPr>
            <p:spPr>
              <a:xfrm>
                <a:off x="2127497" y="4095451"/>
                <a:ext cx="844718" cy="593817"/>
              </a:xfrm>
              <a:prstGeom prst="rect">
                <a:avLst/>
              </a:prstGeom>
              <a:blipFill rotWithShape="0">
                <a:blip r:embed="rId3"/>
                <a:stretch>
                  <a:fillRect/>
                </a:stretch>
              </a:blipFill>
            </p:spPr>
            <p:txBody>
              <a:bodyPr/>
              <a:lstStyle/>
              <a:p>
                <a:r>
                  <a:rPr lang="vi-VN">
                    <a:noFill/>
                  </a:rPr>
                  <a:t> </a:t>
                </a:r>
              </a:p>
            </p:txBody>
          </p:sp>
        </mc:Fallback>
      </mc:AlternateContent>
      <p:sp>
        <p:nvSpPr>
          <p:cNvPr id="6" name="TextBox 5"/>
          <p:cNvSpPr txBox="1"/>
          <p:nvPr/>
        </p:nvSpPr>
        <p:spPr>
          <a:xfrm>
            <a:off x="1124335" y="1628640"/>
            <a:ext cx="9286077" cy="1200329"/>
          </a:xfrm>
          <a:prstGeom prst="rect">
            <a:avLst/>
          </a:prstGeom>
          <a:solidFill>
            <a:schemeClr val="accent4">
              <a:lumMod val="40000"/>
              <a:lumOff val="60000"/>
            </a:schemeClr>
          </a:solid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cứu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n</a:t>
            </a:r>
            <a:endParaRPr lang="vi-VN" sz="2400" b="1" dirty="0">
              <a:latin typeface="Times New Roman" panose="02020603050405020304" pitchFamily="18" charset="0"/>
              <a:cs typeface="Times New Roman" panose="02020603050405020304" pitchFamily="18" charset="0"/>
            </a:endParaRPr>
          </a:p>
        </p:txBody>
      </p:sp>
      <p:sp>
        <p:nvSpPr>
          <p:cNvPr id="7" name="Oval 6"/>
          <p:cNvSpPr/>
          <p:nvPr/>
        </p:nvSpPr>
        <p:spPr>
          <a:xfrm>
            <a:off x="2092656" y="3935159"/>
            <a:ext cx="914400" cy="9144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Arrow Connector 8"/>
          <p:cNvCxnSpPr>
            <a:stCxn id="7" idx="6"/>
          </p:cNvCxnSpPr>
          <p:nvPr/>
        </p:nvCxnSpPr>
        <p:spPr>
          <a:xfrm>
            <a:off x="3007056" y="4392359"/>
            <a:ext cx="74291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02480" y="4113515"/>
            <a:ext cx="1519968" cy="461665"/>
          </a:xfrm>
          <a:prstGeom prst="rect">
            <a:avLst/>
          </a:prstGeom>
          <a:noFill/>
        </p:spPr>
        <p:txBody>
          <a:bodyPr wrap="none" rtlCol="0">
            <a:spAutoFit/>
          </a:bodyPr>
          <a:lstStyle/>
          <a:p>
            <a:r>
              <a:rPr lang="vi-VN" sz="2400" b="1">
                <a:latin typeface="+mj-lt"/>
              </a:rPr>
              <a:t>Căn bậc n</a:t>
            </a:r>
          </a:p>
        </p:txBody>
      </p:sp>
      <p:cxnSp>
        <p:nvCxnSpPr>
          <p:cNvPr id="12" name="Straight Arrow Connector 11"/>
          <p:cNvCxnSpPr/>
          <p:nvPr/>
        </p:nvCxnSpPr>
        <p:spPr>
          <a:xfrm>
            <a:off x="1245923" y="4263965"/>
            <a:ext cx="105507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40940" y="3823918"/>
            <a:ext cx="1091966" cy="461665"/>
          </a:xfrm>
          <a:prstGeom prst="rect">
            <a:avLst/>
          </a:prstGeom>
          <a:noFill/>
        </p:spPr>
        <p:txBody>
          <a:bodyPr wrap="none" rtlCol="0">
            <a:spAutoFit/>
          </a:bodyPr>
          <a:lstStyle/>
          <a:p>
            <a:r>
              <a:rPr lang="vi-VN" sz="2400" b="1">
                <a:solidFill>
                  <a:srgbClr val="0000FF"/>
                </a:solidFill>
                <a:latin typeface="+mj-lt"/>
              </a:rPr>
              <a:t>Chỉ số </a:t>
            </a:r>
          </a:p>
        </p:txBody>
      </p:sp>
      <p:cxnSp>
        <p:nvCxnSpPr>
          <p:cNvPr id="17" name="Straight Arrow Connector 16"/>
          <p:cNvCxnSpPr/>
          <p:nvPr/>
        </p:nvCxnSpPr>
        <p:spPr>
          <a:xfrm flipV="1">
            <a:off x="2667599" y="4577025"/>
            <a:ext cx="27296" cy="7926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45923" y="5280372"/>
            <a:ext cx="3331361" cy="461665"/>
          </a:xfrm>
          <a:prstGeom prst="rect">
            <a:avLst/>
          </a:prstGeom>
          <a:noFill/>
        </p:spPr>
        <p:txBody>
          <a:bodyPr wrap="none" rtlCol="0">
            <a:spAutoFit/>
          </a:bodyPr>
          <a:lstStyle/>
          <a:p>
            <a:r>
              <a:rPr lang="vi-VN" sz="2400" b="1">
                <a:solidFill>
                  <a:srgbClr val="FF0000"/>
                </a:solidFill>
                <a:latin typeface="+mj-lt"/>
              </a:rPr>
              <a:t>Biểu thức dưới dấu căn </a:t>
            </a:r>
          </a:p>
        </p:txBody>
      </p:sp>
      <p:cxnSp>
        <p:nvCxnSpPr>
          <p:cNvPr id="20" name="Straight Arrow Connector 19"/>
          <p:cNvCxnSpPr/>
          <p:nvPr/>
        </p:nvCxnSpPr>
        <p:spPr>
          <a:xfrm flipV="1">
            <a:off x="5179674" y="3809404"/>
            <a:ext cx="587700" cy="53941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23972" y="4344348"/>
            <a:ext cx="643402" cy="64989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767374" y="4800702"/>
            <a:ext cx="4516388" cy="734688"/>
          </a:xfrm>
          <a:prstGeom prst="rect">
            <a:avLst/>
          </a:prstGeom>
          <a:solidFill>
            <a:schemeClr val="accent4">
              <a:lumMod val="60000"/>
              <a:lumOff val="40000"/>
            </a:schemeClr>
          </a:solidFill>
        </p:spPr>
        <p:txBody>
          <a:bodyPr wrap="square">
            <a:spAutoFit/>
          </a:bodyPr>
          <a:lstStyle/>
          <a:p>
            <a:pPr algn="just">
              <a:lnSpc>
                <a:spcPct val="107000"/>
              </a:lnSpc>
              <a:spcAft>
                <a:spcPts val="800"/>
              </a:spcAft>
            </a:pPr>
            <a:r>
              <a:rPr lang="nl-NL" sz="2000">
                <a:latin typeface="Times New Roman" panose="02020603050405020304" pitchFamily="18" charset="0"/>
                <a:ea typeface="Times New Roman" panose="02020603050405020304" pitchFamily="18" charset="0"/>
                <a:cs typeface="Times New Roman" panose="02020603050405020304" pitchFamily="18" charset="0"/>
              </a:rPr>
              <a:t>n là số TN lẻ ta có căn bậc lẻ như căn bậc ba....Căn bậc lẻ luôn tồn tại không cần đk</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5767376" y="3304098"/>
            <a:ext cx="4644089" cy="1015663"/>
          </a:xfrm>
          <a:prstGeom prst="rect">
            <a:avLst/>
          </a:prstGeom>
          <a:solidFill>
            <a:schemeClr val="accent4">
              <a:lumMod val="60000"/>
              <a:lumOff val="40000"/>
            </a:schemeClr>
          </a:solidFill>
        </p:spPr>
        <p:txBody>
          <a:bodyPr wrap="square">
            <a:spAutoFit/>
          </a:bodyPr>
          <a:lstStyle/>
          <a:p>
            <a:r>
              <a:rPr lang="nl-NL" sz="2000" dirty="0">
                <a:latin typeface="Times New Roman" panose="02020603050405020304" pitchFamily="18" charset="0"/>
                <a:ea typeface="Times New Roman" panose="02020603050405020304" pitchFamily="18" charset="0"/>
              </a:rPr>
              <a:t>n là số TN chẵn ta có căn bậc chẵn như căn bậc hai</a:t>
            </a:r>
            <a:r>
              <a:rPr lang="vi-VN" sz="2000" dirty="0">
                <a:latin typeface="Times New Roman" panose="02020603050405020304" pitchFamily="18" charset="0"/>
                <a:ea typeface="Times New Roman" panose="02020603050405020304" pitchFamily="18" charset="0"/>
              </a:rPr>
              <a:t>.... </a:t>
            </a:r>
            <a:r>
              <a:rPr lang="nl-NL" sz="2000" dirty="0">
                <a:latin typeface="Times New Roman" panose="02020603050405020304" pitchFamily="18" charset="0"/>
                <a:ea typeface="Times New Roman" panose="02020603050405020304" pitchFamily="18" charset="0"/>
              </a:rPr>
              <a:t>Căn bậc chẵn chỉ tồn tại khi b</a:t>
            </a:r>
            <a:r>
              <a:rPr lang="vi-VN" sz="2000" dirty="0">
                <a:latin typeface="Times New Roman" panose="02020603050405020304" pitchFamily="18" charset="0"/>
                <a:ea typeface="Times New Roman" panose="02020603050405020304" pitchFamily="18" charset="0"/>
              </a:rPr>
              <a:t>iểu thức</a:t>
            </a:r>
            <a:r>
              <a:rPr lang="nl-NL" sz="2000" dirty="0">
                <a:latin typeface="Times New Roman" panose="02020603050405020304" pitchFamily="18" charset="0"/>
                <a:ea typeface="Times New Roman" panose="02020603050405020304" pitchFamily="18" charset="0"/>
              </a:rPr>
              <a:t> dưới căn không âm</a:t>
            </a:r>
            <a:endParaRPr lang="vi-VN" sz="2000" dirty="0"/>
          </a:p>
        </p:txBody>
      </p:sp>
      <p:pic>
        <p:nvPicPr>
          <p:cNvPr id="23" name="Picture 9"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27036" y="-192877"/>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46347" y="591698"/>
            <a:ext cx="3042051" cy="461665"/>
          </a:xfrm>
          <a:prstGeom prst="rect">
            <a:avLst/>
          </a:prstGeom>
          <a:solidFill>
            <a:schemeClr val="bg1"/>
          </a:solidFill>
        </p:spPr>
        <p:txBody>
          <a:bodyPr wrap="none" rtlCol="0">
            <a:spAutoFit/>
          </a:bodyPr>
          <a:lstStyle/>
          <a:p>
            <a:r>
              <a:rPr lang="vi-VN" sz="2400" b="1">
                <a:solidFill>
                  <a:srgbClr val="FF0000"/>
                </a:solidFill>
                <a:latin typeface="+mj-lt"/>
              </a:rPr>
              <a:t>TÌM TÒI MỞ RỘNG</a:t>
            </a:r>
          </a:p>
        </p:txBody>
      </p:sp>
      <p:pic>
        <p:nvPicPr>
          <p:cNvPr id="21" name="Picture 20">
            <a:extLst>
              <a:ext uri="{FF2B5EF4-FFF2-40B4-BE49-F238E27FC236}">
                <a16:creationId xmlns:a16="http://schemas.microsoft.com/office/drawing/2014/main" id="{5A632DFB-3B80-48C2-8EAD-2EBDE750C1FE}"/>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0410412" y="3412397"/>
            <a:ext cx="1616452" cy="3388931"/>
          </a:xfrm>
          <a:prstGeom prst="rect">
            <a:avLst/>
          </a:prstGeom>
        </p:spPr>
      </p:pic>
    </p:spTree>
    <p:extLst>
      <p:ext uri="{BB962C8B-B14F-4D97-AF65-F5344CB8AC3E}">
        <p14:creationId xmlns:p14="http://schemas.microsoft.com/office/powerpoint/2010/main" val="110938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up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nodeType="clickEffect">
                                  <p:stCondLst>
                                    <p:cond delay="100"/>
                                  </p:stCondLst>
                                  <p:childTnLst>
                                    <p:set>
                                      <p:cBhvr>
                                        <p:cTn id="39" dur="1" fill="hold">
                                          <p:stCondLst>
                                            <p:cond delay="0"/>
                                          </p:stCondLst>
                                        </p:cTn>
                                        <p:tgtEl>
                                          <p:spTgt spid="17"/>
                                        </p:tgtEl>
                                        <p:attrNameLst>
                                          <p:attrName>style.visibility</p:attrName>
                                        </p:attrNameLst>
                                      </p:cBhvr>
                                      <p:to>
                                        <p:strVal val="visible"/>
                                      </p:to>
                                    </p:set>
                                    <p:animEffect transition="in" filter="plus(in)">
                                      <p:cBhvr>
                                        <p:cTn id="40" dur="800"/>
                                        <p:tgtEl>
                                          <p:spTgt spid="17"/>
                                        </p:tgtEl>
                                      </p:cBhvr>
                                    </p:animEffect>
                                  </p:childTnLst>
                                </p:cTn>
                              </p:par>
                              <p:par>
                                <p:cTn id="41" presetID="1" presetClass="entr" presetSubtype="0" fill="hold" grpId="0" nodeType="withEffect">
                                  <p:stCondLst>
                                    <p:cond delay="10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0" grpId="0"/>
      <p:bldP spid="13" grpId="0"/>
      <p:bldP spid="18" grpId="0"/>
      <p:bldP spid="25" grpId="0" animBg="1"/>
      <p:bldP spid="2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HINH"/>
          <p:cNvPicPr>
            <a:picLocks noChangeAspect="1" noChangeArrowheads="1" noCrop="1"/>
          </p:cNvPicPr>
          <p:nvPr/>
        </p:nvPicPr>
        <p:blipFill>
          <a:blip r:embed="rId2"/>
          <a:srcRect/>
          <a:stretch>
            <a:fillRect/>
          </a:stretch>
        </p:blipFill>
        <p:spPr bwMode="auto">
          <a:xfrm>
            <a:off x="1819422" y="228466"/>
            <a:ext cx="9144000" cy="6143644"/>
          </a:xfrm>
          <a:prstGeom prst="rect">
            <a:avLst/>
          </a:prstGeom>
          <a:noFill/>
          <a:ln w="9525">
            <a:noFill/>
            <a:miter lim="800000"/>
            <a:headEnd/>
            <a:tailEnd/>
          </a:ln>
        </p:spPr>
      </p:pic>
      <p:sp>
        <p:nvSpPr>
          <p:cNvPr id="5" name="Round Diagonal Corner Rectangle 4"/>
          <p:cNvSpPr/>
          <p:nvPr/>
        </p:nvSpPr>
        <p:spPr>
          <a:xfrm>
            <a:off x="4355121" y="1876865"/>
            <a:ext cx="4656357" cy="2026920"/>
          </a:xfrm>
          <a:prstGeom prst="round2Diag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a:ln w="0"/>
                <a:solidFill>
                  <a:schemeClr val="tx1"/>
                </a:solidFill>
                <a:latin typeface="+mj-lt"/>
              </a:rPr>
              <a:t>Căn bậc ba có tính chất gì? Tính chất của căn bậc hai có còn đúng với căn bậc ba không? </a:t>
            </a:r>
          </a:p>
        </p:txBody>
      </p:sp>
    </p:spTree>
    <p:extLst>
      <p:ext uri="{BB962C8B-B14F-4D97-AF65-F5344CB8AC3E}">
        <p14:creationId xmlns:p14="http://schemas.microsoft.com/office/powerpoint/2010/main" val="339561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02060" y="1918666"/>
            <a:ext cx="4711150" cy="3000268"/>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1249759" y="1231022"/>
            <a:ext cx="4559197" cy="523220"/>
          </a:xfrm>
          <a:prstGeom prst="rect">
            <a:avLst/>
          </a:prstGeom>
          <a:noFill/>
        </p:spPr>
        <p:txBody>
          <a:bodyPr wrap="none" rtlCol="0">
            <a:spAutoFit/>
          </a:bodyPr>
          <a:lstStyle/>
          <a:p>
            <a:r>
              <a:rPr lang="en-US" sz="2800" b="1">
                <a:solidFill>
                  <a:srgbClr val="FF3300"/>
                </a:solidFill>
                <a:latin typeface="Times New Roman" panose="02020603050405020304" pitchFamily="18" charset="0"/>
                <a:cs typeface="Times New Roman" panose="02020603050405020304" pitchFamily="18" charset="0"/>
              </a:rPr>
              <a:t> a. Tính chất của căn bậc ba.</a:t>
            </a:r>
            <a:endParaRPr lang="vi-VN" sz="2800" b="1">
              <a:solidFill>
                <a:srgbClr val="FF330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H="1">
            <a:off x="6324600" y="944374"/>
            <a:ext cx="20928" cy="5913626"/>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71363" y="944374"/>
            <a:ext cx="5594801" cy="830997"/>
          </a:xfrm>
          <a:prstGeom prst="rect">
            <a:avLst/>
          </a:prstGeom>
          <a:solidFill>
            <a:schemeClr val="accent6">
              <a:lumMod val="75000"/>
            </a:schemeClr>
          </a:solidFill>
        </p:spPr>
        <p:txBody>
          <a:bodyPr wrap="none" rtlCol="0">
            <a:spAutoFit/>
          </a:bodyPr>
          <a:lstStyle/>
          <a:p>
            <a:r>
              <a:rPr lang="en-US" sz="2400" b="1">
                <a:solidFill>
                  <a:srgbClr val="FFFF66"/>
                </a:solidFill>
                <a:latin typeface="Times New Roman" panose="02020603050405020304" pitchFamily="18" charset="0"/>
                <a:cs typeface="Times New Roman" panose="02020603050405020304" pitchFamily="18" charset="0"/>
              </a:rPr>
              <a:t>Phần khởi động các em đã được </a:t>
            </a:r>
          </a:p>
          <a:p>
            <a:r>
              <a:rPr lang="en-US" sz="2400" b="1">
                <a:solidFill>
                  <a:srgbClr val="FFFF66"/>
                </a:solidFill>
                <a:latin typeface="Times New Roman" panose="02020603050405020304" pitchFamily="18" charset="0"/>
                <a:cs typeface="Times New Roman" panose="02020603050405020304" pitchFamily="18" charset="0"/>
              </a:rPr>
              <a:t>ôn lại các tính cách của căn bậc hai đó là </a:t>
            </a:r>
            <a:endParaRPr lang="vi-VN" sz="2400" b="1">
              <a:solidFill>
                <a:srgbClr val="FFFF66"/>
              </a:solidFill>
              <a:latin typeface="Times New Roman" panose="02020603050405020304" pitchFamily="18" charset="0"/>
              <a:cs typeface="Times New Roman" panose="02020603050405020304" pitchFamily="18"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732568155"/>
              </p:ext>
            </p:extLst>
          </p:nvPr>
        </p:nvGraphicFramePr>
        <p:xfrm>
          <a:off x="6678613" y="2079783"/>
          <a:ext cx="4497387" cy="935037"/>
        </p:xfrm>
        <a:graphic>
          <a:graphicData uri="http://schemas.openxmlformats.org/presentationml/2006/ole">
            <mc:AlternateContent xmlns:mc="http://schemas.openxmlformats.org/markup-compatibility/2006">
              <mc:Choice xmlns:v="urn:schemas-microsoft-com:vml" Requires="v">
                <p:oleObj name="Equation" r:id="rId2" imgW="2501640" imgH="520560" progId="Equation.DSMT4">
                  <p:embed/>
                </p:oleObj>
              </mc:Choice>
              <mc:Fallback>
                <p:oleObj name="Equation" r:id="rId2" imgW="2501640" imgH="520560" progId="Equation.DSMT4">
                  <p:embed/>
                  <p:pic>
                    <p:nvPicPr>
                      <p:cNvPr id="0" name=""/>
                      <p:cNvPicPr>
                        <a:picLocks noChangeAspect="1" noChangeArrowheads="1"/>
                      </p:cNvPicPr>
                      <p:nvPr/>
                    </p:nvPicPr>
                    <p:blipFill>
                      <a:blip r:embed="rId3"/>
                      <a:srcRect/>
                      <a:stretch>
                        <a:fillRect/>
                      </a:stretch>
                    </p:blipFill>
                    <p:spPr bwMode="auto">
                      <a:xfrm>
                        <a:off x="6678613" y="2079783"/>
                        <a:ext cx="4497387"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2624281132"/>
              </p:ext>
            </p:extLst>
          </p:nvPr>
        </p:nvGraphicFramePr>
        <p:xfrm>
          <a:off x="6678613" y="3093259"/>
          <a:ext cx="4564063" cy="655638"/>
        </p:xfrm>
        <a:graphic>
          <a:graphicData uri="http://schemas.openxmlformats.org/presentationml/2006/ole">
            <mc:AlternateContent xmlns:mc="http://schemas.openxmlformats.org/markup-compatibility/2006">
              <mc:Choice xmlns:v="urn:schemas-microsoft-com:vml" Requires="v">
                <p:oleObj name="Equation" r:id="rId4" imgW="2031840" imgH="291960" progId="Equation.DSMT4">
                  <p:embed/>
                </p:oleObj>
              </mc:Choice>
              <mc:Fallback>
                <p:oleObj name="Equation" r:id="rId4" imgW="2031840" imgH="291960" progId="Equation.DSMT4">
                  <p:embed/>
                  <p:pic>
                    <p:nvPicPr>
                      <p:cNvPr id="0" name=""/>
                      <p:cNvPicPr>
                        <a:picLocks noChangeAspect="1" noChangeArrowheads="1"/>
                      </p:cNvPicPr>
                      <p:nvPr/>
                    </p:nvPicPr>
                    <p:blipFill>
                      <a:blip r:embed="rId5"/>
                      <a:srcRect/>
                      <a:stretch>
                        <a:fillRect/>
                      </a:stretch>
                    </p:blipFill>
                    <p:spPr bwMode="auto">
                      <a:xfrm>
                        <a:off x="6678613" y="3093259"/>
                        <a:ext cx="4564063"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1430650178"/>
              </p:ext>
            </p:extLst>
          </p:nvPr>
        </p:nvGraphicFramePr>
        <p:xfrm>
          <a:off x="6703247" y="3885351"/>
          <a:ext cx="4017647" cy="894713"/>
        </p:xfrm>
        <a:graphic>
          <a:graphicData uri="http://schemas.openxmlformats.org/presentationml/2006/ole">
            <mc:AlternateContent xmlns:mc="http://schemas.openxmlformats.org/markup-compatibility/2006">
              <mc:Choice xmlns:v="urn:schemas-microsoft-com:vml" Requires="v">
                <p:oleObj name="Equation" r:id="rId6" imgW="1625400" imgH="457200" progId="Equation.DSMT4">
                  <p:embed/>
                </p:oleObj>
              </mc:Choice>
              <mc:Fallback>
                <p:oleObj name="Equation" r:id="rId6" imgW="1625400" imgH="457200" progId="Equation.DSMT4">
                  <p:embed/>
                  <p:pic>
                    <p:nvPicPr>
                      <p:cNvPr id="0" name=""/>
                      <p:cNvPicPr>
                        <a:picLocks noChangeAspect="1" noChangeArrowheads="1"/>
                      </p:cNvPicPr>
                      <p:nvPr/>
                    </p:nvPicPr>
                    <p:blipFill>
                      <a:blip r:embed="rId7"/>
                      <a:srcRect/>
                      <a:stretch>
                        <a:fillRect/>
                      </a:stretch>
                    </p:blipFill>
                    <p:spPr bwMode="auto">
                      <a:xfrm>
                        <a:off x="6703247" y="3885351"/>
                        <a:ext cx="4017647" cy="894713"/>
                      </a:xfrm>
                      <a:prstGeom prst="rect">
                        <a:avLst/>
                      </a:prstGeom>
                      <a:noFill/>
                      <a:ln>
                        <a:noFill/>
                      </a:ln>
                      <a:effec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912486056"/>
              </p:ext>
            </p:extLst>
          </p:nvPr>
        </p:nvGraphicFramePr>
        <p:xfrm>
          <a:off x="1540696" y="2076405"/>
          <a:ext cx="3333286" cy="606741"/>
        </p:xfrm>
        <a:graphic>
          <a:graphicData uri="http://schemas.openxmlformats.org/presentationml/2006/ole">
            <mc:AlternateContent xmlns:mc="http://schemas.openxmlformats.org/markup-compatibility/2006">
              <mc:Choice xmlns:v="urn:schemas-microsoft-com:vml" Requires="v">
                <p:oleObj name="Equation" r:id="rId8" imgW="1523880" imgH="253800" progId="Equation.DSMT4">
                  <p:embed/>
                </p:oleObj>
              </mc:Choice>
              <mc:Fallback>
                <p:oleObj name="Equation" r:id="rId8" imgW="1523880" imgH="253800" progId="Equation.DSMT4">
                  <p:embed/>
                  <p:pic>
                    <p:nvPicPr>
                      <p:cNvPr id="0" name=""/>
                      <p:cNvPicPr>
                        <a:picLocks noChangeAspect="1" noChangeArrowheads="1"/>
                      </p:cNvPicPr>
                      <p:nvPr/>
                    </p:nvPicPr>
                    <p:blipFill>
                      <a:blip r:embed="rId9"/>
                      <a:srcRect/>
                      <a:stretch>
                        <a:fillRect/>
                      </a:stretch>
                    </p:blipFill>
                    <p:spPr bwMode="auto">
                      <a:xfrm>
                        <a:off x="1540696" y="2076405"/>
                        <a:ext cx="3333286" cy="606741"/>
                      </a:xfrm>
                      <a:prstGeom prst="rect">
                        <a:avLst/>
                      </a:prstGeom>
                      <a:noFill/>
                      <a:ln>
                        <a:noFill/>
                      </a:ln>
                      <a:effectLst/>
                    </p:spPr>
                  </p:pic>
                </p:oleObj>
              </mc:Fallback>
            </mc:AlternateContent>
          </a:graphicData>
        </a:graphic>
      </p:graphicFrame>
      <p:graphicFrame>
        <p:nvGraphicFramePr>
          <p:cNvPr id="11" name="Object 16"/>
          <p:cNvGraphicFramePr>
            <a:graphicFrameLocks noChangeAspect="1"/>
          </p:cNvGraphicFramePr>
          <p:nvPr>
            <p:extLst>
              <p:ext uri="{D42A27DB-BD31-4B8C-83A1-F6EECF244321}">
                <p14:modId xmlns:p14="http://schemas.microsoft.com/office/powerpoint/2010/main" val="158478606"/>
              </p:ext>
            </p:extLst>
          </p:nvPr>
        </p:nvGraphicFramePr>
        <p:xfrm>
          <a:off x="1308422" y="3513926"/>
          <a:ext cx="4649788" cy="1180148"/>
        </p:xfrm>
        <a:graphic>
          <a:graphicData uri="http://schemas.openxmlformats.org/presentationml/2006/ole">
            <mc:AlternateContent xmlns:mc="http://schemas.openxmlformats.org/markup-compatibility/2006">
              <mc:Choice xmlns:v="urn:schemas-microsoft-com:vml" Requires="v">
                <p:oleObj name="Equation" r:id="rId10" imgW="1676160" imgH="571320" progId="Equation.DSMT4">
                  <p:embed/>
                </p:oleObj>
              </mc:Choice>
              <mc:Fallback>
                <p:oleObj name="Equation" r:id="rId10" imgW="1676160" imgH="571320" progId="Equation.DSMT4">
                  <p:embed/>
                  <p:pic>
                    <p:nvPicPr>
                      <p:cNvPr id="0" name=""/>
                      <p:cNvPicPr>
                        <a:picLocks noChangeAspect="1" noChangeArrowheads="1"/>
                      </p:cNvPicPr>
                      <p:nvPr/>
                    </p:nvPicPr>
                    <p:blipFill>
                      <a:blip r:embed="rId11"/>
                      <a:srcRect/>
                      <a:stretch>
                        <a:fillRect/>
                      </a:stretch>
                    </p:blipFill>
                    <p:spPr bwMode="auto">
                      <a:xfrm>
                        <a:off x="1308422" y="3513926"/>
                        <a:ext cx="4649788" cy="1180148"/>
                      </a:xfrm>
                      <a:prstGeom prst="rect">
                        <a:avLst/>
                      </a:prstGeom>
                      <a:noFill/>
                      <a:ln>
                        <a:noFill/>
                      </a:ln>
                      <a:effectLst/>
                    </p:spPr>
                  </p:pic>
                </p:oleObj>
              </mc:Fallback>
            </mc:AlternateContent>
          </a:graphicData>
        </a:graphic>
      </p:graphicFrame>
      <p:graphicFrame>
        <p:nvGraphicFramePr>
          <p:cNvPr id="12" name="Object 18"/>
          <p:cNvGraphicFramePr>
            <a:graphicFrameLocks noChangeAspect="1"/>
          </p:cNvGraphicFramePr>
          <p:nvPr>
            <p:extLst>
              <p:ext uri="{D42A27DB-BD31-4B8C-83A1-F6EECF244321}">
                <p14:modId xmlns:p14="http://schemas.microsoft.com/office/powerpoint/2010/main" val="151871668"/>
              </p:ext>
            </p:extLst>
          </p:nvPr>
        </p:nvGraphicFramePr>
        <p:xfrm>
          <a:off x="1517656" y="2778686"/>
          <a:ext cx="3048000" cy="629145"/>
        </p:xfrm>
        <a:graphic>
          <a:graphicData uri="http://schemas.openxmlformats.org/presentationml/2006/ole">
            <mc:AlternateContent xmlns:mc="http://schemas.openxmlformats.org/markup-compatibility/2006">
              <mc:Choice xmlns:v="urn:schemas-microsoft-com:vml" Requires="v">
                <p:oleObj name="Equation" r:id="rId12" imgW="1295280" imgH="241200" progId="Equation.DSMT4">
                  <p:embed/>
                </p:oleObj>
              </mc:Choice>
              <mc:Fallback>
                <p:oleObj name="Equation" r:id="rId12" imgW="1295280" imgH="241200" progId="Equation.DSMT4">
                  <p:embed/>
                  <p:pic>
                    <p:nvPicPr>
                      <p:cNvPr id="0" name=""/>
                      <p:cNvPicPr>
                        <a:picLocks noChangeAspect="1" noChangeArrowheads="1"/>
                      </p:cNvPicPr>
                      <p:nvPr/>
                    </p:nvPicPr>
                    <p:blipFill>
                      <a:blip r:embed="rId13"/>
                      <a:srcRect/>
                      <a:stretch>
                        <a:fillRect/>
                      </a:stretch>
                    </p:blipFill>
                    <p:spPr bwMode="auto">
                      <a:xfrm>
                        <a:off x="1517656" y="2778686"/>
                        <a:ext cx="3048000" cy="629145"/>
                      </a:xfrm>
                      <a:prstGeom prst="rect">
                        <a:avLst/>
                      </a:prstGeom>
                      <a:noFill/>
                      <a:ln>
                        <a:noFill/>
                      </a:ln>
                      <a:effectLst/>
                    </p:spPr>
                  </p:pic>
                </p:oleObj>
              </mc:Fallback>
            </mc:AlternateContent>
          </a:graphicData>
        </a:graphic>
      </p:graphicFrame>
      <p:sp>
        <p:nvSpPr>
          <p:cNvPr id="13" name="TextBox 12"/>
          <p:cNvSpPr txBox="1"/>
          <p:nvPr/>
        </p:nvSpPr>
        <p:spPr>
          <a:xfrm>
            <a:off x="6345528" y="4918934"/>
            <a:ext cx="5846472" cy="461665"/>
          </a:xfrm>
          <a:prstGeom prst="rect">
            <a:avLst/>
          </a:prstGeom>
          <a:solidFill>
            <a:schemeClr val="accent6">
              <a:lumMod val="75000"/>
            </a:schemeClr>
          </a:solidFill>
          <a:ln>
            <a:solidFill>
              <a:schemeClr val="accent6">
                <a:lumMod val="75000"/>
              </a:schemeClr>
            </a:solidFill>
          </a:ln>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Các tính chất này vẫn đúng với căn bậc ba </a:t>
            </a:r>
            <a:endParaRPr lang="vi-VN" sz="2400" b="1">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346950" y="1221533"/>
            <a:ext cx="3671133" cy="523220"/>
          </a:xfrm>
          <a:prstGeom prst="rect">
            <a:avLst/>
          </a:prstGeom>
          <a:noFill/>
        </p:spPr>
        <p:txBody>
          <a:bodyPr wrap="none" rtlCol="0">
            <a:spAutoFit/>
          </a:bodyPr>
          <a:lstStyle/>
          <a:p>
            <a:r>
              <a:rPr lang="en-US" sz="2800" b="1">
                <a:solidFill>
                  <a:srgbClr val="FF3300"/>
                </a:solidFill>
                <a:latin typeface="Times New Roman" panose="02020603050405020304" pitchFamily="18" charset="0"/>
                <a:cs typeface="Times New Roman" panose="02020603050405020304" pitchFamily="18" charset="0"/>
              </a:rPr>
              <a:t> Tính chất căn bậc hai</a:t>
            </a:r>
            <a:endParaRPr lang="vi-VN" sz="2800" b="1">
              <a:solidFill>
                <a:srgbClr val="FF3300"/>
              </a:solidFill>
              <a:latin typeface="Times New Roman" panose="02020603050405020304" pitchFamily="18" charset="0"/>
              <a:cs typeface="Times New Roman" panose="02020603050405020304" pitchFamily="18" charset="0"/>
            </a:endParaRPr>
          </a:p>
        </p:txBody>
      </p:sp>
      <p:pic>
        <p:nvPicPr>
          <p:cNvPr id="17" name="Picture 9" descr="Picture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flipV="1">
            <a:off x="10697369" y="5271493"/>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Picture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flipV="1">
            <a:off x="220598" y="-178903"/>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14262" y="127520"/>
            <a:ext cx="1991251" cy="523220"/>
          </a:xfrm>
          <a:prstGeom prst="rect">
            <a:avLst/>
          </a:prstGeom>
          <a:solidFill>
            <a:schemeClr val="accent4">
              <a:lumMod val="40000"/>
              <a:lumOff val="60000"/>
            </a:schemeClr>
          </a:solidFill>
        </p:spPr>
        <p:txBody>
          <a:bodyPr wrap="none" rtlCol="0">
            <a:spAutoFit/>
          </a:bodyPr>
          <a:lstStyle/>
          <a:p>
            <a:r>
              <a:rPr lang="vi-VN" sz="2800" b="1" i="1">
                <a:solidFill>
                  <a:srgbClr val="FF0000"/>
                </a:solidFill>
                <a:latin typeface="+mj-lt"/>
              </a:rPr>
              <a:t>2.Tính chất </a:t>
            </a:r>
          </a:p>
        </p:txBody>
      </p:sp>
    </p:spTree>
    <p:extLst>
      <p:ext uri="{BB962C8B-B14F-4D97-AF65-F5344CB8AC3E}">
        <p14:creationId xmlns:p14="http://schemas.microsoft.com/office/powerpoint/2010/main" val="32790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heel(4)">
                                      <p:cBhvr>
                                        <p:cTn id="4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6" grpId="0" animBg="1"/>
      <p:bldP spid="6" grpId="1" animBg="1"/>
      <p:bldP spid="13" grpId="0" animBg="1"/>
      <p:bldP spid="13" grpId="1"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ảnh Quan Thiên Nhiên Vector Minh Họa đồi đẹp Minh Họa Vector Cảnh Quan Với  Cây Và Bầu Trời Sáng Phù Hợp Với Nền, Lý Lịch, Phong Cảnh, Hoạt Hình Hình  n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1" y="-12134"/>
            <a:ext cx="12192000" cy="6870134"/>
          </a:xfrm>
          <a:prstGeom prst="rect">
            <a:avLst/>
          </a:prstGeom>
          <a:noFill/>
          <a:extLst>
            <a:ext uri="{909E8E84-426E-40DD-AFC4-6F175D3DCCD1}">
              <a14:hiddenFill xmlns:a14="http://schemas.microsoft.com/office/drawing/2010/main">
                <a:solidFill>
                  <a:srgbClr val="FFFFFF"/>
                </a:solidFill>
              </a14:hiddenFill>
            </a:ext>
          </a:extLst>
        </p:spPr>
      </p:pic>
      <p:sp>
        <p:nvSpPr>
          <p:cNvPr id="7" name="5-Point Star 6">
            <a:hlinkClick r:id="rId3" action="ppaction://hlinksldjump"/>
          </p:cNvPr>
          <p:cNvSpPr/>
          <p:nvPr/>
        </p:nvSpPr>
        <p:spPr>
          <a:xfrm>
            <a:off x="1215503" y="1758237"/>
            <a:ext cx="2333768" cy="2019868"/>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VnBahamasB" panose="020BE200000000000000" pitchFamily="34" charset="0"/>
                <a:cs typeface="Times New Roman" panose="02020603050405020304" pitchFamily="18" charset="0"/>
              </a:rPr>
              <a:t>1</a:t>
            </a:r>
            <a:endParaRPr lang="vi-VN" sz="5400" b="1" dirty="0">
              <a:solidFill>
                <a:schemeClr val="bg1"/>
              </a:solidFill>
              <a:latin typeface="Times New Roman" panose="02020603050405020304" pitchFamily="18" charset="0"/>
              <a:cs typeface="Times New Roman" panose="02020603050405020304" pitchFamily="18" charset="0"/>
            </a:endParaRPr>
          </a:p>
        </p:txBody>
      </p:sp>
      <p:sp>
        <p:nvSpPr>
          <p:cNvPr id="8" name="5-Point Star 7">
            <a:hlinkClick r:id="rId4" action="ppaction://hlinksldjump"/>
          </p:cNvPr>
          <p:cNvSpPr/>
          <p:nvPr/>
        </p:nvSpPr>
        <p:spPr>
          <a:xfrm>
            <a:off x="6311001" y="2063333"/>
            <a:ext cx="2333768" cy="2019868"/>
          </a:xfrm>
          <a:prstGeom prst="star5">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EEFC3E"/>
                </a:solidFill>
                <a:latin typeface=".VnBahamasB" panose="020BE200000000000000" pitchFamily="34" charset="0"/>
                <a:cs typeface="Times New Roman" panose="02020603050405020304" pitchFamily="18" charset="0"/>
              </a:rPr>
              <a:t>3</a:t>
            </a:r>
            <a:endParaRPr lang="vi-VN" sz="5400" b="1">
              <a:solidFill>
                <a:srgbClr val="EEFC3E"/>
              </a:solidFill>
              <a:latin typeface="Times New Roman" panose="02020603050405020304" pitchFamily="18" charset="0"/>
              <a:cs typeface="Times New Roman" panose="02020603050405020304" pitchFamily="18" charset="0"/>
            </a:endParaRPr>
          </a:p>
        </p:txBody>
      </p:sp>
      <p:sp>
        <p:nvSpPr>
          <p:cNvPr id="9" name="5-Point Star 8">
            <a:hlinkClick r:id="rId5" action="ppaction://hlinksldjump"/>
          </p:cNvPr>
          <p:cNvSpPr/>
          <p:nvPr/>
        </p:nvSpPr>
        <p:spPr>
          <a:xfrm>
            <a:off x="8581896" y="878093"/>
            <a:ext cx="2333768" cy="2019868"/>
          </a:xfrm>
          <a:prstGeom prst="star5">
            <a:avLst/>
          </a:prstGeom>
          <a:solidFill>
            <a:srgbClr val="EDF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EE5242"/>
                </a:solidFill>
                <a:latin typeface=".VnBahamasB" panose="020BE200000000000000" pitchFamily="34" charset="0"/>
                <a:cs typeface="Times New Roman" panose="02020603050405020304" pitchFamily="18" charset="0"/>
              </a:rPr>
              <a:t>4</a:t>
            </a:r>
            <a:endParaRPr lang="vi-VN" sz="6000" b="1">
              <a:solidFill>
                <a:srgbClr val="EE5242"/>
              </a:solidFill>
              <a:latin typeface="Times New Roman" panose="02020603050405020304" pitchFamily="18" charset="0"/>
              <a:cs typeface="Times New Roman" panose="02020603050405020304" pitchFamily="18" charset="0"/>
            </a:endParaRPr>
          </a:p>
        </p:txBody>
      </p:sp>
      <p:sp>
        <p:nvSpPr>
          <p:cNvPr id="10" name="5-Point Star 9">
            <a:hlinkClick r:id="rId6" action="ppaction://hlinksldjump"/>
          </p:cNvPr>
          <p:cNvSpPr/>
          <p:nvPr/>
        </p:nvSpPr>
        <p:spPr>
          <a:xfrm>
            <a:off x="3723939" y="834358"/>
            <a:ext cx="2333768" cy="2019868"/>
          </a:xfrm>
          <a:prstGeom prst="star5">
            <a:avLst/>
          </a:prstGeom>
          <a:solidFill>
            <a:srgbClr val="E313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VnBahamasB" panose="020BE200000000000000" pitchFamily="34" charset="0"/>
                <a:cs typeface="Times New Roman" panose="02020603050405020304" pitchFamily="18" charset="0"/>
              </a:rPr>
              <a:t>2</a:t>
            </a:r>
            <a:endParaRPr lang="vi-VN" sz="5400" b="1">
              <a:solidFill>
                <a:schemeClr val="bg1"/>
              </a:solidFill>
              <a:latin typeface="Times New Roman" panose="02020603050405020304" pitchFamily="18" charset="0"/>
              <a:cs typeface="Times New Roman" panose="02020603050405020304" pitchFamily="18" charset="0"/>
            </a:endParaRPr>
          </a:p>
        </p:txBody>
      </p:sp>
      <p:sp>
        <p:nvSpPr>
          <p:cNvPr id="11" name="5-Point Star 10"/>
          <p:cNvSpPr/>
          <p:nvPr/>
        </p:nvSpPr>
        <p:spPr>
          <a:xfrm>
            <a:off x="46112" y="-48878"/>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2" name="5-Point Star 11"/>
          <p:cNvSpPr/>
          <p:nvPr/>
        </p:nvSpPr>
        <p:spPr>
          <a:xfrm>
            <a:off x="11025326" y="1363719"/>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4" name="5-Point Star 13"/>
          <p:cNvSpPr/>
          <p:nvPr/>
        </p:nvSpPr>
        <p:spPr>
          <a:xfrm>
            <a:off x="695182" y="1125643"/>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5" name="5-Point Star 14"/>
          <p:cNvSpPr/>
          <p:nvPr/>
        </p:nvSpPr>
        <p:spPr>
          <a:xfrm>
            <a:off x="11093926" y="169857"/>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9098" y="1231821"/>
            <a:ext cx="998502" cy="883291"/>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72030" y="109302"/>
            <a:ext cx="998502" cy="883291"/>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8064" y="129761"/>
            <a:ext cx="998502" cy="883291"/>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67236" y="354629"/>
            <a:ext cx="998502" cy="883291"/>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931" y="199341"/>
            <a:ext cx="998502" cy="883291"/>
          </a:xfrm>
          <a:prstGeom prst="rect">
            <a:avLst/>
          </a:prstGeom>
        </p:spPr>
      </p:pic>
      <p:sp>
        <p:nvSpPr>
          <p:cNvPr id="20" name="TextBox 19"/>
          <p:cNvSpPr txBox="1"/>
          <p:nvPr/>
        </p:nvSpPr>
        <p:spPr>
          <a:xfrm>
            <a:off x="3760532" y="17170"/>
            <a:ext cx="5376408" cy="707886"/>
          </a:xfrm>
          <a:prstGeom prst="rect">
            <a:avLst/>
          </a:prstGeom>
          <a:noFill/>
        </p:spPr>
        <p:txBody>
          <a:bodyPr wrap="non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NGÔI SAO MAY MẮN</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6-Point Star 2">
            <a:hlinkClick r:id="rId8" action="ppaction://hlinksldjump"/>
          </p:cNvPr>
          <p:cNvSpPr/>
          <p:nvPr/>
        </p:nvSpPr>
        <p:spPr>
          <a:xfrm>
            <a:off x="11524754" y="6245074"/>
            <a:ext cx="541214" cy="552734"/>
          </a:xfrm>
          <a:prstGeom prst="star6">
            <a:avLst/>
          </a:prstGeom>
          <a:solidFill>
            <a:srgbClr val="C3D2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6-Point Star 20"/>
          <p:cNvSpPr/>
          <p:nvPr/>
        </p:nvSpPr>
        <p:spPr>
          <a:xfrm>
            <a:off x="45277" y="6245074"/>
            <a:ext cx="541214" cy="552734"/>
          </a:xfrm>
          <a:prstGeom prst="star6">
            <a:avLst/>
          </a:prstGeom>
          <a:solidFill>
            <a:srgbClr val="C3D2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p:cNvSpPr txBox="1"/>
          <p:nvPr/>
        </p:nvSpPr>
        <p:spPr>
          <a:xfrm>
            <a:off x="1500114" y="4579547"/>
            <a:ext cx="9914894" cy="1938992"/>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Luật chơi: - Mỗi em tham gia chơi được chọn một ngôi sao tùy thích</a:t>
            </a:r>
          </a:p>
          <a:p>
            <a:r>
              <a:rPr lang="en-US" sz="2400" b="1">
                <a:latin typeface="Times New Roman" panose="02020603050405020304" pitchFamily="18" charset="0"/>
                <a:cs typeface="Times New Roman" panose="02020603050405020304" pitchFamily="18" charset="0"/>
              </a:rPr>
              <a:t>                   - Sau đó các em phải trả </a:t>
            </a:r>
            <a:r>
              <a:rPr lang="en-US" sz="2400" b="1" dirty="0">
                <a:latin typeface="Times New Roman" panose="02020603050405020304" pitchFamily="18" charset="0"/>
                <a:cs typeface="Times New Roman" panose="02020603050405020304" pitchFamily="18" charset="0"/>
              </a:rPr>
              <a:t>lời </a:t>
            </a:r>
            <a:r>
              <a:rPr lang="en-US" sz="2400" b="1">
                <a:latin typeface="Times New Roman" panose="02020603050405020304" pitchFamily="18" charset="0"/>
                <a:cs typeface="Times New Roman" panose="02020603050405020304" pitchFamily="18" charset="0"/>
              </a:rPr>
              <a:t>câu hỏi tương ứng.</a:t>
            </a:r>
          </a:p>
          <a:p>
            <a:r>
              <a:rPr lang="en-US" sz="2400" b="1">
                <a:latin typeface="Times New Roman" panose="02020603050405020304" pitchFamily="18" charset="0"/>
                <a:cs typeface="Times New Roman" panose="02020603050405020304" pitchFamily="18" charset="0"/>
              </a:rPr>
              <a:t>                   - Sẽ có những phần hấp dẫn cho câu trả lời đúng.</a:t>
            </a:r>
          </a:p>
          <a:p>
            <a:r>
              <a:rPr lang="en-US" sz="2400" b="1">
                <a:latin typeface="Times New Roman" panose="02020603050405020304" pitchFamily="18" charset="0"/>
                <a:cs typeface="Times New Roman" panose="02020603050405020304" pitchFamily="18" charset="0"/>
              </a:rPr>
              <a:t>                   - Thời gian tham gia chơi là 4 phút, mỗi bạn chỉ có một phút</a:t>
            </a:r>
          </a:p>
          <a:p>
            <a:r>
              <a:rPr lang="en-US" sz="2400" b="1">
                <a:latin typeface="Times New Roman" panose="02020603050405020304" pitchFamily="18" charset="0"/>
                <a:cs typeface="Times New Roman" panose="02020603050405020304" pitchFamily="18" charset="0"/>
              </a:rPr>
              <a:t>                  để suy nghĩ và trả lời cho ngôi sao của mình.</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63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6"/>
                                        </p:tgtEl>
                                      </p:cBhvr>
                                    </p:animEffect>
                                    <p:set>
                                      <p:cBhvr>
                                        <p:cTn id="11"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2" presetClass="exit" presetSubtype="4" fill="hold" grpId="0" nodeType="clickEffect">
                                  <p:stCondLst>
                                    <p:cond delay="0"/>
                                  </p:stCondLst>
                                  <p:childTnLst>
                                    <p:anim calcmode="lin" valueType="num">
                                      <p:cBhvr additive="base">
                                        <p:cTn id="16" dur="500"/>
                                        <p:tgtEl>
                                          <p:spTgt spid="7"/>
                                        </p:tgtEl>
                                        <p:attrNameLst>
                                          <p:attrName>ppt_y</p:attrName>
                                        </p:attrNameLst>
                                      </p:cBhvr>
                                      <p:tavLst>
                                        <p:tav tm="0">
                                          <p:val>
                                            <p:strVal val="#ppt_y"/>
                                          </p:val>
                                        </p:tav>
                                        <p:tav tm="100000">
                                          <p:val>
                                            <p:strVal val="#ppt_y+#ppt_h*1.125000"/>
                                          </p:val>
                                        </p:tav>
                                      </p:tavLst>
                                    </p:anim>
                                    <p:animEffect transition="out" filter="wipe(dow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53" presetClass="exit" presetSubtype="32" fill="hold" grpId="0" nodeType="clickEffect">
                                  <p:stCondLst>
                                    <p:cond delay="0"/>
                                  </p:stCondLst>
                                  <p:childTnLst>
                                    <p:anim calcmode="lin" valueType="num">
                                      <p:cBhvr>
                                        <p:cTn id="23" dur="500"/>
                                        <p:tgtEl>
                                          <p:spTgt spid="10"/>
                                        </p:tgtEl>
                                        <p:attrNameLst>
                                          <p:attrName>ppt_w</p:attrName>
                                        </p:attrNameLst>
                                      </p:cBhvr>
                                      <p:tavLst>
                                        <p:tav tm="0">
                                          <p:val>
                                            <p:strVal val="ppt_w"/>
                                          </p:val>
                                        </p:tav>
                                        <p:tav tm="100000">
                                          <p:val>
                                            <p:fltVal val="0"/>
                                          </p:val>
                                        </p:tav>
                                      </p:tavLst>
                                    </p:anim>
                                    <p:anim calcmode="lin" valueType="num">
                                      <p:cBhvr>
                                        <p:cTn id="24" dur="500"/>
                                        <p:tgtEl>
                                          <p:spTgt spid="10"/>
                                        </p:tgtEl>
                                        <p:attrNameLst>
                                          <p:attrName>ppt_h</p:attrName>
                                        </p:attrNameLst>
                                      </p:cBhvr>
                                      <p:tavLst>
                                        <p:tav tm="0">
                                          <p:val>
                                            <p:strVal val="ppt_h"/>
                                          </p:val>
                                        </p:tav>
                                        <p:tav tm="100000">
                                          <p:val>
                                            <p:fltVal val="0"/>
                                          </p:val>
                                        </p:tav>
                                      </p:tavLst>
                                    </p:anim>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5" presetClass="exit" presetSubtype="0" fill="hold" grpId="0" nodeType="clickEffect">
                                  <p:stCondLst>
                                    <p:cond delay="0"/>
                                  </p:stCondLst>
                                  <p:childTnLst>
                                    <p:animEffect transition="out" filter="fade">
                                      <p:cBhvr>
                                        <p:cTn id="31" dur="2000"/>
                                        <p:tgtEl>
                                          <p:spTgt spid="8"/>
                                        </p:tgtEl>
                                      </p:cBhvr>
                                    </p:animEffect>
                                    <p:anim calcmode="lin" valueType="num">
                                      <p:cBhvr>
                                        <p:cTn id="32"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8"/>
                                        </p:tgtEl>
                                        <p:attrNameLst>
                                          <p:attrName>ppt_h</p:attrName>
                                        </p:attrNameLst>
                                      </p:cBhvr>
                                      <p:tavLst>
                                        <p:tav tm="0">
                                          <p:val>
                                            <p:strVal val="ppt_h"/>
                                          </p:val>
                                        </p:tav>
                                        <p:tav tm="100000">
                                          <p:val>
                                            <p:strVal val="ppt_h"/>
                                          </p:val>
                                        </p:tav>
                                      </p:tavLst>
                                    </p:anim>
                                    <p:set>
                                      <p:cBhvr>
                                        <p:cTn id="34"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2" presetClass="exit" presetSubtype="1" fill="hold" grpId="0" nodeType="clickEffect">
                                  <p:stCondLst>
                                    <p:cond delay="0"/>
                                  </p:stCondLst>
                                  <p:childTnLst>
                                    <p:anim calcmode="lin" valueType="num">
                                      <p:cBhvr additive="base">
                                        <p:cTn id="39" dur="500"/>
                                        <p:tgtEl>
                                          <p:spTgt spid="9"/>
                                        </p:tgtEl>
                                        <p:attrNameLst>
                                          <p:attrName>ppt_y</p:attrName>
                                        </p:attrNameLst>
                                      </p:cBhvr>
                                      <p:tavLst>
                                        <p:tav tm="0">
                                          <p:val>
                                            <p:strVal val="#ppt_y"/>
                                          </p:val>
                                        </p:tav>
                                        <p:tav tm="100000">
                                          <p:val>
                                            <p:strVal val="#ppt_y-#ppt_h*1.125000"/>
                                          </p:val>
                                        </p:tav>
                                      </p:tavLst>
                                    </p:anim>
                                    <p:animEffect transition="out" filter="wipe(up)">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P spid="26" grpId="0"/>
      <p:bldP spid="2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278" y="-245233"/>
            <a:ext cx="12192000" cy="6857999"/>
          </a:xfrm>
          <a:prstGeom prst="rect">
            <a:avLst/>
          </a:prstGeom>
        </p:spPr>
      </p:pic>
      <p:graphicFrame>
        <p:nvGraphicFramePr>
          <p:cNvPr id="3" name="Object 6"/>
          <p:cNvGraphicFramePr>
            <a:graphicFrameLocks noChangeAspect="1"/>
          </p:cNvGraphicFramePr>
          <p:nvPr>
            <p:extLst>
              <p:ext uri="{D42A27DB-BD31-4B8C-83A1-F6EECF244321}">
                <p14:modId xmlns:p14="http://schemas.microsoft.com/office/powerpoint/2010/main" val="1458984412"/>
              </p:ext>
            </p:extLst>
          </p:nvPr>
        </p:nvGraphicFramePr>
        <p:xfrm>
          <a:off x="3068324" y="2148938"/>
          <a:ext cx="1885950" cy="512762"/>
        </p:xfrm>
        <a:graphic>
          <a:graphicData uri="http://schemas.openxmlformats.org/presentationml/2006/ole">
            <mc:AlternateContent xmlns:mc="http://schemas.openxmlformats.org/markup-compatibility/2006">
              <mc:Choice xmlns:v="urn:schemas-microsoft-com:vml" Requires="v">
                <p:oleObj name="Equation" r:id="rId3" imgW="863280" imgH="253800" progId="Equation.DSMT4">
                  <p:embed/>
                </p:oleObj>
              </mc:Choice>
              <mc:Fallback>
                <p:oleObj name="Equation" r:id="rId3" imgW="863280" imgH="253800" progId="Equation.DSMT4">
                  <p:embed/>
                  <p:pic>
                    <p:nvPicPr>
                      <p:cNvPr id="0" name=""/>
                      <p:cNvPicPr>
                        <a:picLocks noChangeAspect="1" noChangeArrowheads="1"/>
                      </p:cNvPicPr>
                      <p:nvPr/>
                    </p:nvPicPr>
                    <p:blipFill>
                      <a:blip r:embed="rId4"/>
                      <a:srcRect/>
                      <a:stretch>
                        <a:fillRect/>
                      </a:stretch>
                    </p:blipFill>
                    <p:spPr bwMode="auto">
                      <a:xfrm>
                        <a:off x="3068324" y="2148938"/>
                        <a:ext cx="1885950" cy="512762"/>
                      </a:xfrm>
                      <a:prstGeom prst="rect">
                        <a:avLst/>
                      </a:prstGeom>
                      <a:noFill/>
                      <a:ln>
                        <a:noFill/>
                      </a:ln>
                      <a:effectLst/>
                    </p:spPr>
                  </p:pic>
                </p:oleObj>
              </mc:Fallback>
            </mc:AlternateContent>
          </a:graphicData>
        </a:graphic>
      </p:graphicFrame>
      <p:grpSp>
        <p:nvGrpSpPr>
          <p:cNvPr id="4" name="Group 3"/>
          <p:cNvGrpSpPr/>
          <p:nvPr/>
        </p:nvGrpSpPr>
        <p:grpSpPr>
          <a:xfrm>
            <a:off x="2616521" y="3645212"/>
            <a:ext cx="4312920" cy="558800"/>
            <a:chOff x="152400" y="2123664"/>
            <a:chExt cx="4312920" cy="558800"/>
          </a:xfrm>
        </p:grpSpPr>
        <p:sp>
          <p:nvSpPr>
            <p:cNvPr id="5" name="Text Box 10"/>
            <p:cNvSpPr txBox="1">
              <a:spLocks noChangeArrowheads="1"/>
            </p:cNvSpPr>
            <p:nvPr/>
          </p:nvSpPr>
          <p:spPr bwMode="auto">
            <a:xfrm>
              <a:off x="152400" y="2205559"/>
              <a:ext cx="4312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l" eaLnBrk="1" hangingPunct="1">
                <a:spcBef>
                  <a:spcPct val="50000"/>
                </a:spcBef>
              </a:pPr>
              <a:r>
                <a:rPr lang="en-US" sz="2400" b="1">
                  <a:solidFill>
                    <a:srgbClr val="FF0000"/>
                  </a:solidFill>
                  <a:latin typeface="Times New Roman" panose="02020603050405020304" pitchFamily="18" charset="0"/>
                </a:rPr>
                <a:t>Ví dụ 3: </a:t>
              </a:r>
              <a:r>
                <a:rPr lang="en-US" sz="2400" b="1" i="0">
                  <a:solidFill>
                    <a:srgbClr val="FF0000"/>
                  </a:solidFill>
                  <a:latin typeface="Times New Roman" panose="02020603050405020304" pitchFamily="18" charset="0"/>
                </a:rPr>
                <a:t>Rút gọn</a:t>
              </a:r>
            </a:p>
          </p:txBody>
        </p:sp>
        <p:graphicFrame>
          <p:nvGraphicFramePr>
            <p:cNvPr id="6" name="Object 11"/>
            <p:cNvGraphicFramePr>
              <a:graphicFrameLocks noChangeAspect="1"/>
            </p:cNvGraphicFramePr>
            <p:nvPr/>
          </p:nvGraphicFramePr>
          <p:xfrm>
            <a:off x="2516187" y="2123664"/>
            <a:ext cx="1558925" cy="558800"/>
          </p:xfrm>
          <a:graphic>
            <a:graphicData uri="http://schemas.openxmlformats.org/presentationml/2006/ole">
              <mc:AlternateContent xmlns:mc="http://schemas.openxmlformats.org/markup-compatibility/2006">
                <mc:Choice xmlns:v="urn:schemas-microsoft-com:vml" Requires="v">
                  <p:oleObj name="Equation" r:id="rId5" imgW="647640" imgH="253800" progId="Equation.DSMT4">
                    <p:embed/>
                  </p:oleObj>
                </mc:Choice>
                <mc:Fallback>
                  <p:oleObj name="Equation" r:id="rId5" imgW="647640" imgH="253800" progId="Equation.DSMT4">
                    <p:embed/>
                    <p:pic>
                      <p:nvPicPr>
                        <p:cNvPr id="0" name=""/>
                        <p:cNvPicPr>
                          <a:picLocks noChangeAspect="1" noChangeArrowheads="1"/>
                        </p:cNvPicPr>
                        <p:nvPr/>
                      </p:nvPicPr>
                      <p:blipFill>
                        <a:blip r:embed="rId6"/>
                        <a:srcRect/>
                        <a:stretch>
                          <a:fillRect/>
                        </a:stretch>
                      </p:blipFill>
                      <p:spPr bwMode="auto">
                        <a:xfrm>
                          <a:off x="2516187" y="2123664"/>
                          <a:ext cx="1558925" cy="558800"/>
                        </a:xfrm>
                        <a:prstGeom prst="rect">
                          <a:avLst/>
                        </a:prstGeom>
                        <a:noFill/>
                        <a:ln>
                          <a:noFill/>
                        </a:ln>
                        <a:effectLst/>
                      </p:spPr>
                    </p:pic>
                  </p:oleObj>
                </mc:Fallback>
              </mc:AlternateContent>
            </a:graphicData>
          </a:graphic>
        </p:graphicFrame>
      </p:grpSp>
      <p:graphicFrame>
        <p:nvGraphicFramePr>
          <p:cNvPr id="7" name="Object 12"/>
          <p:cNvGraphicFramePr>
            <a:graphicFrameLocks noChangeAspect="1"/>
          </p:cNvGraphicFramePr>
          <p:nvPr>
            <p:extLst>
              <p:ext uri="{D42A27DB-BD31-4B8C-83A1-F6EECF244321}">
                <p14:modId xmlns:p14="http://schemas.microsoft.com/office/powerpoint/2010/main" val="1314017769"/>
              </p:ext>
            </p:extLst>
          </p:nvPr>
        </p:nvGraphicFramePr>
        <p:xfrm>
          <a:off x="4772981" y="4444875"/>
          <a:ext cx="2378869" cy="1718392"/>
        </p:xfrm>
        <a:graphic>
          <a:graphicData uri="http://schemas.openxmlformats.org/presentationml/2006/ole">
            <mc:AlternateContent xmlns:mc="http://schemas.openxmlformats.org/markup-compatibility/2006">
              <mc:Choice xmlns:v="urn:schemas-microsoft-com:vml" Requires="v">
                <p:oleObj name="Equation" r:id="rId7" imgW="901309" imgH="698197" progId="Equation.DSMT4">
                  <p:embed/>
                </p:oleObj>
              </mc:Choice>
              <mc:Fallback>
                <p:oleObj name="Equation" r:id="rId7" imgW="901309" imgH="698197"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981" y="4444875"/>
                        <a:ext cx="2378869" cy="171839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8" name="Rectangle 7"/>
              <p:cNvSpPr/>
              <p:nvPr/>
            </p:nvSpPr>
            <p:spPr>
              <a:xfrm>
                <a:off x="2680476" y="1562063"/>
                <a:ext cx="3420424" cy="489814"/>
              </a:xfrm>
              <a:prstGeom prst="rect">
                <a:avLst/>
              </a:prstGeom>
            </p:spPr>
            <p:txBody>
              <a:bodyPr wrap="none">
                <a:spAutoFit/>
              </a:bodyPr>
              <a:lstStyle/>
              <a:p>
                <a:pPr>
                  <a:lnSpc>
                    <a:spcPct val="107000"/>
                  </a:lnSpc>
                  <a:spcAft>
                    <a:spcPts val="800"/>
                  </a:spcAft>
                </a:pPr>
                <a:r>
                  <a:rPr lang="nl-NL" sz="2400" b="1" i="1" dirty="0">
                    <a:solidFill>
                      <a:srgbClr val="FF3300"/>
                    </a:solidFill>
                    <a:latin typeface="Times New Roman" panose="02020603050405020304" pitchFamily="18" charset="0"/>
                    <a:ea typeface="Calibri" panose="020F0502020204030204" pitchFamily="34" charset="0"/>
                    <a:cs typeface="Times New Roman" panose="02020603050405020304" pitchFamily="18" charset="0"/>
                  </a:rPr>
                  <a:t>Ví dụ 2:</a:t>
                </a:r>
                <a:r>
                  <a:rPr lang="nl-NL" sz="24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So sánh 2 và </a:t>
                </a:r>
                <a14:m>
                  <m:oMath xmlns:m="http://schemas.openxmlformats.org/officeDocument/2006/math">
                    <m:rad>
                      <m:radPr>
                        <m:ctrlPr>
                          <a:rPr lang="vi-VN" sz="2400" b="1" i="1">
                            <a:solidFill>
                              <a:srgbClr val="FF3300"/>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b="1" i="1">
                            <a:solidFill>
                              <a:srgbClr val="FF3300"/>
                            </a:solidFill>
                            <a:effectLst/>
                            <a:latin typeface="Cambria Math" panose="02040503050406030204" pitchFamily="18" charset="0"/>
                            <a:ea typeface="Calibri" panose="020F0502020204030204" pitchFamily="34" charset="0"/>
                            <a:cs typeface="Times New Roman" panose="02020603050405020304" pitchFamily="18" charset="0"/>
                          </a:rPr>
                          <m:t>𝟑</m:t>
                        </m:r>
                      </m:deg>
                      <m:e>
                        <m:r>
                          <a:rPr lang="nl-NL" sz="2400" b="1" i="1">
                            <a:solidFill>
                              <a:srgbClr val="FF3300"/>
                            </a:solidFill>
                            <a:effectLst/>
                            <a:latin typeface="Cambria Math" panose="02040503050406030204" pitchFamily="18" charset="0"/>
                            <a:ea typeface="Calibri" panose="020F0502020204030204" pitchFamily="34" charset="0"/>
                            <a:cs typeface="Times New Roman" panose="02020603050405020304" pitchFamily="18" charset="0"/>
                          </a:rPr>
                          <m:t>𝟕</m:t>
                        </m:r>
                      </m:e>
                    </m:rad>
                  </m:oMath>
                </a14:m>
                <a:endParaRPr lang="vi-VN" sz="24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680476" y="1562063"/>
                <a:ext cx="3420424" cy="489814"/>
              </a:xfrm>
              <a:prstGeom prst="rect">
                <a:avLst/>
              </a:prstGeom>
              <a:blipFill rotWithShape="0">
                <a:blip r:embed="rId10"/>
                <a:stretch>
                  <a:fillRect l="-2852" t="-3704" b="-27160"/>
                </a:stretch>
              </a:blipFill>
            </p:spPr>
            <p:txBody>
              <a:bodyPr/>
              <a:lstStyle/>
              <a:p>
                <a:r>
                  <a:rPr lang="vi-VN">
                    <a:noFill/>
                  </a:rPr>
                  <a:t> </a:t>
                </a:r>
              </a:p>
            </p:txBody>
          </p:sp>
        </mc:Fallback>
      </mc:AlternateContent>
      <p:graphicFrame>
        <p:nvGraphicFramePr>
          <p:cNvPr id="9" name="Object 6"/>
          <p:cNvGraphicFramePr>
            <a:graphicFrameLocks noChangeAspect="1"/>
          </p:cNvGraphicFramePr>
          <p:nvPr>
            <p:extLst>
              <p:ext uri="{D42A27DB-BD31-4B8C-83A1-F6EECF244321}">
                <p14:modId xmlns:p14="http://schemas.microsoft.com/office/powerpoint/2010/main" val="3300299658"/>
              </p:ext>
            </p:extLst>
          </p:nvPr>
        </p:nvGraphicFramePr>
        <p:xfrm>
          <a:off x="3487423" y="2575499"/>
          <a:ext cx="3273425" cy="512763"/>
        </p:xfrm>
        <a:graphic>
          <a:graphicData uri="http://schemas.openxmlformats.org/presentationml/2006/ole">
            <mc:AlternateContent xmlns:mc="http://schemas.openxmlformats.org/markup-compatibility/2006">
              <mc:Choice xmlns:v="urn:schemas-microsoft-com:vml" Requires="v">
                <p:oleObj name="Equation" r:id="rId11" imgW="1498320" imgH="253800" progId="Equation.DSMT4">
                  <p:embed/>
                </p:oleObj>
              </mc:Choice>
              <mc:Fallback>
                <p:oleObj name="Equation" r:id="rId11" imgW="1498320" imgH="253800" progId="Equation.DSMT4">
                  <p:embed/>
                  <p:pic>
                    <p:nvPicPr>
                      <p:cNvPr id="0" name=""/>
                      <p:cNvPicPr>
                        <a:picLocks noChangeAspect="1" noChangeArrowheads="1"/>
                      </p:cNvPicPr>
                      <p:nvPr/>
                    </p:nvPicPr>
                    <p:blipFill>
                      <a:blip r:embed="rId12"/>
                      <a:srcRect/>
                      <a:stretch>
                        <a:fillRect/>
                      </a:stretch>
                    </p:blipFill>
                    <p:spPr bwMode="auto">
                      <a:xfrm>
                        <a:off x="3487423" y="2575499"/>
                        <a:ext cx="3273425" cy="512763"/>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0" name="Rectangle 9"/>
              <p:cNvSpPr/>
              <p:nvPr/>
            </p:nvSpPr>
            <p:spPr>
              <a:xfrm>
                <a:off x="3426462" y="3134057"/>
                <a:ext cx="1774140" cy="524182"/>
              </a:xfrm>
              <a:prstGeom prst="rect">
                <a:avLst/>
              </a:prstGeom>
            </p:spPr>
            <p:txBody>
              <a:bodyPr wrap="none">
                <a:spAutoFit/>
              </a:bodyPr>
              <a:lstStyle/>
              <a:p>
                <a:pPr>
                  <a:lnSpc>
                    <a:spcPct val="107000"/>
                  </a:lnSpc>
                  <a:spcAft>
                    <a:spcPts val="800"/>
                  </a:spcAft>
                </a:pPr>
                <a:r>
                  <a:rPr lang="nl-NL" sz="2400">
                    <a:latin typeface="Times New Roman" panose="02020603050405020304" pitchFamily="18" charset="0"/>
                    <a:ea typeface="Calibri" panose="020F0502020204030204" pitchFamily="34" charset="0"/>
                    <a:cs typeface="Times New Roman" panose="02020603050405020304" pitchFamily="18" charset="0"/>
                  </a:rPr>
                  <a:t>Vậy</a:t>
                </a:r>
                <a:r>
                  <a:rPr lang="nl-NL" sz="2400" i="1">
                    <a:latin typeface="Times New Roman" panose="02020603050405020304" pitchFamily="18" charset="0"/>
                    <a:ea typeface="Calibri" panose="020F0502020204030204" pitchFamily="34" charset="0"/>
                    <a:cs typeface="Times New Roman" panose="02020603050405020304" pitchFamily="18" charset="0"/>
                  </a:rPr>
                  <a:t>  2 &gt; </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400" i="1">
                            <a:effectLst/>
                            <a:latin typeface="Cambria Math" panose="02040503050406030204" pitchFamily="18" charset="0"/>
                            <a:ea typeface="Calibri" panose="020F0502020204030204" pitchFamily="34" charset="0"/>
                            <a:cs typeface="Times New Roman" panose="02020603050405020304" pitchFamily="18" charset="0"/>
                          </a:rPr>
                          <m:t>7</m:t>
                        </m:r>
                      </m:e>
                    </m:rad>
                  </m:oMath>
                </a14:m>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426462" y="3134057"/>
                <a:ext cx="1774140" cy="524182"/>
              </a:xfrm>
              <a:prstGeom prst="rect">
                <a:avLst/>
              </a:prstGeom>
              <a:blipFill rotWithShape="0">
                <a:blip r:embed="rId13"/>
                <a:stretch>
                  <a:fillRect l="-5155" t="-3488" b="-19767"/>
                </a:stretch>
              </a:blipFill>
            </p:spPr>
            <p:txBody>
              <a:bodyPr/>
              <a:lstStyle/>
              <a:p>
                <a:r>
                  <a:rPr lang="vi-VN">
                    <a:noFill/>
                  </a:rPr>
                  <a:t> </a:t>
                </a:r>
              </a:p>
            </p:txBody>
          </p:sp>
        </mc:Fallback>
      </mc:AlternateContent>
      <p:graphicFrame>
        <p:nvGraphicFramePr>
          <p:cNvPr id="11" name="Object 11"/>
          <p:cNvGraphicFramePr>
            <a:graphicFrameLocks noChangeAspect="1"/>
          </p:cNvGraphicFramePr>
          <p:nvPr>
            <p:extLst>
              <p:ext uri="{D42A27DB-BD31-4B8C-83A1-F6EECF244321}">
                <p14:modId xmlns:p14="http://schemas.microsoft.com/office/powerpoint/2010/main" val="3185272360"/>
              </p:ext>
            </p:extLst>
          </p:nvPr>
        </p:nvGraphicFramePr>
        <p:xfrm>
          <a:off x="3214056" y="4449608"/>
          <a:ext cx="1558925" cy="558800"/>
        </p:xfrm>
        <a:graphic>
          <a:graphicData uri="http://schemas.openxmlformats.org/presentationml/2006/ole">
            <mc:AlternateContent xmlns:mc="http://schemas.openxmlformats.org/markup-compatibility/2006">
              <mc:Choice xmlns:v="urn:schemas-microsoft-com:vml" Requires="v">
                <p:oleObj name="Equation" r:id="rId14" imgW="647640" imgH="253800" progId="Equation.DSMT4">
                  <p:embed/>
                </p:oleObj>
              </mc:Choice>
              <mc:Fallback>
                <p:oleObj name="Equation" r:id="rId14" imgW="647640" imgH="253800" progId="Equation.DSMT4">
                  <p:embed/>
                  <p:pic>
                    <p:nvPicPr>
                      <p:cNvPr id="0" name=""/>
                      <p:cNvPicPr>
                        <a:picLocks noChangeAspect="1" noChangeArrowheads="1"/>
                      </p:cNvPicPr>
                      <p:nvPr/>
                    </p:nvPicPr>
                    <p:blipFill>
                      <a:blip r:embed="rId15"/>
                      <a:srcRect/>
                      <a:stretch>
                        <a:fillRect/>
                      </a:stretch>
                    </p:blipFill>
                    <p:spPr bwMode="auto">
                      <a:xfrm>
                        <a:off x="3214056" y="4449608"/>
                        <a:ext cx="1558925" cy="558800"/>
                      </a:xfrm>
                      <a:prstGeom prst="rect">
                        <a:avLst/>
                      </a:prstGeom>
                      <a:noFill/>
                      <a:ln>
                        <a:noFill/>
                      </a:ln>
                      <a:effectLst/>
                    </p:spPr>
                  </p:pic>
                </p:oleObj>
              </mc:Fallback>
            </mc:AlternateContent>
          </a:graphicData>
        </a:graphic>
      </p:graphicFrame>
      <p:grpSp>
        <p:nvGrpSpPr>
          <p:cNvPr id="12" name="Group 11"/>
          <p:cNvGrpSpPr/>
          <p:nvPr/>
        </p:nvGrpSpPr>
        <p:grpSpPr>
          <a:xfrm>
            <a:off x="7638186" y="702444"/>
            <a:ext cx="3398520" cy="1592001"/>
            <a:chOff x="8122920" y="114879"/>
            <a:chExt cx="3398520" cy="1592001"/>
          </a:xfrm>
        </p:grpSpPr>
        <p:sp>
          <p:nvSpPr>
            <p:cNvPr id="13" name="7-Point Star 12"/>
            <p:cNvSpPr/>
            <p:nvPr/>
          </p:nvSpPr>
          <p:spPr>
            <a:xfrm>
              <a:off x="8122920" y="114879"/>
              <a:ext cx="3398520" cy="1592001"/>
            </a:xfrm>
            <a:prstGeom prst="star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b="1">
                <a:solidFill>
                  <a:srgbClr val="FFFF66"/>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8860838" y="497582"/>
              <a:ext cx="2210862" cy="830997"/>
            </a:xfrm>
            <a:prstGeom prst="rect">
              <a:avLst/>
            </a:prstGeom>
          </p:spPr>
          <p:txBody>
            <a:bodyPr wrap="none">
              <a:spAutoFit/>
            </a:bodyPr>
            <a:lstStyle/>
            <a:p>
              <a:r>
                <a:rPr lang="en-US" sz="2400" b="1" dirty="0">
                  <a:solidFill>
                    <a:srgbClr val="FF3300"/>
                  </a:solidFill>
                  <a:latin typeface="Times New Roman" panose="02020603050405020304" pitchFamily="18" charset="0"/>
                  <a:cs typeface="Times New Roman" panose="02020603050405020304" pitchFamily="18" charset="0"/>
                </a:rPr>
                <a:t>2 </a:t>
              </a:r>
              <a:r>
                <a:rPr lang="en-US" sz="2400" b="1" dirty="0" err="1">
                  <a:solidFill>
                    <a:srgbClr val="FF3300"/>
                  </a:solidFill>
                  <a:latin typeface="Times New Roman" panose="02020603050405020304" pitchFamily="18" charset="0"/>
                  <a:cs typeface="Times New Roman" panose="02020603050405020304" pitchFamily="18" charset="0"/>
                </a:rPr>
                <a:t>là</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căn</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bậc</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ba</a:t>
              </a:r>
              <a:r>
                <a:rPr lang="en-US" sz="2400" b="1" dirty="0">
                  <a:solidFill>
                    <a:srgbClr val="FF3300"/>
                  </a:solidFill>
                  <a:latin typeface="Times New Roman" panose="02020603050405020304" pitchFamily="18" charset="0"/>
                  <a:cs typeface="Times New Roman" panose="02020603050405020304" pitchFamily="18" charset="0"/>
                </a:rPr>
                <a:t> </a:t>
              </a:r>
            </a:p>
            <a:p>
              <a:r>
                <a:rPr lang="en-US" sz="2400" b="1" dirty="0" err="1">
                  <a:solidFill>
                    <a:srgbClr val="FF3300"/>
                  </a:solidFill>
                  <a:latin typeface="Times New Roman" panose="02020603050405020304" pitchFamily="18" charset="0"/>
                  <a:cs typeface="Times New Roman" panose="02020603050405020304" pitchFamily="18" charset="0"/>
                </a:rPr>
                <a:t>của</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số</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nào</a:t>
              </a:r>
              <a:r>
                <a:rPr lang="en-US" sz="2400" b="1" dirty="0">
                  <a:solidFill>
                    <a:srgbClr val="FF3300"/>
                  </a:solidFill>
                  <a:latin typeface="Times New Roman" panose="02020603050405020304" pitchFamily="18" charset="0"/>
                  <a:cs typeface="Times New Roman" panose="02020603050405020304" pitchFamily="18" charset="0"/>
                </a:rPr>
                <a:t>?</a:t>
              </a:r>
              <a:endParaRPr lang="vi-VN" sz="2400" b="1" dirty="0">
                <a:solidFill>
                  <a:srgbClr val="FF3300"/>
                </a:solidFill>
                <a:latin typeface="Times New Roman" panose="020206030504050203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2E97E646-CF10-48E3-99E1-7FE028725A9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06311" y="1845729"/>
            <a:ext cx="1761309" cy="3599405"/>
          </a:xfrm>
          <a:prstGeom prst="rect">
            <a:avLst/>
          </a:prstGeom>
        </p:spPr>
      </p:pic>
      <p:sp>
        <p:nvSpPr>
          <p:cNvPr id="15" name="TextBox 14"/>
          <p:cNvSpPr txBox="1"/>
          <p:nvPr/>
        </p:nvSpPr>
        <p:spPr>
          <a:xfrm>
            <a:off x="2547054" y="867199"/>
            <a:ext cx="1758815" cy="461665"/>
          </a:xfrm>
          <a:prstGeom prst="rect">
            <a:avLst/>
          </a:prstGeom>
          <a:noFill/>
        </p:spPr>
        <p:txBody>
          <a:bodyPr wrap="none" rtlCol="0">
            <a:spAutoFit/>
          </a:bodyPr>
          <a:lstStyle/>
          <a:p>
            <a:r>
              <a:rPr lang="en-US" sz="2400" b="1">
                <a:solidFill>
                  <a:srgbClr val="0000FF"/>
                </a:solidFill>
                <a:latin typeface="Times New Roman" panose="02020603050405020304" pitchFamily="18" charset="0"/>
                <a:cs typeface="Times New Roman" panose="02020603050405020304" pitchFamily="18" charset="0"/>
              </a:rPr>
              <a:t>b. Các ví dụ</a:t>
            </a:r>
            <a:endParaRPr lang="vi-VN"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43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224" y="115917"/>
            <a:ext cx="11364911" cy="6458851"/>
          </a:xfrm>
          <a:prstGeom prst="rect">
            <a:avLst/>
          </a:prstGeom>
        </p:spPr>
      </p:pic>
      <p:sp>
        <p:nvSpPr>
          <p:cNvPr id="11" name="TextBox 10">
            <a:extLst>
              <a:ext uri="{FF2B5EF4-FFF2-40B4-BE49-F238E27FC236}">
                <a16:creationId xmlns:a16="http://schemas.microsoft.com/office/drawing/2014/main" id="{B812FD0D-3345-4D97-BED4-5A0590056D2D}"/>
              </a:ext>
            </a:extLst>
          </p:cNvPr>
          <p:cNvSpPr txBox="1"/>
          <p:nvPr/>
        </p:nvSpPr>
        <p:spPr>
          <a:xfrm>
            <a:off x="2717760" y="1232169"/>
            <a:ext cx="4658971" cy="332398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endParaRPr lang="vi-VN" sz="6000" b="1">
              <a:solidFill>
                <a:srgbClr val="FF0000"/>
              </a:solidFill>
              <a:latin typeface="Times New Roman" panose="02020603050405020304" pitchFamily="18" charset="0"/>
              <a:ea typeface="Calibri" panose="020F0502020204030204" pitchFamily="34" charset="0"/>
            </a:endParaRPr>
          </a:p>
          <a:p>
            <a:pPr algn="ctr"/>
            <a:r>
              <a:rPr lang="vi-VN" sz="6000" b="1">
                <a:solidFill>
                  <a:srgbClr val="FF0000"/>
                </a:solidFill>
                <a:latin typeface="Times New Roman" panose="02020603050405020304" pitchFamily="18" charset="0"/>
                <a:ea typeface="Calibri" panose="020F0502020204030204" pitchFamily="34" charset="0"/>
              </a:rPr>
              <a:t>LUYỆN TẬP</a:t>
            </a:r>
          </a:p>
          <a:p>
            <a:pPr algn="ctr"/>
            <a:endParaRPr lang="vi-VN" sz="6000" b="1">
              <a:solidFill>
                <a:srgbClr val="FF0000"/>
              </a:solidFill>
              <a:latin typeface="Times New Roman" panose="02020603050405020304" pitchFamily="18" charset="0"/>
            </a:endParaRPr>
          </a:p>
          <a:p>
            <a:pPr algn="ctr"/>
            <a:endParaRPr lang="en-US" sz="3000" dirty="0">
              <a:solidFill>
                <a:srgbClr val="0000FF"/>
              </a:solidFill>
            </a:endParaRPr>
          </a:p>
        </p:txBody>
      </p:sp>
      <p:pic>
        <p:nvPicPr>
          <p:cNvPr id="6" name="Picture 5" descr="A picture containing text, electronics, computer, computer&#10;&#10;Description automatically generated">
            <a:extLst>
              <a:ext uri="{FF2B5EF4-FFF2-40B4-BE49-F238E27FC236}">
                <a16:creationId xmlns:a16="http://schemas.microsoft.com/office/drawing/2014/main" id="{1C36138F-C1B4-4877-BB4D-1C96AE3FD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551" y="1109319"/>
            <a:ext cx="5835388" cy="3881645"/>
          </a:xfrm>
          <a:prstGeom prst="rect">
            <a:avLst/>
          </a:prstGeom>
        </p:spPr>
      </p:pic>
      <p:pic>
        <p:nvPicPr>
          <p:cNvPr id="9" name="Picture 8">
            <a:extLst>
              <a:ext uri="{FF2B5EF4-FFF2-40B4-BE49-F238E27FC236}">
                <a16:creationId xmlns:a16="http://schemas.microsoft.com/office/drawing/2014/main" id="{2E97E646-CF10-48E3-99E1-7FE028725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536" y="1363365"/>
            <a:ext cx="1761309" cy="3599405"/>
          </a:xfrm>
          <a:prstGeom prst="rect">
            <a:avLst/>
          </a:prstGeom>
        </p:spPr>
      </p:pic>
    </p:spTree>
    <p:extLst>
      <p:ext uri="{BB962C8B-B14F-4D97-AF65-F5344CB8AC3E}">
        <p14:creationId xmlns:p14="http://schemas.microsoft.com/office/powerpoint/2010/main" val="28647827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8CE5C2-2079-4C53-95A4-E0BB03CD6766}"/>
              </a:ext>
            </a:extLst>
          </p:cNvPr>
          <p:cNvPicPr>
            <a:picLocks noChangeAspect="1"/>
          </p:cNvPicPr>
          <p:nvPr/>
        </p:nvPicPr>
        <p:blipFill>
          <a:blip r:embed="rId3"/>
          <a:stretch>
            <a:fillRect/>
          </a:stretch>
        </p:blipFill>
        <p:spPr>
          <a:xfrm>
            <a:off x="21102" y="-608752"/>
            <a:ext cx="12192000" cy="7454348"/>
          </a:xfrm>
          <a:prstGeom prst="rect">
            <a:avLst/>
          </a:prstGeom>
        </p:spPr>
      </p:pic>
      <p:sp>
        <p:nvSpPr>
          <p:cNvPr id="6" name="Freeform: Shape 5">
            <a:extLst>
              <a:ext uri="{FF2B5EF4-FFF2-40B4-BE49-F238E27FC236}">
                <a16:creationId xmlns:a16="http://schemas.microsoft.com/office/drawing/2014/main" id="{6A5B8A69-62B3-46A7-BBB3-CD957379867A}"/>
              </a:ext>
            </a:extLst>
          </p:cNvPr>
          <p:cNvSpPr/>
          <p:nvPr/>
        </p:nvSpPr>
        <p:spPr>
          <a:xfrm>
            <a:off x="2628908" y="89430"/>
            <a:ext cx="9563092" cy="6810758"/>
          </a:xfrm>
          <a:custGeom>
            <a:avLst/>
            <a:gdLst>
              <a:gd name="connsiteX0" fmla="*/ 109355 w 9417128"/>
              <a:gd name="connsiteY0" fmla="*/ 750627 h 6714698"/>
              <a:gd name="connsiteX1" fmla="*/ 150298 w 9417128"/>
              <a:gd name="connsiteY1" fmla="*/ 655092 h 6714698"/>
              <a:gd name="connsiteX2" fmla="*/ 273128 w 9417128"/>
              <a:gd name="connsiteY2" fmla="*/ 286603 h 6714698"/>
              <a:gd name="connsiteX3" fmla="*/ 314071 w 9417128"/>
              <a:gd name="connsiteY3" fmla="*/ 191068 h 6714698"/>
              <a:gd name="connsiteX4" fmla="*/ 368662 w 9417128"/>
              <a:gd name="connsiteY4" fmla="*/ 95534 h 6714698"/>
              <a:gd name="connsiteX5" fmla="*/ 395958 w 9417128"/>
              <a:gd name="connsiteY5" fmla="*/ 27295 h 6714698"/>
              <a:gd name="connsiteX6" fmla="*/ 559731 w 9417128"/>
              <a:gd name="connsiteY6" fmla="*/ 0 h 6714698"/>
              <a:gd name="connsiteX7" fmla="*/ 764447 w 9417128"/>
              <a:gd name="connsiteY7" fmla="*/ 13648 h 6714698"/>
              <a:gd name="connsiteX8" fmla="*/ 805391 w 9417128"/>
              <a:gd name="connsiteY8" fmla="*/ 40943 h 6714698"/>
              <a:gd name="connsiteX9" fmla="*/ 914573 w 9417128"/>
              <a:gd name="connsiteY9" fmla="*/ 68239 h 6714698"/>
              <a:gd name="connsiteX10" fmla="*/ 996459 w 9417128"/>
              <a:gd name="connsiteY10" fmla="*/ 95534 h 6714698"/>
              <a:gd name="connsiteX11" fmla="*/ 1051050 w 9417128"/>
              <a:gd name="connsiteY11" fmla="*/ 122830 h 6714698"/>
              <a:gd name="connsiteX12" fmla="*/ 1119289 w 9417128"/>
              <a:gd name="connsiteY12" fmla="*/ 136477 h 6714698"/>
              <a:gd name="connsiteX13" fmla="*/ 1419540 w 9417128"/>
              <a:gd name="connsiteY13" fmla="*/ 122830 h 6714698"/>
              <a:gd name="connsiteX14" fmla="*/ 1487779 w 9417128"/>
              <a:gd name="connsiteY14" fmla="*/ 95534 h 6714698"/>
              <a:gd name="connsiteX15" fmla="*/ 1788029 w 9417128"/>
              <a:gd name="connsiteY15" fmla="*/ 122830 h 6714698"/>
              <a:gd name="connsiteX16" fmla="*/ 2033689 w 9417128"/>
              <a:gd name="connsiteY16" fmla="*/ 136477 h 6714698"/>
              <a:gd name="connsiteX17" fmla="*/ 2374883 w 9417128"/>
              <a:gd name="connsiteY17" fmla="*/ 177421 h 6714698"/>
              <a:gd name="connsiteX18" fmla="*/ 2579600 w 9417128"/>
              <a:gd name="connsiteY18" fmla="*/ 204716 h 6714698"/>
              <a:gd name="connsiteX19" fmla="*/ 2743373 w 9417128"/>
              <a:gd name="connsiteY19" fmla="*/ 218364 h 6714698"/>
              <a:gd name="connsiteX20" fmla="*/ 2797964 w 9417128"/>
              <a:gd name="connsiteY20" fmla="*/ 245660 h 6714698"/>
              <a:gd name="connsiteX21" fmla="*/ 3043624 w 9417128"/>
              <a:gd name="connsiteY21" fmla="*/ 286603 h 6714698"/>
              <a:gd name="connsiteX22" fmla="*/ 3575886 w 9417128"/>
              <a:gd name="connsiteY22" fmla="*/ 259307 h 6714698"/>
              <a:gd name="connsiteX23" fmla="*/ 3726012 w 9417128"/>
              <a:gd name="connsiteY23" fmla="*/ 232012 h 6714698"/>
              <a:gd name="connsiteX24" fmla="*/ 3821546 w 9417128"/>
              <a:gd name="connsiteY24" fmla="*/ 204716 h 6714698"/>
              <a:gd name="connsiteX25" fmla="*/ 4954310 w 9417128"/>
              <a:gd name="connsiteY25" fmla="*/ 191068 h 6714698"/>
              <a:gd name="connsiteX26" fmla="*/ 5513868 w 9417128"/>
              <a:gd name="connsiteY26" fmla="*/ 177421 h 6714698"/>
              <a:gd name="connsiteX27" fmla="*/ 5623050 w 9417128"/>
              <a:gd name="connsiteY27" fmla="*/ 163773 h 6714698"/>
              <a:gd name="connsiteX28" fmla="*/ 6196256 w 9417128"/>
              <a:gd name="connsiteY28" fmla="*/ 177421 h 6714698"/>
              <a:gd name="connsiteX29" fmla="*/ 6455564 w 9417128"/>
              <a:gd name="connsiteY29" fmla="*/ 191068 h 6714698"/>
              <a:gd name="connsiteX30" fmla="*/ 6892292 w 9417128"/>
              <a:gd name="connsiteY30" fmla="*/ 150125 h 6714698"/>
              <a:gd name="connsiteX31" fmla="*/ 7192543 w 9417128"/>
              <a:gd name="connsiteY31" fmla="*/ 163773 h 6714698"/>
              <a:gd name="connsiteX32" fmla="*/ 7329021 w 9417128"/>
              <a:gd name="connsiteY32" fmla="*/ 177421 h 6714698"/>
              <a:gd name="connsiteX33" fmla="*/ 7574680 w 9417128"/>
              <a:gd name="connsiteY33" fmla="*/ 191068 h 6714698"/>
              <a:gd name="connsiteX34" fmla="*/ 8038704 w 9417128"/>
              <a:gd name="connsiteY34" fmla="*/ 232012 h 6714698"/>
              <a:gd name="connsiteX35" fmla="*/ 8461785 w 9417128"/>
              <a:gd name="connsiteY35" fmla="*/ 341194 h 6714698"/>
              <a:gd name="connsiteX36" fmla="*/ 8570967 w 9417128"/>
              <a:gd name="connsiteY36" fmla="*/ 436728 h 6714698"/>
              <a:gd name="connsiteX37" fmla="*/ 8816626 w 9417128"/>
              <a:gd name="connsiteY37" fmla="*/ 600501 h 6714698"/>
              <a:gd name="connsiteX38" fmla="*/ 8871218 w 9417128"/>
              <a:gd name="connsiteY38" fmla="*/ 641445 h 6714698"/>
              <a:gd name="connsiteX39" fmla="*/ 8898513 w 9417128"/>
              <a:gd name="connsiteY39" fmla="*/ 709683 h 6714698"/>
              <a:gd name="connsiteX40" fmla="*/ 9103229 w 9417128"/>
              <a:gd name="connsiteY40" fmla="*/ 968991 h 6714698"/>
              <a:gd name="connsiteX41" fmla="*/ 9157821 w 9417128"/>
              <a:gd name="connsiteY41" fmla="*/ 1078173 h 6714698"/>
              <a:gd name="connsiteX42" fmla="*/ 9226059 w 9417128"/>
              <a:gd name="connsiteY42" fmla="*/ 1214651 h 6714698"/>
              <a:gd name="connsiteX43" fmla="*/ 9267003 w 9417128"/>
              <a:gd name="connsiteY43" fmla="*/ 1460310 h 6714698"/>
              <a:gd name="connsiteX44" fmla="*/ 9280650 w 9417128"/>
              <a:gd name="connsiteY44" fmla="*/ 1514901 h 6714698"/>
              <a:gd name="connsiteX45" fmla="*/ 9253355 w 9417128"/>
              <a:gd name="connsiteY45" fmla="*/ 2047164 h 6714698"/>
              <a:gd name="connsiteX46" fmla="*/ 9239707 w 9417128"/>
              <a:gd name="connsiteY46" fmla="*/ 2210937 h 6714698"/>
              <a:gd name="connsiteX47" fmla="*/ 9226059 w 9417128"/>
              <a:gd name="connsiteY47" fmla="*/ 2402006 h 6714698"/>
              <a:gd name="connsiteX48" fmla="*/ 9239707 w 9417128"/>
              <a:gd name="connsiteY48" fmla="*/ 2934268 h 6714698"/>
              <a:gd name="connsiteX49" fmla="*/ 9267003 w 9417128"/>
              <a:gd name="connsiteY49" fmla="*/ 3248167 h 6714698"/>
              <a:gd name="connsiteX50" fmla="*/ 9253355 w 9417128"/>
              <a:gd name="connsiteY50" fmla="*/ 3753134 h 6714698"/>
              <a:gd name="connsiteX51" fmla="*/ 9239707 w 9417128"/>
              <a:gd name="connsiteY51" fmla="*/ 3794077 h 6714698"/>
              <a:gd name="connsiteX52" fmla="*/ 9212412 w 9417128"/>
              <a:gd name="connsiteY52" fmla="*/ 3998794 h 6714698"/>
              <a:gd name="connsiteX53" fmla="*/ 9226059 w 9417128"/>
              <a:gd name="connsiteY53" fmla="*/ 4326340 h 6714698"/>
              <a:gd name="connsiteX54" fmla="*/ 9239707 w 9417128"/>
              <a:gd name="connsiteY54" fmla="*/ 4408227 h 6714698"/>
              <a:gd name="connsiteX55" fmla="*/ 9267003 w 9417128"/>
              <a:gd name="connsiteY55" fmla="*/ 4722125 h 6714698"/>
              <a:gd name="connsiteX56" fmla="*/ 9280650 w 9417128"/>
              <a:gd name="connsiteY56" fmla="*/ 4872251 h 6714698"/>
              <a:gd name="connsiteX57" fmla="*/ 9294298 w 9417128"/>
              <a:gd name="connsiteY57" fmla="*/ 4926842 h 6714698"/>
              <a:gd name="connsiteX58" fmla="*/ 9307946 w 9417128"/>
              <a:gd name="connsiteY58" fmla="*/ 5036024 h 6714698"/>
              <a:gd name="connsiteX59" fmla="*/ 9321594 w 9417128"/>
              <a:gd name="connsiteY59" fmla="*/ 5936776 h 6714698"/>
              <a:gd name="connsiteX60" fmla="*/ 9348889 w 9417128"/>
              <a:gd name="connsiteY60" fmla="*/ 5991367 h 6714698"/>
              <a:gd name="connsiteX61" fmla="*/ 9417128 w 9417128"/>
              <a:gd name="connsiteY61" fmla="*/ 6086901 h 6714698"/>
              <a:gd name="connsiteX62" fmla="*/ 9403480 w 9417128"/>
              <a:gd name="connsiteY62" fmla="*/ 6264322 h 6714698"/>
              <a:gd name="connsiteX63" fmla="*/ 9362537 w 9417128"/>
              <a:gd name="connsiteY63" fmla="*/ 6414448 h 6714698"/>
              <a:gd name="connsiteX64" fmla="*/ 9348889 w 9417128"/>
              <a:gd name="connsiteY64" fmla="*/ 6469039 h 6714698"/>
              <a:gd name="connsiteX65" fmla="*/ 9294298 w 9417128"/>
              <a:gd name="connsiteY65" fmla="*/ 6537277 h 6714698"/>
              <a:gd name="connsiteX66" fmla="*/ 9116877 w 9417128"/>
              <a:gd name="connsiteY66" fmla="*/ 6646460 h 6714698"/>
              <a:gd name="connsiteX67" fmla="*/ 8898513 w 9417128"/>
              <a:gd name="connsiteY67" fmla="*/ 6687403 h 6714698"/>
              <a:gd name="connsiteX68" fmla="*/ 8270716 w 9417128"/>
              <a:gd name="connsiteY68" fmla="*/ 6673755 h 6714698"/>
              <a:gd name="connsiteX69" fmla="*/ 7997761 w 9417128"/>
              <a:gd name="connsiteY69" fmla="*/ 6687403 h 6714698"/>
              <a:gd name="connsiteX70" fmla="*/ 7915874 w 9417128"/>
              <a:gd name="connsiteY70" fmla="*/ 6701051 h 6714698"/>
              <a:gd name="connsiteX71" fmla="*/ 7260782 w 9417128"/>
              <a:gd name="connsiteY71" fmla="*/ 6714698 h 6714698"/>
              <a:gd name="connsiteX72" fmla="*/ 6755815 w 9417128"/>
              <a:gd name="connsiteY72" fmla="*/ 6701051 h 6714698"/>
              <a:gd name="connsiteX73" fmla="*/ 6510155 w 9417128"/>
              <a:gd name="connsiteY73" fmla="*/ 6687403 h 6714698"/>
              <a:gd name="connsiteX74" fmla="*/ 5623050 w 9417128"/>
              <a:gd name="connsiteY74" fmla="*/ 6701051 h 6714698"/>
              <a:gd name="connsiteX75" fmla="*/ 4381104 w 9417128"/>
              <a:gd name="connsiteY75" fmla="*/ 6687403 h 6714698"/>
              <a:gd name="connsiteX76" fmla="*/ 3889785 w 9417128"/>
              <a:gd name="connsiteY76" fmla="*/ 6701051 h 6714698"/>
              <a:gd name="connsiteX77" fmla="*/ 3098215 w 9417128"/>
              <a:gd name="connsiteY77" fmla="*/ 6687403 h 6714698"/>
              <a:gd name="connsiteX78" fmla="*/ 2852555 w 9417128"/>
              <a:gd name="connsiteY78" fmla="*/ 6660107 h 6714698"/>
              <a:gd name="connsiteX79" fmla="*/ 2770668 w 9417128"/>
              <a:gd name="connsiteY79" fmla="*/ 6646460 h 6714698"/>
              <a:gd name="connsiteX80" fmla="*/ 2224758 w 9417128"/>
              <a:gd name="connsiteY80" fmla="*/ 6632812 h 6714698"/>
              <a:gd name="connsiteX81" fmla="*/ 1897212 w 9417128"/>
              <a:gd name="connsiteY81" fmla="*/ 6646460 h 6714698"/>
              <a:gd name="connsiteX82" fmla="*/ 1856268 w 9417128"/>
              <a:gd name="connsiteY82" fmla="*/ 6660107 h 6714698"/>
              <a:gd name="connsiteX83" fmla="*/ 1747086 w 9417128"/>
              <a:gd name="connsiteY83" fmla="*/ 6673755 h 6714698"/>
              <a:gd name="connsiteX84" fmla="*/ 900925 w 9417128"/>
              <a:gd name="connsiteY84" fmla="*/ 6660107 h 6714698"/>
              <a:gd name="connsiteX85" fmla="*/ 573379 w 9417128"/>
              <a:gd name="connsiteY85" fmla="*/ 6646460 h 6714698"/>
              <a:gd name="connsiteX86" fmla="*/ 382310 w 9417128"/>
              <a:gd name="connsiteY86" fmla="*/ 6619164 h 6714698"/>
              <a:gd name="connsiteX87" fmla="*/ 300424 w 9417128"/>
              <a:gd name="connsiteY87" fmla="*/ 6591868 h 6714698"/>
              <a:gd name="connsiteX88" fmla="*/ 204889 w 9417128"/>
              <a:gd name="connsiteY88" fmla="*/ 6564573 h 6714698"/>
              <a:gd name="connsiteX89" fmla="*/ 163946 w 9417128"/>
              <a:gd name="connsiteY89" fmla="*/ 6537277 h 6714698"/>
              <a:gd name="connsiteX90" fmla="*/ 109355 w 9417128"/>
              <a:gd name="connsiteY90" fmla="*/ 5827594 h 6714698"/>
              <a:gd name="connsiteX91" fmla="*/ 68412 w 9417128"/>
              <a:gd name="connsiteY91" fmla="*/ 5691116 h 6714698"/>
              <a:gd name="connsiteX92" fmla="*/ 13821 w 9417128"/>
              <a:gd name="connsiteY92" fmla="*/ 5431809 h 6714698"/>
              <a:gd name="connsiteX93" fmla="*/ 173 w 9417128"/>
              <a:gd name="connsiteY93" fmla="*/ 5076967 h 6714698"/>
              <a:gd name="connsiteX94" fmla="*/ 54764 w 9417128"/>
              <a:gd name="connsiteY94" fmla="*/ 4230806 h 6714698"/>
              <a:gd name="connsiteX95" fmla="*/ 109355 w 9417128"/>
              <a:gd name="connsiteY95" fmla="*/ 3725839 h 6714698"/>
              <a:gd name="connsiteX96" fmla="*/ 150298 w 9417128"/>
              <a:gd name="connsiteY96" fmla="*/ 3330054 h 6714698"/>
              <a:gd name="connsiteX97" fmla="*/ 109355 w 9417128"/>
              <a:gd name="connsiteY97" fmla="*/ 2866030 h 6714698"/>
              <a:gd name="connsiteX98" fmla="*/ 54764 w 9417128"/>
              <a:gd name="connsiteY98" fmla="*/ 2483892 h 6714698"/>
              <a:gd name="connsiteX99" fmla="*/ 173 w 9417128"/>
              <a:gd name="connsiteY99" fmla="*/ 1473958 h 6714698"/>
              <a:gd name="connsiteX100" fmla="*/ 13821 w 9417128"/>
              <a:gd name="connsiteY100" fmla="*/ 900752 h 6714698"/>
              <a:gd name="connsiteX101" fmla="*/ 41116 w 9417128"/>
              <a:gd name="connsiteY101" fmla="*/ 846161 h 6714698"/>
              <a:gd name="connsiteX102" fmla="*/ 123003 w 9417128"/>
              <a:gd name="connsiteY102" fmla="*/ 777922 h 6714698"/>
              <a:gd name="connsiteX103" fmla="*/ 109355 w 9417128"/>
              <a:gd name="connsiteY103" fmla="*/ 750627 h 671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17128" h="6714698">
                <a:moveTo>
                  <a:pt x="109355" y="750627"/>
                </a:moveTo>
                <a:cubicBezTo>
                  <a:pt x="123003" y="718782"/>
                  <a:pt x="138916" y="687815"/>
                  <a:pt x="150298" y="655092"/>
                </a:cubicBezTo>
                <a:cubicBezTo>
                  <a:pt x="256535" y="349660"/>
                  <a:pt x="177034" y="533703"/>
                  <a:pt x="273128" y="286603"/>
                </a:cubicBezTo>
                <a:cubicBezTo>
                  <a:pt x="285685" y="254313"/>
                  <a:pt x="298577" y="222057"/>
                  <a:pt x="314071" y="191068"/>
                </a:cubicBezTo>
                <a:cubicBezTo>
                  <a:pt x="330473" y="158263"/>
                  <a:pt x="352259" y="128339"/>
                  <a:pt x="368662" y="95534"/>
                </a:cubicBezTo>
                <a:cubicBezTo>
                  <a:pt x="379618" y="73622"/>
                  <a:pt x="374046" y="38251"/>
                  <a:pt x="395958" y="27295"/>
                </a:cubicBezTo>
                <a:cubicBezTo>
                  <a:pt x="445459" y="2545"/>
                  <a:pt x="559731" y="0"/>
                  <a:pt x="559731" y="0"/>
                </a:cubicBezTo>
                <a:cubicBezTo>
                  <a:pt x="627970" y="4549"/>
                  <a:pt x="696987" y="2405"/>
                  <a:pt x="764447" y="13648"/>
                </a:cubicBezTo>
                <a:cubicBezTo>
                  <a:pt x="780626" y="16345"/>
                  <a:pt x="789976" y="35338"/>
                  <a:pt x="805391" y="40943"/>
                </a:cubicBezTo>
                <a:cubicBezTo>
                  <a:pt x="840647" y="53763"/>
                  <a:pt x="878502" y="57933"/>
                  <a:pt x="914573" y="68239"/>
                </a:cubicBezTo>
                <a:cubicBezTo>
                  <a:pt x="942238" y="76143"/>
                  <a:pt x="969745" y="84848"/>
                  <a:pt x="996459" y="95534"/>
                </a:cubicBezTo>
                <a:cubicBezTo>
                  <a:pt x="1015349" y="103090"/>
                  <a:pt x="1031749" y="116396"/>
                  <a:pt x="1051050" y="122830"/>
                </a:cubicBezTo>
                <a:cubicBezTo>
                  <a:pt x="1073056" y="130165"/>
                  <a:pt x="1096543" y="131928"/>
                  <a:pt x="1119289" y="136477"/>
                </a:cubicBezTo>
                <a:cubicBezTo>
                  <a:pt x="1219373" y="131928"/>
                  <a:pt x="1319966" y="133894"/>
                  <a:pt x="1419540" y="122830"/>
                </a:cubicBezTo>
                <a:cubicBezTo>
                  <a:pt x="1443889" y="120125"/>
                  <a:pt x="1463280" y="95534"/>
                  <a:pt x="1487779" y="95534"/>
                </a:cubicBezTo>
                <a:cubicBezTo>
                  <a:pt x="1588275" y="95534"/>
                  <a:pt x="1687814" y="115314"/>
                  <a:pt x="1788029" y="122830"/>
                </a:cubicBezTo>
                <a:cubicBezTo>
                  <a:pt x="1869812" y="128964"/>
                  <a:pt x="1951802" y="131928"/>
                  <a:pt x="2033689" y="136477"/>
                </a:cubicBezTo>
                <a:lnTo>
                  <a:pt x="2374883" y="177421"/>
                </a:lnTo>
                <a:cubicBezTo>
                  <a:pt x="2443194" y="185960"/>
                  <a:pt x="2511178" y="197114"/>
                  <a:pt x="2579600" y="204716"/>
                </a:cubicBezTo>
                <a:cubicBezTo>
                  <a:pt x="2634045" y="210765"/>
                  <a:pt x="2688782" y="213815"/>
                  <a:pt x="2743373" y="218364"/>
                </a:cubicBezTo>
                <a:cubicBezTo>
                  <a:pt x="2761570" y="227463"/>
                  <a:pt x="2778306" y="240418"/>
                  <a:pt x="2797964" y="245660"/>
                </a:cubicBezTo>
                <a:cubicBezTo>
                  <a:pt x="2855160" y="260912"/>
                  <a:pt x="2976530" y="277018"/>
                  <a:pt x="3043624" y="286603"/>
                </a:cubicBezTo>
                <a:cubicBezTo>
                  <a:pt x="3158598" y="282497"/>
                  <a:pt x="3423943" y="280026"/>
                  <a:pt x="3575886" y="259307"/>
                </a:cubicBezTo>
                <a:cubicBezTo>
                  <a:pt x="3626282" y="252435"/>
                  <a:pt x="3676361" y="243046"/>
                  <a:pt x="3726012" y="232012"/>
                </a:cubicBezTo>
                <a:cubicBezTo>
                  <a:pt x="3758342" y="224827"/>
                  <a:pt x="3788445" y="205819"/>
                  <a:pt x="3821546" y="204716"/>
                </a:cubicBezTo>
                <a:cubicBezTo>
                  <a:pt x="4198952" y="192136"/>
                  <a:pt x="4576722" y="195617"/>
                  <a:pt x="4954310" y="191068"/>
                </a:cubicBezTo>
                <a:lnTo>
                  <a:pt x="5513868" y="177421"/>
                </a:lnTo>
                <a:cubicBezTo>
                  <a:pt x="5550515" y="175925"/>
                  <a:pt x="5586373" y="163773"/>
                  <a:pt x="5623050" y="163773"/>
                </a:cubicBezTo>
                <a:cubicBezTo>
                  <a:pt x="5814173" y="163773"/>
                  <a:pt x="6005187" y="172872"/>
                  <a:pt x="6196256" y="177421"/>
                </a:cubicBezTo>
                <a:cubicBezTo>
                  <a:pt x="6282692" y="181970"/>
                  <a:pt x="6369008" y="191068"/>
                  <a:pt x="6455564" y="191068"/>
                </a:cubicBezTo>
                <a:cubicBezTo>
                  <a:pt x="6829287" y="191068"/>
                  <a:pt x="6728286" y="232130"/>
                  <a:pt x="6892292" y="150125"/>
                </a:cubicBezTo>
                <a:lnTo>
                  <a:pt x="7192543" y="163773"/>
                </a:lnTo>
                <a:cubicBezTo>
                  <a:pt x="7238174" y="166625"/>
                  <a:pt x="7283418" y="174164"/>
                  <a:pt x="7329021" y="177421"/>
                </a:cubicBezTo>
                <a:cubicBezTo>
                  <a:pt x="7410825" y="183264"/>
                  <a:pt x="7492909" y="184778"/>
                  <a:pt x="7574680" y="191068"/>
                </a:cubicBezTo>
                <a:cubicBezTo>
                  <a:pt x="7729498" y="202977"/>
                  <a:pt x="7884029" y="218364"/>
                  <a:pt x="8038704" y="232012"/>
                </a:cubicBezTo>
                <a:cubicBezTo>
                  <a:pt x="8179731" y="268406"/>
                  <a:pt x="8352174" y="245285"/>
                  <a:pt x="8461785" y="341194"/>
                </a:cubicBezTo>
                <a:cubicBezTo>
                  <a:pt x="8498179" y="373039"/>
                  <a:pt x="8531922" y="408195"/>
                  <a:pt x="8570967" y="436728"/>
                </a:cubicBezTo>
                <a:cubicBezTo>
                  <a:pt x="8650427" y="494795"/>
                  <a:pt x="8735313" y="545060"/>
                  <a:pt x="8816626" y="600501"/>
                </a:cubicBezTo>
                <a:cubicBezTo>
                  <a:pt x="8835420" y="613315"/>
                  <a:pt x="8853021" y="627797"/>
                  <a:pt x="8871218" y="641445"/>
                </a:cubicBezTo>
                <a:cubicBezTo>
                  <a:pt x="8880316" y="664191"/>
                  <a:pt x="8885909" y="688676"/>
                  <a:pt x="8898513" y="709683"/>
                </a:cubicBezTo>
                <a:cubicBezTo>
                  <a:pt x="8969661" y="828263"/>
                  <a:pt x="9012201" y="866584"/>
                  <a:pt x="9103229" y="968991"/>
                </a:cubicBezTo>
                <a:cubicBezTo>
                  <a:pt x="9130122" y="1049668"/>
                  <a:pt x="9100521" y="970734"/>
                  <a:pt x="9157821" y="1078173"/>
                </a:cubicBezTo>
                <a:cubicBezTo>
                  <a:pt x="9181756" y="1123051"/>
                  <a:pt x="9203313" y="1169158"/>
                  <a:pt x="9226059" y="1214651"/>
                </a:cubicBezTo>
                <a:cubicBezTo>
                  <a:pt x="9239707" y="1296537"/>
                  <a:pt x="9252153" y="1378633"/>
                  <a:pt x="9267003" y="1460310"/>
                </a:cubicBezTo>
                <a:cubicBezTo>
                  <a:pt x="9270358" y="1478764"/>
                  <a:pt x="9281086" y="1496149"/>
                  <a:pt x="9280650" y="1514901"/>
                </a:cubicBezTo>
                <a:cubicBezTo>
                  <a:pt x="9276520" y="1692507"/>
                  <a:pt x="9263787" y="1869816"/>
                  <a:pt x="9253355" y="2047164"/>
                </a:cubicBezTo>
                <a:cubicBezTo>
                  <a:pt x="9250138" y="2101850"/>
                  <a:pt x="9243909" y="2156318"/>
                  <a:pt x="9239707" y="2210937"/>
                </a:cubicBezTo>
                <a:cubicBezTo>
                  <a:pt x="9234810" y="2274601"/>
                  <a:pt x="9230608" y="2338316"/>
                  <a:pt x="9226059" y="2402006"/>
                </a:cubicBezTo>
                <a:cubicBezTo>
                  <a:pt x="9230608" y="2579427"/>
                  <a:pt x="9231129" y="2756996"/>
                  <a:pt x="9239707" y="2934268"/>
                </a:cubicBezTo>
                <a:cubicBezTo>
                  <a:pt x="9244783" y="3039173"/>
                  <a:pt x="9267003" y="3248167"/>
                  <a:pt x="9267003" y="3248167"/>
                </a:cubicBezTo>
                <a:cubicBezTo>
                  <a:pt x="9262454" y="3416489"/>
                  <a:pt x="9261764" y="3584960"/>
                  <a:pt x="9253355" y="3753134"/>
                </a:cubicBezTo>
                <a:cubicBezTo>
                  <a:pt x="9252637" y="3767502"/>
                  <a:pt x="9242072" y="3779887"/>
                  <a:pt x="9239707" y="3794077"/>
                </a:cubicBezTo>
                <a:cubicBezTo>
                  <a:pt x="9228389" y="3861983"/>
                  <a:pt x="9221510" y="3930555"/>
                  <a:pt x="9212412" y="3998794"/>
                </a:cubicBezTo>
                <a:cubicBezTo>
                  <a:pt x="9216961" y="4107976"/>
                  <a:pt x="9218790" y="4217305"/>
                  <a:pt x="9226059" y="4326340"/>
                </a:cubicBezTo>
                <a:cubicBezTo>
                  <a:pt x="9227900" y="4353951"/>
                  <a:pt x="9237409" y="4380650"/>
                  <a:pt x="9239707" y="4408227"/>
                </a:cubicBezTo>
                <a:cubicBezTo>
                  <a:pt x="9267443" y="4741052"/>
                  <a:pt x="9233650" y="4555363"/>
                  <a:pt x="9267003" y="4722125"/>
                </a:cubicBezTo>
                <a:cubicBezTo>
                  <a:pt x="9271552" y="4772167"/>
                  <a:pt x="9274009" y="4822443"/>
                  <a:pt x="9280650" y="4872251"/>
                </a:cubicBezTo>
                <a:cubicBezTo>
                  <a:pt x="9283129" y="4890844"/>
                  <a:pt x="9291214" y="4908340"/>
                  <a:pt x="9294298" y="4926842"/>
                </a:cubicBezTo>
                <a:cubicBezTo>
                  <a:pt x="9300328" y="4963020"/>
                  <a:pt x="9303397" y="4999630"/>
                  <a:pt x="9307946" y="5036024"/>
                </a:cubicBezTo>
                <a:cubicBezTo>
                  <a:pt x="9312495" y="5336275"/>
                  <a:pt x="9308737" y="5636766"/>
                  <a:pt x="9321594" y="5936776"/>
                </a:cubicBezTo>
                <a:cubicBezTo>
                  <a:pt x="9322465" y="5957102"/>
                  <a:pt x="9337064" y="5974812"/>
                  <a:pt x="9348889" y="5991367"/>
                </a:cubicBezTo>
                <a:cubicBezTo>
                  <a:pt x="9441108" y="6120475"/>
                  <a:pt x="9342314" y="5937277"/>
                  <a:pt x="9417128" y="6086901"/>
                </a:cubicBezTo>
                <a:cubicBezTo>
                  <a:pt x="9412579" y="6146041"/>
                  <a:pt x="9411868" y="6205603"/>
                  <a:pt x="9403480" y="6264322"/>
                </a:cubicBezTo>
                <a:cubicBezTo>
                  <a:pt x="9389579" y="6361630"/>
                  <a:pt x="9381573" y="6347821"/>
                  <a:pt x="9362537" y="6414448"/>
                </a:cubicBezTo>
                <a:cubicBezTo>
                  <a:pt x="9357384" y="6432483"/>
                  <a:pt x="9357998" y="6452642"/>
                  <a:pt x="9348889" y="6469039"/>
                </a:cubicBezTo>
                <a:cubicBezTo>
                  <a:pt x="9334742" y="6494502"/>
                  <a:pt x="9313480" y="6515355"/>
                  <a:pt x="9294298" y="6537277"/>
                </a:cubicBezTo>
                <a:cubicBezTo>
                  <a:pt x="9248565" y="6589544"/>
                  <a:pt x="9188467" y="6634529"/>
                  <a:pt x="9116877" y="6646460"/>
                </a:cubicBezTo>
                <a:cubicBezTo>
                  <a:pt x="8934602" y="6676839"/>
                  <a:pt x="9006795" y="6660332"/>
                  <a:pt x="8898513" y="6687403"/>
                </a:cubicBezTo>
                <a:cubicBezTo>
                  <a:pt x="8689247" y="6682854"/>
                  <a:pt x="8480031" y="6673755"/>
                  <a:pt x="8270716" y="6673755"/>
                </a:cubicBezTo>
                <a:cubicBezTo>
                  <a:pt x="8179617" y="6673755"/>
                  <a:pt x="8088591" y="6680416"/>
                  <a:pt x="7997761" y="6687403"/>
                </a:cubicBezTo>
                <a:cubicBezTo>
                  <a:pt x="7970170" y="6689525"/>
                  <a:pt x="7943527" y="6700027"/>
                  <a:pt x="7915874" y="6701051"/>
                </a:cubicBezTo>
                <a:cubicBezTo>
                  <a:pt x="7697612" y="6709135"/>
                  <a:pt x="7479146" y="6710149"/>
                  <a:pt x="7260782" y="6714698"/>
                </a:cubicBezTo>
                <a:lnTo>
                  <a:pt x="6755815" y="6701051"/>
                </a:lnTo>
                <a:cubicBezTo>
                  <a:pt x="6673856" y="6698071"/>
                  <a:pt x="6592168" y="6687403"/>
                  <a:pt x="6510155" y="6687403"/>
                </a:cubicBezTo>
                <a:cubicBezTo>
                  <a:pt x="6214418" y="6687403"/>
                  <a:pt x="5918752" y="6696502"/>
                  <a:pt x="5623050" y="6701051"/>
                </a:cubicBezTo>
                <a:lnTo>
                  <a:pt x="4381104" y="6687403"/>
                </a:lnTo>
                <a:cubicBezTo>
                  <a:pt x="4217268" y="6687403"/>
                  <a:pt x="4053621" y="6701051"/>
                  <a:pt x="3889785" y="6701051"/>
                </a:cubicBezTo>
                <a:cubicBezTo>
                  <a:pt x="3625889" y="6701051"/>
                  <a:pt x="3362072" y="6691952"/>
                  <a:pt x="3098215" y="6687403"/>
                </a:cubicBezTo>
                <a:cubicBezTo>
                  <a:pt x="2986861" y="6650285"/>
                  <a:pt x="3097911" y="6683474"/>
                  <a:pt x="2852555" y="6660107"/>
                </a:cubicBezTo>
                <a:cubicBezTo>
                  <a:pt x="2825008" y="6657483"/>
                  <a:pt x="2798314" y="6647662"/>
                  <a:pt x="2770668" y="6646460"/>
                </a:cubicBezTo>
                <a:cubicBezTo>
                  <a:pt x="2588813" y="6638553"/>
                  <a:pt x="2406728" y="6637361"/>
                  <a:pt x="2224758" y="6632812"/>
                </a:cubicBezTo>
                <a:cubicBezTo>
                  <a:pt x="2115576" y="6637361"/>
                  <a:pt x="2006190" y="6638388"/>
                  <a:pt x="1897212" y="6646460"/>
                </a:cubicBezTo>
                <a:cubicBezTo>
                  <a:pt x="1882865" y="6647523"/>
                  <a:pt x="1870422" y="6657534"/>
                  <a:pt x="1856268" y="6660107"/>
                </a:cubicBezTo>
                <a:cubicBezTo>
                  <a:pt x="1820182" y="6666668"/>
                  <a:pt x="1783480" y="6669206"/>
                  <a:pt x="1747086" y="6673755"/>
                </a:cubicBezTo>
                <a:lnTo>
                  <a:pt x="900925" y="6660107"/>
                </a:lnTo>
                <a:cubicBezTo>
                  <a:pt x="791678" y="6657566"/>
                  <a:pt x="682443" y="6653276"/>
                  <a:pt x="573379" y="6646460"/>
                </a:cubicBezTo>
                <a:cubicBezTo>
                  <a:pt x="518725" y="6643044"/>
                  <a:pt x="438518" y="6628532"/>
                  <a:pt x="382310" y="6619164"/>
                </a:cubicBezTo>
                <a:cubicBezTo>
                  <a:pt x="355015" y="6610065"/>
                  <a:pt x="327982" y="6600135"/>
                  <a:pt x="300424" y="6591868"/>
                </a:cubicBezTo>
                <a:cubicBezTo>
                  <a:pt x="278553" y="6585307"/>
                  <a:pt x="227828" y="6576043"/>
                  <a:pt x="204889" y="6564573"/>
                </a:cubicBezTo>
                <a:cubicBezTo>
                  <a:pt x="190218" y="6557237"/>
                  <a:pt x="177594" y="6546376"/>
                  <a:pt x="163946" y="6537277"/>
                </a:cubicBezTo>
                <a:cubicBezTo>
                  <a:pt x="44760" y="6219446"/>
                  <a:pt x="164796" y="6576047"/>
                  <a:pt x="109355" y="5827594"/>
                </a:cubicBezTo>
                <a:cubicBezTo>
                  <a:pt x="105846" y="5780228"/>
                  <a:pt x="80499" y="5737048"/>
                  <a:pt x="68412" y="5691116"/>
                </a:cubicBezTo>
                <a:cubicBezTo>
                  <a:pt x="52842" y="5631949"/>
                  <a:pt x="25239" y="5488900"/>
                  <a:pt x="13821" y="5431809"/>
                </a:cubicBezTo>
                <a:cubicBezTo>
                  <a:pt x="9272" y="5313528"/>
                  <a:pt x="-1494" y="5195323"/>
                  <a:pt x="173" y="5076967"/>
                </a:cubicBezTo>
                <a:cubicBezTo>
                  <a:pt x="12657" y="4190583"/>
                  <a:pt x="10467" y="4740222"/>
                  <a:pt x="54764" y="4230806"/>
                </a:cubicBezTo>
                <a:cubicBezTo>
                  <a:pt x="96591" y="3749791"/>
                  <a:pt x="46595" y="3976875"/>
                  <a:pt x="109355" y="3725839"/>
                </a:cubicBezTo>
                <a:cubicBezTo>
                  <a:pt x="123003" y="3593911"/>
                  <a:pt x="150298" y="3462686"/>
                  <a:pt x="150298" y="3330054"/>
                </a:cubicBezTo>
                <a:cubicBezTo>
                  <a:pt x="150298" y="3174778"/>
                  <a:pt x="122522" y="3020746"/>
                  <a:pt x="109355" y="2866030"/>
                </a:cubicBezTo>
                <a:cubicBezTo>
                  <a:pt x="86854" y="2601648"/>
                  <a:pt x="111464" y="2767393"/>
                  <a:pt x="54764" y="2483892"/>
                </a:cubicBezTo>
                <a:cubicBezTo>
                  <a:pt x="4532" y="1747154"/>
                  <a:pt x="20505" y="2083911"/>
                  <a:pt x="173" y="1473958"/>
                </a:cubicBezTo>
                <a:cubicBezTo>
                  <a:pt x="4722" y="1282889"/>
                  <a:pt x="1383" y="1091470"/>
                  <a:pt x="13821" y="900752"/>
                </a:cubicBezTo>
                <a:cubicBezTo>
                  <a:pt x="15145" y="880450"/>
                  <a:pt x="29291" y="862716"/>
                  <a:pt x="41116" y="846161"/>
                </a:cubicBezTo>
                <a:cubicBezTo>
                  <a:pt x="64998" y="812726"/>
                  <a:pt x="90356" y="799686"/>
                  <a:pt x="123003" y="777922"/>
                </a:cubicBezTo>
                <a:lnTo>
                  <a:pt x="109355" y="750627"/>
                </a:lnTo>
                <a:close/>
              </a:path>
            </a:pathLst>
          </a:custGeom>
          <a:gradFill>
            <a:gsLst>
              <a:gs pos="0">
                <a:schemeClr val="bg2">
                  <a:tint val="84000"/>
                  <a:shade val="100000"/>
                  <a:hueMod val="92000"/>
                  <a:satMod val="180000"/>
                  <a:lumMod val="114000"/>
                </a:schemeClr>
              </a:gs>
              <a:gs pos="98000">
                <a:srgbClr val="00FFFF"/>
              </a:gs>
              <a:gs pos="76000">
                <a:schemeClr val="accent6">
                  <a:lumMod val="20000"/>
                  <a:lumOff val="80000"/>
                </a:schemeClr>
              </a:gs>
              <a:gs pos="0">
                <a:scrgbClr r="0" g="0" b="0"/>
              </a:gs>
              <a:gs pos="0">
                <a:schemeClr val="bg1"/>
              </a:gs>
              <a:gs pos="31000">
                <a:schemeClr val="bg1"/>
              </a:gs>
            </a:gsLst>
            <a:path path="circle">
              <a:fillToRect l="100000" b="100000"/>
            </a:path>
          </a:gradFill>
          <a:ln w="114300" cmpd="thickThin">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2D0397D-43E7-40C2-A380-835EC1E55AF3}"/>
              </a:ext>
            </a:extLst>
          </p:cNvPr>
          <p:cNvSpPr/>
          <p:nvPr/>
        </p:nvSpPr>
        <p:spPr>
          <a:xfrm>
            <a:off x="559111" y="1661327"/>
            <a:ext cx="20697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5400" b="1" cap="none" spc="0" dirty="0">
                <a:ln/>
                <a:solidFill>
                  <a:srgbClr val="C00000"/>
                </a:solidFill>
                <a:effectLst/>
                <a:latin typeface="Times New Roman" panose="02020603050405020304" pitchFamily="18" charset="0"/>
                <a:cs typeface="Times New Roman" panose="02020603050405020304" pitchFamily="18" charset="0"/>
              </a:rPr>
              <a:t>Luyện</a:t>
            </a:r>
            <a:endParaRPr lang="en-US" sz="54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D45E1C1-BD40-48EF-B7E0-A4B62B243AC6}"/>
              </a:ext>
            </a:extLst>
          </p:cNvPr>
          <p:cNvSpPr/>
          <p:nvPr/>
        </p:nvSpPr>
        <p:spPr>
          <a:xfrm>
            <a:off x="844378" y="4140590"/>
            <a:ext cx="1067920"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4000" b="1" cap="none" spc="0" dirty="0">
                <a:ln/>
                <a:solidFill>
                  <a:srgbClr val="C00000"/>
                </a:solidFill>
                <a:effectLst/>
                <a:latin typeface="Times New Roman" panose="02020603050405020304" pitchFamily="18" charset="0"/>
                <a:cs typeface="Times New Roman" panose="02020603050405020304" pitchFamily="18" charset="0"/>
              </a:rPr>
              <a:t>Tập</a:t>
            </a:r>
            <a:endParaRPr lang="en-US" sz="40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3791899" y="967196"/>
            <a:ext cx="63811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sz="2400" b="1">
                <a:solidFill>
                  <a:srgbClr val="FF3300"/>
                </a:solidFill>
                <a:latin typeface="Times New Roman" panose="02020603050405020304" pitchFamily="18" charset="0"/>
                <a:ea typeface="Calibri" panose="020F0502020204030204" pitchFamily="34" charset="0"/>
                <a:cs typeface="Times New Roman" panose="02020603050405020304" pitchFamily="18" charset="0"/>
              </a:rPr>
              <a:t>B</a:t>
            </a:r>
            <a:r>
              <a:rPr kumimoji="0" lang="nl-NL" sz="24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ài 1: Thực hiện phép tính theo các cách có thể</a:t>
            </a:r>
            <a:endParaRPr kumimoji="0" lang="vi-VN"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791899" y="1439005"/>
                <a:ext cx="2241511"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sz="2400" smtClean="0">
                          <a:latin typeface="Cambria Math" panose="02040503050406030204" pitchFamily="18" charset="0"/>
                        </a:rPr>
                        <m:t>a</m:t>
                      </m:r>
                      <m:r>
                        <a:rPr lang="vi-VN" sz="2400" b="0" i="0" smtClean="0">
                          <a:latin typeface="Cambria Math" panose="02040503050406030204" pitchFamily="18" charset="0"/>
                        </a:rPr>
                        <m:t>) </m:t>
                      </m:r>
                      <m:rad>
                        <m:radPr>
                          <m:ctrlPr>
                            <a:rPr lang="vi-VN" sz="2400" i="1">
                              <a:latin typeface="Cambria Math" panose="02040503050406030204" pitchFamily="18" charset="0"/>
                            </a:rPr>
                          </m:ctrlPr>
                        </m:radPr>
                        <m:deg>
                          <m:r>
                            <a:rPr lang="vi-VN" sz="2400" i="0">
                              <a:latin typeface="Cambria Math" panose="02040503050406030204" pitchFamily="18" charset="0"/>
                            </a:rPr>
                            <m:t>3</m:t>
                          </m:r>
                        </m:deg>
                        <m:e>
                          <m:r>
                            <a:rPr lang="vi-VN" sz="2400">
                              <a:latin typeface="Cambria Math" panose="02040503050406030204" pitchFamily="18" charset="0"/>
                            </a:rPr>
                            <m:t>1728</m:t>
                          </m:r>
                        </m:e>
                      </m:rad>
                      <m:r>
                        <a:rPr lang="vi-VN" sz="2400" i="0">
                          <a:latin typeface="Cambria Math" panose="02040503050406030204" pitchFamily="18" charset="0"/>
                        </a:rPr>
                        <m:t>:</m:t>
                      </m:r>
                      <m:rad>
                        <m:radPr>
                          <m:ctrlPr>
                            <a:rPr lang="vi-VN" sz="2400" i="1">
                              <a:latin typeface="Cambria Math" panose="02040503050406030204" pitchFamily="18" charset="0"/>
                            </a:rPr>
                          </m:ctrlPr>
                        </m:radPr>
                        <m:deg>
                          <m:r>
                            <a:rPr lang="vi-VN" sz="2400" i="0">
                              <a:latin typeface="Cambria Math" panose="02040503050406030204" pitchFamily="18" charset="0"/>
                            </a:rPr>
                            <m:t>3</m:t>
                          </m:r>
                        </m:deg>
                        <m:e>
                          <m:r>
                            <a:rPr lang="vi-VN" sz="2400" i="0">
                              <a:latin typeface="Cambria Math" panose="02040503050406030204" pitchFamily="18" charset="0"/>
                            </a:rPr>
                            <m:t>64</m:t>
                          </m:r>
                        </m:e>
                      </m:rad>
                    </m:oMath>
                  </m:oMathPara>
                </a14:m>
                <a:endParaRPr lang="vi-VN" sz="240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791899" y="1439005"/>
                <a:ext cx="2241511" cy="505203"/>
              </a:xfrm>
              <a:prstGeom prst="rect">
                <a:avLst/>
              </a:prstGeom>
              <a:blipFill rotWithShape="0">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877787" y="1228639"/>
                <a:ext cx="2742674" cy="888961"/>
              </a:xfrm>
              <a:prstGeom prst="rect">
                <a:avLst/>
              </a:prstGeom>
            </p:spPr>
            <p:txBody>
              <a:bodyPr wrap="none">
                <a:spAutoFit/>
              </a:bodyPr>
              <a:lstStyle/>
              <a:p>
                <a:pPr algn="just">
                  <a:lnSpc>
                    <a:spcPct val="106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b</a:t>
                </a:r>
                <a:r>
                  <a:rPr lang="nl-NL" sz="24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400" i="1">
                                <a:effectLst/>
                                <a:latin typeface="Cambria Math" panose="02040503050406030204" pitchFamily="18" charset="0"/>
                                <a:ea typeface="Calibri" panose="020F0502020204030204" pitchFamily="34" charset="0"/>
                                <a:cs typeface="Times New Roman" panose="02020603050405020304" pitchFamily="18" charset="0"/>
                              </a:rPr>
                              <m:t>9</m:t>
                            </m:r>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4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n>
                        </m:f>
                      </m:e>
                    </m:rad>
                  </m:oMath>
                </a14:m>
                <a:r>
                  <a:rPr lang="nl-NL"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877787" y="1228639"/>
                <a:ext cx="2742674" cy="888961"/>
              </a:xfrm>
              <a:prstGeom prst="rect">
                <a:avLst/>
              </a:prstGeom>
              <a:blipFill rotWithShape="0">
                <a:blip r:embed="rId5"/>
                <a:stretch>
                  <a:fillRect l="-3333"/>
                </a:stretch>
              </a:blipFill>
            </p:spPr>
            <p:txBody>
              <a:bodyPr/>
              <a:lstStyle/>
              <a:p>
                <a:r>
                  <a:rPr lang="vi-VN">
                    <a:noFill/>
                  </a:rPr>
                  <a:t> </a:t>
                </a:r>
              </a:p>
            </p:txBody>
          </p:sp>
        </mc:Fallback>
      </mc:AlternateContent>
      <p:pic>
        <p:nvPicPr>
          <p:cNvPr id="13" name="Picture 12">
            <a:extLst>
              <a:ext uri="{FF2B5EF4-FFF2-40B4-BE49-F238E27FC236}">
                <a16:creationId xmlns:a16="http://schemas.microsoft.com/office/drawing/2014/main" id="{2CF18F18-6288-47AA-9966-D7D1B01EED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5" y="5197881"/>
            <a:ext cx="1660119" cy="1660119"/>
          </a:xfrm>
          <a:prstGeom prst="rect">
            <a:avLst/>
          </a:prstGeom>
        </p:spPr>
      </p:pic>
      <p:sp>
        <p:nvSpPr>
          <p:cNvPr id="14" name="Rectangle 13"/>
          <p:cNvSpPr/>
          <p:nvPr/>
        </p:nvSpPr>
        <p:spPr>
          <a:xfrm>
            <a:off x="4322870" y="2325986"/>
            <a:ext cx="5799088" cy="461665"/>
          </a:xfrm>
          <a:prstGeom prst="rect">
            <a:avLst/>
          </a:prstGeom>
        </p:spPr>
        <p:txBody>
          <a:bodyPr wrap="none">
            <a:spAutoFit/>
          </a:bodyPr>
          <a:lstStyle/>
          <a:p>
            <a:pPr algn="ctr"/>
            <a:r>
              <a:rPr lang="en-US" sz="2400" b="1">
                <a:latin typeface="Times New Roman" panose="02020603050405020304" pitchFamily="18" charset="0"/>
                <a:cs typeface="Times New Roman" panose="02020603050405020304" pitchFamily="18" charset="0"/>
              </a:rPr>
              <a:t>HOẠT ĐỘNG CẶP ĐÔI TRONG 3 PHÚT</a:t>
            </a:r>
          </a:p>
        </p:txBody>
      </p:sp>
      <p:pic>
        <p:nvPicPr>
          <p:cNvPr id="15" name="Picture 10" descr="Digit 180"/>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176" y="5020034"/>
            <a:ext cx="1239223" cy="68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09745" y="3725091"/>
            <a:ext cx="4910716"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Gợi ý : Dùng định nghĩa, tính chất của căn bậc ba để tính kết hợp  MTBT </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316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8CE5C2-2079-4C53-95A4-E0BB03CD6766}"/>
              </a:ext>
            </a:extLst>
          </p:cNvPr>
          <p:cNvPicPr>
            <a:picLocks noChangeAspect="1"/>
          </p:cNvPicPr>
          <p:nvPr/>
        </p:nvPicPr>
        <p:blipFill>
          <a:blip r:embed="rId2"/>
          <a:stretch>
            <a:fillRect/>
          </a:stretch>
        </p:blipFill>
        <p:spPr>
          <a:xfrm>
            <a:off x="21102" y="-580621"/>
            <a:ext cx="12192000" cy="7454348"/>
          </a:xfrm>
          <a:prstGeom prst="rect">
            <a:avLst/>
          </a:prstGeom>
        </p:spPr>
      </p:pic>
      <p:sp>
        <p:nvSpPr>
          <p:cNvPr id="6" name="Freeform: Shape 5">
            <a:extLst>
              <a:ext uri="{FF2B5EF4-FFF2-40B4-BE49-F238E27FC236}">
                <a16:creationId xmlns:a16="http://schemas.microsoft.com/office/drawing/2014/main" id="{6A5B8A69-62B3-46A7-BBB3-CD957379867A}"/>
              </a:ext>
            </a:extLst>
          </p:cNvPr>
          <p:cNvSpPr/>
          <p:nvPr/>
        </p:nvSpPr>
        <p:spPr>
          <a:xfrm>
            <a:off x="2640531" y="76181"/>
            <a:ext cx="9340221" cy="6639721"/>
          </a:xfrm>
          <a:custGeom>
            <a:avLst/>
            <a:gdLst>
              <a:gd name="connsiteX0" fmla="*/ 109355 w 9417128"/>
              <a:gd name="connsiteY0" fmla="*/ 750627 h 6714698"/>
              <a:gd name="connsiteX1" fmla="*/ 150298 w 9417128"/>
              <a:gd name="connsiteY1" fmla="*/ 655092 h 6714698"/>
              <a:gd name="connsiteX2" fmla="*/ 273128 w 9417128"/>
              <a:gd name="connsiteY2" fmla="*/ 286603 h 6714698"/>
              <a:gd name="connsiteX3" fmla="*/ 314071 w 9417128"/>
              <a:gd name="connsiteY3" fmla="*/ 191068 h 6714698"/>
              <a:gd name="connsiteX4" fmla="*/ 368662 w 9417128"/>
              <a:gd name="connsiteY4" fmla="*/ 95534 h 6714698"/>
              <a:gd name="connsiteX5" fmla="*/ 395958 w 9417128"/>
              <a:gd name="connsiteY5" fmla="*/ 27295 h 6714698"/>
              <a:gd name="connsiteX6" fmla="*/ 559731 w 9417128"/>
              <a:gd name="connsiteY6" fmla="*/ 0 h 6714698"/>
              <a:gd name="connsiteX7" fmla="*/ 764447 w 9417128"/>
              <a:gd name="connsiteY7" fmla="*/ 13648 h 6714698"/>
              <a:gd name="connsiteX8" fmla="*/ 805391 w 9417128"/>
              <a:gd name="connsiteY8" fmla="*/ 40943 h 6714698"/>
              <a:gd name="connsiteX9" fmla="*/ 914573 w 9417128"/>
              <a:gd name="connsiteY9" fmla="*/ 68239 h 6714698"/>
              <a:gd name="connsiteX10" fmla="*/ 996459 w 9417128"/>
              <a:gd name="connsiteY10" fmla="*/ 95534 h 6714698"/>
              <a:gd name="connsiteX11" fmla="*/ 1051050 w 9417128"/>
              <a:gd name="connsiteY11" fmla="*/ 122830 h 6714698"/>
              <a:gd name="connsiteX12" fmla="*/ 1119289 w 9417128"/>
              <a:gd name="connsiteY12" fmla="*/ 136477 h 6714698"/>
              <a:gd name="connsiteX13" fmla="*/ 1419540 w 9417128"/>
              <a:gd name="connsiteY13" fmla="*/ 122830 h 6714698"/>
              <a:gd name="connsiteX14" fmla="*/ 1487779 w 9417128"/>
              <a:gd name="connsiteY14" fmla="*/ 95534 h 6714698"/>
              <a:gd name="connsiteX15" fmla="*/ 1788029 w 9417128"/>
              <a:gd name="connsiteY15" fmla="*/ 122830 h 6714698"/>
              <a:gd name="connsiteX16" fmla="*/ 2033689 w 9417128"/>
              <a:gd name="connsiteY16" fmla="*/ 136477 h 6714698"/>
              <a:gd name="connsiteX17" fmla="*/ 2374883 w 9417128"/>
              <a:gd name="connsiteY17" fmla="*/ 177421 h 6714698"/>
              <a:gd name="connsiteX18" fmla="*/ 2579600 w 9417128"/>
              <a:gd name="connsiteY18" fmla="*/ 204716 h 6714698"/>
              <a:gd name="connsiteX19" fmla="*/ 2743373 w 9417128"/>
              <a:gd name="connsiteY19" fmla="*/ 218364 h 6714698"/>
              <a:gd name="connsiteX20" fmla="*/ 2797964 w 9417128"/>
              <a:gd name="connsiteY20" fmla="*/ 245660 h 6714698"/>
              <a:gd name="connsiteX21" fmla="*/ 3043624 w 9417128"/>
              <a:gd name="connsiteY21" fmla="*/ 286603 h 6714698"/>
              <a:gd name="connsiteX22" fmla="*/ 3575886 w 9417128"/>
              <a:gd name="connsiteY22" fmla="*/ 259307 h 6714698"/>
              <a:gd name="connsiteX23" fmla="*/ 3726012 w 9417128"/>
              <a:gd name="connsiteY23" fmla="*/ 232012 h 6714698"/>
              <a:gd name="connsiteX24" fmla="*/ 3821546 w 9417128"/>
              <a:gd name="connsiteY24" fmla="*/ 204716 h 6714698"/>
              <a:gd name="connsiteX25" fmla="*/ 4954310 w 9417128"/>
              <a:gd name="connsiteY25" fmla="*/ 191068 h 6714698"/>
              <a:gd name="connsiteX26" fmla="*/ 5513868 w 9417128"/>
              <a:gd name="connsiteY26" fmla="*/ 177421 h 6714698"/>
              <a:gd name="connsiteX27" fmla="*/ 5623050 w 9417128"/>
              <a:gd name="connsiteY27" fmla="*/ 163773 h 6714698"/>
              <a:gd name="connsiteX28" fmla="*/ 6196256 w 9417128"/>
              <a:gd name="connsiteY28" fmla="*/ 177421 h 6714698"/>
              <a:gd name="connsiteX29" fmla="*/ 6455564 w 9417128"/>
              <a:gd name="connsiteY29" fmla="*/ 191068 h 6714698"/>
              <a:gd name="connsiteX30" fmla="*/ 6892292 w 9417128"/>
              <a:gd name="connsiteY30" fmla="*/ 150125 h 6714698"/>
              <a:gd name="connsiteX31" fmla="*/ 7192543 w 9417128"/>
              <a:gd name="connsiteY31" fmla="*/ 163773 h 6714698"/>
              <a:gd name="connsiteX32" fmla="*/ 7329021 w 9417128"/>
              <a:gd name="connsiteY32" fmla="*/ 177421 h 6714698"/>
              <a:gd name="connsiteX33" fmla="*/ 7574680 w 9417128"/>
              <a:gd name="connsiteY33" fmla="*/ 191068 h 6714698"/>
              <a:gd name="connsiteX34" fmla="*/ 8038704 w 9417128"/>
              <a:gd name="connsiteY34" fmla="*/ 232012 h 6714698"/>
              <a:gd name="connsiteX35" fmla="*/ 8461785 w 9417128"/>
              <a:gd name="connsiteY35" fmla="*/ 341194 h 6714698"/>
              <a:gd name="connsiteX36" fmla="*/ 8570967 w 9417128"/>
              <a:gd name="connsiteY36" fmla="*/ 436728 h 6714698"/>
              <a:gd name="connsiteX37" fmla="*/ 8816626 w 9417128"/>
              <a:gd name="connsiteY37" fmla="*/ 600501 h 6714698"/>
              <a:gd name="connsiteX38" fmla="*/ 8871218 w 9417128"/>
              <a:gd name="connsiteY38" fmla="*/ 641445 h 6714698"/>
              <a:gd name="connsiteX39" fmla="*/ 8898513 w 9417128"/>
              <a:gd name="connsiteY39" fmla="*/ 709683 h 6714698"/>
              <a:gd name="connsiteX40" fmla="*/ 9103229 w 9417128"/>
              <a:gd name="connsiteY40" fmla="*/ 968991 h 6714698"/>
              <a:gd name="connsiteX41" fmla="*/ 9157821 w 9417128"/>
              <a:gd name="connsiteY41" fmla="*/ 1078173 h 6714698"/>
              <a:gd name="connsiteX42" fmla="*/ 9226059 w 9417128"/>
              <a:gd name="connsiteY42" fmla="*/ 1214651 h 6714698"/>
              <a:gd name="connsiteX43" fmla="*/ 9267003 w 9417128"/>
              <a:gd name="connsiteY43" fmla="*/ 1460310 h 6714698"/>
              <a:gd name="connsiteX44" fmla="*/ 9280650 w 9417128"/>
              <a:gd name="connsiteY44" fmla="*/ 1514901 h 6714698"/>
              <a:gd name="connsiteX45" fmla="*/ 9253355 w 9417128"/>
              <a:gd name="connsiteY45" fmla="*/ 2047164 h 6714698"/>
              <a:gd name="connsiteX46" fmla="*/ 9239707 w 9417128"/>
              <a:gd name="connsiteY46" fmla="*/ 2210937 h 6714698"/>
              <a:gd name="connsiteX47" fmla="*/ 9226059 w 9417128"/>
              <a:gd name="connsiteY47" fmla="*/ 2402006 h 6714698"/>
              <a:gd name="connsiteX48" fmla="*/ 9239707 w 9417128"/>
              <a:gd name="connsiteY48" fmla="*/ 2934268 h 6714698"/>
              <a:gd name="connsiteX49" fmla="*/ 9267003 w 9417128"/>
              <a:gd name="connsiteY49" fmla="*/ 3248167 h 6714698"/>
              <a:gd name="connsiteX50" fmla="*/ 9253355 w 9417128"/>
              <a:gd name="connsiteY50" fmla="*/ 3753134 h 6714698"/>
              <a:gd name="connsiteX51" fmla="*/ 9239707 w 9417128"/>
              <a:gd name="connsiteY51" fmla="*/ 3794077 h 6714698"/>
              <a:gd name="connsiteX52" fmla="*/ 9212412 w 9417128"/>
              <a:gd name="connsiteY52" fmla="*/ 3998794 h 6714698"/>
              <a:gd name="connsiteX53" fmla="*/ 9226059 w 9417128"/>
              <a:gd name="connsiteY53" fmla="*/ 4326340 h 6714698"/>
              <a:gd name="connsiteX54" fmla="*/ 9239707 w 9417128"/>
              <a:gd name="connsiteY54" fmla="*/ 4408227 h 6714698"/>
              <a:gd name="connsiteX55" fmla="*/ 9267003 w 9417128"/>
              <a:gd name="connsiteY55" fmla="*/ 4722125 h 6714698"/>
              <a:gd name="connsiteX56" fmla="*/ 9280650 w 9417128"/>
              <a:gd name="connsiteY56" fmla="*/ 4872251 h 6714698"/>
              <a:gd name="connsiteX57" fmla="*/ 9294298 w 9417128"/>
              <a:gd name="connsiteY57" fmla="*/ 4926842 h 6714698"/>
              <a:gd name="connsiteX58" fmla="*/ 9307946 w 9417128"/>
              <a:gd name="connsiteY58" fmla="*/ 5036024 h 6714698"/>
              <a:gd name="connsiteX59" fmla="*/ 9321594 w 9417128"/>
              <a:gd name="connsiteY59" fmla="*/ 5936776 h 6714698"/>
              <a:gd name="connsiteX60" fmla="*/ 9348889 w 9417128"/>
              <a:gd name="connsiteY60" fmla="*/ 5991367 h 6714698"/>
              <a:gd name="connsiteX61" fmla="*/ 9417128 w 9417128"/>
              <a:gd name="connsiteY61" fmla="*/ 6086901 h 6714698"/>
              <a:gd name="connsiteX62" fmla="*/ 9403480 w 9417128"/>
              <a:gd name="connsiteY62" fmla="*/ 6264322 h 6714698"/>
              <a:gd name="connsiteX63" fmla="*/ 9362537 w 9417128"/>
              <a:gd name="connsiteY63" fmla="*/ 6414448 h 6714698"/>
              <a:gd name="connsiteX64" fmla="*/ 9348889 w 9417128"/>
              <a:gd name="connsiteY64" fmla="*/ 6469039 h 6714698"/>
              <a:gd name="connsiteX65" fmla="*/ 9294298 w 9417128"/>
              <a:gd name="connsiteY65" fmla="*/ 6537277 h 6714698"/>
              <a:gd name="connsiteX66" fmla="*/ 9116877 w 9417128"/>
              <a:gd name="connsiteY66" fmla="*/ 6646460 h 6714698"/>
              <a:gd name="connsiteX67" fmla="*/ 8898513 w 9417128"/>
              <a:gd name="connsiteY67" fmla="*/ 6687403 h 6714698"/>
              <a:gd name="connsiteX68" fmla="*/ 8270716 w 9417128"/>
              <a:gd name="connsiteY68" fmla="*/ 6673755 h 6714698"/>
              <a:gd name="connsiteX69" fmla="*/ 7997761 w 9417128"/>
              <a:gd name="connsiteY69" fmla="*/ 6687403 h 6714698"/>
              <a:gd name="connsiteX70" fmla="*/ 7915874 w 9417128"/>
              <a:gd name="connsiteY70" fmla="*/ 6701051 h 6714698"/>
              <a:gd name="connsiteX71" fmla="*/ 7260782 w 9417128"/>
              <a:gd name="connsiteY71" fmla="*/ 6714698 h 6714698"/>
              <a:gd name="connsiteX72" fmla="*/ 6755815 w 9417128"/>
              <a:gd name="connsiteY72" fmla="*/ 6701051 h 6714698"/>
              <a:gd name="connsiteX73" fmla="*/ 6510155 w 9417128"/>
              <a:gd name="connsiteY73" fmla="*/ 6687403 h 6714698"/>
              <a:gd name="connsiteX74" fmla="*/ 5623050 w 9417128"/>
              <a:gd name="connsiteY74" fmla="*/ 6701051 h 6714698"/>
              <a:gd name="connsiteX75" fmla="*/ 4381104 w 9417128"/>
              <a:gd name="connsiteY75" fmla="*/ 6687403 h 6714698"/>
              <a:gd name="connsiteX76" fmla="*/ 3889785 w 9417128"/>
              <a:gd name="connsiteY76" fmla="*/ 6701051 h 6714698"/>
              <a:gd name="connsiteX77" fmla="*/ 3098215 w 9417128"/>
              <a:gd name="connsiteY77" fmla="*/ 6687403 h 6714698"/>
              <a:gd name="connsiteX78" fmla="*/ 2852555 w 9417128"/>
              <a:gd name="connsiteY78" fmla="*/ 6660107 h 6714698"/>
              <a:gd name="connsiteX79" fmla="*/ 2770668 w 9417128"/>
              <a:gd name="connsiteY79" fmla="*/ 6646460 h 6714698"/>
              <a:gd name="connsiteX80" fmla="*/ 2224758 w 9417128"/>
              <a:gd name="connsiteY80" fmla="*/ 6632812 h 6714698"/>
              <a:gd name="connsiteX81" fmla="*/ 1897212 w 9417128"/>
              <a:gd name="connsiteY81" fmla="*/ 6646460 h 6714698"/>
              <a:gd name="connsiteX82" fmla="*/ 1856268 w 9417128"/>
              <a:gd name="connsiteY82" fmla="*/ 6660107 h 6714698"/>
              <a:gd name="connsiteX83" fmla="*/ 1747086 w 9417128"/>
              <a:gd name="connsiteY83" fmla="*/ 6673755 h 6714698"/>
              <a:gd name="connsiteX84" fmla="*/ 900925 w 9417128"/>
              <a:gd name="connsiteY84" fmla="*/ 6660107 h 6714698"/>
              <a:gd name="connsiteX85" fmla="*/ 573379 w 9417128"/>
              <a:gd name="connsiteY85" fmla="*/ 6646460 h 6714698"/>
              <a:gd name="connsiteX86" fmla="*/ 382310 w 9417128"/>
              <a:gd name="connsiteY86" fmla="*/ 6619164 h 6714698"/>
              <a:gd name="connsiteX87" fmla="*/ 300424 w 9417128"/>
              <a:gd name="connsiteY87" fmla="*/ 6591868 h 6714698"/>
              <a:gd name="connsiteX88" fmla="*/ 204889 w 9417128"/>
              <a:gd name="connsiteY88" fmla="*/ 6564573 h 6714698"/>
              <a:gd name="connsiteX89" fmla="*/ 163946 w 9417128"/>
              <a:gd name="connsiteY89" fmla="*/ 6537277 h 6714698"/>
              <a:gd name="connsiteX90" fmla="*/ 109355 w 9417128"/>
              <a:gd name="connsiteY90" fmla="*/ 5827594 h 6714698"/>
              <a:gd name="connsiteX91" fmla="*/ 68412 w 9417128"/>
              <a:gd name="connsiteY91" fmla="*/ 5691116 h 6714698"/>
              <a:gd name="connsiteX92" fmla="*/ 13821 w 9417128"/>
              <a:gd name="connsiteY92" fmla="*/ 5431809 h 6714698"/>
              <a:gd name="connsiteX93" fmla="*/ 173 w 9417128"/>
              <a:gd name="connsiteY93" fmla="*/ 5076967 h 6714698"/>
              <a:gd name="connsiteX94" fmla="*/ 54764 w 9417128"/>
              <a:gd name="connsiteY94" fmla="*/ 4230806 h 6714698"/>
              <a:gd name="connsiteX95" fmla="*/ 109355 w 9417128"/>
              <a:gd name="connsiteY95" fmla="*/ 3725839 h 6714698"/>
              <a:gd name="connsiteX96" fmla="*/ 150298 w 9417128"/>
              <a:gd name="connsiteY96" fmla="*/ 3330054 h 6714698"/>
              <a:gd name="connsiteX97" fmla="*/ 109355 w 9417128"/>
              <a:gd name="connsiteY97" fmla="*/ 2866030 h 6714698"/>
              <a:gd name="connsiteX98" fmla="*/ 54764 w 9417128"/>
              <a:gd name="connsiteY98" fmla="*/ 2483892 h 6714698"/>
              <a:gd name="connsiteX99" fmla="*/ 173 w 9417128"/>
              <a:gd name="connsiteY99" fmla="*/ 1473958 h 6714698"/>
              <a:gd name="connsiteX100" fmla="*/ 13821 w 9417128"/>
              <a:gd name="connsiteY100" fmla="*/ 900752 h 6714698"/>
              <a:gd name="connsiteX101" fmla="*/ 41116 w 9417128"/>
              <a:gd name="connsiteY101" fmla="*/ 846161 h 6714698"/>
              <a:gd name="connsiteX102" fmla="*/ 123003 w 9417128"/>
              <a:gd name="connsiteY102" fmla="*/ 777922 h 6714698"/>
              <a:gd name="connsiteX103" fmla="*/ 109355 w 9417128"/>
              <a:gd name="connsiteY103" fmla="*/ 750627 h 671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17128" h="6714698">
                <a:moveTo>
                  <a:pt x="109355" y="750627"/>
                </a:moveTo>
                <a:cubicBezTo>
                  <a:pt x="123003" y="718782"/>
                  <a:pt x="138916" y="687815"/>
                  <a:pt x="150298" y="655092"/>
                </a:cubicBezTo>
                <a:cubicBezTo>
                  <a:pt x="256535" y="349660"/>
                  <a:pt x="177034" y="533703"/>
                  <a:pt x="273128" y="286603"/>
                </a:cubicBezTo>
                <a:cubicBezTo>
                  <a:pt x="285685" y="254313"/>
                  <a:pt x="298577" y="222057"/>
                  <a:pt x="314071" y="191068"/>
                </a:cubicBezTo>
                <a:cubicBezTo>
                  <a:pt x="330473" y="158263"/>
                  <a:pt x="352259" y="128339"/>
                  <a:pt x="368662" y="95534"/>
                </a:cubicBezTo>
                <a:cubicBezTo>
                  <a:pt x="379618" y="73622"/>
                  <a:pt x="374046" y="38251"/>
                  <a:pt x="395958" y="27295"/>
                </a:cubicBezTo>
                <a:cubicBezTo>
                  <a:pt x="445459" y="2545"/>
                  <a:pt x="559731" y="0"/>
                  <a:pt x="559731" y="0"/>
                </a:cubicBezTo>
                <a:cubicBezTo>
                  <a:pt x="627970" y="4549"/>
                  <a:pt x="696987" y="2405"/>
                  <a:pt x="764447" y="13648"/>
                </a:cubicBezTo>
                <a:cubicBezTo>
                  <a:pt x="780626" y="16345"/>
                  <a:pt x="789976" y="35338"/>
                  <a:pt x="805391" y="40943"/>
                </a:cubicBezTo>
                <a:cubicBezTo>
                  <a:pt x="840647" y="53763"/>
                  <a:pt x="878502" y="57933"/>
                  <a:pt x="914573" y="68239"/>
                </a:cubicBezTo>
                <a:cubicBezTo>
                  <a:pt x="942238" y="76143"/>
                  <a:pt x="969745" y="84848"/>
                  <a:pt x="996459" y="95534"/>
                </a:cubicBezTo>
                <a:cubicBezTo>
                  <a:pt x="1015349" y="103090"/>
                  <a:pt x="1031749" y="116396"/>
                  <a:pt x="1051050" y="122830"/>
                </a:cubicBezTo>
                <a:cubicBezTo>
                  <a:pt x="1073056" y="130165"/>
                  <a:pt x="1096543" y="131928"/>
                  <a:pt x="1119289" y="136477"/>
                </a:cubicBezTo>
                <a:cubicBezTo>
                  <a:pt x="1219373" y="131928"/>
                  <a:pt x="1319966" y="133894"/>
                  <a:pt x="1419540" y="122830"/>
                </a:cubicBezTo>
                <a:cubicBezTo>
                  <a:pt x="1443889" y="120125"/>
                  <a:pt x="1463280" y="95534"/>
                  <a:pt x="1487779" y="95534"/>
                </a:cubicBezTo>
                <a:cubicBezTo>
                  <a:pt x="1588275" y="95534"/>
                  <a:pt x="1687814" y="115314"/>
                  <a:pt x="1788029" y="122830"/>
                </a:cubicBezTo>
                <a:cubicBezTo>
                  <a:pt x="1869812" y="128964"/>
                  <a:pt x="1951802" y="131928"/>
                  <a:pt x="2033689" y="136477"/>
                </a:cubicBezTo>
                <a:lnTo>
                  <a:pt x="2374883" y="177421"/>
                </a:lnTo>
                <a:cubicBezTo>
                  <a:pt x="2443194" y="185960"/>
                  <a:pt x="2511178" y="197114"/>
                  <a:pt x="2579600" y="204716"/>
                </a:cubicBezTo>
                <a:cubicBezTo>
                  <a:pt x="2634045" y="210765"/>
                  <a:pt x="2688782" y="213815"/>
                  <a:pt x="2743373" y="218364"/>
                </a:cubicBezTo>
                <a:cubicBezTo>
                  <a:pt x="2761570" y="227463"/>
                  <a:pt x="2778306" y="240418"/>
                  <a:pt x="2797964" y="245660"/>
                </a:cubicBezTo>
                <a:cubicBezTo>
                  <a:pt x="2855160" y="260912"/>
                  <a:pt x="2976530" y="277018"/>
                  <a:pt x="3043624" y="286603"/>
                </a:cubicBezTo>
                <a:cubicBezTo>
                  <a:pt x="3158598" y="282497"/>
                  <a:pt x="3423943" y="280026"/>
                  <a:pt x="3575886" y="259307"/>
                </a:cubicBezTo>
                <a:cubicBezTo>
                  <a:pt x="3626282" y="252435"/>
                  <a:pt x="3676361" y="243046"/>
                  <a:pt x="3726012" y="232012"/>
                </a:cubicBezTo>
                <a:cubicBezTo>
                  <a:pt x="3758342" y="224827"/>
                  <a:pt x="3788445" y="205819"/>
                  <a:pt x="3821546" y="204716"/>
                </a:cubicBezTo>
                <a:cubicBezTo>
                  <a:pt x="4198952" y="192136"/>
                  <a:pt x="4576722" y="195617"/>
                  <a:pt x="4954310" y="191068"/>
                </a:cubicBezTo>
                <a:lnTo>
                  <a:pt x="5513868" y="177421"/>
                </a:lnTo>
                <a:cubicBezTo>
                  <a:pt x="5550515" y="175925"/>
                  <a:pt x="5586373" y="163773"/>
                  <a:pt x="5623050" y="163773"/>
                </a:cubicBezTo>
                <a:cubicBezTo>
                  <a:pt x="5814173" y="163773"/>
                  <a:pt x="6005187" y="172872"/>
                  <a:pt x="6196256" y="177421"/>
                </a:cubicBezTo>
                <a:cubicBezTo>
                  <a:pt x="6282692" y="181970"/>
                  <a:pt x="6369008" y="191068"/>
                  <a:pt x="6455564" y="191068"/>
                </a:cubicBezTo>
                <a:cubicBezTo>
                  <a:pt x="6829287" y="191068"/>
                  <a:pt x="6728286" y="232130"/>
                  <a:pt x="6892292" y="150125"/>
                </a:cubicBezTo>
                <a:lnTo>
                  <a:pt x="7192543" y="163773"/>
                </a:lnTo>
                <a:cubicBezTo>
                  <a:pt x="7238174" y="166625"/>
                  <a:pt x="7283418" y="174164"/>
                  <a:pt x="7329021" y="177421"/>
                </a:cubicBezTo>
                <a:cubicBezTo>
                  <a:pt x="7410825" y="183264"/>
                  <a:pt x="7492909" y="184778"/>
                  <a:pt x="7574680" y="191068"/>
                </a:cubicBezTo>
                <a:cubicBezTo>
                  <a:pt x="7729498" y="202977"/>
                  <a:pt x="7884029" y="218364"/>
                  <a:pt x="8038704" y="232012"/>
                </a:cubicBezTo>
                <a:cubicBezTo>
                  <a:pt x="8179731" y="268406"/>
                  <a:pt x="8352174" y="245285"/>
                  <a:pt x="8461785" y="341194"/>
                </a:cubicBezTo>
                <a:cubicBezTo>
                  <a:pt x="8498179" y="373039"/>
                  <a:pt x="8531922" y="408195"/>
                  <a:pt x="8570967" y="436728"/>
                </a:cubicBezTo>
                <a:cubicBezTo>
                  <a:pt x="8650427" y="494795"/>
                  <a:pt x="8735313" y="545060"/>
                  <a:pt x="8816626" y="600501"/>
                </a:cubicBezTo>
                <a:cubicBezTo>
                  <a:pt x="8835420" y="613315"/>
                  <a:pt x="8853021" y="627797"/>
                  <a:pt x="8871218" y="641445"/>
                </a:cubicBezTo>
                <a:cubicBezTo>
                  <a:pt x="8880316" y="664191"/>
                  <a:pt x="8885909" y="688676"/>
                  <a:pt x="8898513" y="709683"/>
                </a:cubicBezTo>
                <a:cubicBezTo>
                  <a:pt x="8969661" y="828263"/>
                  <a:pt x="9012201" y="866584"/>
                  <a:pt x="9103229" y="968991"/>
                </a:cubicBezTo>
                <a:cubicBezTo>
                  <a:pt x="9130122" y="1049668"/>
                  <a:pt x="9100521" y="970734"/>
                  <a:pt x="9157821" y="1078173"/>
                </a:cubicBezTo>
                <a:cubicBezTo>
                  <a:pt x="9181756" y="1123051"/>
                  <a:pt x="9203313" y="1169158"/>
                  <a:pt x="9226059" y="1214651"/>
                </a:cubicBezTo>
                <a:cubicBezTo>
                  <a:pt x="9239707" y="1296537"/>
                  <a:pt x="9252153" y="1378633"/>
                  <a:pt x="9267003" y="1460310"/>
                </a:cubicBezTo>
                <a:cubicBezTo>
                  <a:pt x="9270358" y="1478764"/>
                  <a:pt x="9281086" y="1496149"/>
                  <a:pt x="9280650" y="1514901"/>
                </a:cubicBezTo>
                <a:cubicBezTo>
                  <a:pt x="9276520" y="1692507"/>
                  <a:pt x="9263787" y="1869816"/>
                  <a:pt x="9253355" y="2047164"/>
                </a:cubicBezTo>
                <a:cubicBezTo>
                  <a:pt x="9250138" y="2101850"/>
                  <a:pt x="9243909" y="2156318"/>
                  <a:pt x="9239707" y="2210937"/>
                </a:cubicBezTo>
                <a:cubicBezTo>
                  <a:pt x="9234810" y="2274601"/>
                  <a:pt x="9230608" y="2338316"/>
                  <a:pt x="9226059" y="2402006"/>
                </a:cubicBezTo>
                <a:cubicBezTo>
                  <a:pt x="9230608" y="2579427"/>
                  <a:pt x="9231129" y="2756996"/>
                  <a:pt x="9239707" y="2934268"/>
                </a:cubicBezTo>
                <a:cubicBezTo>
                  <a:pt x="9244783" y="3039173"/>
                  <a:pt x="9267003" y="3248167"/>
                  <a:pt x="9267003" y="3248167"/>
                </a:cubicBezTo>
                <a:cubicBezTo>
                  <a:pt x="9262454" y="3416489"/>
                  <a:pt x="9261764" y="3584960"/>
                  <a:pt x="9253355" y="3753134"/>
                </a:cubicBezTo>
                <a:cubicBezTo>
                  <a:pt x="9252637" y="3767502"/>
                  <a:pt x="9242072" y="3779887"/>
                  <a:pt x="9239707" y="3794077"/>
                </a:cubicBezTo>
                <a:cubicBezTo>
                  <a:pt x="9228389" y="3861983"/>
                  <a:pt x="9221510" y="3930555"/>
                  <a:pt x="9212412" y="3998794"/>
                </a:cubicBezTo>
                <a:cubicBezTo>
                  <a:pt x="9216961" y="4107976"/>
                  <a:pt x="9218790" y="4217305"/>
                  <a:pt x="9226059" y="4326340"/>
                </a:cubicBezTo>
                <a:cubicBezTo>
                  <a:pt x="9227900" y="4353951"/>
                  <a:pt x="9237409" y="4380650"/>
                  <a:pt x="9239707" y="4408227"/>
                </a:cubicBezTo>
                <a:cubicBezTo>
                  <a:pt x="9267443" y="4741052"/>
                  <a:pt x="9233650" y="4555363"/>
                  <a:pt x="9267003" y="4722125"/>
                </a:cubicBezTo>
                <a:cubicBezTo>
                  <a:pt x="9271552" y="4772167"/>
                  <a:pt x="9274009" y="4822443"/>
                  <a:pt x="9280650" y="4872251"/>
                </a:cubicBezTo>
                <a:cubicBezTo>
                  <a:pt x="9283129" y="4890844"/>
                  <a:pt x="9291214" y="4908340"/>
                  <a:pt x="9294298" y="4926842"/>
                </a:cubicBezTo>
                <a:cubicBezTo>
                  <a:pt x="9300328" y="4963020"/>
                  <a:pt x="9303397" y="4999630"/>
                  <a:pt x="9307946" y="5036024"/>
                </a:cubicBezTo>
                <a:cubicBezTo>
                  <a:pt x="9312495" y="5336275"/>
                  <a:pt x="9308737" y="5636766"/>
                  <a:pt x="9321594" y="5936776"/>
                </a:cubicBezTo>
                <a:cubicBezTo>
                  <a:pt x="9322465" y="5957102"/>
                  <a:pt x="9337064" y="5974812"/>
                  <a:pt x="9348889" y="5991367"/>
                </a:cubicBezTo>
                <a:cubicBezTo>
                  <a:pt x="9441108" y="6120475"/>
                  <a:pt x="9342314" y="5937277"/>
                  <a:pt x="9417128" y="6086901"/>
                </a:cubicBezTo>
                <a:cubicBezTo>
                  <a:pt x="9412579" y="6146041"/>
                  <a:pt x="9411868" y="6205603"/>
                  <a:pt x="9403480" y="6264322"/>
                </a:cubicBezTo>
                <a:cubicBezTo>
                  <a:pt x="9389579" y="6361630"/>
                  <a:pt x="9381573" y="6347821"/>
                  <a:pt x="9362537" y="6414448"/>
                </a:cubicBezTo>
                <a:cubicBezTo>
                  <a:pt x="9357384" y="6432483"/>
                  <a:pt x="9357998" y="6452642"/>
                  <a:pt x="9348889" y="6469039"/>
                </a:cubicBezTo>
                <a:cubicBezTo>
                  <a:pt x="9334742" y="6494502"/>
                  <a:pt x="9313480" y="6515355"/>
                  <a:pt x="9294298" y="6537277"/>
                </a:cubicBezTo>
                <a:cubicBezTo>
                  <a:pt x="9248565" y="6589544"/>
                  <a:pt x="9188467" y="6634529"/>
                  <a:pt x="9116877" y="6646460"/>
                </a:cubicBezTo>
                <a:cubicBezTo>
                  <a:pt x="8934602" y="6676839"/>
                  <a:pt x="9006795" y="6660332"/>
                  <a:pt x="8898513" y="6687403"/>
                </a:cubicBezTo>
                <a:cubicBezTo>
                  <a:pt x="8689247" y="6682854"/>
                  <a:pt x="8480031" y="6673755"/>
                  <a:pt x="8270716" y="6673755"/>
                </a:cubicBezTo>
                <a:cubicBezTo>
                  <a:pt x="8179617" y="6673755"/>
                  <a:pt x="8088591" y="6680416"/>
                  <a:pt x="7997761" y="6687403"/>
                </a:cubicBezTo>
                <a:cubicBezTo>
                  <a:pt x="7970170" y="6689525"/>
                  <a:pt x="7943527" y="6700027"/>
                  <a:pt x="7915874" y="6701051"/>
                </a:cubicBezTo>
                <a:cubicBezTo>
                  <a:pt x="7697612" y="6709135"/>
                  <a:pt x="7479146" y="6710149"/>
                  <a:pt x="7260782" y="6714698"/>
                </a:cubicBezTo>
                <a:lnTo>
                  <a:pt x="6755815" y="6701051"/>
                </a:lnTo>
                <a:cubicBezTo>
                  <a:pt x="6673856" y="6698071"/>
                  <a:pt x="6592168" y="6687403"/>
                  <a:pt x="6510155" y="6687403"/>
                </a:cubicBezTo>
                <a:cubicBezTo>
                  <a:pt x="6214418" y="6687403"/>
                  <a:pt x="5918752" y="6696502"/>
                  <a:pt x="5623050" y="6701051"/>
                </a:cubicBezTo>
                <a:lnTo>
                  <a:pt x="4381104" y="6687403"/>
                </a:lnTo>
                <a:cubicBezTo>
                  <a:pt x="4217268" y="6687403"/>
                  <a:pt x="4053621" y="6701051"/>
                  <a:pt x="3889785" y="6701051"/>
                </a:cubicBezTo>
                <a:cubicBezTo>
                  <a:pt x="3625889" y="6701051"/>
                  <a:pt x="3362072" y="6691952"/>
                  <a:pt x="3098215" y="6687403"/>
                </a:cubicBezTo>
                <a:cubicBezTo>
                  <a:pt x="2986861" y="6650285"/>
                  <a:pt x="3097911" y="6683474"/>
                  <a:pt x="2852555" y="6660107"/>
                </a:cubicBezTo>
                <a:cubicBezTo>
                  <a:pt x="2825008" y="6657483"/>
                  <a:pt x="2798314" y="6647662"/>
                  <a:pt x="2770668" y="6646460"/>
                </a:cubicBezTo>
                <a:cubicBezTo>
                  <a:pt x="2588813" y="6638553"/>
                  <a:pt x="2406728" y="6637361"/>
                  <a:pt x="2224758" y="6632812"/>
                </a:cubicBezTo>
                <a:cubicBezTo>
                  <a:pt x="2115576" y="6637361"/>
                  <a:pt x="2006190" y="6638388"/>
                  <a:pt x="1897212" y="6646460"/>
                </a:cubicBezTo>
                <a:cubicBezTo>
                  <a:pt x="1882865" y="6647523"/>
                  <a:pt x="1870422" y="6657534"/>
                  <a:pt x="1856268" y="6660107"/>
                </a:cubicBezTo>
                <a:cubicBezTo>
                  <a:pt x="1820182" y="6666668"/>
                  <a:pt x="1783480" y="6669206"/>
                  <a:pt x="1747086" y="6673755"/>
                </a:cubicBezTo>
                <a:lnTo>
                  <a:pt x="900925" y="6660107"/>
                </a:lnTo>
                <a:cubicBezTo>
                  <a:pt x="791678" y="6657566"/>
                  <a:pt x="682443" y="6653276"/>
                  <a:pt x="573379" y="6646460"/>
                </a:cubicBezTo>
                <a:cubicBezTo>
                  <a:pt x="518725" y="6643044"/>
                  <a:pt x="438518" y="6628532"/>
                  <a:pt x="382310" y="6619164"/>
                </a:cubicBezTo>
                <a:cubicBezTo>
                  <a:pt x="355015" y="6610065"/>
                  <a:pt x="327982" y="6600135"/>
                  <a:pt x="300424" y="6591868"/>
                </a:cubicBezTo>
                <a:cubicBezTo>
                  <a:pt x="278553" y="6585307"/>
                  <a:pt x="227828" y="6576043"/>
                  <a:pt x="204889" y="6564573"/>
                </a:cubicBezTo>
                <a:cubicBezTo>
                  <a:pt x="190218" y="6557237"/>
                  <a:pt x="177594" y="6546376"/>
                  <a:pt x="163946" y="6537277"/>
                </a:cubicBezTo>
                <a:cubicBezTo>
                  <a:pt x="44760" y="6219446"/>
                  <a:pt x="164796" y="6576047"/>
                  <a:pt x="109355" y="5827594"/>
                </a:cubicBezTo>
                <a:cubicBezTo>
                  <a:pt x="105846" y="5780228"/>
                  <a:pt x="80499" y="5737048"/>
                  <a:pt x="68412" y="5691116"/>
                </a:cubicBezTo>
                <a:cubicBezTo>
                  <a:pt x="52842" y="5631949"/>
                  <a:pt x="25239" y="5488900"/>
                  <a:pt x="13821" y="5431809"/>
                </a:cubicBezTo>
                <a:cubicBezTo>
                  <a:pt x="9272" y="5313528"/>
                  <a:pt x="-1494" y="5195323"/>
                  <a:pt x="173" y="5076967"/>
                </a:cubicBezTo>
                <a:cubicBezTo>
                  <a:pt x="12657" y="4190583"/>
                  <a:pt x="10467" y="4740222"/>
                  <a:pt x="54764" y="4230806"/>
                </a:cubicBezTo>
                <a:cubicBezTo>
                  <a:pt x="96591" y="3749791"/>
                  <a:pt x="46595" y="3976875"/>
                  <a:pt x="109355" y="3725839"/>
                </a:cubicBezTo>
                <a:cubicBezTo>
                  <a:pt x="123003" y="3593911"/>
                  <a:pt x="150298" y="3462686"/>
                  <a:pt x="150298" y="3330054"/>
                </a:cubicBezTo>
                <a:cubicBezTo>
                  <a:pt x="150298" y="3174778"/>
                  <a:pt x="122522" y="3020746"/>
                  <a:pt x="109355" y="2866030"/>
                </a:cubicBezTo>
                <a:cubicBezTo>
                  <a:pt x="86854" y="2601648"/>
                  <a:pt x="111464" y="2767393"/>
                  <a:pt x="54764" y="2483892"/>
                </a:cubicBezTo>
                <a:cubicBezTo>
                  <a:pt x="4532" y="1747154"/>
                  <a:pt x="20505" y="2083911"/>
                  <a:pt x="173" y="1473958"/>
                </a:cubicBezTo>
                <a:cubicBezTo>
                  <a:pt x="4722" y="1282889"/>
                  <a:pt x="1383" y="1091470"/>
                  <a:pt x="13821" y="900752"/>
                </a:cubicBezTo>
                <a:cubicBezTo>
                  <a:pt x="15145" y="880450"/>
                  <a:pt x="29291" y="862716"/>
                  <a:pt x="41116" y="846161"/>
                </a:cubicBezTo>
                <a:cubicBezTo>
                  <a:pt x="64998" y="812726"/>
                  <a:pt x="90356" y="799686"/>
                  <a:pt x="123003" y="777922"/>
                </a:cubicBezTo>
                <a:lnTo>
                  <a:pt x="109355" y="750627"/>
                </a:lnTo>
                <a:close/>
              </a:path>
            </a:pathLst>
          </a:custGeom>
          <a:gradFill>
            <a:gsLst>
              <a:gs pos="0">
                <a:schemeClr val="bg2">
                  <a:tint val="84000"/>
                  <a:shade val="100000"/>
                  <a:hueMod val="92000"/>
                  <a:satMod val="180000"/>
                  <a:lumMod val="114000"/>
                </a:schemeClr>
              </a:gs>
              <a:gs pos="98000">
                <a:srgbClr val="00FFFF"/>
              </a:gs>
              <a:gs pos="76000">
                <a:schemeClr val="accent6">
                  <a:lumMod val="20000"/>
                  <a:lumOff val="80000"/>
                </a:schemeClr>
              </a:gs>
              <a:gs pos="0">
                <a:scrgbClr r="0" g="0" b="0"/>
              </a:gs>
              <a:gs pos="0">
                <a:schemeClr val="bg1"/>
              </a:gs>
              <a:gs pos="31000">
                <a:schemeClr val="bg1"/>
              </a:gs>
            </a:gsLst>
            <a:path path="circle">
              <a:fillToRect l="100000" b="100000"/>
            </a:path>
          </a:gradFill>
          <a:ln w="114300" cmpd="thickThin">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2D0397D-43E7-40C2-A380-835EC1E55AF3}"/>
              </a:ext>
            </a:extLst>
          </p:cNvPr>
          <p:cNvSpPr/>
          <p:nvPr/>
        </p:nvSpPr>
        <p:spPr>
          <a:xfrm>
            <a:off x="559111" y="1661327"/>
            <a:ext cx="20697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5400" b="1" cap="none" spc="0" dirty="0">
                <a:ln/>
                <a:solidFill>
                  <a:srgbClr val="C00000"/>
                </a:solidFill>
                <a:effectLst/>
                <a:latin typeface="Times New Roman" panose="02020603050405020304" pitchFamily="18" charset="0"/>
                <a:cs typeface="Times New Roman" panose="02020603050405020304" pitchFamily="18" charset="0"/>
              </a:rPr>
              <a:t>Luyện</a:t>
            </a:r>
            <a:endParaRPr lang="en-US" sz="54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D45E1C1-BD40-48EF-B7E0-A4B62B243AC6}"/>
              </a:ext>
            </a:extLst>
          </p:cNvPr>
          <p:cNvSpPr/>
          <p:nvPr/>
        </p:nvSpPr>
        <p:spPr>
          <a:xfrm>
            <a:off x="844378" y="4140590"/>
            <a:ext cx="1067920"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4000" b="1" cap="none" spc="0" dirty="0">
                <a:ln/>
                <a:solidFill>
                  <a:srgbClr val="C00000"/>
                </a:solidFill>
                <a:effectLst/>
                <a:latin typeface="Times New Roman" panose="02020603050405020304" pitchFamily="18" charset="0"/>
                <a:cs typeface="Times New Roman" panose="02020603050405020304" pitchFamily="18" charset="0"/>
              </a:rPr>
              <a:t>Tập</a:t>
            </a:r>
            <a:endParaRPr lang="en-US" sz="40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3160836" y="387646"/>
            <a:ext cx="63811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sz="2400" b="1">
                <a:solidFill>
                  <a:srgbClr val="FF3300"/>
                </a:solidFill>
                <a:latin typeface="Times New Roman" panose="02020603050405020304" pitchFamily="18" charset="0"/>
                <a:ea typeface="Calibri" panose="020F0502020204030204" pitchFamily="34" charset="0"/>
                <a:cs typeface="Times New Roman" panose="02020603050405020304" pitchFamily="18" charset="0"/>
              </a:rPr>
              <a:t>B</a:t>
            </a:r>
            <a:r>
              <a:rPr kumimoji="0" lang="nl-NL" sz="24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ài 1: Thực hiện phép tính theo các cách có thể</a:t>
            </a:r>
            <a:endParaRPr kumimoji="0" lang="vi-VN"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160836" y="859455"/>
                <a:ext cx="2241511"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sz="2400" smtClean="0">
                          <a:latin typeface="Cambria Math" panose="02040503050406030204" pitchFamily="18" charset="0"/>
                        </a:rPr>
                        <m:t>a</m:t>
                      </m:r>
                      <m:r>
                        <a:rPr lang="vi-VN" sz="2400" b="0" i="0" smtClean="0">
                          <a:latin typeface="Cambria Math" panose="02040503050406030204" pitchFamily="18" charset="0"/>
                        </a:rPr>
                        <m:t>) </m:t>
                      </m:r>
                      <m:rad>
                        <m:radPr>
                          <m:ctrlPr>
                            <a:rPr lang="vi-VN" sz="2400" i="1">
                              <a:latin typeface="Cambria Math" panose="02040503050406030204" pitchFamily="18" charset="0"/>
                            </a:rPr>
                          </m:ctrlPr>
                        </m:radPr>
                        <m:deg>
                          <m:r>
                            <a:rPr lang="vi-VN" sz="2400" i="0">
                              <a:latin typeface="Cambria Math" panose="02040503050406030204" pitchFamily="18" charset="0"/>
                            </a:rPr>
                            <m:t>3</m:t>
                          </m:r>
                        </m:deg>
                        <m:e>
                          <m:r>
                            <a:rPr lang="vi-VN" sz="2400">
                              <a:latin typeface="Cambria Math" panose="02040503050406030204" pitchFamily="18" charset="0"/>
                            </a:rPr>
                            <m:t>1728</m:t>
                          </m:r>
                        </m:e>
                      </m:rad>
                      <m:r>
                        <a:rPr lang="vi-VN" sz="2400" i="0">
                          <a:latin typeface="Cambria Math" panose="02040503050406030204" pitchFamily="18" charset="0"/>
                        </a:rPr>
                        <m:t>:</m:t>
                      </m:r>
                      <m:rad>
                        <m:radPr>
                          <m:ctrlPr>
                            <a:rPr lang="vi-VN" sz="2400" i="1">
                              <a:latin typeface="Cambria Math" panose="02040503050406030204" pitchFamily="18" charset="0"/>
                            </a:rPr>
                          </m:ctrlPr>
                        </m:radPr>
                        <m:deg>
                          <m:r>
                            <a:rPr lang="vi-VN" sz="2400" i="0">
                              <a:latin typeface="Cambria Math" panose="02040503050406030204" pitchFamily="18" charset="0"/>
                            </a:rPr>
                            <m:t>3</m:t>
                          </m:r>
                        </m:deg>
                        <m:e>
                          <m:r>
                            <a:rPr lang="vi-VN" sz="2400" i="0">
                              <a:latin typeface="Cambria Math" panose="02040503050406030204" pitchFamily="18" charset="0"/>
                            </a:rPr>
                            <m:t>64</m:t>
                          </m:r>
                        </m:e>
                      </m:rad>
                    </m:oMath>
                  </m:oMathPara>
                </a14:m>
                <a:endParaRPr lang="vi-VN" sz="240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160836" y="859455"/>
                <a:ext cx="2241511" cy="505203"/>
              </a:xfrm>
              <a:prstGeom prst="rect">
                <a:avLst/>
              </a:prstGeom>
              <a:blipFill rotWithShape="0">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246724" y="649089"/>
                <a:ext cx="2742674" cy="888961"/>
              </a:xfrm>
              <a:prstGeom prst="rect">
                <a:avLst/>
              </a:prstGeom>
            </p:spPr>
            <p:txBody>
              <a:bodyPr wrap="none">
                <a:spAutoFit/>
              </a:bodyPr>
              <a:lstStyle/>
              <a:p>
                <a:pPr algn="just">
                  <a:lnSpc>
                    <a:spcPct val="106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b</a:t>
                </a:r>
                <a:r>
                  <a:rPr lang="nl-NL" sz="24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400" i="1">
                                <a:effectLst/>
                                <a:latin typeface="Cambria Math" panose="02040503050406030204" pitchFamily="18" charset="0"/>
                                <a:ea typeface="Calibri" panose="020F0502020204030204" pitchFamily="34" charset="0"/>
                                <a:cs typeface="Times New Roman" panose="02020603050405020304" pitchFamily="18" charset="0"/>
                              </a:rPr>
                              <m:t>9</m:t>
                            </m:r>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4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n>
                        </m:f>
                      </m:e>
                    </m:rad>
                  </m:oMath>
                </a14:m>
                <a:r>
                  <a:rPr lang="nl-NL"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246724" y="649089"/>
                <a:ext cx="2742674" cy="888961"/>
              </a:xfrm>
              <a:prstGeom prst="rect">
                <a:avLst/>
              </a:prstGeom>
              <a:blipFill rotWithShape="0">
                <a:blip r:embed="rId6"/>
                <a:stretch>
                  <a:fillRect l="-3556"/>
                </a:stretch>
              </a:blipFill>
            </p:spPr>
            <p:txBody>
              <a:bodyPr/>
              <a:lstStyle/>
              <a:p>
                <a:r>
                  <a:rPr lang="vi-VN">
                    <a:noFill/>
                  </a:rPr>
                  <a:t> </a:t>
                </a:r>
              </a:p>
            </p:txBody>
          </p:sp>
        </mc:Fallback>
      </mc:AlternateContent>
      <p:pic>
        <p:nvPicPr>
          <p:cNvPr id="13" name="Picture 12">
            <a:extLst>
              <a:ext uri="{FF2B5EF4-FFF2-40B4-BE49-F238E27FC236}">
                <a16:creationId xmlns:a16="http://schemas.microsoft.com/office/drawing/2014/main" id="{2CF18F18-6288-47AA-9966-D7D1B01EED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02" y="5213608"/>
            <a:ext cx="1660119" cy="1660119"/>
          </a:xfrm>
          <a:prstGeom prst="rect">
            <a:avLst/>
          </a:prstGeom>
        </p:spPr>
      </p:pic>
      <p:graphicFrame>
        <p:nvGraphicFramePr>
          <p:cNvPr id="16" name="Object 8"/>
          <p:cNvGraphicFramePr>
            <a:graphicFrameLocks noChangeAspect="1"/>
          </p:cNvGraphicFramePr>
          <p:nvPr>
            <p:extLst>
              <p:ext uri="{D42A27DB-BD31-4B8C-83A1-F6EECF244321}">
                <p14:modId xmlns:p14="http://schemas.microsoft.com/office/powerpoint/2010/main" val="3688591201"/>
              </p:ext>
            </p:extLst>
          </p:nvPr>
        </p:nvGraphicFramePr>
        <p:xfrm>
          <a:off x="2994902" y="2024230"/>
          <a:ext cx="3882415" cy="1015184"/>
        </p:xfrm>
        <a:graphic>
          <a:graphicData uri="http://schemas.openxmlformats.org/presentationml/2006/ole">
            <mc:AlternateContent xmlns:mc="http://schemas.openxmlformats.org/markup-compatibility/2006">
              <mc:Choice xmlns:v="urn:schemas-microsoft-com:vml" Requires="v">
                <p:oleObj name="Equation" r:id="rId8" imgW="1790640" imgH="457200" progId="Equation.DSMT4">
                  <p:embed/>
                </p:oleObj>
              </mc:Choice>
              <mc:Fallback>
                <p:oleObj name="Equation" r:id="rId8" imgW="1790640" imgH="457200" progId="Equation.DSMT4">
                  <p:embed/>
                  <p:pic>
                    <p:nvPicPr>
                      <p:cNvPr id="0" name=""/>
                      <p:cNvPicPr>
                        <a:picLocks noChangeAspect="1" noChangeArrowheads="1"/>
                      </p:cNvPicPr>
                      <p:nvPr/>
                    </p:nvPicPr>
                    <p:blipFill>
                      <a:blip r:embed="rId9"/>
                      <a:srcRect/>
                      <a:stretch>
                        <a:fillRect/>
                      </a:stretch>
                    </p:blipFill>
                    <p:spPr bwMode="auto">
                      <a:xfrm>
                        <a:off x="2994902" y="2024230"/>
                        <a:ext cx="3882415" cy="1015184"/>
                      </a:xfrm>
                      <a:prstGeom prst="rect">
                        <a:avLst/>
                      </a:prstGeom>
                      <a:noFill/>
                      <a:ln>
                        <a:noFill/>
                      </a:ln>
                      <a:effec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403591727"/>
              </p:ext>
            </p:extLst>
          </p:nvPr>
        </p:nvGraphicFramePr>
        <p:xfrm>
          <a:off x="7367722" y="2060150"/>
          <a:ext cx="4000535" cy="979264"/>
        </p:xfrm>
        <a:graphic>
          <a:graphicData uri="http://schemas.openxmlformats.org/presentationml/2006/ole">
            <mc:AlternateContent xmlns:mc="http://schemas.openxmlformats.org/markup-compatibility/2006">
              <mc:Choice xmlns:v="urn:schemas-microsoft-com:vml" Requires="v">
                <p:oleObj name="Equation" r:id="rId10" imgW="1854000" imgH="507960" progId="Equation.DSMT4">
                  <p:embed/>
                </p:oleObj>
              </mc:Choice>
              <mc:Fallback>
                <p:oleObj name="Equation" r:id="rId10" imgW="1854000" imgH="507960" progId="Equation.DSMT4">
                  <p:embed/>
                  <p:pic>
                    <p:nvPicPr>
                      <p:cNvPr id="0" name=""/>
                      <p:cNvPicPr>
                        <a:picLocks noChangeAspect="1" noChangeArrowheads="1"/>
                      </p:cNvPicPr>
                      <p:nvPr/>
                    </p:nvPicPr>
                    <p:blipFill>
                      <a:blip r:embed="rId11"/>
                      <a:srcRect/>
                      <a:stretch>
                        <a:fillRect/>
                      </a:stretch>
                    </p:blipFill>
                    <p:spPr bwMode="auto">
                      <a:xfrm>
                        <a:off x="7367722" y="2060150"/>
                        <a:ext cx="4000535" cy="979264"/>
                      </a:xfrm>
                      <a:prstGeom prst="rect">
                        <a:avLst/>
                      </a:prstGeom>
                      <a:noFill/>
                      <a:ln>
                        <a:noFill/>
                      </a:ln>
                      <a:effectLst/>
                    </p:spPr>
                  </p:pic>
                </p:oleObj>
              </mc:Fallback>
            </mc:AlternateContent>
          </a:graphicData>
        </a:graphic>
      </p:graphicFrame>
      <p:sp>
        <p:nvSpPr>
          <p:cNvPr id="18" name="Text Box 7"/>
          <p:cNvSpPr txBox="1">
            <a:spLocks noChangeArrowheads="1"/>
          </p:cNvSpPr>
          <p:nvPr/>
        </p:nvSpPr>
        <p:spPr bwMode="auto">
          <a:xfrm>
            <a:off x="7310642" y="1534532"/>
            <a:ext cx="20573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eaLnBrk="1" hangingPunct="1">
              <a:spcBef>
                <a:spcPct val="50000"/>
              </a:spcBef>
            </a:pPr>
            <a:r>
              <a:rPr lang="en-US" sz="2400" b="1" i="0" u="sng">
                <a:solidFill>
                  <a:srgbClr val="0000FF"/>
                </a:solidFill>
                <a:latin typeface="Times New Roman" panose="02020603050405020304" pitchFamily="18" charset="0"/>
              </a:rPr>
              <a:t>Cách 2 </a:t>
            </a:r>
          </a:p>
        </p:txBody>
      </p:sp>
      <p:sp>
        <p:nvSpPr>
          <p:cNvPr id="19" name="Text Box 7"/>
          <p:cNvSpPr txBox="1">
            <a:spLocks noChangeArrowheads="1"/>
          </p:cNvSpPr>
          <p:nvPr/>
        </p:nvSpPr>
        <p:spPr bwMode="auto">
          <a:xfrm>
            <a:off x="3767188" y="1536338"/>
            <a:ext cx="20573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eaLnBrk="1" hangingPunct="1">
              <a:spcBef>
                <a:spcPct val="50000"/>
              </a:spcBef>
            </a:pPr>
            <a:r>
              <a:rPr lang="en-US" sz="2400" b="1" i="0" u="sng">
                <a:solidFill>
                  <a:srgbClr val="0000FF"/>
                </a:solidFill>
                <a:latin typeface="Times New Roman" panose="02020603050405020304" pitchFamily="18" charset="0"/>
              </a:rPr>
              <a:t>Cách 1 </a:t>
            </a:r>
          </a:p>
        </p:txBody>
      </p:sp>
      <p:cxnSp>
        <p:nvCxnSpPr>
          <p:cNvPr id="8" name="Straight Connector 7"/>
          <p:cNvCxnSpPr/>
          <p:nvPr/>
        </p:nvCxnSpPr>
        <p:spPr>
          <a:xfrm>
            <a:off x="7165129" y="1686824"/>
            <a:ext cx="120914" cy="502907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3176292" y="3264720"/>
                <a:ext cx="2823465" cy="2787494"/>
              </a:xfrm>
              <a:prstGeom prst="rect">
                <a:avLst/>
              </a:prstGeom>
            </p:spPr>
            <p:txBody>
              <a:bodyPr wrap="none">
                <a:spAutoFit/>
              </a:bodyPr>
              <a:lstStyle/>
              <a:p>
                <a:pPr algn="just">
                  <a:lnSpc>
                    <a:spcPct val="106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b</a:t>
                </a:r>
                <a:r>
                  <a:rPr lang="nl-NL" sz="24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400" i="1">
                                <a:effectLst/>
                                <a:latin typeface="Cambria Math" panose="02040503050406030204" pitchFamily="18" charset="0"/>
                                <a:ea typeface="Calibri" panose="020F0502020204030204" pitchFamily="34" charset="0"/>
                                <a:cs typeface="Times New Roman" panose="02020603050405020304" pitchFamily="18" charset="0"/>
                              </a:rPr>
                              <m:t>9</m:t>
                            </m:r>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4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n>
                        </m:f>
                      </m:e>
                    </m:rad>
                  </m:oMath>
                </a14:m>
                <a:r>
                  <a:rPr lang="nl-NL" sz="24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6000"/>
                  </a:lnSpc>
                  <a:spcAft>
                    <a:spcPts val="800"/>
                  </a:spcAft>
                </a:pPr>
                <a:r>
                  <a:rPr lang="nl-NL" sz="24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ctrlPr>
                          <a:rPr lang="nl-NL" sz="2400" i="1" smtClean="0">
                            <a:latin typeface="Cambria Math" panose="02040503050406030204" pitchFamily="18" charset="0"/>
                            <a:ea typeface="Calibri" panose="020F0502020204030204" pitchFamily="34" charset="0"/>
                            <a:cs typeface="Times New Roman" panose="02020603050405020304" pitchFamily="18" charset="0"/>
                          </a:rPr>
                        </m:ctrlPr>
                      </m:radPr>
                      <m:deg>
                        <m:r>
                          <a:rPr lang="nl-NL" sz="2400" i="1" smtClean="0">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9</m:t>
                            </m:r>
                            <m:r>
                              <a:rPr lang="en-US" sz="2400" b="0" i="1" smtClean="0">
                                <a:latin typeface="Cambria Math" panose="02040503050406030204" pitchFamily="18" charset="0"/>
                                <a:cs typeface="Times New Roman" panose="02020603050405020304" pitchFamily="18" charset="0"/>
                              </a:rPr>
                              <m:t>𝑎</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𝑎</m:t>
                        </m:r>
                      </m:e>
                    </m:rad>
                    <m:r>
                      <a:rPr lang="en-US" sz="2400" b="0" i="0" smtClean="0">
                        <a:latin typeface="Cambria Math" panose="02040503050406030204" pitchFamily="18" charset="0"/>
                        <a:ea typeface="Calibri" panose="020F0502020204030204" pitchFamily="34" charset="0"/>
                        <a:cs typeface="Times New Roman" panose="02020603050405020304" pitchFamily="18" charset="0"/>
                      </a:rPr>
                      <m:t> −</m:t>
                    </m:r>
                    <m:rad>
                      <m:radPr>
                        <m:ctrlPr>
                          <a:rPr lang="en-US" sz="2400" b="0" i="1" smtClean="0">
                            <a:latin typeface="Cambria Math" panose="02040503050406030204" pitchFamily="18" charset="0"/>
                            <a:ea typeface="Calibri" panose="020F0502020204030204" pitchFamily="34" charset="0"/>
                            <a:cs typeface="Times New Roman" panose="02020603050405020304" pitchFamily="18" charset="0"/>
                          </a:rPr>
                        </m:ctrlPr>
                      </m:radPr>
                      <m:deg>
                        <m:r>
                          <a:rPr lang="en-US" sz="2400" b="0" i="1" smtClean="0">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3</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𝑎</m:t>
                            </m:r>
                          </m:num>
                          <m:den>
                            <m:r>
                              <a:rPr lang="en-US" sz="2400" b="0" i="1" smtClean="0">
                                <a:latin typeface="Cambria Math" panose="02040503050406030204" pitchFamily="18" charset="0"/>
                                <a:cs typeface="Times New Roman" panose="02020603050405020304" pitchFamily="18" charset="0"/>
                              </a:rPr>
                              <m:t>3</m:t>
                            </m:r>
                          </m:den>
                        </m:f>
                      </m:e>
                    </m:rad>
                  </m:oMath>
                </a14:m>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6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en-US" sz="2400" i="1" smtClean="0">
                            <a:latin typeface="Cambria Math" panose="02040503050406030204" pitchFamily="18" charset="0"/>
                            <a:ea typeface="Calibri" panose="020F0502020204030204" pitchFamily="34" charset="0"/>
                            <a:cs typeface="Times New Roman" panose="02020603050405020304" pitchFamily="18" charset="0"/>
                          </a:rPr>
                        </m:ctrlPr>
                      </m:radPr>
                      <m:deg>
                        <m:r>
                          <a:rPr lang="en-US" sz="2400" i="1" smtClean="0">
                            <a:latin typeface="Cambria Math" panose="02040503050406030204" pitchFamily="18" charset="0"/>
                            <a:ea typeface="Calibri" panose="020F0502020204030204" pitchFamily="34" charset="0"/>
                            <a:cs typeface="Times New Roman" panose="02020603050405020304" pitchFamily="18" charset="0"/>
                          </a:rPr>
                          <m:t>3</m:t>
                        </m:r>
                      </m:deg>
                      <m:e>
                        <m:r>
                          <a:rPr lang="en-US" sz="2400" b="0" i="1" smtClean="0">
                            <a:latin typeface="Cambria Math" panose="02040503050406030204" pitchFamily="18" charset="0"/>
                            <a:ea typeface="Calibri" panose="020F0502020204030204" pitchFamily="34" charset="0"/>
                            <a:cs typeface="Times New Roman" panose="02020603050405020304" pitchFamily="18" charset="0"/>
                          </a:rPr>
                          <m:t>9</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𝑎</m:t>
                        </m:r>
                      </m:e>
                    </m:rad>
                    <m:r>
                      <a:rPr lang="en-US" sz="2400" b="0" i="1" smtClean="0">
                        <a:latin typeface="Cambria Math" panose="02040503050406030204" pitchFamily="18" charset="0"/>
                        <a:ea typeface="Calibri" panose="020F0502020204030204" pitchFamily="34" charset="0"/>
                        <a:cs typeface="Times New Roman" panose="02020603050405020304" pitchFamily="18" charset="0"/>
                      </a:rPr>
                      <m:t>−</m:t>
                    </m:r>
                    <m:rad>
                      <m:radPr>
                        <m:ctrlPr>
                          <a:rPr lang="en-US" sz="2400" b="0" i="1" smtClean="0">
                            <a:latin typeface="Cambria Math" panose="02040503050406030204" pitchFamily="18" charset="0"/>
                            <a:ea typeface="Calibri" panose="020F0502020204030204" pitchFamily="34" charset="0"/>
                            <a:cs typeface="Times New Roman" panose="02020603050405020304" pitchFamily="18" charset="0"/>
                          </a:rPr>
                        </m:ctrlPr>
                      </m:radPr>
                      <m:deg>
                        <m:r>
                          <a:rPr lang="en-US" sz="2400" b="0" i="1" smtClean="0">
                            <a:latin typeface="Cambria Math" panose="02040503050406030204" pitchFamily="18" charset="0"/>
                            <a:ea typeface="Calibri" panose="020F0502020204030204" pitchFamily="34" charset="0"/>
                            <a:cs typeface="Times New Roman" panose="02020603050405020304" pitchFamily="18" charset="0"/>
                          </a:rPr>
                          <m:t>3</m:t>
                        </m:r>
                      </m:deg>
                      <m:e>
                        <m:r>
                          <a:rPr lang="en-US" sz="2400" b="0" i="1" smtClean="0">
                            <a:latin typeface="Cambria Math" panose="02040503050406030204" pitchFamily="18" charset="0"/>
                            <a:ea typeface="Calibri" panose="020F0502020204030204" pitchFamily="34" charset="0"/>
                            <a:cs typeface="Times New Roman" panose="02020603050405020304" pitchFamily="18" charset="0"/>
                          </a:rPr>
                          <m:t>9</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𝑎</m:t>
                        </m:r>
                      </m:e>
                    </m:rad>
                  </m:oMath>
                </a14:m>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0</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176292" y="3264720"/>
                <a:ext cx="2823465" cy="2787494"/>
              </a:xfrm>
              <a:prstGeom prst="rect">
                <a:avLst/>
              </a:prstGeom>
              <a:blipFill rotWithShape="0">
                <a:blip r:embed="rId13"/>
                <a:stretch>
                  <a:fillRect l="-3240" b="-4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557756" y="3146553"/>
                <a:ext cx="2863284" cy="3615926"/>
              </a:xfrm>
              <a:prstGeom prst="rect">
                <a:avLst/>
              </a:prstGeom>
            </p:spPr>
            <p:txBody>
              <a:bodyPr wrap="none">
                <a:spAutoFit/>
              </a:bodyPr>
              <a:lstStyle/>
              <a:p>
                <a:pPr algn="just">
                  <a:lnSpc>
                    <a:spcPct val="106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b</a:t>
                </a:r>
                <a:r>
                  <a:rPr lang="nl-NL" sz="24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400" i="1">
                                <a:effectLst/>
                                <a:latin typeface="Cambria Math" panose="02040503050406030204" pitchFamily="18" charset="0"/>
                                <a:ea typeface="Calibri" panose="020F0502020204030204" pitchFamily="34" charset="0"/>
                                <a:cs typeface="Times New Roman" panose="02020603050405020304" pitchFamily="18" charset="0"/>
                              </a:rPr>
                              <m:t>9</m:t>
                            </m:r>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4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n>
                        </m:f>
                      </m:e>
                    </m:rad>
                  </m:oMath>
                </a14:m>
                <a:r>
                  <a:rPr lang="nl-NL" sz="24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6000"/>
                  </a:lnSpc>
                  <a:spcAft>
                    <a:spcPts val="800"/>
                  </a:spcAft>
                </a:pPr>
                <a:r>
                  <a:rPr lang="nl-NL" sz="24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ctrlPr>
                          <a:rPr lang="nl-NL" sz="2400" i="1" smtClean="0">
                            <a:latin typeface="Cambria Math" panose="02040503050406030204" pitchFamily="18" charset="0"/>
                            <a:ea typeface="Calibri" panose="020F0502020204030204" pitchFamily="34" charset="0"/>
                            <a:cs typeface="Times New Roman" panose="02020603050405020304" pitchFamily="18" charset="0"/>
                          </a:rPr>
                        </m:ctrlPr>
                      </m:radPr>
                      <m:deg>
                        <m:r>
                          <a:rPr lang="nl-NL" sz="2400" i="1" smtClean="0">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9</m:t>
                            </m:r>
                            <m:r>
                              <a:rPr lang="en-US" sz="2400" b="0" i="1" smtClean="0">
                                <a:latin typeface="Cambria Math" panose="02040503050406030204" pitchFamily="18" charset="0"/>
                                <a:cs typeface="Times New Roman" panose="02020603050405020304" pitchFamily="18" charset="0"/>
                              </a:rPr>
                              <m:t>𝑎</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𝑎</m:t>
                        </m:r>
                      </m:e>
                    </m:rad>
                    <m:r>
                      <a:rPr lang="en-US" sz="2400" b="0" i="0" smtClean="0">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latin typeface="Cambria Math" panose="02040503050406030204" pitchFamily="18" charset="0"/>
                        <a:ea typeface="Calibri" panose="020F0502020204030204" pitchFamily="34" charset="0"/>
                        <a:cs typeface="Times New Roman" panose="02020603050405020304" pitchFamily="18" charset="0"/>
                      </a:rPr>
                      <m:t>3</m:t>
                    </m:r>
                    <m:rad>
                      <m:radPr>
                        <m:ctrlPr>
                          <a:rPr lang="en-US" sz="2400" b="0" i="1" smtClean="0">
                            <a:latin typeface="Cambria Math" panose="02040503050406030204" pitchFamily="18" charset="0"/>
                            <a:ea typeface="Calibri" panose="020F0502020204030204" pitchFamily="34" charset="0"/>
                            <a:cs typeface="Times New Roman" panose="02020603050405020304" pitchFamily="18" charset="0"/>
                          </a:rPr>
                        </m:ctrlPr>
                      </m:radPr>
                      <m:deg>
                        <m:r>
                          <a:rPr lang="en-US" sz="2400" b="0" i="1" smtClean="0">
                            <a:latin typeface="Cambria Math" panose="02040503050406030204" pitchFamily="18" charset="0"/>
                            <a:ea typeface="Calibri" panose="020F0502020204030204" pitchFamily="34" charset="0"/>
                            <a:cs typeface="Times New Roman" panose="02020603050405020304" pitchFamily="18" charset="0"/>
                          </a:rPr>
                          <m:t>3</m:t>
                        </m:r>
                      </m:deg>
                      <m:e>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𝑎</m:t>
                            </m:r>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3</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3.</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3</m:t>
                                </m:r>
                              </m:e>
                              <m:sup>
                                <m:r>
                                  <a:rPr lang="en-US" sz="2400" b="0" i="1" smtClean="0">
                                    <a:latin typeface="Cambria Math" panose="02040503050406030204" pitchFamily="18" charset="0"/>
                                    <a:cs typeface="Times New Roman" panose="02020603050405020304" pitchFamily="18" charset="0"/>
                                  </a:rPr>
                                  <m:t>2</m:t>
                                </m:r>
                              </m:sup>
                            </m:sSup>
                          </m:den>
                        </m:f>
                      </m:e>
                    </m:rad>
                  </m:oMath>
                </a14:m>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6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en-US" sz="2400" i="1" smtClean="0">
                            <a:latin typeface="Cambria Math" panose="02040503050406030204" pitchFamily="18" charset="0"/>
                            <a:ea typeface="Calibri" panose="020F0502020204030204" pitchFamily="34" charset="0"/>
                            <a:cs typeface="Times New Roman" panose="02020603050405020304" pitchFamily="18" charset="0"/>
                          </a:rPr>
                        </m:ctrlPr>
                      </m:radPr>
                      <m:deg>
                        <m:r>
                          <a:rPr lang="en-US" sz="2400" i="1" smtClean="0">
                            <a:latin typeface="Cambria Math" panose="02040503050406030204" pitchFamily="18" charset="0"/>
                            <a:ea typeface="Calibri" panose="020F0502020204030204" pitchFamily="34" charset="0"/>
                            <a:cs typeface="Times New Roman" panose="02020603050405020304" pitchFamily="18" charset="0"/>
                          </a:rPr>
                          <m:t>3</m:t>
                        </m:r>
                      </m:deg>
                      <m:e>
                        <m:r>
                          <a:rPr lang="en-US" sz="2400" b="0" i="1" smtClean="0">
                            <a:latin typeface="Cambria Math" panose="02040503050406030204" pitchFamily="18" charset="0"/>
                            <a:ea typeface="Calibri" panose="020F0502020204030204" pitchFamily="34" charset="0"/>
                            <a:cs typeface="Times New Roman" panose="02020603050405020304" pitchFamily="18" charset="0"/>
                          </a:rPr>
                          <m:t>9</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𝑎</m:t>
                        </m:r>
                      </m:e>
                    </m:rad>
                    <m:r>
                      <a:rPr lang="en-US" sz="24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rad>
                          <m:radPr>
                            <m:ctrlPr>
                              <a:rPr lang="en-US" sz="2400" b="0" i="1" smtClean="0">
                                <a:latin typeface="Cambria Math" panose="02040503050406030204" pitchFamily="18" charset="0"/>
                                <a:cs typeface="Times New Roman" panose="02020603050405020304" pitchFamily="18" charset="0"/>
                              </a:rPr>
                            </m:ctrlPr>
                          </m:radPr>
                          <m:deg>
                            <m:r>
                              <a:rPr lang="en-US" sz="2400" b="0" i="1" smtClean="0">
                                <a:latin typeface="Cambria Math" panose="02040503050406030204" pitchFamily="18" charset="0"/>
                                <a:cs typeface="Times New Roman" panose="02020603050405020304" pitchFamily="18" charset="0"/>
                              </a:rPr>
                              <m:t>3</m:t>
                            </m:r>
                          </m:deg>
                          <m:e>
                            <m:r>
                              <a:rPr lang="en-US" sz="2400" b="0" i="1" smtClean="0">
                                <a:latin typeface="Cambria Math" panose="02040503050406030204" pitchFamily="18" charset="0"/>
                                <a:cs typeface="Times New Roman" panose="02020603050405020304" pitchFamily="18" charset="0"/>
                              </a:rPr>
                              <m:t>9</m:t>
                            </m:r>
                            <m:r>
                              <a:rPr lang="en-US" sz="2400" b="0" i="1" smtClean="0">
                                <a:latin typeface="Cambria Math" panose="02040503050406030204" pitchFamily="18" charset="0"/>
                                <a:cs typeface="Times New Roman" panose="02020603050405020304" pitchFamily="18" charset="0"/>
                              </a:rPr>
                              <m:t>𝑎</m:t>
                            </m:r>
                          </m:e>
                        </m:rad>
                      </m:num>
                      <m:den>
                        <m:rad>
                          <m:radPr>
                            <m:ctrlPr>
                              <a:rPr lang="en-US" sz="2400" b="0" i="1" smtClean="0">
                                <a:latin typeface="Cambria Math" panose="02040503050406030204" pitchFamily="18" charset="0"/>
                                <a:cs typeface="Times New Roman" panose="02020603050405020304" pitchFamily="18" charset="0"/>
                              </a:rPr>
                            </m:ctrlPr>
                          </m:radPr>
                          <m:deg>
                            <m:r>
                              <a:rPr lang="en-US" sz="2400" b="0" i="1" smtClean="0">
                                <a:latin typeface="Cambria Math" panose="02040503050406030204" pitchFamily="18" charset="0"/>
                                <a:cs typeface="Times New Roman" panose="02020603050405020304" pitchFamily="18" charset="0"/>
                              </a:rPr>
                              <m:t>3</m:t>
                            </m:r>
                          </m:deg>
                          <m:e>
                            <m:r>
                              <a:rPr lang="en-US" sz="2400" b="0" i="1" smtClean="0">
                                <a:latin typeface="Cambria Math" panose="02040503050406030204" pitchFamily="18" charset="0"/>
                                <a:cs typeface="Times New Roman" panose="02020603050405020304" pitchFamily="18" charset="0"/>
                              </a:rPr>
                              <m:t>27</m:t>
                            </m:r>
                          </m:e>
                        </m:rad>
                      </m:den>
                    </m:f>
                  </m:oMath>
                </a14:m>
                <a:endParaRPr lang="en-US" sz="2400" b="0" i="1">
                  <a:latin typeface="Cambria Math" panose="02040503050406030204" pitchFamily="18" charset="0"/>
                  <a:cs typeface="Times New Roman" panose="02020603050405020304" pitchFamily="18" charset="0"/>
                </a:endParaRPr>
              </a:p>
              <a:p>
                <a:pPr>
                  <a:lnSpc>
                    <a:spcPct val="106000"/>
                  </a:lnSpc>
                  <a:spcAft>
                    <a:spcPts val="800"/>
                  </a:spcAft>
                </a:pPr>
                <a14:m>
                  <m:oMathPara xmlns:m="http://schemas.openxmlformats.org/officeDocument/2006/math">
                    <m:oMathParaPr>
                      <m:jc m:val="left"/>
                    </m:oMathParaPr>
                    <m:oMath xmlns:m="http://schemas.openxmlformats.org/officeDocument/2006/math">
                      <m:r>
                        <a:rPr lang="en-US" sz="2400" b="0" i="0" smtClean="0">
                          <a:latin typeface="Cambria Math" panose="02040503050406030204" pitchFamily="18" charset="0"/>
                          <a:cs typeface="Times New Roman" panose="02020603050405020304" pitchFamily="18" charset="0"/>
                        </a:rPr>
                        <m:t>=</m:t>
                      </m:r>
                      <m:rad>
                        <m:rad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2400" i="1" smtClean="0">
                              <a:effectLst/>
                              <a:latin typeface="Cambria Math" panose="02040503050406030204" pitchFamily="18" charset="0"/>
                              <a:ea typeface="Calibri" panose="020F0502020204030204" pitchFamily="34" charset="0"/>
                              <a:cs typeface="Times New Roman" panose="02020603050405020304" pitchFamily="18" charset="0"/>
                            </a:rPr>
                            <m:t>3</m:t>
                          </m: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9</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𝑎</m:t>
                          </m:r>
                        </m:e>
                      </m:rad>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 </m:t>
                      </m:r>
                      <m:rad>
                        <m:radPr>
                          <m:ctrlP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3</m:t>
                          </m: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9</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𝑎</m:t>
                          </m:r>
                        </m:e>
                      </m:rad>
                    </m:oMath>
                  </m:oMathPara>
                </a14:m>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0</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557756" y="3146553"/>
                <a:ext cx="2863284" cy="3615926"/>
              </a:xfrm>
              <a:prstGeom prst="rect">
                <a:avLst/>
              </a:prstGeom>
              <a:blipFill rotWithShape="0">
                <a:blip r:embed="rId14"/>
                <a:stretch>
                  <a:fillRect l="-3412" b="-2361"/>
                </a:stretch>
              </a:blipFill>
            </p:spPr>
            <p:txBody>
              <a:bodyPr/>
              <a:lstStyle/>
              <a:p>
                <a:r>
                  <a:rPr lang="vi-VN">
                    <a:noFill/>
                  </a:rPr>
                  <a:t> </a:t>
                </a:r>
              </a:p>
            </p:txBody>
          </p:sp>
        </mc:Fallback>
      </mc:AlternateContent>
    </p:spTree>
    <p:extLst>
      <p:ext uri="{BB962C8B-B14F-4D97-AF65-F5344CB8AC3E}">
        <p14:creationId xmlns:p14="http://schemas.microsoft.com/office/powerpoint/2010/main" val="313869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5158" y="2712377"/>
            <a:ext cx="3489608" cy="26838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ounded Rectangle 2"/>
          <p:cNvSpPr/>
          <p:nvPr/>
        </p:nvSpPr>
        <p:spPr>
          <a:xfrm>
            <a:off x="81353" y="2712378"/>
            <a:ext cx="3489608" cy="26838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组合 69"/>
          <p:cNvGrpSpPr/>
          <p:nvPr/>
        </p:nvGrpSpPr>
        <p:grpSpPr>
          <a:xfrm>
            <a:off x="4607119" y="2439668"/>
            <a:ext cx="2977767" cy="2994664"/>
            <a:chOff x="3366292" y="1931351"/>
            <a:chExt cx="2233616" cy="2245998"/>
          </a:xfrm>
          <a:solidFill>
            <a:srgbClr val="D20402"/>
          </a:solidFill>
        </p:grpSpPr>
        <p:sp>
          <p:nvSpPr>
            <p:cNvPr id="5" name="椭圆 8"/>
            <p:cNvSpPr/>
            <p:nvPr/>
          </p:nvSpPr>
          <p:spPr>
            <a:xfrm>
              <a:off x="3366292" y="1959929"/>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6" name="椭圆 8"/>
            <p:cNvSpPr/>
            <p:nvPr/>
          </p:nvSpPr>
          <p:spPr>
            <a:xfrm rot="5400000">
              <a:off x="4363242" y="1805939"/>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7" name="椭圆 8"/>
            <p:cNvSpPr/>
            <p:nvPr/>
          </p:nvSpPr>
          <p:spPr>
            <a:xfrm flipH="1">
              <a:off x="4517233" y="2815271"/>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8" name="椭圆 8"/>
            <p:cNvSpPr/>
            <p:nvPr/>
          </p:nvSpPr>
          <p:spPr>
            <a:xfrm rot="16200000" flipV="1">
              <a:off x="3510755" y="2969262"/>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pic>
        <p:nvPicPr>
          <p:cNvPr id="9" name="Picture 3" descr="F:\PPT素材\3232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2465" y="2808948"/>
            <a:ext cx="606283" cy="6063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PPT素材\333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4216" y="4475413"/>
            <a:ext cx="606283" cy="6063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F:\PPT素材\6443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4831" y="4380586"/>
            <a:ext cx="606283" cy="6063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PPT素材\95433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1245" y="2859470"/>
            <a:ext cx="606283" cy="60636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78"/>
          <p:cNvGrpSpPr/>
          <p:nvPr/>
        </p:nvGrpSpPr>
        <p:grpSpPr>
          <a:xfrm rot="10800000">
            <a:off x="3640376" y="3006894"/>
            <a:ext cx="700681" cy="494909"/>
            <a:chOff x="5758372" y="2313737"/>
            <a:chExt cx="525579" cy="371182"/>
          </a:xfrm>
          <a:solidFill>
            <a:schemeClr val="tx2"/>
          </a:solidFill>
        </p:grpSpPr>
        <p:sp>
          <p:nvSpPr>
            <p:cNvPr id="14" name="等腰三角形 79"/>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15" name="等腰三角形 80"/>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grpSp>
        <p:nvGrpSpPr>
          <p:cNvPr id="16" name="组合 81"/>
          <p:cNvGrpSpPr/>
          <p:nvPr/>
        </p:nvGrpSpPr>
        <p:grpSpPr>
          <a:xfrm rot="10800000">
            <a:off x="3687942" y="4480992"/>
            <a:ext cx="700681" cy="494909"/>
            <a:chOff x="5758372" y="2313737"/>
            <a:chExt cx="525579" cy="371182"/>
          </a:xfrm>
          <a:solidFill>
            <a:schemeClr val="accent2"/>
          </a:solidFill>
        </p:grpSpPr>
        <p:sp>
          <p:nvSpPr>
            <p:cNvPr id="17" name="等腰三角形 82"/>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18" name="等腰三角形 83"/>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grpSp>
        <p:nvGrpSpPr>
          <p:cNvPr id="19" name="组合 84"/>
          <p:cNvGrpSpPr/>
          <p:nvPr/>
        </p:nvGrpSpPr>
        <p:grpSpPr>
          <a:xfrm>
            <a:off x="7813797" y="2916844"/>
            <a:ext cx="700681" cy="494909"/>
            <a:chOff x="5758372" y="2313737"/>
            <a:chExt cx="525579" cy="371182"/>
          </a:xfrm>
          <a:solidFill>
            <a:schemeClr val="accent3"/>
          </a:solidFill>
        </p:grpSpPr>
        <p:sp>
          <p:nvSpPr>
            <p:cNvPr id="20" name="等腰三角形 85"/>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21" name="等腰三角形 86"/>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grpSp>
        <p:nvGrpSpPr>
          <p:cNvPr id="22" name="组合 87"/>
          <p:cNvGrpSpPr/>
          <p:nvPr/>
        </p:nvGrpSpPr>
        <p:grpSpPr>
          <a:xfrm>
            <a:off x="7861365" y="4390944"/>
            <a:ext cx="700681" cy="494909"/>
            <a:chOff x="5758372" y="2313737"/>
            <a:chExt cx="525579" cy="371182"/>
          </a:xfrm>
          <a:solidFill>
            <a:schemeClr val="accent1"/>
          </a:solidFill>
        </p:grpSpPr>
        <p:sp>
          <p:nvSpPr>
            <p:cNvPr id="23" name="等腰三角形 88"/>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24" name="等腰三角形 89"/>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sp>
        <p:nvSpPr>
          <p:cNvPr id="25" name="TextBox 24"/>
          <p:cNvSpPr txBox="1"/>
          <p:nvPr/>
        </p:nvSpPr>
        <p:spPr>
          <a:xfrm>
            <a:off x="74919" y="2925443"/>
            <a:ext cx="3636392" cy="984875"/>
          </a:xfrm>
          <a:prstGeom prst="rect">
            <a:avLst/>
          </a:prstGeom>
          <a:noFill/>
          <a:ln>
            <a:noFill/>
          </a:ln>
        </p:spPr>
        <p:txBody>
          <a:bodyPr wrap="square" lIns="121908" tIns="60955" rIns="121908" bIns="60955" rtlCol="0">
            <a:spAutoFit/>
          </a:bodyPr>
          <a:lstStyle/>
          <a:p>
            <a:pPr algn="just"/>
            <a:r>
              <a:rPr lang="en-US" sz="2800">
                <a:solidFill>
                  <a:srgbClr val="CC0099"/>
                </a:solidFill>
                <a:latin typeface="Times New Roman" panose="02020603050405020304" pitchFamily="18" charset="0"/>
                <a:ea typeface="Times New Roman" panose="02020603050405020304" pitchFamily="18" charset="0"/>
              </a:rPr>
              <a:t>a) Nhóm 1 nhận xét bài làm nhóm 2</a:t>
            </a:r>
            <a:endParaRPr lang="en-US" sz="2800">
              <a:solidFill>
                <a:srgbClr val="CC0099"/>
              </a:solidFill>
            </a:endParaRPr>
          </a:p>
        </p:txBody>
      </p:sp>
      <p:sp>
        <p:nvSpPr>
          <p:cNvPr id="26" name="TextBox 25"/>
          <p:cNvSpPr txBox="1"/>
          <p:nvPr/>
        </p:nvSpPr>
        <p:spPr>
          <a:xfrm>
            <a:off x="74919" y="4410270"/>
            <a:ext cx="3621680" cy="984875"/>
          </a:xfrm>
          <a:prstGeom prst="rect">
            <a:avLst/>
          </a:prstGeom>
          <a:noFill/>
          <a:ln>
            <a:noFill/>
          </a:ln>
        </p:spPr>
        <p:txBody>
          <a:bodyPr wrap="square" lIns="121908" tIns="60955" rIns="121908" bIns="60955" rtlCol="0">
            <a:spAutoFit/>
          </a:bodyPr>
          <a:lstStyle/>
          <a:p>
            <a:pPr algn="just"/>
            <a:r>
              <a:rPr lang="en-US" sz="2800">
                <a:solidFill>
                  <a:srgbClr val="1C7500"/>
                </a:solidFill>
                <a:latin typeface="Times New Roman" panose="02020603050405020304" pitchFamily="18" charset="0"/>
                <a:ea typeface="Times New Roman" panose="02020603050405020304" pitchFamily="18" charset="0"/>
              </a:rPr>
              <a:t>b) Nhóm 2 nhận xét bài làm nhóm 3 </a:t>
            </a:r>
            <a:endParaRPr lang="en-US" sz="2800">
              <a:solidFill>
                <a:srgbClr val="1C7500"/>
              </a:solidFill>
            </a:endParaRPr>
          </a:p>
        </p:txBody>
      </p:sp>
      <p:sp>
        <p:nvSpPr>
          <p:cNvPr id="27" name="TextBox 26"/>
          <p:cNvSpPr txBox="1"/>
          <p:nvPr/>
        </p:nvSpPr>
        <p:spPr>
          <a:xfrm>
            <a:off x="8562047" y="2859470"/>
            <a:ext cx="3523928" cy="984875"/>
          </a:xfrm>
          <a:prstGeom prst="rect">
            <a:avLst/>
          </a:prstGeom>
          <a:noFill/>
          <a:ln>
            <a:noFill/>
          </a:ln>
        </p:spPr>
        <p:txBody>
          <a:bodyPr wrap="square" lIns="121908" tIns="60955" rIns="121908" bIns="60955" rtlCol="0">
            <a:spAutoFit/>
          </a:bodyPr>
          <a:lstStyle/>
          <a:p>
            <a:pPr algn="just"/>
            <a:r>
              <a:rPr lang="en-US" sz="2800">
                <a:solidFill>
                  <a:schemeClr val="accent5">
                    <a:lumMod val="50000"/>
                  </a:schemeClr>
                </a:solidFill>
                <a:latin typeface="Times New Roman" panose="02020603050405020304" pitchFamily="18" charset="0"/>
                <a:ea typeface="Times New Roman" panose="02020603050405020304" pitchFamily="18" charset="0"/>
              </a:rPr>
              <a:t>c) Nhóm 3 nhận xét bài làm nhóm 4</a:t>
            </a:r>
            <a:endParaRPr lang="en-US" sz="2800">
              <a:solidFill>
                <a:schemeClr val="accent5">
                  <a:lumMod val="50000"/>
                </a:schemeClr>
              </a:solidFill>
            </a:endParaRPr>
          </a:p>
        </p:txBody>
      </p:sp>
      <p:sp>
        <p:nvSpPr>
          <p:cNvPr id="28" name="TextBox 27"/>
          <p:cNvSpPr txBox="1"/>
          <p:nvPr/>
        </p:nvSpPr>
        <p:spPr>
          <a:xfrm>
            <a:off x="8593602" y="4331864"/>
            <a:ext cx="3552719" cy="984875"/>
          </a:xfrm>
          <a:prstGeom prst="rect">
            <a:avLst/>
          </a:prstGeom>
          <a:noFill/>
          <a:ln>
            <a:noFill/>
          </a:ln>
        </p:spPr>
        <p:txBody>
          <a:bodyPr wrap="square" lIns="121908" tIns="60955" rIns="121908" bIns="60955" rtlCol="0">
            <a:spAutoFit/>
          </a:bodyPr>
          <a:lstStyle/>
          <a:p>
            <a:pPr algn="just"/>
            <a:r>
              <a:rPr lang="en-US" sz="2800">
                <a:latin typeface="Times New Roman" panose="02020603050405020304" pitchFamily="18" charset="0"/>
                <a:ea typeface="Times New Roman" panose="02020603050405020304" pitchFamily="18" charset="0"/>
              </a:rPr>
              <a:t>d) Nhóm 4 nhận xét bài của nhóm 1</a:t>
            </a:r>
            <a:endParaRPr lang="en-US" sz="2800"/>
          </a:p>
        </p:txBody>
      </p:sp>
      <p:sp>
        <p:nvSpPr>
          <p:cNvPr id="29" name="Rectangle 28"/>
          <p:cNvSpPr/>
          <p:nvPr/>
        </p:nvSpPr>
        <p:spPr>
          <a:xfrm>
            <a:off x="0" y="-4851"/>
            <a:ext cx="3340411" cy="60807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latin typeface="Times New Roman" panose="02020603050405020304" pitchFamily="18" charset="0"/>
                <a:cs typeface="Times New Roman" panose="02020603050405020304" pitchFamily="18" charset="0"/>
              </a:rPr>
              <a:t>Bài tập nhóm</a:t>
            </a:r>
          </a:p>
        </p:txBody>
      </p:sp>
      <p:pic>
        <p:nvPicPr>
          <p:cNvPr id="30" name="Picture 29"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5785" y="0"/>
            <a:ext cx="1586027" cy="1586027"/>
          </a:xfrm>
          <a:prstGeom prst="rect">
            <a:avLst/>
          </a:prstGeom>
        </p:spPr>
      </p:pic>
      <p:sp>
        <p:nvSpPr>
          <p:cNvPr id="31" name="Rectangle 30"/>
          <p:cNvSpPr/>
          <p:nvPr/>
        </p:nvSpPr>
        <p:spPr>
          <a:xfrm>
            <a:off x="1135124" y="673950"/>
            <a:ext cx="9604325" cy="1815882"/>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Nội dung yêu cầu chung: Các nhóm làm bài trên bảng phụ nhóm. Thời gian làm bài 5 phút. Sau 5 phút các nhóm dán bài lên bảng và nhận xét chéo.Cuối cùng đưa ra nhận xét chung về giải pt chứa căn bậc hai, bậc ba</a:t>
            </a:r>
            <a:endParaRPr lang="en-US" sz="2800"/>
          </a:p>
        </p:txBody>
      </p:sp>
      <p:sp>
        <p:nvSpPr>
          <p:cNvPr id="32" name="Line 3"/>
          <p:cNvSpPr>
            <a:spLocks noChangeShapeType="1"/>
          </p:cNvSpPr>
          <p:nvPr/>
        </p:nvSpPr>
        <p:spPr bwMode="auto">
          <a:xfrm flipV="1">
            <a:off x="6481164" y="5589853"/>
            <a:ext cx="6124" cy="58192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 name="Line 4"/>
          <p:cNvSpPr>
            <a:spLocks noChangeShapeType="1"/>
          </p:cNvSpPr>
          <p:nvPr/>
        </p:nvSpPr>
        <p:spPr bwMode="auto">
          <a:xfrm rot="360000" flipV="1">
            <a:off x="6509959" y="5682302"/>
            <a:ext cx="146167" cy="4924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4" name="Line 5"/>
          <p:cNvSpPr>
            <a:spLocks noChangeShapeType="1"/>
          </p:cNvSpPr>
          <p:nvPr/>
        </p:nvSpPr>
        <p:spPr bwMode="auto">
          <a:xfrm rot="1080000" flipV="1">
            <a:off x="6554661" y="5900301"/>
            <a:ext cx="326375" cy="34262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5" name="Line 6"/>
          <p:cNvSpPr>
            <a:spLocks noChangeShapeType="1"/>
          </p:cNvSpPr>
          <p:nvPr/>
        </p:nvSpPr>
        <p:spPr bwMode="auto">
          <a:xfrm rot="1440000" flipV="1">
            <a:off x="6496546" y="6038871"/>
            <a:ext cx="442072" cy="27963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6" name="Line 7"/>
          <p:cNvSpPr>
            <a:spLocks noChangeShapeType="1"/>
          </p:cNvSpPr>
          <p:nvPr/>
        </p:nvSpPr>
        <p:spPr bwMode="auto">
          <a:xfrm rot="1800000" flipV="1">
            <a:off x="6478143" y="6190084"/>
            <a:ext cx="481312" cy="10717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7" name="Line 8"/>
          <p:cNvSpPr>
            <a:spLocks noChangeShapeType="1"/>
          </p:cNvSpPr>
          <p:nvPr/>
        </p:nvSpPr>
        <p:spPr bwMode="auto">
          <a:xfrm rot="2160000">
            <a:off x="6456165" y="6289726"/>
            <a:ext cx="453171" cy="4134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8" name="Line 9"/>
          <p:cNvSpPr>
            <a:spLocks noChangeShapeType="1"/>
          </p:cNvSpPr>
          <p:nvPr/>
        </p:nvSpPr>
        <p:spPr bwMode="auto">
          <a:xfrm rot="2520000">
            <a:off x="6377299" y="6313819"/>
            <a:ext cx="468385" cy="11415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9" name="Line 10"/>
          <p:cNvSpPr>
            <a:spLocks noChangeShapeType="1"/>
          </p:cNvSpPr>
          <p:nvPr/>
        </p:nvSpPr>
        <p:spPr bwMode="auto">
          <a:xfrm rot="2880000">
            <a:off x="6356280" y="6380682"/>
            <a:ext cx="419996" cy="17329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40" name="Line 13"/>
          <p:cNvSpPr>
            <a:spLocks noChangeShapeType="1"/>
          </p:cNvSpPr>
          <p:nvPr/>
        </p:nvSpPr>
        <p:spPr bwMode="auto">
          <a:xfrm rot="720000" flipV="1">
            <a:off x="6525926" y="5758968"/>
            <a:ext cx="254147" cy="48574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41" name="Line 33"/>
          <p:cNvSpPr>
            <a:spLocks noChangeShapeType="1"/>
          </p:cNvSpPr>
          <p:nvPr/>
        </p:nvSpPr>
        <p:spPr bwMode="auto">
          <a:xfrm rot="10800000" flipV="1">
            <a:off x="6478206" y="6171773"/>
            <a:ext cx="2957" cy="58326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63" name="Rounded Rectangle 36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05:00</a:t>
            </a:r>
          </a:p>
        </p:txBody>
      </p:sp>
      <p:sp>
        <p:nvSpPr>
          <p:cNvPr id="364" name="Rounded Rectangle 36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04:59</a:t>
            </a:r>
          </a:p>
        </p:txBody>
      </p:sp>
      <p:sp>
        <p:nvSpPr>
          <p:cNvPr id="365" name="Rounded Rectangle 36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04:58</a:t>
            </a:r>
          </a:p>
        </p:txBody>
      </p:sp>
      <p:sp>
        <p:nvSpPr>
          <p:cNvPr id="366" name="Rounded Rectangle 36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04:57</a:t>
            </a:r>
          </a:p>
        </p:txBody>
      </p:sp>
      <p:sp>
        <p:nvSpPr>
          <p:cNvPr id="367" name="Rounded Rectangle 36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04:56</a:t>
            </a:r>
          </a:p>
        </p:txBody>
      </p:sp>
      <p:sp>
        <p:nvSpPr>
          <p:cNvPr id="368" name="Rounded Rectangle 36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04:55</a:t>
            </a:r>
          </a:p>
        </p:txBody>
      </p:sp>
      <p:sp>
        <p:nvSpPr>
          <p:cNvPr id="369" name="Rounded Rectangle 36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04:54</a:t>
            </a:r>
          </a:p>
        </p:txBody>
      </p:sp>
      <p:sp>
        <p:nvSpPr>
          <p:cNvPr id="370" name="Rounded Rectangle 36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04:53</a:t>
            </a:r>
          </a:p>
        </p:txBody>
      </p:sp>
      <p:sp>
        <p:nvSpPr>
          <p:cNvPr id="371" name="Rounded Rectangle 37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04:52</a:t>
            </a:r>
          </a:p>
        </p:txBody>
      </p:sp>
      <p:sp>
        <p:nvSpPr>
          <p:cNvPr id="372" name="Rounded Rectangle 37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04:51</a:t>
            </a:r>
          </a:p>
        </p:txBody>
      </p:sp>
      <p:sp>
        <p:nvSpPr>
          <p:cNvPr id="373" name="Rounded Rectangle 37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04:50</a:t>
            </a:r>
          </a:p>
        </p:txBody>
      </p:sp>
      <p:sp>
        <p:nvSpPr>
          <p:cNvPr id="374" name="Rounded Rectangle 37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04:49</a:t>
            </a:r>
          </a:p>
        </p:txBody>
      </p:sp>
      <p:sp>
        <p:nvSpPr>
          <p:cNvPr id="375" name="Rounded Rectangle 37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04:48</a:t>
            </a:r>
          </a:p>
        </p:txBody>
      </p:sp>
      <p:sp>
        <p:nvSpPr>
          <p:cNvPr id="376" name="Rounded Rectangle 37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04:47</a:t>
            </a:r>
          </a:p>
        </p:txBody>
      </p:sp>
      <p:sp>
        <p:nvSpPr>
          <p:cNvPr id="377" name="Rounded Rectangle 37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04:46</a:t>
            </a:r>
          </a:p>
        </p:txBody>
      </p:sp>
      <p:sp>
        <p:nvSpPr>
          <p:cNvPr id="378" name="Rounded Rectangle 37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04:45</a:t>
            </a:r>
          </a:p>
        </p:txBody>
      </p:sp>
      <p:sp>
        <p:nvSpPr>
          <p:cNvPr id="379" name="Rounded Rectangle 37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04:44</a:t>
            </a:r>
          </a:p>
        </p:txBody>
      </p:sp>
      <p:sp>
        <p:nvSpPr>
          <p:cNvPr id="380" name="Rounded Rectangle 37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04:43</a:t>
            </a:r>
          </a:p>
        </p:txBody>
      </p:sp>
      <p:sp>
        <p:nvSpPr>
          <p:cNvPr id="381" name="Rounded Rectangle 38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04:42</a:t>
            </a:r>
          </a:p>
        </p:txBody>
      </p:sp>
      <p:sp>
        <p:nvSpPr>
          <p:cNvPr id="382" name="Rounded Rectangle 38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04:41</a:t>
            </a:r>
          </a:p>
        </p:txBody>
      </p:sp>
      <p:sp>
        <p:nvSpPr>
          <p:cNvPr id="383" name="Rounded Rectangle 38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04:40</a:t>
            </a:r>
          </a:p>
        </p:txBody>
      </p:sp>
      <p:sp>
        <p:nvSpPr>
          <p:cNvPr id="384" name="Rounded Rectangle 38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04:39</a:t>
            </a:r>
          </a:p>
        </p:txBody>
      </p:sp>
      <p:sp>
        <p:nvSpPr>
          <p:cNvPr id="385" name="Rounded Rectangle 38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04:38</a:t>
            </a:r>
          </a:p>
        </p:txBody>
      </p:sp>
      <p:sp>
        <p:nvSpPr>
          <p:cNvPr id="386" name="Rounded Rectangle 38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04:37</a:t>
            </a:r>
          </a:p>
        </p:txBody>
      </p:sp>
      <p:sp>
        <p:nvSpPr>
          <p:cNvPr id="387" name="Rounded Rectangle 38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04:36</a:t>
            </a:r>
          </a:p>
        </p:txBody>
      </p:sp>
      <p:sp>
        <p:nvSpPr>
          <p:cNvPr id="388" name="Rounded Rectangle 38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04:35</a:t>
            </a:r>
          </a:p>
        </p:txBody>
      </p:sp>
      <p:sp>
        <p:nvSpPr>
          <p:cNvPr id="389" name="Rounded Rectangle 38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04:34</a:t>
            </a:r>
          </a:p>
        </p:txBody>
      </p:sp>
      <p:sp>
        <p:nvSpPr>
          <p:cNvPr id="390" name="Rounded Rectangle 38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04:33</a:t>
            </a:r>
          </a:p>
        </p:txBody>
      </p:sp>
      <p:sp>
        <p:nvSpPr>
          <p:cNvPr id="391" name="Rounded Rectangle 39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04:32</a:t>
            </a:r>
          </a:p>
        </p:txBody>
      </p:sp>
      <p:sp>
        <p:nvSpPr>
          <p:cNvPr id="392" name="Rounded Rectangle 39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04:31</a:t>
            </a:r>
          </a:p>
        </p:txBody>
      </p:sp>
      <p:sp>
        <p:nvSpPr>
          <p:cNvPr id="393" name="Rounded Rectangle 39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04:30</a:t>
            </a:r>
          </a:p>
        </p:txBody>
      </p:sp>
      <p:sp>
        <p:nvSpPr>
          <p:cNvPr id="394" name="Rounded Rectangle 39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04:29</a:t>
            </a:r>
          </a:p>
        </p:txBody>
      </p:sp>
      <p:sp>
        <p:nvSpPr>
          <p:cNvPr id="395" name="Rounded Rectangle 39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04:28</a:t>
            </a:r>
          </a:p>
        </p:txBody>
      </p:sp>
      <p:sp>
        <p:nvSpPr>
          <p:cNvPr id="396" name="Rounded Rectangle 39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04:27</a:t>
            </a:r>
          </a:p>
        </p:txBody>
      </p:sp>
      <p:sp>
        <p:nvSpPr>
          <p:cNvPr id="397" name="Rounded Rectangle 39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04:26</a:t>
            </a:r>
          </a:p>
        </p:txBody>
      </p:sp>
      <p:sp>
        <p:nvSpPr>
          <p:cNvPr id="398" name="Rounded Rectangle 39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04:25</a:t>
            </a:r>
          </a:p>
        </p:txBody>
      </p:sp>
      <p:sp>
        <p:nvSpPr>
          <p:cNvPr id="399" name="Rounded Rectangle 39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04:24</a:t>
            </a:r>
          </a:p>
        </p:txBody>
      </p:sp>
      <p:sp>
        <p:nvSpPr>
          <p:cNvPr id="400" name="Rounded Rectangle 39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04:23</a:t>
            </a:r>
          </a:p>
        </p:txBody>
      </p:sp>
      <p:sp>
        <p:nvSpPr>
          <p:cNvPr id="401" name="Rounded Rectangle 40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04:22</a:t>
            </a:r>
          </a:p>
        </p:txBody>
      </p:sp>
      <p:sp>
        <p:nvSpPr>
          <p:cNvPr id="402" name="Rounded Rectangle 40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04:21</a:t>
            </a:r>
          </a:p>
        </p:txBody>
      </p:sp>
      <p:sp>
        <p:nvSpPr>
          <p:cNvPr id="403" name="Rounded Rectangle 40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04:20</a:t>
            </a:r>
          </a:p>
        </p:txBody>
      </p:sp>
      <p:sp>
        <p:nvSpPr>
          <p:cNvPr id="404" name="Rounded Rectangle 40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04:19</a:t>
            </a:r>
          </a:p>
        </p:txBody>
      </p:sp>
      <p:sp>
        <p:nvSpPr>
          <p:cNvPr id="405" name="Rounded Rectangle 40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04:18</a:t>
            </a:r>
          </a:p>
        </p:txBody>
      </p:sp>
      <p:sp>
        <p:nvSpPr>
          <p:cNvPr id="406" name="Rounded Rectangle 40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04:17</a:t>
            </a:r>
          </a:p>
        </p:txBody>
      </p:sp>
      <p:sp>
        <p:nvSpPr>
          <p:cNvPr id="407" name="Rounded Rectangle 40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04:16</a:t>
            </a:r>
          </a:p>
        </p:txBody>
      </p:sp>
      <p:sp>
        <p:nvSpPr>
          <p:cNvPr id="408" name="Rounded Rectangle 40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04:15</a:t>
            </a:r>
          </a:p>
        </p:txBody>
      </p:sp>
      <p:sp>
        <p:nvSpPr>
          <p:cNvPr id="409" name="Rounded Rectangle 40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04:14</a:t>
            </a:r>
          </a:p>
        </p:txBody>
      </p:sp>
      <p:sp>
        <p:nvSpPr>
          <p:cNvPr id="410" name="Rounded Rectangle 40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04:13</a:t>
            </a:r>
          </a:p>
        </p:txBody>
      </p:sp>
      <p:sp>
        <p:nvSpPr>
          <p:cNvPr id="411" name="Rounded Rectangle 41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04:12</a:t>
            </a:r>
          </a:p>
        </p:txBody>
      </p:sp>
      <p:sp>
        <p:nvSpPr>
          <p:cNvPr id="412" name="Rounded Rectangle 41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04:11</a:t>
            </a:r>
          </a:p>
        </p:txBody>
      </p:sp>
      <p:sp>
        <p:nvSpPr>
          <p:cNvPr id="413" name="Rounded Rectangle 41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04:10</a:t>
            </a:r>
          </a:p>
        </p:txBody>
      </p:sp>
      <p:sp>
        <p:nvSpPr>
          <p:cNvPr id="414" name="Rounded Rectangle 41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04:09</a:t>
            </a:r>
          </a:p>
        </p:txBody>
      </p:sp>
      <p:sp>
        <p:nvSpPr>
          <p:cNvPr id="415" name="Rounded Rectangle 41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04:08</a:t>
            </a:r>
          </a:p>
        </p:txBody>
      </p:sp>
      <p:sp>
        <p:nvSpPr>
          <p:cNvPr id="416" name="Rounded Rectangle 41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04:07</a:t>
            </a:r>
          </a:p>
        </p:txBody>
      </p:sp>
      <p:sp>
        <p:nvSpPr>
          <p:cNvPr id="417" name="Rounded Rectangle 41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04:06</a:t>
            </a:r>
          </a:p>
        </p:txBody>
      </p:sp>
      <p:sp>
        <p:nvSpPr>
          <p:cNvPr id="418" name="Rounded Rectangle 41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04:05</a:t>
            </a:r>
          </a:p>
        </p:txBody>
      </p:sp>
      <p:sp>
        <p:nvSpPr>
          <p:cNvPr id="419" name="Rounded Rectangle 41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04:04</a:t>
            </a:r>
          </a:p>
        </p:txBody>
      </p:sp>
      <p:sp>
        <p:nvSpPr>
          <p:cNvPr id="420" name="Rounded Rectangle 41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04:03</a:t>
            </a:r>
          </a:p>
        </p:txBody>
      </p:sp>
      <p:sp>
        <p:nvSpPr>
          <p:cNvPr id="421" name="Rounded Rectangle 42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04:02</a:t>
            </a:r>
          </a:p>
        </p:txBody>
      </p:sp>
      <p:sp>
        <p:nvSpPr>
          <p:cNvPr id="422" name="Rounded Rectangle 42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04:01</a:t>
            </a:r>
          </a:p>
        </p:txBody>
      </p:sp>
      <p:sp>
        <p:nvSpPr>
          <p:cNvPr id="423" name="Rounded Rectangle 42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04:00</a:t>
            </a:r>
          </a:p>
        </p:txBody>
      </p:sp>
      <p:sp>
        <p:nvSpPr>
          <p:cNvPr id="424" name="Rounded Rectangle 42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03:59</a:t>
            </a:r>
          </a:p>
        </p:txBody>
      </p:sp>
      <p:sp>
        <p:nvSpPr>
          <p:cNvPr id="425" name="Rounded Rectangle 42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03:58</a:t>
            </a:r>
          </a:p>
        </p:txBody>
      </p:sp>
      <p:sp>
        <p:nvSpPr>
          <p:cNvPr id="426" name="Rounded Rectangle 42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03:57</a:t>
            </a:r>
          </a:p>
        </p:txBody>
      </p:sp>
      <p:sp>
        <p:nvSpPr>
          <p:cNvPr id="427" name="Rounded Rectangle 42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03:56</a:t>
            </a:r>
          </a:p>
        </p:txBody>
      </p:sp>
      <p:sp>
        <p:nvSpPr>
          <p:cNvPr id="428" name="Rounded Rectangle 42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03:55</a:t>
            </a:r>
          </a:p>
        </p:txBody>
      </p:sp>
      <p:sp>
        <p:nvSpPr>
          <p:cNvPr id="429" name="Rounded Rectangle 42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03:54</a:t>
            </a:r>
          </a:p>
        </p:txBody>
      </p:sp>
      <p:sp>
        <p:nvSpPr>
          <p:cNvPr id="430" name="Rounded Rectangle 42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03:53</a:t>
            </a:r>
          </a:p>
        </p:txBody>
      </p:sp>
      <p:sp>
        <p:nvSpPr>
          <p:cNvPr id="431" name="Rounded Rectangle 43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03:52</a:t>
            </a:r>
          </a:p>
        </p:txBody>
      </p:sp>
      <p:sp>
        <p:nvSpPr>
          <p:cNvPr id="432" name="Rounded Rectangle 43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03:51</a:t>
            </a:r>
          </a:p>
        </p:txBody>
      </p:sp>
      <p:sp>
        <p:nvSpPr>
          <p:cNvPr id="433" name="Rounded Rectangle 43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03:50</a:t>
            </a:r>
          </a:p>
        </p:txBody>
      </p:sp>
      <p:sp>
        <p:nvSpPr>
          <p:cNvPr id="434" name="Rounded Rectangle 43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03:49</a:t>
            </a:r>
          </a:p>
        </p:txBody>
      </p:sp>
      <p:sp>
        <p:nvSpPr>
          <p:cNvPr id="435" name="Rounded Rectangle 43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03:48</a:t>
            </a:r>
          </a:p>
        </p:txBody>
      </p:sp>
      <p:sp>
        <p:nvSpPr>
          <p:cNvPr id="436" name="Rounded Rectangle 43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03:47</a:t>
            </a:r>
          </a:p>
        </p:txBody>
      </p:sp>
      <p:sp>
        <p:nvSpPr>
          <p:cNvPr id="437" name="Rounded Rectangle 43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03:46</a:t>
            </a:r>
          </a:p>
        </p:txBody>
      </p:sp>
      <p:sp>
        <p:nvSpPr>
          <p:cNvPr id="438" name="Rounded Rectangle 43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03:45</a:t>
            </a:r>
          </a:p>
        </p:txBody>
      </p:sp>
      <p:sp>
        <p:nvSpPr>
          <p:cNvPr id="439" name="Rounded Rectangle 43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03:44</a:t>
            </a:r>
          </a:p>
        </p:txBody>
      </p:sp>
      <p:sp>
        <p:nvSpPr>
          <p:cNvPr id="440" name="Rounded Rectangle 43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03:43</a:t>
            </a:r>
          </a:p>
        </p:txBody>
      </p:sp>
      <p:sp>
        <p:nvSpPr>
          <p:cNvPr id="441" name="Rounded Rectangle 44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03:42</a:t>
            </a:r>
          </a:p>
        </p:txBody>
      </p:sp>
      <p:sp>
        <p:nvSpPr>
          <p:cNvPr id="442" name="Rounded Rectangle 44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03:41</a:t>
            </a:r>
          </a:p>
        </p:txBody>
      </p:sp>
      <p:sp>
        <p:nvSpPr>
          <p:cNvPr id="443" name="Rounded Rectangle 44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03:40</a:t>
            </a:r>
          </a:p>
        </p:txBody>
      </p:sp>
      <p:sp>
        <p:nvSpPr>
          <p:cNvPr id="444" name="Rounded Rectangle 44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03:39</a:t>
            </a:r>
          </a:p>
        </p:txBody>
      </p:sp>
      <p:sp>
        <p:nvSpPr>
          <p:cNvPr id="445" name="Rounded Rectangle 44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03:38</a:t>
            </a:r>
          </a:p>
        </p:txBody>
      </p:sp>
      <p:sp>
        <p:nvSpPr>
          <p:cNvPr id="446" name="Rounded Rectangle 44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03:37</a:t>
            </a:r>
          </a:p>
        </p:txBody>
      </p:sp>
      <p:sp>
        <p:nvSpPr>
          <p:cNvPr id="447" name="Rounded Rectangle 44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03:36</a:t>
            </a:r>
          </a:p>
        </p:txBody>
      </p:sp>
      <p:sp>
        <p:nvSpPr>
          <p:cNvPr id="448" name="Rounded Rectangle 44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03:35</a:t>
            </a:r>
          </a:p>
        </p:txBody>
      </p:sp>
      <p:sp>
        <p:nvSpPr>
          <p:cNvPr id="449" name="Rounded Rectangle 44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03:34</a:t>
            </a:r>
          </a:p>
        </p:txBody>
      </p:sp>
      <p:sp>
        <p:nvSpPr>
          <p:cNvPr id="450" name="Rounded Rectangle 44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03:33</a:t>
            </a:r>
          </a:p>
        </p:txBody>
      </p:sp>
      <p:sp>
        <p:nvSpPr>
          <p:cNvPr id="451" name="Rounded Rectangle 45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03:32</a:t>
            </a:r>
          </a:p>
        </p:txBody>
      </p:sp>
      <p:sp>
        <p:nvSpPr>
          <p:cNvPr id="452" name="Rounded Rectangle 45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03:31</a:t>
            </a:r>
          </a:p>
        </p:txBody>
      </p:sp>
      <p:sp>
        <p:nvSpPr>
          <p:cNvPr id="453" name="Rounded Rectangle 45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03:30</a:t>
            </a:r>
          </a:p>
        </p:txBody>
      </p:sp>
      <p:sp>
        <p:nvSpPr>
          <p:cNvPr id="454" name="Rounded Rectangle 45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03:29</a:t>
            </a:r>
          </a:p>
        </p:txBody>
      </p:sp>
      <p:sp>
        <p:nvSpPr>
          <p:cNvPr id="455" name="Rounded Rectangle 45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03:28</a:t>
            </a:r>
          </a:p>
        </p:txBody>
      </p:sp>
      <p:sp>
        <p:nvSpPr>
          <p:cNvPr id="456" name="Rounded Rectangle 45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03:27</a:t>
            </a:r>
          </a:p>
        </p:txBody>
      </p:sp>
      <p:sp>
        <p:nvSpPr>
          <p:cNvPr id="457" name="Rounded Rectangle 45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03:26</a:t>
            </a:r>
          </a:p>
        </p:txBody>
      </p:sp>
      <p:sp>
        <p:nvSpPr>
          <p:cNvPr id="458" name="Rounded Rectangle 45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03:25</a:t>
            </a:r>
          </a:p>
        </p:txBody>
      </p:sp>
      <p:sp>
        <p:nvSpPr>
          <p:cNvPr id="459" name="Rounded Rectangle 45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03:24</a:t>
            </a:r>
          </a:p>
        </p:txBody>
      </p:sp>
      <p:sp>
        <p:nvSpPr>
          <p:cNvPr id="460" name="Rounded Rectangle 45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03:23</a:t>
            </a:r>
          </a:p>
        </p:txBody>
      </p:sp>
      <p:sp>
        <p:nvSpPr>
          <p:cNvPr id="461" name="Rounded Rectangle 46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03:22</a:t>
            </a:r>
          </a:p>
        </p:txBody>
      </p:sp>
      <p:sp>
        <p:nvSpPr>
          <p:cNvPr id="462" name="Rounded Rectangle 46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03:21</a:t>
            </a:r>
          </a:p>
        </p:txBody>
      </p:sp>
      <p:sp>
        <p:nvSpPr>
          <p:cNvPr id="463" name="Rounded Rectangle 46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03:20</a:t>
            </a:r>
          </a:p>
        </p:txBody>
      </p:sp>
      <p:sp>
        <p:nvSpPr>
          <p:cNvPr id="464" name="Rounded Rectangle 46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03:19</a:t>
            </a:r>
          </a:p>
        </p:txBody>
      </p:sp>
      <p:sp>
        <p:nvSpPr>
          <p:cNvPr id="465" name="Rounded Rectangle 46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03:18</a:t>
            </a:r>
          </a:p>
        </p:txBody>
      </p:sp>
      <p:sp>
        <p:nvSpPr>
          <p:cNvPr id="466" name="Rounded Rectangle 46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03:17</a:t>
            </a:r>
          </a:p>
        </p:txBody>
      </p:sp>
      <p:sp>
        <p:nvSpPr>
          <p:cNvPr id="467" name="Rounded Rectangle 46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03:16</a:t>
            </a:r>
          </a:p>
        </p:txBody>
      </p:sp>
      <p:sp>
        <p:nvSpPr>
          <p:cNvPr id="468" name="Rounded Rectangle 46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03:15</a:t>
            </a:r>
          </a:p>
        </p:txBody>
      </p:sp>
      <p:sp>
        <p:nvSpPr>
          <p:cNvPr id="469" name="Rounded Rectangle 46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03:14</a:t>
            </a:r>
          </a:p>
        </p:txBody>
      </p:sp>
      <p:sp>
        <p:nvSpPr>
          <p:cNvPr id="470" name="Rounded Rectangle 46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03:13</a:t>
            </a:r>
          </a:p>
        </p:txBody>
      </p:sp>
      <p:sp>
        <p:nvSpPr>
          <p:cNvPr id="471" name="Rounded Rectangle 47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03:12</a:t>
            </a:r>
          </a:p>
        </p:txBody>
      </p:sp>
      <p:sp>
        <p:nvSpPr>
          <p:cNvPr id="472" name="Rounded Rectangle 47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03:11</a:t>
            </a:r>
          </a:p>
        </p:txBody>
      </p:sp>
      <p:sp>
        <p:nvSpPr>
          <p:cNvPr id="473" name="Rounded Rectangle 47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03:10</a:t>
            </a:r>
          </a:p>
        </p:txBody>
      </p:sp>
      <p:sp>
        <p:nvSpPr>
          <p:cNvPr id="474" name="Rounded Rectangle 47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03:09</a:t>
            </a:r>
          </a:p>
        </p:txBody>
      </p:sp>
      <p:sp>
        <p:nvSpPr>
          <p:cNvPr id="475" name="Rounded Rectangle 47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03:08</a:t>
            </a:r>
          </a:p>
        </p:txBody>
      </p:sp>
      <p:sp>
        <p:nvSpPr>
          <p:cNvPr id="476" name="Rounded Rectangle 47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03:07</a:t>
            </a:r>
          </a:p>
        </p:txBody>
      </p:sp>
      <p:sp>
        <p:nvSpPr>
          <p:cNvPr id="477" name="Rounded Rectangle 47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03:06</a:t>
            </a:r>
          </a:p>
        </p:txBody>
      </p:sp>
      <p:sp>
        <p:nvSpPr>
          <p:cNvPr id="478" name="Rounded Rectangle 47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03:05</a:t>
            </a:r>
          </a:p>
        </p:txBody>
      </p:sp>
      <p:sp>
        <p:nvSpPr>
          <p:cNvPr id="479" name="Rounded Rectangle 47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03:04</a:t>
            </a:r>
          </a:p>
        </p:txBody>
      </p:sp>
      <p:sp>
        <p:nvSpPr>
          <p:cNvPr id="480" name="Rounded Rectangle 47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03:03</a:t>
            </a:r>
          </a:p>
        </p:txBody>
      </p:sp>
      <p:sp>
        <p:nvSpPr>
          <p:cNvPr id="481" name="Rounded Rectangle 48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03:02</a:t>
            </a:r>
          </a:p>
        </p:txBody>
      </p:sp>
      <p:sp>
        <p:nvSpPr>
          <p:cNvPr id="482" name="Rounded Rectangle 48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03:01</a:t>
            </a:r>
          </a:p>
        </p:txBody>
      </p:sp>
      <p:sp>
        <p:nvSpPr>
          <p:cNvPr id="483" name="Rounded Rectangle 48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03:00</a:t>
            </a:r>
          </a:p>
        </p:txBody>
      </p:sp>
      <p:sp>
        <p:nvSpPr>
          <p:cNvPr id="484" name="Rounded Rectangle 48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02:59</a:t>
            </a:r>
          </a:p>
        </p:txBody>
      </p:sp>
      <p:sp>
        <p:nvSpPr>
          <p:cNvPr id="485" name="Rounded Rectangle 48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02:58</a:t>
            </a:r>
          </a:p>
        </p:txBody>
      </p:sp>
      <p:sp>
        <p:nvSpPr>
          <p:cNvPr id="486" name="Rounded Rectangle 48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02:57</a:t>
            </a:r>
          </a:p>
        </p:txBody>
      </p:sp>
      <p:sp>
        <p:nvSpPr>
          <p:cNvPr id="487" name="Rounded Rectangle 48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02:56</a:t>
            </a:r>
          </a:p>
        </p:txBody>
      </p:sp>
      <p:sp>
        <p:nvSpPr>
          <p:cNvPr id="488" name="Rounded Rectangle 48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02:55</a:t>
            </a:r>
          </a:p>
        </p:txBody>
      </p:sp>
      <p:sp>
        <p:nvSpPr>
          <p:cNvPr id="489" name="Rounded Rectangle 48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02:54</a:t>
            </a:r>
          </a:p>
        </p:txBody>
      </p:sp>
      <p:sp>
        <p:nvSpPr>
          <p:cNvPr id="490" name="Rounded Rectangle 48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02:53</a:t>
            </a:r>
          </a:p>
        </p:txBody>
      </p:sp>
      <p:sp>
        <p:nvSpPr>
          <p:cNvPr id="491" name="Rounded Rectangle 49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02:52</a:t>
            </a:r>
          </a:p>
        </p:txBody>
      </p:sp>
      <p:sp>
        <p:nvSpPr>
          <p:cNvPr id="492" name="Rounded Rectangle 49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02:51</a:t>
            </a:r>
          </a:p>
        </p:txBody>
      </p:sp>
      <p:sp>
        <p:nvSpPr>
          <p:cNvPr id="493" name="Rounded Rectangle 49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02:50</a:t>
            </a:r>
          </a:p>
        </p:txBody>
      </p:sp>
      <p:sp>
        <p:nvSpPr>
          <p:cNvPr id="494" name="Rounded Rectangle 49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02:49</a:t>
            </a:r>
          </a:p>
        </p:txBody>
      </p:sp>
      <p:sp>
        <p:nvSpPr>
          <p:cNvPr id="495" name="Rounded Rectangle 49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02:48</a:t>
            </a:r>
          </a:p>
        </p:txBody>
      </p:sp>
      <p:sp>
        <p:nvSpPr>
          <p:cNvPr id="496" name="Rounded Rectangle 49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02:47</a:t>
            </a:r>
          </a:p>
        </p:txBody>
      </p:sp>
      <p:sp>
        <p:nvSpPr>
          <p:cNvPr id="497" name="Rounded Rectangle 49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02:46</a:t>
            </a:r>
          </a:p>
        </p:txBody>
      </p:sp>
      <p:sp>
        <p:nvSpPr>
          <p:cNvPr id="498" name="Rounded Rectangle 49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02:45</a:t>
            </a:r>
          </a:p>
        </p:txBody>
      </p:sp>
      <p:sp>
        <p:nvSpPr>
          <p:cNvPr id="499" name="Rounded Rectangle 49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02:44</a:t>
            </a:r>
          </a:p>
        </p:txBody>
      </p:sp>
      <p:sp>
        <p:nvSpPr>
          <p:cNvPr id="500" name="Rounded Rectangle 49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02:43</a:t>
            </a:r>
          </a:p>
        </p:txBody>
      </p:sp>
      <p:sp>
        <p:nvSpPr>
          <p:cNvPr id="501" name="Rounded Rectangle 50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02:42</a:t>
            </a:r>
          </a:p>
        </p:txBody>
      </p:sp>
      <p:sp>
        <p:nvSpPr>
          <p:cNvPr id="502" name="Rounded Rectangle 50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02:41</a:t>
            </a:r>
          </a:p>
        </p:txBody>
      </p:sp>
      <p:sp>
        <p:nvSpPr>
          <p:cNvPr id="503" name="Rounded Rectangle 50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02:40</a:t>
            </a:r>
          </a:p>
        </p:txBody>
      </p:sp>
      <p:sp>
        <p:nvSpPr>
          <p:cNvPr id="504" name="Rounded Rectangle 50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02:39</a:t>
            </a:r>
          </a:p>
        </p:txBody>
      </p:sp>
      <p:sp>
        <p:nvSpPr>
          <p:cNvPr id="505" name="Rounded Rectangle 50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02:38</a:t>
            </a:r>
          </a:p>
        </p:txBody>
      </p:sp>
      <p:sp>
        <p:nvSpPr>
          <p:cNvPr id="506" name="Rounded Rectangle 50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02:37</a:t>
            </a:r>
          </a:p>
        </p:txBody>
      </p:sp>
      <p:sp>
        <p:nvSpPr>
          <p:cNvPr id="507" name="Rounded Rectangle 50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02:36</a:t>
            </a:r>
          </a:p>
        </p:txBody>
      </p:sp>
      <p:sp>
        <p:nvSpPr>
          <p:cNvPr id="508" name="Rounded Rectangle 50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02:35</a:t>
            </a:r>
          </a:p>
        </p:txBody>
      </p:sp>
      <p:sp>
        <p:nvSpPr>
          <p:cNvPr id="509" name="Rounded Rectangle 50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02:34</a:t>
            </a:r>
          </a:p>
        </p:txBody>
      </p:sp>
      <p:sp>
        <p:nvSpPr>
          <p:cNvPr id="510" name="Rounded Rectangle 50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02:33</a:t>
            </a:r>
          </a:p>
        </p:txBody>
      </p:sp>
      <p:sp>
        <p:nvSpPr>
          <p:cNvPr id="511" name="Rounded Rectangle 51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02:32</a:t>
            </a:r>
          </a:p>
        </p:txBody>
      </p:sp>
      <p:sp>
        <p:nvSpPr>
          <p:cNvPr id="512" name="Rounded Rectangle 51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02:31</a:t>
            </a:r>
          </a:p>
        </p:txBody>
      </p:sp>
      <p:sp>
        <p:nvSpPr>
          <p:cNvPr id="513" name="Rounded Rectangle 51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02:30</a:t>
            </a:r>
          </a:p>
        </p:txBody>
      </p:sp>
      <p:sp>
        <p:nvSpPr>
          <p:cNvPr id="514" name="Rounded Rectangle 51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02:29</a:t>
            </a:r>
          </a:p>
        </p:txBody>
      </p:sp>
      <p:sp>
        <p:nvSpPr>
          <p:cNvPr id="515" name="Rounded Rectangle 51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02:28</a:t>
            </a:r>
          </a:p>
        </p:txBody>
      </p:sp>
      <p:sp>
        <p:nvSpPr>
          <p:cNvPr id="516" name="Rounded Rectangle 51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02:27</a:t>
            </a:r>
          </a:p>
        </p:txBody>
      </p:sp>
      <p:sp>
        <p:nvSpPr>
          <p:cNvPr id="517" name="Rounded Rectangle 51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02:26</a:t>
            </a:r>
          </a:p>
        </p:txBody>
      </p:sp>
      <p:sp>
        <p:nvSpPr>
          <p:cNvPr id="518" name="Rounded Rectangle 51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02:25</a:t>
            </a:r>
          </a:p>
        </p:txBody>
      </p:sp>
      <p:sp>
        <p:nvSpPr>
          <p:cNvPr id="519" name="Rounded Rectangle 51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02:24</a:t>
            </a:r>
          </a:p>
        </p:txBody>
      </p:sp>
      <p:sp>
        <p:nvSpPr>
          <p:cNvPr id="520" name="Rounded Rectangle 51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02:23</a:t>
            </a:r>
          </a:p>
        </p:txBody>
      </p:sp>
      <p:sp>
        <p:nvSpPr>
          <p:cNvPr id="521" name="Rounded Rectangle 52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02:22</a:t>
            </a:r>
          </a:p>
        </p:txBody>
      </p:sp>
      <p:sp>
        <p:nvSpPr>
          <p:cNvPr id="522" name="Rounded Rectangle 52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02:21</a:t>
            </a:r>
          </a:p>
        </p:txBody>
      </p:sp>
      <p:sp>
        <p:nvSpPr>
          <p:cNvPr id="523" name="Rounded Rectangle 52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02:20</a:t>
            </a:r>
          </a:p>
        </p:txBody>
      </p:sp>
      <p:sp>
        <p:nvSpPr>
          <p:cNvPr id="524" name="Rounded Rectangle 52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02:19</a:t>
            </a:r>
          </a:p>
        </p:txBody>
      </p:sp>
      <p:sp>
        <p:nvSpPr>
          <p:cNvPr id="525" name="Rounded Rectangle 52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02:18</a:t>
            </a:r>
          </a:p>
        </p:txBody>
      </p:sp>
      <p:sp>
        <p:nvSpPr>
          <p:cNvPr id="526" name="Rounded Rectangle 52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02:17</a:t>
            </a:r>
          </a:p>
        </p:txBody>
      </p:sp>
      <p:sp>
        <p:nvSpPr>
          <p:cNvPr id="527" name="Rounded Rectangle 52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02:16</a:t>
            </a:r>
          </a:p>
        </p:txBody>
      </p:sp>
      <p:sp>
        <p:nvSpPr>
          <p:cNvPr id="528" name="Rounded Rectangle 52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02:15</a:t>
            </a:r>
          </a:p>
        </p:txBody>
      </p:sp>
      <p:sp>
        <p:nvSpPr>
          <p:cNvPr id="529" name="Rounded Rectangle 52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02:14</a:t>
            </a:r>
          </a:p>
        </p:txBody>
      </p:sp>
      <p:sp>
        <p:nvSpPr>
          <p:cNvPr id="530" name="Rounded Rectangle 52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02:13</a:t>
            </a:r>
          </a:p>
        </p:txBody>
      </p:sp>
      <p:sp>
        <p:nvSpPr>
          <p:cNvPr id="531" name="Rounded Rectangle 53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02:12</a:t>
            </a:r>
          </a:p>
        </p:txBody>
      </p:sp>
      <p:sp>
        <p:nvSpPr>
          <p:cNvPr id="532" name="Rounded Rectangle 53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02:11</a:t>
            </a:r>
          </a:p>
        </p:txBody>
      </p:sp>
      <p:sp>
        <p:nvSpPr>
          <p:cNvPr id="533" name="Rounded Rectangle 53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02:10</a:t>
            </a:r>
          </a:p>
        </p:txBody>
      </p:sp>
      <p:sp>
        <p:nvSpPr>
          <p:cNvPr id="534" name="Rounded Rectangle 53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02:09</a:t>
            </a:r>
          </a:p>
        </p:txBody>
      </p:sp>
      <p:sp>
        <p:nvSpPr>
          <p:cNvPr id="535" name="Rounded Rectangle 53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02:08</a:t>
            </a:r>
          </a:p>
        </p:txBody>
      </p:sp>
      <p:sp>
        <p:nvSpPr>
          <p:cNvPr id="536" name="Rounded Rectangle 53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02:07</a:t>
            </a:r>
          </a:p>
        </p:txBody>
      </p:sp>
      <p:sp>
        <p:nvSpPr>
          <p:cNvPr id="537" name="Rounded Rectangle 53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02:06</a:t>
            </a:r>
          </a:p>
        </p:txBody>
      </p:sp>
      <p:sp>
        <p:nvSpPr>
          <p:cNvPr id="538" name="Rounded Rectangle 53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02:05</a:t>
            </a:r>
          </a:p>
        </p:txBody>
      </p:sp>
      <p:sp>
        <p:nvSpPr>
          <p:cNvPr id="539" name="Rounded Rectangle 53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02:04</a:t>
            </a:r>
          </a:p>
        </p:txBody>
      </p:sp>
      <p:sp>
        <p:nvSpPr>
          <p:cNvPr id="540" name="Rounded Rectangle 53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02:03</a:t>
            </a:r>
          </a:p>
        </p:txBody>
      </p:sp>
      <p:sp>
        <p:nvSpPr>
          <p:cNvPr id="541" name="Rounded Rectangle 54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02:02</a:t>
            </a:r>
          </a:p>
        </p:txBody>
      </p:sp>
      <p:sp>
        <p:nvSpPr>
          <p:cNvPr id="542" name="Rounded Rectangle 54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02:01</a:t>
            </a:r>
          </a:p>
        </p:txBody>
      </p:sp>
      <p:sp>
        <p:nvSpPr>
          <p:cNvPr id="543" name="Rounded Rectangle 54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02:00</a:t>
            </a:r>
          </a:p>
        </p:txBody>
      </p:sp>
      <p:sp>
        <p:nvSpPr>
          <p:cNvPr id="544" name="Rounded Rectangle 54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01:59</a:t>
            </a:r>
          </a:p>
        </p:txBody>
      </p:sp>
      <p:sp>
        <p:nvSpPr>
          <p:cNvPr id="545" name="Rounded Rectangle 54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01:58</a:t>
            </a:r>
          </a:p>
        </p:txBody>
      </p:sp>
      <p:sp>
        <p:nvSpPr>
          <p:cNvPr id="546" name="Rounded Rectangle 54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01:57</a:t>
            </a:r>
          </a:p>
        </p:txBody>
      </p:sp>
      <p:sp>
        <p:nvSpPr>
          <p:cNvPr id="547" name="Rounded Rectangle 54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01:56</a:t>
            </a:r>
          </a:p>
        </p:txBody>
      </p:sp>
      <p:sp>
        <p:nvSpPr>
          <p:cNvPr id="548" name="Rounded Rectangle 54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01:55</a:t>
            </a:r>
          </a:p>
        </p:txBody>
      </p:sp>
      <p:sp>
        <p:nvSpPr>
          <p:cNvPr id="549" name="Rounded Rectangle 54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01:54</a:t>
            </a:r>
          </a:p>
        </p:txBody>
      </p:sp>
      <p:sp>
        <p:nvSpPr>
          <p:cNvPr id="550" name="Rounded Rectangle 54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01:53</a:t>
            </a:r>
          </a:p>
        </p:txBody>
      </p:sp>
      <p:sp>
        <p:nvSpPr>
          <p:cNvPr id="551" name="Rounded Rectangle 55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01:52</a:t>
            </a:r>
          </a:p>
        </p:txBody>
      </p:sp>
      <p:sp>
        <p:nvSpPr>
          <p:cNvPr id="552" name="Rounded Rectangle 55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01:51</a:t>
            </a:r>
          </a:p>
        </p:txBody>
      </p:sp>
      <p:sp>
        <p:nvSpPr>
          <p:cNvPr id="553" name="Rounded Rectangle 55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01:50</a:t>
            </a:r>
          </a:p>
        </p:txBody>
      </p:sp>
      <p:sp>
        <p:nvSpPr>
          <p:cNvPr id="554" name="Rounded Rectangle 55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01:49</a:t>
            </a:r>
          </a:p>
        </p:txBody>
      </p:sp>
      <p:sp>
        <p:nvSpPr>
          <p:cNvPr id="555" name="Rounded Rectangle 55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01:48</a:t>
            </a:r>
          </a:p>
        </p:txBody>
      </p:sp>
      <p:sp>
        <p:nvSpPr>
          <p:cNvPr id="556" name="Rounded Rectangle 55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01:47</a:t>
            </a:r>
          </a:p>
        </p:txBody>
      </p:sp>
      <p:sp>
        <p:nvSpPr>
          <p:cNvPr id="557" name="Rounded Rectangle 55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01:46</a:t>
            </a:r>
          </a:p>
        </p:txBody>
      </p:sp>
      <p:sp>
        <p:nvSpPr>
          <p:cNvPr id="558" name="Rounded Rectangle 55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01:45</a:t>
            </a:r>
          </a:p>
        </p:txBody>
      </p:sp>
      <p:sp>
        <p:nvSpPr>
          <p:cNvPr id="559" name="Rounded Rectangle 55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01:44</a:t>
            </a:r>
          </a:p>
        </p:txBody>
      </p:sp>
      <p:sp>
        <p:nvSpPr>
          <p:cNvPr id="560" name="Rounded Rectangle 55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01:43</a:t>
            </a:r>
          </a:p>
        </p:txBody>
      </p:sp>
      <p:sp>
        <p:nvSpPr>
          <p:cNvPr id="561" name="Rounded Rectangle 56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01:42</a:t>
            </a:r>
          </a:p>
        </p:txBody>
      </p:sp>
      <p:sp>
        <p:nvSpPr>
          <p:cNvPr id="562" name="Rounded Rectangle 56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01:41</a:t>
            </a:r>
          </a:p>
        </p:txBody>
      </p:sp>
      <p:sp>
        <p:nvSpPr>
          <p:cNvPr id="563" name="Rounded Rectangle 56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01:40</a:t>
            </a:r>
          </a:p>
        </p:txBody>
      </p:sp>
      <p:sp>
        <p:nvSpPr>
          <p:cNvPr id="564" name="Rounded Rectangle 56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01:39</a:t>
            </a:r>
          </a:p>
        </p:txBody>
      </p:sp>
      <p:sp>
        <p:nvSpPr>
          <p:cNvPr id="565" name="Rounded Rectangle 56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01:38</a:t>
            </a:r>
          </a:p>
        </p:txBody>
      </p:sp>
      <p:sp>
        <p:nvSpPr>
          <p:cNvPr id="566" name="Rounded Rectangle 56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01:37</a:t>
            </a:r>
          </a:p>
        </p:txBody>
      </p:sp>
      <p:sp>
        <p:nvSpPr>
          <p:cNvPr id="567" name="Rounded Rectangle 56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01:36</a:t>
            </a:r>
          </a:p>
        </p:txBody>
      </p:sp>
      <p:sp>
        <p:nvSpPr>
          <p:cNvPr id="568" name="Rounded Rectangle 56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01:35</a:t>
            </a:r>
          </a:p>
        </p:txBody>
      </p:sp>
      <p:sp>
        <p:nvSpPr>
          <p:cNvPr id="569" name="Rounded Rectangle 56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01:34</a:t>
            </a:r>
          </a:p>
        </p:txBody>
      </p:sp>
      <p:sp>
        <p:nvSpPr>
          <p:cNvPr id="570" name="Rounded Rectangle 56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01:33</a:t>
            </a:r>
          </a:p>
        </p:txBody>
      </p:sp>
      <p:sp>
        <p:nvSpPr>
          <p:cNvPr id="571" name="Rounded Rectangle 57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01:32</a:t>
            </a:r>
          </a:p>
        </p:txBody>
      </p:sp>
      <p:sp>
        <p:nvSpPr>
          <p:cNvPr id="572" name="Rounded Rectangle 57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01:31</a:t>
            </a:r>
          </a:p>
        </p:txBody>
      </p:sp>
      <p:sp>
        <p:nvSpPr>
          <p:cNvPr id="573" name="Rounded Rectangle 57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01:30</a:t>
            </a:r>
          </a:p>
        </p:txBody>
      </p:sp>
      <p:sp>
        <p:nvSpPr>
          <p:cNvPr id="574" name="Rounded Rectangle 57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01:29</a:t>
            </a:r>
          </a:p>
        </p:txBody>
      </p:sp>
      <p:sp>
        <p:nvSpPr>
          <p:cNvPr id="575" name="Rounded Rectangle 57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01:28</a:t>
            </a:r>
          </a:p>
        </p:txBody>
      </p:sp>
      <p:sp>
        <p:nvSpPr>
          <p:cNvPr id="576" name="Rounded Rectangle 57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01:27</a:t>
            </a:r>
          </a:p>
        </p:txBody>
      </p:sp>
      <p:sp>
        <p:nvSpPr>
          <p:cNvPr id="577" name="Rounded Rectangle 57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01:26</a:t>
            </a:r>
          </a:p>
        </p:txBody>
      </p:sp>
      <p:sp>
        <p:nvSpPr>
          <p:cNvPr id="578" name="Rounded Rectangle 57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01:25</a:t>
            </a:r>
          </a:p>
        </p:txBody>
      </p:sp>
      <p:sp>
        <p:nvSpPr>
          <p:cNvPr id="579" name="Rounded Rectangle 57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01:24</a:t>
            </a:r>
          </a:p>
        </p:txBody>
      </p:sp>
      <p:sp>
        <p:nvSpPr>
          <p:cNvPr id="580" name="Rounded Rectangle 57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01:23</a:t>
            </a:r>
          </a:p>
        </p:txBody>
      </p:sp>
      <p:sp>
        <p:nvSpPr>
          <p:cNvPr id="581" name="Rounded Rectangle 58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01:22</a:t>
            </a:r>
          </a:p>
        </p:txBody>
      </p:sp>
      <p:sp>
        <p:nvSpPr>
          <p:cNvPr id="582" name="Rounded Rectangle 58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01:21</a:t>
            </a:r>
          </a:p>
        </p:txBody>
      </p:sp>
      <p:sp>
        <p:nvSpPr>
          <p:cNvPr id="583" name="Rounded Rectangle 58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01:20</a:t>
            </a:r>
          </a:p>
        </p:txBody>
      </p:sp>
      <p:sp>
        <p:nvSpPr>
          <p:cNvPr id="584" name="Rounded Rectangle 58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01:19</a:t>
            </a:r>
          </a:p>
        </p:txBody>
      </p:sp>
      <p:sp>
        <p:nvSpPr>
          <p:cNvPr id="585" name="Rounded Rectangle 58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01:18</a:t>
            </a:r>
          </a:p>
        </p:txBody>
      </p:sp>
      <p:sp>
        <p:nvSpPr>
          <p:cNvPr id="586" name="Rounded Rectangle 58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01:17</a:t>
            </a:r>
          </a:p>
        </p:txBody>
      </p:sp>
      <p:sp>
        <p:nvSpPr>
          <p:cNvPr id="587" name="Rounded Rectangle 58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01:16</a:t>
            </a:r>
          </a:p>
        </p:txBody>
      </p:sp>
      <p:sp>
        <p:nvSpPr>
          <p:cNvPr id="588" name="Rounded Rectangle 58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01:15</a:t>
            </a:r>
          </a:p>
        </p:txBody>
      </p:sp>
      <p:sp>
        <p:nvSpPr>
          <p:cNvPr id="589" name="Rounded Rectangle 58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01:14</a:t>
            </a:r>
          </a:p>
        </p:txBody>
      </p:sp>
      <p:sp>
        <p:nvSpPr>
          <p:cNvPr id="590" name="Rounded Rectangle 58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01:13</a:t>
            </a:r>
          </a:p>
        </p:txBody>
      </p:sp>
      <p:sp>
        <p:nvSpPr>
          <p:cNvPr id="591" name="Rounded Rectangle 59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01:12</a:t>
            </a:r>
          </a:p>
        </p:txBody>
      </p:sp>
      <p:sp>
        <p:nvSpPr>
          <p:cNvPr id="592" name="Rounded Rectangle 59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01:11</a:t>
            </a:r>
          </a:p>
        </p:txBody>
      </p:sp>
      <p:sp>
        <p:nvSpPr>
          <p:cNvPr id="593" name="Rounded Rectangle 59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01:10</a:t>
            </a:r>
          </a:p>
        </p:txBody>
      </p:sp>
      <p:sp>
        <p:nvSpPr>
          <p:cNvPr id="594" name="Rounded Rectangle 59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01:09</a:t>
            </a:r>
          </a:p>
        </p:txBody>
      </p:sp>
      <p:sp>
        <p:nvSpPr>
          <p:cNvPr id="595" name="Rounded Rectangle 59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01:08</a:t>
            </a:r>
          </a:p>
        </p:txBody>
      </p:sp>
      <p:sp>
        <p:nvSpPr>
          <p:cNvPr id="596" name="Rounded Rectangle 59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01:07</a:t>
            </a:r>
          </a:p>
        </p:txBody>
      </p:sp>
      <p:sp>
        <p:nvSpPr>
          <p:cNvPr id="597" name="Rounded Rectangle 59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01:06</a:t>
            </a:r>
          </a:p>
        </p:txBody>
      </p:sp>
      <p:sp>
        <p:nvSpPr>
          <p:cNvPr id="598" name="Rounded Rectangle 59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01:05</a:t>
            </a:r>
          </a:p>
        </p:txBody>
      </p:sp>
      <p:sp>
        <p:nvSpPr>
          <p:cNvPr id="599" name="Rounded Rectangle 59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01:04</a:t>
            </a:r>
          </a:p>
        </p:txBody>
      </p:sp>
      <p:sp>
        <p:nvSpPr>
          <p:cNvPr id="600" name="Rounded Rectangle 59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01:03</a:t>
            </a:r>
          </a:p>
        </p:txBody>
      </p:sp>
      <p:sp>
        <p:nvSpPr>
          <p:cNvPr id="601" name="Rounded Rectangle 60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01:02</a:t>
            </a:r>
          </a:p>
        </p:txBody>
      </p:sp>
      <p:sp>
        <p:nvSpPr>
          <p:cNvPr id="602" name="Rounded Rectangle 60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01:01</a:t>
            </a:r>
          </a:p>
        </p:txBody>
      </p:sp>
      <p:sp>
        <p:nvSpPr>
          <p:cNvPr id="603" name="Rounded Rectangle 60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01:00</a:t>
            </a:r>
          </a:p>
        </p:txBody>
      </p:sp>
      <p:sp>
        <p:nvSpPr>
          <p:cNvPr id="604" name="Rounded Rectangle 60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00:59</a:t>
            </a:r>
          </a:p>
        </p:txBody>
      </p:sp>
      <p:sp>
        <p:nvSpPr>
          <p:cNvPr id="605" name="Rounded Rectangle 60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00:58</a:t>
            </a:r>
          </a:p>
        </p:txBody>
      </p:sp>
      <p:sp>
        <p:nvSpPr>
          <p:cNvPr id="606" name="Rounded Rectangle 60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00:57</a:t>
            </a:r>
          </a:p>
        </p:txBody>
      </p:sp>
      <p:sp>
        <p:nvSpPr>
          <p:cNvPr id="607" name="Rounded Rectangle 60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00:56</a:t>
            </a:r>
          </a:p>
        </p:txBody>
      </p:sp>
      <p:sp>
        <p:nvSpPr>
          <p:cNvPr id="608" name="Rounded Rectangle 60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00:55</a:t>
            </a:r>
          </a:p>
        </p:txBody>
      </p:sp>
      <p:sp>
        <p:nvSpPr>
          <p:cNvPr id="609" name="Rounded Rectangle 60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00:54</a:t>
            </a:r>
          </a:p>
        </p:txBody>
      </p:sp>
      <p:sp>
        <p:nvSpPr>
          <p:cNvPr id="610" name="Rounded Rectangle 60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00:53</a:t>
            </a:r>
          </a:p>
        </p:txBody>
      </p:sp>
      <p:sp>
        <p:nvSpPr>
          <p:cNvPr id="611" name="Rounded Rectangle 61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00:52</a:t>
            </a:r>
          </a:p>
        </p:txBody>
      </p:sp>
      <p:sp>
        <p:nvSpPr>
          <p:cNvPr id="612" name="Rounded Rectangle 61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00:51</a:t>
            </a:r>
          </a:p>
        </p:txBody>
      </p:sp>
      <p:sp>
        <p:nvSpPr>
          <p:cNvPr id="613" name="Rounded Rectangle 61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00:50</a:t>
            </a:r>
          </a:p>
        </p:txBody>
      </p:sp>
      <p:sp>
        <p:nvSpPr>
          <p:cNvPr id="614" name="Rounded Rectangle 61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00:49</a:t>
            </a:r>
          </a:p>
        </p:txBody>
      </p:sp>
      <p:sp>
        <p:nvSpPr>
          <p:cNvPr id="615" name="Rounded Rectangle 61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00:48</a:t>
            </a:r>
          </a:p>
        </p:txBody>
      </p:sp>
      <p:sp>
        <p:nvSpPr>
          <p:cNvPr id="616" name="Rounded Rectangle 61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00:47</a:t>
            </a:r>
          </a:p>
        </p:txBody>
      </p:sp>
      <p:sp>
        <p:nvSpPr>
          <p:cNvPr id="617" name="Rounded Rectangle 61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00:46</a:t>
            </a:r>
          </a:p>
        </p:txBody>
      </p:sp>
      <p:sp>
        <p:nvSpPr>
          <p:cNvPr id="618" name="Rounded Rectangle 61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00:45</a:t>
            </a:r>
          </a:p>
        </p:txBody>
      </p:sp>
      <p:sp>
        <p:nvSpPr>
          <p:cNvPr id="619" name="Rounded Rectangle 61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00:44</a:t>
            </a:r>
          </a:p>
        </p:txBody>
      </p:sp>
      <p:sp>
        <p:nvSpPr>
          <p:cNvPr id="620" name="Rounded Rectangle 61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00:43</a:t>
            </a:r>
          </a:p>
        </p:txBody>
      </p:sp>
      <p:sp>
        <p:nvSpPr>
          <p:cNvPr id="621" name="Rounded Rectangle 62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00:42</a:t>
            </a:r>
          </a:p>
        </p:txBody>
      </p:sp>
      <p:sp>
        <p:nvSpPr>
          <p:cNvPr id="622" name="Rounded Rectangle 62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00:41</a:t>
            </a:r>
          </a:p>
        </p:txBody>
      </p:sp>
      <p:sp>
        <p:nvSpPr>
          <p:cNvPr id="623" name="Rounded Rectangle 62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00:40</a:t>
            </a:r>
          </a:p>
        </p:txBody>
      </p:sp>
      <p:sp>
        <p:nvSpPr>
          <p:cNvPr id="624" name="Rounded Rectangle 62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00:39</a:t>
            </a:r>
          </a:p>
        </p:txBody>
      </p:sp>
      <p:sp>
        <p:nvSpPr>
          <p:cNvPr id="625" name="Rounded Rectangle 62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00:38</a:t>
            </a:r>
          </a:p>
        </p:txBody>
      </p:sp>
      <p:sp>
        <p:nvSpPr>
          <p:cNvPr id="626" name="Rounded Rectangle 62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00:37</a:t>
            </a:r>
          </a:p>
        </p:txBody>
      </p:sp>
      <p:sp>
        <p:nvSpPr>
          <p:cNvPr id="627" name="Rounded Rectangle 62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00:36</a:t>
            </a:r>
          </a:p>
        </p:txBody>
      </p:sp>
      <p:sp>
        <p:nvSpPr>
          <p:cNvPr id="628" name="Rounded Rectangle 62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00:35</a:t>
            </a:r>
          </a:p>
        </p:txBody>
      </p:sp>
      <p:sp>
        <p:nvSpPr>
          <p:cNvPr id="629" name="Rounded Rectangle 62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00:34</a:t>
            </a:r>
          </a:p>
        </p:txBody>
      </p:sp>
      <p:sp>
        <p:nvSpPr>
          <p:cNvPr id="630" name="Rounded Rectangle 62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00:33</a:t>
            </a:r>
          </a:p>
        </p:txBody>
      </p:sp>
      <p:sp>
        <p:nvSpPr>
          <p:cNvPr id="631" name="Rounded Rectangle 63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00:32</a:t>
            </a:r>
          </a:p>
        </p:txBody>
      </p:sp>
      <p:sp>
        <p:nvSpPr>
          <p:cNvPr id="632" name="Rounded Rectangle 63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00:31</a:t>
            </a:r>
          </a:p>
        </p:txBody>
      </p:sp>
      <p:sp>
        <p:nvSpPr>
          <p:cNvPr id="633" name="Rounded Rectangle 63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00:30</a:t>
            </a:r>
          </a:p>
        </p:txBody>
      </p:sp>
      <p:sp>
        <p:nvSpPr>
          <p:cNvPr id="634" name="Rounded Rectangle 63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00:29</a:t>
            </a:r>
          </a:p>
        </p:txBody>
      </p:sp>
      <p:sp>
        <p:nvSpPr>
          <p:cNvPr id="635" name="Rounded Rectangle 63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00:28</a:t>
            </a:r>
          </a:p>
        </p:txBody>
      </p:sp>
      <p:sp>
        <p:nvSpPr>
          <p:cNvPr id="636" name="Rounded Rectangle 63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00:27</a:t>
            </a:r>
          </a:p>
        </p:txBody>
      </p:sp>
      <p:sp>
        <p:nvSpPr>
          <p:cNvPr id="637" name="Rounded Rectangle 63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00:26</a:t>
            </a:r>
          </a:p>
        </p:txBody>
      </p:sp>
      <p:sp>
        <p:nvSpPr>
          <p:cNvPr id="638" name="Rounded Rectangle 63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00:25</a:t>
            </a:r>
          </a:p>
        </p:txBody>
      </p:sp>
      <p:sp>
        <p:nvSpPr>
          <p:cNvPr id="639" name="Rounded Rectangle 63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00:24</a:t>
            </a:r>
          </a:p>
        </p:txBody>
      </p:sp>
      <p:sp>
        <p:nvSpPr>
          <p:cNvPr id="640" name="Rounded Rectangle 63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00:23</a:t>
            </a:r>
          </a:p>
        </p:txBody>
      </p:sp>
      <p:sp>
        <p:nvSpPr>
          <p:cNvPr id="641" name="Rounded Rectangle 64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00:22</a:t>
            </a:r>
          </a:p>
        </p:txBody>
      </p:sp>
      <p:sp>
        <p:nvSpPr>
          <p:cNvPr id="642" name="Rounded Rectangle 64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00:21</a:t>
            </a:r>
          </a:p>
        </p:txBody>
      </p:sp>
      <p:sp>
        <p:nvSpPr>
          <p:cNvPr id="643" name="Rounded Rectangle 64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00:20</a:t>
            </a:r>
          </a:p>
        </p:txBody>
      </p:sp>
      <p:sp>
        <p:nvSpPr>
          <p:cNvPr id="644" name="Rounded Rectangle 64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00:19</a:t>
            </a:r>
          </a:p>
        </p:txBody>
      </p:sp>
      <p:sp>
        <p:nvSpPr>
          <p:cNvPr id="645" name="Rounded Rectangle 64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00:18</a:t>
            </a:r>
          </a:p>
        </p:txBody>
      </p:sp>
      <p:sp>
        <p:nvSpPr>
          <p:cNvPr id="646" name="Rounded Rectangle 64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00:17</a:t>
            </a:r>
          </a:p>
        </p:txBody>
      </p:sp>
      <p:sp>
        <p:nvSpPr>
          <p:cNvPr id="647" name="Rounded Rectangle 64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00:16</a:t>
            </a:r>
          </a:p>
        </p:txBody>
      </p:sp>
      <p:sp>
        <p:nvSpPr>
          <p:cNvPr id="648" name="Rounded Rectangle 64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00:15</a:t>
            </a:r>
          </a:p>
        </p:txBody>
      </p:sp>
      <p:sp>
        <p:nvSpPr>
          <p:cNvPr id="649" name="Rounded Rectangle 64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00:14</a:t>
            </a:r>
          </a:p>
        </p:txBody>
      </p:sp>
      <p:sp>
        <p:nvSpPr>
          <p:cNvPr id="650" name="Rounded Rectangle 64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00:13</a:t>
            </a:r>
          </a:p>
        </p:txBody>
      </p:sp>
      <p:sp>
        <p:nvSpPr>
          <p:cNvPr id="651" name="Rounded Rectangle 65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00:12</a:t>
            </a:r>
          </a:p>
        </p:txBody>
      </p:sp>
      <p:sp>
        <p:nvSpPr>
          <p:cNvPr id="652" name="Rounded Rectangle 65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00:11</a:t>
            </a:r>
          </a:p>
        </p:txBody>
      </p:sp>
      <p:sp>
        <p:nvSpPr>
          <p:cNvPr id="653" name="Rounded Rectangle 65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00:10</a:t>
            </a:r>
          </a:p>
        </p:txBody>
      </p:sp>
      <p:sp>
        <p:nvSpPr>
          <p:cNvPr id="654" name="Rounded Rectangle 65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00:09</a:t>
            </a:r>
          </a:p>
        </p:txBody>
      </p:sp>
      <p:sp>
        <p:nvSpPr>
          <p:cNvPr id="655" name="Rounded Rectangle 65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00:08</a:t>
            </a:r>
          </a:p>
        </p:txBody>
      </p:sp>
      <p:sp>
        <p:nvSpPr>
          <p:cNvPr id="656" name="Rounded Rectangle 65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00:07</a:t>
            </a:r>
          </a:p>
        </p:txBody>
      </p:sp>
      <p:sp>
        <p:nvSpPr>
          <p:cNvPr id="657" name="Rounded Rectangle 65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00:06</a:t>
            </a:r>
          </a:p>
        </p:txBody>
      </p:sp>
      <p:sp>
        <p:nvSpPr>
          <p:cNvPr id="658" name="Rounded Rectangle 65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00:05</a:t>
            </a:r>
          </a:p>
        </p:txBody>
      </p:sp>
      <p:sp>
        <p:nvSpPr>
          <p:cNvPr id="659" name="Rounded Rectangle 65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00:04</a:t>
            </a:r>
          </a:p>
        </p:txBody>
      </p:sp>
      <p:sp>
        <p:nvSpPr>
          <p:cNvPr id="660" name="Rounded Rectangle 65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00:03</a:t>
            </a:r>
          </a:p>
        </p:txBody>
      </p:sp>
      <p:sp>
        <p:nvSpPr>
          <p:cNvPr id="661" name="Rounded Rectangle 66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00:02</a:t>
            </a:r>
          </a:p>
        </p:txBody>
      </p:sp>
      <p:sp>
        <p:nvSpPr>
          <p:cNvPr id="662" name="Rounded Rectangle 66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00:01</a:t>
            </a:r>
          </a:p>
        </p:txBody>
      </p:sp>
      <p:sp>
        <p:nvSpPr>
          <p:cNvPr id="663" name="Rounded Rectangle 66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00:00</a:t>
            </a:r>
          </a:p>
        </p:txBody>
      </p:sp>
      <p:sp>
        <p:nvSpPr>
          <p:cNvPr id="664" name="Oval 663"/>
          <p:cNvSpPr/>
          <p:nvPr/>
        </p:nvSpPr>
        <p:spPr>
          <a:xfrm>
            <a:off x="5257484" y="6209493"/>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TG</a:t>
            </a:r>
          </a:p>
        </p:txBody>
      </p:sp>
      <mc:AlternateContent xmlns:mc="http://schemas.openxmlformats.org/markup-compatibility/2006" xmlns:a14="http://schemas.microsoft.com/office/drawing/2010/main">
        <mc:Choice Requires="a14">
          <p:sp>
            <p:nvSpPr>
              <p:cNvPr id="666" name="Text Box 5"/>
              <p:cNvSpPr txBox="1">
                <a:spLocks noChangeArrowheads="1"/>
              </p:cNvSpPr>
              <p:nvPr/>
            </p:nvSpPr>
            <p:spPr bwMode="auto">
              <a:xfrm>
                <a:off x="3355449" y="19478"/>
                <a:ext cx="7851330" cy="583750"/>
              </a:xfrm>
              <a:prstGeom prst="rect">
                <a:avLst/>
              </a:prstGeom>
              <a:solidFill>
                <a:schemeClr val="accent4">
                  <a:lumMod val="60000"/>
                  <a:lumOff val="40000"/>
                </a:schemeClr>
              </a:solidFill>
              <a:ln>
                <a:noFill/>
              </a:ln>
              <a:effec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l" eaLnBrk="1" hangingPunct="1">
                  <a:spcBef>
                    <a:spcPct val="50000"/>
                  </a:spcBef>
                </a:pPr>
                <a:r>
                  <a:rPr lang="en-US" sz="2800" b="1" i="0">
                    <a:solidFill>
                      <a:schemeClr val="bg1"/>
                    </a:solidFill>
                    <a:latin typeface="Times New Roman" panose="02020603050405020304" pitchFamily="18" charset="0"/>
                  </a:rPr>
                  <a:t>Bài 2: Tìm x biết: a)  </a:t>
                </a:r>
                <a14:m>
                  <m:oMath xmlns:m="http://schemas.openxmlformats.org/officeDocument/2006/math">
                    <m:rad>
                      <m:radPr>
                        <m:degHide m:val="on"/>
                        <m:ctrlPr>
                          <a:rPr lang="en-US" sz="2800" b="1" i="1" smtClean="0">
                            <a:solidFill>
                              <a:schemeClr val="bg1"/>
                            </a:solidFill>
                            <a:latin typeface="Cambria Math" panose="02040503050406030204" pitchFamily="18" charset="0"/>
                          </a:rPr>
                        </m:ctrlPr>
                      </m:radPr>
                      <m:deg/>
                      <m:e>
                        <m:r>
                          <a:rPr lang="en-US" sz="2800" b="1" i="1" smtClean="0">
                            <a:solidFill>
                              <a:schemeClr val="bg1"/>
                            </a:solidFill>
                            <a:latin typeface="Cambria Math" panose="02040503050406030204" pitchFamily="18" charset="0"/>
                          </a:rPr>
                          <m:t>𝒙</m:t>
                        </m:r>
                        <m:r>
                          <a:rPr lang="en-US" sz="2800" b="1" i="1" smtClean="0">
                            <a:solidFill>
                              <a:schemeClr val="bg1"/>
                            </a:solidFill>
                            <a:latin typeface="Cambria Math" panose="02040503050406030204" pitchFamily="18" charset="0"/>
                          </a:rPr>
                          <m:t>−</m:t>
                        </m:r>
                        <m:r>
                          <a:rPr lang="en-US" sz="2800" b="1" i="1" smtClean="0">
                            <a:solidFill>
                              <a:schemeClr val="bg1"/>
                            </a:solidFill>
                            <a:latin typeface="Cambria Math" panose="02040503050406030204" pitchFamily="18" charset="0"/>
                          </a:rPr>
                          <m:t>𝟏</m:t>
                        </m:r>
                      </m:e>
                    </m:rad>
                  </m:oMath>
                </a14:m>
                <a:r>
                  <a:rPr lang="en-US" sz="2800" b="1" i="0">
                    <a:solidFill>
                      <a:schemeClr val="bg1"/>
                    </a:solidFill>
                    <a:latin typeface="Times New Roman" panose="02020603050405020304" pitchFamily="18" charset="0"/>
                  </a:rPr>
                  <a:t>= 5   ;  b) </a:t>
                </a:r>
                <a14:m>
                  <m:oMath xmlns:m="http://schemas.openxmlformats.org/officeDocument/2006/math">
                    <m:rad>
                      <m:radPr>
                        <m:ctrlPr>
                          <a:rPr lang="en-US" sz="2800" b="1" i="1" smtClean="0">
                            <a:solidFill>
                              <a:schemeClr val="bg1"/>
                            </a:solidFill>
                            <a:latin typeface="Cambria Math" panose="02040503050406030204" pitchFamily="18" charset="0"/>
                          </a:rPr>
                        </m:ctrlPr>
                      </m:radPr>
                      <m:deg>
                        <m:r>
                          <a:rPr lang="en-US" sz="2800" b="1" i="1" smtClean="0">
                            <a:solidFill>
                              <a:schemeClr val="bg1"/>
                            </a:solidFill>
                            <a:latin typeface="Cambria Math" panose="02040503050406030204" pitchFamily="18" charset="0"/>
                          </a:rPr>
                          <m:t>𝟑</m:t>
                        </m:r>
                      </m:deg>
                      <m:e>
                        <m:r>
                          <a:rPr lang="en-US" sz="2800" b="1" i="1" smtClean="0">
                            <a:solidFill>
                              <a:schemeClr val="bg1"/>
                            </a:solidFill>
                            <a:latin typeface="Cambria Math" panose="02040503050406030204" pitchFamily="18" charset="0"/>
                          </a:rPr>
                          <m:t>𝒙</m:t>
                        </m:r>
                        <m:r>
                          <a:rPr lang="en-US" sz="2800" b="1" i="1" smtClean="0">
                            <a:solidFill>
                              <a:schemeClr val="bg1"/>
                            </a:solidFill>
                            <a:latin typeface="Cambria Math" panose="02040503050406030204" pitchFamily="18" charset="0"/>
                          </a:rPr>
                          <m:t>−</m:t>
                        </m:r>
                        <m:r>
                          <a:rPr lang="en-US" sz="2800" b="1" i="1" smtClean="0">
                            <a:solidFill>
                              <a:schemeClr val="bg1"/>
                            </a:solidFill>
                            <a:latin typeface="Cambria Math" panose="02040503050406030204" pitchFamily="18" charset="0"/>
                          </a:rPr>
                          <m:t>𝟐</m:t>
                        </m:r>
                      </m:e>
                    </m:rad>
                  </m:oMath>
                </a14:m>
                <a:r>
                  <a:rPr lang="en-US" sz="2800" b="1" i="0">
                    <a:solidFill>
                      <a:schemeClr val="bg1"/>
                    </a:solidFill>
                    <a:latin typeface="Times New Roman" panose="02020603050405020304" pitchFamily="18" charset="0"/>
                  </a:rPr>
                  <a:t> = - 2</a:t>
                </a:r>
              </a:p>
            </p:txBody>
          </p:sp>
        </mc:Choice>
        <mc:Fallback xmlns="">
          <p:sp>
            <p:nvSpPr>
              <p:cNvPr id="666" name="Text Box 5"/>
              <p:cNvSpPr txBox="1">
                <a:spLocks noRot="1" noChangeAspect="1" noMove="1" noResize="1" noEditPoints="1" noAdjustHandles="1" noChangeArrowheads="1" noChangeShapeType="1" noTextEdit="1"/>
              </p:cNvSpPr>
              <p:nvPr/>
            </p:nvSpPr>
            <p:spPr bwMode="auto">
              <a:xfrm>
                <a:off x="3355449" y="19478"/>
                <a:ext cx="7851330" cy="583750"/>
              </a:xfrm>
              <a:prstGeom prst="rect">
                <a:avLst/>
              </a:prstGeom>
              <a:blipFill rotWithShape="0">
                <a:blip r:embed="rId9"/>
                <a:stretch>
                  <a:fillRect l="-1553" t="-3125" r="-1009" b="-25000"/>
                </a:stretch>
              </a:blipFill>
              <a:ln>
                <a:noFill/>
              </a:ln>
              <a:effectLst/>
              <a:extLst/>
            </p:spPr>
            <p:txBody>
              <a:bodyPr/>
              <a:lstStyle/>
              <a:p>
                <a:r>
                  <a:rPr lang="vi-VN">
                    <a:noFill/>
                  </a:rPr>
                  <a:t> </a:t>
                </a:r>
              </a:p>
            </p:txBody>
          </p:sp>
        </mc:Fallback>
      </mc:AlternateContent>
    </p:spTree>
    <p:extLst>
      <p:ext uri="{BB962C8B-B14F-4D97-AF65-F5344CB8AC3E}">
        <p14:creationId xmlns:p14="http://schemas.microsoft.com/office/powerpoint/2010/main" val="2042192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4"/>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64"/>
                                        </p:tgtEl>
                                      </p:cBhvr>
                                    </p:animEffect>
                                    <p:set>
                                      <p:cBhvr>
                                        <p:cTn id="7" dur="1" fill="hold">
                                          <p:stCondLst>
                                            <p:cond delay="499"/>
                                          </p:stCondLst>
                                        </p:cTn>
                                        <p:tgtEl>
                                          <p:spTgt spid="664"/>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363"/>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364"/>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365"/>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366"/>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367"/>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368"/>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369"/>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370"/>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371"/>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372"/>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373"/>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374"/>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375"/>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376"/>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377"/>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378"/>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379"/>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380"/>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381"/>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382"/>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383"/>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384"/>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385"/>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386"/>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387"/>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388"/>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389"/>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390"/>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391"/>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392"/>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393"/>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394"/>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395"/>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396"/>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397"/>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398"/>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399"/>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400"/>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401"/>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402"/>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403"/>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404"/>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405"/>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406"/>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407"/>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408"/>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409"/>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410"/>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411"/>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412"/>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413"/>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414"/>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415"/>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416"/>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417"/>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418"/>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419"/>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420"/>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421"/>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422"/>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423"/>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424"/>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425"/>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426"/>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427"/>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428"/>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429"/>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430"/>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431"/>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432"/>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433"/>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434"/>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435"/>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436"/>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437"/>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438"/>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439"/>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440"/>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441"/>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442"/>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443"/>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444"/>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445"/>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446"/>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447"/>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448"/>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449"/>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450"/>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451"/>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452"/>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453"/>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454"/>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455"/>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456"/>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457"/>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458"/>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459"/>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460"/>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461"/>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462"/>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463"/>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464"/>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465"/>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466"/>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467"/>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468"/>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469"/>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470"/>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471"/>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472"/>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473"/>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474"/>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475"/>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476"/>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477"/>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478"/>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479"/>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480"/>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481"/>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482"/>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483"/>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484"/>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485"/>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486"/>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487"/>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488"/>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489"/>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490"/>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491"/>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492"/>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493"/>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494"/>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495"/>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496"/>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497"/>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498"/>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499"/>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500"/>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501"/>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502"/>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503"/>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504"/>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505"/>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506"/>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507"/>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508"/>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509"/>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510"/>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511"/>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512"/>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513"/>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514"/>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515"/>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516"/>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517"/>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518"/>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519"/>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520"/>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521"/>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522"/>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523"/>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524"/>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525"/>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526"/>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527"/>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528"/>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529"/>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530"/>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531"/>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532"/>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533"/>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534"/>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535"/>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536"/>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537"/>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538"/>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539"/>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540"/>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541"/>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542"/>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543"/>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544"/>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545"/>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546"/>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547"/>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548"/>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549"/>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550"/>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551"/>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552"/>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553"/>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554"/>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555"/>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556"/>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557"/>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558"/>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559"/>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560"/>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561"/>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562"/>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563"/>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564"/>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565"/>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566"/>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567"/>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568"/>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569"/>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570"/>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571"/>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572"/>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573"/>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574"/>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575"/>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576"/>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577"/>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578"/>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579"/>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580"/>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581"/>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582"/>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583"/>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584"/>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585"/>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586"/>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587"/>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588"/>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589"/>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590"/>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591"/>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592"/>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593"/>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594"/>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595"/>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596"/>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597"/>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598"/>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599"/>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600"/>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601"/>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602"/>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603"/>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604"/>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605"/>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606"/>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607"/>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608"/>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609"/>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610"/>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611"/>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612"/>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613"/>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614"/>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615"/>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616"/>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617"/>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618"/>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619"/>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620"/>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621"/>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622"/>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623"/>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624"/>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625"/>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626"/>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627"/>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628"/>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629"/>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630"/>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631"/>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632"/>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633"/>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634"/>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635"/>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636"/>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637"/>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638"/>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639"/>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640"/>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641"/>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642"/>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643"/>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644"/>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645"/>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646"/>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647"/>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648"/>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649"/>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650"/>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651"/>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652"/>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653"/>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654"/>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655"/>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656"/>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657"/>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658"/>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659"/>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660"/>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661"/>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662"/>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663"/>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64"/>
                  </p:tgtEl>
                </p:cond>
              </p:nextCondLst>
            </p:seq>
          </p:childTnLst>
        </p:cTn>
      </p:par>
    </p:tnLst>
    <p:bldLst>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F8CE5C2-2079-4C53-95A4-E0BB03CD6766}"/>
              </a:ext>
            </a:extLst>
          </p:cNvPr>
          <p:cNvPicPr>
            <a:picLocks noChangeAspect="1"/>
          </p:cNvPicPr>
          <p:nvPr/>
        </p:nvPicPr>
        <p:blipFill>
          <a:blip r:embed="rId2"/>
          <a:stretch>
            <a:fillRect/>
          </a:stretch>
        </p:blipFill>
        <p:spPr>
          <a:xfrm>
            <a:off x="21102" y="-580621"/>
            <a:ext cx="12192000" cy="7454348"/>
          </a:xfrm>
          <a:prstGeom prst="rect">
            <a:avLst/>
          </a:prstGeom>
        </p:spPr>
      </p:pic>
      <p:sp>
        <p:nvSpPr>
          <p:cNvPr id="320" name="Freeform: Shape 5">
            <a:extLst>
              <a:ext uri="{FF2B5EF4-FFF2-40B4-BE49-F238E27FC236}">
                <a16:creationId xmlns:a16="http://schemas.microsoft.com/office/drawing/2014/main" id="{6A5B8A69-62B3-46A7-BBB3-CD957379867A}"/>
              </a:ext>
            </a:extLst>
          </p:cNvPr>
          <p:cNvSpPr/>
          <p:nvPr/>
        </p:nvSpPr>
        <p:spPr>
          <a:xfrm>
            <a:off x="2587555" y="162007"/>
            <a:ext cx="9426262" cy="6639721"/>
          </a:xfrm>
          <a:custGeom>
            <a:avLst/>
            <a:gdLst>
              <a:gd name="connsiteX0" fmla="*/ 109355 w 9417128"/>
              <a:gd name="connsiteY0" fmla="*/ 750627 h 6714698"/>
              <a:gd name="connsiteX1" fmla="*/ 150298 w 9417128"/>
              <a:gd name="connsiteY1" fmla="*/ 655092 h 6714698"/>
              <a:gd name="connsiteX2" fmla="*/ 273128 w 9417128"/>
              <a:gd name="connsiteY2" fmla="*/ 286603 h 6714698"/>
              <a:gd name="connsiteX3" fmla="*/ 314071 w 9417128"/>
              <a:gd name="connsiteY3" fmla="*/ 191068 h 6714698"/>
              <a:gd name="connsiteX4" fmla="*/ 368662 w 9417128"/>
              <a:gd name="connsiteY4" fmla="*/ 95534 h 6714698"/>
              <a:gd name="connsiteX5" fmla="*/ 395958 w 9417128"/>
              <a:gd name="connsiteY5" fmla="*/ 27295 h 6714698"/>
              <a:gd name="connsiteX6" fmla="*/ 559731 w 9417128"/>
              <a:gd name="connsiteY6" fmla="*/ 0 h 6714698"/>
              <a:gd name="connsiteX7" fmla="*/ 764447 w 9417128"/>
              <a:gd name="connsiteY7" fmla="*/ 13648 h 6714698"/>
              <a:gd name="connsiteX8" fmla="*/ 805391 w 9417128"/>
              <a:gd name="connsiteY8" fmla="*/ 40943 h 6714698"/>
              <a:gd name="connsiteX9" fmla="*/ 914573 w 9417128"/>
              <a:gd name="connsiteY9" fmla="*/ 68239 h 6714698"/>
              <a:gd name="connsiteX10" fmla="*/ 996459 w 9417128"/>
              <a:gd name="connsiteY10" fmla="*/ 95534 h 6714698"/>
              <a:gd name="connsiteX11" fmla="*/ 1051050 w 9417128"/>
              <a:gd name="connsiteY11" fmla="*/ 122830 h 6714698"/>
              <a:gd name="connsiteX12" fmla="*/ 1119289 w 9417128"/>
              <a:gd name="connsiteY12" fmla="*/ 136477 h 6714698"/>
              <a:gd name="connsiteX13" fmla="*/ 1419540 w 9417128"/>
              <a:gd name="connsiteY13" fmla="*/ 122830 h 6714698"/>
              <a:gd name="connsiteX14" fmla="*/ 1487779 w 9417128"/>
              <a:gd name="connsiteY14" fmla="*/ 95534 h 6714698"/>
              <a:gd name="connsiteX15" fmla="*/ 1788029 w 9417128"/>
              <a:gd name="connsiteY15" fmla="*/ 122830 h 6714698"/>
              <a:gd name="connsiteX16" fmla="*/ 2033689 w 9417128"/>
              <a:gd name="connsiteY16" fmla="*/ 136477 h 6714698"/>
              <a:gd name="connsiteX17" fmla="*/ 2374883 w 9417128"/>
              <a:gd name="connsiteY17" fmla="*/ 177421 h 6714698"/>
              <a:gd name="connsiteX18" fmla="*/ 2579600 w 9417128"/>
              <a:gd name="connsiteY18" fmla="*/ 204716 h 6714698"/>
              <a:gd name="connsiteX19" fmla="*/ 2743373 w 9417128"/>
              <a:gd name="connsiteY19" fmla="*/ 218364 h 6714698"/>
              <a:gd name="connsiteX20" fmla="*/ 2797964 w 9417128"/>
              <a:gd name="connsiteY20" fmla="*/ 245660 h 6714698"/>
              <a:gd name="connsiteX21" fmla="*/ 3043624 w 9417128"/>
              <a:gd name="connsiteY21" fmla="*/ 286603 h 6714698"/>
              <a:gd name="connsiteX22" fmla="*/ 3575886 w 9417128"/>
              <a:gd name="connsiteY22" fmla="*/ 259307 h 6714698"/>
              <a:gd name="connsiteX23" fmla="*/ 3726012 w 9417128"/>
              <a:gd name="connsiteY23" fmla="*/ 232012 h 6714698"/>
              <a:gd name="connsiteX24" fmla="*/ 3821546 w 9417128"/>
              <a:gd name="connsiteY24" fmla="*/ 204716 h 6714698"/>
              <a:gd name="connsiteX25" fmla="*/ 4954310 w 9417128"/>
              <a:gd name="connsiteY25" fmla="*/ 191068 h 6714698"/>
              <a:gd name="connsiteX26" fmla="*/ 5513868 w 9417128"/>
              <a:gd name="connsiteY26" fmla="*/ 177421 h 6714698"/>
              <a:gd name="connsiteX27" fmla="*/ 5623050 w 9417128"/>
              <a:gd name="connsiteY27" fmla="*/ 163773 h 6714698"/>
              <a:gd name="connsiteX28" fmla="*/ 6196256 w 9417128"/>
              <a:gd name="connsiteY28" fmla="*/ 177421 h 6714698"/>
              <a:gd name="connsiteX29" fmla="*/ 6455564 w 9417128"/>
              <a:gd name="connsiteY29" fmla="*/ 191068 h 6714698"/>
              <a:gd name="connsiteX30" fmla="*/ 6892292 w 9417128"/>
              <a:gd name="connsiteY30" fmla="*/ 150125 h 6714698"/>
              <a:gd name="connsiteX31" fmla="*/ 7192543 w 9417128"/>
              <a:gd name="connsiteY31" fmla="*/ 163773 h 6714698"/>
              <a:gd name="connsiteX32" fmla="*/ 7329021 w 9417128"/>
              <a:gd name="connsiteY32" fmla="*/ 177421 h 6714698"/>
              <a:gd name="connsiteX33" fmla="*/ 7574680 w 9417128"/>
              <a:gd name="connsiteY33" fmla="*/ 191068 h 6714698"/>
              <a:gd name="connsiteX34" fmla="*/ 8038704 w 9417128"/>
              <a:gd name="connsiteY34" fmla="*/ 232012 h 6714698"/>
              <a:gd name="connsiteX35" fmla="*/ 8461785 w 9417128"/>
              <a:gd name="connsiteY35" fmla="*/ 341194 h 6714698"/>
              <a:gd name="connsiteX36" fmla="*/ 8570967 w 9417128"/>
              <a:gd name="connsiteY36" fmla="*/ 436728 h 6714698"/>
              <a:gd name="connsiteX37" fmla="*/ 8816626 w 9417128"/>
              <a:gd name="connsiteY37" fmla="*/ 600501 h 6714698"/>
              <a:gd name="connsiteX38" fmla="*/ 8871218 w 9417128"/>
              <a:gd name="connsiteY38" fmla="*/ 641445 h 6714698"/>
              <a:gd name="connsiteX39" fmla="*/ 8898513 w 9417128"/>
              <a:gd name="connsiteY39" fmla="*/ 709683 h 6714698"/>
              <a:gd name="connsiteX40" fmla="*/ 9103229 w 9417128"/>
              <a:gd name="connsiteY40" fmla="*/ 968991 h 6714698"/>
              <a:gd name="connsiteX41" fmla="*/ 9157821 w 9417128"/>
              <a:gd name="connsiteY41" fmla="*/ 1078173 h 6714698"/>
              <a:gd name="connsiteX42" fmla="*/ 9226059 w 9417128"/>
              <a:gd name="connsiteY42" fmla="*/ 1214651 h 6714698"/>
              <a:gd name="connsiteX43" fmla="*/ 9267003 w 9417128"/>
              <a:gd name="connsiteY43" fmla="*/ 1460310 h 6714698"/>
              <a:gd name="connsiteX44" fmla="*/ 9280650 w 9417128"/>
              <a:gd name="connsiteY44" fmla="*/ 1514901 h 6714698"/>
              <a:gd name="connsiteX45" fmla="*/ 9253355 w 9417128"/>
              <a:gd name="connsiteY45" fmla="*/ 2047164 h 6714698"/>
              <a:gd name="connsiteX46" fmla="*/ 9239707 w 9417128"/>
              <a:gd name="connsiteY46" fmla="*/ 2210937 h 6714698"/>
              <a:gd name="connsiteX47" fmla="*/ 9226059 w 9417128"/>
              <a:gd name="connsiteY47" fmla="*/ 2402006 h 6714698"/>
              <a:gd name="connsiteX48" fmla="*/ 9239707 w 9417128"/>
              <a:gd name="connsiteY48" fmla="*/ 2934268 h 6714698"/>
              <a:gd name="connsiteX49" fmla="*/ 9267003 w 9417128"/>
              <a:gd name="connsiteY49" fmla="*/ 3248167 h 6714698"/>
              <a:gd name="connsiteX50" fmla="*/ 9253355 w 9417128"/>
              <a:gd name="connsiteY50" fmla="*/ 3753134 h 6714698"/>
              <a:gd name="connsiteX51" fmla="*/ 9239707 w 9417128"/>
              <a:gd name="connsiteY51" fmla="*/ 3794077 h 6714698"/>
              <a:gd name="connsiteX52" fmla="*/ 9212412 w 9417128"/>
              <a:gd name="connsiteY52" fmla="*/ 3998794 h 6714698"/>
              <a:gd name="connsiteX53" fmla="*/ 9226059 w 9417128"/>
              <a:gd name="connsiteY53" fmla="*/ 4326340 h 6714698"/>
              <a:gd name="connsiteX54" fmla="*/ 9239707 w 9417128"/>
              <a:gd name="connsiteY54" fmla="*/ 4408227 h 6714698"/>
              <a:gd name="connsiteX55" fmla="*/ 9267003 w 9417128"/>
              <a:gd name="connsiteY55" fmla="*/ 4722125 h 6714698"/>
              <a:gd name="connsiteX56" fmla="*/ 9280650 w 9417128"/>
              <a:gd name="connsiteY56" fmla="*/ 4872251 h 6714698"/>
              <a:gd name="connsiteX57" fmla="*/ 9294298 w 9417128"/>
              <a:gd name="connsiteY57" fmla="*/ 4926842 h 6714698"/>
              <a:gd name="connsiteX58" fmla="*/ 9307946 w 9417128"/>
              <a:gd name="connsiteY58" fmla="*/ 5036024 h 6714698"/>
              <a:gd name="connsiteX59" fmla="*/ 9321594 w 9417128"/>
              <a:gd name="connsiteY59" fmla="*/ 5936776 h 6714698"/>
              <a:gd name="connsiteX60" fmla="*/ 9348889 w 9417128"/>
              <a:gd name="connsiteY60" fmla="*/ 5991367 h 6714698"/>
              <a:gd name="connsiteX61" fmla="*/ 9417128 w 9417128"/>
              <a:gd name="connsiteY61" fmla="*/ 6086901 h 6714698"/>
              <a:gd name="connsiteX62" fmla="*/ 9403480 w 9417128"/>
              <a:gd name="connsiteY62" fmla="*/ 6264322 h 6714698"/>
              <a:gd name="connsiteX63" fmla="*/ 9362537 w 9417128"/>
              <a:gd name="connsiteY63" fmla="*/ 6414448 h 6714698"/>
              <a:gd name="connsiteX64" fmla="*/ 9348889 w 9417128"/>
              <a:gd name="connsiteY64" fmla="*/ 6469039 h 6714698"/>
              <a:gd name="connsiteX65" fmla="*/ 9294298 w 9417128"/>
              <a:gd name="connsiteY65" fmla="*/ 6537277 h 6714698"/>
              <a:gd name="connsiteX66" fmla="*/ 9116877 w 9417128"/>
              <a:gd name="connsiteY66" fmla="*/ 6646460 h 6714698"/>
              <a:gd name="connsiteX67" fmla="*/ 8898513 w 9417128"/>
              <a:gd name="connsiteY67" fmla="*/ 6687403 h 6714698"/>
              <a:gd name="connsiteX68" fmla="*/ 8270716 w 9417128"/>
              <a:gd name="connsiteY68" fmla="*/ 6673755 h 6714698"/>
              <a:gd name="connsiteX69" fmla="*/ 7997761 w 9417128"/>
              <a:gd name="connsiteY69" fmla="*/ 6687403 h 6714698"/>
              <a:gd name="connsiteX70" fmla="*/ 7915874 w 9417128"/>
              <a:gd name="connsiteY70" fmla="*/ 6701051 h 6714698"/>
              <a:gd name="connsiteX71" fmla="*/ 7260782 w 9417128"/>
              <a:gd name="connsiteY71" fmla="*/ 6714698 h 6714698"/>
              <a:gd name="connsiteX72" fmla="*/ 6755815 w 9417128"/>
              <a:gd name="connsiteY72" fmla="*/ 6701051 h 6714698"/>
              <a:gd name="connsiteX73" fmla="*/ 6510155 w 9417128"/>
              <a:gd name="connsiteY73" fmla="*/ 6687403 h 6714698"/>
              <a:gd name="connsiteX74" fmla="*/ 5623050 w 9417128"/>
              <a:gd name="connsiteY74" fmla="*/ 6701051 h 6714698"/>
              <a:gd name="connsiteX75" fmla="*/ 4381104 w 9417128"/>
              <a:gd name="connsiteY75" fmla="*/ 6687403 h 6714698"/>
              <a:gd name="connsiteX76" fmla="*/ 3889785 w 9417128"/>
              <a:gd name="connsiteY76" fmla="*/ 6701051 h 6714698"/>
              <a:gd name="connsiteX77" fmla="*/ 3098215 w 9417128"/>
              <a:gd name="connsiteY77" fmla="*/ 6687403 h 6714698"/>
              <a:gd name="connsiteX78" fmla="*/ 2852555 w 9417128"/>
              <a:gd name="connsiteY78" fmla="*/ 6660107 h 6714698"/>
              <a:gd name="connsiteX79" fmla="*/ 2770668 w 9417128"/>
              <a:gd name="connsiteY79" fmla="*/ 6646460 h 6714698"/>
              <a:gd name="connsiteX80" fmla="*/ 2224758 w 9417128"/>
              <a:gd name="connsiteY80" fmla="*/ 6632812 h 6714698"/>
              <a:gd name="connsiteX81" fmla="*/ 1897212 w 9417128"/>
              <a:gd name="connsiteY81" fmla="*/ 6646460 h 6714698"/>
              <a:gd name="connsiteX82" fmla="*/ 1856268 w 9417128"/>
              <a:gd name="connsiteY82" fmla="*/ 6660107 h 6714698"/>
              <a:gd name="connsiteX83" fmla="*/ 1747086 w 9417128"/>
              <a:gd name="connsiteY83" fmla="*/ 6673755 h 6714698"/>
              <a:gd name="connsiteX84" fmla="*/ 900925 w 9417128"/>
              <a:gd name="connsiteY84" fmla="*/ 6660107 h 6714698"/>
              <a:gd name="connsiteX85" fmla="*/ 573379 w 9417128"/>
              <a:gd name="connsiteY85" fmla="*/ 6646460 h 6714698"/>
              <a:gd name="connsiteX86" fmla="*/ 382310 w 9417128"/>
              <a:gd name="connsiteY86" fmla="*/ 6619164 h 6714698"/>
              <a:gd name="connsiteX87" fmla="*/ 300424 w 9417128"/>
              <a:gd name="connsiteY87" fmla="*/ 6591868 h 6714698"/>
              <a:gd name="connsiteX88" fmla="*/ 204889 w 9417128"/>
              <a:gd name="connsiteY88" fmla="*/ 6564573 h 6714698"/>
              <a:gd name="connsiteX89" fmla="*/ 163946 w 9417128"/>
              <a:gd name="connsiteY89" fmla="*/ 6537277 h 6714698"/>
              <a:gd name="connsiteX90" fmla="*/ 109355 w 9417128"/>
              <a:gd name="connsiteY90" fmla="*/ 5827594 h 6714698"/>
              <a:gd name="connsiteX91" fmla="*/ 68412 w 9417128"/>
              <a:gd name="connsiteY91" fmla="*/ 5691116 h 6714698"/>
              <a:gd name="connsiteX92" fmla="*/ 13821 w 9417128"/>
              <a:gd name="connsiteY92" fmla="*/ 5431809 h 6714698"/>
              <a:gd name="connsiteX93" fmla="*/ 173 w 9417128"/>
              <a:gd name="connsiteY93" fmla="*/ 5076967 h 6714698"/>
              <a:gd name="connsiteX94" fmla="*/ 54764 w 9417128"/>
              <a:gd name="connsiteY94" fmla="*/ 4230806 h 6714698"/>
              <a:gd name="connsiteX95" fmla="*/ 109355 w 9417128"/>
              <a:gd name="connsiteY95" fmla="*/ 3725839 h 6714698"/>
              <a:gd name="connsiteX96" fmla="*/ 150298 w 9417128"/>
              <a:gd name="connsiteY96" fmla="*/ 3330054 h 6714698"/>
              <a:gd name="connsiteX97" fmla="*/ 109355 w 9417128"/>
              <a:gd name="connsiteY97" fmla="*/ 2866030 h 6714698"/>
              <a:gd name="connsiteX98" fmla="*/ 54764 w 9417128"/>
              <a:gd name="connsiteY98" fmla="*/ 2483892 h 6714698"/>
              <a:gd name="connsiteX99" fmla="*/ 173 w 9417128"/>
              <a:gd name="connsiteY99" fmla="*/ 1473958 h 6714698"/>
              <a:gd name="connsiteX100" fmla="*/ 13821 w 9417128"/>
              <a:gd name="connsiteY100" fmla="*/ 900752 h 6714698"/>
              <a:gd name="connsiteX101" fmla="*/ 41116 w 9417128"/>
              <a:gd name="connsiteY101" fmla="*/ 846161 h 6714698"/>
              <a:gd name="connsiteX102" fmla="*/ 123003 w 9417128"/>
              <a:gd name="connsiteY102" fmla="*/ 777922 h 6714698"/>
              <a:gd name="connsiteX103" fmla="*/ 109355 w 9417128"/>
              <a:gd name="connsiteY103" fmla="*/ 750627 h 671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17128" h="6714698">
                <a:moveTo>
                  <a:pt x="109355" y="750627"/>
                </a:moveTo>
                <a:cubicBezTo>
                  <a:pt x="123003" y="718782"/>
                  <a:pt x="138916" y="687815"/>
                  <a:pt x="150298" y="655092"/>
                </a:cubicBezTo>
                <a:cubicBezTo>
                  <a:pt x="256535" y="349660"/>
                  <a:pt x="177034" y="533703"/>
                  <a:pt x="273128" y="286603"/>
                </a:cubicBezTo>
                <a:cubicBezTo>
                  <a:pt x="285685" y="254313"/>
                  <a:pt x="298577" y="222057"/>
                  <a:pt x="314071" y="191068"/>
                </a:cubicBezTo>
                <a:cubicBezTo>
                  <a:pt x="330473" y="158263"/>
                  <a:pt x="352259" y="128339"/>
                  <a:pt x="368662" y="95534"/>
                </a:cubicBezTo>
                <a:cubicBezTo>
                  <a:pt x="379618" y="73622"/>
                  <a:pt x="374046" y="38251"/>
                  <a:pt x="395958" y="27295"/>
                </a:cubicBezTo>
                <a:cubicBezTo>
                  <a:pt x="445459" y="2545"/>
                  <a:pt x="559731" y="0"/>
                  <a:pt x="559731" y="0"/>
                </a:cubicBezTo>
                <a:cubicBezTo>
                  <a:pt x="627970" y="4549"/>
                  <a:pt x="696987" y="2405"/>
                  <a:pt x="764447" y="13648"/>
                </a:cubicBezTo>
                <a:cubicBezTo>
                  <a:pt x="780626" y="16345"/>
                  <a:pt x="789976" y="35338"/>
                  <a:pt x="805391" y="40943"/>
                </a:cubicBezTo>
                <a:cubicBezTo>
                  <a:pt x="840647" y="53763"/>
                  <a:pt x="878502" y="57933"/>
                  <a:pt x="914573" y="68239"/>
                </a:cubicBezTo>
                <a:cubicBezTo>
                  <a:pt x="942238" y="76143"/>
                  <a:pt x="969745" y="84848"/>
                  <a:pt x="996459" y="95534"/>
                </a:cubicBezTo>
                <a:cubicBezTo>
                  <a:pt x="1015349" y="103090"/>
                  <a:pt x="1031749" y="116396"/>
                  <a:pt x="1051050" y="122830"/>
                </a:cubicBezTo>
                <a:cubicBezTo>
                  <a:pt x="1073056" y="130165"/>
                  <a:pt x="1096543" y="131928"/>
                  <a:pt x="1119289" y="136477"/>
                </a:cubicBezTo>
                <a:cubicBezTo>
                  <a:pt x="1219373" y="131928"/>
                  <a:pt x="1319966" y="133894"/>
                  <a:pt x="1419540" y="122830"/>
                </a:cubicBezTo>
                <a:cubicBezTo>
                  <a:pt x="1443889" y="120125"/>
                  <a:pt x="1463280" y="95534"/>
                  <a:pt x="1487779" y="95534"/>
                </a:cubicBezTo>
                <a:cubicBezTo>
                  <a:pt x="1588275" y="95534"/>
                  <a:pt x="1687814" y="115314"/>
                  <a:pt x="1788029" y="122830"/>
                </a:cubicBezTo>
                <a:cubicBezTo>
                  <a:pt x="1869812" y="128964"/>
                  <a:pt x="1951802" y="131928"/>
                  <a:pt x="2033689" y="136477"/>
                </a:cubicBezTo>
                <a:lnTo>
                  <a:pt x="2374883" y="177421"/>
                </a:lnTo>
                <a:cubicBezTo>
                  <a:pt x="2443194" y="185960"/>
                  <a:pt x="2511178" y="197114"/>
                  <a:pt x="2579600" y="204716"/>
                </a:cubicBezTo>
                <a:cubicBezTo>
                  <a:pt x="2634045" y="210765"/>
                  <a:pt x="2688782" y="213815"/>
                  <a:pt x="2743373" y="218364"/>
                </a:cubicBezTo>
                <a:cubicBezTo>
                  <a:pt x="2761570" y="227463"/>
                  <a:pt x="2778306" y="240418"/>
                  <a:pt x="2797964" y="245660"/>
                </a:cubicBezTo>
                <a:cubicBezTo>
                  <a:pt x="2855160" y="260912"/>
                  <a:pt x="2976530" y="277018"/>
                  <a:pt x="3043624" y="286603"/>
                </a:cubicBezTo>
                <a:cubicBezTo>
                  <a:pt x="3158598" y="282497"/>
                  <a:pt x="3423943" y="280026"/>
                  <a:pt x="3575886" y="259307"/>
                </a:cubicBezTo>
                <a:cubicBezTo>
                  <a:pt x="3626282" y="252435"/>
                  <a:pt x="3676361" y="243046"/>
                  <a:pt x="3726012" y="232012"/>
                </a:cubicBezTo>
                <a:cubicBezTo>
                  <a:pt x="3758342" y="224827"/>
                  <a:pt x="3788445" y="205819"/>
                  <a:pt x="3821546" y="204716"/>
                </a:cubicBezTo>
                <a:cubicBezTo>
                  <a:pt x="4198952" y="192136"/>
                  <a:pt x="4576722" y="195617"/>
                  <a:pt x="4954310" y="191068"/>
                </a:cubicBezTo>
                <a:lnTo>
                  <a:pt x="5513868" y="177421"/>
                </a:lnTo>
                <a:cubicBezTo>
                  <a:pt x="5550515" y="175925"/>
                  <a:pt x="5586373" y="163773"/>
                  <a:pt x="5623050" y="163773"/>
                </a:cubicBezTo>
                <a:cubicBezTo>
                  <a:pt x="5814173" y="163773"/>
                  <a:pt x="6005187" y="172872"/>
                  <a:pt x="6196256" y="177421"/>
                </a:cubicBezTo>
                <a:cubicBezTo>
                  <a:pt x="6282692" y="181970"/>
                  <a:pt x="6369008" y="191068"/>
                  <a:pt x="6455564" y="191068"/>
                </a:cubicBezTo>
                <a:cubicBezTo>
                  <a:pt x="6829287" y="191068"/>
                  <a:pt x="6728286" y="232130"/>
                  <a:pt x="6892292" y="150125"/>
                </a:cubicBezTo>
                <a:lnTo>
                  <a:pt x="7192543" y="163773"/>
                </a:lnTo>
                <a:cubicBezTo>
                  <a:pt x="7238174" y="166625"/>
                  <a:pt x="7283418" y="174164"/>
                  <a:pt x="7329021" y="177421"/>
                </a:cubicBezTo>
                <a:cubicBezTo>
                  <a:pt x="7410825" y="183264"/>
                  <a:pt x="7492909" y="184778"/>
                  <a:pt x="7574680" y="191068"/>
                </a:cubicBezTo>
                <a:cubicBezTo>
                  <a:pt x="7729498" y="202977"/>
                  <a:pt x="7884029" y="218364"/>
                  <a:pt x="8038704" y="232012"/>
                </a:cubicBezTo>
                <a:cubicBezTo>
                  <a:pt x="8179731" y="268406"/>
                  <a:pt x="8352174" y="245285"/>
                  <a:pt x="8461785" y="341194"/>
                </a:cubicBezTo>
                <a:cubicBezTo>
                  <a:pt x="8498179" y="373039"/>
                  <a:pt x="8531922" y="408195"/>
                  <a:pt x="8570967" y="436728"/>
                </a:cubicBezTo>
                <a:cubicBezTo>
                  <a:pt x="8650427" y="494795"/>
                  <a:pt x="8735313" y="545060"/>
                  <a:pt x="8816626" y="600501"/>
                </a:cubicBezTo>
                <a:cubicBezTo>
                  <a:pt x="8835420" y="613315"/>
                  <a:pt x="8853021" y="627797"/>
                  <a:pt x="8871218" y="641445"/>
                </a:cubicBezTo>
                <a:cubicBezTo>
                  <a:pt x="8880316" y="664191"/>
                  <a:pt x="8885909" y="688676"/>
                  <a:pt x="8898513" y="709683"/>
                </a:cubicBezTo>
                <a:cubicBezTo>
                  <a:pt x="8969661" y="828263"/>
                  <a:pt x="9012201" y="866584"/>
                  <a:pt x="9103229" y="968991"/>
                </a:cubicBezTo>
                <a:cubicBezTo>
                  <a:pt x="9130122" y="1049668"/>
                  <a:pt x="9100521" y="970734"/>
                  <a:pt x="9157821" y="1078173"/>
                </a:cubicBezTo>
                <a:cubicBezTo>
                  <a:pt x="9181756" y="1123051"/>
                  <a:pt x="9203313" y="1169158"/>
                  <a:pt x="9226059" y="1214651"/>
                </a:cubicBezTo>
                <a:cubicBezTo>
                  <a:pt x="9239707" y="1296537"/>
                  <a:pt x="9252153" y="1378633"/>
                  <a:pt x="9267003" y="1460310"/>
                </a:cubicBezTo>
                <a:cubicBezTo>
                  <a:pt x="9270358" y="1478764"/>
                  <a:pt x="9281086" y="1496149"/>
                  <a:pt x="9280650" y="1514901"/>
                </a:cubicBezTo>
                <a:cubicBezTo>
                  <a:pt x="9276520" y="1692507"/>
                  <a:pt x="9263787" y="1869816"/>
                  <a:pt x="9253355" y="2047164"/>
                </a:cubicBezTo>
                <a:cubicBezTo>
                  <a:pt x="9250138" y="2101850"/>
                  <a:pt x="9243909" y="2156318"/>
                  <a:pt x="9239707" y="2210937"/>
                </a:cubicBezTo>
                <a:cubicBezTo>
                  <a:pt x="9234810" y="2274601"/>
                  <a:pt x="9230608" y="2338316"/>
                  <a:pt x="9226059" y="2402006"/>
                </a:cubicBezTo>
                <a:cubicBezTo>
                  <a:pt x="9230608" y="2579427"/>
                  <a:pt x="9231129" y="2756996"/>
                  <a:pt x="9239707" y="2934268"/>
                </a:cubicBezTo>
                <a:cubicBezTo>
                  <a:pt x="9244783" y="3039173"/>
                  <a:pt x="9267003" y="3248167"/>
                  <a:pt x="9267003" y="3248167"/>
                </a:cubicBezTo>
                <a:cubicBezTo>
                  <a:pt x="9262454" y="3416489"/>
                  <a:pt x="9261764" y="3584960"/>
                  <a:pt x="9253355" y="3753134"/>
                </a:cubicBezTo>
                <a:cubicBezTo>
                  <a:pt x="9252637" y="3767502"/>
                  <a:pt x="9242072" y="3779887"/>
                  <a:pt x="9239707" y="3794077"/>
                </a:cubicBezTo>
                <a:cubicBezTo>
                  <a:pt x="9228389" y="3861983"/>
                  <a:pt x="9221510" y="3930555"/>
                  <a:pt x="9212412" y="3998794"/>
                </a:cubicBezTo>
                <a:cubicBezTo>
                  <a:pt x="9216961" y="4107976"/>
                  <a:pt x="9218790" y="4217305"/>
                  <a:pt x="9226059" y="4326340"/>
                </a:cubicBezTo>
                <a:cubicBezTo>
                  <a:pt x="9227900" y="4353951"/>
                  <a:pt x="9237409" y="4380650"/>
                  <a:pt x="9239707" y="4408227"/>
                </a:cubicBezTo>
                <a:cubicBezTo>
                  <a:pt x="9267443" y="4741052"/>
                  <a:pt x="9233650" y="4555363"/>
                  <a:pt x="9267003" y="4722125"/>
                </a:cubicBezTo>
                <a:cubicBezTo>
                  <a:pt x="9271552" y="4772167"/>
                  <a:pt x="9274009" y="4822443"/>
                  <a:pt x="9280650" y="4872251"/>
                </a:cubicBezTo>
                <a:cubicBezTo>
                  <a:pt x="9283129" y="4890844"/>
                  <a:pt x="9291214" y="4908340"/>
                  <a:pt x="9294298" y="4926842"/>
                </a:cubicBezTo>
                <a:cubicBezTo>
                  <a:pt x="9300328" y="4963020"/>
                  <a:pt x="9303397" y="4999630"/>
                  <a:pt x="9307946" y="5036024"/>
                </a:cubicBezTo>
                <a:cubicBezTo>
                  <a:pt x="9312495" y="5336275"/>
                  <a:pt x="9308737" y="5636766"/>
                  <a:pt x="9321594" y="5936776"/>
                </a:cubicBezTo>
                <a:cubicBezTo>
                  <a:pt x="9322465" y="5957102"/>
                  <a:pt x="9337064" y="5974812"/>
                  <a:pt x="9348889" y="5991367"/>
                </a:cubicBezTo>
                <a:cubicBezTo>
                  <a:pt x="9441108" y="6120475"/>
                  <a:pt x="9342314" y="5937277"/>
                  <a:pt x="9417128" y="6086901"/>
                </a:cubicBezTo>
                <a:cubicBezTo>
                  <a:pt x="9412579" y="6146041"/>
                  <a:pt x="9411868" y="6205603"/>
                  <a:pt x="9403480" y="6264322"/>
                </a:cubicBezTo>
                <a:cubicBezTo>
                  <a:pt x="9389579" y="6361630"/>
                  <a:pt x="9381573" y="6347821"/>
                  <a:pt x="9362537" y="6414448"/>
                </a:cubicBezTo>
                <a:cubicBezTo>
                  <a:pt x="9357384" y="6432483"/>
                  <a:pt x="9357998" y="6452642"/>
                  <a:pt x="9348889" y="6469039"/>
                </a:cubicBezTo>
                <a:cubicBezTo>
                  <a:pt x="9334742" y="6494502"/>
                  <a:pt x="9313480" y="6515355"/>
                  <a:pt x="9294298" y="6537277"/>
                </a:cubicBezTo>
                <a:cubicBezTo>
                  <a:pt x="9248565" y="6589544"/>
                  <a:pt x="9188467" y="6634529"/>
                  <a:pt x="9116877" y="6646460"/>
                </a:cubicBezTo>
                <a:cubicBezTo>
                  <a:pt x="8934602" y="6676839"/>
                  <a:pt x="9006795" y="6660332"/>
                  <a:pt x="8898513" y="6687403"/>
                </a:cubicBezTo>
                <a:cubicBezTo>
                  <a:pt x="8689247" y="6682854"/>
                  <a:pt x="8480031" y="6673755"/>
                  <a:pt x="8270716" y="6673755"/>
                </a:cubicBezTo>
                <a:cubicBezTo>
                  <a:pt x="8179617" y="6673755"/>
                  <a:pt x="8088591" y="6680416"/>
                  <a:pt x="7997761" y="6687403"/>
                </a:cubicBezTo>
                <a:cubicBezTo>
                  <a:pt x="7970170" y="6689525"/>
                  <a:pt x="7943527" y="6700027"/>
                  <a:pt x="7915874" y="6701051"/>
                </a:cubicBezTo>
                <a:cubicBezTo>
                  <a:pt x="7697612" y="6709135"/>
                  <a:pt x="7479146" y="6710149"/>
                  <a:pt x="7260782" y="6714698"/>
                </a:cubicBezTo>
                <a:lnTo>
                  <a:pt x="6755815" y="6701051"/>
                </a:lnTo>
                <a:cubicBezTo>
                  <a:pt x="6673856" y="6698071"/>
                  <a:pt x="6592168" y="6687403"/>
                  <a:pt x="6510155" y="6687403"/>
                </a:cubicBezTo>
                <a:cubicBezTo>
                  <a:pt x="6214418" y="6687403"/>
                  <a:pt x="5918752" y="6696502"/>
                  <a:pt x="5623050" y="6701051"/>
                </a:cubicBezTo>
                <a:lnTo>
                  <a:pt x="4381104" y="6687403"/>
                </a:lnTo>
                <a:cubicBezTo>
                  <a:pt x="4217268" y="6687403"/>
                  <a:pt x="4053621" y="6701051"/>
                  <a:pt x="3889785" y="6701051"/>
                </a:cubicBezTo>
                <a:cubicBezTo>
                  <a:pt x="3625889" y="6701051"/>
                  <a:pt x="3362072" y="6691952"/>
                  <a:pt x="3098215" y="6687403"/>
                </a:cubicBezTo>
                <a:cubicBezTo>
                  <a:pt x="2986861" y="6650285"/>
                  <a:pt x="3097911" y="6683474"/>
                  <a:pt x="2852555" y="6660107"/>
                </a:cubicBezTo>
                <a:cubicBezTo>
                  <a:pt x="2825008" y="6657483"/>
                  <a:pt x="2798314" y="6647662"/>
                  <a:pt x="2770668" y="6646460"/>
                </a:cubicBezTo>
                <a:cubicBezTo>
                  <a:pt x="2588813" y="6638553"/>
                  <a:pt x="2406728" y="6637361"/>
                  <a:pt x="2224758" y="6632812"/>
                </a:cubicBezTo>
                <a:cubicBezTo>
                  <a:pt x="2115576" y="6637361"/>
                  <a:pt x="2006190" y="6638388"/>
                  <a:pt x="1897212" y="6646460"/>
                </a:cubicBezTo>
                <a:cubicBezTo>
                  <a:pt x="1882865" y="6647523"/>
                  <a:pt x="1870422" y="6657534"/>
                  <a:pt x="1856268" y="6660107"/>
                </a:cubicBezTo>
                <a:cubicBezTo>
                  <a:pt x="1820182" y="6666668"/>
                  <a:pt x="1783480" y="6669206"/>
                  <a:pt x="1747086" y="6673755"/>
                </a:cubicBezTo>
                <a:lnTo>
                  <a:pt x="900925" y="6660107"/>
                </a:lnTo>
                <a:cubicBezTo>
                  <a:pt x="791678" y="6657566"/>
                  <a:pt x="682443" y="6653276"/>
                  <a:pt x="573379" y="6646460"/>
                </a:cubicBezTo>
                <a:cubicBezTo>
                  <a:pt x="518725" y="6643044"/>
                  <a:pt x="438518" y="6628532"/>
                  <a:pt x="382310" y="6619164"/>
                </a:cubicBezTo>
                <a:cubicBezTo>
                  <a:pt x="355015" y="6610065"/>
                  <a:pt x="327982" y="6600135"/>
                  <a:pt x="300424" y="6591868"/>
                </a:cubicBezTo>
                <a:cubicBezTo>
                  <a:pt x="278553" y="6585307"/>
                  <a:pt x="227828" y="6576043"/>
                  <a:pt x="204889" y="6564573"/>
                </a:cubicBezTo>
                <a:cubicBezTo>
                  <a:pt x="190218" y="6557237"/>
                  <a:pt x="177594" y="6546376"/>
                  <a:pt x="163946" y="6537277"/>
                </a:cubicBezTo>
                <a:cubicBezTo>
                  <a:pt x="44760" y="6219446"/>
                  <a:pt x="164796" y="6576047"/>
                  <a:pt x="109355" y="5827594"/>
                </a:cubicBezTo>
                <a:cubicBezTo>
                  <a:pt x="105846" y="5780228"/>
                  <a:pt x="80499" y="5737048"/>
                  <a:pt x="68412" y="5691116"/>
                </a:cubicBezTo>
                <a:cubicBezTo>
                  <a:pt x="52842" y="5631949"/>
                  <a:pt x="25239" y="5488900"/>
                  <a:pt x="13821" y="5431809"/>
                </a:cubicBezTo>
                <a:cubicBezTo>
                  <a:pt x="9272" y="5313528"/>
                  <a:pt x="-1494" y="5195323"/>
                  <a:pt x="173" y="5076967"/>
                </a:cubicBezTo>
                <a:cubicBezTo>
                  <a:pt x="12657" y="4190583"/>
                  <a:pt x="10467" y="4740222"/>
                  <a:pt x="54764" y="4230806"/>
                </a:cubicBezTo>
                <a:cubicBezTo>
                  <a:pt x="96591" y="3749791"/>
                  <a:pt x="46595" y="3976875"/>
                  <a:pt x="109355" y="3725839"/>
                </a:cubicBezTo>
                <a:cubicBezTo>
                  <a:pt x="123003" y="3593911"/>
                  <a:pt x="150298" y="3462686"/>
                  <a:pt x="150298" y="3330054"/>
                </a:cubicBezTo>
                <a:cubicBezTo>
                  <a:pt x="150298" y="3174778"/>
                  <a:pt x="122522" y="3020746"/>
                  <a:pt x="109355" y="2866030"/>
                </a:cubicBezTo>
                <a:cubicBezTo>
                  <a:pt x="86854" y="2601648"/>
                  <a:pt x="111464" y="2767393"/>
                  <a:pt x="54764" y="2483892"/>
                </a:cubicBezTo>
                <a:cubicBezTo>
                  <a:pt x="4532" y="1747154"/>
                  <a:pt x="20505" y="2083911"/>
                  <a:pt x="173" y="1473958"/>
                </a:cubicBezTo>
                <a:cubicBezTo>
                  <a:pt x="4722" y="1282889"/>
                  <a:pt x="1383" y="1091470"/>
                  <a:pt x="13821" y="900752"/>
                </a:cubicBezTo>
                <a:cubicBezTo>
                  <a:pt x="15145" y="880450"/>
                  <a:pt x="29291" y="862716"/>
                  <a:pt x="41116" y="846161"/>
                </a:cubicBezTo>
                <a:cubicBezTo>
                  <a:pt x="64998" y="812726"/>
                  <a:pt x="90356" y="799686"/>
                  <a:pt x="123003" y="777922"/>
                </a:cubicBezTo>
                <a:lnTo>
                  <a:pt x="109355" y="750627"/>
                </a:lnTo>
                <a:close/>
              </a:path>
            </a:pathLst>
          </a:custGeom>
          <a:gradFill>
            <a:gsLst>
              <a:gs pos="0">
                <a:schemeClr val="bg2">
                  <a:tint val="84000"/>
                  <a:shade val="100000"/>
                  <a:hueMod val="92000"/>
                  <a:satMod val="180000"/>
                  <a:lumMod val="114000"/>
                </a:schemeClr>
              </a:gs>
              <a:gs pos="98000">
                <a:srgbClr val="00FFFF"/>
              </a:gs>
              <a:gs pos="76000">
                <a:schemeClr val="accent6">
                  <a:lumMod val="20000"/>
                  <a:lumOff val="80000"/>
                </a:schemeClr>
              </a:gs>
              <a:gs pos="0">
                <a:scrgbClr r="0" g="0" b="0"/>
              </a:gs>
              <a:gs pos="0">
                <a:schemeClr val="bg1"/>
              </a:gs>
              <a:gs pos="31000">
                <a:schemeClr val="bg1"/>
              </a:gs>
            </a:gsLst>
            <a:path path="circle">
              <a:fillToRect l="100000" b="100000"/>
            </a:path>
          </a:gradFill>
          <a:ln w="114300" cmpd="thickThin">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Box 5"/>
              <p:cNvSpPr txBox="1">
                <a:spLocks noChangeArrowheads="1"/>
              </p:cNvSpPr>
              <p:nvPr/>
            </p:nvSpPr>
            <p:spPr bwMode="auto">
              <a:xfrm>
                <a:off x="2829599" y="480486"/>
                <a:ext cx="8187619" cy="5837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l" eaLnBrk="1" hangingPunct="1">
                  <a:spcBef>
                    <a:spcPct val="50000"/>
                  </a:spcBef>
                </a:pPr>
                <a:r>
                  <a:rPr lang="en-US" sz="2800" b="1" i="0">
                    <a:solidFill>
                      <a:srgbClr val="FF0000"/>
                    </a:solidFill>
                    <a:latin typeface="Times New Roman" panose="02020603050405020304" pitchFamily="18" charset="0"/>
                  </a:rPr>
                  <a:t>Bài 2: Tìm x biết: a)  </a:t>
                </a:r>
                <a14:m>
                  <m:oMath xmlns:m="http://schemas.openxmlformats.org/officeDocument/2006/math">
                    <m:rad>
                      <m:radPr>
                        <m:degHide m:val="on"/>
                        <m:ctrlPr>
                          <a:rPr lang="en-US" sz="2800" b="1" i="1" smtClean="0">
                            <a:solidFill>
                              <a:srgbClr val="FF0000"/>
                            </a:solidFill>
                            <a:latin typeface="Cambria Math" panose="02040503050406030204" pitchFamily="18" charset="0"/>
                          </a:rPr>
                        </m:ctrlPr>
                      </m:radPr>
                      <m:deg/>
                      <m:e>
                        <m:r>
                          <a:rPr lang="en-US" sz="2800" b="1" i="1" smtClean="0">
                            <a:solidFill>
                              <a:srgbClr val="FF0000"/>
                            </a:solidFill>
                            <a:latin typeface="Cambria Math" panose="02040503050406030204" pitchFamily="18" charset="0"/>
                          </a:rPr>
                          <m:t>𝒙</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m:t>
                        </m:r>
                      </m:e>
                    </m:rad>
                  </m:oMath>
                </a14:m>
                <a:r>
                  <a:rPr lang="en-US" sz="2800" b="1" i="0">
                    <a:solidFill>
                      <a:srgbClr val="FF0000"/>
                    </a:solidFill>
                    <a:latin typeface="Times New Roman" panose="02020603050405020304" pitchFamily="18" charset="0"/>
                  </a:rPr>
                  <a:t>= 5   ;  b) </a:t>
                </a:r>
                <a14:m>
                  <m:oMath xmlns:m="http://schemas.openxmlformats.org/officeDocument/2006/math">
                    <m:rad>
                      <m:radPr>
                        <m:ctrlPr>
                          <a:rPr lang="en-US" sz="2800" b="1" i="1" smtClean="0">
                            <a:solidFill>
                              <a:srgbClr val="FF0000"/>
                            </a:solidFill>
                            <a:latin typeface="Cambria Math" panose="02040503050406030204" pitchFamily="18" charset="0"/>
                          </a:rPr>
                        </m:ctrlPr>
                      </m:radPr>
                      <m:deg>
                        <m:r>
                          <a:rPr lang="en-US" sz="2800" b="1" i="1" smtClean="0">
                            <a:solidFill>
                              <a:srgbClr val="FF0000"/>
                            </a:solidFill>
                            <a:latin typeface="Cambria Math" panose="02040503050406030204" pitchFamily="18" charset="0"/>
                          </a:rPr>
                          <m:t>𝟑</m:t>
                        </m:r>
                      </m:deg>
                      <m:e>
                        <m:r>
                          <a:rPr lang="en-US" sz="2800" b="1" i="1" smtClean="0">
                            <a:solidFill>
                              <a:srgbClr val="FF0000"/>
                            </a:solidFill>
                            <a:latin typeface="Cambria Math" panose="02040503050406030204" pitchFamily="18" charset="0"/>
                          </a:rPr>
                          <m:t>𝒙</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𝟐</m:t>
                        </m:r>
                      </m:e>
                    </m:rad>
                  </m:oMath>
                </a14:m>
                <a:r>
                  <a:rPr lang="en-US" sz="2800" b="1" i="0">
                    <a:solidFill>
                      <a:srgbClr val="FF0000"/>
                    </a:solidFill>
                    <a:latin typeface="Times New Roman" panose="02020603050405020304" pitchFamily="18" charset="0"/>
                  </a:rPr>
                  <a:t> = - 2</a:t>
                </a:r>
              </a:p>
            </p:txBody>
          </p:sp>
        </mc:Choice>
        <mc:Fallback xmlns="">
          <p:sp>
            <p:nvSpPr>
              <p:cNvPr id="2" name="Text Box 5"/>
              <p:cNvSpPr txBox="1">
                <a:spLocks noRot="1" noChangeAspect="1" noMove="1" noResize="1" noEditPoints="1" noAdjustHandles="1" noChangeArrowheads="1" noChangeShapeType="1" noTextEdit="1"/>
              </p:cNvSpPr>
              <p:nvPr/>
            </p:nvSpPr>
            <p:spPr bwMode="auto">
              <a:xfrm>
                <a:off x="2829599" y="480486"/>
                <a:ext cx="8187619" cy="583750"/>
              </a:xfrm>
              <a:prstGeom prst="rect">
                <a:avLst/>
              </a:prstGeom>
              <a:blipFill rotWithShape="0">
                <a:blip r:embed="rId3"/>
                <a:stretch>
                  <a:fillRect l="-1489" t="-4167" b="-25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graphicFrame>
        <p:nvGraphicFramePr>
          <p:cNvPr id="306" name="Table 305"/>
          <p:cNvGraphicFramePr>
            <a:graphicFrameLocks noGrp="1"/>
          </p:cNvGraphicFramePr>
          <p:nvPr>
            <p:extLst>
              <p:ext uri="{D42A27DB-BD31-4B8C-83A1-F6EECF244321}">
                <p14:modId xmlns:p14="http://schemas.microsoft.com/office/powerpoint/2010/main" val="1704311330"/>
              </p:ext>
            </p:extLst>
          </p:nvPr>
        </p:nvGraphicFramePr>
        <p:xfrm>
          <a:off x="2995529" y="1329647"/>
          <a:ext cx="8128000" cy="3559568"/>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23646">
                <a:tc>
                  <a:txBody>
                    <a:bodyPr/>
                    <a:lstStyle/>
                    <a:p>
                      <a:endParaRPr lang="vi-VN" sz="2800">
                        <a:latin typeface="Times New Roman" panose="02020603050405020304" pitchFamily="18" charset="0"/>
                        <a:cs typeface="Times New Roman" panose="02020603050405020304" pitchFamily="18" charset="0"/>
                      </a:endParaRPr>
                    </a:p>
                  </a:txBody>
                  <a:tcPr/>
                </a:tc>
                <a:tc>
                  <a:txBody>
                    <a:bodyPr/>
                    <a:lstStyle/>
                    <a:p>
                      <a:endParaRPr lang="vi-VN"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035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a:solidFill>
                          <a:srgbClr val="FF3300"/>
                        </a:solidFill>
                        <a:latin typeface="Cambria Math" panose="02040503050406030204" pitchFamily="18" charset="0"/>
                      </a:endParaRPr>
                    </a:p>
                    <a:p>
                      <a:endParaRPr lang="en-US" sz="240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800" b="1" kern="1200">
                          <a:solidFill>
                            <a:schemeClr val="tx1"/>
                          </a:solidFill>
                          <a:effectLst/>
                          <a:latin typeface="+mn-lt"/>
                          <a:ea typeface="+mn-ea"/>
                          <a:cs typeface="+mn-cs"/>
                        </a:rPr>
                        <a:t>                                </a:t>
                      </a:r>
                      <a:endParaRPr lang="vi-VN" sz="1800" kern="1200">
                        <a:solidFill>
                          <a:schemeClr val="tx1"/>
                        </a:solidFill>
                        <a:effectLst/>
                        <a:latin typeface="+mn-lt"/>
                        <a:ea typeface="+mn-ea"/>
                        <a:cs typeface="+mn-cs"/>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txBody>
                  <a:tcPr/>
                </a:tc>
                <a:tc>
                  <a:txBody>
                    <a:bodyPr/>
                    <a:lstStyle/>
                    <a:p>
                      <a:endParaRPr lang="vi-VN"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07" name="Rectangle 306"/>
              <p:cNvSpPr/>
              <p:nvPr/>
            </p:nvSpPr>
            <p:spPr>
              <a:xfrm>
                <a:off x="3770209" y="1326419"/>
                <a:ext cx="2033057" cy="496483"/>
              </a:xfrm>
              <a:prstGeom prst="rect">
                <a:avLst/>
              </a:prstGeom>
            </p:spPr>
            <p:txBody>
              <a:bodyPr wrap="none">
                <a:spAutoFit/>
              </a:bodyPr>
              <a:lstStyle/>
              <a:p>
                <a:r>
                  <a:rPr lang="en-US" sz="2400" b="1">
                    <a:solidFill>
                      <a:srgbClr val="FF3300"/>
                    </a:solidFill>
                    <a:latin typeface="Times New Roman" panose="02020603050405020304" pitchFamily="18" charset="0"/>
                  </a:rPr>
                  <a:t>a) </a:t>
                </a:r>
                <a14:m>
                  <m:oMath xmlns:m="http://schemas.openxmlformats.org/officeDocument/2006/math">
                    <m:rad>
                      <m:radPr>
                        <m:degHide m:val="on"/>
                        <m:ctrlPr>
                          <a:rPr lang="en-US" sz="2400" b="1" i="1" smtClean="0">
                            <a:solidFill>
                              <a:srgbClr val="FF3300"/>
                            </a:solidFill>
                            <a:latin typeface="Cambria Math" panose="02040503050406030204" pitchFamily="18" charset="0"/>
                          </a:rPr>
                        </m:ctrlPr>
                      </m:radPr>
                      <m:deg/>
                      <m:e>
                        <m:r>
                          <a:rPr lang="en-US" sz="2400" b="1" i="1" smtClean="0">
                            <a:solidFill>
                              <a:srgbClr val="FF3300"/>
                            </a:solidFill>
                            <a:latin typeface="Cambria Math" panose="02040503050406030204" pitchFamily="18" charset="0"/>
                          </a:rPr>
                          <m:t>𝒙</m:t>
                        </m:r>
                        <m:r>
                          <a:rPr lang="en-US" sz="2400" b="1" i="1" smtClean="0">
                            <a:solidFill>
                              <a:srgbClr val="FF3300"/>
                            </a:solidFill>
                            <a:latin typeface="Cambria Math" panose="02040503050406030204" pitchFamily="18" charset="0"/>
                          </a:rPr>
                          <m:t>−</m:t>
                        </m:r>
                        <m:r>
                          <a:rPr lang="en-US" sz="2400" b="1" i="1" smtClean="0">
                            <a:solidFill>
                              <a:srgbClr val="FF3300"/>
                            </a:solidFill>
                            <a:latin typeface="Cambria Math" panose="02040503050406030204" pitchFamily="18" charset="0"/>
                          </a:rPr>
                          <m:t>𝟏</m:t>
                        </m:r>
                      </m:e>
                    </m:rad>
                    <m:r>
                      <a:rPr lang="en-US" sz="2400" b="1" i="1" smtClean="0">
                        <a:solidFill>
                          <a:srgbClr val="FF3300"/>
                        </a:solidFill>
                        <a:latin typeface="Cambria Math" panose="02040503050406030204" pitchFamily="18" charset="0"/>
                      </a:rPr>
                      <m:t>=</m:t>
                    </m:r>
                    <m:r>
                      <a:rPr lang="en-US" sz="2400" b="1" i="1" smtClean="0">
                        <a:solidFill>
                          <a:srgbClr val="FF3300"/>
                        </a:solidFill>
                        <a:latin typeface="Cambria Math" panose="02040503050406030204" pitchFamily="18" charset="0"/>
                      </a:rPr>
                      <m:t>𝟓</m:t>
                    </m:r>
                  </m:oMath>
                </a14:m>
                <a:endParaRPr lang="vi-VN" sz="2400" b="1">
                  <a:solidFill>
                    <a:srgbClr val="FF3300"/>
                  </a:solidFill>
                </a:endParaRPr>
              </a:p>
            </p:txBody>
          </p:sp>
        </mc:Choice>
        <mc:Fallback xmlns="">
          <p:sp>
            <p:nvSpPr>
              <p:cNvPr id="307" name="Rectangle 306"/>
              <p:cNvSpPr>
                <a:spLocks noRot="1" noChangeAspect="1" noMove="1" noResize="1" noEditPoints="1" noAdjustHandles="1" noChangeArrowheads="1" noChangeShapeType="1" noTextEdit="1"/>
              </p:cNvSpPr>
              <p:nvPr/>
            </p:nvSpPr>
            <p:spPr>
              <a:xfrm>
                <a:off x="3770209" y="1326419"/>
                <a:ext cx="2033057" cy="496483"/>
              </a:xfrm>
              <a:prstGeom prst="rect">
                <a:avLst/>
              </a:prstGeom>
              <a:blipFill rotWithShape="0">
                <a:blip r:embed="rId4"/>
                <a:stretch>
                  <a:fillRect l="-4491" t="-2469" b="-28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8" name="Rectangle 307"/>
              <p:cNvSpPr/>
              <p:nvPr/>
            </p:nvSpPr>
            <p:spPr>
              <a:xfrm>
                <a:off x="7905349" y="1326419"/>
                <a:ext cx="2329356" cy="498791"/>
              </a:xfrm>
              <a:prstGeom prst="rect">
                <a:avLst/>
              </a:prstGeom>
            </p:spPr>
            <p:txBody>
              <a:bodyPr wrap="none">
                <a:spAutoFit/>
              </a:bodyPr>
              <a:lstStyle/>
              <a:p>
                <a:pPr>
                  <a:spcBef>
                    <a:spcPct val="50000"/>
                  </a:spcBef>
                </a:pPr>
                <a:r>
                  <a:rPr lang="en-US" sz="2400" b="1">
                    <a:solidFill>
                      <a:srgbClr val="FF3300"/>
                    </a:solidFill>
                    <a:latin typeface="Times New Roman" panose="02020603050405020304" pitchFamily="18" charset="0"/>
                  </a:rPr>
                  <a:t>b)</a:t>
                </a:r>
                <a14:m>
                  <m:oMath xmlns:m="http://schemas.openxmlformats.org/officeDocument/2006/math">
                    <m:r>
                      <a:rPr lang="en-US" sz="2400" b="1" i="0" smtClean="0">
                        <a:solidFill>
                          <a:srgbClr val="FF3300"/>
                        </a:solidFill>
                        <a:latin typeface="Cambria Math" panose="02040503050406030204" pitchFamily="18" charset="0"/>
                      </a:rPr>
                      <m:t>    </m:t>
                    </m:r>
                    <m:rad>
                      <m:radPr>
                        <m:ctrlPr>
                          <a:rPr lang="en-US" sz="2400" b="1" i="1">
                            <a:solidFill>
                              <a:srgbClr val="FF3300"/>
                            </a:solidFill>
                            <a:latin typeface="Cambria Math" panose="02040503050406030204" pitchFamily="18" charset="0"/>
                          </a:rPr>
                        </m:ctrlPr>
                      </m:radPr>
                      <m:deg>
                        <m:r>
                          <a:rPr lang="en-US" sz="2400" b="1" i="1">
                            <a:solidFill>
                              <a:srgbClr val="FF3300"/>
                            </a:solidFill>
                            <a:latin typeface="Cambria Math" panose="02040503050406030204" pitchFamily="18" charset="0"/>
                          </a:rPr>
                          <m:t>𝟑</m:t>
                        </m:r>
                      </m:deg>
                      <m:e>
                        <m:r>
                          <a:rPr lang="en-US" sz="2400" b="1" i="1">
                            <a:solidFill>
                              <a:srgbClr val="FF3300"/>
                            </a:solidFill>
                            <a:latin typeface="Cambria Math" panose="02040503050406030204" pitchFamily="18" charset="0"/>
                          </a:rPr>
                          <m:t>𝒙</m:t>
                        </m:r>
                        <m:r>
                          <a:rPr lang="en-US" sz="2400" b="1" i="1">
                            <a:solidFill>
                              <a:srgbClr val="FF3300"/>
                            </a:solidFill>
                            <a:latin typeface="Cambria Math" panose="02040503050406030204" pitchFamily="18" charset="0"/>
                          </a:rPr>
                          <m:t>−</m:t>
                        </m:r>
                        <m:r>
                          <a:rPr lang="en-US" sz="2400" b="1" i="1">
                            <a:solidFill>
                              <a:srgbClr val="FF3300"/>
                            </a:solidFill>
                            <a:latin typeface="Cambria Math" panose="02040503050406030204" pitchFamily="18" charset="0"/>
                          </a:rPr>
                          <m:t>𝟐</m:t>
                        </m:r>
                      </m:e>
                    </m:rad>
                  </m:oMath>
                </a14:m>
                <a:r>
                  <a:rPr lang="en-US" sz="2400" b="1">
                    <a:solidFill>
                      <a:srgbClr val="FF3300"/>
                    </a:solidFill>
                    <a:latin typeface="Times New Roman" panose="02020603050405020304" pitchFamily="18" charset="0"/>
                  </a:rPr>
                  <a:t>  =  2</a:t>
                </a:r>
              </a:p>
            </p:txBody>
          </p:sp>
        </mc:Choice>
        <mc:Fallback xmlns="">
          <p:sp>
            <p:nvSpPr>
              <p:cNvPr id="308" name="Rectangle 307"/>
              <p:cNvSpPr>
                <a:spLocks noRot="1" noChangeAspect="1" noMove="1" noResize="1" noEditPoints="1" noAdjustHandles="1" noChangeArrowheads="1" noChangeShapeType="1" noTextEdit="1"/>
              </p:cNvSpPr>
              <p:nvPr/>
            </p:nvSpPr>
            <p:spPr>
              <a:xfrm>
                <a:off x="7905349" y="1326419"/>
                <a:ext cx="2329356" cy="498791"/>
              </a:xfrm>
              <a:prstGeom prst="rect">
                <a:avLst/>
              </a:prstGeom>
              <a:blipFill rotWithShape="0">
                <a:blip r:embed="rId5"/>
                <a:stretch>
                  <a:fillRect l="-4188" t="-2469" r="-3141" b="-28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9" name="Rectangle 308"/>
              <p:cNvSpPr/>
              <p:nvPr/>
            </p:nvSpPr>
            <p:spPr>
              <a:xfrm>
                <a:off x="7935829" y="2043529"/>
                <a:ext cx="2470100" cy="496418"/>
              </a:xfrm>
              <a:prstGeom prst="rect">
                <a:avLst/>
              </a:prstGeom>
            </p:spPr>
            <p:txBody>
              <a:bodyPr wrap="none">
                <a:spAutoFit/>
              </a:bodyPr>
              <a:lstStyle/>
              <a:p>
                <a:pPr>
                  <a:spcBef>
                    <a:spcPct val="50000"/>
                  </a:spcBef>
                </a:pPr>
                <a:r>
                  <a:rPr lang="en-US" sz="2400">
                    <a:solidFill>
                      <a:schemeClr val="tx1"/>
                    </a:solidFill>
                    <a:latin typeface="Times New Roman" panose="02020603050405020304" pitchFamily="18" charset="0"/>
                  </a:rPr>
                  <a:t>b)</a:t>
                </a:r>
                <a14:m>
                  <m:oMath xmlns:m="http://schemas.openxmlformats.org/officeDocument/2006/math">
                    <m:r>
                      <a:rPr lang="en-US" sz="2400" b="0" i="0" smtClean="0">
                        <a:solidFill>
                          <a:schemeClr val="tx1"/>
                        </a:solidFill>
                        <a:latin typeface="Cambria Math" panose="02040503050406030204" pitchFamily="18" charset="0"/>
                      </a:rPr>
                      <m:t>    </m:t>
                    </m:r>
                    <m:rad>
                      <m:radPr>
                        <m:ctrlPr>
                          <a:rPr lang="en-US" sz="2400" i="1">
                            <a:solidFill>
                              <a:schemeClr val="tx1"/>
                            </a:solidFill>
                            <a:latin typeface="Cambria Math" panose="02040503050406030204" pitchFamily="18" charset="0"/>
                          </a:rPr>
                        </m:ctrlPr>
                      </m:radPr>
                      <m:deg>
                        <m:r>
                          <a:rPr lang="en-US" sz="2400" b="0" i="1">
                            <a:solidFill>
                              <a:schemeClr val="tx1"/>
                            </a:solidFill>
                            <a:latin typeface="Cambria Math" panose="02040503050406030204" pitchFamily="18" charset="0"/>
                          </a:rPr>
                          <m:t>3</m:t>
                        </m:r>
                      </m:deg>
                      <m:e>
                        <m:r>
                          <a:rPr lang="en-US" sz="2400" b="0" i="1">
                            <a:solidFill>
                              <a:schemeClr val="tx1"/>
                            </a:solidFill>
                            <a:latin typeface="Cambria Math" panose="02040503050406030204" pitchFamily="18" charset="0"/>
                          </a:rPr>
                          <m:t>𝑥</m:t>
                        </m:r>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2</m:t>
                        </m:r>
                      </m:e>
                    </m:rad>
                  </m:oMath>
                </a14:m>
                <a:r>
                  <a:rPr lang="en-US" sz="2400">
                    <a:solidFill>
                      <a:schemeClr val="tx1"/>
                    </a:solidFill>
                    <a:latin typeface="Times New Roman" panose="02020603050405020304" pitchFamily="18" charset="0"/>
                  </a:rPr>
                  <a:t>  =  - 2</a:t>
                </a:r>
              </a:p>
            </p:txBody>
          </p:sp>
        </mc:Choice>
        <mc:Fallback xmlns="">
          <p:sp>
            <p:nvSpPr>
              <p:cNvPr id="309" name="Rectangle 308"/>
              <p:cNvSpPr>
                <a:spLocks noRot="1" noChangeAspect="1" noMove="1" noResize="1" noEditPoints="1" noAdjustHandles="1" noChangeArrowheads="1" noChangeShapeType="1" noTextEdit="1"/>
              </p:cNvSpPr>
              <p:nvPr/>
            </p:nvSpPr>
            <p:spPr>
              <a:xfrm>
                <a:off x="7935829" y="2043529"/>
                <a:ext cx="2470100" cy="496418"/>
              </a:xfrm>
              <a:prstGeom prst="rect">
                <a:avLst/>
              </a:prstGeom>
              <a:blipFill rotWithShape="0">
                <a:blip r:embed="rId6"/>
                <a:stretch>
                  <a:fillRect l="-3951" t="-2439" r="-2716" b="-268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0" name="Rectangle 309"/>
              <p:cNvSpPr/>
              <p:nvPr/>
            </p:nvSpPr>
            <p:spPr>
              <a:xfrm>
                <a:off x="7845203" y="2615309"/>
                <a:ext cx="2962029" cy="496483"/>
              </a:xfrm>
              <a:prstGeom prst="rect">
                <a:avLst/>
              </a:prstGeom>
            </p:spPr>
            <p:txBody>
              <a:bodyPr wrap="none">
                <a:spAutoFit/>
              </a:bodyPr>
              <a:lstStyle/>
              <a:p>
                <a:pPr>
                  <a:spcBef>
                    <a:spcPct val="50000"/>
                  </a:spcBef>
                </a:pP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rPr>
                      <m:t>    </m:t>
                    </m:r>
                    <m:rad>
                      <m:radPr>
                        <m:ctrlPr>
                          <a:rPr lang="en-US" sz="2400" i="1">
                            <a:solidFill>
                              <a:schemeClr val="tx1"/>
                            </a:solidFill>
                            <a:latin typeface="Cambria Math" panose="02040503050406030204" pitchFamily="18" charset="0"/>
                          </a:rPr>
                        </m:ctrlPr>
                      </m:radPr>
                      <m:deg>
                        <m:r>
                          <a:rPr lang="en-US" sz="2400" b="0" i="1">
                            <a:solidFill>
                              <a:schemeClr val="tx1"/>
                            </a:solidFill>
                            <a:latin typeface="Cambria Math" panose="02040503050406030204" pitchFamily="18" charset="0"/>
                          </a:rPr>
                          <m:t>3</m:t>
                        </m:r>
                      </m:deg>
                      <m:e>
                        <m:r>
                          <a:rPr lang="en-US" sz="2400" b="0" i="1">
                            <a:solidFill>
                              <a:schemeClr val="tx1"/>
                            </a:solidFill>
                            <a:latin typeface="Cambria Math" panose="02040503050406030204" pitchFamily="18" charset="0"/>
                          </a:rPr>
                          <m:t>𝑥</m:t>
                        </m:r>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2</m:t>
                        </m:r>
                      </m:e>
                    </m:rad>
                  </m:oMath>
                </a14:m>
                <a:r>
                  <a:rPr lang="en-US" sz="2400">
                    <a:solidFill>
                      <a:schemeClr val="tx1"/>
                    </a:solidFill>
                    <a:latin typeface="Times New Roman" panose="02020603050405020304" pitchFamily="18" charset="0"/>
                  </a:rPr>
                  <a:t>  =  </a:t>
                </a:r>
                <a14:m>
                  <m:oMath xmlns:m="http://schemas.openxmlformats.org/officeDocument/2006/math">
                    <m:rad>
                      <m:radPr>
                        <m:ctrlPr>
                          <a:rPr lang="en-US" sz="2400" i="1" smtClean="0">
                            <a:solidFill>
                              <a:schemeClr val="tx1"/>
                            </a:solidFill>
                            <a:latin typeface="Cambria Math" panose="02040503050406030204" pitchFamily="18" charset="0"/>
                          </a:rPr>
                        </m:ctrlPr>
                      </m:radPr>
                      <m:deg>
                        <m:r>
                          <a:rPr lang="en-US" sz="2400" b="0" i="1" smtClean="0">
                            <a:solidFill>
                              <a:schemeClr val="tx1"/>
                            </a:solidFill>
                            <a:latin typeface="Cambria Math" panose="02040503050406030204" pitchFamily="18" charset="0"/>
                          </a:rPr>
                          <m:t>3</m:t>
                        </m:r>
                      </m:deg>
                      <m:e>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8</m:t>
                        </m:r>
                      </m:e>
                    </m:rad>
                  </m:oMath>
                </a14:m>
                <a:r>
                  <a:rPr lang="en-US" sz="2400">
                    <a:solidFill>
                      <a:schemeClr val="tx1"/>
                    </a:solidFill>
                    <a:latin typeface="Times New Roman" panose="02020603050405020304" pitchFamily="18" charset="0"/>
                  </a:rPr>
                  <a:t> </a:t>
                </a:r>
              </a:p>
            </p:txBody>
          </p:sp>
        </mc:Choice>
        <mc:Fallback xmlns="">
          <p:sp>
            <p:nvSpPr>
              <p:cNvPr id="310" name="Rectangle 309"/>
              <p:cNvSpPr>
                <a:spLocks noRot="1" noChangeAspect="1" noMove="1" noResize="1" noEditPoints="1" noAdjustHandles="1" noChangeArrowheads="1" noChangeShapeType="1" noTextEdit="1"/>
              </p:cNvSpPr>
              <p:nvPr/>
            </p:nvSpPr>
            <p:spPr>
              <a:xfrm>
                <a:off x="7845203" y="2615309"/>
                <a:ext cx="2962029" cy="496483"/>
              </a:xfrm>
              <a:prstGeom prst="rect">
                <a:avLst/>
              </a:prstGeom>
              <a:blipFill rotWithShape="0">
                <a:blip r:embed="rId7"/>
                <a:stretch>
                  <a:fillRect t="-2469" b="-28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1" name="Rectangle 310"/>
              <p:cNvSpPr/>
              <p:nvPr/>
            </p:nvSpPr>
            <p:spPr>
              <a:xfrm>
                <a:off x="7825702" y="3107943"/>
                <a:ext cx="2744854" cy="461665"/>
              </a:xfrm>
              <a:prstGeom prst="rect">
                <a:avLst/>
              </a:prstGeom>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ea typeface="Cambria Math" panose="02040503050406030204" pitchFamily="18" charset="0"/>
                        </a:rPr>
                        <m:t>   </m:t>
                      </m:r>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8</m:t>
                      </m:r>
                    </m:oMath>
                  </m:oMathPara>
                </a14:m>
                <a:endParaRPr lang="en-US" sz="2400">
                  <a:solidFill>
                    <a:schemeClr val="tx1"/>
                  </a:solidFill>
                  <a:latin typeface="Times New Roman" panose="02020603050405020304" pitchFamily="18" charset="0"/>
                </a:endParaRPr>
              </a:p>
            </p:txBody>
          </p:sp>
        </mc:Choice>
        <mc:Fallback xmlns="">
          <p:sp>
            <p:nvSpPr>
              <p:cNvPr id="311" name="Rectangle 310"/>
              <p:cNvSpPr>
                <a:spLocks noRot="1" noChangeAspect="1" noMove="1" noResize="1" noEditPoints="1" noAdjustHandles="1" noChangeArrowheads="1" noChangeShapeType="1" noTextEdit="1"/>
              </p:cNvSpPr>
              <p:nvPr/>
            </p:nvSpPr>
            <p:spPr>
              <a:xfrm>
                <a:off x="7825702" y="3107943"/>
                <a:ext cx="2744854" cy="461665"/>
              </a:xfrm>
              <a:prstGeom prst="rect">
                <a:avLst/>
              </a:prstGeom>
              <a:blipFill rotWithShape="0">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2" name="Rectangle 311"/>
              <p:cNvSpPr/>
              <p:nvPr/>
            </p:nvSpPr>
            <p:spPr>
              <a:xfrm>
                <a:off x="8295391" y="3613738"/>
                <a:ext cx="2182713" cy="461665"/>
              </a:xfrm>
              <a:prstGeom prst="rect">
                <a:avLst/>
              </a:prstGeom>
            </p:spPr>
            <p:txBody>
              <a:bodyPr wrap="none">
                <a:spAutoFit/>
              </a:bodyPr>
              <a:lstStyle/>
              <a:p>
                <a:pPr>
                  <a:spcBef>
                    <a:spcPct val="50000"/>
                  </a:spcBef>
                </a:pP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ea typeface="Cambria Math" panose="02040503050406030204" pitchFamily="18" charset="0"/>
                      </a:rPr>
                      <m:t>      </m:t>
                    </m:r>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 = </m:t>
                    </m:r>
                  </m:oMath>
                </a14:m>
                <a:r>
                  <a:rPr lang="en-US" sz="2400">
                    <a:solidFill>
                      <a:schemeClr val="tx1"/>
                    </a:solidFill>
                    <a:latin typeface="Times New Roman" panose="02020603050405020304" pitchFamily="18" charset="0"/>
                  </a:rPr>
                  <a:t>- 6</a:t>
                </a:r>
              </a:p>
            </p:txBody>
          </p:sp>
        </mc:Choice>
        <mc:Fallback xmlns="">
          <p:sp>
            <p:nvSpPr>
              <p:cNvPr id="312" name="Rectangle 311"/>
              <p:cNvSpPr>
                <a:spLocks noRot="1" noChangeAspect="1" noMove="1" noResize="1" noEditPoints="1" noAdjustHandles="1" noChangeArrowheads="1" noChangeShapeType="1" noTextEdit="1"/>
              </p:cNvSpPr>
              <p:nvPr/>
            </p:nvSpPr>
            <p:spPr>
              <a:xfrm>
                <a:off x="8295391" y="3613738"/>
                <a:ext cx="2182713" cy="461665"/>
              </a:xfrm>
              <a:prstGeom prst="rect">
                <a:avLst/>
              </a:prstGeom>
              <a:blipFill rotWithShape="0">
                <a:blip r:embed="rId9"/>
                <a:stretch>
                  <a:fillRect t="-10526" r="-3073" b="-28947"/>
                </a:stretch>
              </a:blipFill>
            </p:spPr>
            <p:txBody>
              <a:bodyPr/>
              <a:lstStyle/>
              <a:p>
                <a:r>
                  <a:rPr lang="vi-VN">
                    <a:noFill/>
                  </a:rPr>
                  <a:t> </a:t>
                </a:r>
              </a:p>
            </p:txBody>
          </p:sp>
        </mc:Fallback>
      </mc:AlternateContent>
      <p:sp>
        <p:nvSpPr>
          <p:cNvPr id="313" name="TextBox 312"/>
          <p:cNvSpPr txBox="1"/>
          <p:nvPr/>
        </p:nvSpPr>
        <p:spPr>
          <a:xfrm>
            <a:off x="8697830" y="4172357"/>
            <a:ext cx="1588897" cy="46166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Vậy x = - 6</a:t>
            </a:r>
            <a:endParaRPr lang="vi-V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4" name="Rectangle 313"/>
              <p:cNvSpPr/>
              <p:nvPr/>
            </p:nvSpPr>
            <p:spPr>
              <a:xfrm>
                <a:off x="3693185" y="2763034"/>
                <a:ext cx="2496966" cy="5127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400">
                          <a:latin typeface="Cambria Math" panose="02040503050406030204" pitchFamily="18" charset="0"/>
                        </a:rPr>
                        <m:t>↔</m:t>
                      </m:r>
                      <m:rad>
                        <m:radPr>
                          <m:degHide m:val="on"/>
                          <m:ctrlPr>
                            <a:rPr lang="vi-VN" sz="2400" i="1">
                              <a:latin typeface="Cambria Math" panose="02040503050406030204" pitchFamily="18" charset="0"/>
                            </a:rPr>
                          </m:ctrlPr>
                        </m:radPr>
                        <m:deg/>
                        <m:e>
                          <m:r>
                            <a:rPr lang="vi-VN" sz="2400" b="1" i="1">
                              <a:latin typeface="Cambria Math" panose="02040503050406030204" pitchFamily="18" charset="0"/>
                            </a:rPr>
                            <m:t>𝒙</m:t>
                          </m:r>
                          <m:r>
                            <a:rPr lang="vi-VN" sz="2400" b="0" i="0">
                              <a:latin typeface="Cambria Math" panose="02040503050406030204" pitchFamily="18" charset="0"/>
                            </a:rPr>
                            <m:t>−</m:t>
                          </m:r>
                          <m:r>
                            <a:rPr lang="vi-VN" sz="2400" b="0" i="0">
                              <a:latin typeface="Cambria Math" panose="02040503050406030204" pitchFamily="18" charset="0"/>
                            </a:rPr>
                            <m:t>1</m:t>
                          </m:r>
                        </m:e>
                      </m:rad>
                      <m:r>
                        <a:rPr lang="vi-VN" sz="2400" b="0" i="0">
                          <a:latin typeface="Cambria Math" panose="02040503050406030204" pitchFamily="18" charset="0"/>
                        </a:rPr>
                        <m:t>=</m:t>
                      </m:r>
                      <m:rad>
                        <m:radPr>
                          <m:degHide m:val="on"/>
                          <m:ctrlPr>
                            <a:rPr lang="vi-VN" sz="2400" b="0" i="1">
                              <a:latin typeface="Cambria Math" panose="02040503050406030204" pitchFamily="18" charset="0"/>
                            </a:rPr>
                          </m:ctrlPr>
                        </m:radPr>
                        <m:deg/>
                        <m:e>
                          <m:r>
                            <a:rPr lang="vi-VN" sz="2400" b="0" i="0">
                              <a:latin typeface="Cambria Math" panose="02040503050406030204" pitchFamily="18" charset="0"/>
                            </a:rPr>
                            <m:t>25</m:t>
                          </m:r>
                        </m:e>
                      </m:rad>
                    </m:oMath>
                  </m:oMathPara>
                </a14:m>
                <a:endParaRPr lang="vi-VN" sz="2400"/>
              </a:p>
            </p:txBody>
          </p:sp>
        </mc:Choice>
        <mc:Fallback xmlns="">
          <p:sp>
            <p:nvSpPr>
              <p:cNvPr id="314" name="Rectangle 313"/>
              <p:cNvSpPr>
                <a:spLocks noRot="1" noChangeAspect="1" noMove="1" noResize="1" noEditPoints="1" noAdjustHandles="1" noChangeArrowheads="1" noChangeShapeType="1" noTextEdit="1"/>
              </p:cNvSpPr>
              <p:nvPr/>
            </p:nvSpPr>
            <p:spPr>
              <a:xfrm>
                <a:off x="3693185" y="2763034"/>
                <a:ext cx="2496966" cy="512704"/>
              </a:xfrm>
              <a:prstGeom prst="rect">
                <a:avLst/>
              </a:prstGeom>
              <a:blipFill rotWithShape="0">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5" name="Rectangle 314"/>
              <p:cNvSpPr/>
              <p:nvPr/>
            </p:nvSpPr>
            <p:spPr>
              <a:xfrm>
                <a:off x="3824250" y="3275738"/>
                <a:ext cx="216007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400">
                          <a:latin typeface="Cambria Math" panose="02040503050406030204" pitchFamily="18" charset="0"/>
                        </a:rPr>
                        <m:t>↔</m:t>
                      </m:r>
                      <m:r>
                        <a:rPr lang="vi-VN" sz="2400" b="1" i="1">
                          <a:latin typeface="Cambria Math" panose="02040503050406030204" pitchFamily="18" charset="0"/>
                        </a:rPr>
                        <m:t>𝒙</m:t>
                      </m:r>
                      <m:r>
                        <a:rPr lang="vi-VN" sz="2400" b="0" i="0">
                          <a:latin typeface="Cambria Math" panose="02040503050406030204" pitchFamily="18" charset="0"/>
                        </a:rPr>
                        <m:t>−</m:t>
                      </m:r>
                      <m:r>
                        <a:rPr lang="vi-VN" sz="2400" b="0" i="0">
                          <a:latin typeface="Cambria Math" panose="02040503050406030204" pitchFamily="18" charset="0"/>
                        </a:rPr>
                        <m:t>1</m:t>
                      </m:r>
                      <m:r>
                        <a:rPr lang="vi-VN" sz="2400" b="0" i="0">
                          <a:latin typeface="Cambria Math" panose="02040503050406030204" pitchFamily="18" charset="0"/>
                        </a:rPr>
                        <m:t> =</m:t>
                      </m:r>
                      <m:r>
                        <a:rPr lang="vi-VN" sz="2400" b="0" i="0">
                          <a:latin typeface="Cambria Math" panose="02040503050406030204" pitchFamily="18" charset="0"/>
                        </a:rPr>
                        <m:t>25</m:t>
                      </m:r>
                    </m:oMath>
                  </m:oMathPara>
                </a14:m>
                <a:endParaRPr lang="vi-VN" sz="2400"/>
              </a:p>
            </p:txBody>
          </p:sp>
        </mc:Choice>
        <mc:Fallback xmlns="">
          <p:sp>
            <p:nvSpPr>
              <p:cNvPr id="315" name="Rectangle 314"/>
              <p:cNvSpPr>
                <a:spLocks noRot="1" noChangeAspect="1" noMove="1" noResize="1" noEditPoints="1" noAdjustHandles="1" noChangeArrowheads="1" noChangeShapeType="1" noTextEdit="1"/>
              </p:cNvSpPr>
              <p:nvPr/>
            </p:nvSpPr>
            <p:spPr>
              <a:xfrm>
                <a:off x="3824250" y="3275738"/>
                <a:ext cx="2160079" cy="461665"/>
              </a:xfrm>
              <a:prstGeom prst="rect">
                <a:avLst/>
              </a:prstGeom>
              <a:blipFill rotWithShape="0">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6" name="Rectangle 315"/>
              <p:cNvSpPr/>
              <p:nvPr/>
            </p:nvSpPr>
            <p:spPr>
              <a:xfrm>
                <a:off x="3824250" y="3699626"/>
                <a:ext cx="22957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400" smtClean="0">
                          <a:latin typeface="Cambria Math" panose="02040503050406030204" pitchFamily="18" charset="0"/>
                        </a:rPr>
                        <m:t>↔</m:t>
                      </m:r>
                      <m:r>
                        <a:rPr lang="vi-VN" sz="2400" b="1" i="1">
                          <a:latin typeface="Cambria Math" panose="02040503050406030204" pitchFamily="18" charset="0"/>
                        </a:rPr>
                        <m:t>𝒙</m:t>
                      </m:r>
                      <m:r>
                        <a:rPr lang="vi-VN" sz="2400" b="0" i="0">
                          <a:latin typeface="Cambria Math" panose="02040503050406030204" pitchFamily="18" charset="0"/>
                        </a:rPr>
                        <m:t> =</m:t>
                      </m:r>
                      <m:r>
                        <a:rPr lang="vi-VN" sz="2400" b="0" i="0">
                          <a:latin typeface="Cambria Math" panose="02040503050406030204" pitchFamily="18" charset="0"/>
                        </a:rPr>
                        <m:t>26</m:t>
                      </m:r>
                      <m:r>
                        <a:rPr lang="vi-VN" sz="2400" b="0" i="0">
                          <a:latin typeface="Cambria Math" panose="02040503050406030204" pitchFamily="18" charset="0"/>
                        </a:rPr>
                        <m:t>(</m:t>
                      </m:r>
                      <m:r>
                        <a:rPr lang="vi-VN" sz="2400" b="1" i="1">
                          <a:latin typeface="Cambria Math" panose="02040503050406030204" pitchFamily="18" charset="0"/>
                        </a:rPr>
                        <m:t>𝒕𝒎</m:t>
                      </m:r>
                      <m:r>
                        <a:rPr lang="vi-VN" sz="2400" b="1" i="1" smtClean="0">
                          <a:latin typeface="Cambria Math" panose="02040503050406030204" pitchFamily="18" charset="0"/>
                        </a:rPr>
                        <m:t>)</m:t>
                      </m:r>
                    </m:oMath>
                  </m:oMathPara>
                </a14:m>
                <a:endParaRPr lang="vi-VN" sz="2400"/>
              </a:p>
            </p:txBody>
          </p:sp>
        </mc:Choice>
        <mc:Fallback xmlns="">
          <p:sp>
            <p:nvSpPr>
              <p:cNvPr id="316" name="Rectangle 315"/>
              <p:cNvSpPr>
                <a:spLocks noRot="1" noChangeAspect="1" noMove="1" noResize="1" noEditPoints="1" noAdjustHandles="1" noChangeArrowheads="1" noChangeShapeType="1" noTextEdit="1"/>
              </p:cNvSpPr>
              <p:nvPr/>
            </p:nvSpPr>
            <p:spPr>
              <a:xfrm>
                <a:off x="3824250" y="3699626"/>
                <a:ext cx="2295757" cy="461665"/>
              </a:xfrm>
              <a:prstGeom prst="rect">
                <a:avLst/>
              </a:prstGeom>
              <a:blipFill rotWithShape="0">
                <a:blip r:embed="rId12"/>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7" name="Rectangle 316"/>
              <p:cNvSpPr/>
              <p:nvPr/>
            </p:nvSpPr>
            <p:spPr>
              <a:xfrm>
                <a:off x="3038618" y="1903967"/>
                <a:ext cx="1571264" cy="369332"/>
              </a:xfrm>
              <a:prstGeom prst="rect">
                <a:avLst/>
              </a:prstGeom>
            </p:spPr>
            <p:txBody>
              <a:bodyPr wrap="none">
                <a:spAutoFit/>
              </a:bodyPr>
              <a:lstStyle/>
              <a:p>
                <a:r>
                  <a:rPr lang="vi-VN" b="1">
                    <a:solidFill>
                      <a:srgbClr val="0000FF"/>
                    </a:solidFill>
                    <a:latin typeface="Times New Roman" panose="02020603050405020304" pitchFamily="18" charset="0"/>
                    <a:cs typeface="Times New Roman" panose="02020603050405020304" pitchFamily="18" charset="0"/>
                  </a:rPr>
                  <a:t>ĐKXĐ: </a:t>
                </a:r>
                <a14:m>
                  <m:oMath xmlns:m="http://schemas.openxmlformats.org/officeDocument/2006/math">
                    <m:r>
                      <a:rPr lang="vi-VN" b="1" i="1">
                        <a:solidFill>
                          <a:srgbClr val="0000FF"/>
                        </a:solidFill>
                        <a:latin typeface="Cambria Math" panose="02040503050406030204" pitchFamily="18" charset="0"/>
                        <a:cs typeface="Times New Roman" panose="02020603050405020304" pitchFamily="18" charset="0"/>
                      </a:rPr>
                      <m:t>𝒙</m:t>
                    </m:r>
                    <m:r>
                      <a:rPr lang="vi-VN" b="1"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vi-VN" b="1"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𝟏</m:t>
                    </m:r>
                  </m:oMath>
                </a14:m>
                <a:endParaRPr lang="vi-VN" b="1">
                  <a:solidFill>
                    <a:srgbClr val="0000FF"/>
                  </a:solidFill>
                  <a:latin typeface="Times New Roman" panose="02020603050405020304" pitchFamily="18" charset="0"/>
                  <a:cs typeface="Times New Roman" panose="02020603050405020304" pitchFamily="18" charset="0"/>
                </a:endParaRPr>
              </a:p>
            </p:txBody>
          </p:sp>
        </mc:Choice>
        <mc:Fallback xmlns="">
          <p:sp>
            <p:nvSpPr>
              <p:cNvPr id="317" name="Rectangle 316"/>
              <p:cNvSpPr>
                <a:spLocks noRot="1" noChangeAspect="1" noMove="1" noResize="1" noEditPoints="1" noAdjustHandles="1" noChangeArrowheads="1" noChangeShapeType="1" noTextEdit="1"/>
              </p:cNvSpPr>
              <p:nvPr/>
            </p:nvSpPr>
            <p:spPr>
              <a:xfrm>
                <a:off x="3038618" y="1903967"/>
                <a:ext cx="1571264" cy="369332"/>
              </a:xfrm>
              <a:prstGeom prst="rect">
                <a:avLst/>
              </a:prstGeom>
              <a:blipFill rotWithShape="0">
                <a:blip r:embed="rId13"/>
                <a:stretch>
                  <a:fillRect l="-3101" t="-8197" b="-24590"/>
                </a:stretch>
              </a:blipFill>
            </p:spPr>
            <p:txBody>
              <a:bodyPr/>
              <a:lstStyle/>
              <a:p>
                <a:r>
                  <a:rPr lang="vi-VN">
                    <a:noFill/>
                  </a:rPr>
                  <a:t> </a:t>
                </a:r>
              </a:p>
            </p:txBody>
          </p:sp>
        </mc:Fallback>
      </mc:AlternateContent>
      <p:sp>
        <p:nvSpPr>
          <p:cNvPr id="318" name="Rectangle 317"/>
          <p:cNvSpPr/>
          <p:nvPr/>
        </p:nvSpPr>
        <p:spPr>
          <a:xfrm>
            <a:off x="4177435" y="4264690"/>
            <a:ext cx="1563248" cy="461665"/>
          </a:xfrm>
          <a:prstGeom prst="rect">
            <a:avLst/>
          </a:prstGeom>
        </p:spPr>
        <p:txBody>
          <a:bodyPr wrap="none">
            <a:spAutoFit/>
          </a:bodyPr>
          <a:lstStyle/>
          <a:p>
            <a:r>
              <a:rPr lang="vi-VN" sz="2400">
                <a:latin typeface="Times New Roman" panose="02020603050405020304" pitchFamily="18" charset="0"/>
                <a:cs typeface="Times New Roman" panose="02020603050405020304" pitchFamily="18" charset="0"/>
              </a:rPr>
              <a:t>Vậy x = 26</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9" name="Rectangle 318"/>
              <p:cNvSpPr/>
              <p:nvPr/>
            </p:nvSpPr>
            <p:spPr>
              <a:xfrm>
                <a:off x="3945894" y="2257665"/>
                <a:ext cx="1755737"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vi-VN" sz="2400" b="1" i="1">
                              <a:latin typeface="Cambria Math" panose="02040503050406030204" pitchFamily="18" charset="0"/>
                            </a:rPr>
                          </m:ctrlPr>
                        </m:radPr>
                        <m:deg/>
                        <m:e>
                          <m:r>
                            <a:rPr lang="vi-VN" sz="2400" b="1" i="1">
                              <a:latin typeface="Cambria Math" panose="02040503050406030204" pitchFamily="18" charset="0"/>
                            </a:rPr>
                            <m:t>𝒙</m:t>
                          </m:r>
                          <m:r>
                            <a:rPr lang="vi-VN" sz="2400" b="0" i="0">
                              <a:latin typeface="Cambria Math" panose="02040503050406030204" pitchFamily="18" charset="0"/>
                            </a:rPr>
                            <m:t>−</m:t>
                          </m:r>
                          <m:r>
                            <a:rPr lang="vi-VN" sz="2400" b="0" i="0">
                              <a:latin typeface="Cambria Math" panose="02040503050406030204" pitchFamily="18" charset="0"/>
                            </a:rPr>
                            <m:t>1</m:t>
                          </m:r>
                        </m:e>
                      </m:rad>
                      <m:r>
                        <a:rPr lang="vi-VN" sz="2400" b="0" i="0">
                          <a:latin typeface="Cambria Math" panose="02040503050406030204" pitchFamily="18" charset="0"/>
                        </a:rPr>
                        <m:t>=</m:t>
                      </m:r>
                      <m:r>
                        <a:rPr lang="vi-VN" sz="2400" b="0" i="0">
                          <a:latin typeface="Cambria Math" panose="02040503050406030204" pitchFamily="18" charset="0"/>
                        </a:rPr>
                        <m:t>5</m:t>
                      </m:r>
                    </m:oMath>
                  </m:oMathPara>
                </a14:m>
                <a:endParaRPr lang="vi-VN" sz="2400"/>
              </a:p>
            </p:txBody>
          </p:sp>
        </mc:Choice>
        <mc:Fallback xmlns="">
          <p:sp>
            <p:nvSpPr>
              <p:cNvPr id="319" name="Rectangle 318"/>
              <p:cNvSpPr>
                <a:spLocks noRot="1" noChangeAspect="1" noMove="1" noResize="1" noEditPoints="1" noAdjustHandles="1" noChangeArrowheads="1" noChangeShapeType="1" noTextEdit="1"/>
              </p:cNvSpPr>
              <p:nvPr/>
            </p:nvSpPr>
            <p:spPr>
              <a:xfrm>
                <a:off x="3945894" y="2257665"/>
                <a:ext cx="1755737" cy="505203"/>
              </a:xfrm>
              <a:prstGeom prst="rect">
                <a:avLst/>
              </a:prstGeom>
              <a:blipFill rotWithShape="0">
                <a:blip r:embed="rId14"/>
                <a:stretch>
                  <a:fillRect/>
                </a:stretch>
              </a:blipFill>
            </p:spPr>
            <p:txBody>
              <a:bodyPr/>
              <a:lstStyle/>
              <a:p>
                <a:r>
                  <a:rPr lang="vi-VN">
                    <a:noFill/>
                  </a:rPr>
                  <a:t> </a:t>
                </a:r>
              </a:p>
            </p:txBody>
          </p:sp>
        </mc:Fallback>
      </mc:AlternateContent>
      <p:sp>
        <p:nvSpPr>
          <p:cNvPr id="321" name="Text Box 5"/>
          <p:cNvSpPr txBox="1">
            <a:spLocks noChangeArrowheads="1"/>
          </p:cNvSpPr>
          <p:nvPr/>
        </p:nvSpPr>
        <p:spPr bwMode="auto">
          <a:xfrm>
            <a:off x="2943362" y="4948127"/>
            <a:ext cx="8187619" cy="1569660"/>
          </a:xfrm>
          <a:prstGeom prst="rect">
            <a:avLst/>
          </a:prstGeom>
          <a:solidFill>
            <a:schemeClr val="accent4">
              <a:lumMod val="60000"/>
              <a:lumOff val="40000"/>
            </a:schemeClr>
          </a:solidFill>
          <a:ln>
            <a:noFill/>
          </a:ln>
          <a:effec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l" eaLnBrk="1" hangingPunct="1">
              <a:spcBef>
                <a:spcPct val="50000"/>
              </a:spcBef>
            </a:pPr>
            <a:r>
              <a:rPr lang="en-US" sz="2400" b="1" i="0">
                <a:latin typeface="Times New Roman" panose="02020603050405020304" pitchFamily="18" charset="0"/>
              </a:rPr>
              <a:t>Chú ý: Bài toán tìm x chứa căn bậc hai phải có đk để căn thức bậc hai xác định, sau khi tìm xong cần thử ĐK mới kết luận. Căn bậc ba không cần điều đó ta có thể lập phương hai vế hoặc dùng tính chất để làm</a:t>
            </a:r>
          </a:p>
        </p:txBody>
      </p:sp>
      <p:sp>
        <p:nvSpPr>
          <p:cNvPr id="20" name="Rectangle 19">
            <a:extLst>
              <a:ext uri="{FF2B5EF4-FFF2-40B4-BE49-F238E27FC236}">
                <a16:creationId xmlns:a16="http://schemas.microsoft.com/office/drawing/2014/main" id="{82D0397D-43E7-40C2-A380-835EC1E55AF3}"/>
              </a:ext>
            </a:extLst>
          </p:cNvPr>
          <p:cNvSpPr/>
          <p:nvPr/>
        </p:nvSpPr>
        <p:spPr>
          <a:xfrm>
            <a:off x="198309" y="1736980"/>
            <a:ext cx="20697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5400" b="1" cap="none" spc="0" dirty="0">
                <a:ln/>
                <a:solidFill>
                  <a:srgbClr val="C00000"/>
                </a:solidFill>
                <a:effectLst/>
                <a:latin typeface="Times New Roman" panose="02020603050405020304" pitchFamily="18" charset="0"/>
                <a:cs typeface="Times New Roman" panose="02020603050405020304" pitchFamily="18" charset="0"/>
              </a:rPr>
              <a:t>Luyện</a:t>
            </a:r>
            <a:endParaRPr lang="en-US" sz="54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D45E1C1-BD40-48EF-B7E0-A4B62B243AC6}"/>
              </a:ext>
            </a:extLst>
          </p:cNvPr>
          <p:cNvSpPr/>
          <p:nvPr/>
        </p:nvSpPr>
        <p:spPr>
          <a:xfrm>
            <a:off x="844378" y="4140590"/>
            <a:ext cx="1067920"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4000" b="1" cap="none" spc="0" dirty="0">
                <a:ln/>
                <a:solidFill>
                  <a:srgbClr val="C00000"/>
                </a:solidFill>
                <a:effectLst/>
                <a:latin typeface="Times New Roman" panose="02020603050405020304" pitchFamily="18" charset="0"/>
                <a:cs typeface="Times New Roman" panose="02020603050405020304" pitchFamily="18" charset="0"/>
              </a:rPr>
              <a:t>Tập</a:t>
            </a:r>
            <a:endParaRPr lang="en-US" sz="4000" b="1" cap="none" spc="0" dirty="0">
              <a:ln/>
              <a:solidFill>
                <a:srgbClr val="C00000"/>
              </a:solidFill>
              <a:effectLst/>
              <a:latin typeface="Times New Roman" panose="02020603050405020304" pitchFamily="18" charset="0"/>
              <a:cs typeface="Times New Roman" panose="02020603050405020304" pitchFamily="18" charset="0"/>
            </a:endParaRPr>
          </a:p>
        </p:txBody>
      </p:sp>
      <p:pic>
        <p:nvPicPr>
          <p:cNvPr id="22" name="Picture 21" descr="A picture containing toy, doll&#10;&#10;Description automatically generated">
            <a:extLst>
              <a:ext uri="{FF2B5EF4-FFF2-40B4-BE49-F238E27FC236}">
                <a16:creationId xmlns:a16="http://schemas.microsoft.com/office/drawing/2014/main" id="{73C0ACC4-FF71-4481-88B5-BB39D4F334F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4818576"/>
            <a:ext cx="2039424" cy="2039424"/>
          </a:xfrm>
          <a:prstGeom prst="rect">
            <a:avLst/>
          </a:prstGeom>
        </p:spPr>
      </p:pic>
    </p:spTree>
    <p:extLst>
      <p:ext uri="{BB962C8B-B14F-4D97-AF65-F5344CB8AC3E}">
        <p14:creationId xmlns:p14="http://schemas.microsoft.com/office/powerpoint/2010/main" val="27755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2"/>
                                        </p:tgtEl>
                                        <p:attrNameLst>
                                          <p:attrName>style.visibility</p:attrName>
                                        </p:attrNameLst>
                                      </p:cBhvr>
                                      <p:to>
                                        <p:strVal val="visible"/>
                                      </p:to>
                                    </p:set>
                                  </p:childTnLst>
                                </p:cTn>
                              </p:par>
                              <p:par>
                                <p:cTn id="25" presetID="53" presetClass="entr" presetSubtype="16" fill="hold" grpId="0" nodeType="withEffect">
                                  <p:stCondLst>
                                    <p:cond delay="0"/>
                                  </p:stCondLst>
                                  <p:childTnLst>
                                    <p:set>
                                      <p:cBhvr>
                                        <p:cTn id="26" dur="1" fill="hold">
                                          <p:stCondLst>
                                            <p:cond delay="0"/>
                                          </p:stCondLst>
                                        </p:cTn>
                                        <p:tgtEl>
                                          <p:spTgt spid="313"/>
                                        </p:tgtEl>
                                        <p:attrNameLst>
                                          <p:attrName>style.visibility</p:attrName>
                                        </p:attrNameLst>
                                      </p:cBhvr>
                                      <p:to>
                                        <p:strVal val="visible"/>
                                      </p:to>
                                    </p:set>
                                    <p:anim calcmode="lin" valueType="num">
                                      <p:cBhvr>
                                        <p:cTn id="27" dur="500" fill="hold"/>
                                        <p:tgtEl>
                                          <p:spTgt spid="313"/>
                                        </p:tgtEl>
                                        <p:attrNameLst>
                                          <p:attrName>ppt_w</p:attrName>
                                        </p:attrNameLst>
                                      </p:cBhvr>
                                      <p:tavLst>
                                        <p:tav tm="0">
                                          <p:val>
                                            <p:fltVal val="0"/>
                                          </p:val>
                                        </p:tav>
                                        <p:tav tm="100000">
                                          <p:val>
                                            <p:strVal val="#ppt_w"/>
                                          </p:val>
                                        </p:tav>
                                      </p:tavLst>
                                    </p:anim>
                                    <p:anim calcmode="lin" valueType="num">
                                      <p:cBhvr>
                                        <p:cTn id="28" dur="500" fill="hold"/>
                                        <p:tgtEl>
                                          <p:spTgt spid="313"/>
                                        </p:tgtEl>
                                        <p:attrNameLst>
                                          <p:attrName>ppt_h</p:attrName>
                                        </p:attrNameLst>
                                      </p:cBhvr>
                                      <p:tavLst>
                                        <p:tav tm="0">
                                          <p:val>
                                            <p:fltVal val="0"/>
                                          </p:val>
                                        </p:tav>
                                        <p:tav tm="100000">
                                          <p:val>
                                            <p:strVal val="#ppt_h"/>
                                          </p:val>
                                        </p:tav>
                                      </p:tavLst>
                                    </p:anim>
                                    <p:animEffect transition="in" filter="fade">
                                      <p:cBhvr>
                                        <p:cTn id="29" dur="500"/>
                                        <p:tgtEl>
                                          <p:spTgt spid="3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P spid="310" grpId="0"/>
      <p:bldP spid="311" grpId="0"/>
      <p:bldP spid="312" grpId="0"/>
      <p:bldP spid="313" grpId="0"/>
      <p:bldP spid="314" grpId="0"/>
      <p:bldP spid="315" grpId="0"/>
      <p:bldP spid="316" grpId="0"/>
      <p:bldP spid="317" grpId="0"/>
      <p:bldP spid="318" grpId="0"/>
      <p:bldP spid="319" grpId="0"/>
      <p:bldP spid="3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descr="5 điều cần làm ngay để phòng, chống dịch bệnh COVID-19 Với tình hình số ca  bệnh #COVID19 gia tăng như hiện nay, mọi người hãy luôn thực hiện khuyến  cáo 5K,">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66" y="1323857"/>
            <a:ext cx="5932155" cy="515848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37893" y="138742"/>
            <a:ext cx="6139543" cy="707886"/>
          </a:xfrm>
          <a:prstGeom prst="rect">
            <a:avLst/>
          </a:prstGeom>
          <a:solidFill>
            <a:srgbClr val="68A042"/>
          </a:solidFill>
          <a:ln>
            <a:solidFill>
              <a:srgbClr val="FF0000"/>
            </a:solidFill>
          </a:ln>
        </p:spPr>
        <p:txBody>
          <a:bodyPr wrap="square" rtlCol="0">
            <a:spAutoFit/>
          </a:bodyPr>
          <a:lstStyle/>
          <a:p>
            <a:pPr algn="ctr"/>
            <a:r>
              <a:rPr lang="en-US" sz="4000" b="1">
                <a:solidFill>
                  <a:schemeClr val="bg1"/>
                </a:solidFill>
                <a:latin typeface="Times New Roman" panose="02020603050405020304" pitchFamily="18" charset="0"/>
                <a:cs typeface="Times New Roman" panose="02020603050405020304" pitchFamily="18" charset="0"/>
              </a:rPr>
              <a:t>TRÒ CHƠI ĐOÁN HÌNH</a:t>
            </a:r>
            <a:endParaRPr lang="vi-VN" sz="4000" b="1">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503504" y="1699146"/>
            <a:ext cx="5490376" cy="3847207"/>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Luật chơi:</a:t>
            </a:r>
          </a:p>
          <a:p>
            <a:pPr algn="just"/>
            <a:r>
              <a:rPr lang="en-US" sz="2400">
                <a:latin typeface="Times New Roman" panose="02020603050405020304" pitchFamily="18" charset="0"/>
                <a:cs typeface="Times New Roman" panose="02020603050405020304" pitchFamily="18" charset="0"/>
              </a:rPr>
              <a:t>- Mỗi bạn chơi được chọn tùy ý một</a:t>
            </a:r>
          </a:p>
          <a:p>
            <a:pPr algn="just"/>
            <a:r>
              <a:rPr lang="en-US" sz="2400">
                <a:latin typeface="Times New Roman" panose="02020603050405020304" pitchFamily="18" charset="0"/>
                <a:cs typeface="Times New Roman" panose="02020603050405020304" pitchFamily="18" charset="0"/>
              </a:rPr>
              <a:t> miếng ghép ứng với các số 1,2,3,4. </a:t>
            </a:r>
          </a:p>
          <a:p>
            <a:pPr algn="just"/>
            <a:r>
              <a:rPr lang="en-US" sz="2400">
                <a:latin typeface="Times New Roman" panose="02020603050405020304" pitchFamily="18" charset="0"/>
                <a:cs typeface="Times New Roman" panose="02020603050405020304" pitchFamily="18" charset="0"/>
              </a:rPr>
              <a:t>- Bạn nào trả lời đúng câu hỏi sau mỗi miếng ghép thì sẽ nhận được phần quà và có quyền đoán hình.Bạn nào trả lời sai sẽ mất lượt .</a:t>
            </a:r>
          </a:p>
          <a:p>
            <a:pPr algn="just"/>
            <a:r>
              <a:rPr lang="en-US" sz="2400">
                <a:latin typeface="Times New Roman" panose="02020603050405020304" pitchFamily="18" charset="0"/>
                <a:cs typeface="Times New Roman" panose="02020603050405020304" pitchFamily="18" charset="0"/>
              </a:rPr>
              <a:t>- Bạn nào đoán được hình đầu tiên bạn đó sẽ là người thắng cuộc và nhận được phần quà đặc biệt </a:t>
            </a:r>
          </a:p>
        </p:txBody>
      </p:sp>
      <p:sp>
        <p:nvSpPr>
          <p:cNvPr id="18" name="TextBox 17"/>
          <p:cNvSpPr txBox="1"/>
          <p:nvPr/>
        </p:nvSpPr>
        <p:spPr>
          <a:xfrm>
            <a:off x="6503504" y="2324100"/>
            <a:ext cx="5490376" cy="3108543"/>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Vi rút corona đã và đang hoành hành ở khắp nơi trên thế giới với nhiều biến chủng khác nhau. Để ngăn chặn đại dịch chúng ta hãy cùng nhau đoàn kết, chung tay thực hiện thông điệp 5K mà bộ y tế đã khuyến cáo.</a:t>
            </a:r>
            <a:endParaRPr lang="en-US" sz="2400">
              <a:latin typeface="Times New Roman" panose="02020603050405020304" pitchFamily="18" charset="0"/>
              <a:cs typeface="Times New Roman" panose="02020603050405020304" pitchFamily="18" charset="0"/>
            </a:endParaRPr>
          </a:p>
        </p:txBody>
      </p:sp>
      <p:sp>
        <p:nvSpPr>
          <p:cNvPr id="2" name="Rectangle 1">
            <a:hlinkClick r:id="rId5" action="ppaction://hlinksldjump"/>
          </p:cNvPr>
          <p:cNvSpPr/>
          <p:nvPr/>
        </p:nvSpPr>
        <p:spPr>
          <a:xfrm>
            <a:off x="217722" y="1313737"/>
            <a:ext cx="2981960" cy="25835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a:t>
            </a:r>
            <a:endParaRPr lang="vi-VN" sz="5400" b="1">
              <a:latin typeface="Times New Roman" panose="02020603050405020304" pitchFamily="18" charset="0"/>
              <a:cs typeface="Times New Roman" panose="02020603050405020304" pitchFamily="18" charset="0"/>
            </a:endParaRPr>
          </a:p>
        </p:txBody>
      </p:sp>
      <p:sp>
        <p:nvSpPr>
          <p:cNvPr id="23" name="Rectangle 22">
            <a:hlinkClick r:id="rId6" action="ppaction://hlinksldjump"/>
          </p:cNvPr>
          <p:cNvSpPr/>
          <p:nvPr/>
        </p:nvSpPr>
        <p:spPr>
          <a:xfrm>
            <a:off x="216848" y="3887159"/>
            <a:ext cx="2981960" cy="25835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3</a:t>
            </a:r>
            <a:endParaRPr lang="vi-VN" sz="5400" b="1">
              <a:latin typeface="Times New Roman" panose="02020603050405020304" pitchFamily="18" charset="0"/>
              <a:cs typeface="Times New Roman" panose="02020603050405020304" pitchFamily="18" charset="0"/>
            </a:endParaRPr>
          </a:p>
        </p:txBody>
      </p:sp>
      <p:sp>
        <p:nvSpPr>
          <p:cNvPr id="24" name="Rectangle 23">
            <a:hlinkClick r:id="rId7" action="ppaction://hlinksldjump"/>
          </p:cNvPr>
          <p:cNvSpPr/>
          <p:nvPr/>
        </p:nvSpPr>
        <p:spPr>
          <a:xfrm>
            <a:off x="3191325" y="3878372"/>
            <a:ext cx="2989447" cy="25923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4</a:t>
            </a:r>
            <a:endParaRPr lang="vi-VN" sz="5400" b="1">
              <a:latin typeface="Times New Roman" panose="02020603050405020304" pitchFamily="18" charset="0"/>
              <a:cs typeface="Times New Roman" panose="02020603050405020304" pitchFamily="18" charset="0"/>
            </a:endParaRPr>
          </a:p>
        </p:txBody>
      </p:sp>
      <p:sp>
        <p:nvSpPr>
          <p:cNvPr id="25" name="Rectangle 24">
            <a:hlinkClick r:id="rId8" action="ppaction://hlinksldjump"/>
          </p:cNvPr>
          <p:cNvSpPr/>
          <p:nvPr/>
        </p:nvSpPr>
        <p:spPr>
          <a:xfrm>
            <a:off x="3198813" y="1308477"/>
            <a:ext cx="2981960" cy="25835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a:t>
            </a:r>
            <a:endParaRPr lang="vi-VN" sz="5400" b="1">
              <a:latin typeface="Times New Roman" panose="02020603050405020304" pitchFamily="18" charset="0"/>
              <a:cs typeface="Times New Roman" panose="02020603050405020304" pitchFamily="18" charset="0"/>
            </a:endParaRPr>
          </a:p>
        </p:txBody>
      </p:sp>
      <p:sp>
        <p:nvSpPr>
          <p:cNvPr id="3" name="Heart 2"/>
          <p:cNvSpPr/>
          <p:nvPr/>
        </p:nvSpPr>
        <p:spPr>
          <a:xfrm>
            <a:off x="275774" y="1378858"/>
            <a:ext cx="508000" cy="493486"/>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eart 25"/>
          <p:cNvSpPr/>
          <p:nvPr/>
        </p:nvSpPr>
        <p:spPr>
          <a:xfrm>
            <a:off x="223880" y="5924885"/>
            <a:ext cx="508000" cy="493486"/>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eart 26"/>
          <p:cNvSpPr/>
          <p:nvPr/>
        </p:nvSpPr>
        <p:spPr>
          <a:xfrm>
            <a:off x="5599665" y="1336825"/>
            <a:ext cx="508000" cy="493486"/>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eart 27"/>
          <p:cNvSpPr/>
          <p:nvPr/>
        </p:nvSpPr>
        <p:spPr>
          <a:xfrm>
            <a:off x="5609997" y="5887254"/>
            <a:ext cx="508000" cy="493486"/>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5280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20" presetClass="exit" presetSubtype="0" fill="hold" grpId="0" nodeType="clickEffect">
                                  <p:stCondLst>
                                    <p:cond delay="0"/>
                                  </p:stCondLst>
                                  <p:childTnLst>
                                    <p:animEffect transition="out" filter="wedge">
                                      <p:cBhvr>
                                        <p:cTn id="15" dur="2000"/>
                                        <p:tgtEl>
                                          <p:spTgt spid="25"/>
                                        </p:tgtEl>
                                      </p:cBhvr>
                                    </p:animEffect>
                                    <p:set>
                                      <p:cBhvr>
                                        <p:cTn id="16" dur="1" fill="hold">
                                          <p:stCondLst>
                                            <p:cond delay="1999"/>
                                          </p:stCondLst>
                                        </p:cTn>
                                        <p:tgtEl>
                                          <p:spTgt spid="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23"/>
                                        </p:tgtEl>
                                      </p:cBhvr>
                                    </p:animEffect>
                                    <p:set>
                                      <p:cBhvr>
                                        <p:cTn id="31" dur="1" fill="hold">
                                          <p:stCondLst>
                                            <p:cond delay="1999"/>
                                          </p:stCondLst>
                                        </p:cTn>
                                        <p:tgtEl>
                                          <p:spTgt spid="23"/>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4" restart="whenNotActive" fill="hold" evtFilter="cancelBubble" nodeType="interactiveSeq">
                <p:stCondLst>
                  <p:cond evt="onClick" delay="0">
                    <p:tgtEl>
                      <p:spTgt spid="28"/>
                    </p:tgtEl>
                  </p:cond>
                </p:stCondLst>
                <p:endSync evt="end" delay="0">
                  <p:rtn val="all"/>
                </p:endSync>
                <p:childTnLst>
                  <p:par>
                    <p:cTn id="35" fill="hold">
                      <p:stCondLst>
                        <p:cond delay="0"/>
                      </p:stCondLst>
                      <p:childTnLst>
                        <p:par>
                          <p:cTn id="36" fill="hold">
                            <p:stCondLst>
                              <p:cond delay="0"/>
                            </p:stCondLst>
                            <p:childTnLst>
                              <p:par>
                                <p:cTn id="37" presetID="20" presetClass="exit" presetSubtype="0" fill="hold" grpId="0" nodeType="clickEffect">
                                  <p:stCondLst>
                                    <p:cond delay="0"/>
                                  </p:stCondLst>
                                  <p:childTnLst>
                                    <p:animEffect transition="out" filter="wedge">
                                      <p:cBhvr>
                                        <p:cTn id="38" dur="2000"/>
                                        <p:tgtEl>
                                          <p:spTgt spid="24"/>
                                        </p:tgtEl>
                                      </p:cBhvr>
                                    </p:animEffect>
                                    <p:set>
                                      <p:cBhvr>
                                        <p:cTn id="39" dur="1" fill="hold">
                                          <p:stCondLst>
                                            <p:cond delay="1999"/>
                                          </p:stCondLst>
                                        </p:cTn>
                                        <p:tgtEl>
                                          <p:spTgt spid="24"/>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6" grpId="0" animBg="1"/>
      <p:bldP spid="18" grpId="0" animBg="1"/>
      <p:bldP spid="2" grpId="0" animBg="1"/>
      <p:bldP spid="23" grpId="0" animBg="1"/>
      <p:bldP spid="24" grpId="0" animBg="1"/>
      <p:bldP spid="25" grpId="0" animBg="1"/>
      <p:bldP spid="3" grpId="0" animBg="1"/>
      <p:bldP spid="26"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6749" y="-230730"/>
            <a:ext cx="1941429" cy="1856600"/>
          </a:xfrm>
          <a:prstGeom prst="rect">
            <a:avLst/>
          </a:prstGeom>
        </p:spPr>
      </p:pic>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6079" y="3317834"/>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240511" y="5174375"/>
            <a:ext cx="880161" cy="843194"/>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2046803" y="211335"/>
                <a:ext cx="8499946" cy="1619098"/>
              </a:xfrm>
              <a:prstGeom prst="rect">
                <a:avLst/>
              </a:prstGeom>
              <a:solidFill>
                <a:schemeClr val="bg1"/>
              </a:solid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So sánh 5 và </a:t>
                </a:r>
                <a14:m>
                  <m:oMath xmlns:m="http://schemas.openxmlformats.org/officeDocument/2006/math">
                    <m:rad>
                      <m:radPr>
                        <m:ctrlPr>
                          <a:rPr lang="en-US" sz="3200" b="1" i="1" smtClean="0">
                            <a:solidFill>
                              <a:srgbClr val="FF0000"/>
                            </a:solidFill>
                            <a:latin typeface="Cambria Math" panose="02040503050406030204" pitchFamily="18" charset="0"/>
                            <a:cs typeface="Times New Roman" panose="02020603050405020304" pitchFamily="18" charset="0"/>
                          </a:rPr>
                        </m:ctrlPr>
                      </m:radPr>
                      <m:deg>
                        <m:r>
                          <a:rPr lang="en-US" sz="3200" b="1" i="1" smtClean="0">
                            <a:solidFill>
                              <a:srgbClr val="FF0000"/>
                            </a:solidFill>
                            <a:latin typeface="Cambria Math" panose="02040503050406030204" pitchFamily="18" charset="0"/>
                            <a:cs typeface="Times New Roman" panose="02020603050405020304" pitchFamily="18" charset="0"/>
                          </a:rPr>
                          <m:t>𝟑</m:t>
                        </m:r>
                      </m:deg>
                      <m:e>
                        <m:r>
                          <a:rPr lang="en-US" sz="3200" b="1" i="1" smtClean="0">
                            <a:solidFill>
                              <a:srgbClr val="FF0000"/>
                            </a:solidFill>
                            <a:latin typeface="Cambria Math" panose="02040503050406030204" pitchFamily="18" charset="0"/>
                            <a:cs typeface="Times New Roman" panose="02020603050405020304" pitchFamily="18" charset="0"/>
                          </a:rPr>
                          <m:t>𝟏𝟐𝟑</m:t>
                        </m:r>
                      </m:e>
                    </m:rad>
                  </m:oMath>
                </a14:m>
                <a:r>
                  <a:rPr lang="en-US" sz="3200" b="1">
                    <a:solidFill>
                      <a:srgbClr val="FF0000"/>
                    </a:solidFill>
                    <a:latin typeface="Times New Roman" panose="02020603050405020304" pitchFamily="18" charset="0"/>
                    <a:cs typeface="Times New Roman" panose="02020603050405020304" pitchFamily="18" charset="0"/>
                  </a:rPr>
                  <a:t> kết quả là</a:t>
                </a:r>
              </a:p>
              <a:p>
                <a:pPr algn="ctr"/>
                <a:r>
                  <a:rPr lang="en-US" sz="3200" b="1">
                    <a:solidFill>
                      <a:srgbClr val="FF0000"/>
                    </a:solidFill>
                    <a:latin typeface="Times New Roman" panose="02020603050405020304" pitchFamily="18" charset="0"/>
                    <a:cs typeface="Times New Roman" panose="02020603050405020304" pitchFamily="18" charset="0"/>
                  </a:rPr>
                  <a:t> </a:t>
                </a:r>
              </a:p>
              <a:p>
                <a:pPr algn="ctr"/>
                <a:r>
                  <a:rPr lang="en-US" sz="3200" b="1">
                    <a:solidFill>
                      <a:srgbClr val="0000FF"/>
                    </a:solidFill>
                    <a:latin typeface="Times New Roman" panose="02020603050405020304" pitchFamily="18" charset="0"/>
                    <a:cs typeface="Times New Roman" panose="02020603050405020304" pitchFamily="18" charset="0"/>
                  </a:rPr>
                  <a:t> A.  </a:t>
                </a:r>
                <a14:m>
                  <m:oMath xmlns:m="http://schemas.openxmlformats.org/officeDocument/2006/math">
                    <m:r>
                      <a:rPr lang="en-US" sz="2800" b="1" i="1">
                        <a:latin typeface="Cambria Math" panose="02040503050406030204" pitchFamily="18" charset="0"/>
                        <a:ea typeface="Cambria Math" panose="02040503050406030204" pitchFamily="18" charset="0"/>
                      </a:rPr>
                      <m:t>5</m:t>
                    </m:r>
                    <m:r>
                      <a:rPr lang="en-US" sz="2800" b="1" i="1" smtClean="0">
                        <a:latin typeface="Cambria Math" panose="02040503050406030204" pitchFamily="18" charset="0"/>
                        <a:ea typeface="Cambria Math" panose="02040503050406030204" pitchFamily="18" charset="0"/>
                      </a:rPr>
                      <m:t>&lt;</m:t>
                    </m:r>
                    <m:rad>
                      <m:radPr>
                        <m:ctrlPr>
                          <a:rPr lang="en-US" sz="2800" b="1" i="1" smtClean="0">
                            <a:latin typeface="Cambria Math" panose="02040503050406030204" pitchFamily="18" charset="0"/>
                            <a:ea typeface="Cambria Math" panose="02040503050406030204" pitchFamily="18" charset="0"/>
                          </a:rPr>
                        </m:ctrlPr>
                      </m:radPr>
                      <m:deg>
                        <m:r>
                          <a:rPr lang="en-US" sz="2800" b="1" i="1" smtClean="0">
                            <a:latin typeface="Cambria Math" panose="02040503050406030204" pitchFamily="18" charset="0"/>
                            <a:ea typeface="Cambria Math" panose="02040503050406030204" pitchFamily="18" charset="0"/>
                          </a:rPr>
                          <m:t>𝟑</m:t>
                        </m:r>
                      </m:deg>
                      <m:e>
                        <m:r>
                          <a:rPr lang="en-US" sz="2800" b="1" i="1" smtClean="0">
                            <a:latin typeface="Cambria Math" panose="02040503050406030204" pitchFamily="18" charset="0"/>
                            <a:ea typeface="Cambria Math" panose="02040503050406030204" pitchFamily="18" charset="0"/>
                          </a:rPr>
                          <m:t>𝟏𝟐𝟑</m:t>
                        </m:r>
                      </m:e>
                    </m:rad>
                  </m:oMath>
                </a14:m>
                <a:r>
                  <a:rPr lang="en-US" sz="2800" b="1">
                    <a:latin typeface="Times New Roman" panose="02020603050405020304" pitchFamily="18" charset="0"/>
                    <a:cs typeface="Times New Roman" panose="02020603050405020304" pitchFamily="18" charset="0"/>
                  </a:rPr>
                  <a:t> ;      </a:t>
                </a:r>
                <a:r>
                  <a:rPr lang="en-US" sz="2800" b="1">
                    <a:solidFill>
                      <a:srgbClr val="0000FF"/>
                    </a:solidFill>
                    <a:latin typeface="Times New Roman" panose="02020603050405020304" pitchFamily="18" charset="0"/>
                    <a:cs typeface="Times New Roman" panose="02020603050405020304" pitchFamily="18" charset="0"/>
                  </a:rPr>
                  <a:t>B.  </a:t>
                </a:r>
                <a:r>
                  <a:rPr lang="en-US" sz="2800" b="1">
                    <a:latin typeface="Times New Roman" panose="02020603050405020304" pitchFamily="18" charset="0"/>
                    <a:cs typeface="Times New Roman" panose="02020603050405020304" pitchFamily="18" charset="0"/>
                  </a:rPr>
                  <a:t> </a:t>
                </a:r>
                <a14:m>
                  <m:oMath xmlns:m="http://schemas.openxmlformats.org/officeDocument/2006/math">
                    <m:r>
                      <a:rPr lang="en-US" sz="2800" b="1" i="0" smtClean="0">
                        <a:latin typeface="Cambria Math" panose="02040503050406030204" pitchFamily="18" charset="0"/>
                      </a:rPr>
                      <m:t>𝟓</m:t>
                    </m:r>
                    <m:r>
                      <a:rPr lang="en-US" sz="2800" b="1" i="0" smtClean="0">
                        <a:latin typeface="Cambria Math" panose="02040503050406030204" pitchFamily="18" charset="0"/>
                      </a:rPr>
                      <m:t>&gt;</m:t>
                    </m:r>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𝟏𝟐𝟑</m:t>
                        </m:r>
                      </m:e>
                    </m:rad>
                    <m:r>
                      <a:rPr lang="en-US" sz="2800" b="1" i="0" smtClean="0">
                        <a:latin typeface="Cambria Math" panose="02040503050406030204" pitchFamily="18" charset="0"/>
                      </a:rPr>
                      <m:t> </m:t>
                    </m:r>
                  </m:oMath>
                </a14:m>
                <a:r>
                  <a:rPr lang="en-US" sz="2800" b="1">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
                      <a:rPr lang="en-US" sz="2800" b="1">
                        <a:latin typeface="Cambria Math" panose="02040503050406030204" pitchFamily="18" charset="0"/>
                      </a:rPr>
                      <m:t>5</m:t>
                    </m:r>
                    <m:r>
                      <a:rPr lang="en-US" sz="2800" b="1" i="0" smtClean="0">
                        <a:latin typeface="Cambria Math" panose="02040503050406030204" pitchFamily="18" charset="0"/>
                      </a:rPr>
                      <m:t>=</m:t>
                    </m:r>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𝟏𝟐𝟑</m:t>
                        </m:r>
                        <m:r>
                          <a:rPr lang="en-US" sz="2800" b="1" i="1" smtClean="0">
                            <a:latin typeface="Cambria Math" panose="02040503050406030204" pitchFamily="18" charset="0"/>
                          </a:rPr>
                          <m:t> </m:t>
                        </m:r>
                      </m:e>
                    </m:rad>
                  </m:oMath>
                </a14:m>
                <a:r>
                  <a:rPr lang="en-US" sz="2800" b="1">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046803" y="211335"/>
                <a:ext cx="8499946" cy="1619098"/>
              </a:xfrm>
              <a:prstGeom prst="rect">
                <a:avLst/>
              </a:prstGeom>
              <a:blipFill rotWithShape="0">
                <a:blip r:embed="rId11"/>
                <a:stretch>
                  <a:fillRect t="-1887" b="-113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01046" y="2352773"/>
                <a:ext cx="7651262" cy="502510"/>
              </a:xfrm>
              <a:prstGeom prst="rect">
                <a:avLst/>
              </a:prstGeom>
              <a:noFill/>
            </p:spPr>
            <p:txBody>
              <a:bodyPr wrap="none" rtlCol="0">
                <a:spAutoFit/>
              </a:bodyPr>
              <a:lstStyle/>
              <a:p>
                <a:r>
                  <a:rPr lang="en-US" sz="2400" b="1">
                    <a:solidFill>
                      <a:srgbClr val="FF0000"/>
                    </a:solidFill>
                    <a:latin typeface="Times New Roman" panose="02020603050405020304" pitchFamily="18" charset="0"/>
                    <a:cs typeface="Times New Roman" panose="02020603050405020304" pitchFamily="18" charset="0"/>
                  </a:rPr>
                  <a:t>Ta có 5 = </a:t>
                </a:r>
                <a14:m>
                  <m:oMath xmlns:m="http://schemas.openxmlformats.org/officeDocument/2006/math">
                    <m:rad>
                      <m:radPr>
                        <m:ctrlPr>
                          <a:rPr lang="en-US" sz="2400" b="1" i="1" smtClean="0">
                            <a:solidFill>
                              <a:srgbClr val="FF0000"/>
                            </a:solidFill>
                            <a:latin typeface="Cambria Math" panose="02040503050406030204" pitchFamily="18" charset="0"/>
                          </a:rPr>
                        </m:ctrlPr>
                      </m:radPr>
                      <m:deg>
                        <m:r>
                          <a:rPr lang="en-US" sz="2400" b="1" i="1" smtClean="0">
                            <a:solidFill>
                              <a:srgbClr val="FF0000"/>
                            </a:solidFill>
                            <a:latin typeface="Cambria Math" panose="02040503050406030204" pitchFamily="18" charset="0"/>
                          </a:rPr>
                          <m:t>𝟑</m:t>
                        </m:r>
                      </m:deg>
                      <m:e>
                        <m:r>
                          <a:rPr lang="en-US" sz="2400" b="1" i="1" smtClean="0">
                            <a:solidFill>
                              <a:srgbClr val="FF0000"/>
                            </a:solidFill>
                            <a:latin typeface="Cambria Math" panose="02040503050406030204" pitchFamily="18" charset="0"/>
                          </a:rPr>
                          <m:t>𝟏𝟐𝟓</m:t>
                        </m:r>
                      </m:e>
                    </m:rad>
                  </m:oMath>
                </a14:m>
                <a:r>
                  <a:rPr lang="en-US" sz="2400" b="1">
                    <a:solidFill>
                      <a:srgbClr val="FF0000"/>
                    </a:solidFill>
                    <a:latin typeface="Times New Roman" panose="02020603050405020304" pitchFamily="18" charset="0"/>
                    <a:cs typeface="Times New Roman" panose="02020603050405020304" pitchFamily="18" charset="0"/>
                  </a:rPr>
                  <a:t>  mà   </a:t>
                </a:r>
                <a14:m>
                  <m:oMath xmlns:m="http://schemas.openxmlformats.org/officeDocument/2006/math">
                    <m:rad>
                      <m:radPr>
                        <m:ctrlPr>
                          <a:rPr lang="en-US" sz="2400" b="1" i="1" smtClean="0">
                            <a:solidFill>
                              <a:srgbClr val="FF0000"/>
                            </a:solidFill>
                            <a:latin typeface="Cambria Math" panose="02040503050406030204" pitchFamily="18" charset="0"/>
                          </a:rPr>
                        </m:ctrlPr>
                      </m:radPr>
                      <m:deg>
                        <m:r>
                          <a:rPr lang="en-US" sz="2400" b="1" i="1" smtClean="0">
                            <a:solidFill>
                              <a:srgbClr val="FF0000"/>
                            </a:solidFill>
                            <a:latin typeface="Cambria Math" panose="02040503050406030204" pitchFamily="18" charset="0"/>
                          </a:rPr>
                          <m:t>𝟑</m:t>
                        </m:r>
                      </m:deg>
                      <m:e>
                        <m:r>
                          <a:rPr lang="en-US" sz="2400" b="1" i="1" smtClean="0">
                            <a:solidFill>
                              <a:srgbClr val="FF0000"/>
                            </a:solidFill>
                            <a:latin typeface="Cambria Math" panose="02040503050406030204" pitchFamily="18" charset="0"/>
                          </a:rPr>
                          <m:t>𝟏𝟐𝟓</m:t>
                        </m:r>
                      </m:e>
                    </m:rad>
                    <m:r>
                      <a:rPr lang="en-US" sz="2400" b="1" i="1" smtClean="0">
                        <a:solidFill>
                          <a:srgbClr val="FF0000"/>
                        </a:solidFill>
                        <a:latin typeface="Cambria Math" panose="02040503050406030204" pitchFamily="18" charset="0"/>
                      </a:rPr>
                      <m:t>   &gt; </m:t>
                    </m:r>
                    <m:rad>
                      <m:radPr>
                        <m:ctrlPr>
                          <a:rPr lang="en-US" sz="2400" b="1" i="1" smtClean="0">
                            <a:solidFill>
                              <a:srgbClr val="FF0000"/>
                            </a:solidFill>
                            <a:latin typeface="Cambria Math" panose="02040503050406030204" pitchFamily="18" charset="0"/>
                          </a:rPr>
                        </m:ctrlPr>
                      </m:radPr>
                      <m:deg>
                        <m:r>
                          <a:rPr lang="en-US" sz="2400" b="1" i="1" smtClean="0">
                            <a:solidFill>
                              <a:srgbClr val="FF0000"/>
                            </a:solidFill>
                            <a:latin typeface="Cambria Math" panose="02040503050406030204" pitchFamily="18" charset="0"/>
                          </a:rPr>
                          <m:t>𝟑</m:t>
                        </m:r>
                      </m:deg>
                      <m:e>
                        <m:r>
                          <a:rPr lang="en-US" sz="2400" b="1" i="1" smtClean="0">
                            <a:solidFill>
                              <a:srgbClr val="FF0000"/>
                            </a:solidFill>
                            <a:latin typeface="Cambria Math" panose="02040503050406030204" pitchFamily="18" charset="0"/>
                          </a:rPr>
                          <m:t>𝟏𝟐𝟑</m:t>
                        </m:r>
                      </m:e>
                    </m:rad>
                  </m:oMath>
                </a14:m>
                <a:r>
                  <a:rPr lang="en-US" sz="2400" b="1">
                    <a:solidFill>
                      <a:srgbClr val="FF0000"/>
                    </a:solidFill>
                    <a:latin typeface="Times New Roman" panose="02020603050405020304" pitchFamily="18" charset="0"/>
                    <a:cs typeface="Times New Roman" panose="02020603050405020304" pitchFamily="18" charset="0"/>
                  </a:rPr>
                  <a:t>   nên </a:t>
                </a:r>
                <a14:m>
                  <m:oMath xmlns:m="http://schemas.openxmlformats.org/officeDocument/2006/math">
                    <m:r>
                      <a:rPr lang="en-US" sz="2400" b="1" i="0" smtClean="0">
                        <a:solidFill>
                          <a:srgbClr val="FF0000"/>
                        </a:solidFill>
                        <a:latin typeface="Cambria Math" panose="02040503050406030204" pitchFamily="18" charset="0"/>
                      </a:rPr>
                      <m:t> </m:t>
                    </m:r>
                    <m:r>
                      <a:rPr lang="en-US" sz="2400" b="1" i="0" smtClean="0">
                        <a:solidFill>
                          <a:srgbClr val="FF0000"/>
                        </a:solidFill>
                        <a:latin typeface="Cambria Math" panose="02040503050406030204" pitchFamily="18" charset="0"/>
                      </a:rPr>
                      <m:t>𝟓</m:t>
                    </m:r>
                    <m:r>
                      <a:rPr lang="en-US" sz="2400" b="1" i="0" smtClean="0">
                        <a:solidFill>
                          <a:srgbClr val="FF0000"/>
                        </a:solidFill>
                        <a:latin typeface="Cambria Math" panose="02040503050406030204" pitchFamily="18" charset="0"/>
                      </a:rPr>
                      <m:t>&gt; </m:t>
                    </m:r>
                    <m:rad>
                      <m:radPr>
                        <m:ctrlPr>
                          <a:rPr lang="en-US" sz="2400" b="1" i="1" smtClean="0">
                            <a:solidFill>
                              <a:srgbClr val="FF0000"/>
                            </a:solidFill>
                            <a:latin typeface="Cambria Math" panose="02040503050406030204" pitchFamily="18" charset="0"/>
                          </a:rPr>
                        </m:ctrlPr>
                      </m:radPr>
                      <m:deg>
                        <m:r>
                          <a:rPr lang="en-US" sz="2400" b="1" i="1" smtClean="0">
                            <a:solidFill>
                              <a:srgbClr val="FF0000"/>
                            </a:solidFill>
                            <a:latin typeface="Cambria Math" panose="02040503050406030204" pitchFamily="18" charset="0"/>
                          </a:rPr>
                          <m:t>𝟑</m:t>
                        </m:r>
                      </m:deg>
                      <m:e>
                        <m:r>
                          <a:rPr lang="en-US" sz="2400" b="1" i="1" smtClean="0">
                            <a:solidFill>
                              <a:srgbClr val="FF0000"/>
                            </a:solidFill>
                            <a:latin typeface="Cambria Math" panose="02040503050406030204" pitchFamily="18" charset="0"/>
                          </a:rPr>
                          <m:t>𝟏𝟐𝟑</m:t>
                        </m:r>
                      </m:e>
                    </m:rad>
                  </m:oMath>
                </a14:m>
                <a:r>
                  <a:rPr lang="en-US" sz="2400" b="1">
                    <a:solidFill>
                      <a:srgbClr val="FF0000"/>
                    </a:solidFill>
                    <a:latin typeface="Times New Roman" panose="02020603050405020304" pitchFamily="18" charset="0"/>
                    <a:cs typeface="Times New Roman" panose="02020603050405020304" pitchFamily="18" charset="0"/>
                  </a:rPr>
                  <a:t> </a:t>
                </a:r>
                <a:endParaRPr lang="vi-VN" sz="2400" b="1">
                  <a:solidFill>
                    <a:srgbClr val="FF0000"/>
                  </a:solidFill>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601046" y="2352773"/>
                <a:ext cx="7651262" cy="502510"/>
              </a:xfrm>
              <a:prstGeom prst="rect">
                <a:avLst/>
              </a:prstGeom>
              <a:blipFill rotWithShape="0">
                <a:blip r:embed="rId12"/>
                <a:stretch>
                  <a:fillRect l="-1275" t="-1220" b="-28049"/>
                </a:stretch>
              </a:blipFill>
            </p:spPr>
            <p:txBody>
              <a:bodyPr/>
              <a:lstStyle/>
              <a:p>
                <a:r>
                  <a:rPr lang="vi-VN">
                    <a:noFill/>
                  </a:rPr>
                  <a:t> </a:t>
                </a:r>
              </a:p>
            </p:txBody>
          </p:sp>
        </mc:Fallback>
      </mc:AlternateContent>
      <p:sp>
        <p:nvSpPr>
          <p:cNvPr id="16" name="Oval 15"/>
          <p:cNvSpPr/>
          <p:nvPr/>
        </p:nvSpPr>
        <p:spPr>
          <a:xfrm>
            <a:off x="7977781" y="1276174"/>
            <a:ext cx="545911" cy="532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Down Arrow 20">
            <a:hlinkClick r:id="rId13" action="ppaction://hlinksldjump"/>
          </p:cNvPr>
          <p:cNvSpPr/>
          <p:nvPr/>
        </p:nvSpPr>
        <p:spPr>
          <a:xfrm rot="5400000">
            <a:off x="11486271" y="6169826"/>
            <a:ext cx="548640" cy="71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2"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4"/>
          <a:srcRect/>
          <a:stretch>
            <a:fillRect/>
          </a:stretch>
        </p:blipFill>
        <p:spPr bwMode="auto">
          <a:xfrm>
            <a:off x="2232405" y="6266541"/>
            <a:ext cx="304800" cy="304800"/>
          </a:xfrm>
          <a:prstGeom prst="rect">
            <a:avLst/>
          </a:prstGeom>
          <a:noFill/>
          <a:ln w="9525">
            <a:noFill/>
            <a:miter lim="800000"/>
            <a:headEnd/>
            <a:tailEnd/>
          </a:ln>
        </p:spPr>
      </p:pic>
      <p:sp>
        <p:nvSpPr>
          <p:cNvPr id="23" name="TextBox 3"/>
          <p:cNvSpPr txBox="1">
            <a:spLocks noChangeArrowheads="1"/>
          </p:cNvSpPr>
          <p:nvPr/>
        </p:nvSpPr>
        <p:spPr bwMode="auto">
          <a:xfrm>
            <a:off x="3491233" y="3472088"/>
            <a:ext cx="680832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0000FF"/>
                </a:solidFill>
                <a:latin typeface="Times New Roman" panose="02020603050405020304" pitchFamily="18" charset="0"/>
                <a:cs typeface="Times New Roman" panose="02020603050405020304" pitchFamily="18" charset="0"/>
              </a:rPr>
              <a:t>Chính xác! Chúc mừng bạn nhận được chiếc bút</a:t>
            </a:r>
            <a:endParaRPr lang="en-US" sz="4050" b="1" dirty="0">
              <a:solidFill>
                <a:srgbClr val="0000FF"/>
              </a:solidFill>
              <a:latin typeface="Times New Roman" panose="02020603050405020304" pitchFamily="18" charset="0"/>
              <a:cs typeface="Times New Roman" panose="02020603050405020304" pitchFamily="18" charset="0"/>
            </a:endParaRPr>
          </a:p>
        </p:txBody>
      </p:sp>
      <p:pic>
        <p:nvPicPr>
          <p:cNvPr id="24" name="Picture 4" descr="Bút luyện chữ đẹp dành cho giáo viên luyện chữ, viết mẫu, phê bài,..."/>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33538" y="3377623"/>
            <a:ext cx="1627053" cy="14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306996"/>
      </p:ext>
    </p:extLst>
  </p:cSld>
  <p:clrMapOvr>
    <a:masterClrMapping/>
  </p:clrMapOvr>
  <mc:AlternateContent xmlns:mc="http://schemas.openxmlformats.org/markup-compatibility/2006" xmlns:p14="http://schemas.microsoft.com/office/powerpoint/2010/main">
    <mc:Choice Requires="p14">
      <p:transition p14:dur="0">
        <p:sndAc>
          <p:stSnd>
            <p:snd r:embed="rId4"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Prev" delay="0">
                      <p:tgtEl>
                        <p:sldTgt/>
                      </p:tgtEl>
                    </p:cond>
                    <p:cond evt="onStopAudio" delay="0">
                      <p:tgtEl>
                        <p:sldTgt/>
                      </p:tgtEl>
                    </p:cond>
                  </p:endCondLst>
                </p:cTn>
                <p:tgtEl>
                  <p:spTgt spid="22"/>
                </p:tgtEl>
              </p:cMediaNode>
            </p:audio>
          </p:childTnLst>
        </p:cTn>
      </p:par>
    </p:tnLst>
    <p:bldLst>
      <p:bldP spid="18" grpId="0"/>
      <p:bldP spid="16" grpId="0" animBg="1"/>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6749" y="-230730"/>
            <a:ext cx="1941429" cy="1856600"/>
          </a:xfrm>
          <a:prstGeom prst="rect">
            <a:avLst/>
          </a:prstGeom>
        </p:spPr>
      </p:pic>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163" y="3494907"/>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127517" y="5282696"/>
            <a:ext cx="880161" cy="84319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144973" y="799303"/>
                <a:ext cx="5108578" cy="714683"/>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 </a:t>
                </a:r>
                <a14:m>
                  <m:oMath xmlns:m="http://schemas.openxmlformats.org/officeDocument/2006/math">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𝒙</m:t>
                        </m:r>
                      </m:e>
                    </m:rad>
                  </m:oMath>
                </a14:m>
                <a:r>
                  <a:rPr lang="en-US" sz="2800" b="1" dirty="0">
                    <a:latin typeface="Times New Roman" panose="02020603050405020304" pitchFamily="18" charset="0"/>
                    <a:cs typeface="Times New Roman" panose="02020603050405020304" pitchFamily="18" charset="0"/>
                  </a:rPr>
                  <a:t>  = - </a:t>
                </a:r>
                <a14:m>
                  <m:oMath xmlns:m="http://schemas.openxmlformats.org/officeDocument/2006/math">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𝟑</m:t>
                        </m:r>
                      </m:den>
                    </m:f>
                    <m:r>
                      <a:rPr lang="en-US" sz="2800" b="1" i="1" smtClean="0">
                        <a:latin typeface="Cambria Math" panose="02040503050406030204" pitchFamily="18" charset="0"/>
                        <a:cs typeface="Times New Roman" panose="02020603050405020304" pitchFamily="18" charset="0"/>
                      </a:rPr>
                      <m:t> </m:t>
                    </m:r>
                  </m:oMath>
                </a14:m>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x </a:t>
                </a:r>
                <a:r>
                  <a:rPr lang="en-US" sz="2800" b="1" dirty="0" err="1">
                    <a:latin typeface="Times New Roman" panose="02020603050405020304" pitchFamily="18" charset="0"/>
                    <a:cs typeface="Times New Roman" panose="02020603050405020304" pitchFamily="18" charset="0"/>
                  </a:rPr>
                  <a:t>là</a:t>
                </a:r>
                <a:endParaRPr lang="vi-VN" sz="2800" b="1"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144973" y="799303"/>
                <a:ext cx="5108578" cy="714683"/>
              </a:xfrm>
              <a:prstGeom prst="rect">
                <a:avLst/>
              </a:prstGeom>
              <a:blipFill rotWithShape="0">
                <a:blip r:embed="rId9"/>
                <a:stretch>
                  <a:fillRect b="-940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081680" y="694699"/>
                <a:ext cx="715259" cy="8418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600" b="1" i="1" smtClean="0">
                              <a:solidFill>
                                <a:srgbClr val="FF0000"/>
                              </a:solidFill>
                              <a:latin typeface="Cambria Math" panose="02040503050406030204" pitchFamily="18" charset="0"/>
                              <a:cs typeface="Times New Roman" panose="02020603050405020304" pitchFamily="18" charset="0"/>
                            </a:rPr>
                          </m:ctrlPr>
                        </m:fPr>
                        <m:num>
                          <m:r>
                            <a:rPr lang="en-US" sz="2600" b="1" i="0" smtClean="0">
                              <a:solidFill>
                                <a:srgbClr val="FF0000"/>
                              </a:solidFill>
                              <a:latin typeface="Cambria Math" panose="02040503050406030204" pitchFamily="18" charset="0"/>
                              <a:cs typeface="Times New Roman" panose="02020603050405020304" pitchFamily="18" charset="0"/>
                            </a:rPr>
                            <m:t>−</m:t>
                          </m:r>
                          <m:r>
                            <a:rPr lang="en-US" sz="2600" b="1" i="0" smtClean="0">
                              <a:solidFill>
                                <a:srgbClr val="FF0000"/>
                              </a:solidFill>
                              <a:latin typeface="Cambria Math" panose="02040503050406030204" pitchFamily="18" charset="0"/>
                              <a:cs typeface="Times New Roman" panose="02020603050405020304" pitchFamily="18" charset="0"/>
                            </a:rPr>
                            <m:t>𝟏</m:t>
                          </m:r>
                        </m:num>
                        <m:den>
                          <m:r>
                            <a:rPr lang="en-US" sz="2600" b="1" i="0" smtClean="0">
                              <a:solidFill>
                                <a:srgbClr val="FF0000"/>
                              </a:solidFill>
                              <a:latin typeface="Cambria Math" panose="02040503050406030204" pitchFamily="18" charset="0"/>
                              <a:cs typeface="Times New Roman" panose="02020603050405020304" pitchFamily="18" charset="0"/>
                            </a:rPr>
                            <m:t>𝟐𝟕</m:t>
                          </m:r>
                        </m:den>
                      </m:f>
                    </m:oMath>
                  </m:oMathPara>
                </a14:m>
                <a:endParaRPr lang="vi-VN"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081680" y="694699"/>
                <a:ext cx="715259" cy="841897"/>
              </a:xfrm>
              <a:prstGeom prst="rect">
                <a:avLst/>
              </a:prstGeom>
              <a:blipFill rotWithShape="1">
                <a:blip r:embed="rId10"/>
                <a:stretch>
                  <a:fillRect/>
                </a:stretch>
              </a:blipFill>
            </p:spPr>
            <p:txBody>
              <a:bodyPr/>
              <a:lstStyle/>
              <a:p>
                <a:r>
                  <a:rPr lang="en-US">
                    <a:noFill/>
                  </a:rPr>
                  <a:t> </a:t>
                </a:r>
              </a:p>
            </p:txBody>
          </p:sp>
        </mc:Fallback>
      </mc:AlternateContent>
      <p:sp>
        <p:nvSpPr>
          <p:cNvPr id="10" name="TextBox 3"/>
          <p:cNvSpPr txBox="1">
            <a:spLocks noChangeArrowheads="1"/>
          </p:cNvSpPr>
          <p:nvPr/>
        </p:nvSpPr>
        <p:spPr bwMode="auto">
          <a:xfrm>
            <a:off x="3165700" y="2651231"/>
            <a:ext cx="5332118"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FF0000"/>
                </a:solidFill>
                <a:latin typeface="Times New Roman" panose="02020603050405020304" pitchFamily="18" charset="0"/>
                <a:cs typeface="Times New Roman" panose="02020603050405020304" pitchFamily="18" charset="0"/>
              </a:rPr>
              <a:t>Bạn rất giỏi! Phần thưởng của bạn là một bông hoa điểm 10</a:t>
            </a:r>
            <a:endParaRPr lang="en-US" sz="4050" b="1" dirty="0">
              <a:solidFill>
                <a:srgbClr val="FF0000"/>
              </a:solidFill>
              <a:latin typeface="Times New Roman" panose="02020603050405020304" pitchFamily="18" charset="0"/>
              <a:cs typeface="Times New Roman" panose="02020603050405020304" pitchFamily="18" charset="0"/>
            </a:endParaRPr>
          </a:p>
        </p:txBody>
      </p:sp>
      <p:pic>
        <p:nvPicPr>
          <p:cNvPr id="11" name="Picture 2" descr="Sóc Nhí - xem tranh - Họa sĩ nhí - Xem tranh - nhung bong hoa diem 10 cua e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7818" y="2668912"/>
            <a:ext cx="3227508" cy="2420631"/>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a:hlinkClick r:id="rId12" action="ppaction://hlinksldjump"/>
          </p:cNvPr>
          <p:cNvSpPr/>
          <p:nvPr/>
        </p:nvSpPr>
        <p:spPr>
          <a:xfrm rot="5400000">
            <a:off x="11486271" y="6169826"/>
            <a:ext cx="548640" cy="71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0814955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6749" y="-230730"/>
            <a:ext cx="1941429" cy="1856600"/>
          </a:xfrm>
          <a:prstGeom prst="rect">
            <a:avLst/>
          </a:prstGeom>
        </p:spPr>
      </p:pic>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4163" y="3494907"/>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127517" y="5282696"/>
            <a:ext cx="880161" cy="843194"/>
          </a:xfrm>
          <a:prstGeom prst="rect">
            <a:avLst/>
          </a:prstGeom>
        </p:spPr>
      </p:pic>
      <mc:AlternateContent xmlns:mc="http://schemas.openxmlformats.org/markup-compatibility/2006" xmlns:a14="http://schemas.microsoft.com/office/drawing/2010/main">
        <mc:Choice Requires="a14">
          <p:sp>
            <p:nvSpPr>
              <p:cNvPr id="8" name="Text Box 18"/>
              <p:cNvSpPr txBox="1">
                <a:spLocks noChangeArrowheads="1"/>
              </p:cNvSpPr>
              <p:nvPr/>
            </p:nvSpPr>
            <p:spPr bwMode="auto">
              <a:xfrm>
                <a:off x="3401453" y="784684"/>
                <a:ext cx="7397545" cy="3316742"/>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rad>
                      <m:radPr>
                        <m:ctrlPr>
                          <a:rPr lang="en-US" sz="2800" b="1" i="1" smtClean="0">
                            <a:solidFill>
                              <a:schemeClr val="tx1"/>
                            </a:solidFill>
                            <a:latin typeface="Cambria Math" panose="02040503050406030204" pitchFamily="18" charset="0"/>
                            <a:cs typeface="Times New Roman" panose="02020603050405020304" pitchFamily="18" charset="0"/>
                          </a:rPr>
                        </m:ctrlPr>
                      </m:radPr>
                      <m:deg>
                        <m:r>
                          <a:rPr lang="en-US" sz="2800" b="1" i="1" smtClean="0">
                            <a:solidFill>
                              <a:schemeClr val="tx1"/>
                            </a:solidFill>
                            <a:latin typeface="Cambria Math" panose="02040503050406030204" pitchFamily="18" charset="0"/>
                            <a:cs typeface="Times New Roman" panose="02020603050405020304" pitchFamily="18" charset="0"/>
                          </a:rPr>
                          <m:t>𝟑</m:t>
                        </m:r>
                      </m:deg>
                      <m:e>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𝟎</m:t>
                        </m:r>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𝟎𝟎𝟖</m:t>
                        </m:r>
                      </m:e>
                    </m:rad>
                  </m:oMath>
                </a14:m>
                <a:r>
                  <a:rPr lang="en-US" sz="2800" b="1">
                    <a:solidFill>
                      <a:schemeClr val="tx1"/>
                    </a:solidFill>
                    <a:latin typeface="Times New Roman" panose="02020603050405020304" pitchFamily="18" charset="0"/>
                    <a:cs typeface="Times New Roman" panose="02020603050405020304" pitchFamily="18" charset="0"/>
                  </a:rPr>
                  <a:t>  = - 0,2</a:t>
                </a:r>
              </a:p>
              <a:p>
                <a:pPr eaLnBrk="1" hangingPunct="1"/>
                <a:endParaRPr lang="en-US" sz="2800" b="1">
                  <a:latin typeface="Times New Roman" panose="02020603050405020304" pitchFamily="18" charset="0"/>
                  <a:cs typeface="Times New Roman" panose="02020603050405020304" pitchFamily="18" charset="0"/>
                </a:endParaRPr>
              </a:p>
              <a:p>
                <a:pPr eaLnBrk="1" hangingPunct="1"/>
                <a:r>
                  <a:rPr lang="en-US" sz="2800" b="1">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rad>
                      <m:radPr>
                        <m:ctrlPr>
                          <a:rPr lang="en-US" sz="2800" b="1" i="1" smtClean="0">
                            <a:solidFill>
                              <a:schemeClr val="tx1"/>
                            </a:solidFill>
                            <a:latin typeface="Cambria Math" panose="02040503050406030204" pitchFamily="18" charset="0"/>
                            <a:cs typeface="Times New Roman" panose="02020603050405020304" pitchFamily="18" charset="0"/>
                          </a:rPr>
                        </m:ctrlPr>
                      </m:radPr>
                      <m:deg>
                        <m:r>
                          <a:rPr lang="en-US" sz="2800" b="1" i="1" smtClean="0">
                            <a:solidFill>
                              <a:schemeClr val="tx1"/>
                            </a:solidFill>
                            <a:latin typeface="Cambria Math" panose="02040503050406030204" pitchFamily="18" charset="0"/>
                            <a:cs typeface="Times New Roman" panose="02020603050405020304" pitchFamily="18" charset="0"/>
                          </a:rPr>
                          <m:t>𝟑</m:t>
                        </m:r>
                      </m:deg>
                      <m:e>
                        <m:r>
                          <a:rPr lang="en-US" sz="2800" b="1" i="1" smtClean="0">
                            <a:solidFill>
                              <a:schemeClr val="tx1"/>
                            </a:solidFill>
                            <a:latin typeface="Cambria Math" panose="02040503050406030204" pitchFamily="18" charset="0"/>
                            <a:cs typeface="Times New Roman" panose="02020603050405020304" pitchFamily="18" charset="0"/>
                          </a:rPr>
                          <m:t>𝟐𝟕</m:t>
                        </m:r>
                      </m:e>
                    </m:rad>
                    <m:r>
                      <a:rPr lang="en-US" sz="2800" b="1" i="0" smtClean="0">
                        <a:solidFill>
                          <a:schemeClr val="tx1"/>
                        </a:solidFill>
                        <a:latin typeface="Cambria Math" panose="02040503050406030204" pitchFamily="18" charset="0"/>
                        <a:cs typeface="Times New Roman" panose="02020603050405020304" pitchFamily="18" charset="0"/>
                      </a:rPr>
                      <m:t> − </m:t>
                    </m:r>
                    <m:rad>
                      <m:radPr>
                        <m:ctrlPr>
                          <a:rPr lang="en-US" sz="2800" b="1" i="1" smtClean="0">
                            <a:solidFill>
                              <a:schemeClr val="tx1"/>
                            </a:solidFill>
                            <a:latin typeface="Cambria Math" panose="02040503050406030204" pitchFamily="18" charset="0"/>
                            <a:cs typeface="Times New Roman" panose="02020603050405020304" pitchFamily="18" charset="0"/>
                          </a:rPr>
                        </m:ctrlPr>
                      </m:radPr>
                      <m:deg>
                        <m:r>
                          <a:rPr lang="en-US" sz="2800" b="1" i="1" smtClean="0">
                            <a:solidFill>
                              <a:schemeClr val="tx1"/>
                            </a:solidFill>
                            <a:latin typeface="Cambria Math" panose="02040503050406030204" pitchFamily="18" charset="0"/>
                            <a:cs typeface="Times New Roman" panose="02020603050405020304" pitchFamily="18" charset="0"/>
                          </a:rPr>
                          <m:t>𝟑</m:t>
                        </m:r>
                      </m:deg>
                      <m:e>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𝟖</m:t>
                        </m:r>
                      </m:e>
                    </m:rad>
                    <m:r>
                      <a:rPr lang="en-US" sz="2800" b="1" i="1" smtClean="0">
                        <a:solidFill>
                          <a:schemeClr val="tx1"/>
                        </a:solidFill>
                        <a:latin typeface="Cambria Math" panose="02040503050406030204" pitchFamily="18" charset="0"/>
                        <a:cs typeface="Times New Roman" panose="02020603050405020304" pitchFamily="18" charset="0"/>
                      </a:rPr>
                      <m:t> −</m:t>
                    </m:r>
                    <m:rad>
                      <m:radPr>
                        <m:ctrlPr>
                          <a:rPr lang="en-US" sz="2800" b="1" i="1" smtClean="0">
                            <a:solidFill>
                              <a:schemeClr val="tx1"/>
                            </a:solidFill>
                            <a:latin typeface="Cambria Math" panose="02040503050406030204" pitchFamily="18" charset="0"/>
                            <a:cs typeface="Times New Roman" panose="02020603050405020304" pitchFamily="18" charset="0"/>
                          </a:rPr>
                        </m:ctrlPr>
                      </m:radPr>
                      <m:deg>
                        <m:r>
                          <a:rPr lang="en-US" sz="2800" b="1" i="1" smtClean="0">
                            <a:solidFill>
                              <a:schemeClr val="tx1"/>
                            </a:solidFill>
                            <a:latin typeface="Cambria Math" panose="02040503050406030204" pitchFamily="18" charset="0"/>
                            <a:cs typeface="Times New Roman" panose="02020603050405020304" pitchFamily="18" charset="0"/>
                          </a:rPr>
                          <m:t>𝟑</m:t>
                        </m:r>
                      </m:deg>
                      <m:e>
                        <m:r>
                          <a:rPr lang="en-US" sz="2800" b="1" i="1" smtClean="0">
                            <a:solidFill>
                              <a:schemeClr val="tx1"/>
                            </a:solidFill>
                            <a:latin typeface="Cambria Math" panose="02040503050406030204" pitchFamily="18" charset="0"/>
                            <a:cs typeface="Times New Roman" panose="02020603050405020304" pitchFamily="18" charset="0"/>
                          </a:rPr>
                          <m:t>𝟏𝟐𝟓</m:t>
                        </m:r>
                      </m:e>
                    </m:rad>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𝟑</m:t>
                    </m:r>
                    <m:r>
                      <a:rPr lang="en-US" sz="2800" b="1" i="1" smtClean="0">
                        <a:solidFill>
                          <a:schemeClr val="tx1"/>
                        </a:solidFill>
                        <a:latin typeface="Cambria Math" panose="02040503050406030204" pitchFamily="18" charset="0"/>
                        <a:cs typeface="Times New Roman" panose="02020603050405020304" pitchFamily="18" charset="0"/>
                      </a:rPr>
                      <m:t> −</m:t>
                    </m:r>
                    <m:r>
                      <a:rPr lang="en-US" sz="2800" b="1" i="1" smtClean="0">
                        <a:solidFill>
                          <a:schemeClr val="tx1"/>
                        </a:solidFill>
                        <a:latin typeface="Cambria Math" panose="02040503050406030204" pitchFamily="18" charset="0"/>
                        <a:cs typeface="Times New Roman" panose="02020603050405020304" pitchFamily="18" charset="0"/>
                      </a:rPr>
                      <m:t>𝟐</m:t>
                    </m:r>
                    <m:r>
                      <a:rPr lang="en-US" sz="2800" b="1" i="1" smtClean="0">
                        <a:solidFill>
                          <a:schemeClr val="tx1"/>
                        </a:solidFill>
                        <a:latin typeface="Cambria Math" panose="02040503050406030204" pitchFamily="18" charset="0"/>
                        <a:cs typeface="Times New Roman" panose="02020603050405020304" pitchFamily="18" charset="0"/>
                      </a:rPr>
                      <m:t> −</m:t>
                    </m:r>
                    <m:r>
                      <a:rPr lang="en-US" sz="2800" b="1" i="1" smtClean="0">
                        <a:solidFill>
                          <a:schemeClr val="tx1"/>
                        </a:solidFill>
                        <a:latin typeface="Cambria Math" panose="02040503050406030204" pitchFamily="18" charset="0"/>
                        <a:cs typeface="Times New Roman" panose="02020603050405020304" pitchFamily="18" charset="0"/>
                      </a:rPr>
                      <m:t>𝟓</m:t>
                    </m:r>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𝟒</m:t>
                    </m:r>
                  </m:oMath>
                </a14:m>
                <a:r>
                  <a:rPr lang="en-US" sz="2800" b="1">
                    <a:solidFill>
                      <a:schemeClr val="tx1"/>
                    </a:solidFill>
                    <a:latin typeface="Times New Roman" panose="02020603050405020304" pitchFamily="18" charset="0"/>
                    <a:cs typeface="Times New Roman" panose="02020603050405020304" pitchFamily="18" charset="0"/>
                  </a:rPr>
                  <a:t> </a:t>
                </a:r>
              </a:p>
              <a:p>
                <a:pPr eaLnBrk="1" hangingPunct="1"/>
                <a:endParaRPr lang="en-US" sz="2800" b="1">
                  <a:latin typeface="Times New Roman" panose="02020603050405020304" pitchFamily="18" charset="0"/>
                  <a:cs typeface="Times New Roman" panose="02020603050405020304" pitchFamily="18" charset="0"/>
                </a:endParaRPr>
              </a:p>
              <a:p>
                <a:pPr eaLnBrk="1" hangingPunct="1"/>
                <a:r>
                  <a:rPr lang="en-US" sz="2800" b="1">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m:t>
                            </m:r>
                            <m:r>
                              <a:rPr lang="en-US" sz="2800" b="1" i="1" smtClean="0">
                                <a:latin typeface="Cambria Math" panose="02040503050406030204" pitchFamily="18" charset="0"/>
                              </a:rPr>
                              <m:t>𝒂</m:t>
                            </m:r>
                            <m:r>
                              <a:rPr lang="en-US" sz="2800" b="1" i="1" smtClean="0">
                                <a:latin typeface="Cambria Math" panose="02040503050406030204" pitchFamily="18" charset="0"/>
                              </a:rPr>
                              <m:t>)</m:t>
                            </m:r>
                          </m:e>
                          <m:sup>
                            <m:r>
                              <a:rPr lang="en-US" sz="2800" b="1" i="1" smtClean="0">
                                <a:latin typeface="Cambria Math" panose="02040503050406030204" pitchFamily="18" charset="0"/>
                              </a:rPr>
                              <m:t>𝟑</m:t>
                            </m:r>
                          </m:sup>
                        </m:sSup>
                      </m:e>
                    </m:rad>
                  </m:oMath>
                </a14:m>
                <a:r>
                  <a:rPr lang="en-US" sz="2800" b="1">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800" b="1" i="1" smtClean="0">
                            <a:latin typeface="Cambria Math" panose="02040503050406030204" pitchFamily="18" charset="0"/>
                          </a:rPr>
                        </m:ctrlPr>
                      </m:sSupPr>
                      <m:e>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m:t>
                            </m:r>
                            <m:r>
                              <a:rPr lang="en-US" sz="2800" b="1" i="1" smtClean="0">
                                <a:latin typeface="Cambria Math" panose="02040503050406030204" pitchFamily="18" charset="0"/>
                              </a:rPr>
                              <m:t>𝒂</m:t>
                            </m:r>
                          </m:e>
                        </m:rad>
                        <m:r>
                          <a:rPr lang="en-US" sz="2800" b="1" i="1" smtClean="0">
                            <a:latin typeface="Cambria Math" panose="02040503050406030204" pitchFamily="18" charset="0"/>
                          </a:rPr>
                          <m:t>)</m:t>
                        </m:r>
                      </m:e>
                      <m:sup>
                        <m:r>
                          <a:rPr lang="en-US" sz="2800" b="1" i="1" smtClean="0">
                            <a:latin typeface="Cambria Math" panose="02040503050406030204" pitchFamily="18" charset="0"/>
                          </a:rPr>
                          <m:t>𝟑</m:t>
                        </m:r>
                      </m:sup>
                    </m:sSup>
                  </m:oMath>
                </a14:m>
                <a:r>
                  <a:rPr lang="en-US" sz="2800" b="1">
                    <a:latin typeface="Times New Roman" panose="02020603050405020304" pitchFamily="18" charset="0"/>
                    <a:cs typeface="Times New Roman" panose="02020603050405020304" pitchFamily="18" charset="0"/>
                  </a:rPr>
                  <a:t> = - a</a:t>
                </a:r>
              </a:p>
              <a:p>
                <a:pPr eaLnBrk="1" hangingPunct="1"/>
                <a:endParaRPr lang="en-US" sz="2800" b="1">
                  <a:latin typeface="Times New Roman" panose="02020603050405020304" pitchFamily="18" charset="0"/>
                  <a:cs typeface="Times New Roman" panose="02020603050405020304" pitchFamily="18" charset="0"/>
                </a:endParaRPr>
              </a:p>
              <a:p>
                <a:pPr eaLnBrk="1" hangingPunct="1"/>
                <a:r>
                  <a:rPr lang="en-US" sz="2800" b="1">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𝒂</m:t>
                        </m:r>
                      </m:e>
                    </m:rad>
                  </m:oMath>
                </a14:m>
                <a:r>
                  <a:rPr lang="en-US" sz="2800" b="1">
                    <a:latin typeface="Times New Roman" panose="02020603050405020304" pitchFamily="18" charset="0"/>
                    <a:cs typeface="Times New Roman" panose="02020603050405020304" pitchFamily="18" charset="0"/>
                  </a:rPr>
                  <a:t> : </a:t>
                </a:r>
                <a14:m>
                  <m:oMath xmlns:m="http://schemas.openxmlformats.org/officeDocument/2006/math">
                    <m:rad>
                      <m:radPr>
                        <m:ctrlPr>
                          <a:rPr lang="en-US" sz="2800" b="1" i="1" smtClean="0">
                            <a:latin typeface="Cambria Math" panose="02040503050406030204" pitchFamily="18" charset="0"/>
                            <a:cs typeface="Times New Roman" panose="02020603050405020304" pitchFamily="18" charset="0"/>
                          </a:rPr>
                        </m:ctrlPr>
                      </m:radPr>
                      <m:deg>
                        <m:r>
                          <a:rPr lang="en-US" sz="2800" b="1" i="1" smtClean="0">
                            <a:latin typeface="Cambria Math" panose="02040503050406030204" pitchFamily="18" charset="0"/>
                            <a:cs typeface="Times New Roman" panose="02020603050405020304" pitchFamily="18" charset="0"/>
                          </a:rPr>
                          <m:t>𝟑</m:t>
                        </m:r>
                      </m:deg>
                      <m:e>
                        <m:r>
                          <a:rPr lang="en-US" sz="2800" b="1" i="1" smtClean="0">
                            <a:latin typeface="Cambria Math" panose="02040503050406030204" pitchFamily="18" charset="0"/>
                            <a:cs typeface="Times New Roman" panose="02020603050405020304" pitchFamily="18" charset="0"/>
                          </a:rPr>
                          <m:t>𝒃</m:t>
                        </m:r>
                      </m:e>
                    </m:rad>
                  </m:oMath>
                </a14:m>
                <a:r>
                  <a:rPr lang="en-US" sz="2800" b="1">
                    <a:latin typeface="Times New Roman" panose="02020603050405020304" pitchFamily="18" charset="0"/>
                    <a:cs typeface="Times New Roman" panose="02020603050405020304" pitchFamily="18" charset="0"/>
                  </a:rPr>
                  <a:t> = </a:t>
                </a:r>
                <a14:m>
                  <m:oMath xmlns:m="http://schemas.openxmlformats.org/officeDocument/2006/math">
                    <m:rad>
                      <m:radPr>
                        <m:ctrlPr>
                          <a:rPr lang="en-US" sz="2800" b="1" i="1" smtClean="0">
                            <a:latin typeface="Cambria Math" panose="02040503050406030204" pitchFamily="18" charset="0"/>
                            <a:cs typeface="Times New Roman" panose="02020603050405020304" pitchFamily="18" charset="0"/>
                          </a:rPr>
                        </m:ctrlPr>
                      </m:radPr>
                      <m:deg>
                        <m:r>
                          <a:rPr lang="en-US" sz="2800" b="1" i="1" smtClean="0">
                            <a:latin typeface="Cambria Math" panose="02040503050406030204" pitchFamily="18" charset="0"/>
                            <a:cs typeface="Times New Roman" panose="02020603050405020304" pitchFamily="18" charset="0"/>
                          </a:rPr>
                          <m:t>𝟑</m:t>
                        </m:r>
                      </m:deg>
                      <m:e>
                        <m:r>
                          <a:rPr lang="en-US" sz="2800" b="1" i="1" smtClean="0">
                            <a:latin typeface="Cambria Math" panose="02040503050406030204" pitchFamily="18" charset="0"/>
                            <a:cs typeface="Times New Roman" panose="02020603050405020304" pitchFamily="18" charset="0"/>
                          </a:rPr>
                          <m:t>𝒂</m:t>
                        </m:r>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𝒃</m:t>
                        </m:r>
                      </m:e>
                    </m:rad>
                  </m:oMath>
                </a14:m>
                <a:r>
                  <a:rPr lang="en-US" sz="2800" b="1">
                    <a:latin typeface="Times New Roman" panose="02020603050405020304" pitchFamily="18" charset="0"/>
                    <a:cs typeface="Times New Roman" panose="02020603050405020304" pitchFamily="18" charset="0"/>
                  </a:rPr>
                  <a:t>  (</a:t>
                </a:r>
                <a14:m>
                  <m:oMath xmlns:m="http://schemas.openxmlformats.org/officeDocument/2006/math">
                    <m:r>
                      <a:rPr lang="en-US" sz="2800" b="1" i="1" smtClean="0">
                        <a:latin typeface="Cambria Math" panose="02040503050406030204" pitchFamily="18" charset="0"/>
                        <a:cs typeface="Times New Roman" panose="02020603050405020304" pitchFamily="18" charset="0"/>
                      </a:rPr>
                      <m:t>𝒃</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800" b="1">
                  <a:latin typeface="Times New Roman" panose="02020603050405020304" pitchFamily="18" charset="0"/>
                  <a:cs typeface="Times New Roman" panose="02020603050405020304" pitchFamily="18" charset="0"/>
                </a:endParaRPr>
              </a:p>
            </p:txBody>
          </p:sp>
        </mc:Choice>
        <mc:Fallback xmlns="">
          <p:sp>
            <p:nvSpPr>
              <p:cNvPr id="8" name="Text Box 18"/>
              <p:cNvSpPr txBox="1">
                <a:spLocks noRot="1" noChangeAspect="1" noMove="1" noResize="1" noEditPoints="1" noAdjustHandles="1" noChangeArrowheads="1" noChangeShapeType="1" noTextEdit="1"/>
              </p:cNvSpPr>
              <p:nvPr/>
            </p:nvSpPr>
            <p:spPr bwMode="auto">
              <a:xfrm>
                <a:off x="3401453" y="784684"/>
                <a:ext cx="7397545" cy="3316742"/>
              </a:xfrm>
              <a:prstGeom prst="rect">
                <a:avLst/>
              </a:prstGeom>
              <a:blipFill rotWithShape="0">
                <a:blip r:embed="rId11"/>
                <a:stretch>
                  <a:fillRect l="-1731" t="-1287" b="-4228"/>
                </a:stretch>
              </a:blipFill>
              <a:ln>
                <a:noFill/>
              </a:ln>
              <a:extLst/>
            </p:spPr>
            <p:txBody>
              <a:bodyPr/>
              <a:lstStyle/>
              <a:p>
                <a:r>
                  <a:rPr lang="vi-VN">
                    <a:noFill/>
                  </a:rPr>
                  <a:t> </a:t>
                </a:r>
              </a:p>
            </p:txBody>
          </p:sp>
        </mc:Fallback>
      </mc:AlternateContent>
      <p:sp>
        <p:nvSpPr>
          <p:cNvPr id="9" name="Rectangle 8"/>
          <p:cNvSpPr>
            <a:spLocks noChangeArrowheads="1"/>
          </p:cNvSpPr>
          <p:nvPr/>
        </p:nvSpPr>
        <p:spPr bwMode="auto">
          <a:xfrm>
            <a:off x="4312955" y="199909"/>
            <a:ext cx="5574539" cy="584775"/>
          </a:xfrm>
          <a:prstGeom prst="rect">
            <a:avLst/>
          </a:prstGeom>
          <a:solidFill>
            <a:schemeClr val="bg1"/>
          </a:solidFill>
          <a:ln>
            <a:noFill/>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Trong các câu sau câu nào sai. </a:t>
            </a:r>
          </a:p>
        </p:txBody>
      </p:sp>
      <p:sp>
        <p:nvSpPr>
          <p:cNvPr id="10" name="Oval 9"/>
          <p:cNvSpPr/>
          <p:nvPr/>
        </p:nvSpPr>
        <p:spPr>
          <a:xfrm>
            <a:off x="3378935" y="1664261"/>
            <a:ext cx="615697" cy="614855"/>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2"/>
          <a:srcRect/>
          <a:stretch>
            <a:fillRect/>
          </a:stretch>
        </p:blipFill>
        <p:spPr bwMode="auto">
          <a:xfrm>
            <a:off x="2619545" y="6324241"/>
            <a:ext cx="304800" cy="304800"/>
          </a:xfrm>
          <a:prstGeom prst="rect">
            <a:avLst/>
          </a:prstGeom>
          <a:noFill/>
          <a:ln w="9525">
            <a:noFill/>
            <a:miter lim="800000"/>
            <a:headEnd/>
            <a:tailEnd/>
          </a:ln>
        </p:spPr>
      </p:pic>
      <p:sp>
        <p:nvSpPr>
          <p:cNvPr id="15" name="TextBox 3"/>
          <p:cNvSpPr txBox="1">
            <a:spLocks noChangeArrowheads="1"/>
          </p:cNvSpPr>
          <p:nvPr/>
        </p:nvSpPr>
        <p:spPr bwMode="auto">
          <a:xfrm>
            <a:off x="5745811" y="4239677"/>
            <a:ext cx="5638595" cy="17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rgbClr val="FF0000"/>
                </a:solidFill>
                <a:latin typeface="Times New Roman" panose="02020603050405020304" pitchFamily="18" charset="0"/>
                <a:cs typeface="Times New Roman" panose="02020603050405020304" pitchFamily="18" charset="0"/>
              </a:rPr>
              <a:t>Chúc mừng bạn! </a:t>
            </a:r>
          </a:p>
          <a:p>
            <a:pPr algn="ctr" eaLnBrk="1" hangingPunct="1">
              <a:spcBef>
                <a:spcPct val="0"/>
              </a:spcBef>
              <a:buFontTx/>
              <a:buNone/>
            </a:pPr>
            <a:r>
              <a:rPr lang="en-US" sz="3600" b="1">
                <a:solidFill>
                  <a:srgbClr val="FF0000"/>
                </a:solidFill>
                <a:latin typeface="Times New Roman" panose="02020603050405020304" pitchFamily="18" charset="0"/>
                <a:cs typeface="Times New Roman" panose="02020603050405020304" pitchFamily="18" charset="0"/>
              </a:rPr>
              <a:t>Bạn xứng đáng nhận được </a:t>
            </a:r>
          </a:p>
          <a:p>
            <a:pPr algn="ctr" eaLnBrk="1" hangingPunct="1">
              <a:spcBef>
                <a:spcPct val="0"/>
              </a:spcBef>
              <a:buFontTx/>
              <a:buNone/>
            </a:pPr>
            <a:r>
              <a:rPr lang="en-US" sz="3600" b="1">
                <a:solidFill>
                  <a:srgbClr val="FF0000"/>
                </a:solidFill>
                <a:latin typeface="Times New Roman" panose="02020603050405020304" pitchFamily="18" charset="0"/>
                <a:cs typeface="Times New Roman" panose="02020603050405020304" pitchFamily="18" charset="0"/>
              </a:rPr>
              <a:t>một tràng pháo tay</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Down Arrow 15">
            <a:hlinkClick r:id="rId13" action="ppaction://hlinksldjump"/>
          </p:cNvPr>
          <p:cNvSpPr/>
          <p:nvPr/>
        </p:nvSpPr>
        <p:spPr>
          <a:xfrm rot="5400000">
            <a:off x="11486271" y="6169826"/>
            <a:ext cx="548640" cy="71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93264749"/>
      </p:ext>
    </p:extLst>
  </p:cSld>
  <p:clrMapOvr>
    <a:masterClrMapping/>
  </p:clrMapOvr>
  <mc:AlternateContent xmlns:mc="http://schemas.openxmlformats.org/markup-compatibility/2006" xmlns:p14="http://schemas.microsoft.com/office/powerpoint/2010/main">
    <mc:Choice Requires="p14">
      <p:transition p14:dur="0">
        <p:sndAc>
          <p:stSnd>
            <p:snd r:embed="rId4" name="chimes.wav"/>
          </p:stSnd>
        </p:sndAc>
      </p:transition>
    </mc:Choice>
    <mc:Fallback xmlns="">
      <p:transition>
        <p:sndAc>
          <p:stSnd>
            <p:snd r:embed="rId1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1" presetClass="mediacall" presetSubtype="0" fill="hold" nodeType="withEffect">
                                  <p:stCondLst>
                                    <p:cond delay="0"/>
                                  </p:stCondLst>
                                  <p:childTnLst>
                                    <p:cmd type="call" cmd="playFrom(0.0)">
                                      <p:cBhvr>
                                        <p:cTn id="9" dur="2909" fill="hold"/>
                                        <p:tgtEl>
                                          <p:spTgt spid="14"/>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10"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605" y="2148783"/>
            <a:ext cx="8760732" cy="522259"/>
          </a:xfrm>
          <a:prstGeom prst="rect">
            <a:avLst/>
          </a:prstGeom>
        </p:spPr>
        <p:txBody>
          <a:bodyPr wrap="none">
            <a:spAutoFit/>
          </a:bodyPr>
          <a:lstStyle/>
          <a:p>
            <a:pPr>
              <a:lnSpc>
                <a:spcPct val="107000"/>
              </a:lnSpc>
              <a:spcAft>
                <a:spcPts val="800"/>
              </a:spcAft>
            </a:pPr>
            <a:r>
              <a:rPr lang="vi-VN" sz="2800">
                <a:effectLst/>
                <a:latin typeface="+mj-lt"/>
                <a:ea typeface="Calibri" panose="020F0502020204030204" pitchFamily="34" charset="0"/>
                <a:cs typeface="Times New Roman" panose="02020603050405020304" pitchFamily="18" charset="0"/>
              </a:rPr>
              <a:t>a) Căn bậc hai của một số a ................. là số x sao cho ........</a:t>
            </a:r>
            <a:endParaRPr lang="vi-VN" sz="2000">
              <a:effectLst/>
              <a:latin typeface="+mj-lt"/>
              <a:ea typeface="Calibri" panose="020F0502020204030204" pitchFamily="34" charset="0"/>
              <a:cs typeface="Times New Roman" panose="02020603050405020304" pitchFamily="18" charset="0"/>
            </a:endParaRPr>
          </a:p>
        </p:txBody>
      </p:sp>
      <p:grpSp>
        <p:nvGrpSpPr>
          <p:cNvPr id="3" name="Group 2"/>
          <p:cNvGrpSpPr/>
          <p:nvPr/>
        </p:nvGrpSpPr>
        <p:grpSpPr>
          <a:xfrm>
            <a:off x="2757848" y="218644"/>
            <a:ext cx="6637500" cy="1364775"/>
            <a:chOff x="4403539" y="3152633"/>
            <a:chExt cx="6637500" cy="1364775"/>
          </a:xfrm>
        </p:grpSpPr>
        <p:sp>
          <p:nvSpPr>
            <p:cNvPr id="4" name="Cloud 3"/>
            <p:cNvSpPr/>
            <p:nvPr/>
          </p:nvSpPr>
          <p:spPr>
            <a:xfrm>
              <a:off x="4403539" y="3152633"/>
              <a:ext cx="6637500" cy="1364775"/>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5" name="TextBox 4"/>
            <p:cNvSpPr txBox="1"/>
            <p:nvPr/>
          </p:nvSpPr>
          <p:spPr>
            <a:xfrm>
              <a:off x="4881474" y="3497658"/>
              <a:ext cx="5835252" cy="523220"/>
            </a:xfrm>
            <a:prstGeom prst="rect">
              <a:avLst/>
            </a:prstGeom>
            <a:noFill/>
          </p:spPr>
          <p:txBody>
            <a:bodyPr wrap="none" rtlCol="0">
              <a:spAutoFit/>
            </a:bodyPr>
            <a:lstStyle/>
            <a:p>
              <a:r>
                <a:rPr lang="en-US" sz="2800" b="1">
                  <a:solidFill>
                    <a:srgbClr val="FFFF00"/>
                  </a:solidFill>
                  <a:latin typeface="Times New Roman" panose="02020603050405020304" pitchFamily="18" charset="0"/>
                  <a:cs typeface="Times New Roman" panose="02020603050405020304" pitchFamily="18" charset="0"/>
                </a:rPr>
                <a:t>Sao 1: Điền số thích hợp vào dấu …..</a:t>
              </a:r>
              <a:endParaRPr lang="vi-VN" sz="2800" b="1">
                <a:solidFill>
                  <a:srgbClr val="FFFF00"/>
                </a:solidFill>
                <a:latin typeface="Times New Roman" panose="02020603050405020304" pitchFamily="18" charset="0"/>
                <a:cs typeface="Times New Roman" panose="02020603050405020304" pitchFamily="18" charset="0"/>
              </a:endParaRPr>
            </a:p>
          </p:txBody>
        </p:sp>
      </p:grpSp>
      <p:sp>
        <p:nvSpPr>
          <p:cNvPr id="6" name="Rectangle 5"/>
          <p:cNvSpPr/>
          <p:nvPr/>
        </p:nvSpPr>
        <p:spPr>
          <a:xfrm>
            <a:off x="5973205" y="2134515"/>
            <a:ext cx="1803699" cy="523220"/>
          </a:xfrm>
          <a:prstGeom prst="rect">
            <a:avLst/>
          </a:prstGeom>
        </p:spPr>
        <p:txBody>
          <a:bodyPr wrap="none">
            <a:spAutoFit/>
          </a:bodyPr>
          <a:lstStyle/>
          <a:p>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 âm </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9640941" y="2124769"/>
                <a:ext cx="1362422" cy="5329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800" b="1" i="1" smtClean="0">
                              <a:solidFill>
                                <a:srgbClr val="FF0000"/>
                              </a:solidFill>
                              <a:latin typeface="Cambria Math" panose="02040503050406030204" pitchFamily="18" charset="0"/>
                            </a:rPr>
                          </m:ctrlPr>
                        </m:sSupPr>
                        <m:e>
                          <m:r>
                            <a:rPr lang="vi-VN" sz="2800" b="1" i="1">
                              <a:solidFill>
                                <a:srgbClr val="FF0000"/>
                              </a:solidFill>
                              <a:latin typeface="Cambria Math" panose="02040503050406030204" pitchFamily="18" charset="0"/>
                            </a:rPr>
                            <m:t>𝒙</m:t>
                          </m:r>
                        </m:e>
                        <m:sup>
                          <m:r>
                            <a:rPr lang="vi-VN" sz="2800" b="1" i="0">
                              <a:solidFill>
                                <a:srgbClr val="FF0000"/>
                              </a:solidFill>
                              <a:latin typeface="Cambria Math" panose="02040503050406030204" pitchFamily="18" charset="0"/>
                            </a:rPr>
                            <m:t>𝟐</m:t>
                          </m:r>
                        </m:sup>
                      </m:sSup>
                      <m:r>
                        <a:rPr lang="vi-VN" sz="2800" b="1" i="0">
                          <a:solidFill>
                            <a:srgbClr val="FF0000"/>
                          </a:solidFill>
                          <a:latin typeface="Cambria Math" panose="02040503050406030204" pitchFamily="18" charset="0"/>
                        </a:rPr>
                        <m:t>=</m:t>
                      </m:r>
                      <m:r>
                        <a:rPr lang="vi-VN" sz="2800" b="1" i="1">
                          <a:solidFill>
                            <a:srgbClr val="FF0000"/>
                          </a:solidFill>
                          <a:latin typeface="Cambria Math" panose="02040503050406030204" pitchFamily="18" charset="0"/>
                        </a:rPr>
                        <m:t>𝒂</m:t>
                      </m:r>
                    </m:oMath>
                  </m:oMathPara>
                </a14:m>
                <a:endParaRPr lang="vi-VN" sz="2800" b="1">
                  <a:solidFill>
                    <a:srgbClr val="FF0000"/>
                  </a:solidFill>
                  <a:latin typeface="+mj-lt"/>
                </a:endParaRPr>
              </a:p>
            </p:txBody>
          </p:sp>
        </mc:Choice>
        <mc:Fallback xmlns="">
          <p:sp>
            <p:nvSpPr>
              <p:cNvPr id="7" name="Rectangle 6"/>
              <p:cNvSpPr>
                <a:spLocks noRot="1" noChangeAspect="1" noMove="1" noResize="1" noEditPoints="1" noAdjustHandles="1" noChangeArrowheads="1" noChangeShapeType="1" noTextEdit="1"/>
              </p:cNvSpPr>
              <p:nvPr/>
            </p:nvSpPr>
            <p:spPr>
              <a:xfrm>
                <a:off x="9640941" y="2124769"/>
                <a:ext cx="1362422" cy="532966"/>
              </a:xfrm>
              <a:prstGeom prst="rect">
                <a:avLst/>
              </a:prstGeom>
              <a:blipFill rotWithShape="0">
                <a:blip r:embed="rId5"/>
                <a:stretch>
                  <a:fillRect/>
                </a:stretch>
              </a:blipFill>
            </p:spPr>
            <p:txBody>
              <a:bodyPr/>
              <a:lstStyle/>
              <a:p>
                <a:r>
                  <a:rPr lang="vi-VN">
                    <a:noFill/>
                  </a:rPr>
                  <a:t> </a:t>
                </a:r>
              </a:p>
            </p:txBody>
          </p:sp>
        </mc:Fallback>
      </mc:AlternateContent>
      <p:sp>
        <p:nvSpPr>
          <p:cNvPr id="8" name="Rectangle 7"/>
          <p:cNvSpPr/>
          <p:nvPr/>
        </p:nvSpPr>
        <p:spPr>
          <a:xfrm>
            <a:off x="1953435" y="3114236"/>
            <a:ext cx="7332457" cy="523220"/>
          </a:xfrm>
          <a:prstGeom prst="rect">
            <a:avLst/>
          </a:prstGeom>
        </p:spPr>
        <p:txBody>
          <a:bodyPr wrap="none">
            <a:spAutoFit/>
          </a:bodyPr>
          <a:lstStyle/>
          <a:p>
            <a:r>
              <a:rPr lang="vi-VN" sz="2800">
                <a:effectLst/>
                <a:latin typeface="+mj-lt"/>
                <a:ea typeface="Calibri" panose="020F0502020204030204" pitchFamily="34" charset="0"/>
              </a:rPr>
              <a:t>b) Chỉ những số nào mới có căn bậc hai ......…… </a:t>
            </a:r>
            <a:endParaRPr lang="vi-VN" sz="2800">
              <a:latin typeface="+mj-lt"/>
            </a:endParaRPr>
          </a:p>
        </p:txBody>
      </p:sp>
      <p:sp>
        <p:nvSpPr>
          <p:cNvPr id="9" name="Down Arrow 8">
            <a:hlinkClick r:id="rId6" action="ppaction://hlinksldjump"/>
          </p:cNvPr>
          <p:cNvSpPr/>
          <p:nvPr/>
        </p:nvSpPr>
        <p:spPr>
          <a:xfrm rot="5400000">
            <a:off x="11521329" y="6441870"/>
            <a:ext cx="405206" cy="541633"/>
          </a:xfrm>
          <a:prstGeom prst="downArrow">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7721543" y="3114236"/>
            <a:ext cx="1803699" cy="523220"/>
          </a:xfrm>
          <a:prstGeom prst="rect">
            <a:avLst/>
          </a:prstGeom>
        </p:spPr>
        <p:txBody>
          <a:bodyPr wrap="none">
            <a:spAutoFit/>
          </a:bodyPr>
          <a:lstStyle/>
          <a:p>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 âm </a:t>
            </a:r>
            <a:endParaRPr lang="vi-VN" sz="2800" b="1">
              <a:solidFill>
                <a:srgbClr val="FF0000"/>
              </a:solidFill>
              <a:latin typeface="Times New Roman" panose="02020603050405020304" pitchFamily="18" charset="0"/>
              <a:cs typeface="Times New Roman" panose="02020603050405020304" pitchFamily="18" charset="0"/>
            </a:endParaRPr>
          </a:p>
        </p:txBody>
      </p:sp>
      <p:pic>
        <p:nvPicPr>
          <p:cNvPr id="11"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8325316" y="5139329"/>
            <a:ext cx="304800" cy="304800"/>
          </a:xfrm>
          <a:prstGeom prst="rect">
            <a:avLst/>
          </a:prstGeom>
          <a:noFill/>
          <a:ln w="9525">
            <a:noFill/>
            <a:miter lim="800000"/>
            <a:headEnd/>
            <a:tailEnd/>
          </a:ln>
        </p:spPr>
      </p:pic>
      <p:sp>
        <p:nvSpPr>
          <p:cNvPr id="12" name="TextBox 3"/>
          <p:cNvSpPr txBox="1">
            <a:spLocks noChangeArrowheads="1"/>
          </p:cNvSpPr>
          <p:nvPr/>
        </p:nvSpPr>
        <p:spPr bwMode="auto">
          <a:xfrm>
            <a:off x="1756837" y="4459738"/>
            <a:ext cx="60579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FF0000"/>
                </a:solidFill>
                <a:latin typeface="Times New Roman" panose="02020603050405020304" pitchFamily="18" charset="0"/>
                <a:cs typeface="Times New Roman" panose="02020603050405020304" pitchFamily="18" charset="0"/>
              </a:rPr>
              <a:t>Chúc </a:t>
            </a:r>
            <a:r>
              <a:rPr lang="en-US" sz="4050" b="1" dirty="0" err="1">
                <a:solidFill>
                  <a:srgbClr val="FF0000"/>
                </a:solidFill>
                <a:latin typeface="Times New Roman" panose="02020603050405020304" pitchFamily="18" charset="0"/>
                <a:cs typeface="Times New Roman" panose="02020603050405020304" pitchFamily="18" charset="0"/>
              </a:rPr>
              <a:t>em</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giành</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được</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bông</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hoa</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điểm</a:t>
            </a:r>
            <a:r>
              <a:rPr lang="en-US" sz="4050" b="1" dirty="0">
                <a:solidFill>
                  <a:srgbClr val="FF0000"/>
                </a:solidFill>
                <a:latin typeface="Times New Roman" panose="02020603050405020304" pitchFamily="18" charset="0"/>
                <a:cs typeface="Times New Roman" panose="02020603050405020304" pitchFamily="18" charset="0"/>
              </a:rPr>
              <a:t> 10</a:t>
            </a:r>
          </a:p>
        </p:txBody>
      </p:sp>
      <p:grpSp>
        <p:nvGrpSpPr>
          <p:cNvPr id="13" name="Group 12"/>
          <p:cNvGrpSpPr/>
          <p:nvPr/>
        </p:nvGrpSpPr>
        <p:grpSpPr>
          <a:xfrm>
            <a:off x="7097599" y="4223893"/>
            <a:ext cx="2104727" cy="1850998"/>
            <a:chOff x="6829153" y="838481"/>
            <a:chExt cx="1240631" cy="1071563"/>
          </a:xfrm>
        </p:grpSpPr>
        <p:pic>
          <p:nvPicPr>
            <p:cNvPr id="14" name="Picture 13" descr="Asian lily">
              <a:hlinkClick r:id="rId8" action="ppaction://hlinkpres?slideindex=1&amp;slidetitle=Slide 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9153" y="838481"/>
              <a:ext cx="1240631"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7092280" y="1052736"/>
              <a:ext cx="619092" cy="534526"/>
            </a:xfrm>
            <a:prstGeom prst="rect">
              <a:avLst/>
            </a:prstGeom>
          </p:spPr>
          <p:txBody>
            <a:bodyPr wrap="none">
              <a:spAutoFit/>
            </a:bodyPr>
            <a:lstStyle/>
            <a:p>
              <a:r>
                <a:rPr lang="en-US" sz="5400" b="1" dirty="0">
                  <a:solidFill>
                    <a:srgbClr val="FF0000"/>
                  </a:solidFill>
                  <a:latin typeface="Times New Roman" pitchFamily="18" charset="0"/>
                  <a:cs typeface="Times New Roman" pitchFamily="18" charset="0"/>
                </a:rPr>
                <a:t> 10</a:t>
              </a:r>
            </a:p>
          </p:txBody>
        </p:sp>
      </p:grpSp>
      <p:pic>
        <p:nvPicPr>
          <p:cNvPr id="16"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11689949" y="6560286"/>
            <a:ext cx="304800" cy="304800"/>
          </a:xfrm>
          <a:prstGeom prst="rect">
            <a:avLst/>
          </a:prstGeom>
          <a:noFill/>
          <a:ln w="9525">
            <a:noFill/>
            <a:miter lim="800000"/>
            <a:headEnd/>
            <a:tailEnd/>
          </a:ln>
        </p:spPr>
      </p:pic>
      <p:sp>
        <p:nvSpPr>
          <p:cNvPr id="17" name="Rectangle: Rounded Corners 3">
            <a:extLst>
              <a:ext uri="{FF2B5EF4-FFF2-40B4-BE49-F238E27FC236}">
                <a16:creationId xmlns:a16="http://schemas.microsoft.com/office/drawing/2014/main" id="{4303BB96-E468-4FF9-973A-AD6A9412E807}"/>
              </a:ext>
            </a:extLst>
          </p:cNvPr>
          <p:cNvSpPr/>
          <p:nvPr/>
        </p:nvSpPr>
        <p:spPr>
          <a:xfrm>
            <a:off x="10507025" y="205343"/>
            <a:ext cx="1501676" cy="43029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THỜI GIAN</a:t>
            </a:r>
          </a:p>
        </p:txBody>
      </p:sp>
      <p:sp>
        <p:nvSpPr>
          <p:cNvPr id="18" name="Rectangle: Rounded Corners 154">
            <a:extLst>
              <a:ext uri="{FF2B5EF4-FFF2-40B4-BE49-F238E27FC236}">
                <a16:creationId xmlns:a16="http://schemas.microsoft.com/office/drawing/2014/main" id="{5DEE4CEB-E13F-4E54-9CAB-8082B7CE536A}"/>
              </a:ext>
            </a:extLst>
          </p:cNvPr>
          <p:cNvSpPr/>
          <p:nvPr/>
        </p:nvSpPr>
        <p:spPr>
          <a:xfrm>
            <a:off x="10520978" y="21013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30</a:t>
            </a:r>
          </a:p>
        </p:txBody>
      </p:sp>
      <p:sp>
        <p:nvSpPr>
          <p:cNvPr id="19" name="Rectangle: Rounded Corners 155">
            <a:extLst>
              <a:ext uri="{FF2B5EF4-FFF2-40B4-BE49-F238E27FC236}">
                <a16:creationId xmlns:a16="http://schemas.microsoft.com/office/drawing/2014/main" id="{B341448D-0B2C-4AFD-AA4E-8CC6050E422E}"/>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29</a:t>
            </a:r>
          </a:p>
        </p:txBody>
      </p:sp>
      <p:sp>
        <p:nvSpPr>
          <p:cNvPr id="20" name="Rectangle: Rounded Corners 156">
            <a:extLst>
              <a:ext uri="{FF2B5EF4-FFF2-40B4-BE49-F238E27FC236}">
                <a16:creationId xmlns:a16="http://schemas.microsoft.com/office/drawing/2014/main" id="{0D7F1BF5-CF44-4984-93AE-4CFF6E886034}"/>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28</a:t>
            </a:r>
          </a:p>
        </p:txBody>
      </p:sp>
      <p:sp>
        <p:nvSpPr>
          <p:cNvPr id="21" name="Rectangle: Rounded Corners 157">
            <a:extLst>
              <a:ext uri="{FF2B5EF4-FFF2-40B4-BE49-F238E27FC236}">
                <a16:creationId xmlns:a16="http://schemas.microsoft.com/office/drawing/2014/main" id="{6E3BC4C4-823B-441E-A0BB-9E7E2B272607}"/>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27</a:t>
            </a:r>
          </a:p>
        </p:txBody>
      </p:sp>
      <p:sp>
        <p:nvSpPr>
          <p:cNvPr id="22" name="Rectangle: Rounded Corners 158">
            <a:extLst>
              <a:ext uri="{FF2B5EF4-FFF2-40B4-BE49-F238E27FC236}">
                <a16:creationId xmlns:a16="http://schemas.microsoft.com/office/drawing/2014/main" id="{88793236-B96A-4072-BE01-1AD05643F334}"/>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26</a:t>
            </a:r>
          </a:p>
        </p:txBody>
      </p:sp>
      <p:sp>
        <p:nvSpPr>
          <p:cNvPr id="23" name="Rectangle: Rounded Corners 159">
            <a:extLst>
              <a:ext uri="{FF2B5EF4-FFF2-40B4-BE49-F238E27FC236}">
                <a16:creationId xmlns:a16="http://schemas.microsoft.com/office/drawing/2014/main" id="{BC8857BE-A132-4784-AC9E-DAF6C404D9C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25</a:t>
            </a:r>
          </a:p>
        </p:txBody>
      </p:sp>
      <p:sp>
        <p:nvSpPr>
          <p:cNvPr id="24" name="Rectangle: Rounded Corners 160">
            <a:extLst>
              <a:ext uri="{FF2B5EF4-FFF2-40B4-BE49-F238E27FC236}">
                <a16:creationId xmlns:a16="http://schemas.microsoft.com/office/drawing/2014/main" id="{686B9027-29E9-4024-938E-43D222270C95}"/>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24</a:t>
            </a:r>
          </a:p>
        </p:txBody>
      </p:sp>
      <p:sp>
        <p:nvSpPr>
          <p:cNvPr id="25" name="Rectangle: Rounded Corners 161">
            <a:extLst>
              <a:ext uri="{FF2B5EF4-FFF2-40B4-BE49-F238E27FC236}">
                <a16:creationId xmlns:a16="http://schemas.microsoft.com/office/drawing/2014/main" id="{113214FA-CCEC-44B9-AB7B-04B9495DBC83}"/>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23</a:t>
            </a:r>
          </a:p>
        </p:txBody>
      </p:sp>
      <p:sp>
        <p:nvSpPr>
          <p:cNvPr id="26" name="Rectangle: Rounded Corners 162">
            <a:extLst>
              <a:ext uri="{FF2B5EF4-FFF2-40B4-BE49-F238E27FC236}">
                <a16:creationId xmlns:a16="http://schemas.microsoft.com/office/drawing/2014/main" id="{C0B71CE7-26B1-4AB8-8849-F5D19A608F6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22</a:t>
            </a:r>
          </a:p>
        </p:txBody>
      </p:sp>
      <p:sp>
        <p:nvSpPr>
          <p:cNvPr id="27" name="Rectangle: Rounded Corners 163">
            <a:extLst>
              <a:ext uri="{FF2B5EF4-FFF2-40B4-BE49-F238E27FC236}">
                <a16:creationId xmlns:a16="http://schemas.microsoft.com/office/drawing/2014/main" id="{4F517DE3-294F-4F4B-B100-095C056E80E3}"/>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21</a:t>
            </a:r>
          </a:p>
        </p:txBody>
      </p:sp>
      <p:sp>
        <p:nvSpPr>
          <p:cNvPr id="28" name="Rectangle: Rounded Corners 164">
            <a:extLst>
              <a:ext uri="{FF2B5EF4-FFF2-40B4-BE49-F238E27FC236}">
                <a16:creationId xmlns:a16="http://schemas.microsoft.com/office/drawing/2014/main" id="{56EE57BA-F071-465B-A36D-330D9653E571}"/>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20</a:t>
            </a:r>
          </a:p>
        </p:txBody>
      </p:sp>
      <p:sp>
        <p:nvSpPr>
          <p:cNvPr id="29" name="Rectangle: Rounded Corners 165">
            <a:extLst>
              <a:ext uri="{FF2B5EF4-FFF2-40B4-BE49-F238E27FC236}">
                <a16:creationId xmlns:a16="http://schemas.microsoft.com/office/drawing/2014/main" id="{DBA8F11A-01F2-42AE-B4C7-224205CFE01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19</a:t>
            </a:r>
          </a:p>
        </p:txBody>
      </p:sp>
      <p:sp>
        <p:nvSpPr>
          <p:cNvPr id="30" name="Rectangle: Rounded Corners 166">
            <a:extLst>
              <a:ext uri="{FF2B5EF4-FFF2-40B4-BE49-F238E27FC236}">
                <a16:creationId xmlns:a16="http://schemas.microsoft.com/office/drawing/2014/main" id="{68F97C3A-BC6D-4838-AA2E-B8D4EA0DD163}"/>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18</a:t>
            </a:r>
          </a:p>
        </p:txBody>
      </p:sp>
      <p:sp>
        <p:nvSpPr>
          <p:cNvPr id="31" name="Rectangle: Rounded Corners 167">
            <a:extLst>
              <a:ext uri="{FF2B5EF4-FFF2-40B4-BE49-F238E27FC236}">
                <a16:creationId xmlns:a16="http://schemas.microsoft.com/office/drawing/2014/main" id="{499B0D9E-C4E4-46EF-9FE6-463564972FF6}"/>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17</a:t>
            </a:r>
          </a:p>
        </p:txBody>
      </p:sp>
      <p:sp>
        <p:nvSpPr>
          <p:cNvPr id="32" name="Rectangle: Rounded Corners 168">
            <a:extLst>
              <a:ext uri="{FF2B5EF4-FFF2-40B4-BE49-F238E27FC236}">
                <a16:creationId xmlns:a16="http://schemas.microsoft.com/office/drawing/2014/main" id="{1231150D-3145-4F76-B57B-BC7C636068D6}"/>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16</a:t>
            </a:r>
          </a:p>
        </p:txBody>
      </p:sp>
      <p:sp>
        <p:nvSpPr>
          <p:cNvPr id="33" name="Rectangle: Rounded Corners 169">
            <a:extLst>
              <a:ext uri="{FF2B5EF4-FFF2-40B4-BE49-F238E27FC236}">
                <a16:creationId xmlns:a16="http://schemas.microsoft.com/office/drawing/2014/main" id="{0B91E6A0-8D6E-49C5-B10B-BB1CF37B81AD}"/>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15</a:t>
            </a:r>
          </a:p>
        </p:txBody>
      </p:sp>
      <p:sp>
        <p:nvSpPr>
          <p:cNvPr id="34" name="Rectangle: Rounded Corners 170">
            <a:extLst>
              <a:ext uri="{FF2B5EF4-FFF2-40B4-BE49-F238E27FC236}">
                <a16:creationId xmlns:a16="http://schemas.microsoft.com/office/drawing/2014/main" id="{38026127-711B-435B-94DE-DB6E149DC71C}"/>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14</a:t>
            </a:r>
          </a:p>
        </p:txBody>
      </p:sp>
      <p:sp>
        <p:nvSpPr>
          <p:cNvPr id="35" name="Rectangle: Rounded Corners 171">
            <a:extLst>
              <a:ext uri="{FF2B5EF4-FFF2-40B4-BE49-F238E27FC236}">
                <a16:creationId xmlns:a16="http://schemas.microsoft.com/office/drawing/2014/main" id="{C14C8319-0B3A-487C-9EE4-F983C356254E}"/>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13</a:t>
            </a:r>
          </a:p>
        </p:txBody>
      </p:sp>
      <p:sp>
        <p:nvSpPr>
          <p:cNvPr id="36" name="Rectangle: Rounded Corners 172">
            <a:extLst>
              <a:ext uri="{FF2B5EF4-FFF2-40B4-BE49-F238E27FC236}">
                <a16:creationId xmlns:a16="http://schemas.microsoft.com/office/drawing/2014/main" id="{E9E2E2C0-B1DF-479D-9546-086E854B4CDE}"/>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12</a:t>
            </a:r>
          </a:p>
        </p:txBody>
      </p:sp>
      <p:sp>
        <p:nvSpPr>
          <p:cNvPr id="37" name="Rectangle: Rounded Corners 173">
            <a:extLst>
              <a:ext uri="{FF2B5EF4-FFF2-40B4-BE49-F238E27FC236}">
                <a16:creationId xmlns:a16="http://schemas.microsoft.com/office/drawing/2014/main" id="{9C4BF873-A821-4628-97A8-D059937CAAF3}"/>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11</a:t>
            </a:r>
          </a:p>
        </p:txBody>
      </p:sp>
      <p:sp>
        <p:nvSpPr>
          <p:cNvPr id="38" name="Rectangle: Rounded Corners 174">
            <a:extLst>
              <a:ext uri="{FF2B5EF4-FFF2-40B4-BE49-F238E27FC236}">
                <a16:creationId xmlns:a16="http://schemas.microsoft.com/office/drawing/2014/main" id="{52691D40-8C0E-4667-A610-1C54EA7D9EE2}"/>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10</a:t>
            </a:r>
          </a:p>
        </p:txBody>
      </p:sp>
      <p:sp>
        <p:nvSpPr>
          <p:cNvPr id="39" name="Rectangle: Rounded Corners 175">
            <a:extLst>
              <a:ext uri="{FF2B5EF4-FFF2-40B4-BE49-F238E27FC236}">
                <a16:creationId xmlns:a16="http://schemas.microsoft.com/office/drawing/2014/main" id="{93E9F58F-BEA1-46C8-883A-2E2D092369E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09</a:t>
            </a:r>
          </a:p>
        </p:txBody>
      </p:sp>
      <p:sp>
        <p:nvSpPr>
          <p:cNvPr id="40" name="Rectangle: Rounded Corners 176">
            <a:extLst>
              <a:ext uri="{FF2B5EF4-FFF2-40B4-BE49-F238E27FC236}">
                <a16:creationId xmlns:a16="http://schemas.microsoft.com/office/drawing/2014/main" id="{23D056EC-DD40-48B3-8FE2-2B7113C71C14}"/>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08</a:t>
            </a:r>
          </a:p>
        </p:txBody>
      </p:sp>
      <p:sp>
        <p:nvSpPr>
          <p:cNvPr id="41" name="Rectangle: Rounded Corners 177">
            <a:extLst>
              <a:ext uri="{FF2B5EF4-FFF2-40B4-BE49-F238E27FC236}">
                <a16:creationId xmlns:a16="http://schemas.microsoft.com/office/drawing/2014/main" id="{90370E08-2678-4A2F-B297-15FB23DDD29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07</a:t>
            </a:r>
          </a:p>
        </p:txBody>
      </p:sp>
      <p:sp>
        <p:nvSpPr>
          <p:cNvPr id="42" name="Rectangle: Rounded Corners 178">
            <a:extLst>
              <a:ext uri="{FF2B5EF4-FFF2-40B4-BE49-F238E27FC236}">
                <a16:creationId xmlns:a16="http://schemas.microsoft.com/office/drawing/2014/main" id="{68B8FE45-45C7-4981-AAA5-E349D81F3027}"/>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06</a:t>
            </a:r>
          </a:p>
        </p:txBody>
      </p:sp>
      <p:sp>
        <p:nvSpPr>
          <p:cNvPr id="43" name="Rectangle: Rounded Corners 179">
            <a:extLst>
              <a:ext uri="{FF2B5EF4-FFF2-40B4-BE49-F238E27FC236}">
                <a16:creationId xmlns:a16="http://schemas.microsoft.com/office/drawing/2014/main" id="{3F153729-FDBD-4EB4-AE34-FE8FDA2B9D22}"/>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05</a:t>
            </a:r>
          </a:p>
        </p:txBody>
      </p:sp>
      <p:sp>
        <p:nvSpPr>
          <p:cNvPr id="44" name="Rectangle: Rounded Corners 180">
            <a:extLst>
              <a:ext uri="{FF2B5EF4-FFF2-40B4-BE49-F238E27FC236}">
                <a16:creationId xmlns:a16="http://schemas.microsoft.com/office/drawing/2014/main" id="{C504947B-95BA-4E4E-806B-E6908ED53E70}"/>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04</a:t>
            </a:r>
          </a:p>
        </p:txBody>
      </p:sp>
      <p:sp>
        <p:nvSpPr>
          <p:cNvPr id="45" name="Rectangle: Rounded Corners 181">
            <a:extLst>
              <a:ext uri="{FF2B5EF4-FFF2-40B4-BE49-F238E27FC236}">
                <a16:creationId xmlns:a16="http://schemas.microsoft.com/office/drawing/2014/main" id="{FA2AE9AA-DF6C-4198-8070-BE28C33BC93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03</a:t>
            </a:r>
          </a:p>
        </p:txBody>
      </p:sp>
      <p:sp>
        <p:nvSpPr>
          <p:cNvPr id="46" name="Rectangle: Rounded Corners 182">
            <a:extLst>
              <a:ext uri="{FF2B5EF4-FFF2-40B4-BE49-F238E27FC236}">
                <a16:creationId xmlns:a16="http://schemas.microsoft.com/office/drawing/2014/main" id="{5574E918-FCCF-4F5A-8338-F0195D48D322}"/>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02</a:t>
            </a:r>
          </a:p>
        </p:txBody>
      </p:sp>
      <p:sp>
        <p:nvSpPr>
          <p:cNvPr id="47" name="Rectangle: Rounded Corners 183">
            <a:extLst>
              <a:ext uri="{FF2B5EF4-FFF2-40B4-BE49-F238E27FC236}">
                <a16:creationId xmlns:a16="http://schemas.microsoft.com/office/drawing/2014/main" id="{84498586-260B-44AC-9119-279CD8106F7A}"/>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01</a:t>
            </a:r>
          </a:p>
        </p:txBody>
      </p:sp>
      <p:sp>
        <p:nvSpPr>
          <p:cNvPr id="48" name="Rectangle: Rounded Corners 184">
            <a:extLst>
              <a:ext uri="{FF2B5EF4-FFF2-40B4-BE49-F238E27FC236}">
                <a16:creationId xmlns:a16="http://schemas.microsoft.com/office/drawing/2014/main" id="{07059D34-D489-4C48-9C01-029A2E8240D4}"/>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00</a:t>
            </a:r>
          </a:p>
        </p:txBody>
      </p:sp>
      <p:sp>
        <p:nvSpPr>
          <p:cNvPr id="49" name="Rectangle: Rounded Corners 186">
            <a:extLst>
              <a:ext uri="{FF2B5EF4-FFF2-40B4-BE49-F238E27FC236}">
                <a16:creationId xmlns:a16="http://schemas.microsoft.com/office/drawing/2014/main" id="{09BD8570-F3EE-4550-91DC-3636FF64E440}"/>
              </a:ext>
            </a:extLst>
          </p:cNvPr>
          <p:cNvSpPr/>
          <p:nvPr/>
        </p:nvSpPr>
        <p:spPr>
          <a:xfrm>
            <a:off x="10508649" y="214925"/>
            <a:ext cx="1498428"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170331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1" presetClass="mediacall" presetSubtype="0" fill="hold" nodeType="withEffect">
                                  <p:stCondLst>
                                    <p:cond delay="0"/>
                                  </p:stCondLst>
                                  <p:childTnLst>
                                    <p:cmd type="call" cmd="playFrom(0.0)">
                                      <p:cBhvr>
                                        <p:cTn id="23" dur="2909" fill="hold"/>
                                        <p:tgtEl>
                                          <p:spTgt spid="11"/>
                                        </p:tgtEl>
                                      </p:cBhvr>
                                    </p:cmd>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1" presetClass="mediacall" presetSubtype="0" fill="hold" nodeType="withEffect">
                                  <p:stCondLst>
                                    <p:cond delay="0"/>
                                  </p:stCondLst>
                                  <p:childTnLst>
                                    <p:cmd type="call" cmd="playFrom(0.0)">
                                      <p:cBhvr>
                                        <p:cTn id="30" dur="2909"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17"/>
                                        </p:tgtEl>
                                      </p:cBhvr>
                                    </p:animEffect>
                                    <p:animScale>
                                      <p:cBhvr>
                                        <p:cTn id="36" dur="250" autoRev="1" fill="hold"/>
                                        <p:tgtEl>
                                          <p:spTgt spid="17"/>
                                        </p:tgtEl>
                                      </p:cBhvr>
                                      <p:by x="105000" y="105000"/>
                                    </p:animScale>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999"/>
                                          </p:stCondLst>
                                        </p:cTn>
                                        <p:tgtEl>
                                          <p:spTgt spid="18"/>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0"/>
                                  </p:stCondLst>
                                  <p:childTnLst>
                                    <p:set>
                                      <p:cBhvr>
                                        <p:cTn id="42" dur="1" fill="hold">
                                          <p:stCondLst>
                                            <p:cond delay="999"/>
                                          </p:stCondLst>
                                        </p:cTn>
                                        <p:tgtEl>
                                          <p:spTgt spid="19"/>
                                        </p:tgtEl>
                                        <p:attrNameLst>
                                          <p:attrName>style.visibility</p:attrName>
                                        </p:attrNameLst>
                                      </p:cBhvr>
                                      <p:to>
                                        <p:strVal val="visible"/>
                                      </p:to>
                                    </p:se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999"/>
                                          </p:stCondLst>
                                        </p:cTn>
                                        <p:tgtEl>
                                          <p:spTgt spid="20"/>
                                        </p:tgtEl>
                                        <p:attrNameLst>
                                          <p:attrName>style.visibility</p:attrName>
                                        </p:attrNameLst>
                                      </p:cBhvr>
                                      <p:to>
                                        <p:strVal val="visible"/>
                                      </p:to>
                                    </p:set>
                                  </p:childTnLst>
                                </p:cTn>
                              </p:par>
                            </p:childTnLst>
                          </p:cTn>
                        </p:par>
                        <p:par>
                          <p:cTn id="46" fill="hold">
                            <p:stCondLst>
                              <p:cond delay="3500"/>
                            </p:stCondLst>
                            <p:childTnLst>
                              <p:par>
                                <p:cTn id="47" presetID="1" presetClass="entr" presetSubtype="0" fill="hold" grpId="0" nodeType="afterEffect">
                                  <p:stCondLst>
                                    <p:cond delay="0"/>
                                  </p:stCondLst>
                                  <p:childTnLst>
                                    <p:set>
                                      <p:cBhvr>
                                        <p:cTn id="48" dur="1" fill="hold">
                                          <p:stCondLst>
                                            <p:cond delay="999"/>
                                          </p:stCondLst>
                                        </p:cTn>
                                        <p:tgtEl>
                                          <p:spTgt spid="21"/>
                                        </p:tgtEl>
                                        <p:attrNameLst>
                                          <p:attrName>style.visibility</p:attrName>
                                        </p:attrNameLst>
                                      </p:cBhvr>
                                      <p:to>
                                        <p:strVal val="visible"/>
                                      </p:to>
                                    </p:set>
                                  </p:childTnLst>
                                </p:cTn>
                              </p:par>
                            </p:childTnLst>
                          </p:cTn>
                        </p:par>
                        <p:par>
                          <p:cTn id="49" fill="hold">
                            <p:stCondLst>
                              <p:cond delay="4500"/>
                            </p:stCondLst>
                            <p:childTnLst>
                              <p:par>
                                <p:cTn id="50" presetID="1" presetClass="entr" presetSubtype="0" fill="hold" grpId="0" nodeType="afterEffect">
                                  <p:stCondLst>
                                    <p:cond delay="0"/>
                                  </p:stCondLst>
                                  <p:childTnLst>
                                    <p:set>
                                      <p:cBhvr>
                                        <p:cTn id="51" dur="1" fill="hold">
                                          <p:stCondLst>
                                            <p:cond delay="999"/>
                                          </p:stCondLst>
                                        </p:cTn>
                                        <p:tgtEl>
                                          <p:spTgt spid="22"/>
                                        </p:tgtEl>
                                        <p:attrNameLst>
                                          <p:attrName>style.visibility</p:attrName>
                                        </p:attrNameLst>
                                      </p:cBhvr>
                                      <p:to>
                                        <p:strVal val="visible"/>
                                      </p:to>
                                    </p:set>
                                  </p:childTnLst>
                                </p:cTn>
                              </p:par>
                            </p:childTnLst>
                          </p:cTn>
                        </p:par>
                        <p:par>
                          <p:cTn id="52" fill="hold">
                            <p:stCondLst>
                              <p:cond delay="5500"/>
                            </p:stCondLst>
                            <p:childTnLst>
                              <p:par>
                                <p:cTn id="53" presetID="1" presetClass="entr" presetSubtype="0" fill="hold" grpId="0" nodeType="afterEffect">
                                  <p:stCondLst>
                                    <p:cond delay="0"/>
                                  </p:stCondLst>
                                  <p:childTnLst>
                                    <p:set>
                                      <p:cBhvr>
                                        <p:cTn id="54" dur="1" fill="hold">
                                          <p:stCondLst>
                                            <p:cond delay="999"/>
                                          </p:stCondLst>
                                        </p:cTn>
                                        <p:tgtEl>
                                          <p:spTgt spid="23"/>
                                        </p:tgtEl>
                                        <p:attrNameLst>
                                          <p:attrName>style.visibility</p:attrName>
                                        </p:attrNameLst>
                                      </p:cBhvr>
                                      <p:to>
                                        <p:strVal val="visible"/>
                                      </p:to>
                                    </p:set>
                                  </p:childTnLst>
                                </p:cTn>
                              </p:par>
                            </p:childTnLst>
                          </p:cTn>
                        </p:par>
                        <p:par>
                          <p:cTn id="55" fill="hold">
                            <p:stCondLst>
                              <p:cond delay="6500"/>
                            </p:stCondLst>
                            <p:childTnLst>
                              <p:par>
                                <p:cTn id="56" presetID="1" presetClass="entr" presetSubtype="0" fill="hold" grpId="0" nodeType="afterEffect">
                                  <p:stCondLst>
                                    <p:cond delay="0"/>
                                  </p:stCondLst>
                                  <p:childTnLst>
                                    <p:set>
                                      <p:cBhvr>
                                        <p:cTn id="57" dur="1" fill="hold">
                                          <p:stCondLst>
                                            <p:cond delay="999"/>
                                          </p:stCondLst>
                                        </p:cTn>
                                        <p:tgtEl>
                                          <p:spTgt spid="24"/>
                                        </p:tgtEl>
                                        <p:attrNameLst>
                                          <p:attrName>style.visibility</p:attrName>
                                        </p:attrNameLst>
                                      </p:cBhvr>
                                      <p:to>
                                        <p:strVal val="visible"/>
                                      </p:to>
                                    </p:set>
                                  </p:childTnLst>
                                </p:cTn>
                              </p:par>
                            </p:childTnLst>
                          </p:cTn>
                        </p:par>
                        <p:par>
                          <p:cTn id="58" fill="hold">
                            <p:stCondLst>
                              <p:cond delay="7500"/>
                            </p:stCondLst>
                            <p:childTnLst>
                              <p:par>
                                <p:cTn id="59" presetID="1" presetClass="entr" presetSubtype="0" fill="hold" grpId="0" nodeType="afterEffect">
                                  <p:stCondLst>
                                    <p:cond delay="0"/>
                                  </p:stCondLst>
                                  <p:childTnLst>
                                    <p:set>
                                      <p:cBhvr>
                                        <p:cTn id="60" dur="1" fill="hold">
                                          <p:stCondLst>
                                            <p:cond delay="999"/>
                                          </p:stCondLst>
                                        </p:cTn>
                                        <p:tgtEl>
                                          <p:spTgt spid="25"/>
                                        </p:tgtEl>
                                        <p:attrNameLst>
                                          <p:attrName>style.visibility</p:attrName>
                                        </p:attrNameLst>
                                      </p:cBhvr>
                                      <p:to>
                                        <p:strVal val="visible"/>
                                      </p:to>
                                    </p:set>
                                  </p:childTnLst>
                                </p:cTn>
                              </p:par>
                            </p:childTnLst>
                          </p:cTn>
                        </p:par>
                        <p:par>
                          <p:cTn id="61" fill="hold">
                            <p:stCondLst>
                              <p:cond delay="8500"/>
                            </p:stCondLst>
                            <p:childTnLst>
                              <p:par>
                                <p:cTn id="62" presetID="1" presetClass="entr" presetSubtype="0" fill="hold" grpId="0" nodeType="afterEffect">
                                  <p:stCondLst>
                                    <p:cond delay="0"/>
                                  </p:stCondLst>
                                  <p:childTnLst>
                                    <p:set>
                                      <p:cBhvr>
                                        <p:cTn id="63" dur="1" fill="hold">
                                          <p:stCondLst>
                                            <p:cond delay="999"/>
                                          </p:stCondLst>
                                        </p:cTn>
                                        <p:tgtEl>
                                          <p:spTgt spid="26"/>
                                        </p:tgtEl>
                                        <p:attrNameLst>
                                          <p:attrName>style.visibility</p:attrName>
                                        </p:attrNameLst>
                                      </p:cBhvr>
                                      <p:to>
                                        <p:strVal val="visible"/>
                                      </p:to>
                                    </p:set>
                                  </p:childTnLst>
                                </p:cTn>
                              </p:par>
                            </p:childTnLst>
                          </p:cTn>
                        </p:par>
                        <p:par>
                          <p:cTn id="64" fill="hold">
                            <p:stCondLst>
                              <p:cond delay="9500"/>
                            </p:stCondLst>
                            <p:childTnLst>
                              <p:par>
                                <p:cTn id="65" presetID="1" presetClass="entr" presetSubtype="0" fill="hold" grpId="0" nodeType="afterEffect">
                                  <p:stCondLst>
                                    <p:cond delay="0"/>
                                  </p:stCondLst>
                                  <p:childTnLst>
                                    <p:set>
                                      <p:cBhvr>
                                        <p:cTn id="66" dur="1" fill="hold">
                                          <p:stCondLst>
                                            <p:cond delay="999"/>
                                          </p:stCondLst>
                                        </p:cTn>
                                        <p:tgtEl>
                                          <p:spTgt spid="27"/>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grpId="0" nodeType="afterEffect">
                                  <p:stCondLst>
                                    <p:cond delay="0"/>
                                  </p:stCondLst>
                                  <p:childTnLst>
                                    <p:set>
                                      <p:cBhvr>
                                        <p:cTn id="69" dur="1" fill="hold">
                                          <p:stCondLst>
                                            <p:cond delay="999"/>
                                          </p:stCondLst>
                                        </p:cTn>
                                        <p:tgtEl>
                                          <p:spTgt spid="28"/>
                                        </p:tgtEl>
                                        <p:attrNameLst>
                                          <p:attrName>style.visibility</p:attrName>
                                        </p:attrNameLst>
                                      </p:cBhvr>
                                      <p:to>
                                        <p:strVal val="visible"/>
                                      </p:to>
                                    </p:set>
                                  </p:childTnLst>
                                </p:cTn>
                              </p:par>
                            </p:childTnLst>
                          </p:cTn>
                        </p:par>
                        <p:par>
                          <p:cTn id="70" fill="hold">
                            <p:stCondLst>
                              <p:cond delay="11500"/>
                            </p:stCondLst>
                            <p:childTnLst>
                              <p:par>
                                <p:cTn id="71" presetID="1" presetClass="entr" presetSubtype="0" fill="hold" grpId="0" nodeType="afterEffect">
                                  <p:stCondLst>
                                    <p:cond delay="0"/>
                                  </p:stCondLst>
                                  <p:childTnLst>
                                    <p:set>
                                      <p:cBhvr>
                                        <p:cTn id="72" dur="1" fill="hold">
                                          <p:stCondLst>
                                            <p:cond delay="999"/>
                                          </p:stCondLst>
                                        </p:cTn>
                                        <p:tgtEl>
                                          <p:spTgt spid="29"/>
                                        </p:tgtEl>
                                        <p:attrNameLst>
                                          <p:attrName>style.visibility</p:attrName>
                                        </p:attrNameLst>
                                      </p:cBhvr>
                                      <p:to>
                                        <p:strVal val="visible"/>
                                      </p:to>
                                    </p:set>
                                  </p:childTnLst>
                                </p:cTn>
                              </p:par>
                            </p:childTnLst>
                          </p:cTn>
                        </p:par>
                        <p:par>
                          <p:cTn id="73" fill="hold">
                            <p:stCondLst>
                              <p:cond delay="12500"/>
                            </p:stCondLst>
                            <p:childTnLst>
                              <p:par>
                                <p:cTn id="74" presetID="1" presetClass="entr" presetSubtype="0" fill="hold" grpId="0" nodeType="afterEffect">
                                  <p:stCondLst>
                                    <p:cond delay="0"/>
                                  </p:stCondLst>
                                  <p:childTnLst>
                                    <p:set>
                                      <p:cBhvr>
                                        <p:cTn id="75" dur="1" fill="hold">
                                          <p:stCondLst>
                                            <p:cond delay="999"/>
                                          </p:stCondLst>
                                        </p:cTn>
                                        <p:tgtEl>
                                          <p:spTgt spid="30"/>
                                        </p:tgtEl>
                                        <p:attrNameLst>
                                          <p:attrName>style.visibility</p:attrName>
                                        </p:attrNameLst>
                                      </p:cBhvr>
                                      <p:to>
                                        <p:strVal val="visible"/>
                                      </p:to>
                                    </p:set>
                                  </p:childTnLst>
                                </p:cTn>
                              </p:par>
                            </p:childTnLst>
                          </p:cTn>
                        </p:par>
                        <p:par>
                          <p:cTn id="76" fill="hold">
                            <p:stCondLst>
                              <p:cond delay="13500"/>
                            </p:stCondLst>
                            <p:childTnLst>
                              <p:par>
                                <p:cTn id="77" presetID="1" presetClass="entr" presetSubtype="0" fill="hold" grpId="0" nodeType="afterEffect">
                                  <p:stCondLst>
                                    <p:cond delay="0"/>
                                  </p:stCondLst>
                                  <p:childTnLst>
                                    <p:set>
                                      <p:cBhvr>
                                        <p:cTn id="78" dur="1" fill="hold">
                                          <p:stCondLst>
                                            <p:cond delay="999"/>
                                          </p:stCondLst>
                                        </p:cTn>
                                        <p:tgtEl>
                                          <p:spTgt spid="31"/>
                                        </p:tgtEl>
                                        <p:attrNameLst>
                                          <p:attrName>style.visibility</p:attrName>
                                        </p:attrNameLst>
                                      </p:cBhvr>
                                      <p:to>
                                        <p:strVal val="visible"/>
                                      </p:to>
                                    </p:set>
                                  </p:childTnLst>
                                </p:cTn>
                              </p:par>
                            </p:childTnLst>
                          </p:cTn>
                        </p:par>
                        <p:par>
                          <p:cTn id="79" fill="hold">
                            <p:stCondLst>
                              <p:cond delay="14500"/>
                            </p:stCondLst>
                            <p:childTnLst>
                              <p:par>
                                <p:cTn id="80" presetID="1" presetClass="entr" presetSubtype="0" fill="hold" grpId="0" nodeType="afterEffect">
                                  <p:stCondLst>
                                    <p:cond delay="0"/>
                                  </p:stCondLst>
                                  <p:childTnLst>
                                    <p:set>
                                      <p:cBhvr>
                                        <p:cTn id="81" dur="1" fill="hold">
                                          <p:stCondLst>
                                            <p:cond delay="999"/>
                                          </p:stCondLst>
                                        </p:cTn>
                                        <p:tgtEl>
                                          <p:spTgt spid="32"/>
                                        </p:tgtEl>
                                        <p:attrNameLst>
                                          <p:attrName>style.visibility</p:attrName>
                                        </p:attrNameLst>
                                      </p:cBhvr>
                                      <p:to>
                                        <p:strVal val="visible"/>
                                      </p:to>
                                    </p:set>
                                  </p:childTnLst>
                                </p:cTn>
                              </p:par>
                            </p:childTnLst>
                          </p:cTn>
                        </p:par>
                        <p:par>
                          <p:cTn id="82" fill="hold">
                            <p:stCondLst>
                              <p:cond delay="15500"/>
                            </p:stCondLst>
                            <p:childTnLst>
                              <p:par>
                                <p:cTn id="83" presetID="1" presetClass="entr" presetSubtype="0" fill="hold" grpId="0" nodeType="afterEffect">
                                  <p:stCondLst>
                                    <p:cond delay="0"/>
                                  </p:stCondLst>
                                  <p:childTnLst>
                                    <p:set>
                                      <p:cBhvr>
                                        <p:cTn id="84" dur="1" fill="hold">
                                          <p:stCondLst>
                                            <p:cond delay="999"/>
                                          </p:stCondLst>
                                        </p:cTn>
                                        <p:tgtEl>
                                          <p:spTgt spid="33"/>
                                        </p:tgtEl>
                                        <p:attrNameLst>
                                          <p:attrName>style.visibility</p:attrName>
                                        </p:attrNameLst>
                                      </p:cBhvr>
                                      <p:to>
                                        <p:strVal val="visible"/>
                                      </p:to>
                                    </p:set>
                                  </p:childTnLst>
                                </p:cTn>
                              </p:par>
                            </p:childTnLst>
                          </p:cTn>
                        </p:par>
                        <p:par>
                          <p:cTn id="85" fill="hold">
                            <p:stCondLst>
                              <p:cond delay="16500"/>
                            </p:stCondLst>
                            <p:childTnLst>
                              <p:par>
                                <p:cTn id="86" presetID="1" presetClass="entr" presetSubtype="0" fill="hold" grpId="0" nodeType="afterEffect">
                                  <p:stCondLst>
                                    <p:cond delay="0"/>
                                  </p:stCondLst>
                                  <p:childTnLst>
                                    <p:set>
                                      <p:cBhvr>
                                        <p:cTn id="87" dur="1" fill="hold">
                                          <p:stCondLst>
                                            <p:cond delay="999"/>
                                          </p:stCondLst>
                                        </p:cTn>
                                        <p:tgtEl>
                                          <p:spTgt spid="34"/>
                                        </p:tgtEl>
                                        <p:attrNameLst>
                                          <p:attrName>style.visibility</p:attrName>
                                        </p:attrNameLst>
                                      </p:cBhvr>
                                      <p:to>
                                        <p:strVal val="visible"/>
                                      </p:to>
                                    </p:set>
                                  </p:childTnLst>
                                </p:cTn>
                              </p:par>
                            </p:childTnLst>
                          </p:cTn>
                        </p:par>
                        <p:par>
                          <p:cTn id="88" fill="hold">
                            <p:stCondLst>
                              <p:cond delay="17500"/>
                            </p:stCondLst>
                            <p:childTnLst>
                              <p:par>
                                <p:cTn id="89" presetID="1" presetClass="entr" presetSubtype="0" fill="hold" grpId="0" nodeType="afterEffect">
                                  <p:stCondLst>
                                    <p:cond delay="0"/>
                                  </p:stCondLst>
                                  <p:childTnLst>
                                    <p:set>
                                      <p:cBhvr>
                                        <p:cTn id="90" dur="1" fill="hold">
                                          <p:stCondLst>
                                            <p:cond delay="999"/>
                                          </p:stCondLst>
                                        </p:cTn>
                                        <p:tgtEl>
                                          <p:spTgt spid="35"/>
                                        </p:tgtEl>
                                        <p:attrNameLst>
                                          <p:attrName>style.visibility</p:attrName>
                                        </p:attrNameLst>
                                      </p:cBhvr>
                                      <p:to>
                                        <p:strVal val="visible"/>
                                      </p:to>
                                    </p:set>
                                  </p:childTnLst>
                                </p:cTn>
                              </p:par>
                            </p:childTnLst>
                          </p:cTn>
                        </p:par>
                        <p:par>
                          <p:cTn id="91" fill="hold">
                            <p:stCondLst>
                              <p:cond delay="18500"/>
                            </p:stCondLst>
                            <p:childTnLst>
                              <p:par>
                                <p:cTn id="92" presetID="1" presetClass="entr" presetSubtype="0" fill="hold" grpId="0" nodeType="afterEffect">
                                  <p:stCondLst>
                                    <p:cond delay="0"/>
                                  </p:stCondLst>
                                  <p:childTnLst>
                                    <p:set>
                                      <p:cBhvr>
                                        <p:cTn id="93" dur="1" fill="hold">
                                          <p:stCondLst>
                                            <p:cond delay="999"/>
                                          </p:stCondLst>
                                        </p:cTn>
                                        <p:tgtEl>
                                          <p:spTgt spid="36"/>
                                        </p:tgtEl>
                                        <p:attrNameLst>
                                          <p:attrName>style.visibility</p:attrName>
                                        </p:attrNameLst>
                                      </p:cBhvr>
                                      <p:to>
                                        <p:strVal val="visible"/>
                                      </p:to>
                                    </p:set>
                                  </p:childTnLst>
                                </p:cTn>
                              </p:par>
                            </p:childTnLst>
                          </p:cTn>
                        </p:par>
                        <p:par>
                          <p:cTn id="94" fill="hold">
                            <p:stCondLst>
                              <p:cond delay="19500"/>
                            </p:stCondLst>
                            <p:childTnLst>
                              <p:par>
                                <p:cTn id="95" presetID="1" presetClass="entr" presetSubtype="0" fill="hold" grpId="0" nodeType="afterEffect">
                                  <p:stCondLst>
                                    <p:cond delay="0"/>
                                  </p:stCondLst>
                                  <p:childTnLst>
                                    <p:set>
                                      <p:cBhvr>
                                        <p:cTn id="96" dur="1" fill="hold">
                                          <p:stCondLst>
                                            <p:cond delay="999"/>
                                          </p:stCondLst>
                                        </p:cTn>
                                        <p:tgtEl>
                                          <p:spTgt spid="37"/>
                                        </p:tgtEl>
                                        <p:attrNameLst>
                                          <p:attrName>style.visibility</p:attrName>
                                        </p:attrNameLst>
                                      </p:cBhvr>
                                      <p:to>
                                        <p:strVal val="visible"/>
                                      </p:to>
                                    </p:set>
                                  </p:childTnLst>
                                </p:cTn>
                              </p:par>
                            </p:childTnLst>
                          </p:cTn>
                        </p:par>
                        <p:par>
                          <p:cTn id="97" fill="hold">
                            <p:stCondLst>
                              <p:cond delay="20500"/>
                            </p:stCondLst>
                            <p:childTnLst>
                              <p:par>
                                <p:cTn id="98" presetID="1" presetClass="entr" presetSubtype="0" fill="hold" grpId="0" nodeType="afterEffect">
                                  <p:stCondLst>
                                    <p:cond delay="0"/>
                                  </p:stCondLst>
                                  <p:childTnLst>
                                    <p:set>
                                      <p:cBhvr>
                                        <p:cTn id="99" dur="1" fill="hold">
                                          <p:stCondLst>
                                            <p:cond delay="999"/>
                                          </p:stCondLst>
                                        </p:cTn>
                                        <p:tgtEl>
                                          <p:spTgt spid="38"/>
                                        </p:tgtEl>
                                        <p:attrNameLst>
                                          <p:attrName>style.visibility</p:attrName>
                                        </p:attrNameLst>
                                      </p:cBhvr>
                                      <p:to>
                                        <p:strVal val="visible"/>
                                      </p:to>
                                    </p:set>
                                  </p:childTnLst>
                                </p:cTn>
                              </p:par>
                            </p:childTnLst>
                          </p:cTn>
                        </p:par>
                        <p:par>
                          <p:cTn id="100" fill="hold">
                            <p:stCondLst>
                              <p:cond delay="21500"/>
                            </p:stCondLst>
                            <p:childTnLst>
                              <p:par>
                                <p:cTn id="101" presetID="1" presetClass="entr" presetSubtype="0" fill="hold" grpId="0" nodeType="afterEffect">
                                  <p:stCondLst>
                                    <p:cond delay="0"/>
                                  </p:stCondLst>
                                  <p:childTnLst>
                                    <p:set>
                                      <p:cBhvr>
                                        <p:cTn id="102" dur="1" fill="hold">
                                          <p:stCondLst>
                                            <p:cond delay="999"/>
                                          </p:stCondLst>
                                        </p:cTn>
                                        <p:tgtEl>
                                          <p:spTgt spid="39"/>
                                        </p:tgtEl>
                                        <p:attrNameLst>
                                          <p:attrName>style.visibility</p:attrName>
                                        </p:attrNameLst>
                                      </p:cBhvr>
                                      <p:to>
                                        <p:strVal val="visible"/>
                                      </p:to>
                                    </p:set>
                                  </p:childTnLst>
                                </p:cTn>
                              </p:par>
                            </p:childTnLst>
                          </p:cTn>
                        </p:par>
                        <p:par>
                          <p:cTn id="103" fill="hold">
                            <p:stCondLst>
                              <p:cond delay="22500"/>
                            </p:stCondLst>
                            <p:childTnLst>
                              <p:par>
                                <p:cTn id="104" presetID="1" presetClass="entr" presetSubtype="0" fill="hold" grpId="0" nodeType="afterEffect">
                                  <p:stCondLst>
                                    <p:cond delay="0"/>
                                  </p:stCondLst>
                                  <p:childTnLst>
                                    <p:set>
                                      <p:cBhvr>
                                        <p:cTn id="105" dur="1" fill="hold">
                                          <p:stCondLst>
                                            <p:cond delay="999"/>
                                          </p:stCondLst>
                                        </p:cTn>
                                        <p:tgtEl>
                                          <p:spTgt spid="40"/>
                                        </p:tgtEl>
                                        <p:attrNameLst>
                                          <p:attrName>style.visibility</p:attrName>
                                        </p:attrNameLst>
                                      </p:cBhvr>
                                      <p:to>
                                        <p:strVal val="visible"/>
                                      </p:to>
                                    </p:set>
                                  </p:childTnLst>
                                </p:cTn>
                              </p:par>
                            </p:childTnLst>
                          </p:cTn>
                        </p:par>
                        <p:par>
                          <p:cTn id="106" fill="hold">
                            <p:stCondLst>
                              <p:cond delay="23500"/>
                            </p:stCondLst>
                            <p:childTnLst>
                              <p:par>
                                <p:cTn id="107" presetID="1" presetClass="entr" presetSubtype="0" fill="hold" grpId="0" nodeType="afterEffect">
                                  <p:stCondLst>
                                    <p:cond delay="0"/>
                                  </p:stCondLst>
                                  <p:childTnLst>
                                    <p:set>
                                      <p:cBhvr>
                                        <p:cTn id="108" dur="1" fill="hold">
                                          <p:stCondLst>
                                            <p:cond delay="999"/>
                                          </p:stCondLst>
                                        </p:cTn>
                                        <p:tgtEl>
                                          <p:spTgt spid="41"/>
                                        </p:tgtEl>
                                        <p:attrNameLst>
                                          <p:attrName>style.visibility</p:attrName>
                                        </p:attrNameLst>
                                      </p:cBhvr>
                                      <p:to>
                                        <p:strVal val="visible"/>
                                      </p:to>
                                    </p:set>
                                  </p:childTnLst>
                                </p:cTn>
                              </p:par>
                            </p:childTnLst>
                          </p:cTn>
                        </p:par>
                        <p:par>
                          <p:cTn id="109" fill="hold">
                            <p:stCondLst>
                              <p:cond delay="24500"/>
                            </p:stCondLst>
                            <p:childTnLst>
                              <p:par>
                                <p:cTn id="110" presetID="1" presetClass="entr" presetSubtype="0" fill="hold" grpId="0" nodeType="afterEffect">
                                  <p:stCondLst>
                                    <p:cond delay="0"/>
                                  </p:stCondLst>
                                  <p:childTnLst>
                                    <p:set>
                                      <p:cBhvr>
                                        <p:cTn id="111" dur="1" fill="hold">
                                          <p:stCondLst>
                                            <p:cond delay="999"/>
                                          </p:stCondLst>
                                        </p:cTn>
                                        <p:tgtEl>
                                          <p:spTgt spid="42"/>
                                        </p:tgtEl>
                                        <p:attrNameLst>
                                          <p:attrName>style.visibility</p:attrName>
                                        </p:attrNameLst>
                                      </p:cBhvr>
                                      <p:to>
                                        <p:strVal val="visible"/>
                                      </p:to>
                                    </p:set>
                                  </p:childTnLst>
                                </p:cTn>
                              </p:par>
                            </p:childTnLst>
                          </p:cTn>
                        </p:par>
                        <p:par>
                          <p:cTn id="112" fill="hold">
                            <p:stCondLst>
                              <p:cond delay="25500"/>
                            </p:stCondLst>
                            <p:childTnLst>
                              <p:par>
                                <p:cTn id="113" presetID="1" presetClass="entr" presetSubtype="0" fill="hold" grpId="0" nodeType="afterEffect">
                                  <p:stCondLst>
                                    <p:cond delay="0"/>
                                  </p:stCondLst>
                                  <p:childTnLst>
                                    <p:set>
                                      <p:cBhvr>
                                        <p:cTn id="114" dur="1" fill="hold">
                                          <p:stCondLst>
                                            <p:cond delay="999"/>
                                          </p:stCondLst>
                                        </p:cTn>
                                        <p:tgtEl>
                                          <p:spTgt spid="43"/>
                                        </p:tgtEl>
                                        <p:attrNameLst>
                                          <p:attrName>style.visibility</p:attrName>
                                        </p:attrNameLst>
                                      </p:cBhvr>
                                      <p:to>
                                        <p:strVal val="visible"/>
                                      </p:to>
                                    </p:set>
                                  </p:childTnLst>
                                </p:cTn>
                              </p:par>
                            </p:childTnLst>
                          </p:cTn>
                        </p:par>
                        <p:par>
                          <p:cTn id="115" fill="hold">
                            <p:stCondLst>
                              <p:cond delay="26500"/>
                            </p:stCondLst>
                            <p:childTnLst>
                              <p:par>
                                <p:cTn id="116" presetID="1" presetClass="entr" presetSubtype="0" fill="hold" grpId="0" nodeType="afterEffect">
                                  <p:stCondLst>
                                    <p:cond delay="0"/>
                                  </p:stCondLst>
                                  <p:childTnLst>
                                    <p:set>
                                      <p:cBhvr>
                                        <p:cTn id="117" dur="1" fill="hold">
                                          <p:stCondLst>
                                            <p:cond delay="999"/>
                                          </p:stCondLst>
                                        </p:cTn>
                                        <p:tgtEl>
                                          <p:spTgt spid="44"/>
                                        </p:tgtEl>
                                        <p:attrNameLst>
                                          <p:attrName>style.visibility</p:attrName>
                                        </p:attrNameLst>
                                      </p:cBhvr>
                                      <p:to>
                                        <p:strVal val="visible"/>
                                      </p:to>
                                    </p:set>
                                  </p:childTnLst>
                                </p:cTn>
                              </p:par>
                            </p:childTnLst>
                          </p:cTn>
                        </p:par>
                        <p:par>
                          <p:cTn id="118" fill="hold">
                            <p:stCondLst>
                              <p:cond delay="27500"/>
                            </p:stCondLst>
                            <p:childTnLst>
                              <p:par>
                                <p:cTn id="119" presetID="1" presetClass="entr" presetSubtype="0" fill="hold" grpId="0" nodeType="afterEffect">
                                  <p:stCondLst>
                                    <p:cond delay="0"/>
                                  </p:stCondLst>
                                  <p:childTnLst>
                                    <p:set>
                                      <p:cBhvr>
                                        <p:cTn id="120" dur="1" fill="hold">
                                          <p:stCondLst>
                                            <p:cond delay="999"/>
                                          </p:stCondLst>
                                        </p:cTn>
                                        <p:tgtEl>
                                          <p:spTgt spid="45"/>
                                        </p:tgtEl>
                                        <p:attrNameLst>
                                          <p:attrName>style.visibility</p:attrName>
                                        </p:attrNameLst>
                                      </p:cBhvr>
                                      <p:to>
                                        <p:strVal val="visible"/>
                                      </p:to>
                                    </p:set>
                                  </p:childTnLst>
                                </p:cTn>
                              </p:par>
                            </p:childTnLst>
                          </p:cTn>
                        </p:par>
                        <p:par>
                          <p:cTn id="121" fill="hold">
                            <p:stCondLst>
                              <p:cond delay="28500"/>
                            </p:stCondLst>
                            <p:childTnLst>
                              <p:par>
                                <p:cTn id="122" presetID="1" presetClass="entr" presetSubtype="0" fill="hold" grpId="0" nodeType="afterEffect">
                                  <p:stCondLst>
                                    <p:cond delay="0"/>
                                  </p:stCondLst>
                                  <p:childTnLst>
                                    <p:set>
                                      <p:cBhvr>
                                        <p:cTn id="123" dur="1" fill="hold">
                                          <p:stCondLst>
                                            <p:cond delay="999"/>
                                          </p:stCondLst>
                                        </p:cTn>
                                        <p:tgtEl>
                                          <p:spTgt spid="46"/>
                                        </p:tgtEl>
                                        <p:attrNameLst>
                                          <p:attrName>style.visibility</p:attrName>
                                        </p:attrNameLst>
                                      </p:cBhvr>
                                      <p:to>
                                        <p:strVal val="visible"/>
                                      </p:to>
                                    </p:set>
                                  </p:childTnLst>
                                </p:cTn>
                              </p:par>
                            </p:childTnLst>
                          </p:cTn>
                        </p:par>
                        <p:par>
                          <p:cTn id="124" fill="hold">
                            <p:stCondLst>
                              <p:cond delay="29500"/>
                            </p:stCondLst>
                            <p:childTnLst>
                              <p:par>
                                <p:cTn id="125" presetID="1" presetClass="entr" presetSubtype="0" fill="hold" grpId="0" nodeType="afterEffect">
                                  <p:stCondLst>
                                    <p:cond delay="0"/>
                                  </p:stCondLst>
                                  <p:childTnLst>
                                    <p:set>
                                      <p:cBhvr>
                                        <p:cTn id="126" dur="1" fill="hold">
                                          <p:stCondLst>
                                            <p:cond delay="999"/>
                                          </p:stCondLst>
                                        </p:cTn>
                                        <p:tgtEl>
                                          <p:spTgt spid="47"/>
                                        </p:tgtEl>
                                        <p:attrNameLst>
                                          <p:attrName>style.visibility</p:attrName>
                                        </p:attrNameLst>
                                      </p:cBhvr>
                                      <p:to>
                                        <p:strVal val="visible"/>
                                      </p:to>
                                    </p:set>
                                  </p:childTnLst>
                                </p:cTn>
                              </p:par>
                            </p:childTnLst>
                          </p:cTn>
                        </p:par>
                        <p:par>
                          <p:cTn id="127" fill="hold">
                            <p:stCondLst>
                              <p:cond delay="30500"/>
                            </p:stCondLst>
                            <p:childTnLst>
                              <p:par>
                                <p:cTn id="128" presetID="1" presetClass="entr" presetSubtype="0" fill="hold" grpId="0" nodeType="afterEffect">
                                  <p:stCondLst>
                                    <p:cond delay="0"/>
                                  </p:stCondLst>
                                  <p:childTnLst>
                                    <p:set>
                                      <p:cBhvr>
                                        <p:cTn id="129" dur="1" fill="hold">
                                          <p:stCondLst>
                                            <p:cond delay="999"/>
                                          </p:stCondLst>
                                        </p:cTn>
                                        <p:tgtEl>
                                          <p:spTgt spid="48"/>
                                        </p:tgtEl>
                                        <p:attrNameLst>
                                          <p:attrName>style.visibility</p:attrName>
                                        </p:attrNameLst>
                                      </p:cBhvr>
                                      <p:to>
                                        <p:strVal val="visible"/>
                                      </p:to>
                                    </p:set>
                                  </p:childTnLst>
                                </p:cTn>
                              </p:par>
                            </p:childTnLst>
                          </p:cTn>
                        </p:par>
                        <p:par>
                          <p:cTn id="130" fill="hold">
                            <p:stCondLst>
                              <p:cond delay="31500"/>
                            </p:stCondLst>
                            <p:childTnLst>
                              <p:par>
                                <p:cTn id="131" presetID="1" presetClass="entr" presetSubtype="0" fill="hold" grpId="0" nodeType="afterEffect">
                                  <p:stCondLst>
                                    <p:cond delay="0"/>
                                  </p:stCondLst>
                                  <p:childTnLst>
                                    <p:set>
                                      <p:cBhvr>
                                        <p:cTn id="132" dur="1" fill="hold">
                                          <p:stCondLst>
                                            <p:cond delay="999"/>
                                          </p:stCondLst>
                                        </p:cTn>
                                        <p:tgtEl>
                                          <p:spTgt spid="49"/>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alarm clock.wav"/>
                                        </p:tgtEl>
                                      </p:cMediaNode>
                                    </p:audio>
                                  </p:subTnLst>
                                </p:cTn>
                              </p:par>
                            </p:childTnLst>
                          </p:cTn>
                        </p:par>
                      </p:childTnLst>
                    </p:cTn>
                  </p:par>
                </p:childTnLst>
              </p:cTn>
              <p:nextCondLst>
                <p:cond evt="onClick" delay="0">
                  <p:tgtEl>
                    <p:spTgt spid="17"/>
                  </p:tgtEl>
                </p:cond>
              </p:nextCondLst>
            </p:seq>
            <p:audio>
              <p:cMediaNode showWhenStopped="0">
                <p:cTn id="133" fill="hold" display="0">
                  <p:stCondLst>
                    <p:cond delay="indefinite"/>
                  </p:stCondLst>
                  <p:endCondLst>
                    <p:cond evt="onPrev" delay="0">
                      <p:tgtEl>
                        <p:sldTgt/>
                      </p:tgtEl>
                    </p:cond>
                    <p:cond evt="onStopAudio" delay="0">
                      <p:tgtEl>
                        <p:sldTgt/>
                      </p:tgtEl>
                    </p:cond>
                  </p:endCondLst>
                </p:cTn>
                <p:tgtEl>
                  <p:spTgt spid="11"/>
                </p:tgtEl>
              </p:cMediaNode>
            </p:audio>
            <p:audio>
              <p:cMediaNode showWhenStopped="0">
                <p:cTn id="134"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6" grpId="0"/>
      <p:bldP spid="7" grpId="0"/>
      <p:bldP spid="10" grpId="0"/>
      <p:bldP spid="12"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7003" y="-261635"/>
            <a:ext cx="1594634" cy="1524958"/>
          </a:xfrm>
          <a:prstGeom prst="rect">
            <a:avLst/>
          </a:prstGeom>
        </p:spPr>
      </p:pic>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4163" y="3494907"/>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127517" y="5282696"/>
            <a:ext cx="880161" cy="843194"/>
          </a:xfrm>
          <a:prstGeom prst="rect">
            <a:avLst/>
          </a:prstGeom>
        </p:spPr>
      </p:pic>
      <p:sp>
        <p:nvSpPr>
          <p:cNvPr id="8" name="Rectangle 7"/>
          <p:cNvSpPr/>
          <p:nvPr/>
        </p:nvSpPr>
        <p:spPr>
          <a:xfrm>
            <a:off x="1675647" y="716164"/>
            <a:ext cx="9537896" cy="12660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10" name="Object 31"/>
          <p:cNvGraphicFramePr>
            <a:graphicFrameLocks noChangeAspect="1"/>
          </p:cNvGraphicFramePr>
          <p:nvPr>
            <p:extLst>
              <p:ext uri="{D42A27DB-BD31-4B8C-83A1-F6EECF244321}">
                <p14:modId xmlns:p14="http://schemas.microsoft.com/office/powerpoint/2010/main" val="4056024755"/>
              </p:ext>
            </p:extLst>
          </p:nvPr>
        </p:nvGraphicFramePr>
        <p:xfrm>
          <a:off x="1883112" y="851253"/>
          <a:ext cx="2132013" cy="1001712"/>
        </p:xfrm>
        <a:graphic>
          <a:graphicData uri="http://schemas.openxmlformats.org/presentationml/2006/ole">
            <mc:AlternateContent xmlns:mc="http://schemas.openxmlformats.org/markup-compatibility/2006">
              <mc:Choice xmlns:v="urn:schemas-microsoft-com:vml" Requires="v">
                <p:oleObj name="Equation" r:id="rId11" imgW="1028520" imgH="482400" progId="Equation.DSMT4">
                  <p:embed/>
                </p:oleObj>
              </mc:Choice>
              <mc:Fallback>
                <p:oleObj name="Equation" r:id="rId11" imgW="1028520" imgH="482400" progId="Equation.DSMT4">
                  <p:embed/>
                  <p:pic>
                    <p:nvPicPr>
                      <p:cNvPr id="0" name=""/>
                      <p:cNvPicPr>
                        <a:picLocks noChangeAspect="1" noChangeArrowheads="1"/>
                      </p:cNvPicPr>
                      <p:nvPr/>
                    </p:nvPicPr>
                    <p:blipFill>
                      <a:blip r:embed="rId12"/>
                      <a:srcRect/>
                      <a:stretch>
                        <a:fillRect/>
                      </a:stretch>
                    </p:blipFill>
                    <p:spPr bwMode="auto">
                      <a:xfrm>
                        <a:off x="1883112" y="851253"/>
                        <a:ext cx="213201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33"/>
          <p:cNvGraphicFramePr>
            <a:graphicFrameLocks noChangeAspect="1"/>
          </p:cNvGraphicFramePr>
          <p:nvPr>
            <p:extLst>
              <p:ext uri="{D42A27DB-BD31-4B8C-83A1-F6EECF244321}">
                <p14:modId xmlns:p14="http://schemas.microsoft.com/office/powerpoint/2010/main" val="1899717676"/>
              </p:ext>
            </p:extLst>
          </p:nvPr>
        </p:nvGraphicFramePr>
        <p:xfrm>
          <a:off x="4015125" y="928246"/>
          <a:ext cx="1866900" cy="847725"/>
        </p:xfrm>
        <a:graphic>
          <a:graphicData uri="http://schemas.openxmlformats.org/presentationml/2006/ole">
            <mc:AlternateContent xmlns:mc="http://schemas.openxmlformats.org/markup-compatibility/2006">
              <mc:Choice xmlns:v="urn:schemas-microsoft-com:vml" Requires="v">
                <p:oleObj name="Equation" r:id="rId13" imgW="990170" imgH="444307" progId="Equation.3">
                  <p:embed/>
                </p:oleObj>
              </mc:Choice>
              <mc:Fallback>
                <p:oleObj name="Equation" r:id="rId13" imgW="990170" imgH="44430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15125" y="928246"/>
                        <a:ext cx="1866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35"/>
          <p:cNvGraphicFramePr>
            <a:graphicFrameLocks noChangeAspect="1"/>
          </p:cNvGraphicFramePr>
          <p:nvPr>
            <p:extLst>
              <p:ext uri="{D42A27DB-BD31-4B8C-83A1-F6EECF244321}">
                <p14:modId xmlns:p14="http://schemas.microsoft.com/office/powerpoint/2010/main" val="960784463"/>
              </p:ext>
            </p:extLst>
          </p:nvPr>
        </p:nvGraphicFramePr>
        <p:xfrm>
          <a:off x="6007329" y="1123508"/>
          <a:ext cx="1828800" cy="457200"/>
        </p:xfrm>
        <a:graphic>
          <a:graphicData uri="http://schemas.openxmlformats.org/presentationml/2006/ole">
            <mc:AlternateContent xmlns:mc="http://schemas.openxmlformats.org/markup-compatibility/2006">
              <mc:Choice xmlns:v="urn:schemas-microsoft-com:vml" Requires="v">
                <p:oleObj name="Equation" r:id="rId15" imgW="914400" imgH="228600" progId="Equation.3">
                  <p:embed/>
                </p:oleObj>
              </mc:Choice>
              <mc:Fallback>
                <p:oleObj name="Equation" r:id="rId15" imgW="9144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07329" y="112350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38"/>
          <p:cNvGraphicFramePr>
            <a:graphicFrameLocks noChangeAspect="1"/>
          </p:cNvGraphicFramePr>
          <p:nvPr>
            <p:extLst>
              <p:ext uri="{D42A27DB-BD31-4B8C-83A1-F6EECF244321}">
                <p14:modId xmlns:p14="http://schemas.microsoft.com/office/powerpoint/2010/main" val="3159563376"/>
              </p:ext>
            </p:extLst>
          </p:nvPr>
        </p:nvGraphicFramePr>
        <p:xfrm>
          <a:off x="7836129" y="1029735"/>
          <a:ext cx="3302000" cy="577850"/>
        </p:xfrm>
        <a:graphic>
          <a:graphicData uri="http://schemas.openxmlformats.org/presentationml/2006/ole">
            <mc:AlternateContent xmlns:mc="http://schemas.openxmlformats.org/markup-compatibility/2006">
              <mc:Choice xmlns:v="urn:schemas-microsoft-com:vml" Requires="v">
                <p:oleObj name="Equation" r:id="rId17" imgW="1536480" imgH="266400" progId="Equation.DSMT4">
                  <p:embed/>
                </p:oleObj>
              </mc:Choice>
              <mc:Fallback>
                <p:oleObj name="Equation" r:id="rId17" imgW="1536480" imgH="266400" progId="Equation.DSMT4">
                  <p:embed/>
                  <p:pic>
                    <p:nvPicPr>
                      <p:cNvPr id="0" name=""/>
                      <p:cNvPicPr>
                        <a:picLocks noChangeAspect="1" noChangeArrowheads="1"/>
                      </p:cNvPicPr>
                      <p:nvPr/>
                    </p:nvPicPr>
                    <p:blipFill>
                      <a:blip r:embed="rId18"/>
                      <a:srcRect/>
                      <a:stretch>
                        <a:fillRect/>
                      </a:stretch>
                    </p:blipFill>
                    <p:spPr bwMode="auto">
                      <a:xfrm>
                        <a:off x="7836129" y="1029735"/>
                        <a:ext cx="3302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3127517" y="2507145"/>
            <a:ext cx="6462025" cy="584775"/>
          </a:xfrm>
          <a:prstGeom prst="rect">
            <a:avLst/>
          </a:prstGeom>
          <a:solidFill>
            <a:schemeClr val="bg1"/>
          </a:solidFill>
        </p:spPr>
        <p:txBody>
          <a:bodyPr wrap="none" rtlCol="0">
            <a:spAutoFit/>
          </a:bodyPr>
          <a:lstStyle/>
          <a:p>
            <a:r>
              <a:rPr lang="en-US" sz="3200" b="1">
                <a:solidFill>
                  <a:srgbClr val="0000FF"/>
                </a:solidFill>
                <a:latin typeface="Times New Roman" panose="02020603050405020304" pitchFamily="18" charset="0"/>
                <a:cs typeface="Times New Roman" panose="02020603050405020304" pitchFamily="18" charset="0"/>
              </a:rPr>
              <a:t>Kết quả bài toán trên đúng hay sai?</a:t>
            </a: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15" name="16-Point Star 14"/>
          <p:cNvSpPr/>
          <p:nvPr/>
        </p:nvSpPr>
        <p:spPr>
          <a:xfrm>
            <a:off x="9882406" y="2012468"/>
            <a:ext cx="2049194" cy="1574127"/>
          </a:xfrm>
          <a:prstGeom prst="star1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solidFill>
                  <a:srgbClr val="0000FF"/>
                </a:solidFill>
                <a:latin typeface="Times New Roman" panose="02020603050405020304" pitchFamily="18" charset="0"/>
                <a:cs typeface="Times New Roman" panose="02020603050405020304" pitchFamily="18" charset="0"/>
              </a:rPr>
              <a:t>ĐÚNG</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6" name="TextBox 3"/>
          <p:cNvSpPr txBox="1">
            <a:spLocks noChangeArrowheads="1"/>
          </p:cNvSpPr>
          <p:nvPr/>
        </p:nvSpPr>
        <p:spPr bwMode="auto">
          <a:xfrm>
            <a:off x="5110901" y="4073220"/>
            <a:ext cx="60579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FF0000"/>
                </a:solidFill>
                <a:latin typeface="Times New Roman" panose="02020603050405020304" pitchFamily="18" charset="0"/>
                <a:cs typeface="Times New Roman" panose="02020603050405020304" pitchFamily="18" charset="0"/>
              </a:rPr>
              <a:t>Chúc mừng bạn nhận được một phần quà</a:t>
            </a:r>
            <a:endParaRPr lang="en-US" sz="4050" b="1" dirty="0">
              <a:solidFill>
                <a:srgbClr val="FF0000"/>
              </a:solidFill>
              <a:latin typeface="Times New Roman" panose="02020603050405020304" pitchFamily="18" charset="0"/>
              <a:cs typeface="Times New Roman" panose="02020603050405020304" pitchFamily="18" charset="0"/>
            </a:endParaRPr>
          </a:p>
        </p:txBody>
      </p:sp>
      <p:grpSp>
        <p:nvGrpSpPr>
          <p:cNvPr id="17" name="Group 2"/>
          <p:cNvGrpSpPr>
            <a:grpSpLocks/>
          </p:cNvGrpSpPr>
          <p:nvPr/>
        </p:nvGrpSpPr>
        <p:grpSpPr bwMode="auto">
          <a:xfrm>
            <a:off x="10640841" y="4053610"/>
            <a:ext cx="1145404" cy="1113285"/>
            <a:chOff x="1008" y="1200"/>
            <a:chExt cx="2496" cy="2443"/>
          </a:xfrm>
        </p:grpSpPr>
        <p:pic>
          <p:nvPicPr>
            <p:cNvPr id="18" name="Picture 3" descr="11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52" y="283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13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08" y="1728"/>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11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84" y="2208"/>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13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80" y="120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11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56" y="2256"/>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descr="13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20" y="1776"/>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13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36" y="2112"/>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11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76" y="2688"/>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13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488" y="168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13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016" y="144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11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08" y="235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 descr="13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04" y="2112"/>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 descr="13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52" y="2304"/>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6" descr="13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68" y="2448"/>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7" descr="11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44" y="259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8" descr="13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44" y="216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21"/>
          <a:srcRect/>
          <a:stretch>
            <a:fillRect/>
          </a:stretch>
        </p:blipFill>
        <p:spPr bwMode="auto">
          <a:xfrm>
            <a:off x="2284410" y="6277708"/>
            <a:ext cx="304800" cy="304800"/>
          </a:xfrm>
          <a:prstGeom prst="rect">
            <a:avLst/>
          </a:prstGeom>
          <a:noFill/>
          <a:ln w="9525">
            <a:noFill/>
            <a:miter lim="800000"/>
            <a:headEnd/>
            <a:tailEnd/>
          </a:ln>
        </p:spPr>
      </p:pic>
      <p:sp>
        <p:nvSpPr>
          <p:cNvPr id="36" name="Down Arrow 35">
            <a:hlinkClick r:id="rId22" action="ppaction://hlinksldjump"/>
          </p:cNvPr>
          <p:cNvSpPr/>
          <p:nvPr/>
        </p:nvSpPr>
        <p:spPr>
          <a:xfrm rot="5400000">
            <a:off x="11486271" y="6169826"/>
            <a:ext cx="548640" cy="71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13154319"/>
      </p:ext>
    </p:extLst>
  </p:cSld>
  <p:clrMapOvr>
    <a:masterClrMapping/>
  </p:clrMapOvr>
  <mc:AlternateContent xmlns:mc="http://schemas.openxmlformats.org/markup-compatibility/2006" xmlns:p14="http://schemas.microsoft.com/office/powerpoint/2010/main">
    <mc:Choice Requires="p14">
      <p:transition p14:dur="0">
        <p:sndAc>
          <p:stSnd>
            <p:snd r:embed="rId4" name="chimes.wav"/>
          </p:stSnd>
        </p:sndAc>
      </p:transition>
    </mc:Choice>
    <mc:Fallback xmlns="">
      <p:transition>
        <p:sndAc>
          <p:stSnd>
            <p:snd r:embed="rId2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53"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1" presetClass="mediacall" presetSubtype="0" fill="hold" nodeType="withEffect">
                                  <p:stCondLst>
                                    <p:cond delay="0"/>
                                  </p:stCondLst>
                                  <p:childTnLst>
                                    <p:cmd type="call" cmd="playFrom(0.0)">
                                      <p:cBhvr>
                                        <p:cTn id="20" dur="2909"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Prev" delay="0">
                      <p:tgtEl>
                        <p:sldTgt/>
                      </p:tgtEl>
                    </p:cond>
                    <p:cond evt="onStopAudio" delay="0">
                      <p:tgtEl>
                        <p:sldTgt/>
                      </p:tgtEl>
                    </p:cond>
                  </p:endCondLst>
                </p:cTn>
                <p:tgtEl>
                  <p:spTgt spid="34"/>
                </p:tgtEl>
              </p:cMediaNode>
            </p:audio>
          </p:childTnLst>
        </p:cTn>
      </p:par>
    </p:tnLst>
    <p:bldLst>
      <p:bldP spid="15" grpId="0" animBg="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82335">
            <a:off x="2979199" y="3618938"/>
            <a:ext cx="2972732" cy="139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494">
            <a:off x="5371034" y="1522556"/>
            <a:ext cx="1838537" cy="140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186" y="1211044"/>
            <a:ext cx="18399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2908">
            <a:off x="5275043" y="120028"/>
            <a:ext cx="2209251" cy="143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04851">
            <a:off x="3170478" y="1642989"/>
            <a:ext cx="2633865" cy="126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7362827" y="25697"/>
            <a:ext cx="2339975" cy="541338"/>
            <a:chOff x="3775" y="384"/>
            <a:chExt cx="1474" cy="341"/>
          </a:xfrm>
        </p:grpSpPr>
        <p:pic>
          <p:nvPicPr>
            <p:cNvPr id="9252" name="Picture 9"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5" y="577"/>
              <a:ext cx="14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6" name="Object 10"/>
            <p:cNvGraphicFramePr>
              <a:graphicFrameLocks noChangeAspect="1"/>
            </p:cNvGraphicFramePr>
            <p:nvPr/>
          </p:nvGraphicFramePr>
          <p:xfrm>
            <a:off x="3828" y="384"/>
            <a:ext cx="1096" cy="224"/>
          </p:xfrm>
          <a:graphic>
            <a:graphicData uri="http://schemas.openxmlformats.org/presentationml/2006/ole">
              <mc:AlternateContent xmlns:mc="http://schemas.openxmlformats.org/markup-compatibility/2006">
                <mc:Choice xmlns:v="urn:schemas-microsoft-com:vml" Requires="v">
                  <p:oleObj name="Equation" r:id="rId8" imgW="1739880" imgH="355320" progId="Equation.DSMT4">
                    <p:embed/>
                  </p:oleObj>
                </mc:Choice>
                <mc:Fallback>
                  <p:oleObj name="Equation" r:id="rId8" imgW="1739880" imgH="35532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8" y="384"/>
                          <a:ext cx="1096" cy="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56331" name="Picture 11"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206607">
            <a:off x="7055251" y="512116"/>
            <a:ext cx="26336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7161387" y="1259900"/>
            <a:ext cx="2470214" cy="722272"/>
            <a:chOff x="7161387" y="1259900"/>
            <a:chExt cx="2470214" cy="722272"/>
          </a:xfrm>
        </p:grpSpPr>
        <p:pic>
          <p:nvPicPr>
            <p:cNvPr id="9251" name="Picture 1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348524">
              <a:off x="7161387" y="1297835"/>
              <a:ext cx="2466975" cy="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Rounded Rectangle 11"/>
                <p:cNvSpPr/>
                <p:nvPr/>
              </p:nvSpPr>
              <p:spPr>
                <a:xfrm>
                  <a:off x="7652441" y="1259900"/>
                  <a:ext cx="1979160" cy="595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b="0" i="1" smtClean="0">
                          <a:solidFill>
                            <a:schemeClr val="tx1"/>
                          </a:solidFill>
                          <a:latin typeface="Cambria Math" panose="02040503050406030204" pitchFamily="18" charset="0"/>
                        </a:rPr>
                        <m:t>(</m:t>
                      </m:r>
                      <m:sSup>
                        <m:sSupPr>
                          <m:ctrlPr>
                            <a:rPr lang="vi-VN" b="0" i="1" smtClean="0">
                              <a:solidFill>
                                <a:schemeClr val="tx1"/>
                              </a:solidFill>
                              <a:latin typeface="Cambria Math" panose="02040503050406030204" pitchFamily="18" charset="0"/>
                            </a:rPr>
                          </m:ctrlPr>
                        </m:sSupPr>
                        <m:e>
                          <m:rad>
                            <m:radPr>
                              <m:ctrlPr>
                                <a:rPr lang="vi-VN" b="0" i="1" smtClean="0">
                                  <a:solidFill>
                                    <a:schemeClr val="tx1"/>
                                  </a:solidFill>
                                  <a:latin typeface="Cambria Math" panose="02040503050406030204" pitchFamily="18" charset="0"/>
                                </a:rPr>
                              </m:ctrlPr>
                            </m:radPr>
                            <m:deg>
                              <m:r>
                                <a:rPr lang="vi-VN" b="0"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e>
                          </m:rad>
                          <m:r>
                            <a:rPr lang="vi-VN" b="0" i="1" smtClean="0">
                              <a:solidFill>
                                <a:schemeClr val="tx1"/>
                              </a:solidFill>
                              <a:latin typeface="Cambria Math" panose="02040503050406030204" pitchFamily="18" charset="0"/>
                            </a:rPr>
                            <m:t> )</m:t>
                          </m:r>
                        </m:e>
                        <m:sup>
                          <m:r>
                            <a:rPr lang="vi-VN" b="0" i="1" smtClean="0">
                              <a:solidFill>
                                <a:schemeClr val="tx1"/>
                              </a:solidFill>
                              <a:latin typeface="Cambria Math" panose="02040503050406030204" pitchFamily="18" charset="0"/>
                            </a:rPr>
                            <m:t>3</m:t>
                          </m:r>
                        </m:sup>
                      </m:sSup>
                    </m:oMath>
                  </a14:m>
                  <a:r>
                    <a:rPr lang="vi-VN">
                      <a:solidFill>
                        <a:schemeClr val="tx1"/>
                      </a:solidFill>
                      <a:latin typeface="+mj-lt"/>
                    </a:rPr>
                    <a:t> = </a:t>
                  </a: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sSup>
                            <m:sSupPr>
                              <m:ctrlPr>
                                <a:rPr lang="vi-VN" i="1" smtClean="0">
                                  <a:solidFill>
                                    <a:schemeClr val="tx1"/>
                                  </a:solidFill>
                                  <a:latin typeface="Cambria Math" panose="02040503050406030204" pitchFamily="18" charset="0"/>
                                </a:rPr>
                              </m:ctrlPr>
                            </m:sSupPr>
                            <m:e>
                              <m:r>
                                <a:rPr lang="vi-VN" b="0" i="1" smtClean="0">
                                  <a:solidFill>
                                    <a:schemeClr val="tx1"/>
                                  </a:solidFill>
                                  <a:latin typeface="Cambria Math" panose="02040503050406030204" pitchFamily="18" charset="0"/>
                                </a:rPr>
                                <m:t>𝑎</m:t>
                              </m:r>
                            </m:e>
                            <m:sup>
                              <m:r>
                                <a:rPr lang="vi-VN" b="0" i="1" smtClean="0">
                                  <a:solidFill>
                                    <a:schemeClr val="tx1"/>
                                  </a:solidFill>
                                  <a:latin typeface="Cambria Math" panose="02040503050406030204" pitchFamily="18" charset="0"/>
                                </a:rPr>
                                <m:t>3</m:t>
                              </m:r>
                            </m:sup>
                          </m:sSup>
                        </m:e>
                      </m:rad>
                    </m:oMath>
                  </a14:m>
                  <a:r>
                    <a:rPr lang="vi-VN">
                      <a:solidFill>
                        <a:schemeClr val="tx1"/>
                      </a:solidFill>
                      <a:latin typeface="+mj-lt"/>
                    </a:rPr>
                    <a:t> = a</a:t>
                  </a:r>
                </a:p>
              </p:txBody>
            </p:sp>
          </mc:Choice>
          <mc:Fallback xmlns="">
            <p:sp>
              <p:nvSpPr>
                <p:cNvPr id="12" name="Rounded Rectangle 11"/>
                <p:cNvSpPr>
                  <a:spLocks noRot="1" noChangeAspect="1" noMove="1" noResize="1" noEditPoints="1" noAdjustHandles="1" noChangeArrowheads="1" noChangeShapeType="1" noTextEdit="1"/>
                </p:cNvSpPr>
                <p:nvPr/>
              </p:nvSpPr>
              <p:spPr>
                <a:xfrm>
                  <a:off x="7652441" y="1259900"/>
                  <a:ext cx="1979160" cy="595055"/>
                </a:xfrm>
                <a:prstGeom prst="roundRect">
                  <a:avLst/>
                </a:prstGeom>
                <a:blipFill rotWithShape="0">
                  <a:blip r:embed="rId13"/>
                  <a:stretch>
                    <a:fillRect b="-1031"/>
                  </a:stretch>
                </a:blipFill>
                <a:ln>
                  <a:noFill/>
                </a:ln>
              </p:spPr>
              <p:txBody>
                <a:bodyPr/>
                <a:lstStyle/>
                <a:p>
                  <a:r>
                    <a:rPr lang="vi-VN">
                      <a:noFill/>
                    </a:rPr>
                    <a:t> </a:t>
                  </a:r>
                </a:p>
              </p:txBody>
            </p:sp>
          </mc:Fallback>
        </mc:AlternateContent>
      </p:grpSp>
      <p:pic>
        <p:nvPicPr>
          <p:cNvPr id="9250" name="Picture 16"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37113" y="2094184"/>
            <a:ext cx="3195458" cy="85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7069576" y="2388010"/>
            <a:ext cx="3464166" cy="640476"/>
            <a:chOff x="7069576" y="2388010"/>
            <a:chExt cx="3464166" cy="640476"/>
          </a:xfrm>
        </p:grpSpPr>
        <p:pic>
          <p:nvPicPr>
            <p:cNvPr id="9249" name="Picture 19"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37813">
              <a:off x="7069576" y="2673260"/>
              <a:ext cx="3300914" cy="35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1" name="Rounded Rectangle 40"/>
                <p:cNvSpPr/>
                <p:nvPr/>
              </p:nvSpPr>
              <p:spPr>
                <a:xfrm rot="260715">
                  <a:off x="7820955" y="2388010"/>
                  <a:ext cx="2712787" cy="595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&gt;0</m:t>
                      </m:r>
                    </m:oMath>
                  </a14:m>
                  <a:r>
                    <a:rPr lang="vi-VN" dirty="0">
                      <a:solidFill>
                        <a:schemeClr val="tx1"/>
                      </a:solidFill>
                    </a:rPr>
                    <a:t> </a:t>
                  </a:r>
                  <a14:m>
                    <m:oMath xmlns:m="http://schemas.openxmlformats.org/officeDocument/2006/math">
                      <m:r>
                        <a:rPr lang="vi-VN" i="1" smtClean="0">
                          <a:solidFill>
                            <a:schemeClr val="tx1"/>
                          </a:solidFill>
                          <a:latin typeface="Cambria Math" panose="02040503050406030204" pitchFamily="18" charset="0"/>
                          <a:ea typeface="Cambria Math" panose="02040503050406030204" pitchFamily="18" charset="0"/>
                        </a:rPr>
                        <m:t>↔</m:t>
                      </m:r>
                    </m:oMath>
                  </a14:m>
                  <a:r>
                    <a:rPr lang="vi-VN" dirty="0">
                      <a:solidFill>
                        <a:schemeClr val="tx1"/>
                      </a:solidFill>
                    </a:rPr>
                    <a:t> </a:t>
                  </a: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 </m:t>
                          </m:r>
                        </m:e>
                      </m:rad>
                    </m:oMath>
                  </a14:m>
                  <a:r>
                    <a:rPr lang="vi-VN" dirty="0">
                      <a:solidFill>
                        <a:schemeClr val="tx1"/>
                      </a:solidFill>
                    </a:rPr>
                    <a:t> &gt; 0</a:t>
                  </a:r>
                </a:p>
              </p:txBody>
            </p:sp>
          </mc:Choice>
          <mc:Fallback xmlns="">
            <p:sp>
              <p:nvSpPr>
                <p:cNvPr id="41" name="Rounded Rectangle 40"/>
                <p:cNvSpPr>
                  <a:spLocks noRot="1" noChangeAspect="1" noMove="1" noResize="1" noEditPoints="1" noAdjustHandles="1" noChangeArrowheads="1" noChangeShapeType="1" noTextEdit="1"/>
                </p:cNvSpPr>
                <p:nvPr/>
              </p:nvSpPr>
              <p:spPr>
                <a:xfrm rot="260715">
                  <a:off x="7820955" y="2388010"/>
                  <a:ext cx="2712787" cy="595055"/>
                </a:xfrm>
                <a:prstGeom prst="roundRect">
                  <a:avLst/>
                </a:prstGeom>
                <a:blipFill rotWithShape="0">
                  <a:blip r:embed="rId16"/>
                  <a:stretch>
                    <a:fillRect/>
                  </a:stretch>
                </a:blipFill>
                <a:ln>
                  <a:noFill/>
                </a:ln>
              </p:spPr>
              <p:txBody>
                <a:bodyPr/>
                <a:lstStyle/>
                <a:p>
                  <a:r>
                    <a:rPr lang="vi-VN">
                      <a:noFill/>
                    </a:rPr>
                    <a:t> </a:t>
                  </a:r>
                </a:p>
              </p:txBody>
            </p:sp>
          </mc:Fallback>
        </mc:AlternateContent>
      </p:grpSp>
      <p:grpSp>
        <p:nvGrpSpPr>
          <p:cNvPr id="17" name="Group 16"/>
          <p:cNvGrpSpPr/>
          <p:nvPr/>
        </p:nvGrpSpPr>
        <p:grpSpPr>
          <a:xfrm>
            <a:off x="7079459" y="2766839"/>
            <a:ext cx="3214273" cy="700122"/>
            <a:chOff x="7079459" y="2766839"/>
            <a:chExt cx="3214273" cy="700122"/>
          </a:xfrm>
        </p:grpSpPr>
        <p:pic>
          <p:nvPicPr>
            <p:cNvPr id="9248" name="Picture 22"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79459" y="2766839"/>
              <a:ext cx="31531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3" name="Rounded Rectangle 42"/>
                <p:cNvSpPr/>
                <p:nvPr/>
              </p:nvSpPr>
              <p:spPr>
                <a:xfrm rot="167764">
                  <a:off x="8314572" y="2871906"/>
                  <a:ext cx="1979160" cy="595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&lt;0</m:t>
                      </m:r>
                    </m:oMath>
                  </a14:m>
                  <a:r>
                    <a:rPr lang="vi-VN">
                      <a:solidFill>
                        <a:schemeClr val="tx1"/>
                      </a:solidFill>
                    </a:rPr>
                    <a:t> </a:t>
                  </a:r>
                  <a14:m>
                    <m:oMath xmlns:m="http://schemas.openxmlformats.org/officeDocument/2006/math">
                      <m:r>
                        <a:rPr lang="vi-VN" i="1" smtClean="0">
                          <a:solidFill>
                            <a:schemeClr val="tx1"/>
                          </a:solidFill>
                          <a:latin typeface="Cambria Math" panose="02040503050406030204" pitchFamily="18" charset="0"/>
                          <a:ea typeface="Cambria Math" panose="02040503050406030204" pitchFamily="18" charset="0"/>
                        </a:rPr>
                        <m:t>↔</m:t>
                      </m:r>
                    </m:oMath>
                  </a14:m>
                  <a:r>
                    <a:rPr lang="vi-VN">
                      <a:solidFill>
                        <a:schemeClr val="tx1"/>
                      </a:solidFill>
                    </a:rPr>
                    <a:t> </a:t>
                  </a: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 </m:t>
                          </m:r>
                        </m:e>
                      </m:rad>
                    </m:oMath>
                  </a14:m>
                  <a:r>
                    <a:rPr lang="vi-VN">
                      <a:solidFill>
                        <a:schemeClr val="tx1"/>
                      </a:solidFill>
                    </a:rPr>
                    <a:t> &lt; 0</a:t>
                  </a:r>
                </a:p>
              </p:txBody>
            </p:sp>
          </mc:Choice>
          <mc:Fallback xmlns="">
            <p:sp>
              <p:nvSpPr>
                <p:cNvPr id="43" name="Rounded Rectangle 42"/>
                <p:cNvSpPr>
                  <a:spLocks noRot="1" noChangeAspect="1" noMove="1" noResize="1" noEditPoints="1" noAdjustHandles="1" noChangeArrowheads="1" noChangeShapeType="1" noTextEdit="1"/>
                </p:cNvSpPr>
                <p:nvPr/>
              </p:nvSpPr>
              <p:spPr>
                <a:xfrm rot="167764">
                  <a:off x="8314572" y="2871906"/>
                  <a:ext cx="1979160" cy="595055"/>
                </a:xfrm>
                <a:prstGeom prst="roundRect">
                  <a:avLst/>
                </a:prstGeom>
                <a:blipFill rotWithShape="0">
                  <a:blip r:embed="rId18"/>
                  <a:stretch>
                    <a:fillRect/>
                  </a:stretch>
                </a:blipFill>
                <a:ln>
                  <a:noFill/>
                </a:ln>
              </p:spPr>
              <p:txBody>
                <a:bodyPr/>
                <a:lstStyle/>
                <a:p>
                  <a:r>
                    <a:rPr lang="vi-VN">
                      <a:noFill/>
                    </a:rPr>
                    <a:t> </a:t>
                  </a:r>
                </a:p>
              </p:txBody>
            </p:sp>
          </mc:Fallback>
        </mc:AlternateContent>
      </p:grpSp>
      <p:grpSp>
        <p:nvGrpSpPr>
          <p:cNvPr id="18" name="Group 17"/>
          <p:cNvGrpSpPr/>
          <p:nvPr/>
        </p:nvGrpSpPr>
        <p:grpSpPr>
          <a:xfrm>
            <a:off x="7050430" y="2813426"/>
            <a:ext cx="3457769" cy="1220001"/>
            <a:chOff x="7050430" y="2813426"/>
            <a:chExt cx="3457769" cy="1220001"/>
          </a:xfrm>
        </p:grpSpPr>
        <p:pic>
          <p:nvPicPr>
            <p:cNvPr id="9247" name="Picture 2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50430" y="2813426"/>
              <a:ext cx="32566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4" name="Rounded Rectangle 43"/>
                <p:cNvSpPr/>
                <p:nvPr/>
              </p:nvSpPr>
              <p:spPr>
                <a:xfrm rot="163794">
                  <a:off x="8529039" y="3394175"/>
                  <a:ext cx="1979160" cy="639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=0</m:t>
                      </m:r>
                    </m:oMath>
                  </a14:m>
                  <a:r>
                    <a:rPr lang="vi-VN">
                      <a:solidFill>
                        <a:schemeClr val="tx1"/>
                      </a:solidFill>
                    </a:rPr>
                    <a:t> </a:t>
                  </a:r>
                  <a14:m>
                    <m:oMath xmlns:m="http://schemas.openxmlformats.org/officeDocument/2006/math">
                      <m:r>
                        <a:rPr lang="vi-VN" i="1" smtClean="0">
                          <a:solidFill>
                            <a:schemeClr val="tx1"/>
                          </a:solidFill>
                          <a:latin typeface="Cambria Math" panose="02040503050406030204" pitchFamily="18" charset="0"/>
                          <a:ea typeface="Cambria Math" panose="02040503050406030204" pitchFamily="18" charset="0"/>
                        </a:rPr>
                        <m:t>↔</m:t>
                      </m:r>
                    </m:oMath>
                  </a14:m>
                  <a:r>
                    <a:rPr lang="vi-VN">
                      <a:solidFill>
                        <a:schemeClr val="tx1"/>
                      </a:solidFill>
                    </a:rPr>
                    <a:t> </a:t>
                  </a: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 </m:t>
                          </m:r>
                        </m:e>
                      </m:rad>
                    </m:oMath>
                  </a14:m>
                  <a:r>
                    <a:rPr lang="vi-VN">
                      <a:solidFill>
                        <a:schemeClr val="tx1"/>
                      </a:solidFill>
                    </a:rPr>
                    <a:t> = 0</a:t>
                  </a:r>
                </a:p>
              </p:txBody>
            </p:sp>
          </mc:Choice>
          <mc:Fallback xmlns="">
            <p:sp>
              <p:nvSpPr>
                <p:cNvPr id="44" name="Rounded Rectangle 43"/>
                <p:cNvSpPr>
                  <a:spLocks noRot="1" noChangeAspect="1" noMove="1" noResize="1" noEditPoints="1" noAdjustHandles="1" noChangeArrowheads="1" noChangeShapeType="1" noTextEdit="1"/>
                </p:cNvSpPr>
                <p:nvPr/>
              </p:nvSpPr>
              <p:spPr>
                <a:xfrm rot="163794">
                  <a:off x="8529039" y="3394175"/>
                  <a:ext cx="1979160" cy="639252"/>
                </a:xfrm>
                <a:prstGeom prst="roundRect">
                  <a:avLst/>
                </a:prstGeom>
                <a:blipFill rotWithShape="0">
                  <a:blip r:embed="rId20"/>
                  <a:stretch>
                    <a:fillRect/>
                  </a:stretch>
                </a:blipFill>
                <a:ln>
                  <a:noFill/>
                </a:ln>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45" name="Rounded Rectangle 44"/>
              <p:cNvSpPr/>
              <p:nvPr/>
            </p:nvSpPr>
            <p:spPr>
              <a:xfrm rot="21445163">
                <a:off x="8290666" y="1777027"/>
                <a:ext cx="1979160" cy="595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e>
                    </m:rad>
                  </m:oMath>
                </a14:m>
                <a:r>
                  <a:rPr lang="vi-VN">
                    <a:solidFill>
                      <a:schemeClr val="tx1"/>
                    </a:solidFill>
                    <a:latin typeface="+mj-lt"/>
                  </a:rPr>
                  <a:t>  xác định </a:t>
                </a:r>
                <a14:m>
                  <m:oMath xmlns:m="http://schemas.openxmlformats.org/officeDocument/2006/math">
                    <m:r>
                      <a:rPr lang="vi-VN" i="1" smtClean="0">
                        <a:solidFill>
                          <a:schemeClr val="tx1"/>
                        </a:solidFill>
                        <a:latin typeface="Cambria Math" panose="02040503050406030204" pitchFamily="18" charset="0"/>
                        <a:ea typeface="Cambria Math" panose="02040503050406030204" pitchFamily="18" charset="0"/>
                      </a:rPr>
                      <m:t>∀</m:t>
                    </m:r>
                    <m:r>
                      <a:rPr lang="vi-VN" b="0" i="1" smtClean="0">
                        <a:solidFill>
                          <a:schemeClr val="tx1"/>
                        </a:solidFill>
                        <a:latin typeface="Cambria Math" panose="02040503050406030204" pitchFamily="18" charset="0"/>
                        <a:ea typeface="Cambria Math" panose="02040503050406030204" pitchFamily="18" charset="0"/>
                      </a:rPr>
                      <m:t>𝑎</m:t>
                    </m:r>
                  </m:oMath>
                </a14:m>
                <a:endParaRPr lang="vi-VN">
                  <a:solidFill>
                    <a:schemeClr val="tx1"/>
                  </a:solidFill>
                  <a:latin typeface="+mj-lt"/>
                </a:endParaRPr>
              </a:p>
            </p:txBody>
          </p:sp>
        </mc:Choice>
        <mc:Fallback xmlns="">
          <p:sp>
            <p:nvSpPr>
              <p:cNvPr id="45" name="Rounded Rectangle 44"/>
              <p:cNvSpPr>
                <a:spLocks noRot="1" noChangeAspect="1" noMove="1" noResize="1" noEditPoints="1" noAdjustHandles="1" noChangeArrowheads="1" noChangeShapeType="1" noTextEdit="1"/>
              </p:cNvSpPr>
              <p:nvPr/>
            </p:nvSpPr>
            <p:spPr>
              <a:xfrm rot="21445163">
                <a:off x="8290666" y="1777027"/>
                <a:ext cx="1979160" cy="595055"/>
              </a:xfrm>
              <a:prstGeom prst="roundRect">
                <a:avLst/>
              </a:prstGeom>
              <a:blipFill rotWithShape="0">
                <a:blip r:embed="rId21"/>
                <a:stretch>
                  <a:fillRect/>
                </a:stretch>
              </a:blipFill>
              <a:ln>
                <a:noFill/>
              </a:ln>
            </p:spPr>
            <p:txBody>
              <a:bodyPr/>
              <a:lstStyle/>
              <a:p>
                <a:r>
                  <a:rPr lang="vi-VN">
                    <a:noFill/>
                  </a:rPr>
                  <a:t> </a:t>
                </a:r>
              </a:p>
            </p:txBody>
          </p:sp>
        </mc:Fallback>
      </mc:AlternateContent>
      <p:grpSp>
        <p:nvGrpSpPr>
          <p:cNvPr id="19" name="Group 18"/>
          <p:cNvGrpSpPr/>
          <p:nvPr/>
        </p:nvGrpSpPr>
        <p:grpSpPr>
          <a:xfrm>
            <a:off x="5429290" y="4215004"/>
            <a:ext cx="3481414" cy="966970"/>
            <a:chOff x="5429290" y="4215004"/>
            <a:chExt cx="3481414" cy="966970"/>
          </a:xfrm>
        </p:grpSpPr>
        <p:pic>
          <p:nvPicPr>
            <p:cNvPr id="9246" name="Picture 28"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148679">
              <a:off x="5429290" y="4647448"/>
              <a:ext cx="3481414" cy="53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6" name="Rounded Rectangle 45"/>
                <p:cNvSpPr/>
                <p:nvPr/>
              </p:nvSpPr>
              <p:spPr>
                <a:xfrm rot="21120262">
                  <a:off x="6481856" y="4215004"/>
                  <a:ext cx="2362477" cy="639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0" i="1" smtClean="0">
                          <a:solidFill>
                            <a:schemeClr val="tx1"/>
                          </a:solidFill>
                          <a:latin typeface="Cambria Math" panose="02040503050406030204" pitchFamily="18" charset="0"/>
                        </a:rPr>
                        <m:t>𝑎</m:t>
                      </m:r>
                      <m:r>
                        <a:rPr lang="vi-VN" sz="2000" b="0" i="1" smtClean="0">
                          <a:solidFill>
                            <a:schemeClr val="tx1"/>
                          </a:solidFill>
                          <a:latin typeface="Cambria Math" panose="02040503050406030204" pitchFamily="18" charset="0"/>
                        </a:rPr>
                        <m:t>&lt;</m:t>
                      </m:r>
                      <m:r>
                        <a:rPr lang="vi-VN" sz="2000" b="0" i="1" smtClean="0">
                          <a:solidFill>
                            <a:schemeClr val="tx1"/>
                          </a:solidFill>
                          <a:latin typeface="Cambria Math" panose="02040503050406030204" pitchFamily="18" charset="0"/>
                        </a:rPr>
                        <m:t>𝑏</m:t>
                      </m:r>
                    </m:oMath>
                  </a14:m>
                  <a:r>
                    <a:rPr lang="vi-VN" sz="2000">
                      <a:solidFill>
                        <a:schemeClr val="tx1"/>
                      </a:solidFill>
                    </a:rPr>
                    <a:t> </a:t>
                  </a:r>
                  <a14:m>
                    <m:oMath xmlns:m="http://schemas.openxmlformats.org/officeDocument/2006/math">
                      <m:r>
                        <a:rPr lang="vi-VN" sz="2000" i="1" smtClean="0">
                          <a:solidFill>
                            <a:schemeClr val="tx1"/>
                          </a:solidFill>
                          <a:latin typeface="Cambria Math" panose="02040503050406030204" pitchFamily="18" charset="0"/>
                          <a:ea typeface="Cambria Math" panose="02040503050406030204" pitchFamily="18" charset="0"/>
                        </a:rPr>
                        <m:t>↔</m:t>
                      </m:r>
                    </m:oMath>
                  </a14:m>
                  <a:r>
                    <a:rPr lang="vi-VN" sz="2000">
                      <a:solidFill>
                        <a:schemeClr val="tx1"/>
                      </a:solidFill>
                    </a:rPr>
                    <a:t> </a:t>
                  </a: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𝑎</m:t>
                          </m:r>
                          <m:r>
                            <a:rPr lang="vi-VN" sz="2000" b="0" i="1" smtClean="0">
                              <a:solidFill>
                                <a:schemeClr val="tx1"/>
                              </a:solidFill>
                              <a:latin typeface="Cambria Math" panose="02040503050406030204" pitchFamily="18" charset="0"/>
                            </a:rPr>
                            <m:t> </m:t>
                          </m:r>
                        </m:e>
                      </m:rad>
                    </m:oMath>
                  </a14:m>
                  <a:r>
                    <a:rPr lang="vi-VN" sz="2000">
                      <a:solidFill>
                        <a:schemeClr val="tx1"/>
                      </a:solidFill>
                    </a:rPr>
                    <a:t> &lt; </a:t>
                  </a: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𝑏</m:t>
                          </m:r>
                        </m:e>
                      </m:rad>
                    </m:oMath>
                  </a14:m>
                  <a:endParaRPr lang="vi-VN" sz="2000">
                    <a:solidFill>
                      <a:schemeClr val="tx1"/>
                    </a:solidFill>
                  </a:endParaRPr>
                </a:p>
              </p:txBody>
            </p:sp>
          </mc:Choice>
          <mc:Fallback xmlns="">
            <p:sp>
              <p:nvSpPr>
                <p:cNvPr id="46" name="Rounded Rectangle 45"/>
                <p:cNvSpPr>
                  <a:spLocks noRot="1" noChangeAspect="1" noMove="1" noResize="1" noEditPoints="1" noAdjustHandles="1" noChangeArrowheads="1" noChangeShapeType="1" noTextEdit="1"/>
                </p:cNvSpPr>
                <p:nvPr/>
              </p:nvSpPr>
              <p:spPr>
                <a:xfrm rot="21120262">
                  <a:off x="6481856" y="4215004"/>
                  <a:ext cx="2362477" cy="639252"/>
                </a:xfrm>
                <a:prstGeom prst="roundRect">
                  <a:avLst/>
                </a:prstGeom>
                <a:blipFill rotWithShape="0">
                  <a:blip r:embed="rId23"/>
                  <a:stretch>
                    <a:fillRect/>
                  </a:stretch>
                </a:blipFill>
                <a:ln>
                  <a:noFill/>
                </a:ln>
              </p:spPr>
              <p:txBody>
                <a:bodyPr/>
                <a:lstStyle/>
                <a:p>
                  <a:r>
                    <a:rPr lang="vi-VN">
                      <a:noFill/>
                    </a:rPr>
                    <a:t> </a:t>
                  </a:r>
                </a:p>
              </p:txBody>
            </p:sp>
          </mc:Fallback>
        </mc:AlternateContent>
      </p:grpSp>
      <p:grpSp>
        <p:nvGrpSpPr>
          <p:cNvPr id="20" name="Group 19"/>
          <p:cNvGrpSpPr/>
          <p:nvPr/>
        </p:nvGrpSpPr>
        <p:grpSpPr>
          <a:xfrm>
            <a:off x="5461884" y="5047312"/>
            <a:ext cx="2999860" cy="745265"/>
            <a:chOff x="5461884" y="5047312"/>
            <a:chExt cx="2999860" cy="745265"/>
          </a:xfrm>
        </p:grpSpPr>
        <p:pic>
          <p:nvPicPr>
            <p:cNvPr id="9245" name="Picture 31"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337939">
              <a:off x="5461884" y="5047312"/>
              <a:ext cx="2999860" cy="74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7" name="Rounded Rectangle 46"/>
                <p:cNvSpPr/>
                <p:nvPr/>
              </p:nvSpPr>
              <p:spPr>
                <a:xfrm>
                  <a:off x="6086229" y="5100780"/>
                  <a:ext cx="2362477" cy="639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𝑎</m:t>
                          </m:r>
                          <m:r>
                            <a:rPr lang="vi-VN" sz="2000" b="0" i="1" smtClean="0">
                              <a:solidFill>
                                <a:schemeClr val="tx1"/>
                              </a:solidFill>
                              <a:latin typeface="Cambria Math" panose="02040503050406030204" pitchFamily="18" charset="0"/>
                            </a:rPr>
                            <m:t>.</m:t>
                          </m:r>
                          <m:r>
                            <a:rPr lang="vi-VN" sz="2000" b="0" i="1" smtClean="0">
                              <a:solidFill>
                                <a:schemeClr val="tx1"/>
                              </a:solidFill>
                              <a:latin typeface="Cambria Math" panose="02040503050406030204" pitchFamily="18" charset="0"/>
                            </a:rPr>
                            <m:t>𝑏</m:t>
                          </m:r>
                        </m:e>
                      </m:rad>
                    </m:oMath>
                  </a14:m>
                  <a:r>
                    <a:rPr lang="vi-VN" sz="2000">
                      <a:solidFill>
                        <a:schemeClr val="tx1"/>
                      </a:solidFill>
                    </a:rPr>
                    <a:t>  = </a:t>
                  </a: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𝑎</m:t>
                          </m:r>
                          <m:r>
                            <a:rPr lang="vi-VN" sz="2000" b="0" i="1" smtClean="0">
                              <a:solidFill>
                                <a:schemeClr val="tx1"/>
                              </a:solidFill>
                              <a:latin typeface="Cambria Math" panose="02040503050406030204" pitchFamily="18" charset="0"/>
                            </a:rPr>
                            <m:t> </m:t>
                          </m:r>
                        </m:e>
                      </m:rad>
                    </m:oMath>
                  </a14:m>
                  <a:r>
                    <a:rPr lang="vi-VN" sz="2000">
                      <a:solidFill>
                        <a:schemeClr val="tx1"/>
                      </a:solidFill>
                    </a:rPr>
                    <a:t> . </a:t>
                  </a: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𝑏</m:t>
                          </m:r>
                        </m:e>
                      </m:rad>
                    </m:oMath>
                  </a14:m>
                  <a:endParaRPr lang="vi-VN" sz="2000">
                    <a:solidFill>
                      <a:schemeClr val="tx1"/>
                    </a:solidFill>
                  </a:endParaRPr>
                </a:p>
              </p:txBody>
            </p:sp>
          </mc:Choice>
          <mc:Fallback xmlns="">
            <p:sp>
              <p:nvSpPr>
                <p:cNvPr id="47" name="Rounded Rectangle 46"/>
                <p:cNvSpPr>
                  <a:spLocks noRot="1" noChangeAspect="1" noMove="1" noResize="1" noEditPoints="1" noAdjustHandles="1" noChangeArrowheads="1" noChangeShapeType="1" noTextEdit="1"/>
                </p:cNvSpPr>
                <p:nvPr/>
              </p:nvSpPr>
              <p:spPr>
                <a:xfrm>
                  <a:off x="6086229" y="5100780"/>
                  <a:ext cx="2362477" cy="639252"/>
                </a:xfrm>
                <a:prstGeom prst="roundRect">
                  <a:avLst/>
                </a:prstGeom>
                <a:blipFill rotWithShape="0">
                  <a:blip r:embed="rId25"/>
                  <a:stretch>
                    <a:fillRect b="-952"/>
                  </a:stretch>
                </a:blipFill>
                <a:ln>
                  <a:noFill/>
                </a:ln>
              </p:spPr>
              <p:txBody>
                <a:bodyPr/>
                <a:lstStyle/>
                <a:p>
                  <a:r>
                    <a:rPr lang="vi-VN">
                      <a:noFill/>
                    </a:rPr>
                    <a:t> </a:t>
                  </a:r>
                </a:p>
              </p:txBody>
            </p:sp>
          </mc:Fallback>
        </mc:AlternateContent>
      </p:grpSp>
      <p:grpSp>
        <p:nvGrpSpPr>
          <p:cNvPr id="21" name="Group 20"/>
          <p:cNvGrpSpPr/>
          <p:nvPr/>
        </p:nvGrpSpPr>
        <p:grpSpPr>
          <a:xfrm>
            <a:off x="5460509" y="5208469"/>
            <a:ext cx="3988368" cy="1614891"/>
            <a:chOff x="5460509" y="5208469"/>
            <a:chExt cx="3988368" cy="1614891"/>
          </a:xfrm>
        </p:grpSpPr>
        <p:pic>
          <p:nvPicPr>
            <p:cNvPr id="9244" name="Picture 34" descr="Cov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60509" y="5208469"/>
              <a:ext cx="3886690" cy="161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8" name="Rounded Rectangle 47"/>
                <p:cNvSpPr/>
                <p:nvPr/>
              </p:nvSpPr>
              <p:spPr>
                <a:xfrm rot="320752">
                  <a:off x="7089679" y="5933656"/>
                  <a:ext cx="2359198" cy="8752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f>
                            <m:fPr>
                              <m:ctrlPr>
                                <a:rPr lang="vi-VN" sz="2000" i="1" smtClean="0">
                                  <a:solidFill>
                                    <a:schemeClr val="tx1"/>
                                  </a:solidFill>
                                  <a:latin typeface="Cambria Math" panose="02040503050406030204" pitchFamily="18" charset="0"/>
                                </a:rPr>
                              </m:ctrlPr>
                            </m:fPr>
                            <m:num>
                              <m:r>
                                <a:rPr lang="vi-VN" sz="2000" b="0" i="1" smtClean="0">
                                  <a:solidFill>
                                    <a:schemeClr val="tx1"/>
                                  </a:solidFill>
                                  <a:latin typeface="Cambria Math" panose="02040503050406030204" pitchFamily="18" charset="0"/>
                                </a:rPr>
                                <m:t>𝑎</m:t>
                              </m:r>
                            </m:num>
                            <m:den>
                              <m:r>
                                <a:rPr lang="vi-VN" sz="2000" b="0" i="1" smtClean="0">
                                  <a:solidFill>
                                    <a:schemeClr val="tx1"/>
                                  </a:solidFill>
                                  <a:latin typeface="Cambria Math" panose="02040503050406030204" pitchFamily="18" charset="0"/>
                                </a:rPr>
                                <m:t>𝑏</m:t>
                              </m:r>
                            </m:den>
                          </m:f>
                        </m:e>
                      </m:rad>
                    </m:oMath>
                  </a14:m>
                  <a:r>
                    <a:rPr lang="vi-VN" sz="2000">
                      <a:solidFill>
                        <a:schemeClr val="tx1"/>
                      </a:solidFill>
                    </a:rPr>
                    <a:t>  = </a:t>
                  </a:r>
                  <a14:m>
                    <m:oMath xmlns:m="http://schemas.openxmlformats.org/officeDocument/2006/math">
                      <m:f>
                        <m:fPr>
                          <m:ctrlPr>
                            <a:rPr lang="vi-VN" sz="2000" i="1" smtClean="0">
                              <a:solidFill>
                                <a:schemeClr val="tx1"/>
                              </a:solidFill>
                              <a:latin typeface="Cambria Math" panose="02040503050406030204" pitchFamily="18" charset="0"/>
                            </a:rPr>
                          </m:ctrlPr>
                        </m:fPr>
                        <m:num>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𝑎</m:t>
                              </m:r>
                            </m:e>
                          </m:rad>
                        </m:num>
                        <m:den>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𝑏</m:t>
                              </m:r>
                            </m:e>
                          </m:rad>
                        </m:den>
                      </m:f>
                      <m:r>
                        <a:rPr lang="vi-VN" sz="2000" b="0" i="0" smtClean="0">
                          <a:solidFill>
                            <a:schemeClr val="tx1"/>
                          </a:solidFill>
                          <a:latin typeface="Cambria Math" panose="02040503050406030204" pitchFamily="18" charset="0"/>
                        </a:rPr>
                        <m:t>  (</m:t>
                      </m:r>
                      <m:r>
                        <m:rPr>
                          <m:sty m:val="p"/>
                        </m:rPr>
                        <a:rPr lang="vi-VN" sz="2000" b="0" i="0" smtClean="0">
                          <a:solidFill>
                            <a:schemeClr val="tx1"/>
                          </a:solidFill>
                          <a:latin typeface="Cambria Math" panose="02040503050406030204" pitchFamily="18" charset="0"/>
                        </a:rPr>
                        <m:t>b</m:t>
                      </m:r>
                      <m:r>
                        <a:rPr lang="vi-VN" sz="2000" b="0" i="0" smtClean="0">
                          <a:solidFill>
                            <a:schemeClr val="tx1"/>
                          </a:solidFill>
                          <a:latin typeface="Cambria Math" panose="02040503050406030204" pitchFamily="18" charset="0"/>
                        </a:rPr>
                        <m:t> </m:t>
                      </m:r>
                      <m:r>
                        <a:rPr lang="vi-VN" sz="2000" b="0" i="1" smtClean="0">
                          <a:solidFill>
                            <a:schemeClr val="tx1"/>
                          </a:solidFill>
                          <a:latin typeface="Cambria Math" panose="02040503050406030204" pitchFamily="18" charset="0"/>
                          <a:ea typeface="Cambria Math" panose="02040503050406030204" pitchFamily="18" charset="0"/>
                        </a:rPr>
                        <m:t>≠0 )</m:t>
                      </m:r>
                    </m:oMath>
                  </a14:m>
                  <a:endParaRPr lang="vi-VN" sz="2000">
                    <a:solidFill>
                      <a:schemeClr val="tx1"/>
                    </a:solidFill>
                  </a:endParaRPr>
                </a:p>
              </p:txBody>
            </p:sp>
          </mc:Choice>
          <mc:Fallback xmlns="">
            <p:sp>
              <p:nvSpPr>
                <p:cNvPr id="48" name="Rounded Rectangle 47"/>
                <p:cNvSpPr>
                  <a:spLocks noRot="1" noChangeAspect="1" noMove="1" noResize="1" noEditPoints="1" noAdjustHandles="1" noChangeArrowheads="1" noChangeShapeType="1" noTextEdit="1"/>
                </p:cNvSpPr>
                <p:nvPr/>
              </p:nvSpPr>
              <p:spPr>
                <a:xfrm rot="320752">
                  <a:off x="7089679" y="5933656"/>
                  <a:ext cx="2359198" cy="875265"/>
                </a:xfrm>
                <a:prstGeom prst="roundRect">
                  <a:avLst/>
                </a:prstGeom>
                <a:blipFill rotWithShape="0">
                  <a:blip r:embed="rId27"/>
                  <a:stretch>
                    <a:fillRect/>
                  </a:stretch>
                </a:blipFill>
                <a:ln>
                  <a:noFill/>
                </a:ln>
              </p:spPr>
              <p:txBody>
                <a:bodyPr/>
                <a:lstStyle/>
                <a:p>
                  <a:r>
                    <a:rPr lang="vi-VN">
                      <a:noFill/>
                    </a:rPr>
                    <a:t> </a:t>
                  </a:r>
                </a:p>
              </p:txBody>
            </p:sp>
          </mc:Fallback>
        </mc:AlternateContent>
      </p:grpSp>
      <p:pic>
        <p:nvPicPr>
          <p:cNvPr id="35" name="图片 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528596" y="5473215"/>
            <a:ext cx="2600830" cy="1443703"/>
          </a:xfrm>
          <a:prstGeom prst="rect">
            <a:avLst/>
          </a:prstGeom>
        </p:spPr>
      </p:pic>
      <p:pic>
        <p:nvPicPr>
          <p:cNvPr id="36" name="图片 23"/>
          <p:cNvPicPr>
            <a:picLocks noChangeAspect="1"/>
          </p:cNvPicPr>
          <p:nvPr/>
        </p:nvPicPr>
        <p:blipFill rotWithShape="1">
          <a:blip r:embed="rId29">
            <a:extLst>
              <a:ext uri="{28A0092B-C50C-407E-A947-70E740481C1C}">
                <a14:useLocalDpi xmlns:a14="http://schemas.microsoft.com/office/drawing/2010/main" val="0"/>
              </a:ext>
            </a:extLst>
          </a:blip>
          <a:srcRect l="4267" t="5452" r="53867" b="6845"/>
          <a:stretch/>
        </p:blipFill>
        <p:spPr>
          <a:xfrm>
            <a:off x="-139591" y="1732772"/>
            <a:ext cx="4832116" cy="4642270"/>
          </a:xfrm>
          <a:prstGeom prst="rect">
            <a:avLst/>
          </a:prstGeom>
        </p:spPr>
      </p:pic>
      <p:pic>
        <p:nvPicPr>
          <p:cNvPr id="37" name="Picture 7" descr="Cove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08914" y="2667567"/>
            <a:ext cx="23209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42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strips(upRight)">
                                      <p:cBhvr>
                                        <p:cTn id="7" dur="500"/>
                                        <p:tgtEl>
                                          <p:spTgt spid="563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strips(upRight)">
                                      <p:cBhvr>
                                        <p:cTn id="12" dur="500"/>
                                        <p:tgtEl>
                                          <p:spTgt spid="56325"/>
                                        </p:tgtEl>
                                      </p:cBhvr>
                                    </p:animEffect>
                                  </p:childTnLst>
                                </p:cTn>
                              </p:par>
                              <p:par>
                                <p:cTn id="13" presetID="18"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up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56324"/>
                                        </p:tgtEl>
                                        <p:attrNameLst>
                                          <p:attrName>style.visibility</p:attrName>
                                        </p:attrNameLst>
                                      </p:cBhvr>
                                      <p:to>
                                        <p:strVal val="visible"/>
                                      </p:to>
                                    </p:set>
                                    <p:animEffect transition="in" filter="strips(upRight)">
                                      <p:cBhvr>
                                        <p:cTn id="20" dur="500"/>
                                        <p:tgtEl>
                                          <p:spTgt spid="5632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nodeType="clickEffect">
                                  <p:stCondLst>
                                    <p:cond delay="0"/>
                                  </p:stCondLst>
                                  <p:childTnLst>
                                    <p:set>
                                      <p:cBhvr>
                                        <p:cTn id="24" dur="1" fill="hold">
                                          <p:stCondLst>
                                            <p:cond delay="0"/>
                                          </p:stCondLst>
                                        </p:cTn>
                                        <p:tgtEl>
                                          <p:spTgt spid="56331"/>
                                        </p:tgtEl>
                                        <p:attrNameLst>
                                          <p:attrName>style.visibility</p:attrName>
                                        </p:attrNameLst>
                                      </p:cBhvr>
                                      <p:to>
                                        <p:strVal val="visible"/>
                                      </p:to>
                                    </p:set>
                                    <p:animEffect transition="in" filter="strips(upRight)">
                                      <p:cBhvr>
                                        <p:cTn id="25" dur="500"/>
                                        <p:tgtEl>
                                          <p:spTgt spid="56331"/>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up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nodeType="clickEffect">
                                  <p:stCondLst>
                                    <p:cond delay="0"/>
                                  </p:stCondLst>
                                  <p:childTnLst>
                                    <p:set>
                                      <p:cBhvr>
                                        <p:cTn id="34" dur="1" fill="hold">
                                          <p:stCondLst>
                                            <p:cond delay="0"/>
                                          </p:stCondLst>
                                        </p:cTn>
                                        <p:tgtEl>
                                          <p:spTgt spid="56323"/>
                                        </p:tgtEl>
                                        <p:attrNameLst>
                                          <p:attrName>style.visibility</p:attrName>
                                        </p:attrNameLst>
                                      </p:cBhvr>
                                      <p:to>
                                        <p:strVal val="visible"/>
                                      </p:to>
                                    </p:set>
                                    <p:animEffect transition="in" filter="strips(upRight)">
                                      <p:cBhvr>
                                        <p:cTn id="35" dur="500"/>
                                        <p:tgtEl>
                                          <p:spTgt spid="56323"/>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9250"/>
                                        </p:tgtEl>
                                        <p:attrNameLst>
                                          <p:attrName>style.visibility</p:attrName>
                                        </p:attrNameLst>
                                      </p:cBhvr>
                                      <p:to>
                                        <p:strVal val="visible"/>
                                      </p:to>
                                    </p:set>
                                    <p:animEffect transition="in" filter="strips(upRight)">
                                      <p:cBhvr>
                                        <p:cTn id="40" dur="500"/>
                                        <p:tgtEl>
                                          <p:spTgt spid="9250"/>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strips(upRight)">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trips(up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upRigh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56322"/>
                                        </p:tgtEl>
                                        <p:attrNameLst>
                                          <p:attrName>style.visibility</p:attrName>
                                        </p:attrNameLst>
                                      </p:cBhvr>
                                      <p:to>
                                        <p:strVal val="visible"/>
                                      </p:to>
                                    </p:set>
                                    <p:animEffect transition="in" filter="strips(downLeft)">
                                      <p:cBhvr>
                                        <p:cTn id="62" dur="500"/>
                                        <p:tgtEl>
                                          <p:spTgt spid="56322"/>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3"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upRigh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3"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strips(upRigh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3"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strips(upRight)">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b="62030"/>
          <a:stretch/>
        </p:blipFill>
        <p:spPr>
          <a:xfrm>
            <a:off x="-60540" y="-14938"/>
            <a:ext cx="12189658" cy="685800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39127" b="16381"/>
          <a:stretch/>
        </p:blipFill>
        <p:spPr>
          <a:xfrm>
            <a:off x="9557014" y="5062129"/>
            <a:ext cx="2608506" cy="1795871"/>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32129"/>
          <a:stretch/>
        </p:blipFill>
        <p:spPr>
          <a:xfrm>
            <a:off x="7594660" y="22766"/>
            <a:ext cx="4595415" cy="311898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7" y="0"/>
            <a:ext cx="2056246" cy="98558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454869" y="85313"/>
            <a:ext cx="1700264" cy="814953"/>
          </a:xfrm>
          <a:prstGeom prst="rect">
            <a:avLst/>
          </a:prstGeom>
        </p:spPr>
      </p:pic>
      <p:grpSp>
        <p:nvGrpSpPr>
          <p:cNvPr id="14" name="组合 5"/>
          <p:cNvGrpSpPr/>
          <p:nvPr/>
        </p:nvGrpSpPr>
        <p:grpSpPr>
          <a:xfrm>
            <a:off x="0" y="3352800"/>
            <a:ext cx="3662354" cy="3300247"/>
            <a:chOff x="90140" y="1194594"/>
            <a:chExt cx="5707063" cy="4468813"/>
          </a:xfrm>
          <a:solidFill>
            <a:srgbClr val="329061"/>
          </a:solidFill>
        </p:grpSpPr>
        <p:sp>
          <p:nvSpPr>
            <p:cNvPr id="15" name="任意多边形: 形状 16"/>
            <p:cNvSpPr>
              <a:spLocks/>
            </p:cNvSpPr>
            <p:nvPr/>
          </p:nvSpPr>
          <p:spPr bwMode="auto">
            <a:xfrm>
              <a:off x="1879253" y="4277519"/>
              <a:ext cx="277813" cy="422275"/>
            </a:xfrm>
            <a:custGeom>
              <a:avLst/>
              <a:gdLst>
                <a:gd name="T0" fmla="*/ 58 w 175"/>
                <a:gd name="T1" fmla="*/ 0 h 266"/>
                <a:gd name="T2" fmla="*/ 61 w 175"/>
                <a:gd name="T3" fmla="*/ 2 h 266"/>
                <a:gd name="T4" fmla="*/ 66 w 175"/>
                <a:gd name="T5" fmla="*/ 3 h 266"/>
                <a:gd name="T6" fmla="*/ 74 w 175"/>
                <a:gd name="T7" fmla="*/ 7 h 266"/>
                <a:gd name="T8" fmla="*/ 84 w 175"/>
                <a:gd name="T9" fmla="*/ 12 h 266"/>
                <a:gd name="T10" fmla="*/ 96 w 175"/>
                <a:gd name="T11" fmla="*/ 18 h 266"/>
                <a:gd name="T12" fmla="*/ 109 w 175"/>
                <a:gd name="T13" fmla="*/ 28 h 266"/>
                <a:gd name="T14" fmla="*/ 122 w 175"/>
                <a:gd name="T15" fmla="*/ 38 h 266"/>
                <a:gd name="T16" fmla="*/ 135 w 175"/>
                <a:gd name="T17" fmla="*/ 51 h 266"/>
                <a:gd name="T18" fmla="*/ 148 w 175"/>
                <a:gd name="T19" fmla="*/ 65 h 266"/>
                <a:gd name="T20" fmla="*/ 158 w 175"/>
                <a:gd name="T21" fmla="*/ 82 h 266"/>
                <a:gd name="T22" fmla="*/ 167 w 175"/>
                <a:gd name="T23" fmla="*/ 100 h 266"/>
                <a:gd name="T24" fmla="*/ 173 w 175"/>
                <a:gd name="T25" fmla="*/ 121 h 266"/>
                <a:gd name="T26" fmla="*/ 175 w 175"/>
                <a:gd name="T27" fmla="*/ 146 h 266"/>
                <a:gd name="T28" fmla="*/ 174 w 175"/>
                <a:gd name="T29" fmla="*/ 172 h 266"/>
                <a:gd name="T30" fmla="*/ 167 w 175"/>
                <a:gd name="T31" fmla="*/ 200 h 266"/>
                <a:gd name="T32" fmla="*/ 157 w 175"/>
                <a:gd name="T33" fmla="*/ 233 h 266"/>
                <a:gd name="T34" fmla="*/ 140 w 175"/>
                <a:gd name="T35" fmla="*/ 266 h 266"/>
                <a:gd name="T36" fmla="*/ 137 w 175"/>
                <a:gd name="T37" fmla="*/ 266 h 266"/>
                <a:gd name="T38" fmla="*/ 131 w 175"/>
                <a:gd name="T39" fmla="*/ 264 h 266"/>
                <a:gd name="T40" fmla="*/ 122 w 175"/>
                <a:gd name="T41" fmla="*/ 260 h 266"/>
                <a:gd name="T42" fmla="*/ 110 w 175"/>
                <a:gd name="T43" fmla="*/ 255 h 266"/>
                <a:gd name="T44" fmla="*/ 96 w 175"/>
                <a:gd name="T45" fmla="*/ 247 h 266"/>
                <a:gd name="T46" fmla="*/ 80 w 175"/>
                <a:gd name="T47" fmla="*/ 238 h 266"/>
                <a:gd name="T48" fmla="*/ 65 w 175"/>
                <a:gd name="T49" fmla="*/ 226 h 266"/>
                <a:gd name="T50" fmla="*/ 49 w 175"/>
                <a:gd name="T51" fmla="*/ 214 h 266"/>
                <a:gd name="T52" fmla="*/ 35 w 175"/>
                <a:gd name="T53" fmla="*/ 199 h 266"/>
                <a:gd name="T54" fmla="*/ 22 w 175"/>
                <a:gd name="T55" fmla="*/ 183 h 266"/>
                <a:gd name="T56" fmla="*/ 11 w 175"/>
                <a:gd name="T57" fmla="*/ 164 h 266"/>
                <a:gd name="T58" fmla="*/ 4 w 175"/>
                <a:gd name="T59" fmla="*/ 144 h 266"/>
                <a:gd name="T60" fmla="*/ 0 w 175"/>
                <a:gd name="T61" fmla="*/ 121 h 266"/>
                <a:gd name="T62" fmla="*/ 0 w 175"/>
                <a:gd name="T63" fmla="*/ 96 h 266"/>
                <a:gd name="T64" fmla="*/ 6 w 175"/>
                <a:gd name="T65" fmla="*/ 70 h 266"/>
                <a:gd name="T66" fmla="*/ 18 w 175"/>
                <a:gd name="T67" fmla="*/ 41 h 266"/>
                <a:gd name="T68" fmla="*/ 36 w 175"/>
                <a:gd name="T69" fmla="*/ 9 h 266"/>
                <a:gd name="T70" fmla="*/ 35 w 175"/>
                <a:gd name="T71" fmla="*/ 13 h 266"/>
                <a:gd name="T72" fmla="*/ 32 w 175"/>
                <a:gd name="T73" fmla="*/ 21 h 266"/>
                <a:gd name="T74" fmla="*/ 30 w 175"/>
                <a:gd name="T75" fmla="*/ 33 h 266"/>
                <a:gd name="T76" fmla="*/ 26 w 175"/>
                <a:gd name="T77" fmla="*/ 48 h 266"/>
                <a:gd name="T78" fmla="*/ 24 w 175"/>
                <a:gd name="T79" fmla="*/ 66 h 266"/>
                <a:gd name="T80" fmla="*/ 26 w 175"/>
                <a:gd name="T81" fmla="*/ 87 h 266"/>
                <a:gd name="T82" fmla="*/ 30 w 175"/>
                <a:gd name="T83" fmla="*/ 109 h 266"/>
                <a:gd name="T84" fmla="*/ 37 w 175"/>
                <a:gd name="T85" fmla="*/ 131 h 266"/>
                <a:gd name="T86" fmla="*/ 50 w 175"/>
                <a:gd name="T87" fmla="*/ 153 h 266"/>
                <a:gd name="T88" fmla="*/ 49 w 175"/>
                <a:gd name="T89" fmla="*/ 150 h 266"/>
                <a:gd name="T90" fmla="*/ 46 w 175"/>
                <a:gd name="T91" fmla="*/ 142 h 266"/>
                <a:gd name="T92" fmla="*/ 43 w 175"/>
                <a:gd name="T93" fmla="*/ 127 h 266"/>
                <a:gd name="T94" fmla="*/ 40 w 175"/>
                <a:gd name="T95" fmla="*/ 109 h 266"/>
                <a:gd name="T96" fmla="*/ 37 w 175"/>
                <a:gd name="T97" fmla="*/ 89 h 266"/>
                <a:gd name="T98" fmla="*/ 37 w 175"/>
                <a:gd name="T99" fmla="*/ 66 h 266"/>
                <a:gd name="T100" fmla="*/ 40 w 175"/>
                <a:gd name="T101" fmla="*/ 44 h 266"/>
                <a:gd name="T102" fmla="*/ 46 w 175"/>
                <a:gd name="T103" fmla="*/ 22 h 266"/>
                <a:gd name="T104" fmla="*/ 58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58" y="0"/>
                  </a:moveTo>
                  <a:lnTo>
                    <a:pt x="61" y="2"/>
                  </a:lnTo>
                  <a:lnTo>
                    <a:pt x="66" y="3"/>
                  </a:lnTo>
                  <a:lnTo>
                    <a:pt x="74" y="7"/>
                  </a:lnTo>
                  <a:lnTo>
                    <a:pt x="84" y="12"/>
                  </a:lnTo>
                  <a:lnTo>
                    <a:pt x="96" y="18"/>
                  </a:lnTo>
                  <a:lnTo>
                    <a:pt x="109" y="28"/>
                  </a:lnTo>
                  <a:lnTo>
                    <a:pt x="122" y="38"/>
                  </a:lnTo>
                  <a:lnTo>
                    <a:pt x="135" y="51"/>
                  </a:lnTo>
                  <a:lnTo>
                    <a:pt x="148" y="65"/>
                  </a:lnTo>
                  <a:lnTo>
                    <a:pt x="158" y="82"/>
                  </a:lnTo>
                  <a:lnTo>
                    <a:pt x="167" y="100"/>
                  </a:lnTo>
                  <a:lnTo>
                    <a:pt x="173" y="121"/>
                  </a:lnTo>
                  <a:lnTo>
                    <a:pt x="175" y="146"/>
                  </a:lnTo>
                  <a:lnTo>
                    <a:pt x="174" y="172"/>
                  </a:lnTo>
                  <a:lnTo>
                    <a:pt x="167" y="200"/>
                  </a:lnTo>
                  <a:lnTo>
                    <a:pt x="157" y="233"/>
                  </a:lnTo>
                  <a:lnTo>
                    <a:pt x="140" y="266"/>
                  </a:lnTo>
                  <a:lnTo>
                    <a:pt x="137" y="266"/>
                  </a:lnTo>
                  <a:lnTo>
                    <a:pt x="131" y="264"/>
                  </a:lnTo>
                  <a:lnTo>
                    <a:pt x="122" y="260"/>
                  </a:lnTo>
                  <a:lnTo>
                    <a:pt x="110" y="255"/>
                  </a:lnTo>
                  <a:lnTo>
                    <a:pt x="96" y="247"/>
                  </a:lnTo>
                  <a:lnTo>
                    <a:pt x="80" y="238"/>
                  </a:lnTo>
                  <a:lnTo>
                    <a:pt x="65" y="226"/>
                  </a:lnTo>
                  <a:lnTo>
                    <a:pt x="49" y="214"/>
                  </a:lnTo>
                  <a:lnTo>
                    <a:pt x="35" y="199"/>
                  </a:lnTo>
                  <a:lnTo>
                    <a:pt x="22" y="183"/>
                  </a:lnTo>
                  <a:lnTo>
                    <a:pt x="11" y="164"/>
                  </a:lnTo>
                  <a:lnTo>
                    <a:pt x="4" y="144"/>
                  </a:lnTo>
                  <a:lnTo>
                    <a:pt x="0" y="121"/>
                  </a:lnTo>
                  <a:lnTo>
                    <a:pt x="0" y="96"/>
                  </a:lnTo>
                  <a:lnTo>
                    <a:pt x="6" y="70"/>
                  </a:lnTo>
                  <a:lnTo>
                    <a:pt x="18" y="41"/>
                  </a:lnTo>
                  <a:lnTo>
                    <a:pt x="36" y="9"/>
                  </a:lnTo>
                  <a:lnTo>
                    <a:pt x="35" y="13"/>
                  </a:lnTo>
                  <a:lnTo>
                    <a:pt x="32" y="21"/>
                  </a:lnTo>
                  <a:lnTo>
                    <a:pt x="30" y="33"/>
                  </a:lnTo>
                  <a:lnTo>
                    <a:pt x="26" y="48"/>
                  </a:lnTo>
                  <a:lnTo>
                    <a:pt x="24" y="66"/>
                  </a:lnTo>
                  <a:lnTo>
                    <a:pt x="26" y="87"/>
                  </a:lnTo>
                  <a:lnTo>
                    <a:pt x="30" y="109"/>
                  </a:lnTo>
                  <a:lnTo>
                    <a:pt x="37" y="131"/>
                  </a:lnTo>
                  <a:lnTo>
                    <a:pt x="50" y="153"/>
                  </a:lnTo>
                  <a:lnTo>
                    <a:pt x="49" y="150"/>
                  </a:lnTo>
                  <a:lnTo>
                    <a:pt x="46" y="142"/>
                  </a:lnTo>
                  <a:lnTo>
                    <a:pt x="43" y="127"/>
                  </a:lnTo>
                  <a:lnTo>
                    <a:pt x="40" y="109"/>
                  </a:lnTo>
                  <a:lnTo>
                    <a:pt x="37" y="89"/>
                  </a:lnTo>
                  <a:lnTo>
                    <a:pt x="37" y="66"/>
                  </a:lnTo>
                  <a:lnTo>
                    <a:pt x="40" y="44"/>
                  </a:lnTo>
                  <a:lnTo>
                    <a:pt x="46" y="22"/>
                  </a:lnTo>
                  <a:lnTo>
                    <a:pt x="58"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6" name="任意多边形: 形状 17"/>
            <p:cNvSpPr>
              <a:spLocks/>
            </p:cNvSpPr>
            <p:nvPr/>
          </p:nvSpPr>
          <p:spPr bwMode="auto">
            <a:xfrm>
              <a:off x="1469678" y="4490244"/>
              <a:ext cx="279400" cy="422275"/>
            </a:xfrm>
            <a:custGeom>
              <a:avLst/>
              <a:gdLst>
                <a:gd name="T0" fmla="*/ 60 w 176"/>
                <a:gd name="T1" fmla="*/ 0 h 266"/>
                <a:gd name="T2" fmla="*/ 61 w 176"/>
                <a:gd name="T3" fmla="*/ 0 h 266"/>
                <a:gd name="T4" fmla="*/ 67 w 176"/>
                <a:gd name="T5" fmla="*/ 3 h 266"/>
                <a:gd name="T6" fmla="*/ 74 w 176"/>
                <a:gd name="T7" fmla="*/ 6 h 266"/>
                <a:gd name="T8" fmla="*/ 85 w 176"/>
                <a:gd name="T9" fmla="*/ 12 h 266"/>
                <a:gd name="T10" fmla="*/ 98 w 176"/>
                <a:gd name="T11" fmla="*/ 18 h 266"/>
                <a:gd name="T12" fmla="*/ 110 w 176"/>
                <a:gd name="T13" fmla="*/ 26 h 266"/>
                <a:gd name="T14" fmla="*/ 124 w 176"/>
                <a:gd name="T15" fmla="*/ 36 h 266"/>
                <a:gd name="T16" fmla="*/ 137 w 176"/>
                <a:gd name="T17" fmla="*/ 49 h 266"/>
                <a:gd name="T18" fmla="*/ 149 w 176"/>
                <a:gd name="T19" fmla="*/ 64 h 266"/>
                <a:gd name="T20" fmla="*/ 159 w 176"/>
                <a:gd name="T21" fmla="*/ 80 h 266"/>
                <a:gd name="T22" fmla="*/ 168 w 176"/>
                <a:gd name="T23" fmla="*/ 100 h 266"/>
                <a:gd name="T24" fmla="*/ 173 w 176"/>
                <a:gd name="T25" fmla="*/ 121 h 266"/>
                <a:gd name="T26" fmla="*/ 176 w 176"/>
                <a:gd name="T27" fmla="*/ 144 h 266"/>
                <a:gd name="T28" fmla="*/ 175 w 176"/>
                <a:gd name="T29" fmla="*/ 171 h 266"/>
                <a:gd name="T30" fmla="*/ 169 w 176"/>
                <a:gd name="T31" fmla="*/ 200 h 266"/>
                <a:gd name="T32" fmla="*/ 158 w 176"/>
                <a:gd name="T33" fmla="*/ 231 h 266"/>
                <a:gd name="T34" fmla="*/ 141 w 176"/>
                <a:gd name="T35" fmla="*/ 266 h 266"/>
                <a:gd name="T36" fmla="*/ 139 w 176"/>
                <a:gd name="T37" fmla="*/ 265 h 266"/>
                <a:gd name="T38" fmla="*/ 133 w 176"/>
                <a:gd name="T39" fmla="*/ 264 h 266"/>
                <a:gd name="T40" fmla="*/ 123 w 176"/>
                <a:gd name="T41" fmla="*/ 258 h 266"/>
                <a:gd name="T42" fmla="*/ 111 w 176"/>
                <a:gd name="T43" fmla="*/ 253 h 266"/>
                <a:gd name="T44" fmla="*/ 97 w 176"/>
                <a:gd name="T45" fmla="*/ 245 h 266"/>
                <a:gd name="T46" fmla="*/ 81 w 176"/>
                <a:gd name="T47" fmla="*/ 236 h 266"/>
                <a:gd name="T48" fmla="*/ 65 w 176"/>
                <a:gd name="T49" fmla="*/ 226 h 266"/>
                <a:gd name="T50" fmla="*/ 50 w 176"/>
                <a:gd name="T51" fmla="*/ 213 h 266"/>
                <a:gd name="T52" fmla="*/ 35 w 176"/>
                <a:gd name="T53" fmla="*/ 199 h 266"/>
                <a:gd name="T54" fmla="*/ 22 w 176"/>
                <a:gd name="T55" fmla="*/ 182 h 266"/>
                <a:gd name="T56" fmla="*/ 12 w 176"/>
                <a:gd name="T57" fmla="*/ 164 h 266"/>
                <a:gd name="T58" fmla="*/ 4 w 176"/>
                <a:gd name="T59" fmla="*/ 143 h 266"/>
                <a:gd name="T60" fmla="*/ 0 w 176"/>
                <a:gd name="T61" fmla="*/ 121 h 266"/>
                <a:gd name="T62" fmla="*/ 2 w 176"/>
                <a:gd name="T63" fmla="*/ 96 h 266"/>
                <a:gd name="T64" fmla="*/ 7 w 176"/>
                <a:gd name="T65" fmla="*/ 69 h 266"/>
                <a:gd name="T66" fmla="*/ 19 w 176"/>
                <a:gd name="T67" fmla="*/ 40 h 266"/>
                <a:gd name="T68" fmla="*/ 37 w 176"/>
                <a:gd name="T69" fmla="*/ 9 h 266"/>
                <a:gd name="T70" fmla="*/ 35 w 176"/>
                <a:gd name="T71" fmla="*/ 12 h 266"/>
                <a:gd name="T72" fmla="*/ 33 w 176"/>
                <a:gd name="T73" fmla="*/ 19 h 266"/>
                <a:gd name="T74" fmla="*/ 30 w 176"/>
                <a:gd name="T75" fmla="*/ 32 h 266"/>
                <a:gd name="T76" fmla="*/ 28 w 176"/>
                <a:gd name="T77" fmla="*/ 48 h 266"/>
                <a:gd name="T78" fmla="*/ 25 w 176"/>
                <a:gd name="T79" fmla="*/ 66 h 266"/>
                <a:gd name="T80" fmla="*/ 26 w 176"/>
                <a:gd name="T81" fmla="*/ 87 h 266"/>
                <a:gd name="T82" fmla="*/ 30 w 176"/>
                <a:gd name="T83" fmla="*/ 108 h 266"/>
                <a:gd name="T84" fmla="*/ 38 w 176"/>
                <a:gd name="T85" fmla="*/ 131 h 266"/>
                <a:gd name="T86" fmla="*/ 51 w 176"/>
                <a:gd name="T87" fmla="*/ 152 h 266"/>
                <a:gd name="T88" fmla="*/ 50 w 176"/>
                <a:gd name="T89" fmla="*/ 149 h 266"/>
                <a:gd name="T90" fmla="*/ 47 w 176"/>
                <a:gd name="T91" fmla="*/ 140 h 266"/>
                <a:gd name="T92" fmla="*/ 43 w 176"/>
                <a:gd name="T93" fmla="*/ 126 h 266"/>
                <a:gd name="T94" fmla="*/ 41 w 176"/>
                <a:gd name="T95" fmla="*/ 109 h 266"/>
                <a:gd name="T96" fmla="*/ 38 w 176"/>
                <a:gd name="T97" fmla="*/ 88 h 266"/>
                <a:gd name="T98" fmla="*/ 38 w 176"/>
                <a:gd name="T99" fmla="*/ 66 h 266"/>
                <a:gd name="T100" fmla="*/ 41 w 176"/>
                <a:gd name="T101" fmla="*/ 43 h 266"/>
                <a:gd name="T102" fmla="*/ 48 w 176"/>
                <a:gd name="T103" fmla="*/ 21 h 266"/>
                <a:gd name="T104" fmla="*/ 60 w 176"/>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66">
                  <a:moveTo>
                    <a:pt x="60" y="0"/>
                  </a:moveTo>
                  <a:lnTo>
                    <a:pt x="61" y="0"/>
                  </a:lnTo>
                  <a:lnTo>
                    <a:pt x="67" y="3"/>
                  </a:lnTo>
                  <a:lnTo>
                    <a:pt x="74" y="6"/>
                  </a:lnTo>
                  <a:lnTo>
                    <a:pt x="85" y="12"/>
                  </a:lnTo>
                  <a:lnTo>
                    <a:pt x="98" y="18"/>
                  </a:lnTo>
                  <a:lnTo>
                    <a:pt x="110" y="26"/>
                  </a:lnTo>
                  <a:lnTo>
                    <a:pt x="124" y="36"/>
                  </a:lnTo>
                  <a:lnTo>
                    <a:pt x="137" y="49"/>
                  </a:lnTo>
                  <a:lnTo>
                    <a:pt x="149" y="64"/>
                  </a:lnTo>
                  <a:lnTo>
                    <a:pt x="159" y="80"/>
                  </a:lnTo>
                  <a:lnTo>
                    <a:pt x="168" y="100"/>
                  </a:lnTo>
                  <a:lnTo>
                    <a:pt x="173" y="121"/>
                  </a:lnTo>
                  <a:lnTo>
                    <a:pt x="176" y="144"/>
                  </a:lnTo>
                  <a:lnTo>
                    <a:pt x="175" y="171"/>
                  </a:lnTo>
                  <a:lnTo>
                    <a:pt x="169" y="200"/>
                  </a:lnTo>
                  <a:lnTo>
                    <a:pt x="158" y="231"/>
                  </a:lnTo>
                  <a:lnTo>
                    <a:pt x="141" y="266"/>
                  </a:lnTo>
                  <a:lnTo>
                    <a:pt x="139" y="265"/>
                  </a:lnTo>
                  <a:lnTo>
                    <a:pt x="133" y="264"/>
                  </a:lnTo>
                  <a:lnTo>
                    <a:pt x="123" y="258"/>
                  </a:lnTo>
                  <a:lnTo>
                    <a:pt x="111" y="253"/>
                  </a:lnTo>
                  <a:lnTo>
                    <a:pt x="97" y="245"/>
                  </a:lnTo>
                  <a:lnTo>
                    <a:pt x="81" y="236"/>
                  </a:lnTo>
                  <a:lnTo>
                    <a:pt x="65" y="226"/>
                  </a:lnTo>
                  <a:lnTo>
                    <a:pt x="50" y="213"/>
                  </a:lnTo>
                  <a:lnTo>
                    <a:pt x="35" y="199"/>
                  </a:lnTo>
                  <a:lnTo>
                    <a:pt x="22" y="182"/>
                  </a:lnTo>
                  <a:lnTo>
                    <a:pt x="12" y="164"/>
                  </a:lnTo>
                  <a:lnTo>
                    <a:pt x="4" y="143"/>
                  </a:lnTo>
                  <a:lnTo>
                    <a:pt x="0" y="121"/>
                  </a:lnTo>
                  <a:lnTo>
                    <a:pt x="2" y="96"/>
                  </a:lnTo>
                  <a:lnTo>
                    <a:pt x="7" y="69"/>
                  </a:lnTo>
                  <a:lnTo>
                    <a:pt x="19" y="40"/>
                  </a:lnTo>
                  <a:lnTo>
                    <a:pt x="37" y="9"/>
                  </a:lnTo>
                  <a:lnTo>
                    <a:pt x="35" y="12"/>
                  </a:lnTo>
                  <a:lnTo>
                    <a:pt x="33" y="19"/>
                  </a:lnTo>
                  <a:lnTo>
                    <a:pt x="30" y="32"/>
                  </a:lnTo>
                  <a:lnTo>
                    <a:pt x="28" y="48"/>
                  </a:lnTo>
                  <a:lnTo>
                    <a:pt x="25" y="66"/>
                  </a:lnTo>
                  <a:lnTo>
                    <a:pt x="26" y="87"/>
                  </a:lnTo>
                  <a:lnTo>
                    <a:pt x="30" y="108"/>
                  </a:lnTo>
                  <a:lnTo>
                    <a:pt x="38" y="131"/>
                  </a:lnTo>
                  <a:lnTo>
                    <a:pt x="51" y="152"/>
                  </a:lnTo>
                  <a:lnTo>
                    <a:pt x="50" y="149"/>
                  </a:lnTo>
                  <a:lnTo>
                    <a:pt x="47" y="140"/>
                  </a:lnTo>
                  <a:lnTo>
                    <a:pt x="43" y="126"/>
                  </a:lnTo>
                  <a:lnTo>
                    <a:pt x="41" y="109"/>
                  </a:lnTo>
                  <a:lnTo>
                    <a:pt x="38" y="88"/>
                  </a:lnTo>
                  <a:lnTo>
                    <a:pt x="38" y="66"/>
                  </a:lnTo>
                  <a:lnTo>
                    <a:pt x="41" y="43"/>
                  </a:lnTo>
                  <a:lnTo>
                    <a:pt x="48" y="21"/>
                  </a:lnTo>
                  <a:lnTo>
                    <a:pt x="6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7" name="任意多边形: 形状 18"/>
            <p:cNvSpPr>
              <a:spLocks/>
            </p:cNvSpPr>
            <p:nvPr/>
          </p:nvSpPr>
          <p:spPr bwMode="auto">
            <a:xfrm>
              <a:off x="783878" y="4561681"/>
              <a:ext cx="279400" cy="404813"/>
            </a:xfrm>
            <a:custGeom>
              <a:avLst/>
              <a:gdLst>
                <a:gd name="T0" fmla="*/ 133 w 176"/>
                <a:gd name="T1" fmla="*/ 0 h 255"/>
                <a:gd name="T2" fmla="*/ 131 w 176"/>
                <a:gd name="T3" fmla="*/ 2 h 255"/>
                <a:gd name="T4" fmla="*/ 124 w 176"/>
                <a:gd name="T5" fmla="*/ 4 h 255"/>
                <a:gd name="T6" fmla="*/ 113 w 176"/>
                <a:gd name="T7" fmla="*/ 11 h 255"/>
                <a:gd name="T8" fmla="*/ 100 w 176"/>
                <a:gd name="T9" fmla="*/ 20 h 255"/>
                <a:gd name="T10" fmla="*/ 85 w 176"/>
                <a:gd name="T11" fmla="*/ 32 h 255"/>
                <a:gd name="T12" fmla="*/ 72 w 176"/>
                <a:gd name="T13" fmla="*/ 47 h 255"/>
                <a:gd name="T14" fmla="*/ 59 w 176"/>
                <a:gd name="T15" fmla="*/ 65 h 255"/>
                <a:gd name="T16" fmla="*/ 49 w 176"/>
                <a:gd name="T17" fmla="*/ 86 h 255"/>
                <a:gd name="T18" fmla="*/ 42 w 176"/>
                <a:gd name="T19" fmla="*/ 111 h 255"/>
                <a:gd name="T20" fmla="*/ 44 w 176"/>
                <a:gd name="T21" fmla="*/ 108 h 255"/>
                <a:gd name="T22" fmla="*/ 49 w 176"/>
                <a:gd name="T23" fmla="*/ 100 h 255"/>
                <a:gd name="T24" fmla="*/ 55 w 176"/>
                <a:gd name="T25" fmla="*/ 87 h 255"/>
                <a:gd name="T26" fmla="*/ 66 w 176"/>
                <a:gd name="T27" fmla="*/ 73 h 255"/>
                <a:gd name="T28" fmla="*/ 79 w 176"/>
                <a:gd name="T29" fmla="*/ 58 h 255"/>
                <a:gd name="T30" fmla="*/ 94 w 176"/>
                <a:gd name="T31" fmla="*/ 42 h 255"/>
                <a:gd name="T32" fmla="*/ 113 w 176"/>
                <a:gd name="T33" fmla="*/ 28 h 255"/>
                <a:gd name="T34" fmla="*/ 133 w 176"/>
                <a:gd name="T35" fmla="*/ 16 h 255"/>
                <a:gd name="T36" fmla="*/ 157 w 176"/>
                <a:gd name="T37" fmla="*/ 10 h 255"/>
                <a:gd name="T38" fmla="*/ 158 w 176"/>
                <a:gd name="T39" fmla="*/ 12 h 255"/>
                <a:gd name="T40" fmla="*/ 161 w 176"/>
                <a:gd name="T41" fmla="*/ 17 h 255"/>
                <a:gd name="T42" fmla="*/ 163 w 176"/>
                <a:gd name="T43" fmla="*/ 26 h 255"/>
                <a:gd name="T44" fmla="*/ 167 w 176"/>
                <a:gd name="T45" fmla="*/ 39 h 255"/>
                <a:gd name="T46" fmla="*/ 171 w 176"/>
                <a:gd name="T47" fmla="*/ 54 h 255"/>
                <a:gd name="T48" fmla="*/ 175 w 176"/>
                <a:gd name="T49" fmla="*/ 71 h 255"/>
                <a:gd name="T50" fmla="*/ 176 w 176"/>
                <a:gd name="T51" fmla="*/ 89 h 255"/>
                <a:gd name="T52" fmla="*/ 175 w 176"/>
                <a:gd name="T53" fmla="*/ 108 h 255"/>
                <a:gd name="T54" fmla="*/ 172 w 176"/>
                <a:gd name="T55" fmla="*/ 129 h 255"/>
                <a:gd name="T56" fmla="*/ 166 w 176"/>
                <a:gd name="T57" fmla="*/ 148 h 255"/>
                <a:gd name="T58" fmla="*/ 156 w 176"/>
                <a:gd name="T59" fmla="*/ 169 h 255"/>
                <a:gd name="T60" fmla="*/ 141 w 176"/>
                <a:gd name="T61" fmla="*/ 190 h 255"/>
                <a:gd name="T62" fmla="*/ 122 w 176"/>
                <a:gd name="T63" fmla="*/ 208 h 255"/>
                <a:gd name="T64" fmla="*/ 96 w 176"/>
                <a:gd name="T65" fmla="*/ 226 h 255"/>
                <a:gd name="T66" fmla="*/ 65 w 176"/>
                <a:gd name="T67" fmla="*/ 242 h 255"/>
                <a:gd name="T68" fmla="*/ 26 w 176"/>
                <a:gd name="T69" fmla="*/ 255 h 255"/>
                <a:gd name="T70" fmla="*/ 24 w 176"/>
                <a:gd name="T71" fmla="*/ 254 h 255"/>
                <a:gd name="T72" fmla="*/ 22 w 176"/>
                <a:gd name="T73" fmla="*/ 247 h 255"/>
                <a:gd name="T74" fmla="*/ 18 w 176"/>
                <a:gd name="T75" fmla="*/ 238 h 255"/>
                <a:gd name="T76" fmla="*/ 14 w 176"/>
                <a:gd name="T77" fmla="*/ 225 h 255"/>
                <a:gd name="T78" fmla="*/ 9 w 176"/>
                <a:gd name="T79" fmla="*/ 209 h 255"/>
                <a:gd name="T80" fmla="*/ 5 w 176"/>
                <a:gd name="T81" fmla="*/ 193 h 255"/>
                <a:gd name="T82" fmla="*/ 1 w 176"/>
                <a:gd name="T83" fmla="*/ 173 h 255"/>
                <a:gd name="T84" fmla="*/ 0 w 176"/>
                <a:gd name="T85" fmla="*/ 154 h 255"/>
                <a:gd name="T86" fmla="*/ 0 w 176"/>
                <a:gd name="T87" fmla="*/ 133 h 255"/>
                <a:gd name="T88" fmla="*/ 2 w 176"/>
                <a:gd name="T89" fmla="*/ 112 h 255"/>
                <a:gd name="T90" fmla="*/ 7 w 176"/>
                <a:gd name="T91" fmla="*/ 91 h 255"/>
                <a:gd name="T92" fmla="*/ 16 w 176"/>
                <a:gd name="T93" fmla="*/ 72 h 255"/>
                <a:gd name="T94" fmla="*/ 29 w 176"/>
                <a:gd name="T95" fmla="*/ 52 h 255"/>
                <a:gd name="T96" fmla="*/ 48 w 176"/>
                <a:gd name="T97" fmla="*/ 35 h 255"/>
                <a:gd name="T98" fmla="*/ 71 w 176"/>
                <a:gd name="T99" fmla="*/ 21 h 255"/>
                <a:gd name="T100" fmla="*/ 100 w 176"/>
                <a:gd name="T101" fmla="*/ 10 h 255"/>
                <a:gd name="T102" fmla="*/ 133 w 176"/>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255">
                  <a:moveTo>
                    <a:pt x="133" y="0"/>
                  </a:moveTo>
                  <a:lnTo>
                    <a:pt x="131" y="2"/>
                  </a:lnTo>
                  <a:lnTo>
                    <a:pt x="124" y="4"/>
                  </a:lnTo>
                  <a:lnTo>
                    <a:pt x="113" y="11"/>
                  </a:lnTo>
                  <a:lnTo>
                    <a:pt x="100" y="20"/>
                  </a:lnTo>
                  <a:lnTo>
                    <a:pt x="85" y="32"/>
                  </a:lnTo>
                  <a:lnTo>
                    <a:pt x="72" y="47"/>
                  </a:lnTo>
                  <a:lnTo>
                    <a:pt x="59" y="65"/>
                  </a:lnTo>
                  <a:lnTo>
                    <a:pt x="49" y="86"/>
                  </a:lnTo>
                  <a:lnTo>
                    <a:pt x="42" y="111"/>
                  </a:lnTo>
                  <a:lnTo>
                    <a:pt x="44" y="108"/>
                  </a:lnTo>
                  <a:lnTo>
                    <a:pt x="49" y="100"/>
                  </a:lnTo>
                  <a:lnTo>
                    <a:pt x="55" y="87"/>
                  </a:lnTo>
                  <a:lnTo>
                    <a:pt x="66" y="73"/>
                  </a:lnTo>
                  <a:lnTo>
                    <a:pt x="79" y="58"/>
                  </a:lnTo>
                  <a:lnTo>
                    <a:pt x="94" y="42"/>
                  </a:lnTo>
                  <a:lnTo>
                    <a:pt x="113" y="28"/>
                  </a:lnTo>
                  <a:lnTo>
                    <a:pt x="133" y="16"/>
                  </a:lnTo>
                  <a:lnTo>
                    <a:pt x="157" y="10"/>
                  </a:lnTo>
                  <a:lnTo>
                    <a:pt x="158" y="12"/>
                  </a:lnTo>
                  <a:lnTo>
                    <a:pt x="161" y="17"/>
                  </a:lnTo>
                  <a:lnTo>
                    <a:pt x="163" y="26"/>
                  </a:lnTo>
                  <a:lnTo>
                    <a:pt x="167" y="39"/>
                  </a:lnTo>
                  <a:lnTo>
                    <a:pt x="171" y="54"/>
                  </a:lnTo>
                  <a:lnTo>
                    <a:pt x="175" y="71"/>
                  </a:lnTo>
                  <a:lnTo>
                    <a:pt x="176" y="89"/>
                  </a:lnTo>
                  <a:lnTo>
                    <a:pt x="175" y="108"/>
                  </a:lnTo>
                  <a:lnTo>
                    <a:pt x="172" y="129"/>
                  </a:lnTo>
                  <a:lnTo>
                    <a:pt x="166" y="148"/>
                  </a:lnTo>
                  <a:lnTo>
                    <a:pt x="156" y="169"/>
                  </a:lnTo>
                  <a:lnTo>
                    <a:pt x="141" y="190"/>
                  </a:lnTo>
                  <a:lnTo>
                    <a:pt x="122" y="208"/>
                  </a:lnTo>
                  <a:lnTo>
                    <a:pt x="96" y="226"/>
                  </a:lnTo>
                  <a:lnTo>
                    <a:pt x="65" y="242"/>
                  </a:lnTo>
                  <a:lnTo>
                    <a:pt x="26" y="255"/>
                  </a:lnTo>
                  <a:lnTo>
                    <a:pt x="24" y="254"/>
                  </a:lnTo>
                  <a:lnTo>
                    <a:pt x="22" y="247"/>
                  </a:lnTo>
                  <a:lnTo>
                    <a:pt x="18" y="238"/>
                  </a:lnTo>
                  <a:lnTo>
                    <a:pt x="14" y="225"/>
                  </a:lnTo>
                  <a:lnTo>
                    <a:pt x="9" y="209"/>
                  </a:lnTo>
                  <a:lnTo>
                    <a:pt x="5" y="193"/>
                  </a:lnTo>
                  <a:lnTo>
                    <a:pt x="1" y="173"/>
                  </a:lnTo>
                  <a:lnTo>
                    <a:pt x="0" y="154"/>
                  </a:lnTo>
                  <a:lnTo>
                    <a:pt x="0" y="133"/>
                  </a:lnTo>
                  <a:lnTo>
                    <a:pt x="2" y="112"/>
                  </a:lnTo>
                  <a:lnTo>
                    <a:pt x="7" y="91"/>
                  </a:lnTo>
                  <a:lnTo>
                    <a:pt x="16" y="72"/>
                  </a:lnTo>
                  <a:lnTo>
                    <a:pt x="29" y="52"/>
                  </a:lnTo>
                  <a:lnTo>
                    <a:pt x="48" y="35"/>
                  </a:lnTo>
                  <a:lnTo>
                    <a:pt x="71" y="21"/>
                  </a:lnTo>
                  <a:lnTo>
                    <a:pt x="100" y="10"/>
                  </a:lnTo>
                  <a:lnTo>
                    <a:pt x="133"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8" name="任意多边形: 形状 19"/>
            <p:cNvSpPr>
              <a:spLocks/>
            </p:cNvSpPr>
            <p:nvPr/>
          </p:nvSpPr>
          <p:spPr bwMode="auto">
            <a:xfrm>
              <a:off x="620365" y="4071144"/>
              <a:ext cx="406400" cy="280988"/>
            </a:xfrm>
            <a:custGeom>
              <a:avLst/>
              <a:gdLst>
                <a:gd name="T0" fmla="*/ 103 w 256"/>
                <a:gd name="T1" fmla="*/ 0 h 177"/>
                <a:gd name="T2" fmla="*/ 123 w 256"/>
                <a:gd name="T3" fmla="*/ 0 h 177"/>
                <a:gd name="T4" fmla="*/ 144 w 256"/>
                <a:gd name="T5" fmla="*/ 3 h 177"/>
                <a:gd name="T6" fmla="*/ 165 w 256"/>
                <a:gd name="T7" fmla="*/ 8 h 177"/>
                <a:gd name="T8" fmla="*/ 184 w 256"/>
                <a:gd name="T9" fmla="*/ 19 h 177"/>
                <a:gd name="T10" fmla="*/ 203 w 256"/>
                <a:gd name="T11" fmla="*/ 32 h 177"/>
                <a:gd name="T12" fmla="*/ 220 w 256"/>
                <a:gd name="T13" fmla="*/ 48 h 177"/>
                <a:gd name="T14" fmla="*/ 235 w 256"/>
                <a:gd name="T15" fmla="*/ 72 h 177"/>
                <a:gd name="T16" fmla="*/ 247 w 256"/>
                <a:gd name="T17" fmla="*/ 100 h 177"/>
                <a:gd name="T18" fmla="*/ 256 w 256"/>
                <a:gd name="T19" fmla="*/ 135 h 177"/>
                <a:gd name="T20" fmla="*/ 255 w 256"/>
                <a:gd name="T21" fmla="*/ 133 h 177"/>
                <a:gd name="T22" fmla="*/ 251 w 256"/>
                <a:gd name="T23" fmla="*/ 125 h 177"/>
                <a:gd name="T24" fmla="*/ 244 w 256"/>
                <a:gd name="T25" fmla="*/ 115 h 177"/>
                <a:gd name="T26" fmla="*/ 235 w 256"/>
                <a:gd name="T27" fmla="*/ 102 h 177"/>
                <a:gd name="T28" fmla="*/ 223 w 256"/>
                <a:gd name="T29" fmla="*/ 87 h 177"/>
                <a:gd name="T30" fmla="*/ 209 w 256"/>
                <a:gd name="T31" fmla="*/ 73 h 177"/>
                <a:gd name="T32" fmla="*/ 191 w 256"/>
                <a:gd name="T33" fmla="*/ 60 h 177"/>
                <a:gd name="T34" fmla="*/ 169 w 256"/>
                <a:gd name="T35" fmla="*/ 51 h 177"/>
                <a:gd name="T36" fmla="*/ 144 w 256"/>
                <a:gd name="T37" fmla="*/ 45 h 177"/>
                <a:gd name="T38" fmla="*/ 147 w 256"/>
                <a:gd name="T39" fmla="*/ 46 h 177"/>
                <a:gd name="T40" fmla="*/ 156 w 256"/>
                <a:gd name="T41" fmla="*/ 50 h 177"/>
                <a:gd name="T42" fmla="*/ 168 w 256"/>
                <a:gd name="T43" fmla="*/ 58 h 177"/>
                <a:gd name="T44" fmla="*/ 183 w 256"/>
                <a:gd name="T45" fmla="*/ 68 h 177"/>
                <a:gd name="T46" fmla="*/ 199 w 256"/>
                <a:gd name="T47" fmla="*/ 81 h 177"/>
                <a:gd name="T48" fmla="*/ 214 w 256"/>
                <a:gd name="T49" fmla="*/ 97 h 177"/>
                <a:gd name="T50" fmla="*/ 229 w 256"/>
                <a:gd name="T51" fmla="*/ 115 h 177"/>
                <a:gd name="T52" fmla="*/ 239 w 256"/>
                <a:gd name="T53" fmla="*/ 135 h 177"/>
                <a:gd name="T54" fmla="*/ 247 w 256"/>
                <a:gd name="T55" fmla="*/ 159 h 177"/>
                <a:gd name="T56" fmla="*/ 244 w 256"/>
                <a:gd name="T57" fmla="*/ 159 h 177"/>
                <a:gd name="T58" fmla="*/ 238 w 256"/>
                <a:gd name="T59" fmla="*/ 161 h 177"/>
                <a:gd name="T60" fmla="*/ 229 w 256"/>
                <a:gd name="T61" fmla="*/ 165 h 177"/>
                <a:gd name="T62" fmla="*/ 217 w 256"/>
                <a:gd name="T63" fmla="*/ 169 h 177"/>
                <a:gd name="T64" fmla="*/ 203 w 256"/>
                <a:gd name="T65" fmla="*/ 173 h 177"/>
                <a:gd name="T66" fmla="*/ 186 w 256"/>
                <a:gd name="T67" fmla="*/ 176 h 177"/>
                <a:gd name="T68" fmla="*/ 168 w 256"/>
                <a:gd name="T69" fmla="*/ 177 h 177"/>
                <a:gd name="T70" fmla="*/ 148 w 256"/>
                <a:gd name="T71" fmla="*/ 177 h 177"/>
                <a:gd name="T72" fmla="*/ 127 w 256"/>
                <a:gd name="T73" fmla="*/ 173 h 177"/>
                <a:gd name="T74" fmla="*/ 106 w 256"/>
                <a:gd name="T75" fmla="*/ 168 h 177"/>
                <a:gd name="T76" fmla="*/ 86 w 256"/>
                <a:gd name="T77" fmla="*/ 158 h 177"/>
                <a:gd name="T78" fmla="*/ 66 w 256"/>
                <a:gd name="T79" fmla="*/ 142 h 177"/>
                <a:gd name="T80" fmla="*/ 47 w 256"/>
                <a:gd name="T81" fmla="*/ 122 h 177"/>
                <a:gd name="T82" fmla="*/ 30 w 256"/>
                <a:gd name="T83" fmla="*/ 98 h 177"/>
                <a:gd name="T84" fmla="*/ 14 w 256"/>
                <a:gd name="T85" fmla="*/ 65 h 177"/>
                <a:gd name="T86" fmla="*/ 0 w 256"/>
                <a:gd name="T87" fmla="*/ 28 h 177"/>
                <a:gd name="T88" fmla="*/ 2 w 256"/>
                <a:gd name="T89" fmla="*/ 26 h 177"/>
                <a:gd name="T90" fmla="*/ 9 w 256"/>
                <a:gd name="T91" fmla="*/ 24 h 177"/>
                <a:gd name="T92" fmla="*/ 18 w 256"/>
                <a:gd name="T93" fmla="*/ 20 h 177"/>
                <a:gd name="T94" fmla="*/ 31 w 256"/>
                <a:gd name="T95" fmla="*/ 15 h 177"/>
                <a:gd name="T96" fmla="*/ 45 w 256"/>
                <a:gd name="T97" fmla="*/ 11 h 177"/>
                <a:gd name="T98" fmla="*/ 64 w 256"/>
                <a:gd name="T99" fmla="*/ 6 h 177"/>
                <a:gd name="T100" fmla="*/ 82 w 256"/>
                <a:gd name="T101" fmla="*/ 3 h 177"/>
                <a:gd name="T102" fmla="*/ 103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103" y="0"/>
                  </a:moveTo>
                  <a:lnTo>
                    <a:pt x="123" y="0"/>
                  </a:lnTo>
                  <a:lnTo>
                    <a:pt x="144" y="3"/>
                  </a:lnTo>
                  <a:lnTo>
                    <a:pt x="165" y="8"/>
                  </a:lnTo>
                  <a:lnTo>
                    <a:pt x="184" y="19"/>
                  </a:lnTo>
                  <a:lnTo>
                    <a:pt x="203" y="32"/>
                  </a:lnTo>
                  <a:lnTo>
                    <a:pt x="220" y="48"/>
                  </a:lnTo>
                  <a:lnTo>
                    <a:pt x="235" y="72"/>
                  </a:lnTo>
                  <a:lnTo>
                    <a:pt x="247" y="100"/>
                  </a:lnTo>
                  <a:lnTo>
                    <a:pt x="256" y="135"/>
                  </a:lnTo>
                  <a:lnTo>
                    <a:pt x="255" y="133"/>
                  </a:lnTo>
                  <a:lnTo>
                    <a:pt x="251" y="125"/>
                  </a:lnTo>
                  <a:lnTo>
                    <a:pt x="244" y="115"/>
                  </a:lnTo>
                  <a:lnTo>
                    <a:pt x="235" y="102"/>
                  </a:lnTo>
                  <a:lnTo>
                    <a:pt x="223" y="87"/>
                  </a:lnTo>
                  <a:lnTo>
                    <a:pt x="209" y="73"/>
                  </a:lnTo>
                  <a:lnTo>
                    <a:pt x="191" y="60"/>
                  </a:lnTo>
                  <a:lnTo>
                    <a:pt x="169" y="51"/>
                  </a:lnTo>
                  <a:lnTo>
                    <a:pt x="144" y="45"/>
                  </a:lnTo>
                  <a:lnTo>
                    <a:pt x="147" y="46"/>
                  </a:lnTo>
                  <a:lnTo>
                    <a:pt x="156" y="50"/>
                  </a:lnTo>
                  <a:lnTo>
                    <a:pt x="168" y="58"/>
                  </a:lnTo>
                  <a:lnTo>
                    <a:pt x="183" y="68"/>
                  </a:lnTo>
                  <a:lnTo>
                    <a:pt x="199" y="81"/>
                  </a:lnTo>
                  <a:lnTo>
                    <a:pt x="214" y="97"/>
                  </a:lnTo>
                  <a:lnTo>
                    <a:pt x="229" y="115"/>
                  </a:lnTo>
                  <a:lnTo>
                    <a:pt x="239" y="135"/>
                  </a:lnTo>
                  <a:lnTo>
                    <a:pt x="247" y="159"/>
                  </a:lnTo>
                  <a:lnTo>
                    <a:pt x="244" y="159"/>
                  </a:lnTo>
                  <a:lnTo>
                    <a:pt x="238" y="161"/>
                  </a:lnTo>
                  <a:lnTo>
                    <a:pt x="229" y="165"/>
                  </a:lnTo>
                  <a:lnTo>
                    <a:pt x="217" y="169"/>
                  </a:lnTo>
                  <a:lnTo>
                    <a:pt x="203" y="173"/>
                  </a:lnTo>
                  <a:lnTo>
                    <a:pt x="186" y="176"/>
                  </a:lnTo>
                  <a:lnTo>
                    <a:pt x="168" y="177"/>
                  </a:lnTo>
                  <a:lnTo>
                    <a:pt x="148" y="177"/>
                  </a:lnTo>
                  <a:lnTo>
                    <a:pt x="127" y="173"/>
                  </a:lnTo>
                  <a:lnTo>
                    <a:pt x="106" y="168"/>
                  </a:lnTo>
                  <a:lnTo>
                    <a:pt x="86" y="158"/>
                  </a:lnTo>
                  <a:lnTo>
                    <a:pt x="66" y="142"/>
                  </a:lnTo>
                  <a:lnTo>
                    <a:pt x="47" y="122"/>
                  </a:lnTo>
                  <a:lnTo>
                    <a:pt x="30" y="98"/>
                  </a:lnTo>
                  <a:lnTo>
                    <a:pt x="14" y="65"/>
                  </a:lnTo>
                  <a:lnTo>
                    <a:pt x="0" y="28"/>
                  </a:lnTo>
                  <a:lnTo>
                    <a:pt x="2" y="26"/>
                  </a:lnTo>
                  <a:lnTo>
                    <a:pt x="9" y="24"/>
                  </a:lnTo>
                  <a:lnTo>
                    <a:pt x="18" y="20"/>
                  </a:lnTo>
                  <a:lnTo>
                    <a:pt x="31" y="15"/>
                  </a:lnTo>
                  <a:lnTo>
                    <a:pt x="45" y="11"/>
                  </a:lnTo>
                  <a:lnTo>
                    <a:pt x="64" y="6"/>
                  </a:lnTo>
                  <a:lnTo>
                    <a:pt x="82" y="3"/>
                  </a:lnTo>
                  <a:lnTo>
                    <a:pt x="103"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9" name="任意多边形: 形状 20"/>
            <p:cNvSpPr>
              <a:spLocks/>
            </p:cNvSpPr>
            <p:nvPr/>
          </p:nvSpPr>
          <p:spPr bwMode="auto">
            <a:xfrm>
              <a:off x="90140" y="3694906"/>
              <a:ext cx="404813" cy="279400"/>
            </a:xfrm>
            <a:custGeom>
              <a:avLst/>
              <a:gdLst>
                <a:gd name="T0" fmla="*/ 101 w 255"/>
                <a:gd name="T1" fmla="*/ 0 h 176"/>
                <a:gd name="T2" fmla="*/ 122 w 255"/>
                <a:gd name="T3" fmla="*/ 0 h 176"/>
                <a:gd name="T4" fmla="*/ 143 w 255"/>
                <a:gd name="T5" fmla="*/ 2 h 176"/>
                <a:gd name="T6" fmla="*/ 164 w 255"/>
                <a:gd name="T7" fmla="*/ 8 h 176"/>
                <a:gd name="T8" fmla="*/ 183 w 255"/>
                <a:gd name="T9" fmla="*/ 17 h 176"/>
                <a:gd name="T10" fmla="*/ 203 w 255"/>
                <a:gd name="T11" fmla="*/ 30 h 176"/>
                <a:gd name="T12" fmla="*/ 220 w 255"/>
                <a:gd name="T13" fmla="*/ 48 h 176"/>
                <a:gd name="T14" fmla="*/ 234 w 255"/>
                <a:gd name="T15" fmla="*/ 71 h 176"/>
                <a:gd name="T16" fmla="*/ 246 w 255"/>
                <a:gd name="T17" fmla="*/ 100 h 176"/>
                <a:gd name="T18" fmla="*/ 255 w 255"/>
                <a:gd name="T19" fmla="*/ 135 h 176"/>
                <a:gd name="T20" fmla="*/ 255 w 255"/>
                <a:gd name="T21" fmla="*/ 132 h 176"/>
                <a:gd name="T22" fmla="*/ 251 w 255"/>
                <a:gd name="T23" fmla="*/ 125 h 176"/>
                <a:gd name="T24" fmla="*/ 244 w 255"/>
                <a:gd name="T25" fmla="*/ 113 h 176"/>
                <a:gd name="T26" fmla="*/ 235 w 255"/>
                <a:gd name="T27" fmla="*/ 100 h 176"/>
                <a:gd name="T28" fmla="*/ 223 w 255"/>
                <a:gd name="T29" fmla="*/ 86 h 176"/>
                <a:gd name="T30" fmla="*/ 208 w 255"/>
                <a:gd name="T31" fmla="*/ 73 h 176"/>
                <a:gd name="T32" fmla="*/ 190 w 255"/>
                <a:gd name="T33" fmla="*/ 60 h 176"/>
                <a:gd name="T34" fmla="*/ 169 w 255"/>
                <a:gd name="T35" fmla="*/ 49 h 176"/>
                <a:gd name="T36" fmla="*/ 144 w 255"/>
                <a:gd name="T37" fmla="*/ 43 h 176"/>
                <a:gd name="T38" fmla="*/ 147 w 255"/>
                <a:gd name="T39" fmla="*/ 44 h 176"/>
                <a:gd name="T40" fmla="*/ 155 w 255"/>
                <a:gd name="T41" fmla="*/ 49 h 176"/>
                <a:gd name="T42" fmla="*/ 168 w 255"/>
                <a:gd name="T43" fmla="*/ 56 h 176"/>
                <a:gd name="T44" fmla="*/ 182 w 255"/>
                <a:gd name="T45" fmla="*/ 66 h 176"/>
                <a:gd name="T46" fmla="*/ 197 w 255"/>
                <a:gd name="T47" fmla="*/ 79 h 176"/>
                <a:gd name="T48" fmla="*/ 214 w 255"/>
                <a:gd name="T49" fmla="*/ 95 h 176"/>
                <a:gd name="T50" fmla="*/ 227 w 255"/>
                <a:gd name="T51" fmla="*/ 113 h 176"/>
                <a:gd name="T52" fmla="*/ 239 w 255"/>
                <a:gd name="T53" fmla="*/ 134 h 176"/>
                <a:gd name="T54" fmla="*/ 246 w 255"/>
                <a:gd name="T55" fmla="*/ 157 h 176"/>
                <a:gd name="T56" fmla="*/ 243 w 255"/>
                <a:gd name="T57" fmla="*/ 158 h 176"/>
                <a:gd name="T58" fmla="*/ 238 w 255"/>
                <a:gd name="T59" fmla="*/ 161 h 176"/>
                <a:gd name="T60" fmla="*/ 229 w 255"/>
                <a:gd name="T61" fmla="*/ 165 h 176"/>
                <a:gd name="T62" fmla="*/ 217 w 255"/>
                <a:gd name="T63" fmla="*/ 169 h 176"/>
                <a:gd name="T64" fmla="*/ 201 w 255"/>
                <a:gd name="T65" fmla="*/ 171 h 176"/>
                <a:gd name="T66" fmla="*/ 184 w 255"/>
                <a:gd name="T67" fmla="*/ 175 h 176"/>
                <a:gd name="T68" fmla="*/ 166 w 255"/>
                <a:gd name="T69" fmla="*/ 176 h 176"/>
                <a:gd name="T70" fmla="*/ 147 w 255"/>
                <a:gd name="T71" fmla="*/ 175 h 176"/>
                <a:gd name="T72" fmla="*/ 127 w 255"/>
                <a:gd name="T73" fmla="*/ 173 h 176"/>
                <a:gd name="T74" fmla="*/ 106 w 255"/>
                <a:gd name="T75" fmla="*/ 166 h 176"/>
                <a:gd name="T76" fmla="*/ 86 w 255"/>
                <a:gd name="T77" fmla="*/ 156 h 176"/>
                <a:gd name="T78" fmla="*/ 65 w 255"/>
                <a:gd name="T79" fmla="*/ 141 h 176"/>
                <a:gd name="T80" fmla="*/ 47 w 255"/>
                <a:gd name="T81" fmla="*/ 122 h 176"/>
                <a:gd name="T82" fmla="*/ 28 w 255"/>
                <a:gd name="T83" fmla="*/ 96 h 176"/>
                <a:gd name="T84" fmla="*/ 13 w 255"/>
                <a:gd name="T85" fmla="*/ 65 h 176"/>
                <a:gd name="T86" fmla="*/ 0 w 255"/>
                <a:gd name="T87" fmla="*/ 26 h 176"/>
                <a:gd name="T88" fmla="*/ 1 w 255"/>
                <a:gd name="T89" fmla="*/ 26 h 176"/>
                <a:gd name="T90" fmla="*/ 8 w 255"/>
                <a:gd name="T91" fmla="*/ 22 h 176"/>
                <a:gd name="T92" fmla="*/ 18 w 255"/>
                <a:gd name="T93" fmla="*/ 18 h 176"/>
                <a:gd name="T94" fmla="*/ 30 w 255"/>
                <a:gd name="T95" fmla="*/ 14 h 176"/>
                <a:gd name="T96" fmla="*/ 45 w 255"/>
                <a:gd name="T97" fmla="*/ 9 h 176"/>
                <a:gd name="T98" fmla="*/ 62 w 255"/>
                <a:gd name="T99" fmla="*/ 5 h 176"/>
                <a:gd name="T100" fmla="*/ 82 w 255"/>
                <a:gd name="T101" fmla="*/ 1 h 176"/>
                <a:gd name="T102" fmla="*/ 101 w 255"/>
                <a:gd name="T10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6">
                  <a:moveTo>
                    <a:pt x="101" y="0"/>
                  </a:moveTo>
                  <a:lnTo>
                    <a:pt x="122" y="0"/>
                  </a:lnTo>
                  <a:lnTo>
                    <a:pt x="143" y="2"/>
                  </a:lnTo>
                  <a:lnTo>
                    <a:pt x="164" y="8"/>
                  </a:lnTo>
                  <a:lnTo>
                    <a:pt x="183" y="17"/>
                  </a:lnTo>
                  <a:lnTo>
                    <a:pt x="203" y="30"/>
                  </a:lnTo>
                  <a:lnTo>
                    <a:pt x="220" y="48"/>
                  </a:lnTo>
                  <a:lnTo>
                    <a:pt x="234" y="71"/>
                  </a:lnTo>
                  <a:lnTo>
                    <a:pt x="246" y="100"/>
                  </a:lnTo>
                  <a:lnTo>
                    <a:pt x="255" y="135"/>
                  </a:lnTo>
                  <a:lnTo>
                    <a:pt x="255" y="132"/>
                  </a:lnTo>
                  <a:lnTo>
                    <a:pt x="251" y="125"/>
                  </a:lnTo>
                  <a:lnTo>
                    <a:pt x="244" y="113"/>
                  </a:lnTo>
                  <a:lnTo>
                    <a:pt x="235" y="100"/>
                  </a:lnTo>
                  <a:lnTo>
                    <a:pt x="223" y="86"/>
                  </a:lnTo>
                  <a:lnTo>
                    <a:pt x="208" y="73"/>
                  </a:lnTo>
                  <a:lnTo>
                    <a:pt x="190" y="60"/>
                  </a:lnTo>
                  <a:lnTo>
                    <a:pt x="169" y="49"/>
                  </a:lnTo>
                  <a:lnTo>
                    <a:pt x="144" y="43"/>
                  </a:lnTo>
                  <a:lnTo>
                    <a:pt x="147" y="44"/>
                  </a:lnTo>
                  <a:lnTo>
                    <a:pt x="155" y="49"/>
                  </a:lnTo>
                  <a:lnTo>
                    <a:pt x="168" y="56"/>
                  </a:lnTo>
                  <a:lnTo>
                    <a:pt x="182" y="66"/>
                  </a:lnTo>
                  <a:lnTo>
                    <a:pt x="197" y="79"/>
                  </a:lnTo>
                  <a:lnTo>
                    <a:pt x="214" y="95"/>
                  </a:lnTo>
                  <a:lnTo>
                    <a:pt x="227" y="113"/>
                  </a:lnTo>
                  <a:lnTo>
                    <a:pt x="239" y="134"/>
                  </a:lnTo>
                  <a:lnTo>
                    <a:pt x="246" y="157"/>
                  </a:lnTo>
                  <a:lnTo>
                    <a:pt x="243" y="158"/>
                  </a:lnTo>
                  <a:lnTo>
                    <a:pt x="238" y="161"/>
                  </a:lnTo>
                  <a:lnTo>
                    <a:pt x="229" y="165"/>
                  </a:lnTo>
                  <a:lnTo>
                    <a:pt x="217" y="169"/>
                  </a:lnTo>
                  <a:lnTo>
                    <a:pt x="201" y="171"/>
                  </a:lnTo>
                  <a:lnTo>
                    <a:pt x="184" y="175"/>
                  </a:lnTo>
                  <a:lnTo>
                    <a:pt x="166" y="176"/>
                  </a:lnTo>
                  <a:lnTo>
                    <a:pt x="147" y="175"/>
                  </a:lnTo>
                  <a:lnTo>
                    <a:pt x="127" y="173"/>
                  </a:lnTo>
                  <a:lnTo>
                    <a:pt x="106" y="166"/>
                  </a:lnTo>
                  <a:lnTo>
                    <a:pt x="86" y="156"/>
                  </a:lnTo>
                  <a:lnTo>
                    <a:pt x="65" y="141"/>
                  </a:lnTo>
                  <a:lnTo>
                    <a:pt x="47" y="122"/>
                  </a:lnTo>
                  <a:lnTo>
                    <a:pt x="28" y="96"/>
                  </a:lnTo>
                  <a:lnTo>
                    <a:pt x="13" y="65"/>
                  </a:lnTo>
                  <a:lnTo>
                    <a:pt x="0" y="26"/>
                  </a:lnTo>
                  <a:lnTo>
                    <a:pt x="1" y="26"/>
                  </a:lnTo>
                  <a:lnTo>
                    <a:pt x="8" y="22"/>
                  </a:lnTo>
                  <a:lnTo>
                    <a:pt x="18" y="18"/>
                  </a:lnTo>
                  <a:lnTo>
                    <a:pt x="30" y="14"/>
                  </a:lnTo>
                  <a:lnTo>
                    <a:pt x="45" y="9"/>
                  </a:lnTo>
                  <a:lnTo>
                    <a:pt x="62" y="5"/>
                  </a:lnTo>
                  <a:lnTo>
                    <a:pt x="82" y="1"/>
                  </a:lnTo>
                  <a:lnTo>
                    <a:pt x="101"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0" name="任意多边形: 形状 21"/>
            <p:cNvSpPr>
              <a:spLocks/>
            </p:cNvSpPr>
            <p:nvPr/>
          </p:nvSpPr>
          <p:spPr bwMode="auto">
            <a:xfrm>
              <a:off x="482253" y="3086894"/>
              <a:ext cx="277813" cy="422275"/>
            </a:xfrm>
            <a:custGeom>
              <a:avLst/>
              <a:gdLst>
                <a:gd name="T0" fmla="*/ 35 w 175"/>
                <a:gd name="T1" fmla="*/ 0 h 266"/>
                <a:gd name="T2" fmla="*/ 36 w 175"/>
                <a:gd name="T3" fmla="*/ 1 h 266"/>
                <a:gd name="T4" fmla="*/ 43 w 175"/>
                <a:gd name="T5" fmla="*/ 4 h 266"/>
                <a:gd name="T6" fmla="*/ 53 w 175"/>
                <a:gd name="T7" fmla="*/ 8 h 266"/>
                <a:gd name="T8" fmla="*/ 65 w 175"/>
                <a:gd name="T9" fmla="*/ 13 h 266"/>
                <a:gd name="T10" fmla="*/ 79 w 175"/>
                <a:gd name="T11" fmla="*/ 21 h 266"/>
                <a:gd name="T12" fmla="*/ 95 w 175"/>
                <a:gd name="T13" fmla="*/ 30 h 266"/>
                <a:gd name="T14" fmla="*/ 110 w 175"/>
                <a:gd name="T15" fmla="*/ 40 h 266"/>
                <a:gd name="T16" fmla="*/ 126 w 175"/>
                <a:gd name="T17" fmla="*/ 53 h 266"/>
                <a:gd name="T18" fmla="*/ 140 w 175"/>
                <a:gd name="T19" fmla="*/ 67 h 266"/>
                <a:gd name="T20" fmla="*/ 153 w 175"/>
                <a:gd name="T21" fmla="*/ 84 h 266"/>
                <a:gd name="T22" fmla="*/ 164 w 175"/>
                <a:gd name="T23" fmla="*/ 102 h 266"/>
                <a:gd name="T24" fmla="*/ 171 w 175"/>
                <a:gd name="T25" fmla="*/ 123 h 266"/>
                <a:gd name="T26" fmla="*/ 175 w 175"/>
                <a:gd name="T27" fmla="*/ 145 h 266"/>
                <a:gd name="T28" fmla="*/ 174 w 175"/>
                <a:gd name="T29" fmla="*/ 170 h 266"/>
                <a:gd name="T30" fmla="*/ 169 w 175"/>
                <a:gd name="T31" fmla="*/ 197 h 266"/>
                <a:gd name="T32" fmla="*/ 157 w 175"/>
                <a:gd name="T33" fmla="*/ 226 h 266"/>
                <a:gd name="T34" fmla="*/ 139 w 175"/>
                <a:gd name="T35" fmla="*/ 257 h 266"/>
                <a:gd name="T36" fmla="*/ 140 w 175"/>
                <a:gd name="T37" fmla="*/ 254 h 266"/>
                <a:gd name="T38" fmla="*/ 143 w 175"/>
                <a:gd name="T39" fmla="*/ 247 h 266"/>
                <a:gd name="T40" fmla="*/ 145 w 175"/>
                <a:gd name="T41" fmla="*/ 235 h 266"/>
                <a:gd name="T42" fmla="*/ 148 w 175"/>
                <a:gd name="T43" fmla="*/ 219 h 266"/>
                <a:gd name="T44" fmla="*/ 149 w 175"/>
                <a:gd name="T45" fmla="*/ 200 h 266"/>
                <a:gd name="T46" fmla="*/ 149 w 175"/>
                <a:gd name="T47" fmla="*/ 180 h 266"/>
                <a:gd name="T48" fmla="*/ 145 w 175"/>
                <a:gd name="T49" fmla="*/ 158 h 266"/>
                <a:gd name="T50" fmla="*/ 138 w 175"/>
                <a:gd name="T51" fmla="*/ 136 h 266"/>
                <a:gd name="T52" fmla="*/ 125 w 175"/>
                <a:gd name="T53" fmla="*/ 114 h 266"/>
                <a:gd name="T54" fmla="*/ 126 w 175"/>
                <a:gd name="T55" fmla="*/ 117 h 266"/>
                <a:gd name="T56" fmla="*/ 128 w 175"/>
                <a:gd name="T57" fmla="*/ 126 h 266"/>
                <a:gd name="T58" fmla="*/ 131 w 175"/>
                <a:gd name="T59" fmla="*/ 140 h 266"/>
                <a:gd name="T60" fmla="*/ 135 w 175"/>
                <a:gd name="T61" fmla="*/ 157 h 266"/>
                <a:gd name="T62" fmla="*/ 138 w 175"/>
                <a:gd name="T63" fmla="*/ 178 h 266"/>
                <a:gd name="T64" fmla="*/ 138 w 175"/>
                <a:gd name="T65" fmla="*/ 200 h 266"/>
                <a:gd name="T66" fmla="*/ 134 w 175"/>
                <a:gd name="T67" fmla="*/ 223 h 266"/>
                <a:gd name="T68" fmla="*/ 127 w 175"/>
                <a:gd name="T69" fmla="*/ 245 h 266"/>
                <a:gd name="T70" fmla="*/ 115 w 175"/>
                <a:gd name="T71" fmla="*/ 266 h 266"/>
                <a:gd name="T72" fmla="*/ 114 w 175"/>
                <a:gd name="T73" fmla="*/ 266 h 266"/>
                <a:gd name="T74" fmla="*/ 109 w 175"/>
                <a:gd name="T75" fmla="*/ 263 h 266"/>
                <a:gd name="T76" fmla="*/ 100 w 175"/>
                <a:gd name="T77" fmla="*/ 260 h 266"/>
                <a:gd name="T78" fmla="*/ 89 w 175"/>
                <a:gd name="T79" fmla="*/ 254 h 266"/>
                <a:gd name="T80" fmla="*/ 78 w 175"/>
                <a:gd name="T81" fmla="*/ 248 h 266"/>
                <a:gd name="T82" fmla="*/ 65 w 175"/>
                <a:gd name="T83" fmla="*/ 240 h 266"/>
                <a:gd name="T84" fmla="*/ 52 w 175"/>
                <a:gd name="T85" fmla="*/ 230 h 266"/>
                <a:gd name="T86" fmla="*/ 39 w 175"/>
                <a:gd name="T87" fmla="*/ 217 h 266"/>
                <a:gd name="T88" fmla="*/ 27 w 175"/>
                <a:gd name="T89" fmla="*/ 202 h 266"/>
                <a:gd name="T90" fmla="*/ 17 w 175"/>
                <a:gd name="T91" fmla="*/ 186 h 266"/>
                <a:gd name="T92" fmla="*/ 8 w 175"/>
                <a:gd name="T93" fmla="*/ 167 h 266"/>
                <a:gd name="T94" fmla="*/ 2 w 175"/>
                <a:gd name="T95" fmla="*/ 145 h 266"/>
                <a:gd name="T96" fmla="*/ 0 w 175"/>
                <a:gd name="T97" fmla="*/ 122 h 266"/>
                <a:gd name="T98" fmla="*/ 1 w 175"/>
                <a:gd name="T99" fmla="*/ 96 h 266"/>
                <a:gd name="T100" fmla="*/ 6 w 175"/>
                <a:gd name="T101" fmla="*/ 66 h 266"/>
                <a:gd name="T102" fmla="*/ 18 w 175"/>
                <a:gd name="T103" fmla="*/ 35 h 266"/>
                <a:gd name="T104" fmla="*/ 35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35" y="0"/>
                  </a:moveTo>
                  <a:lnTo>
                    <a:pt x="36" y="1"/>
                  </a:lnTo>
                  <a:lnTo>
                    <a:pt x="43" y="4"/>
                  </a:lnTo>
                  <a:lnTo>
                    <a:pt x="53" y="8"/>
                  </a:lnTo>
                  <a:lnTo>
                    <a:pt x="65" y="13"/>
                  </a:lnTo>
                  <a:lnTo>
                    <a:pt x="79" y="21"/>
                  </a:lnTo>
                  <a:lnTo>
                    <a:pt x="95" y="30"/>
                  </a:lnTo>
                  <a:lnTo>
                    <a:pt x="110" y="40"/>
                  </a:lnTo>
                  <a:lnTo>
                    <a:pt x="126" y="53"/>
                  </a:lnTo>
                  <a:lnTo>
                    <a:pt x="140" y="67"/>
                  </a:lnTo>
                  <a:lnTo>
                    <a:pt x="153" y="84"/>
                  </a:lnTo>
                  <a:lnTo>
                    <a:pt x="164" y="102"/>
                  </a:lnTo>
                  <a:lnTo>
                    <a:pt x="171" y="123"/>
                  </a:lnTo>
                  <a:lnTo>
                    <a:pt x="175" y="145"/>
                  </a:lnTo>
                  <a:lnTo>
                    <a:pt x="174" y="170"/>
                  </a:lnTo>
                  <a:lnTo>
                    <a:pt x="169" y="197"/>
                  </a:lnTo>
                  <a:lnTo>
                    <a:pt x="157" y="226"/>
                  </a:lnTo>
                  <a:lnTo>
                    <a:pt x="139" y="257"/>
                  </a:lnTo>
                  <a:lnTo>
                    <a:pt x="140" y="254"/>
                  </a:lnTo>
                  <a:lnTo>
                    <a:pt x="143" y="247"/>
                  </a:lnTo>
                  <a:lnTo>
                    <a:pt x="145" y="235"/>
                  </a:lnTo>
                  <a:lnTo>
                    <a:pt x="148" y="219"/>
                  </a:lnTo>
                  <a:lnTo>
                    <a:pt x="149" y="200"/>
                  </a:lnTo>
                  <a:lnTo>
                    <a:pt x="149" y="180"/>
                  </a:lnTo>
                  <a:lnTo>
                    <a:pt x="145" y="158"/>
                  </a:lnTo>
                  <a:lnTo>
                    <a:pt x="138" y="136"/>
                  </a:lnTo>
                  <a:lnTo>
                    <a:pt x="125" y="114"/>
                  </a:lnTo>
                  <a:lnTo>
                    <a:pt x="126" y="117"/>
                  </a:lnTo>
                  <a:lnTo>
                    <a:pt x="128" y="126"/>
                  </a:lnTo>
                  <a:lnTo>
                    <a:pt x="131" y="140"/>
                  </a:lnTo>
                  <a:lnTo>
                    <a:pt x="135" y="157"/>
                  </a:lnTo>
                  <a:lnTo>
                    <a:pt x="138" y="178"/>
                  </a:lnTo>
                  <a:lnTo>
                    <a:pt x="138" y="200"/>
                  </a:lnTo>
                  <a:lnTo>
                    <a:pt x="134" y="223"/>
                  </a:lnTo>
                  <a:lnTo>
                    <a:pt x="127" y="245"/>
                  </a:lnTo>
                  <a:lnTo>
                    <a:pt x="115" y="266"/>
                  </a:lnTo>
                  <a:lnTo>
                    <a:pt x="114" y="266"/>
                  </a:lnTo>
                  <a:lnTo>
                    <a:pt x="109" y="263"/>
                  </a:lnTo>
                  <a:lnTo>
                    <a:pt x="100" y="260"/>
                  </a:lnTo>
                  <a:lnTo>
                    <a:pt x="89" y="254"/>
                  </a:lnTo>
                  <a:lnTo>
                    <a:pt x="78" y="248"/>
                  </a:lnTo>
                  <a:lnTo>
                    <a:pt x="65" y="240"/>
                  </a:lnTo>
                  <a:lnTo>
                    <a:pt x="52" y="230"/>
                  </a:lnTo>
                  <a:lnTo>
                    <a:pt x="39" y="217"/>
                  </a:lnTo>
                  <a:lnTo>
                    <a:pt x="27" y="202"/>
                  </a:lnTo>
                  <a:lnTo>
                    <a:pt x="17" y="186"/>
                  </a:lnTo>
                  <a:lnTo>
                    <a:pt x="8" y="167"/>
                  </a:lnTo>
                  <a:lnTo>
                    <a:pt x="2" y="145"/>
                  </a:lnTo>
                  <a:lnTo>
                    <a:pt x="0" y="122"/>
                  </a:lnTo>
                  <a:lnTo>
                    <a:pt x="1" y="96"/>
                  </a:lnTo>
                  <a:lnTo>
                    <a:pt x="6" y="66"/>
                  </a:lnTo>
                  <a:lnTo>
                    <a:pt x="18"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1" name="任意多边形: 形状 22"/>
            <p:cNvSpPr>
              <a:spLocks/>
            </p:cNvSpPr>
            <p:nvPr/>
          </p:nvSpPr>
          <p:spPr bwMode="auto">
            <a:xfrm>
              <a:off x="977553" y="3031331"/>
              <a:ext cx="277813" cy="422275"/>
            </a:xfrm>
            <a:custGeom>
              <a:avLst/>
              <a:gdLst>
                <a:gd name="T0" fmla="*/ 35 w 175"/>
                <a:gd name="T1" fmla="*/ 0 h 266"/>
                <a:gd name="T2" fmla="*/ 37 w 175"/>
                <a:gd name="T3" fmla="*/ 1 h 266"/>
                <a:gd name="T4" fmla="*/ 44 w 175"/>
                <a:gd name="T5" fmla="*/ 4 h 266"/>
                <a:gd name="T6" fmla="*/ 53 w 175"/>
                <a:gd name="T7" fmla="*/ 8 h 266"/>
                <a:gd name="T8" fmla="*/ 66 w 175"/>
                <a:gd name="T9" fmla="*/ 13 h 266"/>
                <a:gd name="T10" fmla="*/ 79 w 175"/>
                <a:gd name="T11" fmla="*/ 21 h 266"/>
                <a:gd name="T12" fmla="*/ 95 w 175"/>
                <a:gd name="T13" fmla="*/ 30 h 266"/>
                <a:gd name="T14" fmla="*/ 110 w 175"/>
                <a:gd name="T15" fmla="*/ 40 h 266"/>
                <a:gd name="T16" fmla="*/ 126 w 175"/>
                <a:gd name="T17" fmla="*/ 53 h 266"/>
                <a:gd name="T18" fmla="*/ 140 w 175"/>
                <a:gd name="T19" fmla="*/ 69 h 266"/>
                <a:gd name="T20" fmla="*/ 153 w 175"/>
                <a:gd name="T21" fmla="*/ 84 h 266"/>
                <a:gd name="T22" fmla="*/ 165 w 175"/>
                <a:gd name="T23" fmla="*/ 104 h 266"/>
                <a:gd name="T24" fmla="*/ 171 w 175"/>
                <a:gd name="T25" fmla="*/ 123 h 266"/>
                <a:gd name="T26" fmla="*/ 175 w 175"/>
                <a:gd name="T27" fmla="*/ 147 h 266"/>
                <a:gd name="T28" fmla="*/ 175 w 175"/>
                <a:gd name="T29" fmla="*/ 171 h 266"/>
                <a:gd name="T30" fmla="*/ 169 w 175"/>
                <a:gd name="T31" fmla="*/ 197 h 266"/>
                <a:gd name="T32" fmla="*/ 157 w 175"/>
                <a:gd name="T33" fmla="*/ 226 h 266"/>
                <a:gd name="T34" fmla="*/ 139 w 175"/>
                <a:gd name="T35" fmla="*/ 257 h 266"/>
                <a:gd name="T36" fmla="*/ 140 w 175"/>
                <a:gd name="T37" fmla="*/ 254 h 266"/>
                <a:gd name="T38" fmla="*/ 143 w 175"/>
                <a:gd name="T39" fmla="*/ 247 h 266"/>
                <a:gd name="T40" fmla="*/ 147 w 175"/>
                <a:gd name="T41" fmla="*/ 235 h 266"/>
                <a:gd name="T42" fmla="*/ 149 w 175"/>
                <a:gd name="T43" fmla="*/ 219 h 266"/>
                <a:gd name="T44" fmla="*/ 150 w 175"/>
                <a:gd name="T45" fmla="*/ 200 h 266"/>
                <a:gd name="T46" fmla="*/ 150 w 175"/>
                <a:gd name="T47" fmla="*/ 180 h 266"/>
                <a:gd name="T48" fmla="*/ 147 w 175"/>
                <a:gd name="T49" fmla="*/ 158 h 266"/>
                <a:gd name="T50" fmla="*/ 137 w 175"/>
                <a:gd name="T51" fmla="*/ 136 h 266"/>
                <a:gd name="T52" fmla="*/ 125 w 175"/>
                <a:gd name="T53" fmla="*/ 114 h 266"/>
                <a:gd name="T54" fmla="*/ 126 w 175"/>
                <a:gd name="T55" fmla="*/ 117 h 266"/>
                <a:gd name="T56" fmla="*/ 128 w 175"/>
                <a:gd name="T57" fmla="*/ 126 h 266"/>
                <a:gd name="T58" fmla="*/ 132 w 175"/>
                <a:gd name="T59" fmla="*/ 140 h 266"/>
                <a:gd name="T60" fmla="*/ 136 w 175"/>
                <a:gd name="T61" fmla="*/ 158 h 266"/>
                <a:gd name="T62" fmla="*/ 137 w 175"/>
                <a:gd name="T63" fmla="*/ 178 h 266"/>
                <a:gd name="T64" fmla="*/ 137 w 175"/>
                <a:gd name="T65" fmla="*/ 200 h 266"/>
                <a:gd name="T66" fmla="*/ 135 w 175"/>
                <a:gd name="T67" fmla="*/ 223 h 266"/>
                <a:gd name="T68" fmla="*/ 128 w 175"/>
                <a:gd name="T69" fmla="*/ 245 h 266"/>
                <a:gd name="T70" fmla="*/ 117 w 175"/>
                <a:gd name="T71" fmla="*/ 266 h 266"/>
                <a:gd name="T72" fmla="*/ 114 w 175"/>
                <a:gd name="T73" fmla="*/ 266 h 266"/>
                <a:gd name="T74" fmla="*/ 109 w 175"/>
                <a:gd name="T75" fmla="*/ 263 h 266"/>
                <a:gd name="T76" fmla="*/ 101 w 175"/>
                <a:gd name="T77" fmla="*/ 261 h 266"/>
                <a:gd name="T78" fmla="*/ 91 w 175"/>
                <a:gd name="T79" fmla="*/ 256 h 266"/>
                <a:gd name="T80" fmla="*/ 79 w 175"/>
                <a:gd name="T81" fmla="*/ 248 h 266"/>
                <a:gd name="T82" fmla="*/ 66 w 175"/>
                <a:gd name="T83" fmla="*/ 240 h 266"/>
                <a:gd name="T84" fmla="*/ 53 w 175"/>
                <a:gd name="T85" fmla="*/ 230 h 266"/>
                <a:gd name="T86" fmla="*/ 40 w 175"/>
                <a:gd name="T87" fmla="*/ 217 h 266"/>
                <a:gd name="T88" fmla="*/ 27 w 175"/>
                <a:gd name="T89" fmla="*/ 202 h 266"/>
                <a:gd name="T90" fmla="*/ 17 w 175"/>
                <a:gd name="T91" fmla="*/ 186 h 266"/>
                <a:gd name="T92" fmla="*/ 9 w 175"/>
                <a:gd name="T93" fmla="*/ 167 h 266"/>
                <a:gd name="T94" fmla="*/ 2 w 175"/>
                <a:gd name="T95" fmla="*/ 145 h 266"/>
                <a:gd name="T96" fmla="*/ 0 w 175"/>
                <a:gd name="T97" fmla="*/ 122 h 266"/>
                <a:gd name="T98" fmla="*/ 1 w 175"/>
                <a:gd name="T99" fmla="*/ 96 h 266"/>
                <a:gd name="T100" fmla="*/ 8 w 175"/>
                <a:gd name="T101" fmla="*/ 66 h 266"/>
                <a:gd name="T102" fmla="*/ 18 w 175"/>
                <a:gd name="T103" fmla="*/ 35 h 266"/>
                <a:gd name="T104" fmla="*/ 35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35" y="0"/>
                  </a:moveTo>
                  <a:lnTo>
                    <a:pt x="37" y="1"/>
                  </a:lnTo>
                  <a:lnTo>
                    <a:pt x="44" y="4"/>
                  </a:lnTo>
                  <a:lnTo>
                    <a:pt x="53" y="8"/>
                  </a:lnTo>
                  <a:lnTo>
                    <a:pt x="66" y="13"/>
                  </a:lnTo>
                  <a:lnTo>
                    <a:pt x="79" y="21"/>
                  </a:lnTo>
                  <a:lnTo>
                    <a:pt x="95" y="30"/>
                  </a:lnTo>
                  <a:lnTo>
                    <a:pt x="110" y="40"/>
                  </a:lnTo>
                  <a:lnTo>
                    <a:pt x="126" y="53"/>
                  </a:lnTo>
                  <a:lnTo>
                    <a:pt x="140" y="69"/>
                  </a:lnTo>
                  <a:lnTo>
                    <a:pt x="153" y="84"/>
                  </a:lnTo>
                  <a:lnTo>
                    <a:pt x="165" y="104"/>
                  </a:lnTo>
                  <a:lnTo>
                    <a:pt x="171" y="123"/>
                  </a:lnTo>
                  <a:lnTo>
                    <a:pt x="175" y="147"/>
                  </a:lnTo>
                  <a:lnTo>
                    <a:pt x="175" y="171"/>
                  </a:lnTo>
                  <a:lnTo>
                    <a:pt x="169" y="197"/>
                  </a:lnTo>
                  <a:lnTo>
                    <a:pt x="157" y="226"/>
                  </a:lnTo>
                  <a:lnTo>
                    <a:pt x="139" y="257"/>
                  </a:lnTo>
                  <a:lnTo>
                    <a:pt x="140" y="254"/>
                  </a:lnTo>
                  <a:lnTo>
                    <a:pt x="143" y="247"/>
                  </a:lnTo>
                  <a:lnTo>
                    <a:pt x="147" y="235"/>
                  </a:lnTo>
                  <a:lnTo>
                    <a:pt x="149" y="219"/>
                  </a:lnTo>
                  <a:lnTo>
                    <a:pt x="150" y="200"/>
                  </a:lnTo>
                  <a:lnTo>
                    <a:pt x="150" y="180"/>
                  </a:lnTo>
                  <a:lnTo>
                    <a:pt x="147" y="158"/>
                  </a:lnTo>
                  <a:lnTo>
                    <a:pt x="137" y="136"/>
                  </a:lnTo>
                  <a:lnTo>
                    <a:pt x="125" y="114"/>
                  </a:lnTo>
                  <a:lnTo>
                    <a:pt x="126" y="117"/>
                  </a:lnTo>
                  <a:lnTo>
                    <a:pt x="128" y="126"/>
                  </a:lnTo>
                  <a:lnTo>
                    <a:pt x="132" y="140"/>
                  </a:lnTo>
                  <a:lnTo>
                    <a:pt x="136" y="158"/>
                  </a:lnTo>
                  <a:lnTo>
                    <a:pt x="137" y="178"/>
                  </a:lnTo>
                  <a:lnTo>
                    <a:pt x="137" y="200"/>
                  </a:lnTo>
                  <a:lnTo>
                    <a:pt x="135" y="223"/>
                  </a:lnTo>
                  <a:lnTo>
                    <a:pt x="128" y="245"/>
                  </a:lnTo>
                  <a:lnTo>
                    <a:pt x="117" y="266"/>
                  </a:lnTo>
                  <a:lnTo>
                    <a:pt x="114" y="266"/>
                  </a:lnTo>
                  <a:lnTo>
                    <a:pt x="109" y="263"/>
                  </a:lnTo>
                  <a:lnTo>
                    <a:pt x="101" y="261"/>
                  </a:lnTo>
                  <a:lnTo>
                    <a:pt x="91" y="256"/>
                  </a:lnTo>
                  <a:lnTo>
                    <a:pt x="79" y="248"/>
                  </a:lnTo>
                  <a:lnTo>
                    <a:pt x="66" y="240"/>
                  </a:lnTo>
                  <a:lnTo>
                    <a:pt x="53" y="230"/>
                  </a:lnTo>
                  <a:lnTo>
                    <a:pt x="40" y="217"/>
                  </a:lnTo>
                  <a:lnTo>
                    <a:pt x="27" y="202"/>
                  </a:lnTo>
                  <a:lnTo>
                    <a:pt x="17" y="186"/>
                  </a:lnTo>
                  <a:lnTo>
                    <a:pt x="9" y="167"/>
                  </a:lnTo>
                  <a:lnTo>
                    <a:pt x="2" y="145"/>
                  </a:lnTo>
                  <a:lnTo>
                    <a:pt x="0" y="122"/>
                  </a:lnTo>
                  <a:lnTo>
                    <a:pt x="1" y="96"/>
                  </a:lnTo>
                  <a:lnTo>
                    <a:pt x="8" y="66"/>
                  </a:lnTo>
                  <a:lnTo>
                    <a:pt x="18"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2" name="任意多边形: 形状 23"/>
            <p:cNvSpPr>
              <a:spLocks/>
            </p:cNvSpPr>
            <p:nvPr/>
          </p:nvSpPr>
          <p:spPr bwMode="auto">
            <a:xfrm>
              <a:off x="1525240" y="3032919"/>
              <a:ext cx="280988" cy="406400"/>
            </a:xfrm>
            <a:custGeom>
              <a:avLst/>
              <a:gdLst>
                <a:gd name="T0" fmla="*/ 150 w 177"/>
                <a:gd name="T1" fmla="*/ 0 h 256"/>
                <a:gd name="T2" fmla="*/ 151 w 177"/>
                <a:gd name="T3" fmla="*/ 3 h 256"/>
                <a:gd name="T4" fmla="*/ 154 w 177"/>
                <a:gd name="T5" fmla="*/ 8 h 256"/>
                <a:gd name="T6" fmla="*/ 158 w 177"/>
                <a:gd name="T7" fmla="*/ 18 h 256"/>
                <a:gd name="T8" fmla="*/ 163 w 177"/>
                <a:gd name="T9" fmla="*/ 30 h 256"/>
                <a:gd name="T10" fmla="*/ 167 w 177"/>
                <a:gd name="T11" fmla="*/ 46 h 256"/>
                <a:gd name="T12" fmla="*/ 172 w 177"/>
                <a:gd name="T13" fmla="*/ 62 h 256"/>
                <a:gd name="T14" fmla="*/ 175 w 177"/>
                <a:gd name="T15" fmla="*/ 82 h 256"/>
                <a:gd name="T16" fmla="*/ 177 w 177"/>
                <a:gd name="T17" fmla="*/ 101 h 256"/>
                <a:gd name="T18" fmla="*/ 177 w 177"/>
                <a:gd name="T19" fmla="*/ 122 h 256"/>
                <a:gd name="T20" fmla="*/ 175 w 177"/>
                <a:gd name="T21" fmla="*/ 143 h 256"/>
                <a:gd name="T22" fmla="*/ 168 w 177"/>
                <a:gd name="T23" fmla="*/ 164 h 256"/>
                <a:gd name="T24" fmla="*/ 159 w 177"/>
                <a:gd name="T25" fmla="*/ 185 h 256"/>
                <a:gd name="T26" fmla="*/ 146 w 177"/>
                <a:gd name="T27" fmla="*/ 203 h 256"/>
                <a:gd name="T28" fmla="*/ 128 w 177"/>
                <a:gd name="T29" fmla="*/ 220 h 256"/>
                <a:gd name="T30" fmla="*/ 106 w 177"/>
                <a:gd name="T31" fmla="*/ 234 h 256"/>
                <a:gd name="T32" fmla="*/ 77 w 177"/>
                <a:gd name="T33" fmla="*/ 247 h 256"/>
                <a:gd name="T34" fmla="*/ 42 w 177"/>
                <a:gd name="T35" fmla="*/ 256 h 256"/>
                <a:gd name="T36" fmla="*/ 45 w 177"/>
                <a:gd name="T37" fmla="*/ 255 h 256"/>
                <a:gd name="T38" fmla="*/ 52 w 177"/>
                <a:gd name="T39" fmla="*/ 251 h 256"/>
                <a:gd name="T40" fmla="*/ 63 w 177"/>
                <a:gd name="T41" fmla="*/ 244 h 256"/>
                <a:gd name="T42" fmla="*/ 76 w 177"/>
                <a:gd name="T43" fmla="*/ 235 h 256"/>
                <a:gd name="T44" fmla="*/ 90 w 177"/>
                <a:gd name="T45" fmla="*/ 223 h 256"/>
                <a:gd name="T46" fmla="*/ 104 w 177"/>
                <a:gd name="T47" fmla="*/ 208 h 256"/>
                <a:gd name="T48" fmla="*/ 116 w 177"/>
                <a:gd name="T49" fmla="*/ 190 h 256"/>
                <a:gd name="T50" fmla="*/ 127 w 177"/>
                <a:gd name="T51" fmla="*/ 169 h 256"/>
                <a:gd name="T52" fmla="*/ 133 w 177"/>
                <a:gd name="T53" fmla="*/ 144 h 256"/>
                <a:gd name="T54" fmla="*/ 132 w 177"/>
                <a:gd name="T55" fmla="*/ 147 h 256"/>
                <a:gd name="T56" fmla="*/ 128 w 177"/>
                <a:gd name="T57" fmla="*/ 156 h 256"/>
                <a:gd name="T58" fmla="*/ 120 w 177"/>
                <a:gd name="T59" fmla="*/ 168 h 256"/>
                <a:gd name="T60" fmla="*/ 110 w 177"/>
                <a:gd name="T61" fmla="*/ 182 h 256"/>
                <a:gd name="T62" fmla="*/ 97 w 177"/>
                <a:gd name="T63" fmla="*/ 199 h 256"/>
                <a:gd name="T64" fmla="*/ 81 w 177"/>
                <a:gd name="T65" fmla="*/ 214 h 256"/>
                <a:gd name="T66" fmla="*/ 63 w 177"/>
                <a:gd name="T67" fmla="*/ 229 h 256"/>
                <a:gd name="T68" fmla="*/ 42 w 177"/>
                <a:gd name="T69" fmla="*/ 239 h 256"/>
                <a:gd name="T70" fmla="*/ 19 w 177"/>
                <a:gd name="T71" fmla="*/ 246 h 256"/>
                <a:gd name="T72" fmla="*/ 19 w 177"/>
                <a:gd name="T73" fmla="*/ 244 h 256"/>
                <a:gd name="T74" fmla="*/ 16 w 177"/>
                <a:gd name="T75" fmla="*/ 238 h 256"/>
                <a:gd name="T76" fmla="*/ 12 w 177"/>
                <a:gd name="T77" fmla="*/ 229 h 256"/>
                <a:gd name="T78" fmla="*/ 8 w 177"/>
                <a:gd name="T79" fmla="*/ 217 h 256"/>
                <a:gd name="T80" fmla="*/ 4 w 177"/>
                <a:gd name="T81" fmla="*/ 201 h 256"/>
                <a:gd name="T82" fmla="*/ 2 w 177"/>
                <a:gd name="T83" fmla="*/ 186 h 256"/>
                <a:gd name="T84" fmla="*/ 0 w 177"/>
                <a:gd name="T85" fmla="*/ 166 h 256"/>
                <a:gd name="T86" fmla="*/ 0 w 177"/>
                <a:gd name="T87" fmla="*/ 147 h 256"/>
                <a:gd name="T88" fmla="*/ 3 w 177"/>
                <a:gd name="T89" fmla="*/ 127 h 256"/>
                <a:gd name="T90" fmla="*/ 10 w 177"/>
                <a:gd name="T91" fmla="*/ 107 h 256"/>
                <a:gd name="T92" fmla="*/ 20 w 177"/>
                <a:gd name="T93" fmla="*/ 86 h 256"/>
                <a:gd name="T94" fmla="*/ 36 w 177"/>
                <a:gd name="T95" fmla="*/ 66 h 256"/>
                <a:gd name="T96" fmla="*/ 55 w 177"/>
                <a:gd name="T97" fmla="*/ 47 h 256"/>
                <a:gd name="T98" fmla="*/ 80 w 177"/>
                <a:gd name="T99" fmla="*/ 29 h 256"/>
                <a:gd name="T100" fmla="*/ 111 w 177"/>
                <a:gd name="T101" fmla="*/ 13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4" y="8"/>
                  </a:lnTo>
                  <a:lnTo>
                    <a:pt x="158" y="18"/>
                  </a:lnTo>
                  <a:lnTo>
                    <a:pt x="163" y="30"/>
                  </a:lnTo>
                  <a:lnTo>
                    <a:pt x="167" y="46"/>
                  </a:lnTo>
                  <a:lnTo>
                    <a:pt x="172" y="62"/>
                  </a:lnTo>
                  <a:lnTo>
                    <a:pt x="175" y="82"/>
                  </a:lnTo>
                  <a:lnTo>
                    <a:pt x="177" y="101"/>
                  </a:lnTo>
                  <a:lnTo>
                    <a:pt x="177" y="122"/>
                  </a:lnTo>
                  <a:lnTo>
                    <a:pt x="175" y="143"/>
                  </a:lnTo>
                  <a:lnTo>
                    <a:pt x="168" y="164"/>
                  </a:lnTo>
                  <a:lnTo>
                    <a:pt x="159" y="185"/>
                  </a:lnTo>
                  <a:lnTo>
                    <a:pt x="146" y="203"/>
                  </a:lnTo>
                  <a:lnTo>
                    <a:pt x="128" y="220"/>
                  </a:lnTo>
                  <a:lnTo>
                    <a:pt x="106" y="234"/>
                  </a:lnTo>
                  <a:lnTo>
                    <a:pt x="77" y="247"/>
                  </a:lnTo>
                  <a:lnTo>
                    <a:pt x="42" y="256"/>
                  </a:lnTo>
                  <a:lnTo>
                    <a:pt x="45" y="255"/>
                  </a:lnTo>
                  <a:lnTo>
                    <a:pt x="52" y="251"/>
                  </a:lnTo>
                  <a:lnTo>
                    <a:pt x="63" y="244"/>
                  </a:lnTo>
                  <a:lnTo>
                    <a:pt x="76" y="235"/>
                  </a:lnTo>
                  <a:lnTo>
                    <a:pt x="90" y="223"/>
                  </a:lnTo>
                  <a:lnTo>
                    <a:pt x="104" y="208"/>
                  </a:lnTo>
                  <a:lnTo>
                    <a:pt x="116" y="190"/>
                  </a:lnTo>
                  <a:lnTo>
                    <a:pt x="127" y="169"/>
                  </a:lnTo>
                  <a:lnTo>
                    <a:pt x="133" y="144"/>
                  </a:lnTo>
                  <a:lnTo>
                    <a:pt x="132" y="147"/>
                  </a:lnTo>
                  <a:lnTo>
                    <a:pt x="128" y="156"/>
                  </a:lnTo>
                  <a:lnTo>
                    <a:pt x="120" y="168"/>
                  </a:lnTo>
                  <a:lnTo>
                    <a:pt x="110" y="182"/>
                  </a:lnTo>
                  <a:lnTo>
                    <a:pt x="97" y="199"/>
                  </a:lnTo>
                  <a:lnTo>
                    <a:pt x="81" y="214"/>
                  </a:lnTo>
                  <a:lnTo>
                    <a:pt x="63" y="229"/>
                  </a:lnTo>
                  <a:lnTo>
                    <a:pt x="42" y="239"/>
                  </a:lnTo>
                  <a:lnTo>
                    <a:pt x="19" y="246"/>
                  </a:lnTo>
                  <a:lnTo>
                    <a:pt x="19" y="244"/>
                  </a:lnTo>
                  <a:lnTo>
                    <a:pt x="16" y="238"/>
                  </a:lnTo>
                  <a:lnTo>
                    <a:pt x="12" y="229"/>
                  </a:lnTo>
                  <a:lnTo>
                    <a:pt x="8" y="217"/>
                  </a:lnTo>
                  <a:lnTo>
                    <a:pt x="4" y="201"/>
                  </a:lnTo>
                  <a:lnTo>
                    <a:pt x="2" y="186"/>
                  </a:lnTo>
                  <a:lnTo>
                    <a:pt x="0" y="166"/>
                  </a:lnTo>
                  <a:lnTo>
                    <a:pt x="0" y="147"/>
                  </a:lnTo>
                  <a:lnTo>
                    <a:pt x="3" y="127"/>
                  </a:lnTo>
                  <a:lnTo>
                    <a:pt x="10" y="107"/>
                  </a:lnTo>
                  <a:lnTo>
                    <a:pt x="20" y="86"/>
                  </a:lnTo>
                  <a:lnTo>
                    <a:pt x="36" y="66"/>
                  </a:lnTo>
                  <a:lnTo>
                    <a:pt x="55" y="47"/>
                  </a:lnTo>
                  <a:lnTo>
                    <a:pt x="80" y="29"/>
                  </a:lnTo>
                  <a:lnTo>
                    <a:pt x="111" y="13"/>
                  </a:lnTo>
                  <a:lnTo>
                    <a:pt x="15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3" name="任意多边形: 形状 24"/>
            <p:cNvSpPr>
              <a:spLocks/>
            </p:cNvSpPr>
            <p:nvPr/>
          </p:nvSpPr>
          <p:spPr bwMode="auto">
            <a:xfrm>
              <a:off x="1703040" y="3596481"/>
              <a:ext cx="423863" cy="277813"/>
            </a:xfrm>
            <a:custGeom>
              <a:avLst/>
              <a:gdLst>
                <a:gd name="T0" fmla="*/ 144 w 267"/>
                <a:gd name="T1" fmla="*/ 0 h 175"/>
                <a:gd name="T2" fmla="*/ 172 w 267"/>
                <a:gd name="T3" fmla="*/ 1 h 175"/>
                <a:gd name="T4" fmla="*/ 200 w 267"/>
                <a:gd name="T5" fmla="*/ 6 h 175"/>
                <a:gd name="T6" fmla="*/ 232 w 267"/>
                <a:gd name="T7" fmla="*/ 18 h 175"/>
                <a:gd name="T8" fmla="*/ 267 w 267"/>
                <a:gd name="T9" fmla="*/ 35 h 175"/>
                <a:gd name="T10" fmla="*/ 265 w 267"/>
                <a:gd name="T11" fmla="*/ 36 h 175"/>
                <a:gd name="T12" fmla="*/ 264 w 267"/>
                <a:gd name="T13" fmla="*/ 42 h 175"/>
                <a:gd name="T14" fmla="*/ 259 w 267"/>
                <a:gd name="T15" fmla="*/ 53 h 175"/>
                <a:gd name="T16" fmla="*/ 254 w 267"/>
                <a:gd name="T17" fmla="*/ 64 h 175"/>
                <a:gd name="T18" fmla="*/ 246 w 267"/>
                <a:gd name="T19" fmla="*/ 79 h 175"/>
                <a:gd name="T20" fmla="*/ 237 w 267"/>
                <a:gd name="T21" fmla="*/ 94 h 175"/>
                <a:gd name="T22" fmla="*/ 226 w 267"/>
                <a:gd name="T23" fmla="*/ 110 h 175"/>
                <a:gd name="T24" fmla="*/ 213 w 267"/>
                <a:gd name="T25" fmla="*/ 125 h 175"/>
                <a:gd name="T26" fmla="*/ 199 w 267"/>
                <a:gd name="T27" fmla="*/ 140 h 175"/>
                <a:gd name="T28" fmla="*/ 182 w 267"/>
                <a:gd name="T29" fmla="*/ 153 h 175"/>
                <a:gd name="T30" fmla="*/ 164 w 267"/>
                <a:gd name="T31" fmla="*/ 163 h 175"/>
                <a:gd name="T32" fmla="*/ 143 w 267"/>
                <a:gd name="T33" fmla="*/ 171 h 175"/>
                <a:gd name="T34" fmla="*/ 121 w 267"/>
                <a:gd name="T35" fmla="*/ 175 h 175"/>
                <a:gd name="T36" fmla="*/ 96 w 267"/>
                <a:gd name="T37" fmla="*/ 174 h 175"/>
                <a:gd name="T38" fmla="*/ 69 w 267"/>
                <a:gd name="T39" fmla="*/ 168 h 175"/>
                <a:gd name="T40" fmla="*/ 41 w 267"/>
                <a:gd name="T41" fmla="*/ 157 h 175"/>
                <a:gd name="T42" fmla="*/ 9 w 267"/>
                <a:gd name="T43" fmla="*/ 138 h 175"/>
                <a:gd name="T44" fmla="*/ 12 w 267"/>
                <a:gd name="T45" fmla="*/ 140 h 175"/>
                <a:gd name="T46" fmla="*/ 20 w 267"/>
                <a:gd name="T47" fmla="*/ 142 h 175"/>
                <a:gd name="T48" fmla="*/ 33 w 267"/>
                <a:gd name="T49" fmla="*/ 145 h 175"/>
                <a:gd name="T50" fmla="*/ 48 w 267"/>
                <a:gd name="T51" fmla="*/ 148 h 175"/>
                <a:gd name="T52" fmla="*/ 67 w 267"/>
                <a:gd name="T53" fmla="*/ 150 h 175"/>
                <a:gd name="T54" fmla="*/ 87 w 267"/>
                <a:gd name="T55" fmla="*/ 149 h 175"/>
                <a:gd name="T56" fmla="*/ 108 w 267"/>
                <a:gd name="T57" fmla="*/ 145 h 175"/>
                <a:gd name="T58" fmla="*/ 131 w 267"/>
                <a:gd name="T59" fmla="*/ 137 h 175"/>
                <a:gd name="T60" fmla="*/ 154 w 267"/>
                <a:gd name="T61" fmla="*/ 124 h 175"/>
                <a:gd name="T62" fmla="*/ 150 w 267"/>
                <a:gd name="T63" fmla="*/ 125 h 175"/>
                <a:gd name="T64" fmla="*/ 141 w 267"/>
                <a:gd name="T65" fmla="*/ 128 h 175"/>
                <a:gd name="T66" fmla="*/ 126 w 267"/>
                <a:gd name="T67" fmla="*/ 131 h 175"/>
                <a:gd name="T68" fmla="*/ 109 w 267"/>
                <a:gd name="T69" fmla="*/ 135 h 175"/>
                <a:gd name="T70" fmla="*/ 89 w 267"/>
                <a:gd name="T71" fmla="*/ 137 h 175"/>
                <a:gd name="T72" fmla="*/ 67 w 267"/>
                <a:gd name="T73" fmla="*/ 137 h 175"/>
                <a:gd name="T74" fmla="*/ 43 w 267"/>
                <a:gd name="T75" fmla="*/ 133 h 175"/>
                <a:gd name="T76" fmla="*/ 21 w 267"/>
                <a:gd name="T77" fmla="*/ 127 h 175"/>
                <a:gd name="T78" fmla="*/ 0 w 267"/>
                <a:gd name="T79" fmla="*/ 115 h 175"/>
                <a:gd name="T80" fmla="*/ 0 w 267"/>
                <a:gd name="T81" fmla="*/ 114 h 175"/>
                <a:gd name="T82" fmla="*/ 3 w 267"/>
                <a:gd name="T83" fmla="*/ 109 h 175"/>
                <a:gd name="T84" fmla="*/ 7 w 267"/>
                <a:gd name="T85" fmla="*/ 100 h 175"/>
                <a:gd name="T86" fmla="*/ 12 w 267"/>
                <a:gd name="T87" fmla="*/ 90 h 175"/>
                <a:gd name="T88" fmla="*/ 18 w 267"/>
                <a:gd name="T89" fmla="*/ 77 h 175"/>
                <a:gd name="T90" fmla="*/ 26 w 267"/>
                <a:gd name="T91" fmla="*/ 64 h 175"/>
                <a:gd name="T92" fmla="*/ 38 w 267"/>
                <a:gd name="T93" fmla="*/ 52 h 175"/>
                <a:gd name="T94" fmla="*/ 50 w 267"/>
                <a:gd name="T95" fmla="*/ 39 h 175"/>
                <a:gd name="T96" fmla="*/ 64 w 267"/>
                <a:gd name="T97" fmla="*/ 27 h 175"/>
                <a:gd name="T98" fmla="*/ 81 w 267"/>
                <a:gd name="T99" fmla="*/ 16 h 175"/>
                <a:gd name="T100" fmla="*/ 100 w 267"/>
                <a:gd name="T101" fmla="*/ 7 h 175"/>
                <a:gd name="T102" fmla="*/ 121 w 267"/>
                <a:gd name="T103" fmla="*/ 2 h 175"/>
                <a:gd name="T104" fmla="*/ 144 w 267"/>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5">
                  <a:moveTo>
                    <a:pt x="144" y="0"/>
                  </a:moveTo>
                  <a:lnTo>
                    <a:pt x="172" y="1"/>
                  </a:lnTo>
                  <a:lnTo>
                    <a:pt x="200" y="6"/>
                  </a:lnTo>
                  <a:lnTo>
                    <a:pt x="232" y="18"/>
                  </a:lnTo>
                  <a:lnTo>
                    <a:pt x="267" y="35"/>
                  </a:lnTo>
                  <a:lnTo>
                    <a:pt x="265" y="36"/>
                  </a:lnTo>
                  <a:lnTo>
                    <a:pt x="264" y="42"/>
                  </a:lnTo>
                  <a:lnTo>
                    <a:pt x="259" y="53"/>
                  </a:lnTo>
                  <a:lnTo>
                    <a:pt x="254" y="64"/>
                  </a:lnTo>
                  <a:lnTo>
                    <a:pt x="246" y="79"/>
                  </a:lnTo>
                  <a:lnTo>
                    <a:pt x="237" y="94"/>
                  </a:lnTo>
                  <a:lnTo>
                    <a:pt x="226" y="110"/>
                  </a:lnTo>
                  <a:lnTo>
                    <a:pt x="213" y="125"/>
                  </a:lnTo>
                  <a:lnTo>
                    <a:pt x="199" y="140"/>
                  </a:lnTo>
                  <a:lnTo>
                    <a:pt x="182" y="153"/>
                  </a:lnTo>
                  <a:lnTo>
                    <a:pt x="164" y="163"/>
                  </a:lnTo>
                  <a:lnTo>
                    <a:pt x="143" y="171"/>
                  </a:lnTo>
                  <a:lnTo>
                    <a:pt x="121" y="175"/>
                  </a:lnTo>
                  <a:lnTo>
                    <a:pt x="96" y="174"/>
                  </a:lnTo>
                  <a:lnTo>
                    <a:pt x="69" y="168"/>
                  </a:lnTo>
                  <a:lnTo>
                    <a:pt x="41" y="157"/>
                  </a:lnTo>
                  <a:lnTo>
                    <a:pt x="9" y="138"/>
                  </a:lnTo>
                  <a:lnTo>
                    <a:pt x="12" y="140"/>
                  </a:lnTo>
                  <a:lnTo>
                    <a:pt x="20" y="142"/>
                  </a:lnTo>
                  <a:lnTo>
                    <a:pt x="33" y="145"/>
                  </a:lnTo>
                  <a:lnTo>
                    <a:pt x="48" y="148"/>
                  </a:lnTo>
                  <a:lnTo>
                    <a:pt x="67" y="150"/>
                  </a:lnTo>
                  <a:lnTo>
                    <a:pt x="87" y="149"/>
                  </a:lnTo>
                  <a:lnTo>
                    <a:pt x="108" y="145"/>
                  </a:lnTo>
                  <a:lnTo>
                    <a:pt x="131" y="137"/>
                  </a:lnTo>
                  <a:lnTo>
                    <a:pt x="154" y="124"/>
                  </a:lnTo>
                  <a:lnTo>
                    <a:pt x="150" y="125"/>
                  </a:lnTo>
                  <a:lnTo>
                    <a:pt x="141" y="128"/>
                  </a:lnTo>
                  <a:lnTo>
                    <a:pt x="126" y="131"/>
                  </a:lnTo>
                  <a:lnTo>
                    <a:pt x="109" y="135"/>
                  </a:lnTo>
                  <a:lnTo>
                    <a:pt x="89" y="137"/>
                  </a:lnTo>
                  <a:lnTo>
                    <a:pt x="67" y="137"/>
                  </a:lnTo>
                  <a:lnTo>
                    <a:pt x="43" y="133"/>
                  </a:lnTo>
                  <a:lnTo>
                    <a:pt x="21" y="127"/>
                  </a:lnTo>
                  <a:lnTo>
                    <a:pt x="0" y="115"/>
                  </a:lnTo>
                  <a:lnTo>
                    <a:pt x="0" y="114"/>
                  </a:lnTo>
                  <a:lnTo>
                    <a:pt x="3" y="109"/>
                  </a:lnTo>
                  <a:lnTo>
                    <a:pt x="7" y="100"/>
                  </a:lnTo>
                  <a:lnTo>
                    <a:pt x="12" y="90"/>
                  </a:lnTo>
                  <a:lnTo>
                    <a:pt x="18" y="77"/>
                  </a:lnTo>
                  <a:lnTo>
                    <a:pt x="26" y="64"/>
                  </a:lnTo>
                  <a:lnTo>
                    <a:pt x="38" y="52"/>
                  </a:lnTo>
                  <a:lnTo>
                    <a:pt x="50" y="39"/>
                  </a:lnTo>
                  <a:lnTo>
                    <a:pt x="64" y="27"/>
                  </a:lnTo>
                  <a:lnTo>
                    <a:pt x="81" y="16"/>
                  </a:lnTo>
                  <a:lnTo>
                    <a:pt x="100" y="7"/>
                  </a:lnTo>
                  <a:lnTo>
                    <a:pt x="121" y="2"/>
                  </a:lnTo>
                  <a:lnTo>
                    <a:pt x="144"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4" name="任意多边形: 形状 25"/>
            <p:cNvSpPr>
              <a:spLocks/>
            </p:cNvSpPr>
            <p:nvPr/>
          </p:nvSpPr>
          <p:spPr bwMode="auto">
            <a:xfrm>
              <a:off x="1122015" y="2429669"/>
              <a:ext cx="422275" cy="277813"/>
            </a:xfrm>
            <a:custGeom>
              <a:avLst/>
              <a:gdLst>
                <a:gd name="T0" fmla="*/ 145 w 266"/>
                <a:gd name="T1" fmla="*/ 0 h 175"/>
                <a:gd name="T2" fmla="*/ 170 w 266"/>
                <a:gd name="T3" fmla="*/ 0 h 175"/>
                <a:gd name="T4" fmla="*/ 197 w 266"/>
                <a:gd name="T5" fmla="*/ 6 h 175"/>
                <a:gd name="T6" fmla="*/ 226 w 266"/>
                <a:gd name="T7" fmla="*/ 18 h 175"/>
                <a:gd name="T8" fmla="*/ 257 w 266"/>
                <a:gd name="T9" fmla="*/ 36 h 175"/>
                <a:gd name="T10" fmla="*/ 254 w 266"/>
                <a:gd name="T11" fmla="*/ 35 h 175"/>
                <a:gd name="T12" fmla="*/ 247 w 266"/>
                <a:gd name="T13" fmla="*/ 32 h 175"/>
                <a:gd name="T14" fmla="*/ 235 w 266"/>
                <a:gd name="T15" fmla="*/ 30 h 175"/>
                <a:gd name="T16" fmla="*/ 218 w 266"/>
                <a:gd name="T17" fmla="*/ 26 h 175"/>
                <a:gd name="T18" fmla="*/ 200 w 266"/>
                <a:gd name="T19" fmla="*/ 24 h 175"/>
                <a:gd name="T20" fmla="*/ 179 w 266"/>
                <a:gd name="T21" fmla="*/ 26 h 175"/>
                <a:gd name="T22" fmla="*/ 158 w 266"/>
                <a:gd name="T23" fmla="*/ 30 h 175"/>
                <a:gd name="T24" fmla="*/ 136 w 266"/>
                <a:gd name="T25" fmla="*/ 37 h 175"/>
                <a:gd name="T26" fmla="*/ 114 w 266"/>
                <a:gd name="T27" fmla="*/ 50 h 175"/>
                <a:gd name="T28" fmla="*/ 117 w 266"/>
                <a:gd name="T29" fmla="*/ 49 h 175"/>
                <a:gd name="T30" fmla="*/ 126 w 266"/>
                <a:gd name="T31" fmla="*/ 47 h 175"/>
                <a:gd name="T32" fmla="*/ 140 w 266"/>
                <a:gd name="T33" fmla="*/ 43 h 175"/>
                <a:gd name="T34" fmla="*/ 157 w 266"/>
                <a:gd name="T35" fmla="*/ 40 h 175"/>
                <a:gd name="T36" fmla="*/ 178 w 266"/>
                <a:gd name="T37" fmla="*/ 37 h 175"/>
                <a:gd name="T38" fmla="*/ 200 w 266"/>
                <a:gd name="T39" fmla="*/ 37 h 175"/>
                <a:gd name="T40" fmla="*/ 223 w 266"/>
                <a:gd name="T41" fmla="*/ 40 h 175"/>
                <a:gd name="T42" fmla="*/ 245 w 266"/>
                <a:gd name="T43" fmla="*/ 48 h 175"/>
                <a:gd name="T44" fmla="*/ 266 w 266"/>
                <a:gd name="T45" fmla="*/ 58 h 175"/>
                <a:gd name="T46" fmla="*/ 266 w 266"/>
                <a:gd name="T47" fmla="*/ 61 h 175"/>
                <a:gd name="T48" fmla="*/ 264 w 266"/>
                <a:gd name="T49" fmla="*/ 66 h 175"/>
                <a:gd name="T50" fmla="*/ 260 w 266"/>
                <a:gd name="T51" fmla="*/ 74 h 175"/>
                <a:gd name="T52" fmla="*/ 254 w 266"/>
                <a:gd name="T53" fmla="*/ 84 h 175"/>
                <a:gd name="T54" fmla="*/ 248 w 266"/>
                <a:gd name="T55" fmla="*/ 96 h 175"/>
                <a:gd name="T56" fmla="*/ 240 w 266"/>
                <a:gd name="T57" fmla="*/ 109 h 175"/>
                <a:gd name="T58" fmla="*/ 230 w 266"/>
                <a:gd name="T59" fmla="*/ 123 h 175"/>
                <a:gd name="T60" fmla="*/ 217 w 266"/>
                <a:gd name="T61" fmla="*/ 136 h 175"/>
                <a:gd name="T62" fmla="*/ 202 w 266"/>
                <a:gd name="T63" fmla="*/ 148 h 175"/>
                <a:gd name="T64" fmla="*/ 186 w 266"/>
                <a:gd name="T65" fmla="*/ 158 h 175"/>
                <a:gd name="T66" fmla="*/ 166 w 266"/>
                <a:gd name="T67" fmla="*/ 167 h 175"/>
                <a:gd name="T68" fmla="*/ 145 w 266"/>
                <a:gd name="T69" fmla="*/ 172 h 175"/>
                <a:gd name="T70" fmla="*/ 122 w 266"/>
                <a:gd name="T71" fmla="*/ 175 h 175"/>
                <a:gd name="T72" fmla="*/ 96 w 266"/>
                <a:gd name="T73" fmla="*/ 174 h 175"/>
                <a:gd name="T74" fmla="*/ 66 w 266"/>
                <a:gd name="T75" fmla="*/ 169 h 175"/>
                <a:gd name="T76" fmla="*/ 35 w 266"/>
                <a:gd name="T77" fmla="*/ 157 h 175"/>
                <a:gd name="T78" fmla="*/ 0 w 266"/>
                <a:gd name="T79" fmla="*/ 140 h 175"/>
                <a:gd name="T80" fmla="*/ 1 w 266"/>
                <a:gd name="T81" fmla="*/ 137 h 175"/>
                <a:gd name="T82" fmla="*/ 4 w 266"/>
                <a:gd name="T83" fmla="*/ 132 h 175"/>
                <a:gd name="T84" fmla="*/ 8 w 266"/>
                <a:gd name="T85" fmla="*/ 122 h 175"/>
                <a:gd name="T86" fmla="*/ 13 w 266"/>
                <a:gd name="T87" fmla="*/ 110 h 175"/>
                <a:gd name="T88" fmla="*/ 21 w 266"/>
                <a:gd name="T89" fmla="*/ 96 h 175"/>
                <a:gd name="T90" fmla="*/ 30 w 266"/>
                <a:gd name="T91" fmla="*/ 80 h 175"/>
                <a:gd name="T92" fmla="*/ 40 w 266"/>
                <a:gd name="T93" fmla="*/ 65 h 175"/>
                <a:gd name="T94" fmla="*/ 53 w 266"/>
                <a:gd name="T95" fmla="*/ 49 h 175"/>
                <a:gd name="T96" fmla="*/ 67 w 266"/>
                <a:gd name="T97" fmla="*/ 35 h 175"/>
                <a:gd name="T98" fmla="*/ 84 w 266"/>
                <a:gd name="T99" fmla="*/ 22 h 175"/>
                <a:gd name="T100" fmla="*/ 102 w 266"/>
                <a:gd name="T101" fmla="*/ 11 h 175"/>
                <a:gd name="T102" fmla="*/ 123 w 266"/>
                <a:gd name="T103" fmla="*/ 4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0" y="0"/>
                  </a:lnTo>
                  <a:lnTo>
                    <a:pt x="197" y="6"/>
                  </a:lnTo>
                  <a:lnTo>
                    <a:pt x="226" y="18"/>
                  </a:lnTo>
                  <a:lnTo>
                    <a:pt x="257" y="36"/>
                  </a:lnTo>
                  <a:lnTo>
                    <a:pt x="254" y="35"/>
                  </a:lnTo>
                  <a:lnTo>
                    <a:pt x="247" y="32"/>
                  </a:lnTo>
                  <a:lnTo>
                    <a:pt x="235" y="30"/>
                  </a:lnTo>
                  <a:lnTo>
                    <a:pt x="218" y="26"/>
                  </a:lnTo>
                  <a:lnTo>
                    <a:pt x="200" y="24"/>
                  </a:lnTo>
                  <a:lnTo>
                    <a:pt x="179" y="26"/>
                  </a:lnTo>
                  <a:lnTo>
                    <a:pt x="158" y="30"/>
                  </a:lnTo>
                  <a:lnTo>
                    <a:pt x="136" y="37"/>
                  </a:lnTo>
                  <a:lnTo>
                    <a:pt x="114" y="50"/>
                  </a:lnTo>
                  <a:lnTo>
                    <a:pt x="117" y="49"/>
                  </a:lnTo>
                  <a:lnTo>
                    <a:pt x="126" y="47"/>
                  </a:lnTo>
                  <a:lnTo>
                    <a:pt x="140" y="43"/>
                  </a:lnTo>
                  <a:lnTo>
                    <a:pt x="157" y="40"/>
                  </a:lnTo>
                  <a:lnTo>
                    <a:pt x="178" y="37"/>
                  </a:lnTo>
                  <a:lnTo>
                    <a:pt x="200" y="37"/>
                  </a:lnTo>
                  <a:lnTo>
                    <a:pt x="223" y="40"/>
                  </a:lnTo>
                  <a:lnTo>
                    <a:pt x="245" y="48"/>
                  </a:lnTo>
                  <a:lnTo>
                    <a:pt x="266" y="58"/>
                  </a:lnTo>
                  <a:lnTo>
                    <a:pt x="266" y="61"/>
                  </a:lnTo>
                  <a:lnTo>
                    <a:pt x="264" y="66"/>
                  </a:lnTo>
                  <a:lnTo>
                    <a:pt x="260" y="74"/>
                  </a:lnTo>
                  <a:lnTo>
                    <a:pt x="254" y="84"/>
                  </a:lnTo>
                  <a:lnTo>
                    <a:pt x="248" y="96"/>
                  </a:lnTo>
                  <a:lnTo>
                    <a:pt x="240" y="109"/>
                  </a:lnTo>
                  <a:lnTo>
                    <a:pt x="230" y="123"/>
                  </a:lnTo>
                  <a:lnTo>
                    <a:pt x="217" y="136"/>
                  </a:lnTo>
                  <a:lnTo>
                    <a:pt x="202" y="148"/>
                  </a:lnTo>
                  <a:lnTo>
                    <a:pt x="186" y="158"/>
                  </a:lnTo>
                  <a:lnTo>
                    <a:pt x="166" y="167"/>
                  </a:lnTo>
                  <a:lnTo>
                    <a:pt x="145" y="172"/>
                  </a:lnTo>
                  <a:lnTo>
                    <a:pt x="122" y="175"/>
                  </a:lnTo>
                  <a:lnTo>
                    <a:pt x="96" y="174"/>
                  </a:lnTo>
                  <a:lnTo>
                    <a:pt x="66" y="169"/>
                  </a:lnTo>
                  <a:lnTo>
                    <a:pt x="35" y="157"/>
                  </a:lnTo>
                  <a:lnTo>
                    <a:pt x="0" y="140"/>
                  </a:lnTo>
                  <a:lnTo>
                    <a:pt x="1" y="137"/>
                  </a:lnTo>
                  <a:lnTo>
                    <a:pt x="4" y="132"/>
                  </a:lnTo>
                  <a:lnTo>
                    <a:pt x="8" y="122"/>
                  </a:lnTo>
                  <a:lnTo>
                    <a:pt x="13" y="110"/>
                  </a:lnTo>
                  <a:lnTo>
                    <a:pt x="21" y="96"/>
                  </a:lnTo>
                  <a:lnTo>
                    <a:pt x="30" y="80"/>
                  </a:lnTo>
                  <a:lnTo>
                    <a:pt x="40" y="65"/>
                  </a:lnTo>
                  <a:lnTo>
                    <a:pt x="53" y="49"/>
                  </a:lnTo>
                  <a:lnTo>
                    <a:pt x="67" y="35"/>
                  </a:lnTo>
                  <a:lnTo>
                    <a:pt x="84" y="22"/>
                  </a:lnTo>
                  <a:lnTo>
                    <a:pt x="102" y="11"/>
                  </a:lnTo>
                  <a:lnTo>
                    <a:pt x="123" y="4"/>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5" name="任意多边形: 形状 26"/>
            <p:cNvSpPr>
              <a:spLocks/>
            </p:cNvSpPr>
            <p:nvPr/>
          </p:nvSpPr>
          <p:spPr bwMode="auto">
            <a:xfrm>
              <a:off x="1171228" y="1870869"/>
              <a:ext cx="404813" cy="280988"/>
            </a:xfrm>
            <a:custGeom>
              <a:avLst/>
              <a:gdLst>
                <a:gd name="T0" fmla="*/ 101 w 255"/>
                <a:gd name="T1" fmla="*/ 0 h 177"/>
                <a:gd name="T2" fmla="*/ 122 w 255"/>
                <a:gd name="T3" fmla="*/ 0 h 177"/>
                <a:gd name="T4" fmla="*/ 143 w 255"/>
                <a:gd name="T5" fmla="*/ 3 h 177"/>
                <a:gd name="T6" fmla="*/ 164 w 255"/>
                <a:gd name="T7" fmla="*/ 8 h 177"/>
                <a:gd name="T8" fmla="*/ 183 w 255"/>
                <a:gd name="T9" fmla="*/ 17 h 177"/>
                <a:gd name="T10" fmla="*/ 201 w 255"/>
                <a:gd name="T11" fmla="*/ 31 h 177"/>
                <a:gd name="T12" fmla="*/ 220 w 255"/>
                <a:gd name="T13" fmla="*/ 48 h 177"/>
                <a:gd name="T14" fmla="*/ 234 w 255"/>
                <a:gd name="T15" fmla="*/ 71 h 177"/>
                <a:gd name="T16" fmla="*/ 246 w 255"/>
                <a:gd name="T17" fmla="*/ 100 h 177"/>
                <a:gd name="T18" fmla="*/ 255 w 255"/>
                <a:gd name="T19" fmla="*/ 135 h 177"/>
                <a:gd name="T20" fmla="*/ 253 w 255"/>
                <a:gd name="T21" fmla="*/ 132 h 177"/>
                <a:gd name="T22" fmla="*/ 249 w 255"/>
                <a:gd name="T23" fmla="*/ 125 h 177"/>
                <a:gd name="T24" fmla="*/ 244 w 255"/>
                <a:gd name="T25" fmla="*/ 114 h 177"/>
                <a:gd name="T26" fmla="*/ 235 w 255"/>
                <a:gd name="T27" fmla="*/ 101 h 177"/>
                <a:gd name="T28" fmla="*/ 222 w 255"/>
                <a:gd name="T29" fmla="*/ 87 h 177"/>
                <a:gd name="T30" fmla="*/ 208 w 255"/>
                <a:gd name="T31" fmla="*/ 73 h 177"/>
                <a:gd name="T32" fmla="*/ 190 w 255"/>
                <a:gd name="T33" fmla="*/ 60 h 177"/>
                <a:gd name="T34" fmla="*/ 168 w 255"/>
                <a:gd name="T35" fmla="*/ 49 h 177"/>
                <a:gd name="T36" fmla="*/ 143 w 255"/>
                <a:gd name="T37" fmla="*/ 44 h 177"/>
                <a:gd name="T38" fmla="*/ 147 w 255"/>
                <a:gd name="T39" fmla="*/ 45 h 177"/>
                <a:gd name="T40" fmla="*/ 155 w 255"/>
                <a:gd name="T41" fmla="*/ 49 h 177"/>
                <a:gd name="T42" fmla="*/ 168 w 255"/>
                <a:gd name="T43" fmla="*/ 57 h 177"/>
                <a:gd name="T44" fmla="*/ 182 w 255"/>
                <a:gd name="T45" fmla="*/ 68 h 177"/>
                <a:gd name="T46" fmla="*/ 197 w 255"/>
                <a:gd name="T47" fmla="*/ 80 h 177"/>
                <a:gd name="T48" fmla="*/ 213 w 255"/>
                <a:gd name="T49" fmla="*/ 96 h 177"/>
                <a:gd name="T50" fmla="*/ 227 w 255"/>
                <a:gd name="T51" fmla="*/ 114 h 177"/>
                <a:gd name="T52" fmla="*/ 239 w 255"/>
                <a:gd name="T53" fmla="*/ 135 h 177"/>
                <a:gd name="T54" fmla="*/ 246 w 255"/>
                <a:gd name="T55" fmla="*/ 157 h 177"/>
                <a:gd name="T56" fmla="*/ 243 w 255"/>
                <a:gd name="T57" fmla="*/ 158 h 177"/>
                <a:gd name="T58" fmla="*/ 238 w 255"/>
                <a:gd name="T59" fmla="*/ 161 h 177"/>
                <a:gd name="T60" fmla="*/ 229 w 255"/>
                <a:gd name="T61" fmla="*/ 165 h 177"/>
                <a:gd name="T62" fmla="*/ 216 w 255"/>
                <a:gd name="T63" fmla="*/ 169 h 177"/>
                <a:gd name="T64" fmla="*/ 201 w 255"/>
                <a:gd name="T65" fmla="*/ 173 h 177"/>
                <a:gd name="T66" fmla="*/ 184 w 255"/>
                <a:gd name="T67" fmla="*/ 175 h 177"/>
                <a:gd name="T68" fmla="*/ 166 w 255"/>
                <a:gd name="T69" fmla="*/ 177 h 177"/>
                <a:gd name="T70" fmla="*/ 147 w 255"/>
                <a:gd name="T71" fmla="*/ 177 h 177"/>
                <a:gd name="T72" fmla="*/ 126 w 255"/>
                <a:gd name="T73" fmla="*/ 173 h 177"/>
                <a:gd name="T74" fmla="*/ 105 w 255"/>
                <a:gd name="T75" fmla="*/ 166 h 177"/>
                <a:gd name="T76" fmla="*/ 86 w 255"/>
                <a:gd name="T77" fmla="*/ 157 h 177"/>
                <a:gd name="T78" fmla="*/ 65 w 255"/>
                <a:gd name="T79" fmla="*/ 141 h 177"/>
                <a:gd name="T80" fmla="*/ 47 w 255"/>
                <a:gd name="T81" fmla="*/ 122 h 177"/>
                <a:gd name="T82" fmla="*/ 28 w 255"/>
                <a:gd name="T83" fmla="*/ 97 h 177"/>
                <a:gd name="T84" fmla="*/ 13 w 255"/>
                <a:gd name="T85" fmla="*/ 65 h 177"/>
                <a:gd name="T86" fmla="*/ 0 w 255"/>
                <a:gd name="T87" fmla="*/ 27 h 177"/>
                <a:gd name="T88" fmla="*/ 1 w 255"/>
                <a:gd name="T89" fmla="*/ 26 h 177"/>
                <a:gd name="T90" fmla="*/ 8 w 255"/>
                <a:gd name="T91" fmla="*/ 23 h 177"/>
                <a:gd name="T92" fmla="*/ 17 w 255"/>
                <a:gd name="T93" fmla="*/ 19 h 177"/>
                <a:gd name="T94" fmla="*/ 30 w 255"/>
                <a:gd name="T95" fmla="*/ 14 h 177"/>
                <a:gd name="T96" fmla="*/ 45 w 255"/>
                <a:gd name="T97" fmla="*/ 10 h 177"/>
                <a:gd name="T98" fmla="*/ 62 w 255"/>
                <a:gd name="T99" fmla="*/ 5 h 177"/>
                <a:gd name="T100" fmla="*/ 82 w 255"/>
                <a:gd name="T101" fmla="*/ 3 h 177"/>
                <a:gd name="T102" fmla="*/ 101 w 255"/>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7">
                  <a:moveTo>
                    <a:pt x="101" y="0"/>
                  </a:moveTo>
                  <a:lnTo>
                    <a:pt x="122" y="0"/>
                  </a:lnTo>
                  <a:lnTo>
                    <a:pt x="143" y="3"/>
                  </a:lnTo>
                  <a:lnTo>
                    <a:pt x="164" y="8"/>
                  </a:lnTo>
                  <a:lnTo>
                    <a:pt x="183" y="17"/>
                  </a:lnTo>
                  <a:lnTo>
                    <a:pt x="201" y="31"/>
                  </a:lnTo>
                  <a:lnTo>
                    <a:pt x="220" y="48"/>
                  </a:lnTo>
                  <a:lnTo>
                    <a:pt x="234" y="71"/>
                  </a:lnTo>
                  <a:lnTo>
                    <a:pt x="246" y="100"/>
                  </a:lnTo>
                  <a:lnTo>
                    <a:pt x="255" y="135"/>
                  </a:lnTo>
                  <a:lnTo>
                    <a:pt x="253" y="132"/>
                  </a:lnTo>
                  <a:lnTo>
                    <a:pt x="249" y="125"/>
                  </a:lnTo>
                  <a:lnTo>
                    <a:pt x="244" y="114"/>
                  </a:lnTo>
                  <a:lnTo>
                    <a:pt x="235" y="101"/>
                  </a:lnTo>
                  <a:lnTo>
                    <a:pt x="222" y="87"/>
                  </a:lnTo>
                  <a:lnTo>
                    <a:pt x="208" y="73"/>
                  </a:lnTo>
                  <a:lnTo>
                    <a:pt x="190" y="60"/>
                  </a:lnTo>
                  <a:lnTo>
                    <a:pt x="168" y="49"/>
                  </a:lnTo>
                  <a:lnTo>
                    <a:pt x="143" y="44"/>
                  </a:lnTo>
                  <a:lnTo>
                    <a:pt x="147" y="45"/>
                  </a:lnTo>
                  <a:lnTo>
                    <a:pt x="155" y="49"/>
                  </a:lnTo>
                  <a:lnTo>
                    <a:pt x="168" y="57"/>
                  </a:lnTo>
                  <a:lnTo>
                    <a:pt x="182" y="68"/>
                  </a:lnTo>
                  <a:lnTo>
                    <a:pt x="197" y="80"/>
                  </a:lnTo>
                  <a:lnTo>
                    <a:pt x="213" y="96"/>
                  </a:lnTo>
                  <a:lnTo>
                    <a:pt x="227" y="114"/>
                  </a:lnTo>
                  <a:lnTo>
                    <a:pt x="239" y="135"/>
                  </a:lnTo>
                  <a:lnTo>
                    <a:pt x="246" y="157"/>
                  </a:lnTo>
                  <a:lnTo>
                    <a:pt x="243" y="158"/>
                  </a:lnTo>
                  <a:lnTo>
                    <a:pt x="238" y="161"/>
                  </a:lnTo>
                  <a:lnTo>
                    <a:pt x="229" y="165"/>
                  </a:lnTo>
                  <a:lnTo>
                    <a:pt x="216" y="169"/>
                  </a:lnTo>
                  <a:lnTo>
                    <a:pt x="201" y="173"/>
                  </a:lnTo>
                  <a:lnTo>
                    <a:pt x="184" y="175"/>
                  </a:lnTo>
                  <a:lnTo>
                    <a:pt x="166" y="177"/>
                  </a:lnTo>
                  <a:lnTo>
                    <a:pt x="147" y="177"/>
                  </a:lnTo>
                  <a:lnTo>
                    <a:pt x="126" y="173"/>
                  </a:lnTo>
                  <a:lnTo>
                    <a:pt x="105" y="166"/>
                  </a:lnTo>
                  <a:lnTo>
                    <a:pt x="86" y="157"/>
                  </a:lnTo>
                  <a:lnTo>
                    <a:pt x="65" y="141"/>
                  </a:lnTo>
                  <a:lnTo>
                    <a:pt x="47" y="122"/>
                  </a:lnTo>
                  <a:lnTo>
                    <a:pt x="28" y="97"/>
                  </a:lnTo>
                  <a:lnTo>
                    <a:pt x="13" y="65"/>
                  </a:lnTo>
                  <a:lnTo>
                    <a:pt x="0" y="27"/>
                  </a:lnTo>
                  <a:lnTo>
                    <a:pt x="1" y="26"/>
                  </a:lnTo>
                  <a:lnTo>
                    <a:pt x="8" y="23"/>
                  </a:lnTo>
                  <a:lnTo>
                    <a:pt x="17" y="19"/>
                  </a:lnTo>
                  <a:lnTo>
                    <a:pt x="30" y="14"/>
                  </a:lnTo>
                  <a:lnTo>
                    <a:pt x="45" y="10"/>
                  </a:lnTo>
                  <a:lnTo>
                    <a:pt x="62" y="5"/>
                  </a:lnTo>
                  <a:lnTo>
                    <a:pt x="82" y="3"/>
                  </a:lnTo>
                  <a:lnTo>
                    <a:pt x="101"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6" name="任意多边形: 形状 27"/>
            <p:cNvSpPr>
              <a:spLocks/>
            </p:cNvSpPr>
            <p:nvPr/>
          </p:nvSpPr>
          <p:spPr bwMode="auto">
            <a:xfrm>
              <a:off x="1645890" y="1396206"/>
              <a:ext cx="277813" cy="423863"/>
            </a:xfrm>
            <a:custGeom>
              <a:avLst/>
              <a:gdLst>
                <a:gd name="T0" fmla="*/ 35 w 175"/>
                <a:gd name="T1" fmla="*/ 0 h 267"/>
                <a:gd name="T2" fmla="*/ 38 w 175"/>
                <a:gd name="T3" fmla="*/ 0 h 267"/>
                <a:gd name="T4" fmla="*/ 44 w 175"/>
                <a:gd name="T5" fmla="*/ 3 h 267"/>
                <a:gd name="T6" fmla="*/ 53 w 175"/>
                <a:gd name="T7" fmla="*/ 7 h 267"/>
                <a:gd name="T8" fmla="*/ 66 w 175"/>
                <a:gd name="T9" fmla="*/ 13 h 267"/>
                <a:gd name="T10" fmla="*/ 79 w 175"/>
                <a:gd name="T11" fmla="*/ 20 h 267"/>
                <a:gd name="T12" fmla="*/ 95 w 175"/>
                <a:gd name="T13" fmla="*/ 29 h 267"/>
                <a:gd name="T14" fmla="*/ 110 w 175"/>
                <a:gd name="T15" fmla="*/ 41 h 267"/>
                <a:gd name="T16" fmla="*/ 126 w 175"/>
                <a:gd name="T17" fmla="*/ 54 h 267"/>
                <a:gd name="T18" fmla="*/ 140 w 175"/>
                <a:gd name="T19" fmla="*/ 68 h 267"/>
                <a:gd name="T20" fmla="*/ 153 w 175"/>
                <a:gd name="T21" fmla="*/ 85 h 267"/>
                <a:gd name="T22" fmla="*/ 165 w 175"/>
                <a:gd name="T23" fmla="*/ 103 h 267"/>
                <a:gd name="T24" fmla="*/ 171 w 175"/>
                <a:gd name="T25" fmla="*/ 124 h 267"/>
                <a:gd name="T26" fmla="*/ 175 w 175"/>
                <a:gd name="T27" fmla="*/ 146 h 267"/>
                <a:gd name="T28" fmla="*/ 175 w 175"/>
                <a:gd name="T29" fmla="*/ 170 h 267"/>
                <a:gd name="T30" fmla="*/ 169 w 175"/>
                <a:gd name="T31" fmla="*/ 196 h 267"/>
                <a:gd name="T32" fmla="*/ 157 w 175"/>
                <a:gd name="T33" fmla="*/ 226 h 267"/>
                <a:gd name="T34" fmla="*/ 139 w 175"/>
                <a:gd name="T35" fmla="*/ 257 h 267"/>
                <a:gd name="T36" fmla="*/ 140 w 175"/>
                <a:gd name="T37" fmla="*/ 255 h 267"/>
                <a:gd name="T38" fmla="*/ 143 w 175"/>
                <a:gd name="T39" fmla="*/ 246 h 267"/>
                <a:gd name="T40" fmla="*/ 147 w 175"/>
                <a:gd name="T41" fmla="*/ 234 h 267"/>
                <a:gd name="T42" fmla="*/ 149 w 175"/>
                <a:gd name="T43" fmla="*/ 219 h 267"/>
                <a:gd name="T44" fmla="*/ 151 w 175"/>
                <a:gd name="T45" fmla="*/ 200 h 267"/>
                <a:gd name="T46" fmla="*/ 151 w 175"/>
                <a:gd name="T47" fmla="*/ 180 h 267"/>
                <a:gd name="T48" fmla="*/ 147 w 175"/>
                <a:gd name="T49" fmla="*/ 157 h 267"/>
                <a:gd name="T50" fmla="*/ 138 w 175"/>
                <a:gd name="T51" fmla="*/ 135 h 267"/>
                <a:gd name="T52" fmla="*/ 125 w 175"/>
                <a:gd name="T53" fmla="*/ 113 h 267"/>
                <a:gd name="T54" fmla="*/ 126 w 175"/>
                <a:gd name="T55" fmla="*/ 117 h 267"/>
                <a:gd name="T56" fmla="*/ 129 w 175"/>
                <a:gd name="T57" fmla="*/ 126 h 267"/>
                <a:gd name="T58" fmla="*/ 132 w 175"/>
                <a:gd name="T59" fmla="*/ 139 h 267"/>
                <a:gd name="T60" fmla="*/ 136 w 175"/>
                <a:gd name="T61" fmla="*/ 157 h 267"/>
                <a:gd name="T62" fmla="*/ 138 w 175"/>
                <a:gd name="T63" fmla="*/ 178 h 267"/>
                <a:gd name="T64" fmla="*/ 138 w 175"/>
                <a:gd name="T65" fmla="*/ 200 h 267"/>
                <a:gd name="T66" fmla="*/ 135 w 175"/>
                <a:gd name="T67" fmla="*/ 222 h 267"/>
                <a:gd name="T68" fmla="*/ 129 w 175"/>
                <a:gd name="T69" fmla="*/ 244 h 267"/>
                <a:gd name="T70" fmla="*/ 117 w 175"/>
                <a:gd name="T71" fmla="*/ 267 h 267"/>
                <a:gd name="T72" fmla="*/ 114 w 175"/>
                <a:gd name="T73" fmla="*/ 265 h 267"/>
                <a:gd name="T74" fmla="*/ 109 w 175"/>
                <a:gd name="T75" fmla="*/ 264 h 267"/>
                <a:gd name="T76" fmla="*/ 101 w 175"/>
                <a:gd name="T77" fmla="*/ 260 h 267"/>
                <a:gd name="T78" fmla="*/ 91 w 175"/>
                <a:gd name="T79" fmla="*/ 255 h 267"/>
                <a:gd name="T80" fmla="*/ 79 w 175"/>
                <a:gd name="T81" fmla="*/ 248 h 267"/>
                <a:gd name="T82" fmla="*/ 66 w 175"/>
                <a:gd name="T83" fmla="*/ 239 h 267"/>
                <a:gd name="T84" fmla="*/ 53 w 175"/>
                <a:gd name="T85" fmla="*/ 229 h 267"/>
                <a:gd name="T86" fmla="*/ 40 w 175"/>
                <a:gd name="T87" fmla="*/ 217 h 267"/>
                <a:gd name="T88" fmla="*/ 27 w 175"/>
                <a:gd name="T89" fmla="*/ 202 h 267"/>
                <a:gd name="T90" fmla="*/ 17 w 175"/>
                <a:gd name="T91" fmla="*/ 186 h 267"/>
                <a:gd name="T92" fmla="*/ 9 w 175"/>
                <a:gd name="T93" fmla="*/ 167 h 267"/>
                <a:gd name="T94" fmla="*/ 2 w 175"/>
                <a:gd name="T95" fmla="*/ 146 h 267"/>
                <a:gd name="T96" fmla="*/ 0 w 175"/>
                <a:gd name="T97" fmla="*/ 121 h 267"/>
                <a:gd name="T98" fmla="*/ 1 w 175"/>
                <a:gd name="T99" fmla="*/ 95 h 267"/>
                <a:gd name="T100" fmla="*/ 8 w 175"/>
                <a:gd name="T101" fmla="*/ 67 h 267"/>
                <a:gd name="T102" fmla="*/ 18 w 175"/>
                <a:gd name="T103" fmla="*/ 34 h 267"/>
                <a:gd name="T104" fmla="*/ 35 w 175"/>
                <a:gd name="T10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7">
                  <a:moveTo>
                    <a:pt x="35" y="0"/>
                  </a:moveTo>
                  <a:lnTo>
                    <a:pt x="38" y="0"/>
                  </a:lnTo>
                  <a:lnTo>
                    <a:pt x="44" y="3"/>
                  </a:lnTo>
                  <a:lnTo>
                    <a:pt x="53" y="7"/>
                  </a:lnTo>
                  <a:lnTo>
                    <a:pt x="66" y="13"/>
                  </a:lnTo>
                  <a:lnTo>
                    <a:pt x="79" y="20"/>
                  </a:lnTo>
                  <a:lnTo>
                    <a:pt x="95" y="29"/>
                  </a:lnTo>
                  <a:lnTo>
                    <a:pt x="110" y="41"/>
                  </a:lnTo>
                  <a:lnTo>
                    <a:pt x="126" y="54"/>
                  </a:lnTo>
                  <a:lnTo>
                    <a:pt x="140" y="68"/>
                  </a:lnTo>
                  <a:lnTo>
                    <a:pt x="153" y="85"/>
                  </a:lnTo>
                  <a:lnTo>
                    <a:pt x="165" y="103"/>
                  </a:lnTo>
                  <a:lnTo>
                    <a:pt x="171" y="124"/>
                  </a:lnTo>
                  <a:lnTo>
                    <a:pt x="175" y="146"/>
                  </a:lnTo>
                  <a:lnTo>
                    <a:pt x="175" y="170"/>
                  </a:lnTo>
                  <a:lnTo>
                    <a:pt x="169" y="196"/>
                  </a:lnTo>
                  <a:lnTo>
                    <a:pt x="157" y="226"/>
                  </a:lnTo>
                  <a:lnTo>
                    <a:pt x="139" y="257"/>
                  </a:lnTo>
                  <a:lnTo>
                    <a:pt x="140" y="255"/>
                  </a:lnTo>
                  <a:lnTo>
                    <a:pt x="143" y="246"/>
                  </a:lnTo>
                  <a:lnTo>
                    <a:pt x="147" y="234"/>
                  </a:lnTo>
                  <a:lnTo>
                    <a:pt x="149" y="219"/>
                  </a:lnTo>
                  <a:lnTo>
                    <a:pt x="151" y="200"/>
                  </a:lnTo>
                  <a:lnTo>
                    <a:pt x="151" y="180"/>
                  </a:lnTo>
                  <a:lnTo>
                    <a:pt x="147" y="157"/>
                  </a:lnTo>
                  <a:lnTo>
                    <a:pt x="138" y="135"/>
                  </a:lnTo>
                  <a:lnTo>
                    <a:pt x="125" y="113"/>
                  </a:lnTo>
                  <a:lnTo>
                    <a:pt x="126" y="117"/>
                  </a:lnTo>
                  <a:lnTo>
                    <a:pt x="129" y="126"/>
                  </a:lnTo>
                  <a:lnTo>
                    <a:pt x="132" y="139"/>
                  </a:lnTo>
                  <a:lnTo>
                    <a:pt x="136" y="157"/>
                  </a:lnTo>
                  <a:lnTo>
                    <a:pt x="138" y="178"/>
                  </a:lnTo>
                  <a:lnTo>
                    <a:pt x="138" y="200"/>
                  </a:lnTo>
                  <a:lnTo>
                    <a:pt x="135" y="222"/>
                  </a:lnTo>
                  <a:lnTo>
                    <a:pt x="129" y="244"/>
                  </a:lnTo>
                  <a:lnTo>
                    <a:pt x="117" y="267"/>
                  </a:lnTo>
                  <a:lnTo>
                    <a:pt x="114" y="265"/>
                  </a:lnTo>
                  <a:lnTo>
                    <a:pt x="109" y="264"/>
                  </a:lnTo>
                  <a:lnTo>
                    <a:pt x="101" y="260"/>
                  </a:lnTo>
                  <a:lnTo>
                    <a:pt x="91" y="255"/>
                  </a:lnTo>
                  <a:lnTo>
                    <a:pt x="79" y="248"/>
                  </a:lnTo>
                  <a:lnTo>
                    <a:pt x="66" y="239"/>
                  </a:lnTo>
                  <a:lnTo>
                    <a:pt x="53" y="229"/>
                  </a:lnTo>
                  <a:lnTo>
                    <a:pt x="40" y="217"/>
                  </a:lnTo>
                  <a:lnTo>
                    <a:pt x="27" y="202"/>
                  </a:lnTo>
                  <a:lnTo>
                    <a:pt x="17" y="186"/>
                  </a:lnTo>
                  <a:lnTo>
                    <a:pt x="9" y="167"/>
                  </a:lnTo>
                  <a:lnTo>
                    <a:pt x="2" y="146"/>
                  </a:lnTo>
                  <a:lnTo>
                    <a:pt x="0" y="121"/>
                  </a:lnTo>
                  <a:lnTo>
                    <a:pt x="1" y="95"/>
                  </a:lnTo>
                  <a:lnTo>
                    <a:pt x="8" y="67"/>
                  </a:lnTo>
                  <a:lnTo>
                    <a:pt x="18" y="34"/>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7" name="任意多边形: 形状 28"/>
            <p:cNvSpPr>
              <a:spLocks/>
            </p:cNvSpPr>
            <p:nvPr/>
          </p:nvSpPr>
          <p:spPr bwMode="auto">
            <a:xfrm>
              <a:off x="2157065" y="1499394"/>
              <a:ext cx="280988" cy="406400"/>
            </a:xfrm>
            <a:custGeom>
              <a:avLst/>
              <a:gdLst>
                <a:gd name="T0" fmla="*/ 150 w 177"/>
                <a:gd name="T1" fmla="*/ 0 h 256"/>
                <a:gd name="T2" fmla="*/ 151 w 177"/>
                <a:gd name="T3" fmla="*/ 3 h 256"/>
                <a:gd name="T4" fmla="*/ 154 w 177"/>
                <a:gd name="T5" fmla="*/ 9 h 256"/>
                <a:gd name="T6" fmla="*/ 157 w 177"/>
                <a:gd name="T7" fmla="*/ 18 h 256"/>
                <a:gd name="T8" fmla="*/ 163 w 177"/>
                <a:gd name="T9" fmla="*/ 31 h 256"/>
                <a:gd name="T10" fmla="*/ 167 w 177"/>
                <a:gd name="T11" fmla="*/ 47 h 256"/>
                <a:gd name="T12" fmla="*/ 172 w 177"/>
                <a:gd name="T13" fmla="*/ 64 h 256"/>
                <a:gd name="T14" fmla="*/ 174 w 177"/>
                <a:gd name="T15" fmla="*/ 82 h 256"/>
                <a:gd name="T16" fmla="*/ 177 w 177"/>
                <a:gd name="T17" fmla="*/ 103 h 256"/>
                <a:gd name="T18" fmla="*/ 177 w 177"/>
                <a:gd name="T19" fmla="*/ 124 h 256"/>
                <a:gd name="T20" fmla="*/ 174 w 177"/>
                <a:gd name="T21" fmla="*/ 144 h 256"/>
                <a:gd name="T22" fmla="*/ 169 w 177"/>
                <a:gd name="T23" fmla="*/ 165 h 256"/>
                <a:gd name="T24" fmla="*/ 159 w 177"/>
                <a:gd name="T25" fmla="*/ 185 h 256"/>
                <a:gd name="T26" fmla="*/ 146 w 177"/>
                <a:gd name="T27" fmla="*/ 203 h 256"/>
                <a:gd name="T28" fmla="*/ 129 w 177"/>
                <a:gd name="T29" fmla="*/ 220 h 256"/>
                <a:gd name="T30" fmla="*/ 105 w 177"/>
                <a:gd name="T31" fmla="*/ 235 h 256"/>
                <a:gd name="T32" fmla="*/ 77 w 177"/>
                <a:gd name="T33" fmla="*/ 247 h 256"/>
                <a:gd name="T34" fmla="*/ 42 w 177"/>
                <a:gd name="T35" fmla="*/ 256 h 256"/>
                <a:gd name="T36" fmla="*/ 44 w 177"/>
                <a:gd name="T37" fmla="*/ 255 h 256"/>
                <a:gd name="T38" fmla="*/ 52 w 177"/>
                <a:gd name="T39" fmla="*/ 251 h 256"/>
                <a:gd name="T40" fmla="*/ 63 w 177"/>
                <a:gd name="T41" fmla="*/ 244 h 256"/>
                <a:gd name="T42" fmla="*/ 76 w 177"/>
                <a:gd name="T43" fmla="*/ 235 h 256"/>
                <a:gd name="T44" fmla="*/ 90 w 177"/>
                <a:gd name="T45" fmla="*/ 224 h 256"/>
                <a:gd name="T46" fmla="*/ 104 w 177"/>
                <a:gd name="T47" fmla="*/ 209 h 256"/>
                <a:gd name="T48" fmla="*/ 117 w 177"/>
                <a:gd name="T49" fmla="*/ 191 h 256"/>
                <a:gd name="T50" fmla="*/ 126 w 177"/>
                <a:gd name="T51" fmla="*/ 169 h 256"/>
                <a:gd name="T52" fmla="*/ 133 w 177"/>
                <a:gd name="T53" fmla="*/ 144 h 256"/>
                <a:gd name="T54" fmla="*/ 131 w 177"/>
                <a:gd name="T55" fmla="*/ 148 h 256"/>
                <a:gd name="T56" fmla="*/ 128 w 177"/>
                <a:gd name="T57" fmla="*/ 156 h 256"/>
                <a:gd name="T58" fmla="*/ 120 w 177"/>
                <a:gd name="T59" fmla="*/ 168 h 256"/>
                <a:gd name="T60" fmla="*/ 109 w 177"/>
                <a:gd name="T61" fmla="*/ 183 h 256"/>
                <a:gd name="T62" fmla="*/ 96 w 177"/>
                <a:gd name="T63" fmla="*/ 199 h 256"/>
                <a:gd name="T64" fmla="*/ 81 w 177"/>
                <a:gd name="T65" fmla="*/ 215 h 256"/>
                <a:gd name="T66" fmla="*/ 63 w 177"/>
                <a:gd name="T67" fmla="*/ 229 h 256"/>
                <a:gd name="T68" fmla="*/ 42 w 177"/>
                <a:gd name="T69" fmla="*/ 240 h 256"/>
                <a:gd name="T70" fmla="*/ 20 w 177"/>
                <a:gd name="T71" fmla="*/ 247 h 256"/>
                <a:gd name="T72" fmla="*/ 18 w 177"/>
                <a:gd name="T73" fmla="*/ 244 h 256"/>
                <a:gd name="T74" fmla="*/ 16 w 177"/>
                <a:gd name="T75" fmla="*/ 239 h 256"/>
                <a:gd name="T76" fmla="*/ 12 w 177"/>
                <a:gd name="T77" fmla="*/ 229 h 256"/>
                <a:gd name="T78" fmla="*/ 8 w 177"/>
                <a:gd name="T79" fmla="*/ 217 h 256"/>
                <a:gd name="T80" fmla="*/ 4 w 177"/>
                <a:gd name="T81" fmla="*/ 203 h 256"/>
                <a:gd name="T82" fmla="*/ 1 w 177"/>
                <a:gd name="T83" fmla="*/ 186 h 256"/>
                <a:gd name="T84" fmla="*/ 0 w 177"/>
                <a:gd name="T85" fmla="*/ 168 h 256"/>
                <a:gd name="T86" fmla="*/ 0 w 177"/>
                <a:gd name="T87" fmla="*/ 148 h 256"/>
                <a:gd name="T88" fmla="*/ 4 w 177"/>
                <a:gd name="T89" fmla="*/ 128 h 256"/>
                <a:gd name="T90" fmla="*/ 9 w 177"/>
                <a:gd name="T91" fmla="*/ 107 h 256"/>
                <a:gd name="T92" fmla="*/ 20 w 177"/>
                <a:gd name="T93" fmla="*/ 86 h 256"/>
                <a:gd name="T94" fmla="*/ 35 w 177"/>
                <a:gd name="T95" fmla="*/ 67 h 256"/>
                <a:gd name="T96" fmla="*/ 55 w 177"/>
                <a:gd name="T97" fmla="*/ 47 h 256"/>
                <a:gd name="T98" fmla="*/ 79 w 177"/>
                <a:gd name="T99" fmla="*/ 30 h 256"/>
                <a:gd name="T100" fmla="*/ 112 w 177"/>
                <a:gd name="T101" fmla="*/ 15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4" y="9"/>
                  </a:lnTo>
                  <a:lnTo>
                    <a:pt x="157" y="18"/>
                  </a:lnTo>
                  <a:lnTo>
                    <a:pt x="163" y="31"/>
                  </a:lnTo>
                  <a:lnTo>
                    <a:pt x="167" y="47"/>
                  </a:lnTo>
                  <a:lnTo>
                    <a:pt x="172" y="64"/>
                  </a:lnTo>
                  <a:lnTo>
                    <a:pt x="174" y="82"/>
                  </a:lnTo>
                  <a:lnTo>
                    <a:pt x="177" y="103"/>
                  </a:lnTo>
                  <a:lnTo>
                    <a:pt x="177" y="124"/>
                  </a:lnTo>
                  <a:lnTo>
                    <a:pt x="174" y="144"/>
                  </a:lnTo>
                  <a:lnTo>
                    <a:pt x="169" y="165"/>
                  </a:lnTo>
                  <a:lnTo>
                    <a:pt x="159" y="185"/>
                  </a:lnTo>
                  <a:lnTo>
                    <a:pt x="146" y="203"/>
                  </a:lnTo>
                  <a:lnTo>
                    <a:pt x="129" y="220"/>
                  </a:lnTo>
                  <a:lnTo>
                    <a:pt x="105" y="235"/>
                  </a:lnTo>
                  <a:lnTo>
                    <a:pt x="77" y="247"/>
                  </a:lnTo>
                  <a:lnTo>
                    <a:pt x="42" y="256"/>
                  </a:lnTo>
                  <a:lnTo>
                    <a:pt x="44" y="255"/>
                  </a:lnTo>
                  <a:lnTo>
                    <a:pt x="52" y="251"/>
                  </a:lnTo>
                  <a:lnTo>
                    <a:pt x="63" y="244"/>
                  </a:lnTo>
                  <a:lnTo>
                    <a:pt x="76" y="235"/>
                  </a:lnTo>
                  <a:lnTo>
                    <a:pt x="90" y="224"/>
                  </a:lnTo>
                  <a:lnTo>
                    <a:pt x="104" y="209"/>
                  </a:lnTo>
                  <a:lnTo>
                    <a:pt x="117" y="191"/>
                  </a:lnTo>
                  <a:lnTo>
                    <a:pt x="126" y="169"/>
                  </a:lnTo>
                  <a:lnTo>
                    <a:pt x="133" y="144"/>
                  </a:lnTo>
                  <a:lnTo>
                    <a:pt x="131" y="148"/>
                  </a:lnTo>
                  <a:lnTo>
                    <a:pt x="128" y="156"/>
                  </a:lnTo>
                  <a:lnTo>
                    <a:pt x="120" y="168"/>
                  </a:lnTo>
                  <a:lnTo>
                    <a:pt x="109" y="183"/>
                  </a:lnTo>
                  <a:lnTo>
                    <a:pt x="96" y="199"/>
                  </a:lnTo>
                  <a:lnTo>
                    <a:pt x="81" y="215"/>
                  </a:lnTo>
                  <a:lnTo>
                    <a:pt x="63" y="229"/>
                  </a:lnTo>
                  <a:lnTo>
                    <a:pt x="42" y="240"/>
                  </a:lnTo>
                  <a:lnTo>
                    <a:pt x="20" y="247"/>
                  </a:lnTo>
                  <a:lnTo>
                    <a:pt x="18" y="244"/>
                  </a:lnTo>
                  <a:lnTo>
                    <a:pt x="16" y="239"/>
                  </a:lnTo>
                  <a:lnTo>
                    <a:pt x="12" y="229"/>
                  </a:lnTo>
                  <a:lnTo>
                    <a:pt x="8" y="217"/>
                  </a:lnTo>
                  <a:lnTo>
                    <a:pt x="4" y="203"/>
                  </a:lnTo>
                  <a:lnTo>
                    <a:pt x="1" y="186"/>
                  </a:lnTo>
                  <a:lnTo>
                    <a:pt x="0" y="168"/>
                  </a:lnTo>
                  <a:lnTo>
                    <a:pt x="0" y="148"/>
                  </a:lnTo>
                  <a:lnTo>
                    <a:pt x="4" y="128"/>
                  </a:lnTo>
                  <a:lnTo>
                    <a:pt x="9" y="107"/>
                  </a:lnTo>
                  <a:lnTo>
                    <a:pt x="20" y="86"/>
                  </a:lnTo>
                  <a:lnTo>
                    <a:pt x="35" y="67"/>
                  </a:lnTo>
                  <a:lnTo>
                    <a:pt x="55" y="47"/>
                  </a:lnTo>
                  <a:lnTo>
                    <a:pt x="79" y="30"/>
                  </a:lnTo>
                  <a:lnTo>
                    <a:pt x="112" y="15"/>
                  </a:lnTo>
                  <a:lnTo>
                    <a:pt x="15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8" name="任意多边形: 形状 29"/>
            <p:cNvSpPr>
              <a:spLocks/>
            </p:cNvSpPr>
            <p:nvPr/>
          </p:nvSpPr>
          <p:spPr bwMode="auto">
            <a:xfrm>
              <a:off x="2596803" y="1775619"/>
              <a:ext cx="280988" cy="404813"/>
            </a:xfrm>
            <a:custGeom>
              <a:avLst/>
              <a:gdLst>
                <a:gd name="T0" fmla="*/ 149 w 177"/>
                <a:gd name="T1" fmla="*/ 0 h 255"/>
                <a:gd name="T2" fmla="*/ 151 w 177"/>
                <a:gd name="T3" fmla="*/ 2 h 255"/>
                <a:gd name="T4" fmla="*/ 153 w 177"/>
                <a:gd name="T5" fmla="*/ 8 h 255"/>
                <a:gd name="T6" fmla="*/ 157 w 177"/>
                <a:gd name="T7" fmla="*/ 17 h 255"/>
                <a:gd name="T8" fmla="*/ 162 w 177"/>
                <a:gd name="T9" fmla="*/ 30 h 255"/>
                <a:gd name="T10" fmla="*/ 166 w 177"/>
                <a:gd name="T11" fmla="*/ 46 h 255"/>
                <a:gd name="T12" fmla="*/ 170 w 177"/>
                <a:gd name="T13" fmla="*/ 63 h 255"/>
                <a:gd name="T14" fmla="*/ 174 w 177"/>
                <a:gd name="T15" fmla="*/ 82 h 255"/>
                <a:gd name="T16" fmla="*/ 177 w 177"/>
                <a:gd name="T17" fmla="*/ 102 h 255"/>
                <a:gd name="T18" fmla="*/ 177 w 177"/>
                <a:gd name="T19" fmla="*/ 122 h 255"/>
                <a:gd name="T20" fmla="*/ 174 w 177"/>
                <a:gd name="T21" fmla="*/ 143 h 255"/>
                <a:gd name="T22" fmla="*/ 168 w 177"/>
                <a:gd name="T23" fmla="*/ 164 h 255"/>
                <a:gd name="T24" fmla="*/ 159 w 177"/>
                <a:gd name="T25" fmla="*/ 183 h 255"/>
                <a:gd name="T26" fmla="*/ 146 w 177"/>
                <a:gd name="T27" fmla="*/ 203 h 255"/>
                <a:gd name="T28" fmla="*/ 127 w 177"/>
                <a:gd name="T29" fmla="*/ 220 h 255"/>
                <a:gd name="T30" fmla="*/ 105 w 177"/>
                <a:gd name="T31" fmla="*/ 234 h 255"/>
                <a:gd name="T32" fmla="*/ 77 w 177"/>
                <a:gd name="T33" fmla="*/ 246 h 255"/>
                <a:gd name="T34" fmla="*/ 42 w 177"/>
                <a:gd name="T35" fmla="*/ 255 h 255"/>
                <a:gd name="T36" fmla="*/ 44 w 177"/>
                <a:gd name="T37" fmla="*/ 253 h 255"/>
                <a:gd name="T38" fmla="*/ 51 w 177"/>
                <a:gd name="T39" fmla="*/ 250 h 255"/>
                <a:gd name="T40" fmla="*/ 62 w 177"/>
                <a:gd name="T41" fmla="*/ 244 h 255"/>
                <a:gd name="T42" fmla="*/ 75 w 177"/>
                <a:gd name="T43" fmla="*/ 235 h 255"/>
                <a:gd name="T44" fmla="*/ 90 w 177"/>
                <a:gd name="T45" fmla="*/ 222 h 255"/>
                <a:gd name="T46" fmla="*/ 104 w 177"/>
                <a:gd name="T47" fmla="*/ 208 h 255"/>
                <a:gd name="T48" fmla="*/ 116 w 177"/>
                <a:gd name="T49" fmla="*/ 190 h 255"/>
                <a:gd name="T50" fmla="*/ 126 w 177"/>
                <a:gd name="T51" fmla="*/ 169 h 255"/>
                <a:gd name="T52" fmla="*/ 133 w 177"/>
                <a:gd name="T53" fmla="*/ 143 h 255"/>
                <a:gd name="T54" fmla="*/ 131 w 177"/>
                <a:gd name="T55" fmla="*/ 147 h 255"/>
                <a:gd name="T56" fmla="*/ 127 w 177"/>
                <a:gd name="T57" fmla="*/ 155 h 255"/>
                <a:gd name="T58" fmla="*/ 120 w 177"/>
                <a:gd name="T59" fmla="*/ 168 h 255"/>
                <a:gd name="T60" fmla="*/ 109 w 177"/>
                <a:gd name="T61" fmla="*/ 182 h 255"/>
                <a:gd name="T62" fmla="*/ 96 w 177"/>
                <a:gd name="T63" fmla="*/ 198 h 255"/>
                <a:gd name="T64" fmla="*/ 81 w 177"/>
                <a:gd name="T65" fmla="*/ 213 h 255"/>
                <a:gd name="T66" fmla="*/ 62 w 177"/>
                <a:gd name="T67" fmla="*/ 227 h 255"/>
                <a:gd name="T68" fmla="*/ 42 w 177"/>
                <a:gd name="T69" fmla="*/ 239 h 255"/>
                <a:gd name="T70" fmla="*/ 18 w 177"/>
                <a:gd name="T71" fmla="*/ 246 h 255"/>
                <a:gd name="T72" fmla="*/ 18 w 177"/>
                <a:gd name="T73" fmla="*/ 243 h 255"/>
                <a:gd name="T74" fmla="*/ 16 w 177"/>
                <a:gd name="T75" fmla="*/ 238 h 255"/>
                <a:gd name="T76" fmla="*/ 12 w 177"/>
                <a:gd name="T77" fmla="*/ 229 h 255"/>
                <a:gd name="T78" fmla="*/ 8 w 177"/>
                <a:gd name="T79" fmla="*/ 216 h 255"/>
                <a:gd name="T80" fmla="*/ 4 w 177"/>
                <a:gd name="T81" fmla="*/ 201 h 255"/>
                <a:gd name="T82" fmla="*/ 1 w 177"/>
                <a:gd name="T83" fmla="*/ 185 h 255"/>
                <a:gd name="T84" fmla="*/ 0 w 177"/>
                <a:gd name="T85" fmla="*/ 166 h 255"/>
                <a:gd name="T86" fmla="*/ 0 w 177"/>
                <a:gd name="T87" fmla="*/ 147 h 255"/>
                <a:gd name="T88" fmla="*/ 3 w 177"/>
                <a:gd name="T89" fmla="*/ 126 h 255"/>
                <a:gd name="T90" fmla="*/ 9 w 177"/>
                <a:gd name="T91" fmla="*/ 105 h 255"/>
                <a:gd name="T92" fmla="*/ 19 w 177"/>
                <a:gd name="T93" fmla="*/ 86 h 255"/>
                <a:gd name="T94" fmla="*/ 34 w 177"/>
                <a:gd name="T95" fmla="*/ 65 h 255"/>
                <a:gd name="T96" fmla="*/ 55 w 177"/>
                <a:gd name="T97" fmla="*/ 47 h 255"/>
                <a:gd name="T98" fmla="*/ 79 w 177"/>
                <a:gd name="T99" fmla="*/ 29 h 255"/>
                <a:gd name="T100" fmla="*/ 110 w 177"/>
                <a:gd name="T101" fmla="*/ 13 h 255"/>
                <a:gd name="T102" fmla="*/ 149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49" y="0"/>
                  </a:moveTo>
                  <a:lnTo>
                    <a:pt x="151" y="2"/>
                  </a:lnTo>
                  <a:lnTo>
                    <a:pt x="153" y="8"/>
                  </a:lnTo>
                  <a:lnTo>
                    <a:pt x="157" y="17"/>
                  </a:lnTo>
                  <a:lnTo>
                    <a:pt x="162" y="30"/>
                  </a:lnTo>
                  <a:lnTo>
                    <a:pt x="166" y="46"/>
                  </a:lnTo>
                  <a:lnTo>
                    <a:pt x="170" y="63"/>
                  </a:lnTo>
                  <a:lnTo>
                    <a:pt x="174" y="82"/>
                  </a:lnTo>
                  <a:lnTo>
                    <a:pt x="177" y="102"/>
                  </a:lnTo>
                  <a:lnTo>
                    <a:pt x="177" y="122"/>
                  </a:lnTo>
                  <a:lnTo>
                    <a:pt x="174" y="143"/>
                  </a:lnTo>
                  <a:lnTo>
                    <a:pt x="168" y="164"/>
                  </a:lnTo>
                  <a:lnTo>
                    <a:pt x="159" y="183"/>
                  </a:lnTo>
                  <a:lnTo>
                    <a:pt x="146" y="203"/>
                  </a:lnTo>
                  <a:lnTo>
                    <a:pt x="127" y="220"/>
                  </a:lnTo>
                  <a:lnTo>
                    <a:pt x="105" y="234"/>
                  </a:lnTo>
                  <a:lnTo>
                    <a:pt x="77" y="246"/>
                  </a:lnTo>
                  <a:lnTo>
                    <a:pt x="42" y="255"/>
                  </a:lnTo>
                  <a:lnTo>
                    <a:pt x="44" y="253"/>
                  </a:lnTo>
                  <a:lnTo>
                    <a:pt x="51" y="250"/>
                  </a:lnTo>
                  <a:lnTo>
                    <a:pt x="62" y="244"/>
                  </a:lnTo>
                  <a:lnTo>
                    <a:pt x="75" y="235"/>
                  </a:lnTo>
                  <a:lnTo>
                    <a:pt x="90" y="222"/>
                  </a:lnTo>
                  <a:lnTo>
                    <a:pt x="104" y="208"/>
                  </a:lnTo>
                  <a:lnTo>
                    <a:pt x="116" y="190"/>
                  </a:lnTo>
                  <a:lnTo>
                    <a:pt x="126" y="169"/>
                  </a:lnTo>
                  <a:lnTo>
                    <a:pt x="133" y="143"/>
                  </a:lnTo>
                  <a:lnTo>
                    <a:pt x="131" y="147"/>
                  </a:lnTo>
                  <a:lnTo>
                    <a:pt x="127" y="155"/>
                  </a:lnTo>
                  <a:lnTo>
                    <a:pt x="120" y="168"/>
                  </a:lnTo>
                  <a:lnTo>
                    <a:pt x="109" y="182"/>
                  </a:lnTo>
                  <a:lnTo>
                    <a:pt x="96" y="198"/>
                  </a:lnTo>
                  <a:lnTo>
                    <a:pt x="81" y="213"/>
                  </a:lnTo>
                  <a:lnTo>
                    <a:pt x="62" y="227"/>
                  </a:lnTo>
                  <a:lnTo>
                    <a:pt x="42" y="239"/>
                  </a:lnTo>
                  <a:lnTo>
                    <a:pt x="18" y="246"/>
                  </a:lnTo>
                  <a:lnTo>
                    <a:pt x="18" y="243"/>
                  </a:lnTo>
                  <a:lnTo>
                    <a:pt x="16" y="238"/>
                  </a:lnTo>
                  <a:lnTo>
                    <a:pt x="12" y="229"/>
                  </a:lnTo>
                  <a:lnTo>
                    <a:pt x="8" y="216"/>
                  </a:lnTo>
                  <a:lnTo>
                    <a:pt x="4" y="201"/>
                  </a:lnTo>
                  <a:lnTo>
                    <a:pt x="1" y="185"/>
                  </a:lnTo>
                  <a:lnTo>
                    <a:pt x="0" y="166"/>
                  </a:lnTo>
                  <a:lnTo>
                    <a:pt x="0" y="147"/>
                  </a:lnTo>
                  <a:lnTo>
                    <a:pt x="3" y="126"/>
                  </a:lnTo>
                  <a:lnTo>
                    <a:pt x="9" y="105"/>
                  </a:lnTo>
                  <a:lnTo>
                    <a:pt x="19" y="86"/>
                  </a:lnTo>
                  <a:lnTo>
                    <a:pt x="34" y="65"/>
                  </a:lnTo>
                  <a:lnTo>
                    <a:pt x="55" y="47"/>
                  </a:lnTo>
                  <a:lnTo>
                    <a:pt x="79" y="29"/>
                  </a:lnTo>
                  <a:lnTo>
                    <a:pt x="110" y="13"/>
                  </a:lnTo>
                  <a:lnTo>
                    <a:pt x="14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9" name="任意多边形: 形状 30"/>
            <p:cNvSpPr>
              <a:spLocks/>
            </p:cNvSpPr>
            <p:nvPr/>
          </p:nvSpPr>
          <p:spPr bwMode="auto">
            <a:xfrm>
              <a:off x="2987328" y="1288256"/>
              <a:ext cx="279400" cy="422275"/>
            </a:xfrm>
            <a:custGeom>
              <a:avLst/>
              <a:gdLst>
                <a:gd name="T0" fmla="*/ 35 w 176"/>
                <a:gd name="T1" fmla="*/ 0 h 266"/>
                <a:gd name="T2" fmla="*/ 37 w 176"/>
                <a:gd name="T3" fmla="*/ 1 h 266"/>
                <a:gd name="T4" fmla="*/ 44 w 176"/>
                <a:gd name="T5" fmla="*/ 4 h 266"/>
                <a:gd name="T6" fmla="*/ 53 w 176"/>
                <a:gd name="T7" fmla="*/ 7 h 266"/>
                <a:gd name="T8" fmla="*/ 66 w 176"/>
                <a:gd name="T9" fmla="*/ 13 h 266"/>
                <a:gd name="T10" fmla="*/ 80 w 176"/>
                <a:gd name="T11" fmla="*/ 20 h 266"/>
                <a:gd name="T12" fmla="*/ 95 w 176"/>
                <a:gd name="T13" fmla="*/ 29 h 266"/>
                <a:gd name="T14" fmla="*/ 110 w 176"/>
                <a:gd name="T15" fmla="*/ 40 h 266"/>
                <a:gd name="T16" fmla="*/ 126 w 176"/>
                <a:gd name="T17" fmla="*/ 53 h 266"/>
                <a:gd name="T18" fmla="*/ 141 w 176"/>
                <a:gd name="T19" fmla="*/ 68 h 266"/>
                <a:gd name="T20" fmla="*/ 154 w 176"/>
                <a:gd name="T21" fmla="*/ 84 h 266"/>
                <a:gd name="T22" fmla="*/ 165 w 176"/>
                <a:gd name="T23" fmla="*/ 103 h 266"/>
                <a:gd name="T24" fmla="*/ 173 w 176"/>
                <a:gd name="T25" fmla="*/ 123 h 266"/>
                <a:gd name="T26" fmla="*/ 176 w 176"/>
                <a:gd name="T27" fmla="*/ 146 h 266"/>
                <a:gd name="T28" fmla="*/ 175 w 176"/>
                <a:gd name="T29" fmla="*/ 171 h 266"/>
                <a:gd name="T30" fmla="*/ 170 w 176"/>
                <a:gd name="T31" fmla="*/ 197 h 266"/>
                <a:gd name="T32" fmla="*/ 158 w 176"/>
                <a:gd name="T33" fmla="*/ 225 h 266"/>
                <a:gd name="T34" fmla="*/ 140 w 176"/>
                <a:gd name="T35" fmla="*/ 257 h 266"/>
                <a:gd name="T36" fmla="*/ 140 w 176"/>
                <a:gd name="T37" fmla="*/ 254 h 266"/>
                <a:gd name="T38" fmla="*/ 143 w 176"/>
                <a:gd name="T39" fmla="*/ 246 h 266"/>
                <a:gd name="T40" fmla="*/ 147 w 176"/>
                <a:gd name="T41" fmla="*/ 235 h 266"/>
                <a:gd name="T42" fmla="*/ 149 w 176"/>
                <a:gd name="T43" fmla="*/ 219 h 266"/>
                <a:gd name="T44" fmla="*/ 150 w 176"/>
                <a:gd name="T45" fmla="*/ 201 h 266"/>
                <a:gd name="T46" fmla="*/ 150 w 176"/>
                <a:gd name="T47" fmla="*/ 180 h 266"/>
                <a:gd name="T48" fmla="*/ 147 w 176"/>
                <a:gd name="T49" fmla="*/ 158 h 266"/>
                <a:gd name="T50" fmla="*/ 139 w 176"/>
                <a:gd name="T51" fmla="*/ 136 h 266"/>
                <a:gd name="T52" fmla="*/ 126 w 176"/>
                <a:gd name="T53" fmla="*/ 114 h 266"/>
                <a:gd name="T54" fmla="*/ 127 w 176"/>
                <a:gd name="T55" fmla="*/ 116 h 266"/>
                <a:gd name="T56" fmla="*/ 130 w 176"/>
                <a:gd name="T57" fmla="*/ 126 h 266"/>
                <a:gd name="T58" fmla="*/ 132 w 176"/>
                <a:gd name="T59" fmla="*/ 140 h 266"/>
                <a:gd name="T60" fmla="*/ 136 w 176"/>
                <a:gd name="T61" fmla="*/ 158 h 266"/>
                <a:gd name="T62" fmla="*/ 137 w 176"/>
                <a:gd name="T63" fmla="*/ 177 h 266"/>
                <a:gd name="T64" fmla="*/ 137 w 176"/>
                <a:gd name="T65" fmla="*/ 200 h 266"/>
                <a:gd name="T66" fmla="*/ 135 w 176"/>
                <a:gd name="T67" fmla="*/ 223 h 266"/>
                <a:gd name="T68" fmla="*/ 128 w 176"/>
                <a:gd name="T69" fmla="*/ 245 h 266"/>
                <a:gd name="T70" fmla="*/ 117 w 176"/>
                <a:gd name="T71" fmla="*/ 266 h 266"/>
                <a:gd name="T72" fmla="*/ 115 w 176"/>
                <a:gd name="T73" fmla="*/ 266 h 266"/>
                <a:gd name="T74" fmla="*/ 109 w 176"/>
                <a:gd name="T75" fmla="*/ 263 h 266"/>
                <a:gd name="T76" fmla="*/ 101 w 176"/>
                <a:gd name="T77" fmla="*/ 261 h 266"/>
                <a:gd name="T78" fmla="*/ 91 w 176"/>
                <a:gd name="T79" fmla="*/ 255 h 266"/>
                <a:gd name="T80" fmla="*/ 79 w 176"/>
                <a:gd name="T81" fmla="*/ 248 h 266"/>
                <a:gd name="T82" fmla="*/ 66 w 176"/>
                <a:gd name="T83" fmla="*/ 240 h 266"/>
                <a:gd name="T84" fmla="*/ 53 w 176"/>
                <a:gd name="T85" fmla="*/ 229 h 266"/>
                <a:gd name="T86" fmla="*/ 40 w 176"/>
                <a:gd name="T87" fmla="*/ 216 h 266"/>
                <a:gd name="T88" fmla="*/ 28 w 176"/>
                <a:gd name="T89" fmla="*/ 202 h 266"/>
                <a:gd name="T90" fmla="*/ 17 w 176"/>
                <a:gd name="T91" fmla="*/ 185 h 266"/>
                <a:gd name="T92" fmla="*/ 9 w 176"/>
                <a:gd name="T93" fmla="*/ 167 h 266"/>
                <a:gd name="T94" fmla="*/ 2 w 176"/>
                <a:gd name="T95" fmla="*/ 145 h 266"/>
                <a:gd name="T96" fmla="*/ 0 w 176"/>
                <a:gd name="T97" fmla="*/ 122 h 266"/>
                <a:gd name="T98" fmla="*/ 1 w 176"/>
                <a:gd name="T99" fmla="*/ 96 h 266"/>
                <a:gd name="T100" fmla="*/ 7 w 176"/>
                <a:gd name="T101" fmla="*/ 66 h 266"/>
                <a:gd name="T102" fmla="*/ 18 w 176"/>
                <a:gd name="T103" fmla="*/ 35 h 266"/>
                <a:gd name="T104" fmla="*/ 35 w 176"/>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66">
                  <a:moveTo>
                    <a:pt x="35" y="0"/>
                  </a:moveTo>
                  <a:lnTo>
                    <a:pt x="37" y="1"/>
                  </a:lnTo>
                  <a:lnTo>
                    <a:pt x="44" y="4"/>
                  </a:lnTo>
                  <a:lnTo>
                    <a:pt x="53" y="7"/>
                  </a:lnTo>
                  <a:lnTo>
                    <a:pt x="66" y="13"/>
                  </a:lnTo>
                  <a:lnTo>
                    <a:pt x="80" y="20"/>
                  </a:lnTo>
                  <a:lnTo>
                    <a:pt x="95" y="29"/>
                  </a:lnTo>
                  <a:lnTo>
                    <a:pt x="110" y="40"/>
                  </a:lnTo>
                  <a:lnTo>
                    <a:pt x="126" y="53"/>
                  </a:lnTo>
                  <a:lnTo>
                    <a:pt x="141" y="68"/>
                  </a:lnTo>
                  <a:lnTo>
                    <a:pt x="154" y="84"/>
                  </a:lnTo>
                  <a:lnTo>
                    <a:pt x="165" y="103"/>
                  </a:lnTo>
                  <a:lnTo>
                    <a:pt x="173" y="123"/>
                  </a:lnTo>
                  <a:lnTo>
                    <a:pt x="176" y="146"/>
                  </a:lnTo>
                  <a:lnTo>
                    <a:pt x="175" y="171"/>
                  </a:lnTo>
                  <a:lnTo>
                    <a:pt x="170" y="197"/>
                  </a:lnTo>
                  <a:lnTo>
                    <a:pt x="158" y="225"/>
                  </a:lnTo>
                  <a:lnTo>
                    <a:pt x="140" y="257"/>
                  </a:lnTo>
                  <a:lnTo>
                    <a:pt x="140" y="254"/>
                  </a:lnTo>
                  <a:lnTo>
                    <a:pt x="143" y="246"/>
                  </a:lnTo>
                  <a:lnTo>
                    <a:pt x="147" y="235"/>
                  </a:lnTo>
                  <a:lnTo>
                    <a:pt x="149" y="219"/>
                  </a:lnTo>
                  <a:lnTo>
                    <a:pt x="150" y="201"/>
                  </a:lnTo>
                  <a:lnTo>
                    <a:pt x="150" y="180"/>
                  </a:lnTo>
                  <a:lnTo>
                    <a:pt x="147" y="158"/>
                  </a:lnTo>
                  <a:lnTo>
                    <a:pt x="139" y="136"/>
                  </a:lnTo>
                  <a:lnTo>
                    <a:pt x="126" y="114"/>
                  </a:lnTo>
                  <a:lnTo>
                    <a:pt x="127" y="116"/>
                  </a:lnTo>
                  <a:lnTo>
                    <a:pt x="130" y="126"/>
                  </a:lnTo>
                  <a:lnTo>
                    <a:pt x="132" y="140"/>
                  </a:lnTo>
                  <a:lnTo>
                    <a:pt x="136" y="158"/>
                  </a:lnTo>
                  <a:lnTo>
                    <a:pt x="137" y="177"/>
                  </a:lnTo>
                  <a:lnTo>
                    <a:pt x="137" y="200"/>
                  </a:lnTo>
                  <a:lnTo>
                    <a:pt x="135" y="223"/>
                  </a:lnTo>
                  <a:lnTo>
                    <a:pt x="128" y="245"/>
                  </a:lnTo>
                  <a:lnTo>
                    <a:pt x="117" y="266"/>
                  </a:lnTo>
                  <a:lnTo>
                    <a:pt x="115" y="266"/>
                  </a:lnTo>
                  <a:lnTo>
                    <a:pt x="109" y="263"/>
                  </a:lnTo>
                  <a:lnTo>
                    <a:pt x="101" y="261"/>
                  </a:lnTo>
                  <a:lnTo>
                    <a:pt x="91" y="255"/>
                  </a:lnTo>
                  <a:lnTo>
                    <a:pt x="79" y="248"/>
                  </a:lnTo>
                  <a:lnTo>
                    <a:pt x="66" y="240"/>
                  </a:lnTo>
                  <a:lnTo>
                    <a:pt x="53" y="229"/>
                  </a:lnTo>
                  <a:lnTo>
                    <a:pt x="40" y="216"/>
                  </a:lnTo>
                  <a:lnTo>
                    <a:pt x="28" y="202"/>
                  </a:lnTo>
                  <a:lnTo>
                    <a:pt x="17" y="185"/>
                  </a:lnTo>
                  <a:lnTo>
                    <a:pt x="9" y="167"/>
                  </a:lnTo>
                  <a:lnTo>
                    <a:pt x="2" y="145"/>
                  </a:lnTo>
                  <a:lnTo>
                    <a:pt x="0" y="122"/>
                  </a:lnTo>
                  <a:lnTo>
                    <a:pt x="1" y="96"/>
                  </a:lnTo>
                  <a:lnTo>
                    <a:pt x="7" y="66"/>
                  </a:lnTo>
                  <a:lnTo>
                    <a:pt x="18"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0" name="任意多边形: 形状 31"/>
            <p:cNvSpPr>
              <a:spLocks/>
            </p:cNvSpPr>
            <p:nvPr/>
          </p:nvSpPr>
          <p:spPr bwMode="auto">
            <a:xfrm>
              <a:off x="2904778" y="2055019"/>
              <a:ext cx="277813" cy="423863"/>
            </a:xfrm>
            <a:custGeom>
              <a:avLst/>
              <a:gdLst>
                <a:gd name="T0" fmla="*/ 35 w 175"/>
                <a:gd name="T1" fmla="*/ 0 h 267"/>
                <a:gd name="T2" fmla="*/ 36 w 175"/>
                <a:gd name="T3" fmla="*/ 1 h 267"/>
                <a:gd name="T4" fmla="*/ 43 w 175"/>
                <a:gd name="T5" fmla="*/ 3 h 267"/>
                <a:gd name="T6" fmla="*/ 53 w 175"/>
                <a:gd name="T7" fmla="*/ 7 h 267"/>
                <a:gd name="T8" fmla="*/ 65 w 175"/>
                <a:gd name="T9" fmla="*/ 13 h 267"/>
                <a:gd name="T10" fmla="*/ 79 w 175"/>
                <a:gd name="T11" fmla="*/ 20 h 267"/>
                <a:gd name="T12" fmla="*/ 95 w 175"/>
                <a:gd name="T13" fmla="*/ 29 h 267"/>
                <a:gd name="T14" fmla="*/ 110 w 175"/>
                <a:gd name="T15" fmla="*/ 41 h 267"/>
                <a:gd name="T16" fmla="*/ 126 w 175"/>
                <a:gd name="T17" fmla="*/ 53 h 267"/>
                <a:gd name="T18" fmla="*/ 140 w 175"/>
                <a:gd name="T19" fmla="*/ 68 h 267"/>
                <a:gd name="T20" fmla="*/ 153 w 175"/>
                <a:gd name="T21" fmla="*/ 84 h 267"/>
                <a:gd name="T22" fmla="*/ 163 w 175"/>
                <a:gd name="T23" fmla="*/ 103 h 267"/>
                <a:gd name="T24" fmla="*/ 171 w 175"/>
                <a:gd name="T25" fmla="*/ 123 h 267"/>
                <a:gd name="T26" fmla="*/ 175 w 175"/>
                <a:gd name="T27" fmla="*/ 146 h 267"/>
                <a:gd name="T28" fmla="*/ 174 w 175"/>
                <a:gd name="T29" fmla="*/ 171 h 267"/>
                <a:gd name="T30" fmla="*/ 169 w 175"/>
                <a:gd name="T31" fmla="*/ 197 h 267"/>
                <a:gd name="T32" fmla="*/ 157 w 175"/>
                <a:gd name="T33" fmla="*/ 225 h 267"/>
                <a:gd name="T34" fmla="*/ 139 w 175"/>
                <a:gd name="T35" fmla="*/ 257 h 267"/>
                <a:gd name="T36" fmla="*/ 140 w 175"/>
                <a:gd name="T37" fmla="*/ 254 h 267"/>
                <a:gd name="T38" fmla="*/ 143 w 175"/>
                <a:gd name="T39" fmla="*/ 246 h 267"/>
                <a:gd name="T40" fmla="*/ 145 w 175"/>
                <a:gd name="T41" fmla="*/ 235 h 267"/>
                <a:gd name="T42" fmla="*/ 148 w 175"/>
                <a:gd name="T43" fmla="*/ 219 h 267"/>
                <a:gd name="T44" fmla="*/ 150 w 175"/>
                <a:gd name="T45" fmla="*/ 201 h 267"/>
                <a:gd name="T46" fmla="*/ 149 w 175"/>
                <a:gd name="T47" fmla="*/ 180 h 267"/>
                <a:gd name="T48" fmla="*/ 145 w 175"/>
                <a:gd name="T49" fmla="*/ 158 h 267"/>
                <a:gd name="T50" fmla="*/ 137 w 175"/>
                <a:gd name="T51" fmla="*/ 136 h 267"/>
                <a:gd name="T52" fmla="*/ 124 w 175"/>
                <a:gd name="T53" fmla="*/ 114 h 267"/>
                <a:gd name="T54" fmla="*/ 126 w 175"/>
                <a:gd name="T55" fmla="*/ 116 h 267"/>
                <a:gd name="T56" fmla="*/ 128 w 175"/>
                <a:gd name="T57" fmla="*/ 125 h 267"/>
                <a:gd name="T58" fmla="*/ 132 w 175"/>
                <a:gd name="T59" fmla="*/ 140 h 267"/>
                <a:gd name="T60" fmla="*/ 135 w 175"/>
                <a:gd name="T61" fmla="*/ 158 h 267"/>
                <a:gd name="T62" fmla="*/ 137 w 175"/>
                <a:gd name="T63" fmla="*/ 177 h 267"/>
                <a:gd name="T64" fmla="*/ 137 w 175"/>
                <a:gd name="T65" fmla="*/ 199 h 267"/>
                <a:gd name="T66" fmla="*/ 134 w 175"/>
                <a:gd name="T67" fmla="*/ 223 h 267"/>
                <a:gd name="T68" fmla="*/ 127 w 175"/>
                <a:gd name="T69" fmla="*/ 245 h 267"/>
                <a:gd name="T70" fmla="*/ 115 w 175"/>
                <a:gd name="T71" fmla="*/ 267 h 267"/>
                <a:gd name="T72" fmla="*/ 114 w 175"/>
                <a:gd name="T73" fmla="*/ 266 h 267"/>
                <a:gd name="T74" fmla="*/ 109 w 175"/>
                <a:gd name="T75" fmla="*/ 263 h 267"/>
                <a:gd name="T76" fmla="*/ 101 w 175"/>
                <a:gd name="T77" fmla="*/ 260 h 267"/>
                <a:gd name="T78" fmla="*/ 91 w 175"/>
                <a:gd name="T79" fmla="*/ 255 h 267"/>
                <a:gd name="T80" fmla="*/ 78 w 175"/>
                <a:gd name="T81" fmla="*/ 249 h 267"/>
                <a:gd name="T82" fmla="*/ 65 w 175"/>
                <a:gd name="T83" fmla="*/ 240 h 267"/>
                <a:gd name="T84" fmla="*/ 52 w 175"/>
                <a:gd name="T85" fmla="*/ 229 h 267"/>
                <a:gd name="T86" fmla="*/ 39 w 175"/>
                <a:gd name="T87" fmla="*/ 216 h 267"/>
                <a:gd name="T88" fmla="*/ 27 w 175"/>
                <a:gd name="T89" fmla="*/ 202 h 267"/>
                <a:gd name="T90" fmla="*/ 17 w 175"/>
                <a:gd name="T91" fmla="*/ 185 h 267"/>
                <a:gd name="T92" fmla="*/ 7 w 175"/>
                <a:gd name="T93" fmla="*/ 167 h 267"/>
                <a:gd name="T94" fmla="*/ 2 w 175"/>
                <a:gd name="T95" fmla="*/ 145 h 267"/>
                <a:gd name="T96" fmla="*/ 0 w 175"/>
                <a:gd name="T97" fmla="*/ 122 h 267"/>
                <a:gd name="T98" fmla="*/ 1 w 175"/>
                <a:gd name="T99" fmla="*/ 96 h 267"/>
                <a:gd name="T100" fmla="*/ 6 w 175"/>
                <a:gd name="T101" fmla="*/ 67 h 267"/>
                <a:gd name="T102" fmla="*/ 18 w 175"/>
                <a:gd name="T103" fmla="*/ 35 h 267"/>
                <a:gd name="T104" fmla="*/ 35 w 175"/>
                <a:gd name="T10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7">
                  <a:moveTo>
                    <a:pt x="35" y="0"/>
                  </a:moveTo>
                  <a:lnTo>
                    <a:pt x="36" y="1"/>
                  </a:lnTo>
                  <a:lnTo>
                    <a:pt x="43" y="3"/>
                  </a:lnTo>
                  <a:lnTo>
                    <a:pt x="53" y="7"/>
                  </a:lnTo>
                  <a:lnTo>
                    <a:pt x="65" y="13"/>
                  </a:lnTo>
                  <a:lnTo>
                    <a:pt x="79" y="20"/>
                  </a:lnTo>
                  <a:lnTo>
                    <a:pt x="95" y="29"/>
                  </a:lnTo>
                  <a:lnTo>
                    <a:pt x="110" y="41"/>
                  </a:lnTo>
                  <a:lnTo>
                    <a:pt x="126" y="53"/>
                  </a:lnTo>
                  <a:lnTo>
                    <a:pt x="140" y="68"/>
                  </a:lnTo>
                  <a:lnTo>
                    <a:pt x="153" y="84"/>
                  </a:lnTo>
                  <a:lnTo>
                    <a:pt x="163" y="103"/>
                  </a:lnTo>
                  <a:lnTo>
                    <a:pt x="171" y="123"/>
                  </a:lnTo>
                  <a:lnTo>
                    <a:pt x="175" y="146"/>
                  </a:lnTo>
                  <a:lnTo>
                    <a:pt x="174" y="171"/>
                  </a:lnTo>
                  <a:lnTo>
                    <a:pt x="169" y="197"/>
                  </a:lnTo>
                  <a:lnTo>
                    <a:pt x="157" y="225"/>
                  </a:lnTo>
                  <a:lnTo>
                    <a:pt x="139" y="257"/>
                  </a:lnTo>
                  <a:lnTo>
                    <a:pt x="140" y="254"/>
                  </a:lnTo>
                  <a:lnTo>
                    <a:pt x="143" y="246"/>
                  </a:lnTo>
                  <a:lnTo>
                    <a:pt x="145" y="235"/>
                  </a:lnTo>
                  <a:lnTo>
                    <a:pt x="148" y="219"/>
                  </a:lnTo>
                  <a:lnTo>
                    <a:pt x="150" y="201"/>
                  </a:lnTo>
                  <a:lnTo>
                    <a:pt x="149" y="180"/>
                  </a:lnTo>
                  <a:lnTo>
                    <a:pt x="145" y="158"/>
                  </a:lnTo>
                  <a:lnTo>
                    <a:pt x="137" y="136"/>
                  </a:lnTo>
                  <a:lnTo>
                    <a:pt x="124" y="114"/>
                  </a:lnTo>
                  <a:lnTo>
                    <a:pt x="126" y="116"/>
                  </a:lnTo>
                  <a:lnTo>
                    <a:pt x="128" y="125"/>
                  </a:lnTo>
                  <a:lnTo>
                    <a:pt x="132" y="140"/>
                  </a:lnTo>
                  <a:lnTo>
                    <a:pt x="135" y="158"/>
                  </a:lnTo>
                  <a:lnTo>
                    <a:pt x="137" y="177"/>
                  </a:lnTo>
                  <a:lnTo>
                    <a:pt x="137" y="199"/>
                  </a:lnTo>
                  <a:lnTo>
                    <a:pt x="134" y="223"/>
                  </a:lnTo>
                  <a:lnTo>
                    <a:pt x="127" y="245"/>
                  </a:lnTo>
                  <a:lnTo>
                    <a:pt x="115" y="267"/>
                  </a:lnTo>
                  <a:lnTo>
                    <a:pt x="114" y="266"/>
                  </a:lnTo>
                  <a:lnTo>
                    <a:pt x="109" y="263"/>
                  </a:lnTo>
                  <a:lnTo>
                    <a:pt x="101" y="260"/>
                  </a:lnTo>
                  <a:lnTo>
                    <a:pt x="91" y="255"/>
                  </a:lnTo>
                  <a:lnTo>
                    <a:pt x="78" y="249"/>
                  </a:lnTo>
                  <a:lnTo>
                    <a:pt x="65" y="240"/>
                  </a:lnTo>
                  <a:lnTo>
                    <a:pt x="52" y="229"/>
                  </a:lnTo>
                  <a:lnTo>
                    <a:pt x="39" y="216"/>
                  </a:lnTo>
                  <a:lnTo>
                    <a:pt x="27" y="202"/>
                  </a:lnTo>
                  <a:lnTo>
                    <a:pt x="17" y="185"/>
                  </a:lnTo>
                  <a:lnTo>
                    <a:pt x="7" y="167"/>
                  </a:lnTo>
                  <a:lnTo>
                    <a:pt x="2" y="145"/>
                  </a:lnTo>
                  <a:lnTo>
                    <a:pt x="0" y="122"/>
                  </a:lnTo>
                  <a:lnTo>
                    <a:pt x="1" y="96"/>
                  </a:lnTo>
                  <a:lnTo>
                    <a:pt x="6" y="67"/>
                  </a:lnTo>
                  <a:lnTo>
                    <a:pt x="18"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1" name="任意多边形: 形状 32"/>
            <p:cNvSpPr>
              <a:spLocks/>
            </p:cNvSpPr>
            <p:nvPr/>
          </p:nvSpPr>
          <p:spPr bwMode="auto">
            <a:xfrm>
              <a:off x="3512790" y="1194594"/>
              <a:ext cx="280988" cy="406400"/>
            </a:xfrm>
            <a:custGeom>
              <a:avLst/>
              <a:gdLst>
                <a:gd name="T0" fmla="*/ 150 w 177"/>
                <a:gd name="T1" fmla="*/ 0 h 256"/>
                <a:gd name="T2" fmla="*/ 151 w 177"/>
                <a:gd name="T3" fmla="*/ 3 h 256"/>
                <a:gd name="T4" fmla="*/ 153 w 177"/>
                <a:gd name="T5" fmla="*/ 8 h 256"/>
                <a:gd name="T6" fmla="*/ 157 w 177"/>
                <a:gd name="T7" fmla="*/ 18 h 256"/>
                <a:gd name="T8" fmla="*/ 163 w 177"/>
                <a:gd name="T9" fmla="*/ 30 h 256"/>
                <a:gd name="T10" fmla="*/ 168 w 177"/>
                <a:gd name="T11" fmla="*/ 46 h 256"/>
                <a:gd name="T12" fmla="*/ 172 w 177"/>
                <a:gd name="T13" fmla="*/ 63 h 256"/>
                <a:gd name="T14" fmla="*/ 174 w 177"/>
                <a:gd name="T15" fmla="*/ 82 h 256"/>
                <a:gd name="T16" fmla="*/ 177 w 177"/>
                <a:gd name="T17" fmla="*/ 101 h 256"/>
                <a:gd name="T18" fmla="*/ 177 w 177"/>
                <a:gd name="T19" fmla="*/ 122 h 256"/>
                <a:gd name="T20" fmla="*/ 174 w 177"/>
                <a:gd name="T21" fmla="*/ 143 h 256"/>
                <a:gd name="T22" fmla="*/ 169 w 177"/>
                <a:gd name="T23" fmla="*/ 164 h 256"/>
                <a:gd name="T24" fmla="*/ 160 w 177"/>
                <a:gd name="T25" fmla="*/ 183 h 256"/>
                <a:gd name="T26" fmla="*/ 147 w 177"/>
                <a:gd name="T27" fmla="*/ 203 h 256"/>
                <a:gd name="T28" fmla="*/ 129 w 177"/>
                <a:gd name="T29" fmla="*/ 220 h 256"/>
                <a:gd name="T30" fmla="*/ 105 w 177"/>
                <a:gd name="T31" fmla="*/ 234 h 256"/>
                <a:gd name="T32" fmla="*/ 77 w 177"/>
                <a:gd name="T33" fmla="*/ 247 h 256"/>
                <a:gd name="T34" fmla="*/ 42 w 177"/>
                <a:gd name="T35" fmla="*/ 256 h 256"/>
                <a:gd name="T36" fmla="*/ 44 w 177"/>
                <a:gd name="T37" fmla="*/ 255 h 256"/>
                <a:gd name="T38" fmla="*/ 52 w 177"/>
                <a:gd name="T39" fmla="*/ 251 h 256"/>
                <a:gd name="T40" fmla="*/ 62 w 177"/>
                <a:gd name="T41" fmla="*/ 244 h 256"/>
                <a:gd name="T42" fmla="*/ 75 w 177"/>
                <a:gd name="T43" fmla="*/ 235 h 256"/>
                <a:gd name="T44" fmla="*/ 90 w 177"/>
                <a:gd name="T45" fmla="*/ 223 h 256"/>
                <a:gd name="T46" fmla="*/ 104 w 177"/>
                <a:gd name="T47" fmla="*/ 208 h 256"/>
                <a:gd name="T48" fmla="*/ 117 w 177"/>
                <a:gd name="T49" fmla="*/ 190 h 256"/>
                <a:gd name="T50" fmla="*/ 127 w 177"/>
                <a:gd name="T51" fmla="*/ 169 h 256"/>
                <a:gd name="T52" fmla="*/ 134 w 177"/>
                <a:gd name="T53" fmla="*/ 144 h 256"/>
                <a:gd name="T54" fmla="*/ 131 w 177"/>
                <a:gd name="T55" fmla="*/ 147 h 256"/>
                <a:gd name="T56" fmla="*/ 127 w 177"/>
                <a:gd name="T57" fmla="*/ 155 h 256"/>
                <a:gd name="T58" fmla="*/ 120 w 177"/>
                <a:gd name="T59" fmla="*/ 168 h 256"/>
                <a:gd name="T60" fmla="*/ 109 w 177"/>
                <a:gd name="T61" fmla="*/ 182 h 256"/>
                <a:gd name="T62" fmla="*/ 96 w 177"/>
                <a:gd name="T63" fmla="*/ 199 h 256"/>
                <a:gd name="T64" fmla="*/ 81 w 177"/>
                <a:gd name="T65" fmla="*/ 214 h 256"/>
                <a:gd name="T66" fmla="*/ 62 w 177"/>
                <a:gd name="T67" fmla="*/ 227 h 256"/>
                <a:gd name="T68" fmla="*/ 42 w 177"/>
                <a:gd name="T69" fmla="*/ 239 h 256"/>
                <a:gd name="T70" fmla="*/ 20 w 177"/>
                <a:gd name="T71" fmla="*/ 246 h 256"/>
                <a:gd name="T72" fmla="*/ 18 w 177"/>
                <a:gd name="T73" fmla="*/ 244 h 256"/>
                <a:gd name="T74" fmla="*/ 16 w 177"/>
                <a:gd name="T75" fmla="*/ 238 h 256"/>
                <a:gd name="T76" fmla="*/ 12 w 177"/>
                <a:gd name="T77" fmla="*/ 229 h 256"/>
                <a:gd name="T78" fmla="*/ 8 w 177"/>
                <a:gd name="T79" fmla="*/ 217 h 256"/>
                <a:gd name="T80" fmla="*/ 4 w 177"/>
                <a:gd name="T81" fmla="*/ 201 h 256"/>
                <a:gd name="T82" fmla="*/ 1 w 177"/>
                <a:gd name="T83" fmla="*/ 185 h 256"/>
                <a:gd name="T84" fmla="*/ 0 w 177"/>
                <a:gd name="T85" fmla="*/ 166 h 256"/>
                <a:gd name="T86" fmla="*/ 0 w 177"/>
                <a:gd name="T87" fmla="*/ 147 h 256"/>
                <a:gd name="T88" fmla="*/ 4 w 177"/>
                <a:gd name="T89" fmla="*/ 127 h 256"/>
                <a:gd name="T90" fmla="*/ 10 w 177"/>
                <a:gd name="T91" fmla="*/ 107 h 256"/>
                <a:gd name="T92" fmla="*/ 21 w 177"/>
                <a:gd name="T93" fmla="*/ 86 h 256"/>
                <a:gd name="T94" fmla="*/ 35 w 177"/>
                <a:gd name="T95" fmla="*/ 66 h 256"/>
                <a:gd name="T96" fmla="*/ 55 w 177"/>
                <a:gd name="T97" fmla="*/ 47 h 256"/>
                <a:gd name="T98" fmla="*/ 79 w 177"/>
                <a:gd name="T99" fmla="*/ 29 h 256"/>
                <a:gd name="T100" fmla="*/ 112 w 177"/>
                <a:gd name="T101" fmla="*/ 13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3" y="8"/>
                  </a:lnTo>
                  <a:lnTo>
                    <a:pt x="157" y="18"/>
                  </a:lnTo>
                  <a:lnTo>
                    <a:pt x="163" y="30"/>
                  </a:lnTo>
                  <a:lnTo>
                    <a:pt x="168" y="46"/>
                  </a:lnTo>
                  <a:lnTo>
                    <a:pt x="172" y="63"/>
                  </a:lnTo>
                  <a:lnTo>
                    <a:pt x="174" y="82"/>
                  </a:lnTo>
                  <a:lnTo>
                    <a:pt x="177" y="101"/>
                  </a:lnTo>
                  <a:lnTo>
                    <a:pt x="177" y="122"/>
                  </a:lnTo>
                  <a:lnTo>
                    <a:pt x="174" y="143"/>
                  </a:lnTo>
                  <a:lnTo>
                    <a:pt x="169" y="164"/>
                  </a:lnTo>
                  <a:lnTo>
                    <a:pt x="160" y="183"/>
                  </a:lnTo>
                  <a:lnTo>
                    <a:pt x="147" y="203"/>
                  </a:lnTo>
                  <a:lnTo>
                    <a:pt x="129" y="220"/>
                  </a:lnTo>
                  <a:lnTo>
                    <a:pt x="105" y="234"/>
                  </a:lnTo>
                  <a:lnTo>
                    <a:pt x="77" y="247"/>
                  </a:lnTo>
                  <a:lnTo>
                    <a:pt x="42" y="256"/>
                  </a:lnTo>
                  <a:lnTo>
                    <a:pt x="44" y="255"/>
                  </a:lnTo>
                  <a:lnTo>
                    <a:pt x="52" y="251"/>
                  </a:lnTo>
                  <a:lnTo>
                    <a:pt x="62" y="244"/>
                  </a:lnTo>
                  <a:lnTo>
                    <a:pt x="75" y="235"/>
                  </a:lnTo>
                  <a:lnTo>
                    <a:pt x="90" y="223"/>
                  </a:lnTo>
                  <a:lnTo>
                    <a:pt x="104" y="208"/>
                  </a:lnTo>
                  <a:lnTo>
                    <a:pt x="117" y="190"/>
                  </a:lnTo>
                  <a:lnTo>
                    <a:pt x="127" y="169"/>
                  </a:lnTo>
                  <a:lnTo>
                    <a:pt x="134" y="144"/>
                  </a:lnTo>
                  <a:lnTo>
                    <a:pt x="131" y="147"/>
                  </a:lnTo>
                  <a:lnTo>
                    <a:pt x="127" y="155"/>
                  </a:lnTo>
                  <a:lnTo>
                    <a:pt x="120" y="168"/>
                  </a:lnTo>
                  <a:lnTo>
                    <a:pt x="109" y="182"/>
                  </a:lnTo>
                  <a:lnTo>
                    <a:pt x="96" y="199"/>
                  </a:lnTo>
                  <a:lnTo>
                    <a:pt x="81" y="214"/>
                  </a:lnTo>
                  <a:lnTo>
                    <a:pt x="62" y="227"/>
                  </a:lnTo>
                  <a:lnTo>
                    <a:pt x="42" y="239"/>
                  </a:lnTo>
                  <a:lnTo>
                    <a:pt x="20" y="246"/>
                  </a:lnTo>
                  <a:lnTo>
                    <a:pt x="18" y="244"/>
                  </a:lnTo>
                  <a:lnTo>
                    <a:pt x="16" y="238"/>
                  </a:lnTo>
                  <a:lnTo>
                    <a:pt x="12" y="229"/>
                  </a:lnTo>
                  <a:lnTo>
                    <a:pt x="8" y="217"/>
                  </a:lnTo>
                  <a:lnTo>
                    <a:pt x="4" y="201"/>
                  </a:lnTo>
                  <a:lnTo>
                    <a:pt x="1" y="185"/>
                  </a:lnTo>
                  <a:lnTo>
                    <a:pt x="0" y="166"/>
                  </a:lnTo>
                  <a:lnTo>
                    <a:pt x="0" y="147"/>
                  </a:lnTo>
                  <a:lnTo>
                    <a:pt x="4" y="127"/>
                  </a:lnTo>
                  <a:lnTo>
                    <a:pt x="10" y="107"/>
                  </a:lnTo>
                  <a:lnTo>
                    <a:pt x="21" y="86"/>
                  </a:lnTo>
                  <a:lnTo>
                    <a:pt x="35" y="66"/>
                  </a:lnTo>
                  <a:lnTo>
                    <a:pt x="55" y="47"/>
                  </a:lnTo>
                  <a:lnTo>
                    <a:pt x="79" y="29"/>
                  </a:lnTo>
                  <a:lnTo>
                    <a:pt x="112" y="13"/>
                  </a:lnTo>
                  <a:lnTo>
                    <a:pt x="15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2" name="任意多边形: 形状 33"/>
            <p:cNvSpPr>
              <a:spLocks/>
            </p:cNvSpPr>
            <p:nvPr/>
          </p:nvSpPr>
          <p:spPr bwMode="auto">
            <a:xfrm>
              <a:off x="3541365" y="1831181"/>
              <a:ext cx="423863" cy="279400"/>
            </a:xfrm>
            <a:custGeom>
              <a:avLst/>
              <a:gdLst>
                <a:gd name="T0" fmla="*/ 145 w 267"/>
                <a:gd name="T1" fmla="*/ 0 h 176"/>
                <a:gd name="T2" fmla="*/ 171 w 267"/>
                <a:gd name="T3" fmla="*/ 2 h 176"/>
                <a:gd name="T4" fmla="*/ 200 w 267"/>
                <a:gd name="T5" fmla="*/ 7 h 176"/>
                <a:gd name="T6" fmla="*/ 232 w 267"/>
                <a:gd name="T7" fmla="*/ 19 h 176"/>
                <a:gd name="T8" fmla="*/ 267 w 267"/>
                <a:gd name="T9" fmla="*/ 35 h 176"/>
                <a:gd name="T10" fmla="*/ 265 w 267"/>
                <a:gd name="T11" fmla="*/ 37 h 176"/>
                <a:gd name="T12" fmla="*/ 263 w 267"/>
                <a:gd name="T13" fmla="*/ 43 h 176"/>
                <a:gd name="T14" fmla="*/ 259 w 267"/>
                <a:gd name="T15" fmla="*/ 54 h 176"/>
                <a:gd name="T16" fmla="*/ 254 w 267"/>
                <a:gd name="T17" fmla="*/ 65 h 176"/>
                <a:gd name="T18" fmla="*/ 246 w 267"/>
                <a:gd name="T19" fmla="*/ 80 h 176"/>
                <a:gd name="T20" fmla="*/ 237 w 267"/>
                <a:gd name="T21" fmla="*/ 94 h 176"/>
                <a:gd name="T22" fmla="*/ 226 w 267"/>
                <a:gd name="T23" fmla="*/ 111 h 176"/>
                <a:gd name="T24" fmla="*/ 213 w 267"/>
                <a:gd name="T25" fmla="*/ 126 h 176"/>
                <a:gd name="T26" fmla="*/ 199 w 267"/>
                <a:gd name="T27" fmla="*/ 141 h 176"/>
                <a:gd name="T28" fmla="*/ 182 w 267"/>
                <a:gd name="T29" fmla="*/ 154 h 176"/>
                <a:gd name="T30" fmla="*/ 164 w 267"/>
                <a:gd name="T31" fmla="*/ 164 h 176"/>
                <a:gd name="T32" fmla="*/ 143 w 267"/>
                <a:gd name="T33" fmla="*/ 172 h 176"/>
                <a:gd name="T34" fmla="*/ 121 w 267"/>
                <a:gd name="T35" fmla="*/ 176 h 176"/>
                <a:gd name="T36" fmla="*/ 96 w 267"/>
                <a:gd name="T37" fmla="*/ 174 h 176"/>
                <a:gd name="T38" fmla="*/ 69 w 267"/>
                <a:gd name="T39" fmla="*/ 169 h 176"/>
                <a:gd name="T40" fmla="*/ 41 w 267"/>
                <a:gd name="T41" fmla="*/ 157 h 176"/>
                <a:gd name="T42" fmla="*/ 9 w 267"/>
                <a:gd name="T43" fmla="*/ 139 h 176"/>
                <a:gd name="T44" fmla="*/ 12 w 267"/>
                <a:gd name="T45" fmla="*/ 141 h 176"/>
                <a:gd name="T46" fmla="*/ 20 w 267"/>
                <a:gd name="T47" fmla="*/ 143 h 176"/>
                <a:gd name="T48" fmla="*/ 31 w 267"/>
                <a:gd name="T49" fmla="*/ 146 h 176"/>
                <a:gd name="T50" fmla="*/ 48 w 267"/>
                <a:gd name="T51" fmla="*/ 148 h 176"/>
                <a:gd name="T52" fmla="*/ 67 w 267"/>
                <a:gd name="T53" fmla="*/ 150 h 176"/>
                <a:gd name="T54" fmla="*/ 87 w 267"/>
                <a:gd name="T55" fmla="*/ 150 h 176"/>
                <a:gd name="T56" fmla="*/ 108 w 267"/>
                <a:gd name="T57" fmla="*/ 146 h 176"/>
                <a:gd name="T58" fmla="*/ 130 w 267"/>
                <a:gd name="T59" fmla="*/ 138 h 176"/>
                <a:gd name="T60" fmla="*/ 152 w 267"/>
                <a:gd name="T61" fmla="*/ 125 h 176"/>
                <a:gd name="T62" fmla="*/ 150 w 267"/>
                <a:gd name="T63" fmla="*/ 126 h 176"/>
                <a:gd name="T64" fmla="*/ 141 w 267"/>
                <a:gd name="T65" fmla="*/ 129 h 176"/>
                <a:gd name="T66" fmla="*/ 126 w 267"/>
                <a:gd name="T67" fmla="*/ 131 h 176"/>
                <a:gd name="T68" fmla="*/ 109 w 267"/>
                <a:gd name="T69" fmla="*/ 135 h 176"/>
                <a:gd name="T70" fmla="*/ 89 w 267"/>
                <a:gd name="T71" fmla="*/ 138 h 176"/>
                <a:gd name="T72" fmla="*/ 67 w 267"/>
                <a:gd name="T73" fmla="*/ 138 h 176"/>
                <a:gd name="T74" fmla="*/ 43 w 267"/>
                <a:gd name="T75" fmla="*/ 134 h 176"/>
                <a:gd name="T76" fmla="*/ 21 w 267"/>
                <a:gd name="T77" fmla="*/ 128 h 176"/>
                <a:gd name="T78" fmla="*/ 0 w 267"/>
                <a:gd name="T79" fmla="*/ 116 h 176"/>
                <a:gd name="T80" fmla="*/ 0 w 267"/>
                <a:gd name="T81" fmla="*/ 115 h 176"/>
                <a:gd name="T82" fmla="*/ 3 w 267"/>
                <a:gd name="T83" fmla="*/ 109 h 176"/>
                <a:gd name="T84" fmla="*/ 7 w 267"/>
                <a:gd name="T85" fmla="*/ 100 h 176"/>
                <a:gd name="T86" fmla="*/ 12 w 267"/>
                <a:gd name="T87" fmla="*/ 90 h 176"/>
                <a:gd name="T88" fmla="*/ 18 w 267"/>
                <a:gd name="T89" fmla="*/ 78 h 176"/>
                <a:gd name="T90" fmla="*/ 26 w 267"/>
                <a:gd name="T91" fmla="*/ 65 h 176"/>
                <a:gd name="T92" fmla="*/ 37 w 267"/>
                <a:gd name="T93" fmla="*/ 52 h 176"/>
                <a:gd name="T94" fmla="*/ 50 w 267"/>
                <a:gd name="T95" fmla="*/ 39 h 176"/>
                <a:gd name="T96" fmla="*/ 64 w 267"/>
                <a:gd name="T97" fmla="*/ 28 h 176"/>
                <a:gd name="T98" fmla="*/ 81 w 267"/>
                <a:gd name="T99" fmla="*/ 17 h 176"/>
                <a:gd name="T100" fmla="*/ 100 w 267"/>
                <a:gd name="T101" fmla="*/ 8 h 176"/>
                <a:gd name="T102" fmla="*/ 121 w 267"/>
                <a:gd name="T103" fmla="*/ 3 h 176"/>
                <a:gd name="T104" fmla="*/ 145 w 267"/>
                <a:gd name="T10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6">
                  <a:moveTo>
                    <a:pt x="145" y="0"/>
                  </a:moveTo>
                  <a:lnTo>
                    <a:pt x="171" y="2"/>
                  </a:lnTo>
                  <a:lnTo>
                    <a:pt x="200" y="7"/>
                  </a:lnTo>
                  <a:lnTo>
                    <a:pt x="232" y="19"/>
                  </a:lnTo>
                  <a:lnTo>
                    <a:pt x="267" y="35"/>
                  </a:lnTo>
                  <a:lnTo>
                    <a:pt x="265" y="37"/>
                  </a:lnTo>
                  <a:lnTo>
                    <a:pt x="263" y="43"/>
                  </a:lnTo>
                  <a:lnTo>
                    <a:pt x="259" y="54"/>
                  </a:lnTo>
                  <a:lnTo>
                    <a:pt x="254" y="65"/>
                  </a:lnTo>
                  <a:lnTo>
                    <a:pt x="246" y="80"/>
                  </a:lnTo>
                  <a:lnTo>
                    <a:pt x="237" y="94"/>
                  </a:lnTo>
                  <a:lnTo>
                    <a:pt x="226" y="111"/>
                  </a:lnTo>
                  <a:lnTo>
                    <a:pt x="213" y="126"/>
                  </a:lnTo>
                  <a:lnTo>
                    <a:pt x="199" y="141"/>
                  </a:lnTo>
                  <a:lnTo>
                    <a:pt x="182" y="154"/>
                  </a:lnTo>
                  <a:lnTo>
                    <a:pt x="164" y="164"/>
                  </a:lnTo>
                  <a:lnTo>
                    <a:pt x="143" y="172"/>
                  </a:lnTo>
                  <a:lnTo>
                    <a:pt x="121" y="176"/>
                  </a:lnTo>
                  <a:lnTo>
                    <a:pt x="96" y="174"/>
                  </a:lnTo>
                  <a:lnTo>
                    <a:pt x="69" y="169"/>
                  </a:lnTo>
                  <a:lnTo>
                    <a:pt x="41" y="157"/>
                  </a:lnTo>
                  <a:lnTo>
                    <a:pt x="9" y="139"/>
                  </a:lnTo>
                  <a:lnTo>
                    <a:pt x="12" y="141"/>
                  </a:lnTo>
                  <a:lnTo>
                    <a:pt x="20" y="143"/>
                  </a:lnTo>
                  <a:lnTo>
                    <a:pt x="31" y="146"/>
                  </a:lnTo>
                  <a:lnTo>
                    <a:pt x="48" y="148"/>
                  </a:lnTo>
                  <a:lnTo>
                    <a:pt x="67" y="150"/>
                  </a:lnTo>
                  <a:lnTo>
                    <a:pt x="87" y="150"/>
                  </a:lnTo>
                  <a:lnTo>
                    <a:pt x="108" y="146"/>
                  </a:lnTo>
                  <a:lnTo>
                    <a:pt x="130" y="138"/>
                  </a:lnTo>
                  <a:lnTo>
                    <a:pt x="152" y="125"/>
                  </a:lnTo>
                  <a:lnTo>
                    <a:pt x="150" y="126"/>
                  </a:lnTo>
                  <a:lnTo>
                    <a:pt x="141" y="129"/>
                  </a:lnTo>
                  <a:lnTo>
                    <a:pt x="126" y="131"/>
                  </a:lnTo>
                  <a:lnTo>
                    <a:pt x="109" y="135"/>
                  </a:lnTo>
                  <a:lnTo>
                    <a:pt x="89" y="138"/>
                  </a:lnTo>
                  <a:lnTo>
                    <a:pt x="67" y="138"/>
                  </a:lnTo>
                  <a:lnTo>
                    <a:pt x="43" y="134"/>
                  </a:lnTo>
                  <a:lnTo>
                    <a:pt x="21" y="128"/>
                  </a:lnTo>
                  <a:lnTo>
                    <a:pt x="0" y="116"/>
                  </a:lnTo>
                  <a:lnTo>
                    <a:pt x="0" y="115"/>
                  </a:lnTo>
                  <a:lnTo>
                    <a:pt x="3" y="109"/>
                  </a:lnTo>
                  <a:lnTo>
                    <a:pt x="7" y="100"/>
                  </a:lnTo>
                  <a:lnTo>
                    <a:pt x="12" y="90"/>
                  </a:lnTo>
                  <a:lnTo>
                    <a:pt x="18" y="78"/>
                  </a:lnTo>
                  <a:lnTo>
                    <a:pt x="26" y="65"/>
                  </a:lnTo>
                  <a:lnTo>
                    <a:pt x="37" y="52"/>
                  </a:lnTo>
                  <a:lnTo>
                    <a:pt x="50" y="39"/>
                  </a:lnTo>
                  <a:lnTo>
                    <a:pt x="64" y="28"/>
                  </a:lnTo>
                  <a:lnTo>
                    <a:pt x="81" y="17"/>
                  </a:lnTo>
                  <a:lnTo>
                    <a:pt x="100" y="8"/>
                  </a:lnTo>
                  <a:lnTo>
                    <a:pt x="121" y="3"/>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3" name="任意多边形: 形状 34"/>
            <p:cNvSpPr>
              <a:spLocks/>
            </p:cNvSpPr>
            <p:nvPr/>
          </p:nvSpPr>
          <p:spPr bwMode="auto">
            <a:xfrm>
              <a:off x="3631853" y="2258219"/>
              <a:ext cx="423863" cy="280988"/>
            </a:xfrm>
            <a:custGeom>
              <a:avLst/>
              <a:gdLst>
                <a:gd name="T0" fmla="*/ 145 w 267"/>
                <a:gd name="T1" fmla="*/ 0 h 177"/>
                <a:gd name="T2" fmla="*/ 172 w 267"/>
                <a:gd name="T3" fmla="*/ 3 h 177"/>
                <a:gd name="T4" fmla="*/ 201 w 267"/>
                <a:gd name="T5" fmla="*/ 8 h 177"/>
                <a:gd name="T6" fmla="*/ 232 w 267"/>
                <a:gd name="T7" fmla="*/ 20 h 177"/>
                <a:gd name="T8" fmla="*/ 267 w 267"/>
                <a:gd name="T9" fmla="*/ 36 h 177"/>
                <a:gd name="T10" fmla="*/ 267 w 267"/>
                <a:gd name="T11" fmla="*/ 38 h 177"/>
                <a:gd name="T12" fmla="*/ 264 w 267"/>
                <a:gd name="T13" fmla="*/ 44 h 177"/>
                <a:gd name="T14" fmla="*/ 260 w 267"/>
                <a:gd name="T15" fmla="*/ 53 h 177"/>
                <a:gd name="T16" fmla="*/ 254 w 267"/>
                <a:gd name="T17" fmla="*/ 66 h 177"/>
                <a:gd name="T18" fmla="*/ 247 w 267"/>
                <a:gd name="T19" fmla="*/ 81 h 177"/>
                <a:gd name="T20" fmla="*/ 238 w 267"/>
                <a:gd name="T21" fmla="*/ 95 h 177"/>
                <a:gd name="T22" fmla="*/ 227 w 267"/>
                <a:gd name="T23" fmla="*/ 112 h 177"/>
                <a:gd name="T24" fmla="*/ 214 w 267"/>
                <a:gd name="T25" fmla="*/ 127 h 177"/>
                <a:gd name="T26" fmla="*/ 199 w 267"/>
                <a:gd name="T27" fmla="*/ 142 h 177"/>
                <a:gd name="T28" fmla="*/ 182 w 267"/>
                <a:gd name="T29" fmla="*/ 155 h 177"/>
                <a:gd name="T30" fmla="*/ 164 w 267"/>
                <a:gd name="T31" fmla="*/ 165 h 177"/>
                <a:gd name="T32" fmla="*/ 143 w 267"/>
                <a:gd name="T33" fmla="*/ 173 h 177"/>
                <a:gd name="T34" fmla="*/ 121 w 267"/>
                <a:gd name="T35" fmla="*/ 177 h 177"/>
                <a:gd name="T36" fmla="*/ 97 w 267"/>
                <a:gd name="T37" fmla="*/ 175 h 177"/>
                <a:gd name="T38" fmla="*/ 69 w 267"/>
                <a:gd name="T39" fmla="*/ 170 h 177"/>
                <a:gd name="T40" fmla="*/ 41 w 267"/>
                <a:gd name="T41" fmla="*/ 158 h 177"/>
                <a:gd name="T42" fmla="*/ 10 w 267"/>
                <a:gd name="T43" fmla="*/ 140 h 177"/>
                <a:gd name="T44" fmla="*/ 12 w 267"/>
                <a:gd name="T45" fmla="*/ 142 h 177"/>
                <a:gd name="T46" fmla="*/ 20 w 267"/>
                <a:gd name="T47" fmla="*/ 144 h 177"/>
                <a:gd name="T48" fmla="*/ 33 w 267"/>
                <a:gd name="T49" fmla="*/ 147 h 177"/>
                <a:gd name="T50" fmla="*/ 49 w 267"/>
                <a:gd name="T51" fmla="*/ 149 h 177"/>
                <a:gd name="T52" fmla="*/ 67 w 267"/>
                <a:gd name="T53" fmla="*/ 151 h 177"/>
                <a:gd name="T54" fmla="*/ 88 w 267"/>
                <a:gd name="T55" fmla="*/ 151 h 177"/>
                <a:gd name="T56" fmla="*/ 110 w 267"/>
                <a:gd name="T57" fmla="*/ 147 h 177"/>
                <a:gd name="T58" fmla="*/ 132 w 267"/>
                <a:gd name="T59" fmla="*/ 139 h 177"/>
                <a:gd name="T60" fmla="*/ 154 w 267"/>
                <a:gd name="T61" fmla="*/ 126 h 177"/>
                <a:gd name="T62" fmla="*/ 150 w 267"/>
                <a:gd name="T63" fmla="*/ 127 h 177"/>
                <a:gd name="T64" fmla="*/ 141 w 267"/>
                <a:gd name="T65" fmla="*/ 130 h 177"/>
                <a:gd name="T66" fmla="*/ 127 w 267"/>
                <a:gd name="T67" fmla="*/ 132 h 177"/>
                <a:gd name="T68" fmla="*/ 110 w 267"/>
                <a:gd name="T69" fmla="*/ 136 h 177"/>
                <a:gd name="T70" fmla="*/ 89 w 267"/>
                <a:gd name="T71" fmla="*/ 138 h 177"/>
                <a:gd name="T72" fmla="*/ 67 w 267"/>
                <a:gd name="T73" fmla="*/ 139 h 177"/>
                <a:gd name="T74" fmla="*/ 45 w 267"/>
                <a:gd name="T75" fmla="*/ 135 h 177"/>
                <a:gd name="T76" fmla="*/ 21 w 267"/>
                <a:gd name="T77" fmla="*/ 129 h 177"/>
                <a:gd name="T78" fmla="*/ 0 w 267"/>
                <a:gd name="T79" fmla="*/ 117 h 177"/>
                <a:gd name="T80" fmla="*/ 2 w 267"/>
                <a:gd name="T81" fmla="*/ 116 h 177"/>
                <a:gd name="T82" fmla="*/ 3 w 267"/>
                <a:gd name="T83" fmla="*/ 110 h 177"/>
                <a:gd name="T84" fmla="*/ 7 w 267"/>
                <a:gd name="T85" fmla="*/ 101 h 177"/>
                <a:gd name="T86" fmla="*/ 12 w 267"/>
                <a:gd name="T87" fmla="*/ 91 h 177"/>
                <a:gd name="T88" fmla="*/ 19 w 267"/>
                <a:gd name="T89" fmla="*/ 79 h 177"/>
                <a:gd name="T90" fmla="*/ 28 w 267"/>
                <a:gd name="T91" fmla="*/ 66 h 177"/>
                <a:gd name="T92" fmla="*/ 38 w 267"/>
                <a:gd name="T93" fmla="*/ 53 h 177"/>
                <a:gd name="T94" fmla="*/ 50 w 267"/>
                <a:gd name="T95" fmla="*/ 40 h 177"/>
                <a:gd name="T96" fmla="*/ 64 w 267"/>
                <a:gd name="T97" fmla="*/ 29 h 177"/>
                <a:gd name="T98" fmla="*/ 81 w 267"/>
                <a:gd name="T99" fmla="*/ 18 h 177"/>
                <a:gd name="T100" fmla="*/ 101 w 267"/>
                <a:gd name="T101" fmla="*/ 9 h 177"/>
                <a:gd name="T102" fmla="*/ 121 w 267"/>
                <a:gd name="T103" fmla="*/ 3 h 177"/>
                <a:gd name="T104" fmla="*/ 145 w 267"/>
                <a:gd name="T10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7">
                  <a:moveTo>
                    <a:pt x="145" y="0"/>
                  </a:moveTo>
                  <a:lnTo>
                    <a:pt x="172" y="3"/>
                  </a:lnTo>
                  <a:lnTo>
                    <a:pt x="201" y="8"/>
                  </a:lnTo>
                  <a:lnTo>
                    <a:pt x="232" y="20"/>
                  </a:lnTo>
                  <a:lnTo>
                    <a:pt x="267" y="36"/>
                  </a:lnTo>
                  <a:lnTo>
                    <a:pt x="267" y="38"/>
                  </a:lnTo>
                  <a:lnTo>
                    <a:pt x="264" y="44"/>
                  </a:lnTo>
                  <a:lnTo>
                    <a:pt x="260" y="53"/>
                  </a:lnTo>
                  <a:lnTo>
                    <a:pt x="254" y="66"/>
                  </a:lnTo>
                  <a:lnTo>
                    <a:pt x="247" y="81"/>
                  </a:lnTo>
                  <a:lnTo>
                    <a:pt x="238" y="95"/>
                  </a:lnTo>
                  <a:lnTo>
                    <a:pt x="227" y="112"/>
                  </a:lnTo>
                  <a:lnTo>
                    <a:pt x="214" y="127"/>
                  </a:lnTo>
                  <a:lnTo>
                    <a:pt x="199" y="142"/>
                  </a:lnTo>
                  <a:lnTo>
                    <a:pt x="182" y="155"/>
                  </a:lnTo>
                  <a:lnTo>
                    <a:pt x="164" y="165"/>
                  </a:lnTo>
                  <a:lnTo>
                    <a:pt x="143" y="173"/>
                  </a:lnTo>
                  <a:lnTo>
                    <a:pt x="121" y="177"/>
                  </a:lnTo>
                  <a:lnTo>
                    <a:pt x="97" y="175"/>
                  </a:lnTo>
                  <a:lnTo>
                    <a:pt x="69" y="170"/>
                  </a:lnTo>
                  <a:lnTo>
                    <a:pt x="41" y="158"/>
                  </a:lnTo>
                  <a:lnTo>
                    <a:pt x="10" y="140"/>
                  </a:lnTo>
                  <a:lnTo>
                    <a:pt x="12" y="142"/>
                  </a:lnTo>
                  <a:lnTo>
                    <a:pt x="20" y="144"/>
                  </a:lnTo>
                  <a:lnTo>
                    <a:pt x="33" y="147"/>
                  </a:lnTo>
                  <a:lnTo>
                    <a:pt x="49" y="149"/>
                  </a:lnTo>
                  <a:lnTo>
                    <a:pt x="67" y="151"/>
                  </a:lnTo>
                  <a:lnTo>
                    <a:pt x="88" y="151"/>
                  </a:lnTo>
                  <a:lnTo>
                    <a:pt x="110" y="147"/>
                  </a:lnTo>
                  <a:lnTo>
                    <a:pt x="132" y="139"/>
                  </a:lnTo>
                  <a:lnTo>
                    <a:pt x="154" y="126"/>
                  </a:lnTo>
                  <a:lnTo>
                    <a:pt x="150" y="127"/>
                  </a:lnTo>
                  <a:lnTo>
                    <a:pt x="141" y="130"/>
                  </a:lnTo>
                  <a:lnTo>
                    <a:pt x="127" y="132"/>
                  </a:lnTo>
                  <a:lnTo>
                    <a:pt x="110" y="136"/>
                  </a:lnTo>
                  <a:lnTo>
                    <a:pt x="89" y="138"/>
                  </a:lnTo>
                  <a:lnTo>
                    <a:pt x="67" y="139"/>
                  </a:lnTo>
                  <a:lnTo>
                    <a:pt x="45" y="135"/>
                  </a:lnTo>
                  <a:lnTo>
                    <a:pt x="21" y="129"/>
                  </a:lnTo>
                  <a:lnTo>
                    <a:pt x="0" y="117"/>
                  </a:lnTo>
                  <a:lnTo>
                    <a:pt x="2" y="116"/>
                  </a:lnTo>
                  <a:lnTo>
                    <a:pt x="3" y="110"/>
                  </a:lnTo>
                  <a:lnTo>
                    <a:pt x="7" y="101"/>
                  </a:lnTo>
                  <a:lnTo>
                    <a:pt x="12" y="91"/>
                  </a:lnTo>
                  <a:lnTo>
                    <a:pt x="19" y="79"/>
                  </a:lnTo>
                  <a:lnTo>
                    <a:pt x="28" y="66"/>
                  </a:lnTo>
                  <a:lnTo>
                    <a:pt x="38" y="53"/>
                  </a:lnTo>
                  <a:lnTo>
                    <a:pt x="50" y="40"/>
                  </a:lnTo>
                  <a:lnTo>
                    <a:pt x="64" y="29"/>
                  </a:lnTo>
                  <a:lnTo>
                    <a:pt x="81" y="18"/>
                  </a:lnTo>
                  <a:lnTo>
                    <a:pt x="101" y="9"/>
                  </a:lnTo>
                  <a:lnTo>
                    <a:pt x="121" y="3"/>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4" name="任意多边形: 形状 35"/>
            <p:cNvSpPr>
              <a:spLocks/>
            </p:cNvSpPr>
            <p:nvPr/>
          </p:nvSpPr>
          <p:spPr bwMode="auto">
            <a:xfrm>
              <a:off x="4027140" y="2499519"/>
              <a:ext cx="422275" cy="277813"/>
            </a:xfrm>
            <a:custGeom>
              <a:avLst/>
              <a:gdLst>
                <a:gd name="T0" fmla="*/ 145 w 266"/>
                <a:gd name="T1" fmla="*/ 0 h 175"/>
                <a:gd name="T2" fmla="*/ 171 w 266"/>
                <a:gd name="T3" fmla="*/ 1 h 175"/>
                <a:gd name="T4" fmla="*/ 200 w 266"/>
                <a:gd name="T5" fmla="*/ 8 h 175"/>
                <a:gd name="T6" fmla="*/ 232 w 266"/>
                <a:gd name="T7" fmla="*/ 18 h 175"/>
                <a:gd name="T8" fmla="*/ 266 w 266"/>
                <a:gd name="T9" fmla="*/ 35 h 175"/>
                <a:gd name="T10" fmla="*/ 266 w 266"/>
                <a:gd name="T11" fmla="*/ 38 h 175"/>
                <a:gd name="T12" fmla="*/ 264 w 266"/>
                <a:gd name="T13" fmla="*/ 44 h 175"/>
                <a:gd name="T14" fmla="*/ 260 w 266"/>
                <a:gd name="T15" fmla="*/ 53 h 175"/>
                <a:gd name="T16" fmla="*/ 253 w 266"/>
                <a:gd name="T17" fmla="*/ 66 h 175"/>
                <a:gd name="T18" fmla="*/ 247 w 266"/>
                <a:gd name="T19" fmla="*/ 79 h 175"/>
                <a:gd name="T20" fmla="*/ 238 w 266"/>
                <a:gd name="T21" fmla="*/ 95 h 175"/>
                <a:gd name="T22" fmla="*/ 226 w 266"/>
                <a:gd name="T23" fmla="*/ 110 h 175"/>
                <a:gd name="T24" fmla="*/ 213 w 266"/>
                <a:gd name="T25" fmla="*/ 126 h 175"/>
                <a:gd name="T26" fmla="*/ 199 w 266"/>
                <a:gd name="T27" fmla="*/ 141 h 175"/>
                <a:gd name="T28" fmla="*/ 182 w 266"/>
                <a:gd name="T29" fmla="*/ 153 h 175"/>
                <a:gd name="T30" fmla="*/ 163 w 266"/>
                <a:gd name="T31" fmla="*/ 165 h 175"/>
                <a:gd name="T32" fmla="*/ 143 w 266"/>
                <a:gd name="T33" fmla="*/ 173 h 175"/>
                <a:gd name="T34" fmla="*/ 121 w 266"/>
                <a:gd name="T35" fmla="*/ 175 h 175"/>
                <a:gd name="T36" fmla="*/ 96 w 266"/>
                <a:gd name="T37" fmla="*/ 175 h 175"/>
                <a:gd name="T38" fmla="*/ 70 w 266"/>
                <a:gd name="T39" fmla="*/ 169 h 175"/>
                <a:gd name="T40" fmla="*/ 40 w 266"/>
                <a:gd name="T41" fmla="*/ 157 h 175"/>
                <a:gd name="T42" fmla="*/ 9 w 266"/>
                <a:gd name="T43" fmla="*/ 139 h 175"/>
                <a:gd name="T44" fmla="*/ 13 w 266"/>
                <a:gd name="T45" fmla="*/ 140 h 175"/>
                <a:gd name="T46" fmla="*/ 20 w 266"/>
                <a:gd name="T47" fmla="*/ 143 h 175"/>
                <a:gd name="T48" fmla="*/ 32 w 266"/>
                <a:gd name="T49" fmla="*/ 147 h 175"/>
                <a:gd name="T50" fmla="*/ 48 w 266"/>
                <a:gd name="T51" fmla="*/ 149 h 175"/>
                <a:gd name="T52" fmla="*/ 66 w 266"/>
                <a:gd name="T53" fmla="*/ 151 h 175"/>
                <a:gd name="T54" fmla="*/ 87 w 266"/>
                <a:gd name="T55" fmla="*/ 151 h 175"/>
                <a:gd name="T56" fmla="*/ 109 w 266"/>
                <a:gd name="T57" fmla="*/ 147 h 175"/>
                <a:gd name="T58" fmla="*/ 131 w 266"/>
                <a:gd name="T59" fmla="*/ 138 h 175"/>
                <a:gd name="T60" fmla="*/ 153 w 266"/>
                <a:gd name="T61" fmla="*/ 125 h 175"/>
                <a:gd name="T62" fmla="*/ 149 w 266"/>
                <a:gd name="T63" fmla="*/ 126 h 175"/>
                <a:gd name="T64" fmla="*/ 140 w 266"/>
                <a:gd name="T65" fmla="*/ 128 h 175"/>
                <a:gd name="T66" fmla="*/ 127 w 266"/>
                <a:gd name="T67" fmla="*/ 132 h 175"/>
                <a:gd name="T68" fmla="*/ 109 w 266"/>
                <a:gd name="T69" fmla="*/ 136 h 175"/>
                <a:gd name="T70" fmla="*/ 88 w 266"/>
                <a:gd name="T71" fmla="*/ 138 h 175"/>
                <a:gd name="T72" fmla="*/ 66 w 266"/>
                <a:gd name="T73" fmla="*/ 138 h 175"/>
                <a:gd name="T74" fmla="*/ 44 w 266"/>
                <a:gd name="T75" fmla="*/ 135 h 175"/>
                <a:gd name="T76" fmla="*/ 22 w 266"/>
                <a:gd name="T77" fmla="*/ 128 h 175"/>
                <a:gd name="T78" fmla="*/ 0 w 266"/>
                <a:gd name="T79" fmla="*/ 117 h 175"/>
                <a:gd name="T80" fmla="*/ 1 w 266"/>
                <a:gd name="T81" fmla="*/ 114 h 175"/>
                <a:gd name="T82" fmla="*/ 2 w 266"/>
                <a:gd name="T83" fmla="*/ 109 h 175"/>
                <a:gd name="T84" fmla="*/ 6 w 266"/>
                <a:gd name="T85" fmla="*/ 101 h 175"/>
                <a:gd name="T86" fmla="*/ 11 w 266"/>
                <a:gd name="T87" fmla="*/ 91 h 175"/>
                <a:gd name="T88" fmla="*/ 18 w 266"/>
                <a:gd name="T89" fmla="*/ 79 h 175"/>
                <a:gd name="T90" fmla="*/ 27 w 266"/>
                <a:gd name="T91" fmla="*/ 66 h 175"/>
                <a:gd name="T92" fmla="*/ 37 w 266"/>
                <a:gd name="T93" fmla="*/ 53 h 175"/>
                <a:gd name="T94" fmla="*/ 49 w 266"/>
                <a:gd name="T95" fmla="*/ 40 h 175"/>
                <a:gd name="T96" fmla="*/ 65 w 266"/>
                <a:gd name="T97" fmla="*/ 27 h 175"/>
                <a:gd name="T98" fmla="*/ 80 w 266"/>
                <a:gd name="T99" fmla="*/ 17 h 175"/>
                <a:gd name="T100" fmla="*/ 100 w 266"/>
                <a:gd name="T101" fmla="*/ 9 h 175"/>
                <a:gd name="T102" fmla="*/ 121 w 266"/>
                <a:gd name="T103" fmla="*/ 3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1" y="1"/>
                  </a:lnTo>
                  <a:lnTo>
                    <a:pt x="200" y="8"/>
                  </a:lnTo>
                  <a:lnTo>
                    <a:pt x="232" y="18"/>
                  </a:lnTo>
                  <a:lnTo>
                    <a:pt x="266" y="35"/>
                  </a:lnTo>
                  <a:lnTo>
                    <a:pt x="266" y="38"/>
                  </a:lnTo>
                  <a:lnTo>
                    <a:pt x="264" y="44"/>
                  </a:lnTo>
                  <a:lnTo>
                    <a:pt x="260" y="53"/>
                  </a:lnTo>
                  <a:lnTo>
                    <a:pt x="253" y="66"/>
                  </a:lnTo>
                  <a:lnTo>
                    <a:pt x="247" y="79"/>
                  </a:lnTo>
                  <a:lnTo>
                    <a:pt x="238" y="95"/>
                  </a:lnTo>
                  <a:lnTo>
                    <a:pt x="226" y="110"/>
                  </a:lnTo>
                  <a:lnTo>
                    <a:pt x="213" y="126"/>
                  </a:lnTo>
                  <a:lnTo>
                    <a:pt x="199" y="141"/>
                  </a:lnTo>
                  <a:lnTo>
                    <a:pt x="182" y="153"/>
                  </a:lnTo>
                  <a:lnTo>
                    <a:pt x="163" y="165"/>
                  </a:lnTo>
                  <a:lnTo>
                    <a:pt x="143" y="173"/>
                  </a:lnTo>
                  <a:lnTo>
                    <a:pt x="121" y="175"/>
                  </a:lnTo>
                  <a:lnTo>
                    <a:pt x="96" y="175"/>
                  </a:lnTo>
                  <a:lnTo>
                    <a:pt x="70" y="169"/>
                  </a:lnTo>
                  <a:lnTo>
                    <a:pt x="40" y="157"/>
                  </a:lnTo>
                  <a:lnTo>
                    <a:pt x="9" y="139"/>
                  </a:lnTo>
                  <a:lnTo>
                    <a:pt x="13" y="140"/>
                  </a:lnTo>
                  <a:lnTo>
                    <a:pt x="20" y="143"/>
                  </a:lnTo>
                  <a:lnTo>
                    <a:pt x="32" y="147"/>
                  </a:lnTo>
                  <a:lnTo>
                    <a:pt x="48" y="149"/>
                  </a:lnTo>
                  <a:lnTo>
                    <a:pt x="66" y="151"/>
                  </a:lnTo>
                  <a:lnTo>
                    <a:pt x="87" y="151"/>
                  </a:lnTo>
                  <a:lnTo>
                    <a:pt x="109" y="147"/>
                  </a:lnTo>
                  <a:lnTo>
                    <a:pt x="131" y="138"/>
                  </a:lnTo>
                  <a:lnTo>
                    <a:pt x="153" y="125"/>
                  </a:lnTo>
                  <a:lnTo>
                    <a:pt x="149" y="126"/>
                  </a:lnTo>
                  <a:lnTo>
                    <a:pt x="140" y="128"/>
                  </a:lnTo>
                  <a:lnTo>
                    <a:pt x="127" y="132"/>
                  </a:lnTo>
                  <a:lnTo>
                    <a:pt x="109" y="136"/>
                  </a:lnTo>
                  <a:lnTo>
                    <a:pt x="88" y="138"/>
                  </a:lnTo>
                  <a:lnTo>
                    <a:pt x="66" y="138"/>
                  </a:lnTo>
                  <a:lnTo>
                    <a:pt x="44" y="135"/>
                  </a:lnTo>
                  <a:lnTo>
                    <a:pt x="22" y="128"/>
                  </a:lnTo>
                  <a:lnTo>
                    <a:pt x="0" y="117"/>
                  </a:lnTo>
                  <a:lnTo>
                    <a:pt x="1" y="114"/>
                  </a:lnTo>
                  <a:lnTo>
                    <a:pt x="2" y="109"/>
                  </a:lnTo>
                  <a:lnTo>
                    <a:pt x="6" y="101"/>
                  </a:lnTo>
                  <a:lnTo>
                    <a:pt x="11" y="91"/>
                  </a:lnTo>
                  <a:lnTo>
                    <a:pt x="18" y="79"/>
                  </a:lnTo>
                  <a:lnTo>
                    <a:pt x="27" y="66"/>
                  </a:lnTo>
                  <a:lnTo>
                    <a:pt x="37" y="53"/>
                  </a:lnTo>
                  <a:lnTo>
                    <a:pt x="49" y="40"/>
                  </a:lnTo>
                  <a:lnTo>
                    <a:pt x="65" y="27"/>
                  </a:lnTo>
                  <a:lnTo>
                    <a:pt x="80" y="17"/>
                  </a:lnTo>
                  <a:lnTo>
                    <a:pt x="100" y="9"/>
                  </a:lnTo>
                  <a:lnTo>
                    <a:pt x="121" y="3"/>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5" name="任意多边形: 形状 36"/>
            <p:cNvSpPr>
              <a:spLocks/>
            </p:cNvSpPr>
            <p:nvPr/>
          </p:nvSpPr>
          <p:spPr bwMode="auto">
            <a:xfrm>
              <a:off x="4374803" y="1786731"/>
              <a:ext cx="280988" cy="422275"/>
            </a:xfrm>
            <a:custGeom>
              <a:avLst/>
              <a:gdLst>
                <a:gd name="T0" fmla="*/ 35 w 177"/>
                <a:gd name="T1" fmla="*/ 0 h 266"/>
                <a:gd name="T2" fmla="*/ 38 w 177"/>
                <a:gd name="T3" fmla="*/ 1 h 266"/>
                <a:gd name="T4" fmla="*/ 45 w 177"/>
                <a:gd name="T5" fmla="*/ 4 h 266"/>
                <a:gd name="T6" fmla="*/ 54 w 177"/>
                <a:gd name="T7" fmla="*/ 8 h 266"/>
                <a:gd name="T8" fmla="*/ 67 w 177"/>
                <a:gd name="T9" fmla="*/ 13 h 266"/>
                <a:gd name="T10" fmla="*/ 81 w 177"/>
                <a:gd name="T11" fmla="*/ 21 h 266"/>
                <a:gd name="T12" fmla="*/ 95 w 177"/>
                <a:gd name="T13" fmla="*/ 30 h 266"/>
                <a:gd name="T14" fmla="*/ 111 w 177"/>
                <a:gd name="T15" fmla="*/ 40 h 266"/>
                <a:gd name="T16" fmla="*/ 126 w 177"/>
                <a:gd name="T17" fmla="*/ 53 h 266"/>
                <a:gd name="T18" fmla="*/ 142 w 177"/>
                <a:gd name="T19" fmla="*/ 67 h 266"/>
                <a:gd name="T20" fmla="*/ 155 w 177"/>
                <a:gd name="T21" fmla="*/ 84 h 266"/>
                <a:gd name="T22" fmla="*/ 165 w 177"/>
                <a:gd name="T23" fmla="*/ 102 h 266"/>
                <a:gd name="T24" fmla="*/ 173 w 177"/>
                <a:gd name="T25" fmla="*/ 123 h 266"/>
                <a:gd name="T26" fmla="*/ 177 w 177"/>
                <a:gd name="T27" fmla="*/ 146 h 266"/>
                <a:gd name="T28" fmla="*/ 176 w 177"/>
                <a:gd name="T29" fmla="*/ 171 h 266"/>
                <a:gd name="T30" fmla="*/ 171 w 177"/>
                <a:gd name="T31" fmla="*/ 197 h 266"/>
                <a:gd name="T32" fmla="*/ 159 w 177"/>
                <a:gd name="T33" fmla="*/ 226 h 266"/>
                <a:gd name="T34" fmla="*/ 141 w 177"/>
                <a:gd name="T35" fmla="*/ 257 h 266"/>
                <a:gd name="T36" fmla="*/ 141 w 177"/>
                <a:gd name="T37" fmla="*/ 254 h 266"/>
                <a:gd name="T38" fmla="*/ 143 w 177"/>
                <a:gd name="T39" fmla="*/ 246 h 266"/>
                <a:gd name="T40" fmla="*/ 147 w 177"/>
                <a:gd name="T41" fmla="*/ 235 h 266"/>
                <a:gd name="T42" fmla="*/ 150 w 177"/>
                <a:gd name="T43" fmla="*/ 219 h 266"/>
                <a:gd name="T44" fmla="*/ 151 w 177"/>
                <a:gd name="T45" fmla="*/ 200 h 266"/>
                <a:gd name="T46" fmla="*/ 151 w 177"/>
                <a:gd name="T47" fmla="*/ 180 h 266"/>
                <a:gd name="T48" fmla="*/ 147 w 177"/>
                <a:gd name="T49" fmla="*/ 158 h 266"/>
                <a:gd name="T50" fmla="*/ 139 w 177"/>
                <a:gd name="T51" fmla="*/ 136 h 266"/>
                <a:gd name="T52" fmla="*/ 126 w 177"/>
                <a:gd name="T53" fmla="*/ 114 h 266"/>
                <a:gd name="T54" fmla="*/ 128 w 177"/>
                <a:gd name="T55" fmla="*/ 117 h 266"/>
                <a:gd name="T56" fmla="*/ 130 w 177"/>
                <a:gd name="T57" fmla="*/ 126 h 266"/>
                <a:gd name="T58" fmla="*/ 133 w 177"/>
                <a:gd name="T59" fmla="*/ 140 h 266"/>
                <a:gd name="T60" fmla="*/ 137 w 177"/>
                <a:gd name="T61" fmla="*/ 158 h 266"/>
                <a:gd name="T62" fmla="*/ 138 w 177"/>
                <a:gd name="T63" fmla="*/ 178 h 266"/>
                <a:gd name="T64" fmla="*/ 138 w 177"/>
                <a:gd name="T65" fmla="*/ 200 h 266"/>
                <a:gd name="T66" fmla="*/ 136 w 177"/>
                <a:gd name="T67" fmla="*/ 223 h 266"/>
                <a:gd name="T68" fmla="*/ 129 w 177"/>
                <a:gd name="T69" fmla="*/ 245 h 266"/>
                <a:gd name="T70" fmla="*/ 117 w 177"/>
                <a:gd name="T71" fmla="*/ 266 h 266"/>
                <a:gd name="T72" fmla="*/ 116 w 177"/>
                <a:gd name="T73" fmla="*/ 266 h 266"/>
                <a:gd name="T74" fmla="*/ 110 w 177"/>
                <a:gd name="T75" fmla="*/ 263 h 266"/>
                <a:gd name="T76" fmla="*/ 102 w 177"/>
                <a:gd name="T77" fmla="*/ 261 h 266"/>
                <a:gd name="T78" fmla="*/ 91 w 177"/>
                <a:gd name="T79" fmla="*/ 256 h 266"/>
                <a:gd name="T80" fmla="*/ 80 w 177"/>
                <a:gd name="T81" fmla="*/ 248 h 266"/>
                <a:gd name="T82" fmla="*/ 67 w 177"/>
                <a:gd name="T83" fmla="*/ 240 h 266"/>
                <a:gd name="T84" fmla="*/ 54 w 177"/>
                <a:gd name="T85" fmla="*/ 230 h 266"/>
                <a:gd name="T86" fmla="*/ 41 w 177"/>
                <a:gd name="T87" fmla="*/ 217 h 266"/>
                <a:gd name="T88" fmla="*/ 29 w 177"/>
                <a:gd name="T89" fmla="*/ 202 h 266"/>
                <a:gd name="T90" fmla="*/ 17 w 177"/>
                <a:gd name="T91" fmla="*/ 185 h 266"/>
                <a:gd name="T92" fmla="*/ 9 w 177"/>
                <a:gd name="T93" fmla="*/ 167 h 266"/>
                <a:gd name="T94" fmla="*/ 3 w 177"/>
                <a:gd name="T95" fmla="*/ 145 h 266"/>
                <a:gd name="T96" fmla="*/ 0 w 177"/>
                <a:gd name="T97" fmla="*/ 122 h 266"/>
                <a:gd name="T98" fmla="*/ 2 w 177"/>
                <a:gd name="T99" fmla="*/ 96 h 266"/>
                <a:gd name="T100" fmla="*/ 8 w 177"/>
                <a:gd name="T101" fmla="*/ 66 h 266"/>
                <a:gd name="T102" fmla="*/ 19 w 177"/>
                <a:gd name="T103" fmla="*/ 35 h 266"/>
                <a:gd name="T104" fmla="*/ 35 w 177"/>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6">
                  <a:moveTo>
                    <a:pt x="35" y="0"/>
                  </a:moveTo>
                  <a:lnTo>
                    <a:pt x="38" y="1"/>
                  </a:lnTo>
                  <a:lnTo>
                    <a:pt x="45" y="4"/>
                  </a:lnTo>
                  <a:lnTo>
                    <a:pt x="54" y="8"/>
                  </a:lnTo>
                  <a:lnTo>
                    <a:pt x="67" y="13"/>
                  </a:lnTo>
                  <a:lnTo>
                    <a:pt x="81" y="21"/>
                  </a:lnTo>
                  <a:lnTo>
                    <a:pt x="95" y="30"/>
                  </a:lnTo>
                  <a:lnTo>
                    <a:pt x="111" y="40"/>
                  </a:lnTo>
                  <a:lnTo>
                    <a:pt x="126" y="53"/>
                  </a:lnTo>
                  <a:lnTo>
                    <a:pt x="142" y="67"/>
                  </a:lnTo>
                  <a:lnTo>
                    <a:pt x="155" y="84"/>
                  </a:lnTo>
                  <a:lnTo>
                    <a:pt x="165" y="102"/>
                  </a:lnTo>
                  <a:lnTo>
                    <a:pt x="173" y="123"/>
                  </a:lnTo>
                  <a:lnTo>
                    <a:pt x="177" y="146"/>
                  </a:lnTo>
                  <a:lnTo>
                    <a:pt x="176" y="171"/>
                  </a:lnTo>
                  <a:lnTo>
                    <a:pt x="171" y="197"/>
                  </a:lnTo>
                  <a:lnTo>
                    <a:pt x="159" y="226"/>
                  </a:lnTo>
                  <a:lnTo>
                    <a:pt x="141" y="257"/>
                  </a:lnTo>
                  <a:lnTo>
                    <a:pt x="141" y="254"/>
                  </a:lnTo>
                  <a:lnTo>
                    <a:pt x="143" y="246"/>
                  </a:lnTo>
                  <a:lnTo>
                    <a:pt x="147" y="235"/>
                  </a:lnTo>
                  <a:lnTo>
                    <a:pt x="150" y="219"/>
                  </a:lnTo>
                  <a:lnTo>
                    <a:pt x="151" y="200"/>
                  </a:lnTo>
                  <a:lnTo>
                    <a:pt x="151" y="180"/>
                  </a:lnTo>
                  <a:lnTo>
                    <a:pt x="147" y="158"/>
                  </a:lnTo>
                  <a:lnTo>
                    <a:pt x="139" y="136"/>
                  </a:lnTo>
                  <a:lnTo>
                    <a:pt x="126" y="114"/>
                  </a:lnTo>
                  <a:lnTo>
                    <a:pt x="128" y="117"/>
                  </a:lnTo>
                  <a:lnTo>
                    <a:pt x="130" y="126"/>
                  </a:lnTo>
                  <a:lnTo>
                    <a:pt x="133" y="140"/>
                  </a:lnTo>
                  <a:lnTo>
                    <a:pt x="137" y="158"/>
                  </a:lnTo>
                  <a:lnTo>
                    <a:pt x="138" y="178"/>
                  </a:lnTo>
                  <a:lnTo>
                    <a:pt x="138" y="200"/>
                  </a:lnTo>
                  <a:lnTo>
                    <a:pt x="136" y="223"/>
                  </a:lnTo>
                  <a:lnTo>
                    <a:pt x="129" y="245"/>
                  </a:lnTo>
                  <a:lnTo>
                    <a:pt x="117" y="266"/>
                  </a:lnTo>
                  <a:lnTo>
                    <a:pt x="116" y="266"/>
                  </a:lnTo>
                  <a:lnTo>
                    <a:pt x="110" y="263"/>
                  </a:lnTo>
                  <a:lnTo>
                    <a:pt x="102" y="261"/>
                  </a:lnTo>
                  <a:lnTo>
                    <a:pt x="91" y="256"/>
                  </a:lnTo>
                  <a:lnTo>
                    <a:pt x="80" y="248"/>
                  </a:lnTo>
                  <a:lnTo>
                    <a:pt x="67" y="240"/>
                  </a:lnTo>
                  <a:lnTo>
                    <a:pt x="54" y="230"/>
                  </a:lnTo>
                  <a:lnTo>
                    <a:pt x="41" y="217"/>
                  </a:lnTo>
                  <a:lnTo>
                    <a:pt x="29" y="202"/>
                  </a:lnTo>
                  <a:lnTo>
                    <a:pt x="17" y="185"/>
                  </a:lnTo>
                  <a:lnTo>
                    <a:pt x="9" y="167"/>
                  </a:lnTo>
                  <a:lnTo>
                    <a:pt x="3" y="145"/>
                  </a:lnTo>
                  <a:lnTo>
                    <a:pt x="0" y="122"/>
                  </a:lnTo>
                  <a:lnTo>
                    <a:pt x="2" y="96"/>
                  </a:lnTo>
                  <a:lnTo>
                    <a:pt x="8" y="66"/>
                  </a:lnTo>
                  <a:lnTo>
                    <a:pt x="19"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6" name="任意多边形: 形状 37"/>
            <p:cNvSpPr>
              <a:spLocks/>
            </p:cNvSpPr>
            <p:nvPr/>
          </p:nvSpPr>
          <p:spPr bwMode="auto">
            <a:xfrm>
              <a:off x="4827240" y="1767681"/>
              <a:ext cx="280988" cy="406400"/>
            </a:xfrm>
            <a:custGeom>
              <a:avLst/>
              <a:gdLst>
                <a:gd name="T0" fmla="*/ 149 w 177"/>
                <a:gd name="T1" fmla="*/ 0 h 256"/>
                <a:gd name="T2" fmla="*/ 151 w 177"/>
                <a:gd name="T3" fmla="*/ 3 h 256"/>
                <a:gd name="T4" fmla="*/ 153 w 177"/>
                <a:gd name="T5" fmla="*/ 9 h 256"/>
                <a:gd name="T6" fmla="*/ 157 w 177"/>
                <a:gd name="T7" fmla="*/ 18 h 256"/>
                <a:gd name="T8" fmla="*/ 162 w 177"/>
                <a:gd name="T9" fmla="*/ 31 h 256"/>
                <a:gd name="T10" fmla="*/ 166 w 177"/>
                <a:gd name="T11" fmla="*/ 47 h 256"/>
                <a:gd name="T12" fmla="*/ 172 w 177"/>
                <a:gd name="T13" fmla="*/ 64 h 256"/>
                <a:gd name="T14" fmla="*/ 174 w 177"/>
                <a:gd name="T15" fmla="*/ 82 h 256"/>
                <a:gd name="T16" fmla="*/ 177 w 177"/>
                <a:gd name="T17" fmla="*/ 103 h 256"/>
                <a:gd name="T18" fmla="*/ 177 w 177"/>
                <a:gd name="T19" fmla="*/ 123 h 256"/>
                <a:gd name="T20" fmla="*/ 174 w 177"/>
                <a:gd name="T21" fmla="*/ 144 h 256"/>
                <a:gd name="T22" fmla="*/ 168 w 177"/>
                <a:gd name="T23" fmla="*/ 165 h 256"/>
                <a:gd name="T24" fmla="*/ 159 w 177"/>
                <a:gd name="T25" fmla="*/ 184 h 256"/>
                <a:gd name="T26" fmla="*/ 146 w 177"/>
                <a:gd name="T27" fmla="*/ 203 h 256"/>
                <a:gd name="T28" fmla="*/ 129 w 177"/>
                <a:gd name="T29" fmla="*/ 219 h 256"/>
                <a:gd name="T30" fmla="*/ 105 w 177"/>
                <a:gd name="T31" fmla="*/ 235 h 256"/>
                <a:gd name="T32" fmla="*/ 77 w 177"/>
                <a:gd name="T33" fmla="*/ 247 h 256"/>
                <a:gd name="T34" fmla="*/ 42 w 177"/>
                <a:gd name="T35" fmla="*/ 256 h 256"/>
                <a:gd name="T36" fmla="*/ 44 w 177"/>
                <a:gd name="T37" fmla="*/ 255 h 256"/>
                <a:gd name="T38" fmla="*/ 52 w 177"/>
                <a:gd name="T39" fmla="*/ 251 h 256"/>
                <a:gd name="T40" fmla="*/ 62 w 177"/>
                <a:gd name="T41" fmla="*/ 244 h 256"/>
                <a:gd name="T42" fmla="*/ 75 w 177"/>
                <a:gd name="T43" fmla="*/ 235 h 256"/>
                <a:gd name="T44" fmla="*/ 90 w 177"/>
                <a:gd name="T45" fmla="*/ 223 h 256"/>
                <a:gd name="T46" fmla="*/ 104 w 177"/>
                <a:gd name="T47" fmla="*/ 209 h 256"/>
                <a:gd name="T48" fmla="*/ 117 w 177"/>
                <a:gd name="T49" fmla="*/ 191 h 256"/>
                <a:gd name="T50" fmla="*/ 126 w 177"/>
                <a:gd name="T51" fmla="*/ 169 h 256"/>
                <a:gd name="T52" fmla="*/ 133 w 177"/>
                <a:gd name="T53" fmla="*/ 144 h 256"/>
                <a:gd name="T54" fmla="*/ 131 w 177"/>
                <a:gd name="T55" fmla="*/ 148 h 256"/>
                <a:gd name="T56" fmla="*/ 127 w 177"/>
                <a:gd name="T57" fmla="*/ 156 h 256"/>
                <a:gd name="T58" fmla="*/ 120 w 177"/>
                <a:gd name="T59" fmla="*/ 168 h 256"/>
                <a:gd name="T60" fmla="*/ 109 w 177"/>
                <a:gd name="T61" fmla="*/ 183 h 256"/>
                <a:gd name="T62" fmla="*/ 96 w 177"/>
                <a:gd name="T63" fmla="*/ 199 h 256"/>
                <a:gd name="T64" fmla="*/ 81 w 177"/>
                <a:gd name="T65" fmla="*/ 214 h 256"/>
                <a:gd name="T66" fmla="*/ 62 w 177"/>
                <a:gd name="T67" fmla="*/ 229 h 256"/>
                <a:gd name="T68" fmla="*/ 42 w 177"/>
                <a:gd name="T69" fmla="*/ 240 h 256"/>
                <a:gd name="T70" fmla="*/ 18 w 177"/>
                <a:gd name="T71" fmla="*/ 247 h 256"/>
                <a:gd name="T72" fmla="*/ 18 w 177"/>
                <a:gd name="T73" fmla="*/ 244 h 256"/>
                <a:gd name="T74" fmla="*/ 16 w 177"/>
                <a:gd name="T75" fmla="*/ 239 h 256"/>
                <a:gd name="T76" fmla="*/ 12 w 177"/>
                <a:gd name="T77" fmla="*/ 230 h 256"/>
                <a:gd name="T78" fmla="*/ 8 w 177"/>
                <a:gd name="T79" fmla="*/ 217 h 256"/>
                <a:gd name="T80" fmla="*/ 4 w 177"/>
                <a:gd name="T81" fmla="*/ 203 h 256"/>
                <a:gd name="T82" fmla="*/ 1 w 177"/>
                <a:gd name="T83" fmla="*/ 186 h 256"/>
                <a:gd name="T84" fmla="*/ 0 w 177"/>
                <a:gd name="T85" fmla="*/ 168 h 256"/>
                <a:gd name="T86" fmla="*/ 0 w 177"/>
                <a:gd name="T87" fmla="*/ 148 h 256"/>
                <a:gd name="T88" fmla="*/ 4 w 177"/>
                <a:gd name="T89" fmla="*/ 127 h 256"/>
                <a:gd name="T90" fmla="*/ 9 w 177"/>
                <a:gd name="T91" fmla="*/ 107 h 256"/>
                <a:gd name="T92" fmla="*/ 19 w 177"/>
                <a:gd name="T93" fmla="*/ 86 h 256"/>
                <a:gd name="T94" fmla="*/ 35 w 177"/>
                <a:gd name="T95" fmla="*/ 66 h 256"/>
                <a:gd name="T96" fmla="*/ 55 w 177"/>
                <a:gd name="T97" fmla="*/ 47 h 256"/>
                <a:gd name="T98" fmla="*/ 79 w 177"/>
                <a:gd name="T99" fmla="*/ 30 h 256"/>
                <a:gd name="T100" fmla="*/ 112 w 177"/>
                <a:gd name="T101" fmla="*/ 14 h 256"/>
                <a:gd name="T102" fmla="*/ 149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49" y="0"/>
                  </a:moveTo>
                  <a:lnTo>
                    <a:pt x="151" y="3"/>
                  </a:lnTo>
                  <a:lnTo>
                    <a:pt x="153" y="9"/>
                  </a:lnTo>
                  <a:lnTo>
                    <a:pt x="157" y="18"/>
                  </a:lnTo>
                  <a:lnTo>
                    <a:pt x="162" y="31"/>
                  </a:lnTo>
                  <a:lnTo>
                    <a:pt x="166" y="47"/>
                  </a:lnTo>
                  <a:lnTo>
                    <a:pt x="172" y="64"/>
                  </a:lnTo>
                  <a:lnTo>
                    <a:pt x="174" y="82"/>
                  </a:lnTo>
                  <a:lnTo>
                    <a:pt x="177" y="103"/>
                  </a:lnTo>
                  <a:lnTo>
                    <a:pt x="177" y="123"/>
                  </a:lnTo>
                  <a:lnTo>
                    <a:pt x="174" y="144"/>
                  </a:lnTo>
                  <a:lnTo>
                    <a:pt x="168" y="165"/>
                  </a:lnTo>
                  <a:lnTo>
                    <a:pt x="159" y="184"/>
                  </a:lnTo>
                  <a:lnTo>
                    <a:pt x="146" y="203"/>
                  </a:lnTo>
                  <a:lnTo>
                    <a:pt x="129" y="219"/>
                  </a:lnTo>
                  <a:lnTo>
                    <a:pt x="105" y="235"/>
                  </a:lnTo>
                  <a:lnTo>
                    <a:pt x="77" y="247"/>
                  </a:lnTo>
                  <a:lnTo>
                    <a:pt x="42" y="256"/>
                  </a:lnTo>
                  <a:lnTo>
                    <a:pt x="44" y="255"/>
                  </a:lnTo>
                  <a:lnTo>
                    <a:pt x="52" y="251"/>
                  </a:lnTo>
                  <a:lnTo>
                    <a:pt x="62" y="244"/>
                  </a:lnTo>
                  <a:lnTo>
                    <a:pt x="75" y="235"/>
                  </a:lnTo>
                  <a:lnTo>
                    <a:pt x="90" y="223"/>
                  </a:lnTo>
                  <a:lnTo>
                    <a:pt x="104" y="209"/>
                  </a:lnTo>
                  <a:lnTo>
                    <a:pt x="117" y="191"/>
                  </a:lnTo>
                  <a:lnTo>
                    <a:pt x="126" y="169"/>
                  </a:lnTo>
                  <a:lnTo>
                    <a:pt x="133" y="144"/>
                  </a:lnTo>
                  <a:lnTo>
                    <a:pt x="131" y="148"/>
                  </a:lnTo>
                  <a:lnTo>
                    <a:pt x="127" y="156"/>
                  </a:lnTo>
                  <a:lnTo>
                    <a:pt x="120" y="168"/>
                  </a:lnTo>
                  <a:lnTo>
                    <a:pt x="109" y="183"/>
                  </a:lnTo>
                  <a:lnTo>
                    <a:pt x="96" y="199"/>
                  </a:lnTo>
                  <a:lnTo>
                    <a:pt x="81" y="214"/>
                  </a:lnTo>
                  <a:lnTo>
                    <a:pt x="62" y="229"/>
                  </a:lnTo>
                  <a:lnTo>
                    <a:pt x="42" y="240"/>
                  </a:lnTo>
                  <a:lnTo>
                    <a:pt x="18" y="247"/>
                  </a:lnTo>
                  <a:lnTo>
                    <a:pt x="18" y="244"/>
                  </a:lnTo>
                  <a:lnTo>
                    <a:pt x="16" y="239"/>
                  </a:lnTo>
                  <a:lnTo>
                    <a:pt x="12" y="230"/>
                  </a:lnTo>
                  <a:lnTo>
                    <a:pt x="8" y="217"/>
                  </a:lnTo>
                  <a:lnTo>
                    <a:pt x="4" y="203"/>
                  </a:lnTo>
                  <a:lnTo>
                    <a:pt x="1" y="186"/>
                  </a:lnTo>
                  <a:lnTo>
                    <a:pt x="0" y="168"/>
                  </a:lnTo>
                  <a:lnTo>
                    <a:pt x="0" y="148"/>
                  </a:lnTo>
                  <a:lnTo>
                    <a:pt x="4" y="127"/>
                  </a:lnTo>
                  <a:lnTo>
                    <a:pt x="9" y="107"/>
                  </a:lnTo>
                  <a:lnTo>
                    <a:pt x="19" y="86"/>
                  </a:lnTo>
                  <a:lnTo>
                    <a:pt x="35" y="66"/>
                  </a:lnTo>
                  <a:lnTo>
                    <a:pt x="55" y="47"/>
                  </a:lnTo>
                  <a:lnTo>
                    <a:pt x="79" y="30"/>
                  </a:lnTo>
                  <a:lnTo>
                    <a:pt x="112" y="14"/>
                  </a:lnTo>
                  <a:lnTo>
                    <a:pt x="14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7" name="任意多边形: 形状 38"/>
            <p:cNvSpPr>
              <a:spLocks/>
            </p:cNvSpPr>
            <p:nvPr/>
          </p:nvSpPr>
          <p:spPr bwMode="auto">
            <a:xfrm>
              <a:off x="5235228" y="2183606"/>
              <a:ext cx="423863" cy="280988"/>
            </a:xfrm>
            <a:custGeom>
              <a:avLst/>
              <a:gdLst>
                <a:gd name="T0" fmla="*/ 145 w 267"/>
                <a:gd name="T1" fmla="*/ 0 h 177"/>
                <a:gd name="T2" fmla="*/ 171 w 267"/>
                <a:gd name="T3" fmla="*/ 3 h 177"/>
                <a:gd name="T4" fmla="*/ 200 w 267"/>
                <a:gd name="T5" fmla="*/ 8 h 177"/>
                <a:gd name="T6" fmla="*/ 232 w 267"/>
                <a:gd name="T7" fmla="*/ 20 h 177"/>
                <a:gd name="T8" fmla="*/ 267 w 267"/>
                <a:gd name="T9" fmla="*/ 37 h 177"/>
                <a:gd name="T10" fmla="*/ 265 w 267"/>
                <a:gd name="T11" fmla="*/ 38 h 177"/>
                <a:gd name="T12" fmla="*/ 263 w 267"/>
                <a:gd name="T13" fmla="*/ 44 h 177"/>
                <a:gd name="T14" fmla="*/ 259 w 267"/>
                <a:gd name="T15" fmla="*/ 54 h 177"/>
                <a:gd name="T16" fmla="*/ 254 w 267"/>
                <a:gd name="T17" fmla="*/ 67 h 177"/>
                <a:gd name="T18" fmla="*/ 246 w 267"/>
                <a:gd name="T19" fmla="*/ 81 h 177"/>
                <a:gd name="T20" fmla="*/ 237 w 267"/>
                <a:gd name="T21" fmla="*/ 95 h 177"/>
                <a:gd name="T22" fmla="*/ 226 w 267"/>
                <a:gd name="T23" fmla="*/ 112 h 177"/>
                <a:gd name="T24" fmla="*/ 213 w 267"/>
                <a:gd name="T25" fmla="*/ 128 h 177"/>
                <a:gd name="T26" fmla="*/ 198 w 267"/>
                <a:gd name="T27" fmla="*/ 142 h 177"/>
                <a:gd name="T28" fmla="*/ 182 w 267"/>
                <a:gd name="T29" fmla="*/ 155 h 177"/>
                <a:gd name="T30" fmla="*/ 163 w 267"/>
                <a:gd name="T31" fmla="*/ 165 h 177"/>
                <a:gd name="T32" fmla="*/ 143 w 267"/>
                <a:gd name="T33" fmla="*/ 173 h 177"/>
                <a:gd name="T34" fmla="*/ 120 w 267"/>
                <a:gd name="T35" fmla="*/ 177 h 177"/>
                <a:gd name="T36" fmla="*/ 95 w 267"/>
                <a:gd name="T37" fmla="*/ 176 h 177"/>
                <a:gd name="T38" fmla="*/ 69 w 267"/>
                <a:gd name="T39" fmla="*/ 170 h 177"/>
                <a:gd name="T40" fmla="*/ 41 w 267"/>
                <a:gd name="T41" fmla="*/ 159 h 177"/>
                <a:gd name="T42" fmla="*/ 9 w 267"/>
                <a:gd name="T43" fmla="*/ 141 h 177"/>
                <a:gd name="T44" fmla="*/ 12 w 267"/>
                <a:gd name="T45" fmla="*/ 141 h 177"/>
                <a:gd name="T46" fmla="*/ 20 w 267"/>
                <a:gd name="T47" fmla="*/ 143 h 177"/>
                <a:gd name="T48" fmla="*/ 32 w 267"/>
                <a:gd name="T49" fmla="*/ 147 h 177"/>
                <a:gd name="T50" fmla="*/ 47 w 267"/>
                <a:gd name="T51" fmla="*/ 150 h 177"/>
                <a:gd name="T52" fmla="*/ 65 w 267"/>
                <a:gd name="T53" fmla="*/ 151 h 177"/>
                <a:gd name="T54" fmla="*/ 86 w 267"/>
                <a:gd name="T55" fmla="*/ 151 h 177"/>
                <a:gd name="T56" fmla="*/ 108 w 267"/>
                <a:gd name="T57" fmla="*/ 147 h 177"/>
                <a:gd name="T58" fmla="*/ 130 w 267"/>
                <a:gd name="T59" fmla="*/ 139 h 177"/>
                <a:gd name="T60" fmla="*/ 152 w 267"/>
                <a:gd name="T61" fmla="*/ 126 h 177"/>
                <a:gd name="T62" fmla="*/ 150 w 267"/>
                <a:gd name="T63" fmla="*/ 128 h 177"/>
                <a:gd name="T64" fmla="*/ 141 w 267"/>
                <a:gd name="T65" fmla="*/ 130 h 177"/>
                <a:gd name="T66" fmla="*/ 126 w 267"/>
                <a:gd name="T67" fmla="*/ 133 h 177"/>
                <a:gd name="T68" fmla="*/ 108 w 267"/>
                <a:gd name="T69" fmla="*/ 137 h 177"/>
                <a:gd name="T70" fmla="*/ 89 w 267"/>
                <a:gd name="T71" fmla="*/ 138 h 177"/>
                <a:gd name="T72" fmla="*/ 67 w 267"/>
                <a:gd name="T73" fmla="*/ 139 h 177"/>
                <a:gd name="T74" fmla="*/ 43 w 267"/>
                <a:gd name="T75" fmla="*/ 135 h 177"/>
                <a:gd name="T76" fmla="*/ 21 w 267"/>
                <a:gd name="T77" fmla="*/ 129 h 177"/>
                <a:gd name="T78" fmla="*/ 0 w 267"/>
                <a:gd name="T79" fmla="*/ 117 h 177"/>
                <a:gd name="T80" fmla="*/ 0 w 267"/>
                <a:gd name="T81" fmla="*/ 116 h 177"/>
                <a:gd name="T82" fmla="*/ 3 w 267"/>
                <a:gd name="T83" fmla="*/ 111 h 177"/>
                <a:gd name="T84" fmla="*/ 6 w 267"/>
                <a:gd name="T85" fmla="*/ 102 h 177"/>
                <a:gd name="T86" fmla="*/ 11 w 267"/>
                <a:gd name="T87" fmla="*/ 91 h 177"/>
                <a:gd name="T88" fmla="*/ 19 w 267"/>
                <a:gd name="T89" fmla="*/ 80 h 177"/>
                <a:gd name="T90" fmla="*/ 26 w 267"/>
                <a:gd name="T91" fmla="*/ 67 h 177"/>
                <a:gd name="T92" fmla="*/ 37 w 267"/>
                <a:gd name="T93" fmla="*/ 54 h 177"/>
                <a:gd name="T94" fmla="*/ 50 w 267"/>
                <a:gd name="T95" fmla="*/ 41 h 177"/>
                <a:gd name="T96" fmla="*/ 64 w 267"/>
                <a:gd name="T97" fmla="*/ 29 h 177"/>
                <a:gd name="T98" fmla="*/ 81 w 267"/>
                <a:gd name="T99" fmla="*/ 18 h 177"/>
                <a:gd name="T100" fmla="*/ 99 w 267"/>
                <a:gd name="T101" fmla="*/ 9 h 177"/>
                <a:gd name="T102" fmla="*/ 121 w 267"/>
                <a:gd name="T103" fmla="*/ 3 h 177"/>
                <a:gd name="T104" fmla="*/ 145 w 267"/>
                <a:gd name="T10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7">
                  <a:moveTo>
                    <a:pt x="145" y="0"/>
                  </a:moveTo>
                  <a:lnTo>
                    <a:pt x="171" y="3"/>
                  </a:lnTo>
                  <a:lnTo>
                    <a:pt x="200" y="8"/>
                  </a:lnTo>
                  <a:lnTo>
                    <a:pt x="232" y="20"/>
                  </a:lnTo>
                  <a:lnTo>
                    <a:pt x="267" y="37"/>
                  </a:lnTo>
                  <a:lnTo>
                    <a:pt x="265" y="38"/>
                  </a:lnTo>
                  <a:lnTo>
                    <a:pt x="263" y="44"/>
                  </a:lnTo>
                  <a:lnTo>
                    <a:pt x="259" y="54"/>
                  </a:lnTo>
                  <a:lnTo>
                    <a:pt x="254" y="67"/>
                  </a:lnTo>
                  <a:lnTo>
                    <a:pt x="246" y="81"/>
                  </a:lnTo>
                  <a:lnTo>
                    <a:pt x="237" y="95"/>
                  </a:lnTo>
                  <a:lnTo>
                    <a:pt x="226" y="112"/>
                  </a:lnTo>
                  <a:lnTo>
                    <a:pt x="213" y="128"/>
                  </a:lnTo>
                  <a:lnTo>
                    <a:pt x="198" y="142"/>
                  </a:lnTo>
                  <a:lnTo>
                    <a:pt x="182" y="155"/>
                  </a:lnTo>
                  <a:lnTo>
                    <a:pt x="163" y="165"/>
                  </a:lnTo>
                  <a:lnTo>
                    <a:pt x="143" y="173"/>
                  </a:lnTo>
                  <a:lnTo>
                    <a:pt x="120" y="177"/>
                  </a:lnTo>
                  <a:lnTo>
                    <a:pt x="95" y="176"/>
                  </a:lnTo>
                  <a:lnTo>
                    <a:pt x="69" y="170"/>
                  </a:lnTo>
                  <a:lnTo>
                    <a:pt x="41" y="159"/>
                  </a:lnTo>
                  <a:lnTo>
                    <a:pt x="9" y="141"/>
                  </a:lnTo>
                  <a:lnTo>
                    <a:pt x="12" y="141"/>
                  </a:lnTo>
                  <a:lnTo>
                    <a:pt x="20" y="143"/>
                  </a:lnTo>
                  <a:lnTo>
                    <a:pt x="32" y="147"/>
                  </a:lnTo>
                  <a:lnTo>
                    <a:pt x="47" y="150"/>
                  </a:lnTo>
                  <a:lnTo>
                    <a:pt x="65" y="151"/>
                  </a:lnTo>
                  <a:lnTo>
                    <a:pt x="86" y="151"/>
                  </a:lnTo>
                  <a:lnTo>
                    <a:pt x="108" y="147"/>
                  </a:lnTo>
                  <a:lnTo>
                    <a:pt x="130" y="139"/>
                  </a:lnTo>
                  <a:lnTo>
                    <a:pt x="152" y="126"/>
                  </a:lnTo>
                  <a:lnTo>
                    <a:pt x="150" y="128"/>
                  </a:lnTo>
                  <a:lnTo>
                    <a:pt x="141" y="130"/>
                  </a:lnTo>
                  <a:lnTo>
                    <a:pt x="126" y="133"/>
                  </a:lnTo>
                  <a:lnTo>
                    <a:pt x="108" y="137"/>
                  </a:lnTo>
                  <a:lnTo>
                    <a:pt x="89" y="138"/>
                  </a:lnTo>
                  <a:lnTo>
                    <a:pt x="67" y="139"/>
                  </a:lnTo>
                  <a:lnTo>
                    <a:pt x="43" y="135"/>
                  </a:lnTo>
                  <a:lnTo>
                    <a:pt x="21" y="129"/>
                  </a:lnTo>
                  <a:lnTo>
                    <a:pt x="0" y="117"/>
                  </a:lnTo>
                  <a:lnTo>
                    <a:pt x="0" y="116"/>
                  </a:lnTo>
                  <a:lnTo>
                    <a:pt x="3" y="111"/>
                  </a:lnTo>
                  <a:lnTo>
                    <a:pt x="6" y="102"/>
                  </a:lnTo>
                  <a:lnTo>
                    <a:pt x="11" y="91"/>
                  </a:lnTo>
                  <a:lnTo>
                    <a:pt x="19" y="80"/>
                  </a:lnTo>
                  <a:lnTo>
                    <a:pt x="26" y="67"/>
                  </a:lnTo>
                  <a:lnTo>
                    <a:pt x="37" y="54"/>
                  </a:lnTo>
                  <a:lnTo>
                    <a:pt x="50" y="41"/>
                  </a:lnTo>
                  <a:lnTo>
                    <a:pt x="64" y="29"/>
                  </a:lnTo>
                  <a:lnTo>
                    <a:pt x="81" y="18"/>
                  </a:lnTo>
                  <a:lnTo>
                    <a:pt x="99" y="9"/>
                  </a:lnTo>
                  <a:lnTo>
                    <a:pt x="121" y="3"/>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8" name="任意多边形: 形状 39"/>
            <p:cNvSpPr>
              <a:spLocks/>
            </p:cNvSpPr>
            <p:nvPr/>
          </p:nvSpPr>
          <p:spPr bwMode="auto">
            <a:xfrm>
              <a:off x="5162203" y="2720181"/>
              <a:ext cx="422275" cy="277813"/>
            </a:xfrm>
            <a:custGeom>
              <a:avLst/>
              <a:gdLst>
                <a:gd name="T0" fmla="*/ 145 w 266"/>
                <a:gd name="T1" fmla="*/ 0 h 175"/>
                <a:gd name="T2" fmla="*/ 171 w 266"/>
                <a:gd name="T3" fmla="*/ 1 h 175"/>
                <a:gd name="T4" fmla="*/ 200 w 266"/>
                <a:gd name="T5" fmla="*/ 6 h 175"/>
                <a:gd name="T6" fmla="*/ 232 w 266"/>
                <a:gd name="T7" fmla="*/ 18 h 175"/>
                <a:gd name="T8" fmla="*/ 266 w 266"/>
                <a:gd name="T9" fmla="*/ 35 h 175"/>
                <a:gd name="T10" fmla="*/ 266 w 266"/>
                <a:gd name="T11" fmla="*/ 36 h 175"/>
                <a:gd name="T12" fmla="*/ 263 w 266"/>
                <a:gd name="T13" fmla="*/ 43 h 175"/>
                <a:gd name="T14" fmla="*/ 259 w 266"/>
                <a:gd name="T15" fmla="*/ 52 h 175"/>
                <a:gd name="T16" fmla="*/ 253 w 266"/>
                <a:gd name="T17" fmla="*/ 65 h 175"/>
                <a:gd name="T18" fmla="*/ 246 w 266"/>
                <a:gd name="T19" fmla="*/ 79 h 175"/>
                <a:gd name="T20" fmla="*/ 237 w 266"/>
                <a:gd name="T21" fmla="*/ 93 h 175"/>
                <a:gd name="T22" fmla="*/ 226 w 266"/>
                <a:gd name="T23" fmla="*/ 110 h 175"/>
                <a:gd name="T24" fmla="*/ 213 w 266"/>
                <a:gd name="T25" fmla="*/ 126 h 175"/>
                <a:gd name="T26" fmla="*/ 198 w 266"/>
                <a:gd name="T27" fmla="*/ 140 h 175"/>
                <a:gd name="T28" fmla="*/ 181 w 266"/>
                <a:gd name="T29" fmla="*/ 153 h 175"/>
                <a:gd name="T30" fmla="*/ 163 w 266"/>
                <a:gd name="T31" fmla="*/ 163 h 175"/>
                <a:gd name="T32" fmla="*/ 143 w 266"/>
                <a:gd name="T33" fmla="*/ 171 h 175"/>
                <a:gd name="T34" fmla="*/ 120 w 266"/>
                <a:gd name="T35" fmla="*/ 175 h 175"/>
                <a:gd name="T36" fmla="*/ 96 w 266"/>
                <a:gd name="T37" fmla="*/ 174 h 175"/>
                <a:gd name="T38" fmla="*/ 70 w 266"/>
                <a:gd name="T39" fmla="*/ 169 h 175"/>
                <a:gd name="T40" fmla="*/ 40 w 266"/>
                <a:gd name="T41" fmla="*/ 157 h 175"/>
                <a:gd name="T42" fmla="*/ 9 w 266"/>
                <a:gd name="T43" fmla="*/ 139 h 175"/>
                <a:gd name="T44" fmla="*/ 13 w 266"/>
                <a:gd name="T45" fmla="*/ 140 h 175"/>
                <a:gd name="T46" fmla="*/ 20 w 266"/>
                <a:gd name="T47" fmla="*/ 143 h 175"/>
                <a:gd name="T48" fmla="*/ 32 w 266"/>
                <a:gd name="T49" fmla="*/ 145 h 175"/>
                <a:gd name="T50" fmla="*/ 48 w 266"/>
                <a:gd name="T51" fmla="*/ 148 h 175"/>
                <a:gd name="T52" fmla="*/ 66 w 266"/>
                <a:gd name="T53" fmla="*/ 149 h 175"/>
                <a:gd name="T54" fmla="*/ 87 w 266"/>
                <a:gd name="T55" fmla="*/ 149 h 175"/>
                <a:gd name="T56" fmla="*/ 109 w 266"/>
                <a:gd name="T57" fmla="*/ 145 h 175"/>
                <a:gd name="T58" fmla="*/ 131 w 266"/>
                <a:gd name="T59" fmla="*/ 137 h 175"/>
                <a:gd name="T60" fmla="*/ 153 w 266"/>
                <a:gd name="T61" fmla="*/ 124 h 175"/>
                <a:gd name="T62" fmla="*/ 149 w 266"/>
                <a:gd name="T63" fmla="*/ 126 h 175"/>
                <a:gd name="T64" fmla="*/ 140 w 266"/>
                <a:gd name="T65" fmla="*/ 128 h 175"/>
                <a:gd name="T66" fmla="*/ 127 w 266"/>
                <a:gd name="T67" fmla="*/ 131 h 175"/>
                <a:gd name="T68" fmla="*/ 109 w 266"/>
                <a:gd name="T69" fmla="*/ 135 h 175"/>
                <a:gd name="T70" fmla="*/ 88 w 266"/>
                <a:gd name="T71" fmla="*/ 137 h 175"/>
                <a:gd name="T72" fmla="*/ 66 w 266"/>
                <a:gd name="T73" fmla="*/ 137 h 175"/>
                <a:gd name="T74" fmla="*/ 44 w 266"/>
                <a:gd name="T75" fmla="*/ 134 h 175"/>
                <a:gd name="T76" fmla="*/ 22 w 266"/>
                <a:gd name="T77" fmla="*/ 127 h 175"/>
                <a:gd name="T78" fmla="*/ 0 w 266"/>
                <a:gd name="T79" fmla="*/ 115 h 175"/>
                <a:gd name="T80" fmla="*/ 1 w 266"/>
                <a:gd name="T81" fmla="*/ 114 h 175"/>
                <a:gd name="T82" fmla="*/ 2 w 266"/>
                <a:gd name="T83" fmla="*/ 109 h 175"/>
                <a:gd name="T84" fmla="*/ 6 w 266"/>
                <a:gd name="T85" fmla="*/ 100 h 175"/>
                <a:gd name="T86" fmla="*/ 11 w 266"/>
                <a:gd name="T87" fmla="*/ 89 h 175"/>
                <a:gd name="T88" fmla="*/ 18 w 266"/>
                <a:gd name="T89" fmla="*/ 78 h 175"/>
                <a:gd name="T90" fmla="*/ 27 w 266"/>
                <a:gd name="T91" fmla="*/ 65 h 175"/>
                <a:gd name="T92" fmla="*/ 37 w 266"/>
                <a:gd name="T93" fmla="*/ 52 h 175"/>
                <a:gd name="T94" fmla="*/ 49 w 266"/>
                <a:gd name="T95" fmla="*/ 39 h 175"/>
                <a:gd name="T96" fmla="*/ 65 w 266"/>
                <a:gd name="T97" fmla="*/ 27 h 175"/>
                <a:gd name="T98" fmla="*/ 80 w 266"/>
                <a:gd name="T99" fmla="*/ 17 h 175"/>
                <a:gd name="T100" fmla="*/ 100 w 266"/>
                <a:gd name="T101" fmla="*/ 8 h 175"/>
                <a:gd name="T102" fmla="*/ 120 w 266"/>
                <a:gd name="T103" fmla="*/ 1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1" y="1"/>
                  </a:lnTo>
                  <a:lnTo>
                    <a:pt x="200" y="6"/>
                  </a:lnTo>
                  <a:lnTo>
                    <a:pt x="232" y="18"/>
                  </a:lnTo>
                  <a:lnTo>
                    <a:pt x="266" y="35"/>
                  </a:lnTo>
                  <a:lnTo>
                    <a:pt x="266" y="36"/>
                  </a:lnTo>
                  <a:lnTo>
                    <a:pt x="263" y="43"/>
                  </a:lnTo>
                  <a:lnTo>
                    <a:pt x="259" y="52"/>
                  </a:lnTo>
                  <a:lnTo>
                    <a:pt x="253" y="65"/>
                  </a:lnTo>
                  <a:lnTo>
                    <a:pt x="246" y="79"/>
                  </a:lnTo>
                  <a:lnTo>
                    <a:pt x="237" y="93"/>
                  </a:lnTo>
                  <a:lnTo>
                    <a:pt x="226" y="110"/>
                  </a:lnTo>
                  <a:lnTo>
                    <a:pt x="213" y="126"/>
                  </a:lnTo>
                  <a:lnTo>
                    <a:pt x="198" y="140"/>
                  </a:lnTo>
                  <a:lnTo>
                    <a:pt x="181" y="153"/>
                  </a:lnTo>
                  <a:lnTo>
                    <a:pt x="163" y="163"/>
                  </a:lnTo>
                  <a:lnTo>
                    <a:pt x="143" y="171"/>
                  </a:lnTo>
                  <a:lnTo>
                    <a:pt x="120" y="175"/>
                  </a:lnTo>
                  <a:lnTo>
                    <a:pt x="96" y="174"/>
                  </a:lnTo>
                  <a:lnTo>
                    <a:pt x="70" y="169"/>
                  </a:lnTo>
                  <a:lnTo>
                    <a:pt x="40" y="157"/>
                  </a:lnTo>
                  <a:lnTo>
                    <a:pt x="9" y="139"/>
                  </a:lnTo>
                  <a:lnTo>
                    <a:pt x="13" y="140"/>
                  </a:lnTo>
                  <a:lnTo>
                    <a:pt x="20" y="143"/>
                  </a:lnTo>
                  <a:lnTo>
                    <a:pt x="32" y="145"/>
                  </a:lnTo>
                  <a:lnTo>
                    <a:pt x="48" y="148"/>
                  </a:lnTo>
                  <a:lnTo>
                    <a:pt x="66" y="149"/>
                  </a:lnTo>
                  <a:lnTo>
                    <a:pt x="87" y="149"/>
                  </a:lnTo>
                  <a:lnTo>
                    <a:pt x="109" y="145"/>
                  </a:lnTo>
                  <a:lnTo>
                    <a:pt x="131" y="137"/>
                  </a:lnTo>
                  <a:lnTo>
                    <a:pt x="153" y="124"/>
                  </a:lnTo>
                  <a:lnTo>
                    <a:pt x="149" y="126"/>
                  </a:lnTo>
                  <a:lnTo>
                    <a:pt x="140" y="128"/>
                  </a:lnTo>
                  <a:lnTo>
                    <a:pt x="127" y="131"/>
                  </a:lnTo>
                  <a:lnTo>
                    <a:pt x="109" y="135"/>
                  </a:lnTo>
                  <a:lnTo>
                    <a:pt x="88" y="137"/>
                  </a:lnTo>
                  <a:lnTo>
                    <a:pt x="66" y="137"/>
                  </a:lnTo>
                  <a:lnTo>
                    <a:pt x="44" y="134"/>
                  </a:lnTo>
                  <a:lnTo>
                    <a:pt x="22" y="127"/>
                  </a:lnTo>
                  <a:lnTo>
                    <a:pt x="0" y="115"/>
                  </a:lnTo>
                  <a:lnTo>
                    <a:pt x="1" y="114"/>
                  </a:lnTo>
                  <a:lnTo>
                    <a:pt x="2" y="109"/>
                  </a:lnTo>
                  <a:lnTo>
                    <a:pt x="6" y="100"/>
                  </a:lnTo>
                  <a:lnTo>
                    <a:pt x="11" y="89"/>
                  </a:lnTo>
                  <a:lnTo>
                    <a:pt x="18" y="78"/>
                  </a:lnTo>
                  <a:lnTo>
                    <a:pt x="27" y="65"/>
                  </a:lnTo>
                  <a:lnTo>
                    <a:pt x="37" y="52"/>
                  </a:lnTo>
                  <a:lnTo>
                    <a:pt x="49" y="39"/>
                  </a:lnTo>
                  <a:lnTo>
                    <a:pt x="65" y="27"/>
                  </a:lnTo>
                  <a:lnTo>
                    <a:pt x="80" y="17"/>
                  </a:lnTo>
                  <a:lnTo>
                    <a:pt x="100" y="8"/>
                  </a:lnTo>
                  <a:lnTo>
                    <a:pt x="120" y="1"/>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9" name="任意多边形: 形状 40"/>
            <p:cNvSpPr>
              <a:spLocks/>
            </p:cNvSpPr>
            <p:nvPr/>
          </p:nvSpPr>
          <p:spPr bwMode="auto">
            <a:xfrm>
              <a:off x="4836765" y="3088481"/>
              <a:ext cx="280988" cy="404813"/>
            </a:xfrm>
            <a:custGeom>
              <a:avLst/>
              <a:gdLst>
                <a:gd name="T0" fmla="*/ 151 w 177"/>
                <a:gd name="T1" fmla="*/ 0 h 255"/>
                <a:gd name="T2" fmla="*/ 153 w 177"/>
                <a:gd name="T3" fmla="*/ 2 h 255"/>
                <a:gd name="T4" fmla="*/ 155 w 177"/>
                <a:gd name="T5" fmla="*/ 8 h 255"/>
                <a:gd name="T6" fmla="*/ 159 w 177"/>
                <a:gd name="T7" fmla="*/ 18 h 255"/>
                <a:gd name="T8" fmla="*/ 163 w 177"/>
                <a:gd name="T9" fmla="*/ 30 h 255"/>
                <a:gd name="T10" fmla="*/ 168 w 177"/>
                <a:gd name="T11" fmla="*/ 46 h 255"/>
                <a:gd name="T12" fmla="*/ 172 w 177"/>
                <a:gd name="T13" fmla="*/ 63 h 255"/>
                <a:gd name="T14" fmla="*/ 176 w 177"/>
                <a:gd name="T15" fmla="*/ 82 h 255"/>
                <a:gd name="T16" fmla="*/ 177 w 177"/>
                <a:gd name="T17" fmla="*/ 101 h 255"/>
                <a:gd name="T18" fmla="*/ 177 w 177"/>
                <a:gd name="T19" fmla="*/ 122 h 255"/>
                <a:gd name="T20" fmla="*/ 175 w 177"/>
                <a:gd name="T21" fmla="*/ 143 h 255"/>
                <a:gd name="T22" fmla="*/ 169 w 177"/>
                <a:gd name="T23" fmla="*/ 164 h 255"/>
                <a:gd name="T24" fmla="*/ 160 w 177"/>
                <a:gd name="T25" fmla="*/ 183 h 255"/>
                <a:gd name="T26" fmla="*/ 147 w 177"/>
                <a:gd name="T27" fmla="*/ 203 h 255"/>
                <a:gd name="T28" fmla="*/ 129 w 177"/>
                <a:gd name="T29" fmla="*/ 220 h 255"/>
                <a:gd name="T30" fmla="*/ 107 w 177"/>
                <a:gd name="T31" fmla="*/ 234 h 255"/>
                <a:gd name="T32" fmla="*/ 77 w 177"/>
                <a:gd name="T33" fmla="*/ 246 h 255"/>
                <a:gd name="T34" fmla="*/ 43 w 177"/>
                <a:gd name="T35" fmla="*/ 255 h 255"/>
                <a:gd name="T36" fmla="*/ 46 w 177"/>
                <a:gd name="T37" fmla="*/ 255 h 255"/>
                <a:gd name="T38" fmla="*/ 52 w 177"/>
                <a:gd name="T39" fmla="*/ 251 h 255"/>
                <a:gd name="T40" fmla="*/ 64 w 177"/>
                <a:gd name="T41" fmla="*/ 244 h 255"/>
                <a:gd name="T42" fmla="*/ 77 w 177"/>
                <a:gd name="T43" fmla="*/ 235 h 255"/>
                <a:gd name="T44" fmla="*/ 91 w 177"/>
                <a:gd name="T45" fmla="*/ 224 h 255"/>
                <a:gd name="T46" fmla="*/ 104 w 177"/>
                <a:gd name="T47" fmla="*/ 208 h 255"/>
                <a:gd name="T48" fmla="*/ 117 w 177"/>
                <a:gd name="T49" fmla="*/ 190 h 255"/>
                <a:gd name="T50" fmla="*/ 128 w 177"/>
                <a:gd name="T51" fmla="*/ 169 h 255"/>
                <a:gd name="T52" fmla="*/ 134 w 177"/>
                <a:gd name="T53" fmla="*/ 144 h 255"/>
                <a:gd name="T54" fmla="*/ 133 w 177"/>
                <a:gd name="T55" fmla="*/ 147 h 255"/>
                <a:gd name="T56" fmla="*/ 128 w 177"/>
                <a:gd name="T57" fmla="*/ 155 h 255"/>
                <a:gd name="T58" fmla="*/ 121 w 177"/>
                <a:gd name="T59" fmla="*/ 168 h 255"/>
                <a:gd name="T60" fmla="*/ 111 w 177"/>
                <a:gd name="T61" fmla="*/ 182 h 255"/>
                <a:gd name="T62" fmla="*/ 98 w 177"/>
                <a:gd name="T63" fmla="*/ 198 h 255"/>
                <a:gd name="T64" fmla="*/ 82 w 177"/>
                <a:gd name="T65" fmla="*/ 214 h 255"/>
                <a:gd name="T66" fmla="*/ 64 w 177"/>
                <a:gd name="T67" fmla="*/ 227 h 255"/>
                <a:gd name="T68" fmla="*/ 43 w 177"/>
                <a:gd name="T69" fmla="*/ 239 h 255"/>
                <a:gd name="T70" fmla="*/ 20 w 177"/>
                <a:gd name="T71" fmla="*/ 246 h 255"/>
                <a:gd name="T72" fmla="*/ 19 w 177"/>
                <a:gd name="T73" fmla="*/ 243 h 255"/>
                <a:gd name="T74" fmla="*/ 16 w 177"/>
                <a:gd name="T75" fmla="*/ 238 h 255"/>
                <a:gd name="T76" fmla="*/ 13 w 177"/>
                <a:gd name="T77" fmla="*/ 229 h 255"/>
                <a:gd name="T78" fmla="*/ 10 w 177"/>
                <a:gd name="T79" fmla="*/ 217 h 255"/>
                <a:gd name="T80" fmla="*/ 6 w 177"/>
                <a:gd name="T81" fmla="*/ 201 h 255"/>
                <a:gd name="T82" fmla="*/ 2 w 177"/>
                <a:gd name="T83" fmla="*/ 185 h 255"/>
                <a:gd name="T84" fmla="*/ 0 w 177"/>
                <a:gd name="T85" fmla="*/ 166 h 255"/>
                <a:gd name="T86" fmla="*/ 2 w 177"/>
                <a:gd name="T87" fmla="*/ 147 h 255"/>
                <a:gd name="T88" fmla="*/ 4 w 177"/>
                <a:gd name="T89" fmla="*/ 127 h 255"/>
                <a:gd name="T90" fmla="*/ 11 w 177"/>
                <a:gd name="T91" fmla="*/ 107 h 255"/>
                <a:gd name="T92" fmla="*/ 21 w 177"/>
                <a:gd name="T93" fmla="*/ 86 h 255"/>
                <a:gd name="T94" fmla="*/ 36 w 177"/>
                <a:gd name="T95" fmla="*/ 65 h 255"/>
                <a:gd name="T96" fmla="*/ 55 w 177"/>
                <a:gd name="T97" fmla="*/ 47 h 255"/>
                <a:gd name="T98" fmla="*/ 81 w 177"/>
                <a:gd name="T99" fmla="*/ 29 h 255"/>
                <a:gd name="T100" fmla="*/ 112 w 177"/>
                <a:gd name="T101" fmla="*/ 13 h 255"/>
                <a:gd name="T102" fmla="*/ 151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51" y="0"/>
                  </a:moveTo>
                  <a:lnTo>
                    <a:pt x="153" y="2"/>
                  </a:lnTo>
                  <a:lnTo>
                    <a:pt x="155" y="8"/>
                  </a:lnTo>
                  <a:lnTo>
                    <a:pt x="159" y="18"/>
                  </a:lnTo>
                  <a:lnTo>
                    <a:pt x="163" y="30"/>
                  </a:lnTo>
                  <a:lnTo>
                    <a:pt x="168" y="46"/>
                  </a:lnTo>
                  <a:lnTo>
                    <a:pt x="172" y="63"/>
                  </a:lnTo>
                  <a:lnTo>
                    <a:pt x="176" y="82"/>
                  </a:lnTo>
                  <a:lnTo>
                    <a:pt x="177" y="101"/>
                  </a:lnTo>
                  <a:lnTo>
                    <a:pt x="177" y="122"/>
                  </a:lnTo>
                  <a:lnTo>
                    <a:pt x="175" y="143"/>
                  </a:lnTo>
                  <a:lnTo>
                    <a:pt x="169" y="164"/>
                  </a:lnTo>
                  <a:lnTo>
                    <a:pt x="160" y="183"/>
                  </a:lnTo>
                  <a:lnTo>
                    <a:pt x="147" y="203"/>
                  </a:lnTo>
                  <a:lnTo>
                    <a:pt x="129" y="220"/>
                  </a:lnTo>
                  <a:lnTo>
                    <a:pt x="107" y="234"/>
                  </a:lnTo>
                  <a:lnTo>
                    <a:pt x="77" y="246"/>
                  </a:lnTo>
                  <a:lnTo>
                    <a:pt x="43" y="255"/>
                  </a:lnTo>
                  <a:lnTo>
                    <a:pt x="46" y="255"/>
                  </a:lnTo>
                  <a:lnTo>
                    <a:pt x="52" y="251"/>
                  </a:lnTo>
                  <a:lnTo>
                    <a:pt x="64" y="244"/>
                  </a:lnTo>
                  <a:lnTo>
                    <a:pt x="77" y="235"/>
                  </a:lnTo>
                  <a:lnTo>
                    <a:pt x="91" y="224"/>
                  </a:lnTo>
                  <a:lnTo>
                    <a:pt x="104" y="208"/>
                  </a:lnTo>
                  <a:lnTo>
                    <a:pt x="117" y="190"/>
                  </a:lnTo>
                  <a:lnTo>
                    <a:pt x="128" y="169"/>
                  </a:lnTo>
                  <a:lnTo>
                    <a:pt x="134" y="144"/>
                  </a:lnTo>
                  <a:lnTo>
                    <a:pt x="133" y="147"/>
                  </a:lnTo>
                  <a:lnTo>
                    <a:pt x="128" y="155"/>
                  </a:lnTo>
                  <a:lnTo>
                    <a:pt x="121" y="168"/>
                  </a:lnTo>
                  <a:lnTo>
                    <a:pt x="111" y="182"/>
                  </a:lnTo>
                  <a:lnTo>
                    <a:pt x="98" y="198"/>
                  </a:lnTo>
                  <a:lnTo>
                    <a:pt x="82" y="214"/>
                  </a:lnTo>
                  <a:lnTo>
                    <a:pt x="64" y="227"/>
                  </a:lnTo>
                  <a:lnTo>
                    <a:pt x="43" y="239"/>
                  </a:lnTo>
                  <a:lnTo>
                    <a:pt x="20" y="246"/>
                  </a:lnTo>
                  <a:lnTo>
                    <a:pt x="19" y="243"/>
                  </a:lnTo>
                  <a:lnTo>
                    <a:pt x="16" y="238"/>
                  </a:lnTo>
                  <a:lnTo>
                    <a:pt x="13" y="229"/>
                  </a:lnTo>
                  <a:lnTo>
                    <a:pt x="10" y="217"/>
                  </a:lnTo>
                  <a:lnTo>
                    <a:pt x="6" y="201"/>
                  </a:lnTo>
                  <a:lnTo>
                    <a:pt x="2" y="185"/>
                  </a:lnTo>
                  <a:lnTo>
                    <a:pt x="0" y="166"/>
                  </a:lnTo>
                  <a:lnTo>
                    <a:pt x="2" y="147"/>
                  </a:lnTo>
                  <a:lnTo>
                    <a:pt x="4" y="127"/>
                  </a:lnTo>
                  <a:lnTo>
                    <a:pt x="11" y="107"/>
                  </a:lnTo>
                  <a:lnTo>
                    <a:pt x="21" y="86"/>
                  </a:lnTo>
                  <a:lnTo>
                    <a:pt x="36" y="65"/>
                  </a:lnTo>
                  <a:lnTo>
                    <a:pt x="55" y="47"/>
                  </a:lnTo>
                  <a:lnTo>
                    <a:pt x="81" y="29"/>
                  </a:lnTo>
                  <a:lnTo>
                    <a:pt x="112" y="13"/>
                  </a:lnTo>
                  <a:lnTo>
                    <a:pt x="151"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0" name="任意多边形: 形状 41"/>
            <p:cNvSpPr>
              <a:spLocks/>
            </p:cNvSpPr>
            <p:nvPr/>
          </p:nvSpPr>
          <p:spPr bwMode="auto">
            <a:xfrm>
              <a:off x="5373340" y="3369469"/>
              <a:ext cx="423863" cy="279400"/>
            </a:xfrm>
            <a:custGeom>
              <a:avLst/>
              <a:gdLst>
                <a:gd name="T0" fmla="*/ 145 w 267"/>
                <a:gd name="T1" fmla="*/ 0 h 176"/>
                <a:gd name="T2" fmla="*/ 171 w 267"/>
                <a:gd name="T3" fmla="*/ 2 h 176"/>
                <a:gd name="T4" fmla="*/ 201 w 267"/>
                <a:gd name="T5" fmla="*/ 8 h 176"/>
                <a:gd name="T6" fmla="*/ 232 w 267"/>
                <a:gd name="T7" fmla="*/ 19 h 176"/>
                <a:gd name="T8" fmla="*/ 267 w 267"/>
                <a:gd name="T9" fmla="*/ 35 h 176"/>
                <a:gd name="T10" fmla="*/ 266 w 267"/>
                <a:gd name="T11" fmla="*/ 37 h 176"/>
                <a:gd name="T12" fmla="*/ 263 w 267"/>
                <a:gd name="T13" fmla="*/ 44 h 176"/>
                <a:gd name="T14" fmla="*/ 259 w 267"/>
                <a:gd name="T15" fmla="*/ 53 h 176"/>
                <a:gd name="T16" fmla="*/ 254 w 267"/>
                <a:gd name="T17" fmla="*/ 66 h 176"/>
                <a:gd name="T18" fmla="*/ 246 w 267"/>
                <a:gd name="T19" fmla="*/ 80 h 176"/>
                <a:gd name="T20" fmla="*/ 237 w 267"/>
                <a:gd name="T21" fmla="*/ 95 h 176"/>
                <a:gd name="T22" fmla="*/ 227 w 267"/>
                <a:gd name="T23" fmla="*/ 111 h 176"/>
                <a:gd name="T24" fmla="*/ 214 w 267"/>
                <a:gd name="T25" fmla="*/ 127 h 176"/>
                <a:gd name="T26" fmla="*/ 199 w 267"/>
                <a:gd name="T27" fmla="*/ 141 h 176"/>
                <a:gd name="T28" fmla="*/ 182 w 267"/>
                <a:gd name="T29" fmla="*/ 154 h 176"/>
                <a:gd name="T30" fmla="*/ 164 w 267"/>
                <a:gd name="T31" fmla="*/ 165 h 176"/>
                <a:gd name="T32" fmla="*/ 143 w 267"/>
                <a:gd name="T33" fmla="*/ 172 h 176"/>
                <a:gd name="T34" fmla="*/ 121 w 267"/>
                <a:gd name="T35" fmla="*/ 176 h 176"/>
                <a:gd name="T36" fmla="*/ 97 w 267"/>
                <a:gd name="T37" fmla="*/ 175 h 176"/>
                <a:gd name="T38" fmla="*/ 69 w 267"/>
                <a:gd name="T39" fmla="*/ 170 h 176"/>
                <a:gd name="T40" fmla="*/ 41 w 267"/>
                <a:gd name="T41" fmla="*/ 158 h 176"/>
                <a:gd name="T42" fmla="*/ 10 w 267"/>
                <a:gd name="T43" fmla="*/ 140 h 176"/>
                <a:gd name="T44" fmla="*/ 12 w 267"/>
                <a:gd name="T45" fmla="*/ 140 h 176"/>
                <a:gd name="T46" fmla="*/ 20 w 267"/>
                <a:gd name="T47" fmla="*/ 143 h 176"/>
                <a:gd name="T48" fmla="*/ 32 w 267"/>
                <a:gd name="T49" fmla="*/ 146 h 176"/>
                <a:gd name="T50" fmla="*/ 47 w 267"/>
                <a:gd name="T51" fmla="*/ 149 h 176"/>
                <a:gd name="T52" fmla="*/ 67 w 267"/>
                <a:gd name="T53" fmla="*/ 150 h 176"/>
                <a:gd name="T54" fmla="*/ 86 w 267"/>
                <a:gd name="T55" fmla="*/ 150 h 176"/>
                <a:gd name="T56" fmla="*/ 108 w 267"/>
                <a:gd name="T57" fmla="*/ 146 h 176"/>
                <a:gd name="T58" fmla="*/ 130 w 267"/>
                <a:gd name="T59" fmla="*/ 139 h 176"/>
                <a:gd name="T60" fmla="*/ 152 w 267"/>
                <a:gd name="T61" fmla="*/ 126 h 176"/>
                <a:gd name="T62" fmla="*/ 150 w 267"/>
                <a:gd name="T63" fmla="*/ 127 h 176"/>
                <a:gd name="T64" fmla="*/ 141 w 267"/>
                <a:gd name="T65" fmla="*/ 130 h 176"/>
                <a:gd name="T66" fmla="*/ 126 w 267"/>
                <a:gd name="T67" fmla="*/ 132 h 176"/>
                <a:gd name="T68" fmla="*/ 110 w 267"/>
                <a:gd name="T69" fmla="*/ 136 h 176"/>
                <a:gd name="T70" fmla="*/ 89 w 267"/>
                <a:gd name="T71" fmla="*/ 137 h 176"/>
                <a:gd name="T72" fmla="*/ 67 w 267"/>
                <a:gd name="T73" fmla="*/ 137 h 176"/>
                <a:gd name="T74" fmla="*/ 43 w 267"/>
                <a:gd name="T75" fmla="*/ 135 h 176"/>
                <a:gd name="T76" fmla="*/ 21 w 267"/>
                <a:gd name="T77" fmla="*/ 128 h 176"/>
                <a:gd name="T78" fmla="*/ 0 w 267"/>
                <a:gd name="T79" fmla="*/ 117 h 176"/>
                <a:gd name="T80" fmla="*/ 0 w 267"/>
                <a:gd name="T81" fmla="*/ 115 h 176"/>
                <a:gd name="T82" fmla="*/ 3 w 267"/>
                <a:gd name="T83" fmla="*/ 110 h 176"/>
                <a:gd name="T84" fmla="*/ 7 w 267"/>
                <a:gd name="T85" fmla="*/ 101 h 176"/>
                <a:gd name="T86" fmla="*/ 12 w 267"/>
                <a:gd name="T87" fmla="*/ 91 h 176"/>
                <a:gd name="T88" fmla="*/ 19 w 267"/>
                <a:gd name="T89" fmla="*/ 79 h 176"/>
                <a:gd name="T90" fmla="*/ 26 w 267"/>
                <a:gd name="T91" fmla="*/ 66 h 176"/>
                <a:gd name="T92" fmla="*/ 37 w 267"/>
                <a:gd name="T93" fmla="*/ 53 h 176"/>
                <a:gd name="T94" fmla="*/ 50 w 267"/>
                <a:gd name="T95" fmla="*/ 40 h 176"/>
                <a:gd name="T96" fmla="*/ 64 w 267"/>
                <a:gd name="T97" fmla="*/ 28 h 176"/>
                <a:gd name="T98" fmla="*/ 81 w 267"/>
                <a:gd name="T99" fmla="*/ 18 h 176"/>
                <a:gd name="T100" fmla="*/ 99 w 267"/>
                <a:gd name="T101" fmla="*/ 9 h 176"/>
                <a:gd name="T102" fmla="*/ 121 w 267"/>
                <a:gd name="T103" fmla="*/ 2 h 176"/>
                <a:gd name="T104" fmla="*/ 145 w 267"/>
                <a:gd name="T10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6">
                  <a:moveTo>
                    <a:pt x="145" y="0"/>
                  </a:moveTo>
                  <a:lnTo>
                    <a:pt x="171" y="2"/>
                  </a:lnTo>
                  <a:lnTo>
                    <a:pt x="201" y="8"/>
                  </a:lnTo>
                  <a:lnTo>
                    <a:pt x="232" y="19"/>
                  </a:lnTo>
                  <a:lnTo>
                    <a:pt x="267" y="35"/>
                  </a:lnTo>
                  <a:lnTo>
                    <a:pt x="266" y="37"/>
                  </a:lnTo>
                  <a:lnTo>
                    <a:pt x="263" y="44"/>
                  </a:lnTo>
                  <a:lnTo>
                    <a:pt x="259" y="53"/>
                  </a:lnTo>
                  <a:lnTo>
                    <a:pt x="254" y="66"/>
                  </a:lnTo>
                  <a:lnTo>
                    <a:pt x="246" y="80"/>
                  </a:lnTo>
                  <a:lnTo>
                    <a:pt x="237" y="95"/>
                  </a:lnTo>
                  <a:lnTo>
                    <a:pt x="227" y="111"/>
                  </a:lnTo>
                  <a:lnTo>
                    <a:pt x="214" y="127"/>
                  </a:lnTo>
                  <a:lnTo>
                    <a:pt x="199" y="141"/>
                  </a:lnTo>
                  <a:lnTo>
                    <a:pt x="182" y="154"/>
                  </a:lnTo>
                  <a:lnTo>
                    <a:pt x="164" y="165"/>
                  </a:lnTo>
                  <a:lnTo>
                    <a:pt x="143" y="172"/>
                  </a:lnTo>
                  <a:lnTo>
                    <a:pt x="121" y="176"/>
                  </a:lnTo>
                  <a:lnTo>
                    <a:pt x="97" y="175"/>
                  </a:lnTo>
                  <a:lnTo>
                    <a:pt x="69" y="170"/>
                  </a:lnTo>
                  <a:lnTo>
                    <a:pt x="41" y="158"/>
                  </a:lnTo>
                  <a:lnTo>
                    <a:pt x="10" y="140"/>
                  </a:lnTo>
                  <a:lnTo>
                    <a:pt x="12" y="140"/>
                  </a:lnTo>
                  <a:lnTo>
                    <a:pt x="20" y="143"/>
                  </a:lnTo>
                  <a:lnTo>
                    <a:pt x="32" y="146"/>
                  </a:lnTo>
                  <a:lnTo>
                    <a:pt x="47" y="149"/>
                  </a:lnTo>
                  <a:lnTo>
                    <a:pt x="67" y="150"/>
                  </a:lnTo>
                  <a:lnTo>
                    <a:pt x="86" y="150"/>
                  </a:lnTo>
                  <a:lnTo>
                    <a:pt x="108" y="146"/>
                  </a:lnTo>
                  <a:lnTo>
                    <a:pt x="130" y="139"/>
                  </a:lnTo>
                  <a:lnTo>
                    <a:pt x="152" y="126"/>
                  </a:lnTo>
                  <a:lnTo>
                    <a:pt x="150" y="127"/>
                  </a:lnTo>
                  <a:lnTo>
                    <a:pt x="141" y="130"/>
                  </a:lnTo>
                  <a:lnTo>
                    <a:pt x="126" y="132"/>
                  </a:lnTo>
                  <a:lnTo>
                    <a:pt x="110" y="136"/>
                  </a:lnTo>
                  <a:lnTo>
                    <a:pt x="89" y="137"/>
                  </a:lnTo>
                  <a:lnTo>
                    <a:pt x="67" y="137"/>
                  </a:lnTo>
                  <a:lnTo>
                    <a:pt x="43" y="135"/>
                  </a:lnTo>
                  <a:lnTo>
                    <a:pt x="21" y="128"/>
                  </a:lnTo>
                  <a:lnTo>
                    <a:pt x="0" y="117"/>
                  </a:lnTo>
                  <a:lnTo>
                    <a:pt x="0" y="115"/>
                  </a:lnTo>
                  <a:lnTo>
                    <a:pt x="3" y="110"/>
                  </a:lnTo>
                  <a:lnTo>
                    <a:pt x="7" y="101"/>
                  </a:lnTo>
                  <a:lnTo>
                    <a:pt x="12" y="91"/>
                  </a:lnTo>
                  <a:lnTo>
                    <a:pt x="19" y="79"/>
                  </a:lnTo>
                  <a:lnTo>
                    <a:pt x="26" y="66"/>
                  </a:lnTo>
                  <a:lnTo>
                    <a:pt x="37" y="53"/>
                  </a:lnTo>
                  <a:lnTo>
                    <a:pt x="50" y="40"/>
                  </a:lnTo>
                  <a:lnTo>
                    <a:pt x="64" y="28"/>
                  </a:lnTo>
                  <a:lnTo>
                    <a:pt x="81" y="18"/>
                  </a:lnTo>
                  <a:lnTo>
                    <a:pt x="99" y="9"/>
                  </a:lnTo>
                  <a:lnTo>
                    <a:pt x="121" y="2"/>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1" name="任意多边形: 形状 42"/>
            <p:cNvSpPr>
              <a:spLocks/>
            </p:cNvSpPr>
            <p:nvPr/>
          </p:nvSpPr>
          <p:spPr bwMode="auto">
            <a:xfrm>
              <a:off x="5046315" y="3877469"/>
              <a:ext cx="406400" cy="280988"/>
            </a:xfrm>
            <a:custGeom>
              <a:avLst/>
              <a:gdLst>
                <a:gd name="T0" fmla="*/ 89 w 256"/>
                <a:gd name="T1" fmla="*/ 0 h 177"/>
                <a:gd name="T2" fmla="*/ 109 w 256"/>
                <a:gd name="T3" fmla="*/ 2 h 177"/>
                <a:gd name="T4" fmla="*/ 128 w 256"/>
                <a:gd name="T5" fmla="*/ 4 h 177"/>
                <a:gd name="T6" fmla="*/ 149 w 256"/>
                <a:gd name="T7" fmla="*/ 11 h 177"/>
                <a:gd name="T8" fmla="*/ 170 w 256"/>
                <a:gd name="T9" fmla="*/ 21 h 177"/>
                <a:gd name="T10" fmla="*/ 190 w 256"/>
                <a:gd name="T11" fmla="*/ 35 h 177"/>
                <a:gd name="T12" fmla="*/ 209 w 256"/>
                <a:gd name="T13" fmla="*/ 55 h 177"/>
                <a:gd name="T14" fmla="*/ 227 w 256"/>
                <a:gd name="T15" fmla="*/ 81 h 177"/>
                <a:gd name="T16" fmla="*/ 243 w 256"/>
                <a:gd name="T17" fmla="*/ 112 h 177"/>
                <a:gd name="T18" fmla="*/ 256 w 256"/>
                <a:gd name="T19" fmla="*/ 151 h 177"/>
                <a:gd name="T20" fmla="*/ 253 w 256"/>
                <a:gd name="T21" fmla="*/ 151 h 177"/>
                <a:gd name="T22" fmla="*/ 248 w 256"/>
                <a:gd name="T23" fmla="*/ 155 h 177"/>
                <a:gd name="T24" fmla="*/ 238 w 256"/>
                <a:gd name="T25" fmla="*/ 159 h 177"/>
                <a:gd name="T26" fmla="*/ 226 w 256"/>
                <a:gd name="T27" fmla="*/ 163 h 177"/>
                <a:gd name="T28" fmla="*/ 210 w 256"/>
                <a:gd name="T29" fmla="*/ 168 h 177"/>
                <a:gd name="T30" fmla="*/ 193 w 256"/>
                <a:gd name="T31" fmla="*/ 172 h 177"/>
                <a:gd name="T32" fmla="*/ 174 w 256"/>
                <a:gd name="T33" fmla="*/ 176 h 177"/>
                <a:gd name="T34" fmla="*/ 154 w 256"/>
                <a:gd name="T35" fmla="*/ 177 h 177"/>
                <a:gd name="T36" fmla="*/ 134 w 256"/>
                <a:gd name="T37" fmla="*/ 177 h 177"/>
                <a:gd name="T38" fmla="*/ 113 w 256"/>
                <a:gd name="T39" fmla="*/ 174 h 177"/>
                <a:gd name="T40" fmla="*/ 92 w 256"/>
                <a:gd name="T41" fmla="*/ 169 h 177"/>
                <a:gd name="T42" fmla="*/ 71 w 256"/>
                <a:gd name="T43" fmla="*/ 160 h 177"/>
                <a:gd name="T44" fmla="*/ 53 w 256"/>
                <a:gd name="T45" fmla="*/ 147 h 177"/>
                <a:gd name="T46" fmla="*/ 36 w 256"/>
                <a:gd name="T47" fmla="*/ 129 h 177"/>
                <a:gd name="T48" fmla="*/ 22 w 256"/>
                <a:gd name="T49" fmla="*/ 106 h 177"/>
                <a:gd name="T50" fmla="*/ 9 w 256"/>
                <a:gd name="T51" fmla="*/ 77 h 177"/>
                <a:gd name="T52" fmla="*/ 0 w 256"/>
                <a:gd name="T53" fmla="*/ 42 h 177"/>
                <a:gd name="T54" fmla="*/ 1 w 256"/>
                <a:gd name="T55" fmla="*/ 45 h 177"/>
                <a:gd name="T56" fmla="*/ 5 w 256"/>
                <a:gd name="T57" fmla="*/ 52 h 177"/>
                <a:gd name="T58" fmla="*/ 11 w 256"/>
                <a:gd name="T59" fmla="*/ 63 h 177"/>
                <a:gd name="T60" fmla="*/ 21 w 256"/>
                <a:gd name="T61" fmla="*/ 77 h 177"/>
                <a:gd name="T62" fmla="*/ 32 w 256"/>
                <a:gd name="T63" fmla="*/ 90 h 177"/>
                <a:gd name="T64" fmla="*/ 48 w 256"/>
                <a:gd name="T65" fmla="*/ 104 h 177"/>
                <a:gd name="T66" fmla="*/ 66 w 256"/>
                <a:gd name="T67" fmla="*/ 117 h 177"/>
                <a:gd name="T68" fmla="*/ 87 w 256"/>
                <a:gd name="T69" fmla="*/ 128 h 177"/>
                <a:gd name="T70" fmla="*/ 112 w 256"/>
                <a:gd name="T71" fmla="*/ 134 h 177"/>
                <a:gd name="T72" fmla="*/ 109 w 256"/>
                <a:gd name="T73" fmla="*/ 133 h 177"/>
                <a:gd name="T74" fmla="*/ 100 w 256"/>
                <a:gd name="T75" fmla="*/ 128 h 177"/>
                <a:gd name="T76" fmla="*/ 88 w 256"/>
                <a:gd name="T77" fmla="*/ 120 h 177"/>
                <a:gd name="T78" fmla="*/ 74 w 256"/>
                <a:gd name="T79" fmla="*/ 111 h 177"/>
                <a:gd name="T80" fmla="*/ 57 w 256"/>
                <a:gd name="T81" fmla="*/ 98 h 177"/>
                <a:gd name="T82" fmla="*/ 41 w 256"/>
                <a:gd name="T83" fmla="*/ 82 h 177"/>
                <a:gd name="T84" fmla="*/ 27 w 256"/>
                <a:gd name="T85" fmla="*/ 64 h 177"/>
                <a:gd name="T86" fmla="*/ 17 w 256"/>
                <a:gd name="T87" fmla="*/ 43 h 177"/>
                <a:gd name="T88" fmla="*/ 10 w 256"/>
                <a:gd name="T89" fmla="*/ 20 h 177"/>
                <a:gd name="T90" fmla="*/ 11 w 256"/>
                <a:gd name="T91" fmla="*/ 19 h 177"/>
                <a:gd name="T92" fmla="*/ 18 w 256"/>
                <a:gd name="T93" fmla="*/ 16 h 177"/>
                <a:gd name="T94" fmla="*/ 27 w 256"/>
                <a:gd name="T95" fmla="*/ 12 h 177"/>
                <a:gd name="T96" fmla="*/ 39 w 256"/>
                <a:gd name="T97" fmla="*/ 8 h 177"/>
                <a:gd name="T98" fmla="*/ 54 w 256"/>
                <a:gd name="T99" fmla="*/ 6 h 177"/>
                <a:gd name="T100" fmla="*/ 70 w 256"/>
                <a:gd name="T101" fmla="*/ 2 h 177"/>
                <a:gd name="T102" fmla="*/ 89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89" y="0"/>
                  </a:moveTo>
                  <a:lnTo>
                    <a:pt x="109" y="2"/>
                  </a:lnTo>
                  <a:lnTo>
                    <a:pt x="128" y="4"/>
                  </a:lnTo>
                  <a:lnTo>
                    <a:pt x="149" y="11"/>
                  </a:lnTo>
                  <a:lnTo>
                    <a:pt x="170" y="21"/>
                  </a:lnTo>
                  <a:lnTo>
                    <a:pt x="190" y="35"/>
                  </a:lnTo>
                  <a:lnTo>
                    <a:pt x="209" y="55"/>
                  </a:lnTo>
                  <a:lnTo>
                    <a:pt x="227" y="81"/>
                  </a:lnTo>
                  <a:lnTo>
                    <a:pt x="243" y="112"/>
                  </a:lnTo>
                  <a:lnTo>
                    <a:pt x="256" y="151"/>
                  </a:lnTo>
                  <a:lnTo>
                    <a:pt x="253" y="151"/>
                  </a:lnTo>
                  <a:lnTo>
                    <a:pt x="248" y="155"/>
                  </a:lnTo>
                  <a:lnTo>
                    <a:pt x="238" y="159"/>
                  </a:lnTo>
                  <a:lnTo>
                    <a:pt x="226" y="163"/>
                  </a:lnTo>
                  <a:lnTo>
                    <a:pt x="210" y="168"/>
                  </a:lnTo>
                  <a:lnTo>
                    <a:pt x="193" y="172"/>
                  </a:lnTo>
                  <a:lnTo>
                    <a:pt x="174" y="176"/>
                  </a:lnTo>
                  <a:lnTo>
                    <a:pt x="154" y="177"/>
                  </a:lnTo>
                  <a:lnTo>
                    <a:pt x="134" y="177"/>
                  </a:lnTo>
                  <a:lnTo>
                    <a:pt x="113" y="174"/>
                  </a:lnTo>
                  <a:lnTo>
                    <a:pt x="92" y="169"/>
                  </a:lnTo>
                  <a:lnTo>
                    <a:pt x="71" y="160"/>
                  </a:lnTo>
                  <a:lnTo>
                    <a:pt x="53" y="147"/>
                  </a:lnTo>
                  <a:lnTo>
                    <a:pt x="36" y="129"/>
                  </a:lnTo>
                  <a:lnTo>
                    <a:pt x="22" y="106"/>
                  </a:lnTo>
                  <a:lnTo>
                    <a:pt x="9" y="77"/>
                  </a:lnTo>
                  <a:lnTo>
                    <a:pt x="0" y="42"/>
                  </a:lnTo>
                  <a:lnTo>
                    <a:pt x="1" y="45"/>
                  </a:lnTo>
                  <a:lnTo>
                    <a:pt x="5" y="52"/>
                  </a:lnTo>
                  <a:lnTo>
                    <a:pt x="11" y="63"/>
                  </a:lnTo>
                  <a:lnTo>
                    <a:pt x="21" y="77"/>
                  </a:lnTo>
                  <a:lnTo>
                    <a:pt x="32" y="90"/>
                  </a:lnTo>
                  <a:lnTo>
                    <a:pt x="48" y="104"/>
                  </a:lnTo>
                  <a:lnTo>
                    <a:pt x="66" y="117"/>
                  </a:lnTo>
                  <a:lnTo>
                    <a:pt x="87" y="128"/>
                  </a:lnTo>
                  <a:lnTo>
                    <a:pt x="112" y="134"/>
                  </a:lnTo>
                  <a:lnTo>
                    <a:pt x="109" y="133"/>
                  </a:lnTo>
                  <a:lnTo>
                    <a:pt x="100" y="128"/>
                  </a:lnTo>
                  <a:lnTo>
                    <a:pt x="88" y="120"/>
                  </a:lnTo>
                  <a:lnTo>
                    <a:pt x="74" y="111"/>
                  </a:lnTo>
                  <a:lnTo>
                    <a:pt x="57" y="98"/>
                  </a:lnTo>
                  <a:lnTo>
                    <a:pt x="41" y="82"/>
                  </a:lnTo>
                  <a:lnTo>
                    <a:pt x="27" y="64"/>
                  </a:lnTo>
                  <a:lnTo>
                    <a:pt x="17" y="43"/>
                  </a:lnTo>
                  <a:lnTo>
                    <a:pt x="10" y="20"/>
                  </a:lnTo>
                  <a:lnTo>
                    <a:pt x="11" y="19"/>
                  </a:lnTo>
                  <a:lnTo>
                    <a:pt x="18" y="16"/>
                  </a:lnTo>
                  <a:lnTo>
                    <a:pt x="27" y="12"/>
                  </a:lnTo>
                  <a:lnTo>
                    <a:pt x="39" y="8"/>
                  </a:lnTo>
                  <a:lnTo>
                    <a:pt x="54" y="6"/>
                  </a:lnTo>
                  <a:lnTo>
                    <a:pt x="70" y="2"/>
                  </a:lnTo>
                  <a:lnTo>
                    <a:pt x="8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2" name="任意多边形: 形状 43"/>
            <p:cNvSpPr>
              <a:spLocks/>
            </p:cNvSpPr>
            <p:nvPr/>
          </p:nvSpPr>
          <p:spPr bwMode="auto">
            <a:xfrm>
              <a:off x="4930428" y="4277519"/>
              <a:ext cx="404813" cy="282575"/>
            </a:xfrm>
            <a:custGeom>
              <a:avLst/>
              <a:gdLst>
                <a:gd name="T0" fmla="*/ 88 w 255"/>
                <a:gd name="T1" fmla="*/ 0 h 178"/>
                <a:gd name="T2" fmla="*/ 108 w 255"/>
                <a:gd name="T3" fmla="*/ 2 h 178"/>
                <a:gd name="T4" fmla="*/ 129 w 255"/>
                <a:gd name="T5" fmla="*/ 4 h 178"/>
                <a:gd name="T6" fmla="*/ 149 w 255"/>
                <a:gd name="T7" fmla="*/ 11 h 178"/>
                <a:gd name="T8" fmla="*/ 169 w 255"/>
                <a:gd name="T9" fmla="*/ 21 h 178"/>
                <a:gd name="T10" fmla="*/ 190 w 255"/>
                <a:gd name="T11" fmla="*/ 35 h 178"/>
                <a:gd name="T12" fmla="*/ 208 w 255"/>
                <a:gd name="T13" fmla="*/ 56 h 178"/>
                <a:gd name="T14" fmla="*/ 226 w 255"/>
                <a:gd name="T15" fmla="*/ 81 h 178"/>
                <a:gd name="T16" fmla="*/ 242 w 255"/>
                <a:gd name="T17" fmla="*/ 112 h 178"/>
                <a:gd name="T18" fmla="*/ 255 w 255"/>
                <a:gd name="T19" fmla="*/ 151 h 178"/>
                <a:gd name="T20" fmla="*/ 253 w 255"/>
                <a:gd name="T21" fmla="*/ 152 h 178"/>
                <a:gd name="T22" fmla="*/ 247 w 255"/>
                <a:gd name="T23" fmla="*/ 155 h 178"/>
                <a:gd name="T24" fmla="*/ 238 w 255"/>
                <a:gd name="T25" fmla="*/ 159 h 178"/>
                <a:gd name="T26" fmla="*/ 225 w 255"/>
                <a:gd name="T27" fmla="*/ 163 h 178"/>
                <a:gd name="T28" fmla="*/ 209 w 255"/>
                <a:gd name="T29" fmla="*/ 168 h 178"/>
                <a:gd name="T30" fmla="*/ 192 w 255"/>
                <a:gd name="T31" fmla="*/ 172 h 178"/>
                <a:gd name="T32" fmla="*/ 173 w 255"/>
                <a:gd name="T33" fmla="*/ 176 h 178"/>
                <a:gd name="T34" fmla="*/ 153 w 255"/>
                <a:gd name="T35" fmla="*/ 178 h 178"/>
                <a:gd name="T36" fmla="*/ 133 w 255"/>
                <a:gd name="T37" fmla="*/ 178 h 178"/>
                <a:gd name="T38" fmla="*/ 112 w 255"/>
                <a:gd name="T39" fmla="*/ 176 h 178"/>
                <a:gd name="T40" fmla="*/ 91 w 255"/>
                <a:gd name="T41" fmla="*/ 169 h 178"/>
                <a:gd name="T42" fmla="*/ 71 w 255"/>
                <a:gd name="T43" fmla="*/ 160 h 178"/>
                <a:gd name="T44" fmla="*/ 52 w 255"/>
                <a:gd name="T45" fmla="*/ 147 h 178"/>
                <a:gd name="T46" fmla="*/ 35 w 255"/>
                <a:gd name="T47" fmla="*/ 129 h 178"/>
                <a:gd name="T48" fmla="*/ 21 w 255"/>
                <a:gd name="T49" fmla="*/ 107 h 178"/>
                <a:gd name="T50" fmla="*/ 9 w 255"/>
                <a:gd name="T51" fmla="*/ 78 h 178"/>
                <a:gd name="T52" fmla="*/ 0 w 255"/>
                <a:gd name="T53" fmla="*/ 43 h 178"/>
                <a:gd name="T54" fmla="*/ 1 w 255"/>
                <a:gd name="T55" fmla="*/ 46 h 178"/>
                <a:gd name="T56" fmla="*/ 5 w 255"/>
                <a:gd name="T57" fmla="*/ 52 h 178"/>
                <a:gd name="T58" fmla="*/ 10 w 255"/>
                <a:gd name="T59" fmla="*/ 64 h 178"/>
                <a:gd name="T60" fmla="*/ 19 w 255"/>
                <a:gd name="T61" fmla="*/ 77 h 178"/>
                <a:gd name="T62" fmla="*/ 32 w 255"/>
                <a:gd name="T63" fmla="*/ 91 h 178"/>
                <a:gd name="T64" fmla="*/ 47 w 255"/>
                <a:gd name="T65" fmla="*/ 105 h 178"/>
                <a:gd name="T66" fmla="*/ 65 w 255"/>
                <a:gd name="T67" fmla="*/ 117 h 178"/>
                <a:gd name="T68" fmla="*/ 87 w 255"/>
                <a:gd name="T69" fmla="*/ 127 h 178"/>
                <a:gd name="T70" fmla="*/ 112 w 255"/>
                <a:gd name="T71" fmla="*/ 134 h 178"/>
                <a:gd name="T72" fmla="*/ 108 w 255"/>
                <a:gd name="T73" fmla="*/ 133 h 178"/>
                <a:gd name="T74" fmla="*/ 100 w 255"/>
                <a:gd name="T75" fmla="*/ 127 h 178"/>
                <a:gd name="T76" fmla="*/ 87 w 255"/>
                <a:gd name="T77" fmla="*/ 121 h 178"/>
                <a:gd name="T78" fmla="*/ 73 w 255"/>
                <a:gd name="T79" fmla="*/ 111 h 178"/>
                <a:gd name="T80" fmla="*/ 57 w 255"/>
                <a:gd name="T81" fmla="*/ 98 h 178"/>
                <a:gd name="T82" fmla="*/ 42 w 255"/>
                <a:gd name="T83" fmla="*/ 82 h 178"/>
                <a:gd name="T84" fmla="*/ 27 w 255"/>
                <a:gd name="T85" fmla="*/ 64 h 178"/>
                <a:gd name="T86" fmla="*/ 16 w 255"/>
                <a:gd name="T87" fmla="*/ 43 h 178"/>
                <a:gd name="T88" fmla="*/ 9 w 255"/>
                <a:gd name="T89" fmla="*/ 20 h 178"/>
                <a:gd name="T90" fmla="*/ 12 w 255"/>
                <a:gd name="T91" fmla="*/ 20 h 178"/>
                <a:gd name="T92" fmla="*/ 17 w 255"/>
                <a:gd name="T93" fmla="*/ 17 h 178"/>
                <a:gd name="T94" fmla="*/ 26 w 255"/>
                <a:gd name="T95" fmla="*/ 13 h 178"/>
                <a:gd name="T96" fmla="*/ 39 w 255"/>
                <a:gd name="T97" fmla="*/ 9 h 178"/>
                <a:gd name="T98" fmla="*/ 53 w 255"/>
                <a:gd name="T99" fmla="*/ 5 h 178"/>
                <a:gd name="T100" fmla="*/ 70 w 255"/>
                <a:gd name="T101" fmla="*/ 3 h 178"/>
                <a:gd name="T102" fmla="*/ 88 w 255"/>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8">
                  <a:moveTo>
                    <a:pt x="88" y="0"/>
                  </a:moveTo>
                  <a:lnTo>
                    <a:pt x="108" y="2"/>
                  </a:lnTo>
                  <a:lnTo>
                    <a:pt x="129" y="4"/>
                  </a:lnTo>
                  <a:lnTo>
                    <a:pt x="149" y="11"/>
                  </a:lnTo>
                  <a:lnTo>
                    <a:pt x="169" y="21"/>
                  </a:lnTo>
                  <a:lnTo>
                    <a:pt x="190" y="35"/>
                  </a:lnTo>
                  <a:lnTo>
                    <a:pt x="208" y="56"/>
                  </a:lnTo>
                  <a:lnTo>
                    <a:pt x="226" y="81"/>
                  </a:lnTo>
                  <a:lnTo>
                    <a:pt x="242" y="112"/>
                  </a:lnTo>
                  <a:lnTo>
                    <a:pt x="255" y="151"/>
                  </a:lnTo>
                  <a:lnTo>
                    <a:pt x="253" y="152"/>
                  </a:lnTo>
                  <a:lnTo>
                    <a:pt x="247" y="155"/>
                  </a:lnTo>
                  <a:lnTo>
                    <a:pt x="238" y="159"/>
                  </a:lnTo>
                  <a:lnTo>
                    <a:pt x="225" y="163"/>
                  </a:lnTo>
                  <a:lnTo>
                    <a:pt x="209" y="168"/>
                  </a:lnTo>
                  <a:lnTo>
                    <a:pt x="192" y="172"/>
                  </a:lnTo>
                  <a:lnTo>
                    <a:pt x="173" y="176"/>
                  </a:lnTo>
                  <a:lnTo>
                    <a:pt x="153" y="178"/>
                  </a:lnTo>
                  <a:lnTo>
                    <a:pt x="133" y="178"/>
                  </a:lnTo>
                  <a:lnTo>
                    <a:pt x="112" y="176"/>
                  </a:lnTo>
                  <a:lnTo>
                    <a:pt x="91" y="169"/>
                  </a:lnTo>
                  <a:lnTo>
                    <a:pt x="71" y="160"/>
                  </a:lnTo>
                  <a:lnTo>
                    <a:pt x="52" y="147"/>
                  </a:lnTo>
                  <a:lnTo>
                    <a:pt x="35" y="129"/>
                  </a:lnTo>
                  <a:lnTo>
                    <a:pt x="21" y="107"/>
                  </a:lnTo>
                  <a:lnTo>
                    <a:pt x="9" y="78"/>
                  </a:lnTo>
                  <a:lnTo>
                    <a:pt x="0" y="43"/>
                  </a:lnTo>
                  <a:lnTo>
                    <a:pt x="1" y="46"/>
                  </a:lnTo>
                  <a:lnTo>
                    <a:pt x="5" y="52"/>
                  </a:lnTo>
                  <a:lnTo>
                    <a:pt x="10" y="64"/>
                  </a:lnTo>
                  <a:lnTo>
                    <a:pt x="19" y="77"/>
                  </a:lnTo>
                  <a:lnTo>
                    <a:pt x="32" y="91"/>
                  </a:lnTo>
                  <a:lnTo>
                    <a:pt x="47" y="105"/>
                  </a:lnTo>
                  <a:lnTo>
                    <a:pt x="65" y="117"/>
                  </a:lnTo>
                  <a:lnTo>
                    <a:pt x="87" y="127"/>
                  </a:lnTo>
                  <a:lnTo>
                    <a:pt x="112" y="134"/>
                  </a:lnTo>
                  <a:lnTo>
                    <a:pt x="108" y="133"/>
                  </a:lnTo>
                  <a:lnTo>
                    <a:pt x="100" y="127"/>
                  </a:lnTo>
                  <a:lnTo>
                    <a:pt x="87" y="121"/>
                  </a:lnTo>
                  <a:lnTo>
                    <a:pt x="73" y="111"/>
                  </a:lnTo>
                  <a:lnTo>
                    <a:pt x="57" y="98"/>
                  </a:lnTo>
                  <a:lnTo>
                    <a:pt x="42" y="82"/>
                  </a:lnTo>
                  <a:lnTo>
                    <a:pt x="27" y="64"/>
                  </a:lnTo>
                  <a:lnTo>
                    <a:pt x="16" y="43"/>
                  </a:lnTo>
                  <a:lnTo>
                    <a:pt x="9" y="20"/>
                  </a:lnTo>
                  <a:lnTo>
                    <a:pt x="12" y="20"/>
                  </a:lnTo>
                  <a:lnTo>
                    <a:pt x="17" y="17"/>
                  </a:lnTo>
                  <a:lnTo>
                    <a:pt x="26" y="13"/>
                  </a:lnTo>
                  <a:lnTo>
                    <a:pt x="39" y="9"/>
                  </a:lnTo>
                  <a:lnTo>
                    <a:pt x="53" y="5"/>
                  </a:lnTo>
                  <a:lnTo>
                    <a:pt x="70" y="3"/>
                  </a:lnTo>
                  <a:lnTo>
                    <a:pt x="88"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3" name="任意多边形: 形状 44"/>
            <p:cNvSpPr>
              <a:spLocks/>
            </p:cNvSpPr>
            <p:nvPr/>
          </p:nvSpPr>
          <p:spPr bwMode="auto">
            <a:xfrm>
              <a:off x="4392265" y="3734594"/>
              <a:ext cx="406400" cy="279400"/>
            </a:xfrm>
            <a:custGeom>
              <a:avLst/>
              <a:gdLst>
                <a:gd name="T0" fmla="*/ 89 w 256"/>
                <a:gd name="T1" fmla="*/ 0 h 176"/>
                <a:gd name="T2" fmla="*/ 109 w 256"/>
                <a:gd name="T3" fmla="*/ 0 h 176"/>
                <a:gd name="T4" fmla="*/ 128 w 256"/>
                <a:gd name="T5" fmla="*/ 3 h 176"/>
                <a:gd name="T6" fmla="*/ 149 w 256"/>
                <a:gd name="T7" fmla="*/ 10 h 176"/>
                <a:gd name="T8" fmla="*/ 170 w 256"/>
                <a:gd name="T9" fmla="*/ 20 h 176"/>
                <a:gd name="T10" fmla="*/ 190 w 256"/>
                <a:gd name="T11" fmla="*/ 35 h 176"/>
                <a:gd name="T12" fmla="*/ 209 w 256"/>
                <a:gd name="T13" fmla="*/ 54 h 176"/>
                <a:gd name="T14" fmla="*/ 226 w 256"/>
                <a:gd name="T15" fmla="*/ 80 h 176"/>
                <a:gd name="T16" fmla="*/ 243 w 256"/>
                <a:gd name="T17" fmla="*/ 111 h 176"/>
                <a:gd name="T18" fmla="*/ 256 w 256"/>
                <a:gd name="T19" fmla="*/ 149 h 176"/>
                <a:gd name="T20" fmla="*/ 253 w 256"/>
                <a:gd name="T21" fmla="*/ 150 h 176"/>
                <a:gd name="T22" fmla="*/ 248 w 256"/>
                <a:gd name="T23" fmla="*/ 153 h 176"/>
                <a:gd name="T24" fmla="*/ 238 w 256"/>
                <a:gd name="T25" fmla="*/ 157 h 176"/>
                <a:gd name="T26" fmla="*/ 225 w 256"/>
                <a:gd name="T27" fmla="*/ 162 h 176"/>
                <a:gd name="T28" fmla="*/ 210 w 256"/>
                <a:gd name="T29" fmla="*/ 167 h 176"/>
                <a:gd name="T30" fmla="*/ 193 w 256"/>
                <a:gd name="T31" fmla="*/ 171 h 176"/>
                <a:gd name="T32" fmla="*/ 174 w 256"/>
                <a:gd name="T33" fmla="*/ 175 h 176"/>
                <a:gd name="T34" fmla="*/ 154 w 256"/>
                <a:gd name="T35" fmla="*/ 176 h 176"/>
                <a:gd name="T36" fmla="*/ 134 w 256"/>
                <a:gd name="T37" fmla="*/ 176 h 176"/>
                <a:gd name="T38" fmla="*/ 113 w 256"/>
                <a:gd name="T39" fmla="*/ 174 h 176"/>
                <a:gd name="T40" fmla="*/ 92 w 256"/>
                <a:gd name="T41" fmla="*/ 168 h 176"/>
                <a:gd name="T42" fmla="*/ 71 w 256"/>
                <a:gd name="T43" fmla="*/ 159 h 176"/>
                <a:gd name="T44" fmla="*/ 53 w 256"/>
                <a:gd name="T45" fmla="*/ 146 h 176"/>
                <a:gd name="T46" fmla="*/ 36 w 256"/>
                <a:gd name="T47" fmla="*/ 128 h 176"/>
                <a:gd name="T48" fmla="*/ 22 w 256"/>
                <a:gd name="T49" fmla="*/ 105 h 176"/>
                <a:gd name="T50" fmla="*/ 9 w 256"/>
                <a:gd name="T51" fmla="*/ 76 h 176"/>
                <a:gd name="T52" fmla="*/ 0 w 256"/>
                <a:gd name="T53" fmla="*/ 41 h 176"/>
                <a:gd name="T54" fmla="*/ 1 w 256"/>
                <a:gd name="T55" fmla="*/ 44 h 176"/>
                <a:gd name="T56" fmla="*/ 5 w 256"/>
                <a:gd name="T57" fmla="*/ 51 h 176"/>
                <a:gd name="T58" fmla="*/ 11 w 256"/>
                <a:gd name="T59" fmla="*/ 62 h 176"/>
                <a:gd name="T60" fmla="*/ 21 w 256"/>
                <a:gd name="T61" fmla="*/ 75 h 176"/>
                <a:gd name="T62" fmla="*/ 32 w 256"/>
                <a:gd name="T63" fmla="*/ 89 h 176"/>
                <a:gd name="T64" fmla="*/ 48 w 256"/>
                <a:gd name="T65" fmla="*/ 103 h 176"/>
                <a:gd name="T66" fmla="*/ 66 w 256"/>
                <a:gd name="T67" fmla="*/ 116 h 176"/>
                <a:gd name="T68" fmla="*/ 87 w 256"/>
                <a:gd name="T69" fmla="*/ 127 h 176"/>
                <a:gd name="T70" fmla="*/ 112 w 256"/>
                <a:gd name="T71" fmla="*/ 133 h 176"/>
                <a:gd name="T72" fmla="*/ 109 w 256"/>
                <a:gd name="T73" fmla="*/ 131 h 176"/>
                <a:gd name="T74" fmla="*/ 100 w 256"/>
                <a:gd name="T75" fmla="*/ 127 h 176"/>
                <a:gd name="T76" fmla="*/ 88 w 256"/>
                <a:gd name="T77" fmla="*/ 119 h 176"/>
                <a:gd name="T78" fmla="*/ 74 w 256"/>
                <a:gd name="T79" fmla="*/ 109 h 176"/>
                <a:gd name="T80" fmla="*/ 57 w 256"/>
                <a:gd name="T81" fmla="*/ 96 h 176"/>
                <a:gd name="T82" fmla="*/ 41 w 256"/>
                <a:gd name="T83" fmla="*/ 80 h 176"/>
                <a:gd name="T84" fmla="*/ 27 w 256"/>
                <a:gd name="T85" fmla="*/ 62 h 176"/>
                <a:gd name="T86" fmla="*/ 17 w 256"/>
                <a:gd name="T87" fmla="*/ 42 h 176"/>
                <a:gd name="T88" fmla="*/ 10 w 256"/>
                <a:gd name="T89" fmla="*/ 19 h 176"/>
                <a:gd name="T90" fmla="*/ 11 w 256"/>
                <a:gd name="T91" fmla="*/ 18 h 176"/>
                <a:gd name="T92" fmla="*/ 18 w 256"/>
                <a:gd name="T93" fmla="*/ 15 h 176"/>
                <a:gd name="T94" fmla="*/ 27 w 256"/>
                <a:gd name="T95" fmla="*/ 11 h 176"/>
                <a:gd name="T96" fmla="*/ 39 w 256"/>
                <a:gd name="T97" fmla="*/ 7 h 176"/>
                <a:gd name="T98" fmla="*/ 54 w 256"/>
                <a:gd name="T99" fmla="*/ 3 h 176"/>
                <a:gd name="T100" fmla="*/ 70 w 256"/>
                <a:gd name="T101" fmla="*/ 1 h 176"/>
                <a:gd name="T102" fmla="*/ 89 w 256"/>
                <a:gd name="T10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6">
                  <a:moveTo>
                    <a:pt x="89" y="0"/>
                  </a:moveTo>
                  <a:lnTo>
                    <a:pt x="109" y="0"/>
                  </a:lnTo>
                  <a:lnTo>
                    <a:pt x="128" y="3"/>
                  </a:lnTo>
                  <a:lnTo>
                    <a:pt x="149" y="10"/>
                  </a:lnTo>
                  <a:lnTo>
                    <a:pt x="170" y="20"/>
                  </a:lnTo>
                  <a:lnTo>
                    <a:pt x="190" y="35"/>
                  </a:lnTo>
                  <a:lnTo>
                    <a:pt x="209" y="54"/>
                  </a:lnTo>
                  <a:lnTo>
                    <a:pt x="226" y="80"/>
                  </a:lnTo>
                  <a:lnTo>
                    <a:pt x="243" y="111"/>
                  </a:lnTo>
                  <a:lnTo>
                    <a:pt x="256" y="149"/>
                  </a:lnTo>
                  <a:lnTo>
                    <a:pt x="253" y="150"/>
                  </a:lnTo>
                  <a:lnTo>
                    <a:pt x="248" y="153"/>
                  </a:lnTo>
                  <a:lnTo>
                    <a:pt x="238" y="157"/>
                  </a:lnTo>
                  <a:lnTo>
                    <a:pt x="225" y="162"/>
                  </a:lnTo>
                  <a:lnTo>
                    <a:pt x="210" y="167"/>
                  </a:lnTo>
                  <a:lnTo>
                    <a:pt x="193" y="171"/>
                  </a:lnTo>
                  <a:lnTo>
                    <a:pt x="174" y="175"/>
                  </a:lnTo>
                  <a:lnTo>
                    <a:pt x="154" y="176"/>
                  </a:lnTo>
                  <a:lnTo>
                    <a:pt x="134" y="176"/>
                  </a:lnTo>
                  <a:lnTo>
                    <a:pt x="113" y="174"/>
                  </a:lnTo>
                  <a:lnTo>
                    <a:pt x="92" y="168"/>
                  </a:lnTo>
                  <a:lnTo>
                    <a:pt x="71" y="159"/>
                  </a:lnTo>
                  <a:lnTo>
                    <a:pt x="53" y="146"/>
                  </a:lnTo>
                  <a:lnTo>
                    <a:pt x="36" y="128"/>
                  </a:lnTo>
                  <a:lnTo>
                    <a:pt x="22" y="105"/>
                  </a:lnTo>
                  <a:lnTo>
                    <a:pt x="9" y="76"/>
                  </a:lnTo>
                  <a:lnTo>
                    <a:pt x="0" y="41"/>
                  </a:lnTo>
                  <a:lnTo>
                    <a:pt x="1" y="44"/>
                  </a:lnTo>
                  <a:lnTo>
                    <a:pt x="5" y="51"/>
                  </a:lnTo>
                  <a:lnTo>
                    <a:pt x="11" y="62"/>
                  </a:lnTo>
                  <a:lnTo>
                    <a:pt x="21" y="75"/>
                  </a:lnTo>
                  <a:lnTo>
                    <a:pt x="32" y="89"/>
                  </a:lnTo>
                  <a:lnTo>
                    <a:pt x="48" y="103"/>
                  </a:lnTo>
                  <a:lnTo>
                    <a:pt x="66" y="116"/>
                  </a:lnTo>
                  <a:lnTo>
                    <a:pt x="87" y="127"/>
                  </a:lnTo>
                  <a:lnTo>
                    <a:pt x="112" y="133"/>
                  </a:lnTo>
                  <a:lnTo>
                    <a:pt x="109" y="131"/>
                  </a:lnTo>
                  <a:lnTo>
                    <a:pt x="100" y="127"/>
                  </a:lnTo>
                  <a:lnTo>
                    <a:pt x="88" y="119"/>
                  </a:lnTo>
                  <a:lnTo>
                    <a:pt x="74" y="109"/>
                  </a:lnTo>
                  <a:lnTo>
                    <a:pt x="57" y="96"/>
                  </a:lnTo>
                  <a:lnTo>
                    <a:pt x="41" y="80"/>
                  </a:lnTo>
                  <a:lnTo>
                    <a:pt x="27" y="62"/>
                  </a:lnTo>
                  <a:lnTo>
                    <a:pt x="17" y="42"/>
                  </a:lnTo>
                  <a:lnTo>
                    <a:pt x="10" y="19"/>
                  </a:lnTo>
                  <a:lnTo>
                    <a:pt x="11" y="18"/>
                  </a:lnTo>
                  <a:lnTo>
                    <a:pt x="18" y="15"/>
                  </a:lnTo>
                  <a:lnTo>
                    <a:pt x="27" y="11"/>
                  </a:lnTo>
                  <a:lnTo>
                    <a:pt x="39" y="7"/>
                  </a:lnTo>
                  <a:lnTo>
                    <a:pt x="54" y="3"/>
                  </a:lnTo>
                  <a:lnTo>
                    <a:pt x="70" y="1"/>
                  </a:lnTo>
                  <a:lnTo>
                    <a:pt x="8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4" name="任意多边形: 形状 45"/>
            <p:cNvSpPr>
              <a:spLocks/>
            </p:cNvSpPr>
            <p:nvPr/>
          </p:nvSpPr>
          <p:spPr bwMode="auto">
            <a:xfrm>
              <a:off x="3800128" y="3780631"/>
              <a:ext cx="406400" cy="280988"/>
            </a:xfrm>
            <a:custGeom>
              <a:avLst/>
              <a:gdLst>
                <a:gd name="T0" fmla="*/ 101 w 256"/>
                <a:gd name="T1" fmla="*/ 0 h 177"/>
                <a:gd name="T2" fmla="*/ 122 w 256"/>
                <a:gd name="T3" fmla="*/ 0 h 177"/>
                <a:gd name="T4" fmla="*/ 143 w 256"/>
                <a:gd name="T5" fmla="*/ 3 h 177"/>
                <a:gd name="T6" fmla="*/ 163 w 256"/>
                <a:gd name="T7" fmla="*/ 8 h 177"/>
                <a:gd name="T8" fmla="*/ 184 w 256"/>
                <a:gd name="T9" fmla="*/ 17 h 177"/>
                <a:gd name="T10" fmla="*/ 202 w 256"/>
                <a:gd name="T11" fmla="*/ 30 h 177"/>
                <a:gd name="T12" fmla="*/ 219 w 256"/>
                <a:gd name="T13" fmla="*/ 48 h 177"/>
                <a:gd name="T14" fmla="*/ 234 w 256"/>
                <a:gd name="T15" fmla="*/ 72 h 177"/>
                <a:gd name="T16" fmla="*/ 247 w 256"/>
                <a:gd name="T17" fmla="*/ 100 h 177"/>
                <a:gd name="T18" fmla="*/ 256 w 256"/>
                <a:gd name="T19" fmla="*/ 135 h 177"/>
                <a:gd name="T20" fmla="*/ 254 w 256"/>
                <a:gd name="T21" fmla="*/ 133 h 177"/>
                <a:gd name="T22" fmla="*/ 251 w 256"/>
                <a:gd name="T23" fmla="*/ 125 h 177"/>
                <a:gd name="T24" fmla="*/ 244 w 256"/>
                <a:gd name="T25" fmla="*/ 115 h 177"/>
                <a:gd name="T26" fmla="*/ 235 w 256"/>
                <a:gd name="T27" fmla="*/ 102 h 177"/>
                <a:gd name="T28" fmla="*/ 223 w 256"/>
                <a:gd name="T29" fmla="*/ 87 h 177"/>
                <a:gd name="T30" fmla="*/ 208 w 256"/>
                <a:gd name="T31" fmla="*/ 73 h 177"/>
                <a:gd name="T32" fmla="*/ 189 w 256"/>
                <a:gd name="T33" fmla="*/ 60 h 177"/>
                <a:gd name="T34" fmla="*/ 169 w 256"/>
                <a:gd name="T35" fmla="*/ 50 h 177"/>
                <a:gd name="T36" fmla="*/ 144 w 256"/>
                <a:gd name="T37" fmla="*/ 43 h 177"/>
                <a:gd name="T38" fmla="*/ 147 w 256"/>
                <a:gd name="T39" fmla="*/ 46 h 177"/>
                <a:gd name="T40" fmla="*/ 156 w 256"/>
                <a:gd name="T41" fmla="*/ 50 h 177"/>
                <a:gd name="T42" fmla="*/ 167 w 256"/>
                <a:gd name="T43" fmla="*/ 58 h 177"/>
                <a:gd name="T44" fmla="*/ 182 w 256"/>
                <a:gd name="T45" fmla="*/ 68 h 177"/>
                <a:gd name="T46" fmla="*/ 199 w 256"/>
                <a:gd name="T47" fmla="*/ 81 h 177"/>
                <a:gd name="T48" fmla="*/ 214 w 256"/>
                <a:gd name="T49" fmla="*/ 96 h 177"/>
                <a:gd name="T50" fmla="*/ 228 w 256"/>
                <a:gd name="T51" fmla="*/ 115 h 177"/>
                <a:gd name="T52" fmla="*/ 239 w 256"/>
                <a:gd name="T53" fmla="*/ 135 h 177"/>
                <a:gd name="T54" fmla="*/ 245 w 256"/>
                <a:gd name="T55" fmla="*/ 157 h 177"/>
                <a:gd name="T56" fmla="*/ 244 w 256"/>
                <a:gd name="T57" fmla="*/ 159 h 177"/>
                <a:gd name="T58" fmla="*/ 238 w 256"/>
                <a:gd name="T59" fmla="*/ 161 h 177"/>
                <a:gd name="T60" fmla="*/ 228 w 256"/>
                <a:gd name="T61" fmla="*/ 165 h 177"/>
                <a:gd name="T62" fmla="*/ 217 w 256"/>
                <a:gd name="T63" fmla="*/ 169 h 177"/>
                <a:gd name="T64" fmla="*/ 201 w 256"/>
                <a:gd name="T65" fmla="*/ 173 h 177"/>
                <a:gd name="T66" fmla="*/ 186 w 256"/>
                <a:gd name="T67" fmla="*/ 176 h 177"/>
                <a:gd name="T68" fmla="*/ 166 w 256"/>
                <a:gd name="T69" fmla="*/ 177 h 177"/>
                <a:gd name="T70" fmla="*/ 147 w 256"/>
                <a:gd name="T71" fmla="*/ 177 h 177"/>
                <a:gd name="T72" fmla="*/ 127 w 256"/>
                <a:gd name="T73" fmla="*/ 173 h 177"/>
                <a:gd name="T74" fmla="*/ 106 w 256"/>
                <a:gd name="T75" fmla="*/ 167 h 177"/>
                <a:gd name="T76" fmla="*/ 86 w 256"/>
                <a:gd name="T77" fmla="*/ 156 h 177"/>
                <a:gd name="T78" fmla="*/ 66 w 256"/>
                <a:gd name="T79" fmla="*/ 142 h 177"/>
                <a:gd name="T80" fmla="*/ 47 w 256"/>
                <a:gd name="T81" fmla="*/ 122 h 177"/>
                <a:gd name="T82" fmla="*/ 28 w 256"/>
                <a:gd name="T83" fmla="*/ 96 h 177"/>
                <a:gd name="T84" fmla="*/ 13 w 256"/>
                <a:gd name="T85" fmla="*/ 65 h 177"/>
                <a:gd name="T86" fmla="*/ 0 w 256"/>
                <a:gd name="T87" fmla="*/ 28 h 177"/>
                <a:gd name="T88" fmla="*/ 2 w 256"/>
                <a:gd name="T89" fmla="*/ 26 h 177"/>
                <a:gd name="T90" fmla="*/ 8 w 256"/>
                <a:gd name="T91" fmla="*/ 24 h 177"/>
                <a:gd name="T92" fmla="*/ 18 w 256"/>
                <a:gd name="T93" fmla="*/ 20 h 177"/>
                <a:gd name="T94" fmla="*/ 30 w 256"/>
                <a:gd name="T95" fmla="*/ 15 h 177"/>
                <a:gd name="T96" fmla="*/ 45 w 256"/>
                <a:gd name="T97" fmla="*/ 9 h 177"/>
                <a:gd name="T98" fmla="*/ 62 w 256"/>
                <a:gd name="T99" fmla="*/ 6 h 177"/>
                <a:gd name="T100" fmla="*/ 82 w 256"/>
                <a:gd name="T101" fmla="*/ 3 h 177"/>
                <a:gd name="T102" fmla="*/ 101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101" y="0"/>
                  </a:moveTo>
                  <a:lnTo>
                    <a:pt x="122" y="0"/>
                  </a:lnTo>
                  <a:lnTo>
                    <a:pt x="143" y="3"/>
                  </a:lnTo>
                  <a:lnTo>
                    <a:pt x="163" y="8"/>
                  </a:lnTo>
                  <a:lnTo>
                    <a:pt x="184" y="17"/>
                  </a:lnTo>
                  <a:lnTo>
                    <a:pt x="202" y="30"/>
                  </a:lnTo>
                  <a:lnTo>
                    <a:pt x="219" y="48"/>
                  </a:lnTo>
                  <a:lnTo>
                    <a:pt x="234" y="72"/>
                  </a:lnTo>
                  <a:lnTo>
                    <a:pt x="247" y="100"/>
                  </a:lnTo>
                  <a:lnTo>
                    <a:pt x="256" y="135"/>
                  </a:lnTo>
                  <a:lnTo>
                    <a:pt x="254" y="133"/>
                  </a:lnTo>
                  <a:lnTo>
                    <a:pt x="251" y="125"/>
                  </a:lnTo>
                  <a:lnTo>
                    <a:pt x="244" y="115"/>
                  </a:lnTo>
                  <a:lnTo>
                    <a:pt x="235" y="102"/>
                  </a:lnTo>
                  <a:lnTo>
                    <a:pt x="223" y="87"/>
                  </a:lnTo>
                  <a:lnTo>
                    <a:pt x="208" y="73"/>
                  </a:lnTo>
                  <a:lnTo>
                    <a:pt x="189" y="60"/>
                  </a:lnTo>
                  <a:lnTo>
                    <a:pt x="169" y="50"/>
                  </a:lnTo>
                  <a:lnTo>
                    <a:pt x="144" y="43"/>
                  </a:lnTo>
                  <a:lnTo>
                    <a:pt x="147" y="46"/>
                  </a:lnTo>
                  <a:lnTo>
                    <a:pt x="156" y="50"/>
                  </a:lnTo>
                  <a:lnTo>
                    <a:pt x="167" y="58"/>
                  </a:lnTo>
                  <a:lnTo>
                    <a:pt x="182" y="68"/>
                  </a:lnTo>
                  <a:lnTo>
                    <a:pt x="199" y="81"/>
                  </a:lnTo>
                  <a:lnTo>
                    <a:pt x="214" y="96"/>
                  </a:lnTo>
                  <a:lnTo>
                    <a:pt x="228" y="115"/>
                  </a:lnTo>
                  <a:lnTo>
                    <a:pt x="239" y="135"/>
                  </a:lnTo>
                  <a:lnTo>
                    <a:pt x="245" y="157"/>
                  </a:lnTo>
                  <a:lnTo>
                    <a:pt x="244" y="159"/>
                  </a:lnTo>
                  <a:lnTo>
                    <a:pt x="238" y="161"/>
                  </a:lnTo>
                  <a:lnTo>
                    <a:pt x="228" y="165"/>
                  </a:lnTo>
                  <a:lnTo>
                    <a:pt x="217" y="169"/>
                  </a:lnTo>
                  <a:lnTo>
                    <a:pt x="201" y="173"/>
                  </a:lnTo>
                  <a:lnTo>
                    <a:pt x="186" y="176"/>
                  </a:lnTo>
                  <a:lnTo>
                    <a:pt x="166" y="177"/>
                  </a:lnTo>
                  <a:lnTo>
                    <a:pt x="147" y="177"/>
                  </a:lnTo>
                  <a:lnTo>
                    <a:pt x="127" y="173"/>
                  </a:lnTo>
                  <a:lnTo>
                    <a:pt x="106" y="167"/>
                  </a:lnTo>
                  <a:lnTo>
                    <a:pt x="86" y="156"/>
                  </a:lnTo>
                  <a:lnTo>
                    <a:pt x="66" y="142"/>
                  </a:lnTo>
                  <a:lnTo>
                    <a:pt x="47" y="122"/>
                  </a:lnTo>
                  <a:lnTo>
                    <a:pt x="28" y="96"/>
                  </a:lnTo>
                  <a:lnTo>
                    <a:pt x="13" y="65"/>
                  </a:lnTo>
                  <a:lnTo>
                    <a:pt x="0" y="28"/>
                  </a:lnTo>
                  <a:lnTo>
                    <a:pt x="2" y="26"/>
                  </a:lnTo>
                  <a:lnTo>
                    <a:pt x="8" y="24"/>
                  </a:lnTo>
                  <a:lnTo>
                    <a:pt x="18" y="20"/>
                  </a:lnTo>
                  <a:lnTo>
                    <a:pt x="30" y="15"/>
                  </a:lnTo>
                  <a:lnTo>
                    <a:pt x="45" y="9"/>
                  </a:lnTo>
                  <a:lnTo>
                    <a:pt x="62" y="6"/>
                  </a:lnTo>
                  <a:lnTo>
                    <a:pt x="82" y="3"/>
                  </a:lnTo>
                  <a:lnTo>
                    <a:pt x="101"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5" name="任意多边形: 形状 46"/>
            <p:cNvSpPr>
              <a:spLocks/>
            </p:cNvSpPr>
            <p:nvPr/>
          </p:nvSpPr>
          <p:spPr bwMode="auto">
            <a:xfrm>
              <a:off x="3441353" y="4302919"/>
              <a:ext cx="277813" cy="422275"/>
            </a:xfrm>
            <a:custGeom>
              <a:avLst/>
              <a:gdLst>
                <a:gd name="T0" fmla="*/ 58 w 175"/>
                <a:gd name="T1" fmla="*/ 0 h 266"/>
                <a:gd name="T2" fmla="*/ 61 w 175"/>
                <a:gd name="T3" fmla="*/ 1 h 266"/>
                <a:gd name="T4" fmla="*/ 66 w 175"/>
                <a:gd name="T5" fmla="*/ 2 h 266"/>
                <a:gd name="T6" fmla="*/ 74 w 175"/>
                <a:gd name="T7" fmla="*/ 6 h 266"/>
                <a:gd name="T8" fmla="*/ 84 w 175"/>
                <a:gd name="T9" fmla="*/ 12 h 266"/>
                <a:gd name="T10" fmla="*/ 96 w 175"/>
                <a:gd name="T11" fmla="*/ 18 h 266"/>
                <a:gd name="T12" fmla="*/ 109 w 175"/>
                <a:gd name="T13" fmla="*/ 27 h 266"/>
                <a:gd name="T14" fmla="*/ 122 w 175"/>
                <a:gd name="T15" fmla="*/ 37 h 266"/>
                <a:gd name="T16" fmla="*/ 135 w 175"/>
                <a:gd name="T17" fmla="*/ 49 h 266"/>
                <a:gd name="T18" fmla="*/ 148 w 175"/>
                <a:gd name="T19" fmla="*/ 65 h 266"/>
                <a:gd name="T20" fmla="*/ 158 w 175"/>
                <a:gd name="T21" fmla="*/ 80 h 266"/>
                <a:gd name="T22" fmla="*/ 166 w 175"/>
                <a:gd name="T23" fmla="*/ 100 h 266"/>
                <a:gd name="T24" fmla="*/ 172 w 175"/>
                <a:gd name="T25" fmla="*/ 121 h 266"/>
                <a:gd name="T26" fmla="*/ 175 w 175"/>
                <a:gd name="T27" fmla="*/ 145 h 266"/>
                <a:gd name="T28" fmla="*/ 174 w 175"/>
                <a:gd name="T29" fmla="*/ 171 h 266"/>
                <a:gd name="T30" fmla="*/ 167 w 175"/>
                <a:gd name="T31" fmla="*/ 200 h 266"/>
                <a:gd name="T32" fmla="*/ 157 w 175"/>
                <a:gd name="T33" fmla="*/ 232 h 266"/>
                <a:gd name="T34" fmla="*/ 140 w 175"/>
                <a:gd name="T35" fmla="*/ 266 h 266"/>
                <a:gd name="T36" fmla="*/ 137 w 175"/>
                <a:gd name="T37" fmla="*/ 266 h 266"/>
                <a:gd name="T38" fmla="*/ 131 w 175"/>
                <a:gd name="T39" fmla="*/ 263 h 266"/>
                <a:gd name="T40" fmla="*/ 122 w 175"/>
                <a:gd name="T41" fmla="*/ 259 h 266"/>
                <a:gd name="T42" fmla="*/ 109 w 175"/>
                <a:gd name="T43" fmla="*/ 253 h 266"/>
                <a:gd name="T44" fmla="*/ 96 w 175"/>
                <a:gd name="T45" fmla="*/ 247 h 266"/>
                <a:gd name="T46" fmla="*/ 80 w 175"/>
                <a:gd name="T47" fmla="*/ 237 h 266"/>
                <a:gd name="T48" fmla="*/ 65 w 175"/>
                <a:gd name="T49" fmla="*/ 226 h 266"/>
                <a:gd name="T50" fmla="*/ 49 w 175"/>
                <a:gd name="T51" fmla="*/ 213 h 266"/>
                <a:gd name="T52" fmla="*/ 35 w 175"/>
                <a:gd name="T53" fmla="*/ 198 h 266"/>
                <a:gd name="T54" fmla="*/ 22 w 175"/>
                <a:gd name="T55" fmla="*/ 182 h 266"/>
                <a:gd name="T56" fmla="*/ 10 w 175"/>
                <a:gd name="T57" fmla="*/ 163 h 266"/>
                <a:gd name="T58" fmla="*/ 3 w 175"/>
                <a:gd name="T59" fmla="*/ 143 h 266"/>
                <a:gd name="T60" fmla="*/ 0 w 175"/>
                <a:gd name="T61" fmla="*/ 121 h 266"/>
                <a:gd name="T62" fmla="*/ 0 w 175"/>
                <a:gd name="T63" fmla="*/ 96 h 266"/>
                <a:gd name="T64" fmla="*/ 6 w 175"/>
                <a:gd name="T65" fmla="*/ 70 h 266"/>
                <a:gd name="T66" fmla="*/ 18 w 175"/>
                <a:gd name="T67" fmla="*/ 40 h 266"/>
                <a:gd name="T68" fmla="*/ 36 w 175"/>
                <a:gd name="T69" fmla="*/ 9 h 266"/>
                <a:gd name="T70" fmla="*/ 35 w 175"/>
                <a:gd name="T71" fmla="*/ 13 h 266"/>
                <a:gd name="T72" fmla="*/ 32 w 175"/>
                <a:gd name="T73" fmla="*/ 21 h 266"/>
                <a:gd name="T74" fmla="*/ 28 w 175"/>
                <a:gd name="T75" fmla="*/ 32 h 266"/>
                <a:gd name="T76" fmla="*/ 26 w 175"/>
                <a:gd name="T77" fmla="*/ 48 h 266"/>
                <a:gd name="T78" fmla="*/ 24 w 175"/>
                <a:gd name="T79" fmla="*/ 66 h 266"/>
                <a:gd name="T80" fmla="*/ 24 w 175"/>
                <a:gd name="T81" fmla="*/ 87 h 266"/>
                <a:gd name="T82" fmla="*/ 28 w 175"/>
                <a:gd name="T83" fmla="*/ 109 h 266"/>
                <a:gd name="T84" fmla="*/ 37 w 175"/>
                <a:gd name="T85" fmla="*/ 131 h 266"/>
                <a:gd name="T86" fmla="*/ 50 w 175"/>
                <a:gd name="T87" fmla="*/ 153 h 266"/>
                <a:gd name="T88" fmla="*/ 49 w 175"/>
                <a:gd name="T89" fmla="*/ 149 h 266"/>
                <a:gd name="T90" fmla="*/ 46 w 175"/>
                <a:gd name="T91" fmla="*/ 140 h 266"/>
                <a:gd name="T92" fmla="*/ 42 w 175"/>
                <a:gd name="T93" fmla="*/ 127 h 266"/>
                <a:gd name="T94" fmla="*/ 39 w 175"/>
                <a:gd name="T95" fmla="*/ 109 h 266"/>
                <a:gd name="T96" fmla="*/ 37 w 175"/>
                <a:gd name="T97" fmla="*/ 88 h 266"/>
                <a:gd name="T98" fmla="*/ 37 w 175"/>
                <a:gd name="T99" fmla="*/ 66 h 266"/>
                <a:gd name="T100" fmla="*/ 40 w 175"/>
                <a:gd name="T101" fmla="*/ 44 h 266"/>
                <a:gd name="T102" fmla="*/ 46 w 175"/>
                <a:gd name="T103" fmla="*/ 21 h 266"/>
                <a:gd name="T104" fmla="*/ 58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58" y="0"/>
                  </a:moveTo>
                  <a:lnTo>
                    <a:pt x="61" y="1"/>
                  </a:lnTo>
                  <a:lnTo>
                    <a:pt x="66" y="2"/>
                  </a:lnTo>
                  <a:lnTo>
                    <a:pt x="74" y="6"/>
                  </a:lnTo>
                  <a:lnTo>
                    <a:pt x="84" y="12"/>
                  </a:lnTo>
                  <a:lnTo>
                    <a:pt x="96" y="18"/>
                  </a:lnTo>
                  <a:lnTo>
                    <a:pt x="109" y="27"/>
                  </a:lnTo>
                  <a:lnTo>
                    <a:pt x="122" y="37"/>
                  </a:lnTo>
                  <a:lnTo>
                    <a:pt x="135" y="49"/>
                  </a:lnTo>
                  <a:lnTo>
                    <a:pt x="148" y="65"/>
                  </a:lnTo>
                  <a:lnTo>
                    <a:pt x="158" y="80"/>
                  </a:lnTo>
                  <a:lnTo>
                    <a:pt x="166" y="100"/>
                  </a:lnTo>
                  <a:lnTo>
                    <a:pt x="172" y="121"/>
                  </a:lnTo>
                  <a:lnTo>
                    <a:pt x="175" y="145"/>
                  </a:lnTo>
                  <a:lnTo>
                    <a:pt x="174" y="171"/>
                  </a:lnTo>
                  <a:lnTo>
                    <a:pt x="167" y="200"/>
                  </a:lnTo>
                  <a:lnTo>
                    <a:pt x="157" y="232"/>
                  </a:lnTo>
                  <a:lnTo>
                    <a:pt x="140" y="266"/>
                  </a:lnTo>
                  <a:lnTo>
                    <a:pt x="137" y="266"/>
                  </a:lnTo>
                  <a:lnTo>
                    <a:pt x="131" y="263"/>
                  </a:lnTo>
                  <a:lnTo>
                    <a:pt x="122" y="259"/>
                  </a:lnTo>
                  <a:lnTo>
                    <a:pt x="109" y="253"/>
                  </a:lnTo>
                  <a:lnTo>
                    <a:pt x="96" y="247"/>
                  </a:lnTo>
                  <a:lnTo>
                    <a:pt x="80" y="237"/>
                  </a:lnTo>
                  <a:lnTo>
                    <a:pt x="65" y="226"/>
                  </a:lnTo>
                  <a:lnTo>
                    <a:pt x="49" y="213"/>
                  </a:lnTo>
                  <a:lnTo>
                    <a:pt x="35" y="198"/>
                  </a:lnTo>
                  <a:lnTo>
                    <a:pt x="22" y="182"/>
                  </a:lnTo>
                  <a:lnTo>
                    <a:pt x="10" y="163"/>
                  </a:lnTo>
                  <a:lnTo>
                    <a:pt x="3" y="143"/>
                  </a:lnTo>
                  <a:lnTo>
                    <a:pt x="0" y="121"/>
                  </a:lnTo>
                  <a:lnTo>
                    <a:pt x="0" y="96"/>
                  </a:lnTo>
                  <a:lnTo>
                    <a:pt x="6" y="70"/>
                  </a:lnTo>
                  <a:lnTo>
                    <a:pt x="18" y="40"/>
                  </a:lnTo>
                  <a:lnTo>
                    <a:pt x="36" y="9"/>
                  </a:lnTo>
                  <a:lnTo>
                    <a:pt x="35" y="13"/>
                  </a:lnTo>
                  <a:lnTo>
                    <a:pt x="32" y="21"/>
                  </a:lnTo>
                  <a:lnTo>
                    <a:pt x="28" y="32"/>
                  </a:lnTo>
                  <a:lnTo>
                    <a:pt x="26" y="48"/>
                  </a:lnTo>
                  <a:lnTo>
                    <a:pt x="24" y="66"/>
                  </a:lnTo>
                  <a:lnTo>
                    <a:pt x="24" y="87"/>
                  </a:lnTo>
                  <a:lnTo>
                    <a:pt x="28" y="109"/>
                  </a:lnTo>
                  <a:lnTo>
                    <a:pt x="37" y="131"/>
                  </a:lnTo>
                  <a:lnTo>
                    <a:pt x="50" y="153"/>
                  </a:lnTo>
                  <a:lnTo>
                    <a:pt x="49" y="149"/>
                  </a:lnTo>
                  <a:lnTo>
                    <a:pt x="46" y="140"/>
                  </a:lnTo>
                  <a:lnTo>
                    <a:pt x="42" y="127"/>
                  </a:lnTo>
                  <a:lnTo>
                    <a:pt x="39" y="109"/>
                  </a:lnTo>
                  <a:lnTo>
                    <a:pt x="37" y="88"/>
                  </a:lnTo>
                  <a:lnTo>
                    <a:pt x="37" y="66"/>
                  </a:lnTo>
                  <a:lnTo>
                    <a:pt x="40" y="44"/>
                  </a:lnTo>
                  <a:lnTo>
                    <a:pt x="46" y="21"/>
                  </a:lnTo>
                  <a:lnTo>
                    <a:pt x="58"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6" name="任意多边形: 形状 47"/>
            <p:cNvSpPr>
              <a:spLocks/>
            </p:cNvSpPr>
            <p:nvPr/>
          </p:nvSpPr>
          <p:spPr bwMode="auto">
            <a:xfrm>
              <a:off x="4566890" y="4553744"/>
              <a:ext cx="406400" cy="280988"/>
            </a:xfrm>
            <a:custGeom>
              <a:avLst/>
              <a:gdLst>
                <a:gd name="T0" fmla="*/ 89 w 256"/>
                <a:gd name="T1" fmla="*/ 0 h 177"/>
                <a:gd name="T2" fmla="*/ 108 w 256"/>
                <a:gd name="T3" fmla="*/ 0 h 177"/>
                <a:gd name="T4" fmla="*/ 129 w 256"/>
                <a:gd name="T5" fmla="*/ 3 h 177"/>
                <a:gd name="T6" fmla="*/ 150 w 256"/>
                <a:gd name="T7" fmla="*/ 9 h 177"/>
                <a:gd name="T8" fmla="*/ 170 w 256"/>
                <a:gd name="T9" fmla="*/ 20 h 177"/>
                <a:gd name="T10" fmla="*/ 190 w 256"/>
                <a:gd name="T11" fmla="*/ 35 h 177"/>
                <a:gd name="T12" fmla="*/ 209 w 256"/>
                <a:gd name="T13" fmla="*/ 55 h 177"/>
                <a:gd name="T14" fmla="*/ 226 w 256"/>
                <a:gd name="T15" fmla="*/ 79 h 177"/>
                <a:gd name="T16" fmla="*/ 242 w 256"/>
                <a:gd name="T17" fmla="*/ 112 h 177"/>
                <a:gd name="T18" fmla="*/ 256 w 256"/>
                <a:gd name="T19" fmla="*/ 150 h 177"/>
                <a:gd name="T20" fmla="*/ 254 w 256"/>
                <a:gd name="T21" fmla="*/ 151 h 177"/>
                <a:gd name="T22" fmla="*/ 247 w 256"/>
                <a:gd name="T23" fmla="*/ 153 h 177"/>
                <a:gd name="T24" fmla="*/ 238 w 256"/>
                <a:gd name="T25" fmla="*/ 157 h 177"/>
                <a:gd name="T26" fmla="*/ 225 w 256"/>
                <a:gd name="T27" fmla="*/ 163 h 177"/>
                <a:gd name="T28" fmla="*/ 211 w 256"/>
                <a:gd name="T29" fmla="*/ 166 h 177"/>
                <a:gd name="T30" fmla="*/ 193 w 256"/>
                <a:gd name="T31" fmla="*/ 172 h 177"/>
                <a:gd name="T32" fmla="*/ 174 w 256"/>
                <a:gd name="T33" fmla="*/ 174 h 177"/>
                <a:gd name="T34" fmla="*/ 154 w 256"/>
                <a:gd name="T35" fmla="*/ 177 h 177"/>
                <a:gd name="T36" fmla="*/ 134 w 256"/>
                <a:gd name="T37" fmla="*/ 177 h 177"/>
                <a:gd name="T38" fmla="*/ 112 w 256"/>
                <a:gd name="T39" fmla="*/ 174 h 177"/>
                <a:gd name="T40" fmla="*/ 92 w 256"/>
                <a:gd name="T41" fmla="*/ 168 h 177"/>
                <a:gd name="T42" fmla="*/ 72 w 256"/>
                <a:gd name="T43" fmla="*/ 159 h 177"/>
                <a:gd name="T44" fmla="*/ 54 w 256"/>
                <a:gd name="T45" fmla="*/ 146 h 177"/>
                <a:gd name="T46" fmla="*/ 37 w 256"/>
                <a:gd name="T47" fmla="*/ 127 h 177"/>
                <a:gd name="T48" fmla="*/ 22 w 256"/>
                <a:gd name="T49" fmla="*/ 105 h 177"/>
                <a:gd name="T50" fmla="*/ 9 w 256"/>
                <a:gd name="T51" fmla="*/ 77 h 177"/>
                <a:gd name="T52" fmla="*/ 0 w 256"/>
                <a:gd name="T53" fmla="*/ 42 h 177"/>
                <a:gd name="T54" fmla="*/ 2 w 256"/>
                <a:gd name="T55" fmla="*/ 44 h 177"/>
                <a:gd name="T56" fmla="*/ 5 w 256"/>
                <a:gd name="T57" fmla="*/ 52 h 177"/>
                <a:gd name="T58" fmla="*/ 12 w 256"/>
                <a:gd name="T59" fmla="*/ 63 h 177"/>
                <a:gd name="T60" fmla="*/ 21 w 256"/>
                <a:gd name="T61" fmla="*/ 76 h 177"/>
                <a:gd name="T62" fmla="*/ 33 w 256"/>
                <a:gd name="T63" fmla="*/ 90 h 177"/>
                <a:gd name="T64" fmla="*/ 48 w 256"/>
                <a:gd name="T65" fmla="*/ 104 h 177"/>
                <a:gd name="T66" fmla="*/ 65 w 256"/>
                <a:gd name="T67" fmla="*/ 117 h 177"/>
                <a:gd name="T68" fmla="*/ 87 w 256"/>
                <a:gd name="T69" fmla="*/ 126 h 177"/>
                <a:gd name="T70" fmla="*/ 112 w 256"/>
                <a:gd name="T71" fmla="*/ 133 h 177"/>
                <a:gd name="T72" fmla="*/ 109 w 256"/>
                <a:gd name="T73" fmla="*/ 131 h 177"/>
                <a:gd name="T74" fmla="*/ 100 w 256"/>
                <a:gd name="T75" fmla="*/ 127 h 177"/>
                <a:gd name="T76" fmla="*/ 89 w 256"/>
                <a:gd name="T77" fmla="*/ 120 h 177"/>
                <a:gd name="T78" fmla="*/ 73 w 256"/>
                <a:gd name="T79" fmla="*/ 109 h 177"/>
                <a:gd name="T80" fmla="*/ 57 w 256"/>
                <a:gd name="T81" fmla="*/ 96 h 177"/>
                <a:gd name="T82" fmla="*/ 42 w 256"/>
                <a:gd name="T83" fmla="*/ 81 h 177"/>
                <a:gd name="T84" fmla="*/ 28 w 256"/>
                <a:gd name="T85" fmla="*/ 63 h 177"/>
                <a:gd name="T86" fmla="*/ 17 w 256"/>
                <a:gd name="T87" fmla="*/ 42 h 177"/>
                <a:gd name="T88" fmla="*/ 11 w 256"/>
                <a:gd name="T89" fmla="*/ 18 h 177"/>
                <a:gd name="T90" fmla="*/ 12 w 256"/>
                <a:gd name="T91" fmla="*/ 18 h 177"/>
                <a:gd name="T92" fmla="*/ 18 w 256"/>
                <a:gd name="T93" fmla="*/ 16 h 177"/>
                <a:gd name="T94" fmla="*/ 28 w 256"/>
                <a:gd name="T95" fmla="*/ 12 h 177"/>
                <a:gd name="T96" fmla="*/ 39 w 256"/>
                <a:gd name="T97" fmla="*/ 8 h 177"/>
                <a:gd name="T98" fmla="*/ 54 w 256"/>
                <a:gd name="T99" fmla="*/ 4 h 177"/>
                <a:gd name="T100" fmla="*/ 70 w 256"/>
                <a:gd name="T101" fmla="*/ 2 h 177"/>
                <a:gd name="T102" fmla="*/ 89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89" y="0"/>
                  </a:moveTo>
                  <a:lnTo>
                    <a:pt x="108" y="0"/>
                  </a:lnTo>
                  <a:lnTo>
                    <a:pt x="129" y="3"/>
                  </a:lnTo>
                  <a:lnTo>
                    <a:pt x="150" y="9"/>
                  </a:lnTo>
                  <a:lnTo>
                    <a:pt x="170" y="20"/>
                  </a:lnTo>
                  <a:lnTo>
                    <a:pt x="190" y="35"/>
                  </a:lnTo>
                  <a:lnTo>
                    <a:pt x="209" y="55"/>
                  </a:lnTo>
                  <a:lnTo>
                    <a:pt x="226" y="79"/>
                  </a:lnTo>
                  <a:lnTo>
                    <a:pt x="242" y="112"/>
                  </a:lnTo>
                  <a:lnTo>
                    <a:pt x="256" y="150"/>
                  </a:lnTo>
                  <a:lnTo>
                    <a:pt x="254" y="151"/>
                  </a:lnTo>
                  <a:lnTo>
                    <a:pt x="247" y="153"/>
                  </a:lnTo>
                  <a:lnTo>
                    <a:pt x="238" y="157"/>
                  </a:lnTo>
                  <a:lnTo>
                    <a:pt x="225" y="163"/>
                  </a:lnTo>
                  <a:lnTo>
                    <a:pt x="211" y="166"/>
                  </a:lnTo>
                  <a:lnTo>
                    <a:pt x="193" y="172"/>
                  </a:lnTo>
                  <a:lnTo>
                    <a:pt x="174" y="174"/>
                  </a:lnTo>
                  <a:lnTo>
                    <a:pt x="154" y="177"/>
                  </a:lnTo>
                  <a:lnTo>
                    <a:pt x="134" y="177"/>
                  </a:lnTo>
                  <a:lnTo>
                    <a:pt x="112" y="174"/>
                  </a:lnTo>
                  <a:lnTo>
                    <a:pt x="92" y="168"/>
                  </a:lnTo>
                  <a:lnTo>
                    <a:pt x="72" y="159"/>
                  </a:lnTo>
                  <a:lnTo>
                    <a:pt x="54" y="146"/>
                  </a:lnTo>
                  <a:lnTo>
                    <a:pt x="37" y="127"/>
                  </a:lnTo>
                  <a:lnTo>
                    <a:pt x="22" y="105"/>
                  </a:lnTo>
                  <a:lnTo>
                    <a:pt x="9" y="77"/>
                  </a:lnTo>
                  <a:lnTo>
                    <a:pt x="0" y="42"/>
                  </a:lnTo>
                  <a:lnTo>
                    <a:pt x="2" y="44"/>
                  </a:lnTo>
                  <a:lnTo>
                    <a:pt x="5" y="52"/>
                  </a:lnTo>
                  <a:lnTo>
                    <a:pt x="12" y="63"/>
                  </a:lnTo>
                  <a:lnTo>
                    <a:pt x="21" y="76"/>
                  </a:lnTo>
                  <a:lnTo>
                    <a:pt x="33" y="90"/>
                  </a:lnTo>
                  <a:lnTo>
                    <a:pt x="48" y="104"/>
                  </a:lnTo>
                  <a:lnTo>
                    <a:pt x="65" y="117"/>
                  </a:lnTo>
                  <a:lnTo>
                    <a:pt x="87" y="126"/>
                  </a:lnTo>
                  <a:lnTo>
                    <a:pt x="112" y="133"/>
                  </a:lnTo>
                  <a:lnTo>
                    <a:pt x="109" y="131"/>
                  </a:lnTo>
                  <a:lnTo>
                    <a:pt x="100" y="127"/>
                  </a:lnTo>
                  <a:lnTo>
                    <a:pt x="89" y="120"/>
                  </a:lnTo>
                  <a:lnTo>
                    <a:pt x="73" y="109"/>
                  </a:lnTo>
                  <a:lnTo>
                    <a:pt x="57" y="96"/>
                  </a:lnTo>
                  <a:lnTo>
                    <a:pt x="42" y="81"/>
                  </a:lnTo>
                  <a:lnTo>
                    <a:pt x="28" y="63"/>
                  </a:lnTo>
                  <a:lnTo>
                    <a:pt x="17" y="42"/>
                  </a:lnTo>
                  <a:lnTo>
                    <a:pt x="11" y="18"/>
                  </a:lnTo>
                  <a:lnTo>
                    <a:pt x="12" y="18"/>
                  </a:lnTo>
                  <a:lnTo>
                    <a:pt x="18" y="16"/>
                  </a:lnTo>
                  <a:lnTo>
                    <a:pt x="28" y="12"/>
                  </a:lnTo>
                  <a:lnTo>
                    <a:pt x="39" y="8"/>
                  </a:lnTo>
                  <a:lnTo>
                    <a:pt x="54" y="4"/>
                  </a:lnTo>
                  <a:lnTo>
                    <a:pt x="70" y="2"/>
                  </a:lnTo>
                  <a:lnTo>
                    <a:pt x="8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7" name="任意多边形: 形状 48"/>
            <p:cNvSpPr>
              <a:spLocks/>
            </p:cNvSpPr>
            <p:nvPr/>
          </p:nvSpPr>
          <p:spPr bwMode="auto">
            <a:xfrm>
              <a:off x="3925540" y="4442619"/>
              <a:ext cx="280988" cy="422275"/>
            </a:xfrm>
            <a:custGeom>
              <a:avLst/>
              <a:gdLst>
                <a:gd name="T0" fmla="*/ 60 w 177"/>
                <a:gd name="T1" fmla="*/ 0 h 266"/>
                <a:gd name="T2" fmla="*/ 61 w 177"/>
                <a:gd name="T3" fmla="*/ 1 h 266"/>
                <a:gd name="T4" fmla="*/ 66 w 177"/>
                <a:gd name="T5" fmla="*/ 3 h 266"/>
                <a:gd name="T6" fmla="*/ 75 w 177"/>
                <a:gd name="T7" fmla="*/ 7 h 266"/>
                <a:gd name="T8" fmla="*/ 86 w 177"/>
                <a:gd name="T9" fmla="*/ 12 h 266"/>
                <a:gd name="T10" fmla="*/ 97 w 177"/>
                <a:gd name="T11" fmla="*/ 18 h 266"/>
                <a:gd name="T12" fmla="*/ 110 w 177"/>
                <a:gd name="T13" fmla="*/ 27 h 266"/>
                <a:gd name="T14" fmla="*/ 123 w 177"/>
                <a:gd name="T15" fmla="*/ 38 h 266"/>
                <a:gd name="T16" fmla="*/ 136 w 177"/>
                <a:gd name="T17" fmla="*/ 49 h 266"/>
                <a:gd name="T18" fmla="*/ 148 w 177"/>
                <a:gd name="T19" fmla="*/ 64 h 266"/>
                <a:gd name="T20" fmla="*/ 160 w 177"/>
                <a:gd name="T21" fmla="*/ 81 h 266"/>
                <a:gd name="T22" fmla="*/ 168 w 177"/>
                <a:gd name="T23" fmla="*/ 100 h 266"/>
                <a:gd name="T24" fmla="*/ 174 w 177"/>
                <a:gd name="T25" fmla="*/ 121 h 266"/>
                <a:gd name="T26" fmla="*/ 177 w 177"/>
                <a:gd name="T27" fmla="*/ 144 h 266"/>
                <a:gd name="T28" fmla="*/ 175 w 177"/>
                <a:gd name="T29" fmla="*/ 171 h 266"/>
                <a:gd name="T30" fmla="*/ 169 w 177"/>
                <a:gd name="T31" fmla="*/ 200 h 266"/>
                <a:gd name="T32" fmla="*/ 157 w 177"/>
                <a:gd name="T33" fmla="*/ 231 h 266"/>
                <a:gd name="T34" fmla="*/ 142 w 177"/>
                <a:gd name="T35" fmla="*/ 266 h 266"/>
                <a:gd name="T36" fmla="*/ 139 w 177"/>
                <a:gd name="T37" fmla="*/ 265 h 266"/>
                <a:gd name="T38" fmla="*/ 133 w 177"/>
                <a:gd name="T39" fmla="*/ 264 h 266"/>
                <a:gd name="T40" fmla="*/ 123 w 177"/>
                <a:gd name="T41" fmla="*/ 260 h 266"/>
                <a:gd name="T42" fmla="*/ 110 w 177"/>
                <a:gd name="T43" fmla="*/ 253 h 266"/>
                <a:gd name="T44" fmla="*/ 96 w 177"/>
                <a:gd name="T45" fmla="*/ 247 h 266"/>
                <a:gd name="T46" fmla="*/ 82 w 177"/>
                <a:gd name="T47" fmla="*/ 236 h 266"/>
                <a:gd name="T48" fmla="*/ 65 w 177"/>
                <a:gd name="T49" fmla="*/ 226 h 266"/>
                <a:gd name="T50" fmla="*/ 51 w 177"/>
                <a:gd name="T51" fmla="*/ 213 h 266"/>
                <a:gd name="T52" fmla="*/ 35 w 177"/>
                <a:gd name="T53" fmla="*/ 199 h 266"/>
                <a:gd name="T54" fmla="*/ 22 w 177"/>
                <a:gd name="T55" fmla="*/ 182 h 266"/>
                <a:gd name="T56" fmla="*/ 12 w 177"/>
                <a:gd name="T57" fmla="*/ 164 h 266"/>
                <a:gd name="T58" fmla="*/ 4 w 177"/>
                <a:gd name="T59" fmla="*/ 143 h 266"/>
                <a:gd name="T60" fmla="*/ 0 w 177"/>
                <a:gd name="T61" fmla="*/ 121 h 266"/>
                <a:gd name="T62" fmla="*/ 1 w 177"/>
                <a:gd name="T63" fmla="*/ 96 h 266"/>
                <a:gd name="T64" fmla="*/ 7 w 177"/>
                <a:gd name="T65" fmla="*/ 69 h 266"/>
                <a:gd name="T66" fmla="*/ 18 w 177"/>
                <a:gd name="T67" fmla="*/ 40 h 266"/>
                <a:gd name="T68" fmla="*/ 36 w 177"/>
                <a:gd name="T69" fmla="*/ 9 h 266"/>
                <a:gd name="T70" fmla="*/ 36 w 177"/>
                <a:gd name="T71" fmla="*/ 12 h 266"/>
                <a:gd name="T72" fmla="*/ 34 w 177"/>
                <a:gd name="T73" fmla="*/ 20 h 266"/>
                <a:gd name="T74" fmla="*/ 30 w 177"/>
                <a:gd name="T75" fmla="*/ 33 h 266"/>
                <a:gd name="T76" fmla="*/ 27 w 177"/>
                <a:gd name="T77" fmla="*/ 48 h 266"/>
                <a:gd name="T78" fmla="*/ 26 w 177"/>
                <a:gd name="T79" fmla="*/ 66 h 266"/>
                <a:gd name="T80" fmla="*/ 26 w 177"/>
                <a:gd name="T81" fmla="*/ 87 h 266"/>
                <a:gd name="T82" fmla="*/ 30 w 177"/>
                <a:gd name="T83" fmla="*/ 108 h 266"/>
                <a:gd name="T84" fmla="*/ 38 w 177"/>
                <a:gd name="T85" fmla="*/ 131 h 266"/>
                <a:gd name="T86" fmla="*/ 51 w 177"/>
                <a:gd name="T87" fmla="*/ 153 h 266"/>
                <a:gd name="T88" fmla="*/ 49 w 177"/>
                <a:gd name="T89" fmla="*/ 149 h 266"/>
                <a:gd name="T90" fmla="*/ 47 w 177"/>
                <a:gd name="T91" fmla="*/ 140 h 266"/>
                <a:gd name="T92" fmla="*/ 44 w 177"/>
                <a:gd name="T93" fmla="*/ 126 h 266"/>
                <a:gd name="T94" fmla="*/ 40 w 177"/>
                <a:gd name="T95" fmla="*/ 109 h 266"/>
                <a:gd name="T96" fmla="*/ 39 w 177"/>
                <a:gd name="T97" fmla="*/ 88 h 266"/>
                <a:gd name="T98" fmla="*/ 39 w 177"/>
                <a:gd name="T99" fmla="*/ 66 h 266"/>
                <a:gd name="T100" fmla="*/ 42 w 177"/>
                <a:gd name="T101" fmla="*/ 44 h 266"/>
                <a:gd name="T102" fmla="*/ 48 w 177"/>
                <a:gd name="T103" fmla="*/ 21 h 266"/>
                <a:gd name="T104" fmla="*/ 60 w 177"/>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6">
                  <a:moveTo>
                    <a:pt x="60" y="0"/>
                  </a:moveTo>
                  <a:lnTo>
                    <a:pt x="61" y="1"/>
                  </a:lnTo>
                  <a:lnTo>
                    <a:pt x="66" y="3"/>
                  </a:lnTo>
                  <a:lnTo>
                    <a:pt x="75" y="7"/>
                  </a:lnTo>
                  <a:lnTo>
                    <a:pt x="86" y="12"/>
                  </a:lnTo>
                  <a:lnTo>
                    <a:pt x="97" y="18"/>
                  </a:lnTo>
                  <a:lnTo>
                    <a:pt x="110" y="27"/>
                  </a:lnTo>
                  <a:lnTo>
                    <a:pt x="123" y="38"/>
                  </a:lnTo>
                  <a:lnTo>
                    <a:pt x="136" y="49"/>
                  </a:lnTo>
                  <a:lnTo>
                    <a:pt x="148" y="64"/>
                  </a:lnTo>
                  <a:lnTo>
                    <a:pt x="160" y="81"/>
                  </a:lnTo>
                  <a:lnTo>
                    <a:pt x="168" y="100"/>
                  </a:lnTo>
                  <a:lnTo>
                    <a:pt x="174" y="121"/>
                  </a:lnTo>
                  <a:lnTo>
                    <a:pt x="177" y="144"/>
                  </a:lnTo>
                  <a:lnTo>
                    <a:pt x="175" y="171"/>
                  </a:lnTo>
                  <a:lnTo>
                    <a:pt x="169" y="200"/>
                  </a:lnTo>
                  <a:lnTo>
                    <a:pt x="157" y="231"/>
                  </a:lnTo>
                  <a:lnTo>
                    <a:pt x="142" y="266"/>
                  </a:lnTo>
                  <a:lnTo>
                    <a:pt x="139" y="265"/>
                  </a:lnTo>
                  <a:lnTo>
                    <a:pt x="133" y="264"/>
                  </a:lnTo>
                  <a:lnTo>
                    <a:pt x="123" y="260"/>
                  </a:lnTo>
                  <a:lnTo>
                    <a:pt x="110" y="253"/>
                  </a:lnTo>
                  <a:lnTo>
                    <a:pt x="96" y="247"/>
                  </a:lnTo>
                  <a:lnTo>
                    <a:pt x="82" y="236"/>
                  </a:lnTo>
                  <a:lnTo>
                    <a:pt x="65" y="226"/>
                  </a:lnTo>
                  <a:lnTo>
                    <a:pt x="51" y="213"/>
                  </a:lnTo>
                  <a:lnTo>
                    <a:pt x="35" y="199"/>
                  </a:lnTo>
                  <a:lnTo>
                    <a:pt x="22" y="182"/>
                  </a:lnTo>
                  <a:lnTo>
                    <a:pt x="12" y="164"/>
                  </a:lnTo>
                  <a:lnTo>
                    <a:pt x="4" y="143"/>
                  </a:lnTo>
                  <a:lnTo>
                    <a:pt x="0" y="121"/>
                  </a:lnTo>
                  <a:lnTo>
                    <a:pt x="1" y="96"/>
                  </a:lnTo>
                  <a:lnTo>
                    <a:pt x="7" y="69"/>
                  </a:lnTo>
                  <a:lnTo>
                    <a:pt x="18" y="40"/>
                  </a:lnTo>
                  <a:lnTo>
                    <a:pt x="36" y="9"/>
                  </a:lnTo>
                  <a:lnTo>
                    <a:pt x="36" y="12"/>
                  </a:lnTo>
                  <a:lnTo>
                    <a:pt x="34" y="20"/>
                  </a:lnTo>
                  <a:lnTo>
                    <a:pt x="30" y="33"/>
                  </a:lnTo>
                  <a:lnTo>
                    <a:pt x="27" y="48"/>
                  </a:lnTo>
                  <a:lnTo>
                    <a:pt x="26" y="66"/>
                  </a:lnTo>
                  <a:lnTo>
                    <a:pt x="26" y="87"/>
                  </a:lnTo>
                  <a:lnTo>
                    <a:pt x="30" y="108"/>
                  </a:lnTo>
                  <a:lnTo>
                    <a:pt x="38" y="131"/>
                  </a:lnTo>
                  <a:lnTo>
                    <a:pt x="51" y="153"/>
                  </a:lnTo>
                  <a:lnTo>
                    <a:pt x="49" y="149"/>
                  </a:lnTo>
                  <a:lnTo>
                    <a:pt x="47" y="140"/>
                  </a:lnTo>
                  <a:lnTo>
                    <a:pt x="44" y="126"/>
                  </a:lnTo>
                  <a:lnTo>
                    <a:pt x="40" y="109"/>
                  </a:lnTo>
                  <a:lnTo>
                    <a:pt x="39" y="88"/>
                  </a:lnTo>
                  <a:lnTo>
                    <a:pt x="39" y="66"/>
                  </a:lnTo>
                  <a:lnTo>
                    <a:pt x="42" y="44"/>
                  </a:lnTo>
                  <a:lnTo>
                    <a:pt x="48" y="21"/>
                  </a:lnTo>
                  <a:lnTo>
                    <a:pt x="6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8" name="任意多边形: 形状 49"/>
            <p:cNvSpPr>
              <a:spLocks/>
            </p:cNvSpPr>
            <p:nvPr/>
          </p:nvSpPr>
          <p:spPr bwMode="auto">
            <a:xfrm>
              <a:off x="3334990" y="2942431"/>
              <a:ext cx="280988" cy="406400"/>
            </a:xfrm>
            <a:custGeom>
              <a:avLst/>
              <a:gdLst>
                <a:gd name="T0" fmla="*/ 135 w 177"/>
                <a:gd name="T1" fmla="*/ 0 h 256"/>
                <a:gd name="T2" fmla="*/ 133 w 177"/>
                <a:gd name="T3" fmla="*/ 1 h 256"/>
                <a:gd name="T4" fmla="*/ 125 w 177"/>
                <a:gd name="T5" fmla="*/ 5 h 256"/>
                <a:gd name="T6" fmla="*/ 115 w 177"/>
                <a:gd name="T7" fmla="*/ 12 h 256"/>
                <a:gd name="T8" fmla="*/ 102 w 177"/>
                <a:gd name="T9" fmla="*/ 21 h 256"/>
                <a:gd name="T10" fmla="*/ 87 w 177"/>
                <a:gd name="T11" fmla="*/ 33 h 256"/>
                <a:gd name="T12" fmla="*/ 73 w 177"/>
                <a:gd name="T13" fmla="*/ 47 h 256"/>
                <a:gd name="T14" fmla="*/ 60 w 177"/>
                <a:gd name="T15" fmla="*/ 65 h 256"/>
                <a:gd name="T16" fmla="*/ 51 w 177"/>
                <a:gd name="T17" fmla="*/ 87 h 256"/>
                <a:gd name="T18" fmla="*/ 44 w 177"/>
                <a:gd name="T19" fmla="*/ 112 h 256"/>
                <a:gd name="T20" fmla="*/ 46 w 177"/>
                <a:gd name="T21" fmla="*/ 108 h 256"/>
                <a:gd name="T22" fmla="*/ 50 w 177"/>
                <a:gd name="T23" fmla="*/ 100 h 256"/>
                <a:gd name="T24" fmla="*/ 57 w 177"/>
                <a:gd name="T25" fmla="*/ 88 h 256"/>
                <a:gd name="T26" fmla="*/ 68 w 177"/>
                <a:gd name="T27" fmla="*/ 73 h 256"/>
                <a:gd name="T28" fmla="*/ 81 w 177"/>
                <a:gd name="T29" fmla="*/ 57 h 256"/>
                <a:gd name="T30" fmla="*/ 96 w 177"/>
                <a:gd name="T31" fmla="*/ 42 h 256"/>
                <a:gd name="T32" fmla="*/ 115 w 177"/>
                <a:gd name="T33" fmla="*/ 27 h 256"/>
                <a:gd name="T34" fmla="*/ 135 w 177"/>
                <a:gd name="T35" fmla="*/ 17 h 256"/>
                <a:gd name="T36" fmla="*/ 158 w 177"/>
                <a:gd name="T37" fmla="*/ 9 h 256"/>
                <a:gd name="T38" fmla="*/ 159 w 177"/>
                <a:gd name="T39" fmla="*/ 12 h 256"/>
                <a:gd name="T40" fmla="*/ 161 w 177"/>
                <a:gd name="T41" fmla="*/ 17 h 256"/>
                <a:gd name="T42" fmla="*/ 165 w 177"/>
                <a:gd name="T43" fmla="*/ 27 h 256"/>
                <a:gd name="T44" fmla="*/ 169 w 177"/>
                <a:gd name="T45" fmla="*/ 39 h 256"/>
                <a:gd name="T46" fmla="*/ 173 w 177"/>
                <a:gd name="T47" fmla="*/ 53 h 256"/>
                <a:gd name="T48" fmla="*/ 176 w 177"/>
                <a:gd name="T49" fmla="*/ 70 h 256"/>
                <a:gd name="T50" fmla="*/ 177 w 177"/>
                <a:gd name="T51" fmla="*/ 88 h 256"/>
                <a:gd name="T52" fmla="*/ 177 w 177"/>
                <a:gd name="T53" fmla="*/ 108 h 256"/>
                <a:gd name="T54" fmla="*/ 173 w 177"/>
                <a:gd name="T55" fmla="*/ 129 h 256"/>
                <a:gd name="T56" fmla="*/ 167 w 177"/>
                <a:gd name="T57" fmla="*/ 149 h 256"/>
                <a:gd name="T58" fmla="*/ 158 w 177"/>
                <a:gd name="T59" fmla="*/ 170 h 256"/>
                <a:gd name="T60" fmla="*/ 142 w 177"/>
                <a:gd name="T61" fmla="*/ 190 h 256"/>
                <a:gd name="T62" fmla="*/ 122 w 177"/>
                <a:gd name="T63" fmla="*/ 209 h 256"/>
                <a:gd name="T64" fmla="*/ 98 w 177"/>
                <a:gd name="T65" fmla="*/ 226 h 256"/>
                <a:gd name="T66" fmla="*/ 65 w 177"/>
                <a:gd name="T67" fmla="*/ 242 h 256"/>
                <a:gd name="T68" fmla="*/ 28 w 177"/>
                <a:gd name="T69" fmla="*/ 256 h 256"/>
                <a:gd name="T70" fmla="*/ 26 w 177"/>
                <a:gd name="T71" fmla="*/ 253 h 256"/>
                <a:gd name="T72" fmla="*/ 24 w 177"/>
                <a:gd name="T73" fmla="*/ 247 h 256"/>
                <a:gd name="T74" fmla="*/ 20 w 177"/>
                <a:gd name="T75" fmla="*/ 238 h 256"/>
                <a:gd name="T76" fmla="*/ 15 w 177"/>
                <a:gd name="T77" fmla="*/ 225 h 256"/>
                <a:gd name="T78" fmla="*/ 11 w 177"/>
                <a:gd name="T79" fmla="*/ 209 h 256"/>
                <a:gd name="T80" fmla="*/ 5 w 177"/>
                <a:gd name="T81" fmla="*/ 192 h 256"/>
                <a:gd name="T82" fmla="*/ 3 w 177"/>
                <a:gd name="T83" fmla="*/ 174 h 256"/>
                <a:gd name="T84" fmla="*/ 0 w 177"/>
                <a:gd name="T85" fmla="*/ 153 h 256"/>
                <a:gd name="T86" fmla="*/ 0 w 177"/>
                <a:gd name="T87" fmla="*/ 132 h 256"/>
                <a:gd name="T88" fmla="*/ 3 w 177"/>
                <a:gd name="T89" fmla="*/ 112 h 256"/>
                <a:gd name="T90" fmla="*/ 8 w 177"/>
                <a:gd name="T91" fmla="*/ 91 h 256"/>
                <a:gd name="T92" fmla="*/ 17 w 177"/>
                <a:gd name="T93" fmla="*/ 71 h 256"/>
                <a:gd name="T94" fmla="*/ 31 w 177"/>
                <a:gd name="T95" fmla="*/ 53 h 256"/>
                <a:gd name="T96" fmla="*/ 48 w 177"/>
                <a:gd name="T97" fmla="*/ 36 h 256"/>
                <a:gd name="T98" fmla="*/ 72 w 177"/>
                <a:gd name="T99" fmla="*/ 21 h 256"/>
                <a:gd name="T100" fmla="*/ 100 w 177"/>
                <a:gd name="T101" fmla="*/ 9 h 256"/>
                <a:gd name="T102" fmla="*/ 135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35" y="0"/>
                  </a:moveTo>
                  <a:lnTo>
                    <a:pt x="133" y="1"/>
                  </a:lnTo>
                  <a:lnTo>
                    <a:pt x="125" y="5"/>
                  </a:lnTo>
                  <a:lnTo>
                    <a:pt x="115" y="12"/>
                  </a:lnTo>
                  <a:lnTo>
                    <a:pt x="102" y="21"/>
                  </a:lnTo>
                  <a:lnTo>
                    <a:pt x="87" y="33"/>
                  </a:lnTo>
                  <a:lnTo>
                    <a:pt x="73" y="47"/>
                  </a:lnTo>
                  <a:lnTo>
                    <a:pt x="60" y="65"/>
                  </a:lnTo>
                  <a:lnTo>
                    <a:pt x="51" y="87"/>
                  </a:lnTo>
                  <a:lnTo>
                    <a:pt x="44" y="112"/>
                  </a:lnTo>
                  <a:lnTo>
                    <a:pt x="46" y="108"/>
                  </a:lnTo>
                  <a:lnTo>
                    <a:pt x="50" y="100"/>
                  </a:lnTo>
                  <a:lnTo>
                    <a:pt x="57" y="88"/>
                  </a:lnTo>
                  <a:lnTo>
                    <a:pt x="68" y="73"/>
                  </a:lnTo>
                  <a:lnTo>
                    <a:pt x="81" y="57"/>
                  </a:lnTo>
                  <a:lnTo>
                    <a:pt x="96" y="42"/>
                  </a:lnTo>
                  <a:lnTo>
                    <a:pt x="115" y="27"/>
                  </a:lnTo>
                  <a:lnTo>
                    <a:pt x="135" y="17"/>
                  </a:lnTo>
                  <a:lnTo>
                    <a:pt x="158" y="9"/>
                  </a:lnTo>
                  <a:lnTo>
                    <a:pt x="159" y="12"/>
                  </a:lnTo>
                  <a:lnTo>
                    <a:pt x="161" y="17"/>
                  </a:lnTo>
                  <a:lnTo>
                    <a:pt x="165" y="27"/>
                  </a:lnTo>
                  <a:lnTo>
                    <a:pt x="169" y="39"/>
                  </a:lnTo>
                  <a:lnTo>
                    <a:pt x="173" y="53"/>
                  </a:lnTo>
                  <a:lnTo>
                    <a:pt x="176" y="70"/>
                  </a:lnTo>
                  <a:lnTo>
                    <a:pt x="177" y="88"/>
                  </a:lnTo>
                  <a:lnTo>
                    <a:pt x="177" y="108"/>
                  </a:lnTo>
                  <a:lnTo>
                    <a:pt x="173" y="129"/>
                  </a:lnTo>
                  <a:lnTo>
                    <a:pt x="167" y="149"/>
                  </a:lnTo>
                  <a:lnTo>
                    <a:pt x="158" y="170"/>
                  </a:lnTo>
                  <a:lnTo>
                    <a:pt x="142" y="190"/>
                  </a:lnTo>
                  <a:lnTo>
                    <a:pt x="122" y="209"/>
                  </a:lnTo>
                  <a:lnTo>
                    <a:pt x="98" y="226"/>
                  </a:lnTo>
                  <a:lnTo>
                    <a:pt x="65" y="242"/>
                  </a:lnTo>
                  <a:lnTo>
                    <a:pt x="28" y="256"/>
                  </a:lnTo>
                  <a:lnTo>
                    <a:pt x="26" y="253"/>
                  </a:lnTo>
                  <a:lnTo>
                    <a:pt x="24" y="247"/>
                  </a:lnTo>
                  <a:lnTo>
                    <a:pt x="20" y="238"/>
                  </a:lnTo>
                  <a:lnTo>
                    <a:pt x="15" y="225"/>
                  </a:lnTo>
                  <a:lnTo>
                    <a:pt x="11" y="209"/>
                  </a:lnTo>
                  <a:lnTo>
                    <a:pt x="5" y="192"/>
                  </a:lnTo>
                  <a:lnTo>
                    <a:pt x="3" y="174"/>
                  </a:lnTo>
                  <a:lnTo>
                    <a:pt x="0" y="153"/>
                  </a:lnTo>
                  <a:lnTo>
                    <a:pt x="0" y="132"/>
                  </a:lnTo>
                  <a:lnTo>
                    <a:pt x="3" y="112"/>
                  </a:lnTo>
                  <a:lnTo>
                    <a:pt x="8" y="91"/>
                  </a:lnTo>
                  <a:lnTo>
                    <a:pt x="17" y="71"/>
                  </a:lnTo>
                  <a:lnTo>
                    <a:pt x="31" y="53"/>
                  </a:lnTo>
                  <a:lnTo>
                    <a:pt x="48" y="36"/>
                  </a:lnTo>
                  <a:lnTo>
                    <a:pt x="72" y="21"/>
                  </a:lnTo>
                  <a:lnTo>
                    <a:pt x="100" y="9"/>
                  </a:lnTo>
                  <a:lnTo>
                    <a:pt x="1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9" name="任意多边形: 形状 50"/>
            <p:cNvSpPr>
              <a:spLocks/>
            </p:cNvSpPr>
            <p:nvPr/>
          </p:nvSpPr>
          <p:spPr bwMode="auto">
            <a:xfrm>
              <a:off x="2347565" y="2512219"/>
              <a:ext cx="277813" cy="422275"/>
            </a:xfrm>
            <a:custGeom>
              <a:avLst/>
              <a:gdLst>
                <a:gd name="T0" fmla="*/ 60 w 175"/>
                <a:gd name="T1" fmla="*/ 0 h 266"/>
                <a:gd name="T2" fmla="*/ 61 w 175"/>
                <a:gd name="T3" fmla="*/ 1 h 266"/>
                <a:gd name="T4" fmla="*/ 66 w 175"/>
                <a:gd name="T5" fmla="*/ 2 h 266"/>
                <a:gd name="T6" fmla="*/ 75 w 175"/>
                <a:gd name="T7" fmla="*/ 6 h 266"/>
                <a:gd name="T8" fmla="*/ 84 w 175"/>
                <a:gd name="T9" fmla="*/ 11 h 266"/>
                <a:gd name="T10" fmla="*/ 97 w 175"/>
                <a:gd name="T11" fmla="*/ 18 h 266"/>
                <a:gd name="T12" fmla="*/ 110 w 175"/>
                <a:gd name="T13" fmla="*/ 27 h 266"/>
                <a:gd name="T14" fmla="*/ 123 w 175"/>
                <a:gd name="T15" fmla="*/ 37 h 266"/>
                <a:gd name="T16" fmla="*/ 136 w 175"/>
                <a:gd name="T17" fmla="*/ 49 h 266"/>
                <a:gd name="T18" fmla="*/ 148 w 175"/>
                <a:gd name="T19" fmla="*/ 65 h 266"/>
                <a:gd name="T20" fmla="*/ 158 w 175"/>
                <a:gd name="T21" fmla="*/ 80 h 266"/>
                <a:gd name="T22" fmla="*/ 167 w 175"/>
                <a:gd name="T23" fmla="*/ 100 h 266"/>
                <a:gd name="T24" fmla="*/ 173 w 175"/>
                <a:gd name="T25" fmla="*/ 120 h 266"/>
                <a:gd name="T26" fmla="*/ 175 w 175"/>
                <a:gd name="T27" fmla="*/ 145 h 266"/>
                <a:gd name="T28" fmla="*/ 174 w 175"/>
                <a:gd name="T29" fmla="*/ 171 h 266"/>
                <a:gd name="T30" fmla="*/ 169 w 175"/>
                <a:gd name="T31" fmla="*/ 200 h 266"/>
                <a:gd name="T32" fmla="*/ 157 w 175"/>
                <a:gd name="T33" fmla="*/ 232 h 266"/>
                <a:gd name="T34" fmla="*/ 140 w 175"/>
                <a:gd name="T35" fmla="*/ 266 h 266"/>
                <a:gd name="T36" fmla="*/ 139 w 175"/>
                <a:gd name="T37" fmla="*/ 266 h 266"/>
                <a:gd name="T38" fmla="*/ 132 w 175"/>
                <a:gd name="T39" fmla="*/ 263 h 266"/>
                <a:gd name="T40" fmla="*/ 122 w 175"/>
                <a:gd name="T41" fmla="*/ 259 h 266"/>
                <a:gd name="T42" fmla="*/ 110 w 175"/>
                <a:gd name="T43" fmla="*/ 253 h 266"/>
                <a:gd name="T44" fmla="*/ 96 w 175"/>
                <a:gd name="T45" fmla="*/ 246 h 266"/>
                <a:gd name="T46" fmla="*/ 80 w 175"/>
                <a:gd name="T47" fmla="*/ 237 h 266"/>
                <a:gd name="T48" fmla="*/ 65 w 175"/>
                <a:gd name="T49" fmla="*/ 226 h 266"/>
                <a:gd name="T50" fmla="*/ 49 w 175"/>
                <a:gd name="T51" fmla="*/ 213 h 266"/>
                <a:gd name="T52" fmla="*/ 35 w 175"/>
                <a:gd name="T53" fmla="*/ 198 h 266"/>
                <a:gd name="T54" fmla="*/ 22 w 175"/>
                <a:gd name="T55" fmla="*/ 181 h 266"/>
                <a:gd name="T56" fmla="*/ 11 w 175"/>
                <a:gd name="T57" fmla="*/ 163 h 266"/>
                <a:gd name="T58" fmla="*/ 4 w 175"/>
                <a:gd name="T59" fmla="*/ 143 h 266"/>
                <a:gd name="T60" fmla="*/ 0 w 175"/>
                <a:gd name="T61" fmla="*/ 120 h 266"/>
                <a:gd name="T62" fmla="*/ 1 w 175"/>
                <a:gd name="T63" fmla="*/ 96 h 266"/>
                <a:gd name="T64" fmla="*/ 6 w 175"/>
                <a:gd name="T65" fmla="*/ 70 h 266"/>
                <a:gd name="T66" fmla="*/ 18 w 175"/>
                <a:gd name="T67" fmla="*/ 40 h 266"/>
                <a:gd name="T68" fmla="*/ 36 w 175"/>
                <a:gd name="T69" fmla="*/ 9 h 266"/>
                <a:gd name="T70" fmla="*/ 35 w 175"/>
                <a:gd name="T71" fmla="*/ 11 h 266"/>
                <a:gd name="T72" fmla="*/ 32 w 175"/>
                <a:gd name="T73" fmla="*/ 21 h 266"/>
                <a:gd name="T74" fmla="*/ 30 w 175"/>
                <a:gd name="T75" fmla="*/ 32 h 266"/>
                <a:gd name="T76" fmla="*/ 27 w 175"/>
                <a:gd name="T77" fmla="*/ 48 h 266"/>
                <a:gd name="T78" fmla="*/ 24 w 175"/>
                <a:gd name="T79" fmla="*/ 66 h 266"/>
                <a:gd name="T80" fmla="*/ 26 w 175"/>
                <a:gd name="T81" fmla="*/ 87 h 266"/>
                <a:gd name="T82" fmla="*/ 30 w 175"/>
                <a:gd name="T83" fmla="*/ 109 h 266"/>
                <a:gd name="T84" fmla="*/ 37 w 175"/>
                <a:gd name="T85" fmla="*/ 131 h 266"/>
                <a:gd name="T86" fmla="*/ 50 w 175"/>
                <a:gd name="T87" fmla="*/ 153 h 266"/>
                <a:gd name="T88" fmla="*/ 49 w 175"/>
                <a:gd name="T89" fmla="*/ 149 h 266"/>
                <a:gd name="T90" fmla="*/ 47 w 175"/>
                <a:gd name="T91" fmla="*/ 140 h 266"/>
                <a:gd name="T92" fmla="*/ 43 w 175"/>
                <a:gd name="T93" fmla="*/ 127 h 266"/>
                <a:gd name="T94" fmla="*/ 40 w 175"/>
                <a:gd name="T95" fmla="*/ 109 h 266"/>
                <a:gd name="T96" fmla="*/ 37 w 175"/>
                <a:gd name="T97" fmla="*/ 88 h 266"/>
                <a:gd name="T98" fmla="*/ 37 w 175"/>
                <a:gd name="T99" fmla="*/ 66 h 266"/>
                <a:gd name="T100" fmla="*/ 41 w 175"/>
                <a:gd name="T101" fmla="*/ 44 h 266"/>
                <a:gd name="T102" fmla="*/ 48 w 175"/>
                <a:gd name="T103" fmla="*/ 22 h 266"/>
                <a:gd name="T104" fmla="*/ 60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60" y="0"/>
                  </a:moveTo>
                  <a:lnTo>
                    <a:pt x="61" y="1"/>
                  </a:lnTo>
                  <a:lnTo>
                    <a:pt x="66" y="2"/>
                  </a:lnTo>
                  <a:lnTo>
                    <a:pt x="75" y="6"/>
                  </a:lnTo>
                  <a:lnTo>
                    <a:pt x="84" y="11"/>
                  </a:lnTo>
                  <a:lnTo>
                    <a:pt x="97" y="18"/>
                  </a:lnTo>
                  <a:lnTo>
                    <a:pt x="110" y="27"/>
                  </a:lnTo>
                  <a:lnTo>
                    <a:pt x="123" y="37"/>
                  </a:lnTo>
                  <a:lnTo>
                    <a:pt x="136" y="49"/>
                  </a:lnTo>
                  <a:lnTo>
                    <a:pt x="148" y="65"/>
                  </a:lnTo>
                  <a:lnTo>
                    <a:pt x="158" y="80"/>
                  </a:lnTo>
                  <a:lnTo>
                    <a:pt x="167" y="100"/>
                  </a:lnTo>
                  <a:lnTo>
                    <a:pt x="173" y="120"/>
                  </a:lnTo>
                  <a:lnTo>
                    <a:pt x="175" y="145"/>
                  </a:lnTo>
                  <a:lnTo>
                    <a:pt x="174" y="171"/>
                  </a:lnTo>
                  <a:lnTo>
                    <a:pt x="169" y="200"/>
                  </a:lnTo>
                  <a:lnTo>
                    <a:pt x="157" y="232"/>
                  </a:lnTo>
                  <a:lnTo>
                    <a:pt x="140" y="266"/>
                  </a:lnTo>
                  <a:lnTo>
                    <a:pt x="139" y="266"/>
                  </a:lnTo>
                  <a:lnTo>
                    <a:pt x="132" y="263"/>
                  </a:lnTo>
                  <a:lnTo>
                    <a:pt x="122" y="259"/>
                  </a:lnTo>
                  <a:lnTo>
                    <a:pt x="110" y="253"/>
                  </a:lnTo>
                  <a:lnTo>
                    <a:pt x="96" y="246"/>
                  </a:lnTo>
                  <a:lnTo>
                    <a:pt x="80" y="237"/>
                  </a:lnTo>
                  <a:lnTo>
                    <a:pt x="65" y="226"/>
                  </a:lnTo>
                  <a:lnTo>
                    <a:pt x="49" y="213"/>
                  </a:lnTo>
                  <a:lnTo>
                    <a:pt x="35" y="198"/>
                  </a:lnTo>
                  <a:lnTo>
                    <a:pt x="22" y="181"/>
                  </a:lnTo>
                  <a:lnTo>
                    <a:pt x="11" y="163"/>
                  </a:lnTo>
                  <a:lnTo>
                    <a:pt x="4" y="143"/>
                  </a:lnTo>
                  <a:lnTo>
                    <a:pt x="0" y="120"/>
                  </a:lnTo>
                  <a:lnTo>
                    <a:pt x="1" y="96"/>
                  </a:lnTo>
                  <a:lnTo>
                    <a:pt x="6" y="70"/>
                  </a:lnTo>
                  <a:lnTo>
                    <a:pt x="18" y="40"/>
                  </a:lnTo>
                  <a:lnTo>
                    <a:pt x="36" y="9"/>
                  </a:lnTo>
                  <a:lnTo>
                    <a:pt x="35" y="11"/>
                  </a:lnTo>
                  <a:lnTo>
                    <a:pt x="32" y="21"/>
                  </a:lnTo>
                  <a:lnTo>
                    <a:pt x="30" y="32"/>
                  </a:lnTo>
                  <a:lnTo>
                    <a:pt x="27" y="48"/>
                  </a:lnTo>
                  <a:lnTo>
                    <a:pt x="24" y="66"/>
                  </a:lnTo>
                  <a:lnTo>
                    <a:pt x="26" y="87"/>
                  </a:lnTo>
                  <a:lnTo>
                    <a:pt x="30" y="109"/>
                  </a:lnTo>
                  <a:lnTo>
                    <a:pt x="37" y="131"/>
                  </a:lnTo>
                  <a:lnTo>
                    <a:pt x="50" y="153"/>
                  </a:lnTo>
                  <a:lnTo>
                    <a:pt x="49" y="149"/>
                  </a:lnTo>
                  <a:lnTo>
                    <a:pt x="47" y="140"/>
                  </a:lnTo>
                  <a:lnTo>
                    <a:pt x="43" y="127"/>
                  </a:lnTo>
                  <a:lnTo>
                    <a:pt x="40" y="109"/>
                  </a:lnTo>
                  <a:lnTo>
                    <a:pt x="37" y="88"/>
                  </a:lnTo>
                  <a:lnTo>
                    <a:pt x="37" y="66"/>
                  </a:lnTo>
                  <a:lnTo>
                    <a:pt x="41" y="44"/>
                  </a:lnTo>
                  <a:lnTo>
                    <a:pt x="48" y="22"/>
                  </a:lnTo>
                  <a:lnTo>
                    <a:pt x="6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50" name="任意多边形: 形状 51"/>
            <p:cNvSpPr>
              <a:spLocks/>
            </p:cNvSpPr>
            <p:nvPr/>
          </p:nvSpPr>
          <p:spPr bwMode="auto">
            <a:xfrm>
              <a:off x="2658715" y="2934494"/>
              <a:ext cx="280988" cy="406400"/>
            </a:xfrm>
            <a:custGeom>
              <a:avLst/>
              <a:gdLst>
                <a:gd name="T0" fmla="*/ 135 w 177"/>
                <a:gd name="T1" fmla="*/ 0 h 256"/>
                <a:gd name="T2" fmla="*/ 133 w 177"/>
                <a:gd name="T3" fmla="*/ 1 h 256"/>
                <a:gd name="T4" fmla="*/ 125 w 177"/>
                <a:gd name="T5" fmla="*/ 5 h 256"/>
                <a:gd name="T6" fmla="*/ 114 w 177"/>
                <a:gd name="T7" fmla="*/ 12 h 256"/>
                <a:gd name="T8" fmla="*/ 101 w 177"/>
                <a:gd name="T9" fmla="*/ 21 h 256"/>
                <a:gd name="T10" fmla="*/ 87 w 177"/>
                <a:gd name="T11" fmla="*/ 32 h 256"/>
                <a:gd name="T12" fmla="*/ 73 w 177"/>
                <a:gd name="T13" fmla="*/ 48 h 256"/>
                <a:gd name="T14" fmla="*/ 61 w 177"/>
                <a:gd name="T15" fmla="*/ 66 h 256"/>
                <a:gd name="T16" fmla="*/ 51 w 177"/>
                <a:gd name="T17" fmla="*/ 87 h 256"/>
                <a:gd name="T18" fmla="*/ 44 w 177"/>
                <a:gd name="T19" fmla="*/ 112 h 256"/>
                <a:gd name="T20" fmla="*/ 45 w 177"/>
                <a:gd name="T21" fmla="*/ 109 h 256"/>
                <a:gd name="T22" fmla="*/ 49 w 177"/>
                <a:gd name="T23" fmla="*/ 100 h 256"/>
                <a:gd name="T24" fmla="*/ 57 w 177"/>
                <a:gd name="T25" fmla="*/ 88 h 256"/>
                <a:gd name="T26" fmla="*/ 68 w 177"/>
                <a:gd name="T27" fmla="*/ 74 h 256"/>
                <a:gd name="T28" fmla="*/ 81 w 177"/>
                <a:gd name="T29" fmla="*/ 57 h 256"/>
                <a:gd name="T30" fmla="*/ 96 w 177"/>
                <a:gd name="T31" fmla="*/ 41 h 256"/>
                <a:gd name="T32" fmla="*/ 114 w 177"/>
                <a:gd name="T33" fmla="*/ 27 h 256"/>
                <a:gd name="T34" fmla="*/ 135 w 177"/>
                <a:gd name="T35" fmla="*/ 17 h 256"/>
                <a:gd name="T36" fmla="*/ 159 w 177"/>
                <a:gd name="T37" fmla="*/ 10 h 256"/>
                <a:gd name="T38" fmla="*/ 159 w 177"/>
                <a:gd name="T39" fmla="*/ 12 h 256"/>
                <a:gd name="T40" fmla="*/ 161 w 177"/>
                <a:gd name="T41" fmla="*/ 18 h 256"/>
                <a:gd name="T42" fmla="*/ 165 w 177"/>
                <a:gd name="T43" fmla="*/ 27 h 256"/>
                <a:gd name="T44" fmla="*/ 169 w 177"/>
                <a:gd name="T45" fmla="*/ 39 h 256"/>
                <a:gd name="T46" fmla="*/ 173 w 177"/>
                <a:gd name="T47" fmla="*/ 54 h 256"/>
                <a:gd name="T48" fmla="*/ 175 w 177"/>
                <a:gd name="T49" fmla="*/ 70 h 256"/>
                <a:gd name="T50" fmla="*/ 177 w 177"/>
                <a:gd name="T51" fmla="*/ 89 h 256"/>
                <a:gd name="T52" fmla="*/ 177 w 177"/>
                <a:gd name="T53" fmla="*/ 109 h 256"/>
                <a:gd name="T54" fmla="*/ 174 w 177"/>
                <a:gd name="T55" fmla="*/ 128 h 256"/>
                <a:gd name="T56" fmla="*/ 168 w 177"/>
                <a:gd name="T57" fmla="*/ 149 h 256"/>
                <a:gd name="T58" fmla="*/ 157 w 177"/>
                <a:gd name="T59" fmla="*/ 170 h 256"/>
                <a:gd name="T60" fmla="*/ 143 w 177"/>
                <a:gd name="T61" fmla="*/ 189 h 256"/>
                <a:gd name="T62" fmla="*/ 122 w 177"/>
                <a:gd name="T63" fmla="*/ 209 h 256"/>
                <a:gd name="T64" fmla="*/ 97 w 177"/>
                <a:gd name="T65" fmla="*/ 226 h 256"/>
                <a:gd name="T66" fmla="*/ 66 w 177"/>
                <a:gd name="T67" fmla="*/ 243 h 256"/>
                <a:gd name="T68" fmla="*/ 27 w 177"/>
                <a:gd name="T69" fmla="*/ 256 h 256"/>
                <a:gd name="T70" fmla="*/ 26 w 177"/>
                <a:gd name="T71" fmla="*/ 253 h 256"/>
                <a:gd name="T72" fmla="*/ 23 w 177"/>
                <a:gd name="T73" fmla="*/ 248 h 256"/>
                <a:gd name="T74" fmla="*/ 19 w 177"/>
                <a:gd name="T75" fmla="*/ 237 h 256"/>
                <a:gd name="T76" fmla="*/ 14 w 177"/>
                <a:gd name="T77" fmla="*/ 224 h 256"/>
                <a:gd name="T78" fmla="*/ 10 w 177"/>
                <a:gd name="T79" fmla="*/ 210 h 256"/>
                <a:gd name="T80" fmla="*/ 5 w 177"/>
                <a:gd name="T81" fmla="*/ 192 h 256"/>
                <a:gd name="T82" fmla="*/ 3 w 177"/>
                <a:gd name="T83" fmla="*/ 174 h 256"/>
                <a:gd name="T84" fmla="*/ 0 w 177"/>
                <a:gd name="T85" fmla="*/ 154 h 256"/>
                <a:gd name="T86" fmla="*/ 0 w 177"/>
                <a:gd name="T87" fmla="*/ 134 h 256"/>
                <a:gd name="T88" fmla="*/ 3 w 177"/>
                <a:gd name="T89" fmla="*/ 113 h 256"/>
                <a:gd name="T90" fmla="*/ 9 w 177"/>
                <a:gd name="T91" fmla="*/ 92 h 256"/>
                <a:gd name="T92" fmla="*/ 18 w 177"/>
                <a:gd name="T93" fmla="*/ 71 h 256"/>
                <a:gd name="T94" fmla="*/ 31 w 177"/>
                <a:gd name="T95" fmla="*/ 53 h 256"/>
                <a:gd name="T96" fmla="*/ 49 w 177"/>
                <a:gd name="T97" fmla="*/ 36 h 256"/>
                <a:gd name="T98" fmla="*/ 71 w 177"/>
                <a:gd name="T99" fmla="*/ 22 h 256"/>
                <a:gd name="T100" fmla="*/ 100 w 177"/>
                <a:gd name="T101" fmla="*/ 9 h 256"/>
                <a:gd name="T102" fmla="*/ 135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35" y="0"/>
                  </a:moveTo>
                  <a:lnTo>
                    <a:pt x="133" y="1"/>
                  </a:lnTo>
                  <a:lnTo>
                    <a:pt x="125" y="5"/>
                  </a:lnTo>
                  <a:lnTo>
                    <a:pt x="114" y="12"/>
                  </a:lnTo>
                  <a:lnTo>
                    <a:pt x="101" y="21"/>
                  </a:lnTo>
                  <a:lnTo>
                    <a:pt x="87" y="32"/>
                  </a:lnTo>
                  <a:lnTo>
                    <a:pt x="73" y="48"/>
                  </a:lnTo>
                  <a:lnTo>
                    <a:pt x="61" y="66"/>
                  </a:lnTo>
                  <a:lnTo>
                    <a:pt x="51" y="87"/>
                  </a:lnTo>
                  <a:lnTo>
                    <a:pt x="44" y="112"/>
                  </a:lnTo>
                  <a:lnTo>
                    <a:pt x="45" y="109"/>
                  </a:lnTo>
                  <a:lnTo>
                    <a:pt x="49" y="100"/>
                  </a:lnTo>
                  <a:lnTo>
                    <a:pt x="57" y="88"/>
                  </a:lnTo>
                  <a:lnTo>
                    <a:pt x="68" y="74"/>
                  </a:lnTo>
                  <a:lnTo>
                    <a:pt x="81" y="57"/>
                  </a:lnTo>
                  <a:lnTo>
                    <a:pt x="96" y="41"/>
                  </a:lnTo>
                  <a:lnTo>
                    <a:pt x="114" y="27"/>
                  </a:lnTo>
                  <a:lnTo>
                    <a:pt x="135" y="17"/>
                  </a:lnTo>
                  <a:lnTo>
                    <a:pt x="159" y="10"/>
                  </a:lnTo>
                  <a:lnTo>
                    <a:pt x="159" y="12"/>
                  </a:lnTo>
                  <a:lnTo>
                    <a:pt x="161" y="18"/>
                  </a:lnTo>
                  <a:lnTo>
                    <a:pt x="165" y="27"/>
                  </a:lnTo>
                  <a:lnTo>
                    <a:pt x="169" y="39"/>
                  </a:lnTo>
                  <a:lnTo>
                    <a:pt x="173" y="54"/>
                  </a:lnTo>
                  <a:lnTo>
                    <a:pt x="175" y="70"/>
                  </a:lnTo>
                  <a:lnTo>
                    <a:pt x="177" y="89"/>
                  </a:lnTo>
                  <a:lnTo>
                    <a:pt x="177" y="109"/>
                  </a:lnTo>
                  <a:lnTo>
                    <a:pt x="174" y="128"/>
                  </a:lnTo>
                  <a:lnTo>
                    <a:pt x="168" y="149"/>
                  </a:lnTo>
                  <a:lnTo>
                    <a:pt x="157" y="170"/>
                  </a:lnTo>
                  <a:lnTo>
                    <a:pt x="143" y="189"/>
                  </a:lnTo>
                  <a:lnTo>
                    <a:pt x="122" y="209"/>
                  </a:lnTo>
                  <a:lnTo>
                    <a:pt x="97" y="226"/>
                  </a:lnTo>
                  <a:lnTo>
                    <a:pt x="66" y="243"/>
                  </a:lnTo>
                  <a:lnTo>
                    <a:pt x="27" y="256"/>
                  </a:lnTo>
                  <a:lnTo>
                    <a:pt x="26" y="253"/>
                  </a:lnTo>
                  <a:lnTo>
                    <a:pt x="23" y="248"/>
                  </a:lnTo>
                  <a:lnTo>
                    <a:pt x="19" y="237"/>
                  </a:lnTo>
                  <a:lnTo>
                    <a:pt x="14" y="224"/>
                  </a:lnTo>
                  <a:lnTo>
                    <a:pt x="10" y="210"/>
                  </a:lnTo>
                  <a:lnTo>
                    <a:pt x="5" y="192"/>
                  </a:lnTo>
                  <a:lnTo>
                    <a:pt x="3" y="174"/>
                  </a:lnTo>
                  <a:lnTo>
                    <a:pt x="0" y="154"/>
                  </a:lnTo>
                  <a:lnTo>
                    <a:pt x="0" y="134"/>
                  </a:lnTo>
                  <a:lnTo>
                    <a:pt x="3" y="113"/>
                  </a:lnTo>
                  <a:lnTo>
                    <a:pt x="9" y="92"/>
                  </a:lnTo>
                  <a:lnTo>
                    <a:pt x="18" y="71"/>
                  </a:lnTo>
                  <a:lnTo>
                    <a:pt x="31" y="53"/>
                  </a:lnTo>
                  <a:lnTo>
                    <a:pt x="49" y="36"/>
                  </a:lnTo>
                  <a:lnTo>
                    <a:pt x="71" y="22"/>
                  </a:lnTo>
                  <a:lnTo>
                    <a:pt x="100" y="9"/>
                  </a:lnTo>
                  <a:lnTo>
                    <a:pt x="1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51" name="任意多边形: 形状 52"/>
            <p:cNvSpPr>
              <a:spLocks/>
            </p:cNvSpPr>
            <p:nvPr/>
          </p:nvSpPr>
          <p:spPr bwMode="auto">
            <a:xfrm>
              <a:off x="582265" y="1702594"/>
              <a:ext cx="4622800" cy="3960813"/>
            </a:xfrm>
            <a:custGeom>
              <a:avLst/>
              <a:gdLst>
                <a:gd name="T0" fmla="*/ 1771 w 2912"/>
                <a:gd name="T1" fmla="*/ 212 h 2495"/>
                <a:gd name="T2" fmla="*/ 1821 w 2912"/>
                <a:gd name="T3" fmla="*/ 523 h 2495"/>
                <a:gd name="T4" fmla="*/ 2166 w 2912"/>
                <a:gd name="T5" fmla="*/ 719 h 2495"/>
                <a:gd name="T6" fmla="*/ 2127 w 2912"/>
                <a:gd name="T7" fmla="*/ 721 h 2495"/>
                <a:gd name="T8" fmla="*/ 1993 w 2912"/>
                <a:gd name="T9" fmla="*/ 734 h 2495"/>
                <a:gd name="T10" fmla="*/ 1970 w 2912"/>
                <a:gd name="T11" fmla="*/ 668 h 2495"/>
                <a:gd name="T12" fmla="*/ 1784 w 2912"/>
                <a:gd name="T13" fmla="*/ 579 h 2495"/>
                <a:gd name="T14" fmla="*/ 1693 w 2912"/>
                <a:gd name="T15" fmla="*/ 823 h 2495"/>
                <a:gd name="T16" fmla="*/ 1672 w 2912"/>
                <a:gd name="T17" fmla="*/ 1263 h 2495"/>
                <a:gd name="T18" fmla="*/ 2279 w 2912"/>
                <a:gd name="T19" fmla="*/ 1043 h 2495"/>
                <a:gd name="T20" fmla="*/ 2512 w 2912"/>
                <a:gd name="T21" fmla="*/ 751 h 2495"/>
                <a:gd name="T22" fmla="*/ 2531 w 2912"/>
                <a:gd name="T23" fmla="*/ 416 h 2495"/>
                <a:gd name="T24" fmla="*/ 2540 w 2912"/>
                <a:gd name="T25" fmla="*/ 680 h 2495"/>
                <a:gd name="T26" fmla="*/ 2714 w 2912"/>
                <a:gd name="T27" fmla="*/ 610 h 2495"/>
                <a:gd name="T28" fmla="*/ 2812 w 2912"/>
                <a:gd name="T29" fmla="*/ 553 h 2495"/>
                <a:gd name="T30" fmla="*/ 2414 w 2912"/>
                <a:gd name="T31" fmla="*/ 1060 h 2495"/>
                <a:gd name="T32" fmla="*/ 2656 w 2912"/>
                <a:gd name="T33" fmla="*/ 1202 h 2495"/>
                <a:gd name="T34" fmla="*/ 2899 w 2912"/>
                <a:gd name="T35" fmla="*/ 1204 h 2495"/>
                <a:gd name="T36" fmla="*/ 2652 w 2912"/>
                <a:gd name="T37" fmla="*/ 1277 h 2495"/>
                <a:gd name="T38" fmla="*/ 2305 w 2912"/>
                <a:gd name="T39" fmla="*/ 1129 h 2495"/>
                <a:gd name="T40" fmla="*/ 1921 w 2912"/>
                <a:gd name="T41" fmla="*/ 1342 h 2495"/>
                <a:gd name="T42" fmla="*/ 1916 w 2912"/>
                <a:gd name="T43" fmla="*/ 1456 h 2495"/>
                <a:gd name="T44" fmla="*/ 2436 w 2912"/>
                <a:gd name="T45" fmla="*/ 1563 h 2495"/>
                <a:gd name="T46" fmla="*/ 2652 w 2912"/>
                <a:gd name="T47" fmla="*/ 1526 h 2495"/>
                <a:gd name="T48" fmla="*/ 2372 w 2912"/>
                <a:gd name="T49" fmla="*/ 1620 h 2495"/>
                <a:gd name="T50" fmla="*/ 2395 w 2912"/>
                <a:gd name="T51" fmla="*/ 1808 h 2495"/>
                <a:gd name="T52" fmla="*/ 2223 w 2912"/>
                <a:gd name="T53" fmla="*/ 1608 h 2495"/>
                <a:gd name="T54" fmla="*/ 1763 w 2912"/>
                <a:gd name="T55" fmla="*/ 1592 h 2495"/>
                <a:gd name="T56" fmla="*/ 1711 w 2912"/>
                <a:gd name="T57" fmla="*/ 2043 h 2495"/>
                <a:gd name="T58" fmla="*/ 1944 w 2912"/>
                <a:gd name="T59" fmla="*/ 2432 h 2495"/>
                <a:gd name="T60" fmla="*/ 1675 w 2912"/>
                <a:gd name="T61" fmla="*/ 2448 h 2495"/>
                <a:gd name="T62" fmla="*/ 1097 w 2912"/>
                <a:gd name="T63" fmla="*/ 2487 h 2495"/>
                <a:gd name="T64" fmla="*/ 1415 w 2912"/>
                <a:gd name="T65" fmla="*/ 2369 h 2495"/>
                <a:gd name="T66" fmla="*/ 1296 w 2912"/>
                <a:gd name="T67" fmla="*/ 1765 h 2495"/>
                <a:gd name="T68" fmla="*/ 867 w 2912"/>
                <a:gd name="T69" fmla="*/ 1553 h 2495"/>
                <a:gd name="T70" fmla="*/ 596 w 2912"/>
                <a:gd name="T71" fmla="*/ 1669 h 2495"/>
                <a:gd name="T72" fmla="*/ 372 w 2912"/>
                <a:gd name="T73" fmla="*/ 1769 h 2495"/>
                <a:gd name="T74" fmla="*/ 574 w 2912"/>
                <a:gd name="T75" fmla="*/ 1595 h 2495"/>
                <a:gd name="T76" fmla="*/ 281 w 2912"/>
                <a:gd name="T77" fmla="*/ 1443 h 2495"/>
                <a:gd name="T78" fmla="*/ 2 w 2912"/>
                <a:gd name="T79" fmla="*/ 1182 h 2495"/>
                <a:gd name="T80" fmla="*/ 232 w 2912"/>
                <a:gd name="T81" fmla="*/ 1374 h 2495"/>
                <a:gd name="T82" fmla="*/ 367 w 2912"/>
                <a:gd name="T83" fmla="*/ 1342 h 2495"/>
                <a:gd name="T84" fmla="*/ 420 w 2912"/>
                <a:gd name="T85" fmla="*/ 1194 h 2495"/>
                <a:gd name="T86" fmla="*/ 488 w 2912"/>
                <a:gd name="T87" fmla="*/ 1417 h 2495"/>
                <a:gd name="T88" fmla="*/ 984 w 2912"/>
                <a:gd name="T89" fmla="*/ 1443 h 2495"/>
                <a:gd name="T90" fmla="*/ 1199 w 2912"/>
                <a:gd name="T91" fmla="*/ 1196 h 2495"/>
                <a:gd name="T92" fmla="*/ 926 w 2912"/>
                <a:gd name="T93" fmla="*/ 678 h 2495"/>
                <a:gd name="T94" fmla="*/ 648 w 2912"/>
                <a:gd name="T95" fmla="*/ 566 h 2495"/>
                <a:gd name="T96" fmla="*/ 849 w 2912"/>
                <a:gd name="T97" fmla="*/ 630 h 2495"/>
                <a:gd name="T98" fmla="*/ 837 w 2912"/>
                <a:gd name="T99" fmla="*/ 342 h 2495"/>
                <a:gd name="T100" fmla="*/ 912 w 2912"/>
                <a:gd name="T101" fmla="*/ 194 h 2495"/>
                <a:gd name="T102" fmla="*/ 940 w 2912"/>
                <a:gd name="T103" fmla="*/ 460 h 2495"/>
                <a:gd name="T104" fmla="*/ 1181 w 2912"/>
                <a:gd name="T105" fmla="*/ 331 h 2495"/>
                <a:gd name="T106" fmla="*/ 947 w 2912"/>
                <a:gd name="T107" fmla="*/ 528 h 2495"/>
                <a:gd name="T108" fmla="*/ 1166 w 2912"/>
                <a:gd name="T109" fmla="*/ 904 h 2495"/>
                <a:gd name="T110" fmla="*/ 1496 w 2912"/>
                <a:gd name="T111" fmla="*/ 1139 h 2495"/>
                <a:gd name="T112" fmla="*/ 1564 w 2912"/>
                <a:gd name="T113" fmla="*/ 746 h 2495"/>
                <a:gd name="T114" fmla="*/ 1334 w 2912"/>
                <a:gd name="T115" fmla="*/ 449 h 2495"/>
                <a:gd name="T116" fmla="*/ 1517 w 2912"/>
                <a:gd name="T117" fmla="*/ 654 h 2495"/>
                <a:gd name="T118" fmla="*/ 1701 w 2912"/>
                <a:gd name="T119" fmla="*/ 386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2" h="2495">
                  <a:moveTo>
                    <a:pt x="1750" y="0"/>
                  </a:moveTo>
                  <a:lnTo>
                    <a:pt x="1750" y="2"/>
                  </a:lnTo>
                  <a:lnTo>
                    <a:pt x="1752" y="7"/>
                  </a:lnTo>
                  <a:lnTo>
                    <a:pt x="1755" y="16"/>
                  </a:lnTo>
                  <a:lnTo>
                    <a:pt x="1759" y="31"/>
                  </a:lnTo>
                  <a:lnTo>
                    <a:pt x="1763" y="49"/>
                  </a:lnTo>
                  <a:lnTo>
                    <a:pt x="1765" y="72"/>
                  </a:lnTo>
                  <a:lnTo>
                    <a:pt x="1768" y="100"/>
                  </a:lnTo>
                  <a:lnTo>
                    <a:pt x="1771" y="132"/>
                  </a:lnTo>
                  <a:lnTo>
                    <a:pt x="1772" y="170"/>
                  </a:lnTo>
                  <a:lnTo>
                    <a:pt x="1771" y="212"/>
                  </a:lnTo>
                  <a:lnTo>
                    <a:pt x="1768" y="262"/>
                  </a:lnTo>
                  <a:lnTo>
                    <a:pt x="1763" y="315"/>
                  </a:lnTo>
                  <a:lnTo>
                    <a:pt x="1756" y="376"/>
                  </a:lnTo>
                  <a:lnTo>
                    <a:pt x="1746" y="442"/>
                  </a:lnTo>
                  <a:lnTo>
                    <a:pt x="1732" y="515"/>
                  </a:lnTo>
                  <a:lnTo>
                    <a:pt x="1734" y="515"/>
                  </a:lnTo>
                  <a:lnTo>
                    <a:pt x="1743" y="515"/>
                  </a:lnTo>
                  <a:lnTo>
                    <a:pt x="1756" y="516"/>
                  </a:lnTo>
                  <a:lnTo>
                    <a:pt x="1775" y="518"/>
                  </a:lnTo>
                  <a:lnTo>
                    <a:pt x="1797" y="519"/>
                  </a:lnTo>
                  <a:lnTo>
                    <a:pt x="1821" y="523"/>
                  </a:lnTo>
                  <a:lnTo>
                    <a:pt x="1850" y="528"/>
                  </a:lnTo>
                  <a:lnTo>
                    <a:pt x="1880" y="534"/>
                  </a:lnTo>
                  <a:lnTo>
                    <a:pt x="1912" y="543"/>
                  </a:lnTo>
                  <a:lnTo>
                    <a:pt x="1946" y="555"/>
                  </a:lnTo>
                  <a:lnTo>
                    <a:pt x="1980" y="568"/>
                  </a:lnTo>
                  <a:lnTo>
                    <a:pt x="2014" y="585"/>
                  </a:lnTo>
                  <a:lnTo>
                    <a:pt x="2048" y="604"/>
                  </a:lnTo>
                  <a:lnTo>
                    <a:pt x="2080" y="628"/>
                  </a:lnTo>
                  <a:lnTo>
                    <a:pt x="2111" y="654"/>
                  </a:lnTo>
                  <a:lnTo>
                    <a:pt x="2140" y="685"/>
                  </a:lnTo>
                  <a:lnTo>
                    <a:pt x="2166" y="719"/>
                  </a:lnTo>
                  <a:lnTo>
                    <a:pt x="2189" y="758"/>
                  </a:lnTo>
                  <a:lnTo>
                    <a:pt x="2207" y="802"/>
                  </a:lnTo>
                  <a:lnTo>
                    <a:pt x="2223" y="850"/>
                  </a:lnTo>
                  <a:lnTo>
                    <a:pt x="2222" y="847"/>
                  </a:lnTo>
                  <a:lnTo>
                    <a:pt x="2216" y="838"/>
                  </a:lnTo>
                  <a:lnTo>
                    <a:pt x="2209" y="825"/>
                  </a:lnTo>
                  <a:lnTo>
                    <a:pt x="2197" y="807"/>
                  </a:lnTo>
                  <a:lnTo>
                    <a:pt x="2183" y="788"/>
                  </a:lnTo>
                  <a:lnTo>
                    <a:pt x="2167" y="765"/>
                  </a:lnTo>
                  <a:lnTo>
                    <a:pt x="2148" y="743"/>
                  </a:lnTo>
                  <a:lnTo>
                    <a:pt x="2127" y="721"/>
                  </a:lnTo>
                  <a:lnTo>
                    <a:pt x="2103" y="699"/>
                  </a:lnTo>
                  <a:lnTo>
                    <a:pt x="2077" y="681"/>
                  </a:lnTo>
                  <a:lnTo>
                    <a:pt x="2051" y="666"/>
                  </a:lnTo>
                  <a:lnTo>
                    <a:pt x="2022" y="654"/>
                  </a:lnTo>
                  <a:lnTo>
                    <a:pt x="1992" y="647"/>
                  </a:lnTo>
                  <a:lnTo>
                    <a:pt x="1993" y="650"/>
                  </a:lnTo>
                  <a:lnTo>
                    <a:pt x="1996" y="659"/>
                  </a:lnTo>
                  <a:lnTo>
                    <a:pt x="1997" y="672"/>
                  </a:lnTo>
                  <a:lnTo>
                    <a:pt x="1998" y="690"/>
                  </a:lnTo>
                  <a:lnTo>
                    <a:pt x="1997" y="711"/>
                  </a:lnTo>
                  <a:lnTo>
                    <a:pt x="1993" y="734"/>
                  </a:lnTo>
                  <a:lnTo>
                    <a:pt x="1984" y="759"/>
                  </a:lnTo>
                  <a:lnTo>
                    <a:pt x="1968" y="785"/>
                  </a:lnTo>
                  <a:lnTo>
                    <a:pt x="1946" y="812"/>
                  </a:lnTo>
                  <a:lnTo>
                    <a:pt x="1949" y="810"/>
                  </a:lnTo>
                  <a:lnTo>
                    <a:pt x="1953" y="802"/>
                  </a:lnTo>
                  <a:lnTo>
                    <a:pt x="1960" y="790"/>
                  </a:lnTo>
                  <a:lnTo>
                    <a:pt x="1967" y="773"/>
                  </a:lnTo>
                  <a:lnTo>
                    <a:pt x="1972" y="751"/>
                  </a:lnTo>
                  <a:lnTo>
                    <a:pt x="1976" y="727"/>
                  </a:lnTo>
                  <a:lnTo>
                    <a:pt x="1976" y="699"/>
                  </a:lnTo>
                  <a:lnTo>
                    <a:pt x="1970" y="668"/>
                  </a:lnTo>
                  <a:lnTo>
                    <a:pt x="1958" y="633"/>
                  </a:lnTo>
                  <a:lnTo>
                    <a:pt x="1955" y="632"/>
                  </a:lnTo>
                  <a:lnTo>
                    <a:pt x="1947" y="628"/>
                  </a:lnTo>
                  <a:lnTo>
                    <a:pt x="1934" y="623"/>
                  </a:lnTo>
                  <a:lnTo>
                    <a:pt x="1919" y="615"/>
                  </a:lnTo>
                  <a:lnTo>
                    <a:pt x="1899" y="607"/>
                  </a:lnTo>
                  <a:lnTo>
                    <a:pt x="1877" y="599"/>
                  </a:lnTo>
                  <a:lnTo>
                    <a:pt x="1855" y="592"/>
                  </a:lnTo>
                  <a:lnTo>
                    <a:pt x="1830" y="585"/>
                  </a:lnTo>
                  <a:lnTo>
                    <a:pt x="1807" y="581"/>
                  </a:lnTo>
                  <a:lnTo>
                    <a:pt x="1784" y="579"/>
                  </a:lnTo>
                  <a:lnTo>
                    <a:pt x="1763" y="580"/>
                  </a:lnTo>
                  <a:lnTo>
                    <a:pt x="1742" y="584"/>
                  </a:lnTo>
                  <a:lnTo>
                    <a:pt x="1725" y="593"/>
                  </a:lnTo>
                  <a:lnTo>
                    <a:pt x="1725" y="597"/>
                  </a:lnTo>
                  <a:lnTo>
                    <a:pt x="1724" y="610"/>
                  </a:lnTo>
                  <a:lnTo>
                    <a:pt x="1721" y="629"/>
                  </a:lnTo>
                  <a:lnTo>
                    <a:pt x="1717" y="655"/>
                  </a:lnTo>
                  <a:lnTo>
                    <a:pt x="1712" y="689"/>
                  </a:lnTo>
                  <a:lnTo>
                    <a:pt x="1707" y="728"/>
                  </a:lnTo>
                  <a:lnTo>
                    <a:pt x="1701" y="773"/>
                  </a:lnTo>
                  <a:lnTo>
                    <a:pt x="1693" y="823"/>
                  </a:lnTo>
                  <a:lnTo>
                    <a:pt x="1684" y="877"/>
                  </a:lnTo>
                  <a:lnTo>
                    <a:pt x="1673" y="936"/>
                  </a:lnTo>
                  <a:lnTo>
                    <a:pt x="1662" y="998"/>
                  </a:lnTo>
                  <a:lnTo>
                    <a:pt x="1650" y="1063"/>
                  </a:lnTo>
                  <a:lnTo>
                    <a:pt x="1636" y="1130"/>
                  </a:lnTo>
                  <a:lnTo>
                    <a:pt x="1621" y="1199"/>
                  </a:lnTo>
                  <a:lnTo>
                    <a:pt x="1606" y="1269"/>
                  </a:lnTo>
                  <a:lnTo>
                    <a:pt x="1611" y="1269"/>
                  </a:lnTo>
                  <a:lnTo>
                    <a:pt x="1623" y="1268"/>
                  </a:lnTo>
                  <a:lnTo>
                    <a:pt x="1643" y="1267"/>
                  </a:lnTo>
                  <a:lnTo>
                    <a:pt x="1672" y="1263"/>
                  </a:lnTo>
                  <a:lnTo>
                    <a:pt x="1706" y="1257"/>
                  </a:lnTo>
                  <a:lnTo>
                    <a:pt x="1746" y="1250"/>
                  </a:lnTo>
                  <a:lnTo>
                    <a:pt x="1791" y="1241"/>
                  </a:lnTo>
                  <a:lnTo>
                    <a:pt x="1842" y="1228"/>
                  </a:lnTo>
                  <a:lnTo>
                    <a:pt x="1897" y="1213"/>
                  </a:lnTo>
                  <a:lnTo>
                    <a:pt x="1955" y="1195"/>
                  </a:lnTo>
                  <a:lnTo>
                    <a:pt x="2016" y="1173"/>
                  </a:lnTo>
                  <a:lnTo>
                    <a:pt x="2080" y="1147"/>
                  </a:lnTo>
                  <a:lnTo>
                    <a:pt x="2146" y="1117"/>
                  </a:lnTo>
                  <a:lnTo>
                    <a:pt x="2213" y="1082"/>
                  </a:lnTo>
                  <a:lnTo>
                    <a:pt x="2279" y="1043"/>
                  </a:lnTo>
                  <a:lnTo>
                    <a:pt x="2346" y="999"/>
                  </a:lnTo>
                  <a:lnTo>
                    <a:pt x="2413" y="950"/>
                  </a:lnTo>
                  <a:lnTo>
                    <a:pt x="2478" y="895"/>
                  </a:lnTo>
                  <a:lnTo>
                    <a:pt x="2541" y="833"/>
                  </a:lnTo>
                  <a:lnTo>
                    <a:pt x="2543" y="830"/>
                  </a:lnTo>
                  <a:lnTo>
                    <a:pt x="2540" y="824"/>
                  </a:lnTo>
                  <a:lnTo>
                    <a:pt x="2538" y="815"/>
                  </a:lnTo>
                  <a:lnTo>
                    <a:pt x="2531" y="803"/>
                  </a:lnTo>
                  <a:lnTo>
                    <a:pt x="2526" y="789"/>
                  </a:lnTo>
                  <a:lnTo>
                    <a:pt x="2518" y="772"/>
                  </a:lnTo>
                  <a:lnTo>
                    <a:pt x="2512" y="751"/>
                  </a:lnTo>
                  <a:lnTo>
                    <a:pt x="2505" y="728"/>
                  </a:lnTo>
                  <a:lnTo>
                    <a:pt x="2500" y="701"/>
                  </a:lnTo>
                  <a:lnTo>
                    <a:pt x="2496" y="671"/>
                  </a:lnTo>
                  <a:lnTo>
                    <a:pt x="2493" y="636"/>
                  </a:lnTo>
                  <a:lnTo>
                    <a:pt x="2495" y="598"/>
                  </a:lnTo>
                  <a:lnTo>
                    <a:pt x="2499" y="555"/>
                  </a:lnTo>
                  <a:lnTo>
                    <a:pt x="2505" y="510"/>
                  </a:lnTo>
                  <a:lnTo>
                    <a:pt x="2517" y="459"/>
                  </a:lnTo>
                  <a:lnTo>
                    <a:pt x="2532" y="405"/>
                  </a:lnTo>
                  <a:lnTo>
                    <a:pt x="2532" y="407"/>
                  </a:lnTo>
                  <a:lnTo>
                    <a:pt x="2531" y="416"/>
                  </a:lnTo>
                  <a:lnTo>
                    <a:pt x="2531" y="429"/>
                  </a:lnTo>
                  <a:lnTo>
                    <a:pt x="2531" y="446"/>
                  </a:lnTo>
                  <a:lnTo>
                    <a:pt x="2530" y="467"/>
                  </a:lnTo>
                  <a:lnTo>
                    <a:pt x="2530" y="490"/>
                  </a:lnTo>
                  <a:lnTo>
                    <a:pt x="2530" y="515"/>
                  </a:lnTo>
                  <a:lnTo>
                    <a:pt x="2530" y="542"/>
                  </a:lnTo>
                  <a:lnTo>
                    <a:pt x="2531" y="571"/>
                  </a:lnTo>
                  <a:lnTo>
                    <a:pt x="2532" y="599"/>
                  </a:lnTo>
                  <a:lnTo>
                    <a:pt x="2534" y="627"/>
                  </a:lnTo>
                  <a:lnTo>
                    <a:pt x="2536" y="654"/>
                  </a:lnTo>
                  <a:lnTo>
                    <a:pt x="2540" y="680"/>
                  </a:lnTo>
                  <a:lnTo>
                    <a:pt x="2544" y="703"/>
                  </a:lnTo>
                  <a:lnTo>
                    <a:pt x="2551" y="724"/>
                  </a:lnTo>
                  <a:lnTo>
                    <a:pt x="2557" y="742"/>
                  </a:lnTo>
                  <a:lnTo>
                    <a:pt x="2565" y="755"/>
                  </a:lnTo>
                  <a:lnTo>
                    <a:pt x="2573" y="763"/>
                  </a:lnTo>
                  <a:lnTo>
                    <a:pt x="2583" y="767"/>
                  </a:lnTo>
                  <a:lnTo>
                    <a:pt x="2596" y="764"/>
                  </a:lnTo>
                  <a:lnTo>
                    <a:pt x="2609" y="755"/>
                  </a:lnTo>
                  <a:lnTo>
                    <a:pt x="2625" y="740"/>
                  </a:lnTo>
                  <a:lnTo>
                    <a:pt x="2671" y="677"/>
                  </a:lnTo>
                  <a:lnTo>
                    <a:pt x="2714" y="610"/>
                  </a:lnTo>
                  <a:lnTo>
                    <a:pt x="2756" y="538"/>
                  </a:lnTo>
                  <a:lnTo>
                    <a:pt x="2794" y="462"/>
                  </a:lnTo>
                  <a:lnTo>
                    <a:pt x="2827" y="380"/>
                  </a:lnTo>
                  <a:lnTo>
                    <a:pt x="2829" y="384"/>
                  </a:lnTo>
                  <a:lnTo>
                    <a:pt x="2829" y="393"/>
                  </a:lnTo>
                  <a:lnTo>
                    <a:pt x="2830" y="407"/>
                  </a:lnTo>
                  <a:lnTo>
                    <a:pt x="2829" y="428"/>
                  </a:lnTo>
                  <a:lnTo>
                    <a:pt x="2827" y="453"/>
                  </a:lnTo>
                  <a:lnTo>
                    <a:pt x="2825" y="482"/>
                  </a:lnTo>
                  <a:lnTo>
                    <a:pt x="2820" y="515"/>
                  </a:lnTo>
                  <a:lnTo>
                    <a:pt x="2812" y="553"/>
                  </a:lnTo>
                  <a:lnTo>
                    <a:pt x="2801" y="592"/>
                  </a:lnTo>
                  <a:lnTo>
                    <a:pt x="2787" y="634"/>
                  </a:lnTo>
                  <a:lnTo>
                    <a:pt x="2768" y="678"/>
                  </a:lnTo>
                  <a:lnTo>
                    <a:pt x="2745" y="725"/>
                  </a:lnTo>
                  <a:lnTo>
                    <a:pt x="2717" y="773"/>
                  </a:lnTo>
                  <a:lnTo>
                    <a:pt x="2683" y="821"/>
                  </a:lnTo>
                  <a:lnTo>
                    <a:pt x="2643" y="869"/>
                  </a:lnTo>
                  <a:lnTo>
                    <a:pt x="2597" y="919"/>
                  </a:lnTo>
                  <a:lnTo>
                    <a:pt x="2544" y="967"/>
                  </a:lnTo>
                  <a:lnTo>
                    <a:pt x="2483" y="1015"/>
                  </a:lnTo>
                  <a:lnTo>
                    <a:pt x="2414" y="1060"/>
                  </a:lnTo>
                  <a:lnTo>
                    <a:pt x="2418" y="1063"/>
                  </a:lnTo>
                  <a:lnTo>
                    <a:pt x="2426" y="1068"/>
                  </a:lnTo>
                  <a:lnTo>
                    <a:pt x="2437" y="1078"/>
                  </a:lnTo>
                  <a:lnTo>
                    <a:pt x="2456" y="1090"/>
                  </a:lnTo>
                  <a:lnTo>
                    <a:pt x="2476" y="1104"/>
                  </a:lnTo>
                  <a:lnTo>
                    <a:pt x="2500" y="1121"/>
                  </a:lnTo>
                  <a:lnTo>
                    <a:pt x="2527" y="1138"/>
                  </a:lnTo>
                  <a:lnTo>
                    <a:pt x="2557" y="1155"/>
                  </a:lnTo>
                  <a:lnTo>
                    <a:pt x="2588" y="1172"/>
                  </a:lnTo>
                  <a:lnTo>
                    <a:pt x="2622" y="1187"/>
                  </a:lnTo>
                  <a:lnTo>
                    <a:pt x="2656" y="1202"/>
                  </a:lnTo>
                  <a:lnTo>
                    <a:pt x="2691" y="1215"/>
                  </a:lnTo>
                  <a:lnTo>
                    <a:pt x="2725" y="1225"/>
                  </a:lnTo>
                  <a:lnTo>
                    <a:pt x="2760" y="1230"/>
                  </a:lnTo>
                  <a:lnTo>
                    <a:pt x="2794" y="1233"/>
                  </a:lnTo>
                  <a:lnTo>
                    <a:pt x="2826" y="1232"/>
                  </a:lnTo>
                  <a:lnTo>
                    <a:pt x="2857" y="1224"/>
                  </a:lnTo>
                  <a:lnTo>
                    <a:pt x="2886" y="1211"/>
                  </a:lnTo>
                  <a:lnTo>
                    <a:pt x="2912" y="1191"/>
                  </a:lnTo>
                  <a:lnTo>
                    <a:pt x="2911" y="1194"/>
                  </a:lnTo>
                  <a:lnTo>
                    <a:pt x="2907" y="1198"/>
                  </a:lnTo>
                  <a:lnTo>
                    <a:pt x="2899" y="1204"/>
                  </a:lnTo>
                  <a:lnTo>
                    <a:pt x="2890" y="1213"/>
                  </a:lnTo>
                  <a:lnTo>
                    <a:pt x="2877" y="1224"/>
                  </a:lnTo>
                  <a:lnTo>
                    <a:pt x="2862" y="1234"/>
                  </a:lnTo>
                  <a:lnTo>
                    <a:pt x="2844" y="1245"/>
                  </a:lnTo>
                  <a:lnTo>
                    <a:pt x="2825" y="1255"/>
                  </a:lnTo>
                  <a:lnTo>
                    <a:pt x="2801" y="1264"/>
                  </a:lnTo>
                  <a:lnTo>
                    <a:pt x="2777" y="1272"/>
                  </a:lnTo>
                  <a:lnTo>
                    <a:pt x="2748" y="1277"/>
                  </a:lnTo>
                  <a:lnTo>
                    <a:pt x="2718" y="1281"/>
                  </a:lnTo>
                  <a:lnTo>
                    <a:pt x="2687" y="1281"/>
                  </a:lnTo>
                  <a:lnTo>
                    <a:pt x="2652" y="1277"/>
                  </a:lnTo>
                  <a:lnTo>
                    <a:pt x="2615" y="1269"/>
                  </a:lnTo>
                  <a:lnTo>
                    <a:pt x="2575" y="1256"/>
                  </a:lnTo>
                  <a:lnTo>
                    <a:pt x="2535" y="1238"/>
                  </a:lnTo>
                  <a:lnTo>
                    <a:pt x="2491" y="1215"/>
                  </a:lnTo>
                  <a:lnTo>
                    <a:pt x="2445" y="1185"/>
                  </a:lnTo>
                  <a:lnTo>
                    <a:pt x="2398" y="1147"/>
                  </a:lnTo>
                  <a:lnTo>
                    <a:pt x="2349" y="1102"/>
                  </a:lnTo>
                  <a:lnTo>
                    <a:pt x="2345" y="1104"/>
                  </a:lnTo>
                  <a:lnTo>
                    <a:pt x="2337" y="1109"/>
                  </a:lnTo>
                  <a:lnTo>
                    <a:pt x="2323" y="1117"/>
                  </a:lnTo>
                  <a:lnTo>
                    <a:pt x="2305" y="1129"/>
                  </a:lnTo>
                  <a:lnTo>
                    <a:pt x="2283" y="1143"/>
                  </a:lnTo>
                  <a:lnTo>
                    <a:pt x="2257" y="1159"/>
                  </a:lnTo>
                  <a:lnTo>
                    <a:pt x="2227" y="1176"/>
                  </a:lnTo>
                  <a:lnTo>
                    <a:pt x="2194" y="1195"/>
                  </a:lnTo>
                  <a:lnTo>
                    <a:pt x="2159" y="1216"/>
                  </a:lnTo>
                  <a:lnTo>
                    <a:pt x="2122" y="1237"/>
                  </a:lnTo>
                  <a:lnTo>
                    <a:pt x="2083" y="1257"/>
                  </a:lnTo>
                  <a:lnTo>
                    <a:pt x="2044" y="1280"/>
                  </a:lnTo>
                  <a:lnTo>
                    <a:pt x="2002" y="1300"/>
                  </a:lnTo>
                  <a:lnTo>
                    <a:pt x="1962" y="1321"/>
                  </a:lnTo>
                  <a:lnTo>
                    <a:pt x="1921" y="1342"/>
                  </a:lnTo>
                  <a:lnTo>
                    <a:pt x="1881" y="1360"/>
                  </a:lnTo>
                  <a:lnTo>
                    <a:pt x="1842" y="1378"/>
                  </a:lnTo>
                  <a:lnTo>
                    <a:pt x="1804" y="1392"/>
                  </a:lnTo>
                  <a:lnTo>
                    <a:pt x="1769" y="1405"/>
                  </a:lnTo>
                  <a:lnTo>
                    <a:pt x="1773" y="1407"/>
                  </a:lnTo>
                  <a:lnTo>
                    <a:pt x="1782" y="1411"/>
                  </a:lnTo>
                  <a:lnTo>
                    <a:pt x="1799" y="1417"/>
                  </a:lnTo>
                  <a:lnTo>
                    <a:pt x="1821" y="1425"/>
                  </a:lnTo>
                  <a:lnTo>
                    <a:pt x="1849" y="1434"/>
                  </a:lnTo>
                  <a:lnTo>
                    <a:pt x="1880" y="1444"/>
                  </a:lnTo>
                  <a:lnTo>
                    <a:pt x="1916" y="1456"/>
                  </a:lnTo>
                  <a:lnTo>
                    <a:pt x="1955" y="1468"/>
                  </a:lnTo>
                  <a:lnTo>
                    <a:pt x="1998" y="1481"/>
                  </a:lnTo>
                  <a:lnTo>
                    <a:pt x="2042" y="1494"/>
                  </a:lnTo>
                  <a:lnTo>
                    <a:pt x="2090" y="1505"/>
                  </a:lnTo>
                  <a:lnTo>
                    <a:pt x="2139" y="1518"/>
                  </a:lnTo>
                  <a:lnTo>
                    <a:pt x="2188" y="1529"/>
                  </a:lnTo>
                  <a:lnTo>
                    <a:pt x="2239" y="1539"/>
                  </a:lnTo>
                  <a:lnTo>
                    <a:pt x="2289" y="1548"/>
                  </a:lnTo>
                  <a:lnTo>
                    <a:pt x="2339" y="1555"/>
                  </a:lnTo>
                  <a:lnTo>
                    <a:pt x="2388" y="1560"/>
                  </a:lnTo>
                  <a:lnTo>
                    <a:pt x="2436" y="1563"/>
                  </a:lnTo>
                  <a:lnTo>
                    <a:pt x="2482" y="1564"/>
                  </a:lnTo>
                  <a:lnTo>
                    <a:pt x="2525" y="1561"/>
                  </a:lnTo>
                  <a:lnTo>
                    <a:pt x="2564" y="1556"/>
                  </a:lnTo>
                  <a:lnTo>
                    <a:pt x="2601" y="1547"/>
                  </a:lnTo>
                  <a:lnTo>
                    <a:pt x="2634" y="1534"/>
                  </a:lnTo>
                  <a:lnTo>
                    <a:pt x="2661" y="1518"/>
                  </a:lnTo>
                  <a:lnTo>
                    <a:pt x="2684" y="1498"/>
                  </a:lnTo>
                  <a:lnTo>
                    <a:pt x="2682" y="1499"/>
                  </a:lnTo>
                  <a:lnTo>
                    <a:pt x="2677" y="1505"/>
                  </a:lnTo>
                  <a:lnTo>
                    <a:pt x="2666" y="1515"/>
                  </a:lnTo>
                  <a:lnTo>
                    <a:pt x="2652" y="1526"/>
                  </a:lnTo>
                  <a:lnTo>
                    <a:pt x="2635" y="1540"/>
                  </a:lnTo>
                  <a:lnTo>
                    <a:pt x="2613" y="1555"/>
                  </a:lnTo>
                  <a:lnTo>
                    <a:pt x="2588" y="1569"/>
                  </a:lnTo>
                  <a:lnTo>
                    <a:pt x="2560" y="1582"/>
                  </a:lnTo>
                  <a:lnTo>
                    <a:pt x="2527" y="1594"/>
                  </a:lnTo>
                  <a:lnTo>
                    <a:pt x="2492" y="1603"/>
                  </a:lnTo>
                  <a:lnTo>
                    <a:pt x="2453" y="1609"/>
                  </a:lnTo>
                  <a:lnTo>
                    <a:pt x="2411" y="1612"/>
                  </a:lnTo>
                  <a:lnTo>
                    <a:pt x="2366" y="1609"/>
                  </a:lnTo>
                  <a:lnTo>
                    <a:pt x="2369" y="1612"/>
                  </a:lnTo>
                  <a:lnTo>
                    <a:pt x="2372" y="1620"/>
                  </a:lnTo>
                  <a:lnTo>
                    <a:pt x="2379" y="1633"/>
                  </a:lnTo>
                  <a:lnTo>
                    <a:pt x="2387" y="1650"/>
                  </a:lnTo>
                  <a:lnTo>
                    <a:pt x="2393" y="1670"/>
                  </a:lnTo>
                  <a:lnTo>
                    <a:pt x="2400" y="1696"/>
                  </a:lnTo>
                  <a:lnTo>
                    <a:pt x="2405" y="1726"/>
                  </a:lnTo>
                  <a:lnTo>
                    <a:pt x="2408" y="1760"/>
                  </a:lnTo>
                  <a:lnTo>
                    <a:pt x="2406" y="1798"/>
                  </a:lnTo>
                  <a:lnTo>
                    <a:pt x="2400" y="1838"/>
                  </a:lnTo>
                  <a:lnTo>
                    <a:pt x="2400" y="1835"/>
                  </a:lnTo>
                  <a:lnTo>
                    <a:pt x="2397" y="1825"/>
                  </a:lnTo>
                  <a:lnTo>
                    <a:pt x="2395" y="1808"/>
                  </a:lnTo>
                  <a:lnTo>
                    <a:pt x="2391" y="1788"/>
                  </a:lnTo>
                  <a:lnTo>
                    <a:pt x="2384" y="1765"/>
                  </a:lnTo>
                  <a:lnTo>
                    <a:pt x="2378" y="1740"/>
                  </a:lnTo>
                  <a:lnTo>
                    <a:pt x="2367" y="1714"/>
                  </a:lnTo>
                  <a:lnTo>
                    <a:pt x="2357" y="1688"/>
                  </a:lnTo>
                  <a:lnTo>
                    <a:pt x="2344" y="1665"/>
                  </a:lnTo>
                  <a:lnTo>
                    <a:pt x="2328" y="1644"/>
                  </a:lnTo>
                  <a:lnTo>
                    <a:pt x="2310" y="1627"/>
                  </a:lnTo>
                  <a:lnTo>
                    <a:pt x="2291" y="1616"/>
                  </a:lnTo>
                  <a:lnTo>
                    <a:pt x="2268" y="1611"/>
                  </a:lnTo>
                  <a:lnTo>
                    <a:pt x="2223" y="1608"/>
                  </a:lnTo>
                  <a:lnTo>
                    <a:pt x="2172" y="1604"/>
                  </a:lnTo>
                  <a:lnTo>
                    <a:pt x="2118" y="1600"/>
                  </a:lnTo>
                  <a:lnTo>
                    <a:pt x="2059" y="1594"/>
                  </a:lnTo>
                  <a:lnTo>
                    <a:pt x="1999" y="1586"/>
                  </a:lnTo>
                  <a:lnTo>
                    <a:pt x="1940" y="1576"/>
                  </a:lnTo>
                  <a:lnTo>
                    <a:pt x="1881" y="1563"/>
                  </a:lnTo>
                  <a:lnTo>
                    <a:pt x="1851" y="1557"/>
                  </a:lnTo>
                  <a:lnTo>
                    <a:pt x="1824" y="1559"/>
                  </a:lnTo>
                  <a:lnTo>
                    <a:pt x="1801" y="1565"/>
                  </a:lnTo>
                  <a:lnTo>
                    <a:pt x="1780" y="1576"/>
                  </a:lnTo>
                  <a:lnTo>
                    <a:pt x="1763" y="1592"/>
                  </a:lnTo>
                  <a:lnTo>
                    <a:pt x="1749" y="1613"/>
                  </a:lnTo>
                  <a:lnTo>
                    <a:pt x="1737" y="1639"/>
                  </a:lnTo>
                  <a:lnTo>
                    <a:pt x="1726" y="1669"/>
                  </a:lnTo>
                  <a:lnTo>
                    <a:pt x="1719" y="1704"/>
                  </a:lnTo>
                  <a:lnTo>
                    <a:pt x="1713" y="1742"/>
                  </a:lnTo>
                  <a:lnTo>
                    <a:pt x="1710" y="1785"/>
                  </a:lnTo>
                  <a:lnTo>
                    <a:pt x="1708" y="1830"/>
                  </a:lnTo>
                  <a:lnTo>
                    <a:pt x="1707" y="1879"/>
                  </a:lnTo>
                  <a:lnTo>
                    <a:pt x="1707" y="1931"/>
                  </a:lnTo>
                  <a:lnTo>
                    <a:pt x="1708" y="1986"/>
                  </a:lnTo>
                  <a:lnTo>
                    <a:pt x="1711" y="2043"/>
                  </a:lnTo>
                  <a:lnTo>
                    <a:pt x="1713" y="2104"/>
                  </a:lnTo>
                  <a:lnTo>
                    <a:pt x="1716" y="2166"/>
                  </a:lnTo>
                  <a:lnTo>
                    <a:pt x="1719" y="2231"/>
                  </a:lnTo>
                  <a:lnTo>
                    <a:pt x="1721" y="2297"/>
                  </a:lnTo>
                  <a:lnTo>
                    <a:pt x="1724" y="2365"/>
                  </a:lnTo>
                  <a:lnTo>
                    <a:pt x="1764" y="2371"/>
                  </a:lnTo>
                  <a:lnTo>
                    <a:pt x="1803" y="2382"/>
                  </a:lnTo>
                  <a:lnTo>
                    <a:pt x="1841" y="2392"/>
                  </a:lnTo>
                  <a:lnTo>
                    <a:pt x="1877" y="2405"/>
                  </a:lnTo>
                  <a:lnTo>
                    <a:pt x="1912" y="2418"/>
                  </a:lnTo>
                  <a:lnTo>
                    <a:pt x="1944" y="2432"/>
                  </a:lnTo>
                  <a:lnTo>
                    <a:pt x="1972" y="2445"/>
                  </a:lnTo>
                  <a:lnTo>
                    <a:pt x="1997" y="2458"/>
                  </a:lnTo>
                  <a:lnTo>
                    <a:pt x="2019" y="2470"/>
                  </a:lnTo>
                  <a:lnTo>
                    <a:pt x="2036" y="2480"/>
                  </a:lnTo>
                  <a:lnTo>
                    <a:pt x="2049" y="2487"/>
                  </a:lnTo>
                  <a:lnTo>
                    <a:pt x="2057" y="2492"/>
                  </a:lnTo>
                  <a:lnTo>
                    <a:pt x="2059" y="2495"/>
                  </a:lnTo>
                  <a:lnTo>
                    <a:pt x="1955" y="2478"/>
                  </a:lnTo>
                  <a:lnTo>
                    <a:pt x="1855" y="2465"/>
                  </a:lnTo>
                  <a:lnTo>
                    <a:pt x="1763" y="2454"/>
                  </a:lnTo>
                  <a:lnTo>
                    <a:pt x="1675" y="2448"/>
                  </a:lnTo>
                  <a:lnTo>
                    <a:pt x="1593" y="2445"/>
                  </a:lnTo>
                  <a:lnTo>
                    <a:pt x="1516" y="2444"/>
                  </a:lnTo>
                  <a:lnTo>
                    <a:pt x="1446" y="2445"/>
                  </a:lnTo>
                  <a:lnTo>
                    <a:pt x="1381" y="2448"/>
                  </a:lnTo>
                  <a:lnTo>
                    <a:pt x="1322" y="2452"/>
                  </a:lnTo>
                  <a:lnTo>
                    <a:pt x="1270" y="2457"/>
                  </a:lnTo>
                  <a:lnTo>
                    <a:pt x="1224" y="2462"/>
                  </a:lnTo>
                  <a:lnTo>
                    <a:pt x="1183" y="2469"/>
                  </a:lnTo>
                  <a:lnTo>
                    <a:pt x="1148" y="2475"/>
                  </a:lnTo>
                  <a:lnTo>
                    <a:pt x="1120" y="2482"/>
                  </a:lnTo>
                  <a:lnTo>
                    <a:pt x="1097" y="2487"/>
                  </a:lnTo>
                  <a:lnTo>
                    <a:pt x="1082" y="2491"/>
                  </a:lnTo>
                  <a:lnTo>
                    <a:pt x="1073" y="2493"/>
                  </a:lnTo>
                  <a:lnTo>
                    <a:pt x="1069" y="2495"/>
                  </a:lnTo>
                  <a:lnTo>
                    <a:pt x="1127" y="2463"/>
                  </a:lnTo>
                  <a:lnTo>
                    <a:pt x="1182" y="2439"/>
                  </a:lnTo>
                  <a:lnTo>
                    <a:pt x="1233" y="2419"/>
                  </a:lnTo>
                  <a:lnTo>
                    <a:pt x="1279" y="2402"/>
                  </a:lnTo>
                  <a:lnTo>
                    <a:pt x="1321" y="2391"/>
                  </a:lnTo>
                  <a:lnTo>
                    <a:pt x="1357" y="2382"/>
                  </a:lnTo>
                  <a:lnTo>
                    <a:pt x="1390" y="2374"/>
                  </a:lnTo>
                  <a:lnTo>
                    <a:pt x="1415" y="2369"/>
                  </a:lnTo>
                  <a:lnTo>
                    <a:pt x="1434" y="2365"/>
                  </a:lnTo>
                  <a:lnTo>
                    <a:pt x="1433" y="2280"/>
                  </a:lnTo>
                  <a:lnTo>
                    <a:pt x="1429" y="2204"/>
                  </a:lnTo>
                  <a:lnTo>
                    <a:pt x="1422" y="2134"/>
                  </a:lnTo>
                  <a:lnTo>
                    <a:pt x="1413" y="2069"/>
                  </a:lnTo>
                  <a:lnTo>
                    <a:pt x="1402" y="2009"/>
                  </a:lnTo>
                  <a:lnTo>
                    <a:pt x="1387" y="1953"/>
                  </a:lnTo>
                  <a:lnTo>
                    <a:pt x="1370" y="1903"/>
                  </a:lnTo>
                  <a:lnTo>
                    <a:pt x="1350" y="1855"/>
                  </a:lnTo>
                  <a:lnTo>
                    <a:pt x="1325" y="1809"/>
                  </a:lnTo>
                  <a:lnTo>
                    <a:pt x="1296" y="1765"/>
                  </a:lnTo>
                  <a:lnTo>
                    <a:pt x="1264" y="1724"/>
                  </a:lnTo>
                  <a:lnTo>
                    <a:pt x="1227" y="1682"/>
                  </a:lnTo>
                  <a:lnTo>
                    <a:pt x="1187" y="1640"/>
                  </a:lnTo>
                  <a:lnTo>
                    <a:pt x="1161" y="1621"/>
                  </a:lnTo>
                  <a:lnTo>
                    <a:pt x="1130" y="1604"/>
                  </a:lnTo>
                  <a:lnTo>
                    <a:pt x="1095" y="1590"/>
                  </a:lnTo>
                  <a:lnTo>
                    <a:pt x="1056" y="1579"/>
                  </a:lnTo>
                  <a:lnTo>
                    <a:pt x="1013" y="1570"/>
                  </a:lnTo>
                  <a:lnTo>
                    <a:pt x="967" y="1564"/>
                  </a:lnTo>
                  <a:lnTo>
                    <a:pt x="918" y="1559"/>
                  </a:lnTo>
                  <a:lnTo>
                    <a:pt x="867" y="1553"/>
                  </a:lnTo>
                  <a:lnTo>
                    <a:pt x="814" y="1550"/>
                  </a:lnTo>
                  <a:lnTo>
                    <a:pt x="760" y="1546"/>
                  </a:lnTo>
                  <a:lnTo>
                    <a:pt x="704" y="1542"/>
                  </a:lnTo>
                  <a:lnTo>
                    <a:pt x="702" y="1544"/>
                  </a:lnTo>
                  <a:lnTo>
                    <a:pt x="697" y="1552"/>
                  </a:lnTo>
                  <a:lnTo>
                    <a:pt x="691" y="1565"/>
                  </a:lnTo>
                  <a:lnTo>
                    <a:pt x="679" y="1581"/>
                  </a:lnTo>
                  <a:lnTo>
                    <a:pt x="665" y="1600"/>
                  </a:lnTo>
                  <a:lnTo>
                    <a:pt x="646" y="1622"/>
                  </a:lnTo>
                  <a:lnTo>
                    <a:pt x="623" y="1646"/>
                  </a:lnTo>
                  <a:lnTo>
                    <a:pt x="596" y="1669"/>
                  </a:lnTo>
                  <a:lnTo>
                    <a:pt x="563" y="1694"/>
                  </a:lnTo>
                  <a:lnTo>
                    <a:pt x="526" y="1718"/>
                  </a:lnTo>
                  <a:lnTo>
                    <a:pt x="483" y="1742"/>
                  </a:lnTo>
                  <a:lnTo>
                    <a:pt x="435" y="1764"/>
                  </a:lnTo>
                  <a:lnTo>
                    <a:pt x="380" y="1783"/>
                  </a:lnTo>
                  <a:lnTo>
                    <a:pt x="319" y="1799"/>
                  </a:lnTo>
                  <a:lnTo>
                    <a:pt x="322" y="1798"/>
                  </a:lnTo>
                  <a:lnTo>
                    <a:pt x="329" y="1794"/>
                  </a:lnTo>
                  <a:lnTo>
                    <a:pt x="340" y="1787"/>
                  </a:lnTo>
                  <a:lnTo>
                    <a:pt x="355" y="1779"/>
                  </a:lnTo>
                  <a:lnTo>
                    <a:pt x="372" y="1769"/>
                  </a:lnTo>
                  <a:lnTo>
                    <a:pt x="392" y="1757"/>
                  </a:lnTo>
                  <a:lnTo>
                    <a:pt x="414" y="1744"/>
                  </a:lnTo>
                  <a:lnTo>
                    <a:pt x="436" y="1730"/>
                  </a:lnTo>
                  <a:lnTo>
                    <a:pt x="458" y="1714"/>
                  </a:lnTo>
                  <a:lnTo>
                    <a:pt x="480" y="1698"/>
                  </a:lnTo>
                  <a:lnTo>
                    <a:pt x="502" y="1681"/>
                  </a:lnTo>
                  <a:lnTo>
                    <a:pt x="522" y="1664"/>
                  </a:lnTo>
                  <a:lnTo>
                    <a:pt x="540" y="1647"/>
                  </a:lnTo>
                  <a:lnTo>
                    <a:pt x="554" y="1629"/>
                  </a:lnTo>
                  <a:lnTo>
                    <a:pt x="566" y="1612"/>
                  </a:lnTo>
                  <a:lnTo>
                    <a:pt x="574" y="1595"/>
                  </a:lnTo>
                  <a:lnTo>
                    <a:pt x="576" y="1579"/>
                  </a:lnTo>
                  <a:lnTo>
                    <a:pt x="574" y="1565"/>
                  </a:lnTo>
                  <a:lnTo>
                    <a:pt x="566" y="1551"/>
                  </a:lnTo>
                  <a:lnTo>
                    <a:pt x="550" y="1538"/>
                  </a:lnTo>
                  <a:lnTo>
                    <a:pt x="528" y="1528"/>
                  </a:lnTo>
                  <a:lnTo>
                    <a:pt x="487" y="1511"/>
                  </a:lnTo>
                  <a:lnTo>
                    <a:pt x="445" y="1496"/>
                  </a:lnTo>
                  <a:lnTo>
                    <a:pt x="403" y="1483"/>
                  </a:lnTo>
                  <a:lnTo>
                    <a:pt x="362" y="1470"/>
                  </a:lnTo>
                  <a:lnTo>
                    <a:pt x="322" y="1456"/>
                  </a:lnTo>
                  <a:lnTo>
                    <a:pt x="281" y="1443"/>
                  </a:lnTo>
                  <a:lnTo>
                    <a:pt x="244" y="1429"/>
                  </a:lnTo>
                  <a:lnTo>
                    <a:pt x="207" y="1412"/>
                  </a:lnTo>
                  <a:lnTo>
                    <a:pt x="172" y="1395"/>
                  </a:lnTo>
                  <a:lnTo>
                    <a:pt x="140" y="1374"/>
                  </a:lnTo>
                  <a:lnTo>
                    <a:pt x="108" y="1351"/>
                  </a:lnTo>
                  <a:lnTo>
                    <a:pt x="81" y="1325"/>
                  </a:lnTo>
                  <a:lnTo>
                    <a:pt x="55" y="1295"/>
                  </a:lnTo>
                  <a:lnTo>
                    <a:pt x="33" y="1261"/>
                  </a:lnTo>
                  <a:lnTo>
                    <a:pt x="15" y="1224"/>
                  </a:lnTo>
                  <a:lnTo>
                    <a:pt x="0" y="1180"/>
                  </a:lnTo>
                  <a:lnTo>
                    <a:pt x="2" y="1182"/>
                  </a:lnTo>
                  <a:lnTo>
                    <a:pt x="8" y="1191"/>
                  </a:lnTo>
                  <a:lnTo>
                    <a:pt x="16" y="1204"/>
                  </a:lnTo>
                  <a:lnTo>
                    <a:pt x="29" y="1220"/>
                  </a:lnTo>
                  <a:lnTo>
                    <a:pt x="45" y="1239"/>
                  </a:lnTo>
                  <a:lnTo>
                    <a:pt x="63" y="1260"/>
                  </a:lnTo>
                  <a:lnTo>
                    <a:pt x="85" y="1281"/>
                  </a:lnTo>
                  <a:lnTo>
                    <a:pt x="108" y="1303"/>
                  </a:lnTo>
                  <a:lnTo>
                    <a:pt x="136" y="1324"/>
                  </a:lnTo>
                  <a:lnTo>
                    <a:pt x="166" y="1343"/>
                  </a:lnTo>
                  <a:lnTo>
                    <a:pt x="198" y="1360"/>
                  </a:lnTo>
                  <a:lnTo>
                    <a:pt x="232" y="1374"/>
                  </a:lnTo>
                  <a:lnTo>
                    <a:pt x="268" y="1383"/>
                  </a:lnTo>
                  <a:lnTo>
                    <a:pt x="307" y="1387"/>
                  </a:lnTo>
                  <a:lnTo>
                    <a:pt x="309" y="1387"/>
                  </a:lnTo>
                  <a:lnTo>
                    <a:pt x="312" y="1387"/>
                  </a:lnTo>
                  <a:lnTo>
                    <a:pt x="316" y="1387"/>
                  </a:lnTo>
                  <a:lnTo>
                    <a:pt x="323" y="1386"/>
                  </a:lnTo>
                  <a:lnTo>
                    <a:pt x="331" y="1382"/>
                  </a:lnTo>
                  <a:lnTo>
                    <a:pt x="340" y="1377"/>
                  </a:lnTo>
                  <a:lnTo>
                    <a:pt x="349" y="1369"/>
                  </a:lnTo>
                  <a:lnTo>
                    <a:pt x="358" y="1357"/>
                  </a:lnTo>
                  <a:lnTo>
                    <a:pt x="367" y="1342"/>
                  </a:lnTo>
                  <a:lnTo>
                    <a:pt x="376" y="1322"/>
                  </a:lnTo>
                  <a:lnTo>
                    <a:pt x="384" y="1298"/>
                  </a:lnTo>
                  <a:lnTo>
                    <a:pt x="392" y="1268"/>
                  </a:lnTo>
                  <a:lnTo>
                    <a:pt x="398" y="1232"/>
                  </a:lnTo>
                  <a:lnTo>
                    <a:pt x="403" y="1189"/>
                  </a:lnTo>
                  <a:lnTo>
                    <a:pt x="406" y="1138"/>
                  </a:lnTo>
                  <a:lnTo>
                    <a:pt x="407" y="1141"/>
                  </a:lnTo>
                  <a:lnTo>
                    <a:pt x="410" y="1147"/>
                  </a:lnTo>
                  <a:lnTo>
                    <a:pt x="414" y="1159"/>
                  </a:lnTo>
                  <a:lnTo>
                    <a:pt x="418" y="1174"/>
                  </a:lnTo>
                  <a:lnTo>
                    <a:pt x="420" y="1194"/>
                  </a:lnTo>
                  <a:lnTo>
                    <a:pt x="423" y="1219"/>
                  </a:lnTo>
                  <a:lnTo>
                    <a:pt x="424" y="1247"/>
                  </a:lnTo>
                  <a:lnTo>
                    <a:pt x="422" y="1281"/>
                  </a:lnTo>
                  <a:lnTo>
                    <a:pt x="418" y="1318"/>
                  </a:lnTo>
                  <a:lnTo>
                    <a:pt x="409" y="1361"/>
                  </a:lnTo>
                  <a:lnTo>
                    <a:pt x="396" y="1407"/>
                  </a:lnTo>
                  <a:lnTo>
                    <a:pt x="399" y="1408"/>
                  </a:lnTo>
                  <a:lnTo>
                    <a:pt x="412" y="1409"/>
                  </a:lnTo>
                  <a:lnTo>
                    <a:pt x="431" y="1411"/>
                  </a:lnTo>
                  <a:lnTo>
                    <a:pt x="457" y="1413"/>
                  </a:lnTo>
                  <a:lnTo>
                    <a:pt x="488" y="1417"/>
                  </a:lnTo>
                  <a:lnTo>
                    <a:pt x="524" y="1420"/>
                  </a:lnTo>
                  <a:lnTo>
                    <a:pt x="563" y="1424"/>
                  </a:lnTo>
                  <a:lnTo>
                    <a:pt x="607" y="1428"/>
                  </a:lnTo>
                  <a:lnTo>
                    <a:pt x="653" y="1430"/>
                  </a:lnTo>
                  <a:lnTo>
                    <a:pt x="701" y="1434"/>
                  </a:lnTo>
                  <a:lnTo>
                    <a:pt x="750" y="1437"/>
                  </a:lnTo>
                  <a:lnTo>
                    <a:pt x="800" y="1439"/>
                  </a:lnTo>
                  <a:lnTo>
                    <a:pt x="848" y="1442"/>
                  </a:lnTo>
                  <a:lnTo>
                    <a:pt x="896" y="1443"/>
                  </a:lnTo>
                  <a:lnTo>
                    <a:pt x="941" y="1443"/>
                  </a:lnTo>
                  <a:lnTo>
                    <a:pt x="984" y="1443"/>
                  </a:lnTo>
                  <a:lnTo>
                    <a:pt x="1025" y="1442"/>
                  </a:lnTo>
                  <a:lnTo>
                    <a:pt x="1060" y="1439"/>
                  </a:lnTo>
                  <a:lnTo>
                    <a:pt x="1090" y="1435"/>
                  </a:lnTo>
                  <a:lnTo>
                    <a:pt x="1116" y="1429"/>
                  </a:lnTo>
                  <a:lnTo>
                    <a:pt x="1134" y="1422"/>
                  </a:lnTo>
                  <a:lnTo>
                    <a:pt x="1144" y="1413"/>
                  </a:lnTo>
                  <a:lnTo>
                    <a:pt x="1172" y="1370"/>
                  </a:lnTo>
                  <a:lnTo>
                    <a:pt x="1190" y="1328"/>
                  </a:lnTo>
                  <a:lnTo>
                    <a:pt x="1200" y="1285"/>
                  </a:lnTo>
                  <a:lnTo>
                    <a:pt x="1203" y="1241"/>
                  </a:lnTo>
                  <a:lnTo>
                    <a:pt x="1199" y="1196"/>
                  </a:lnTo>
                  <a:lnTo>
                    <a:pt x="1188" y="1152"/>
                  </a:lnTo>
                  <a:lnTo>
                    <a:pt x="1173" y="1108"/>
                  </a:lnTo>
                  <a:lnTo>
                    <a:pt x="1153" y="1063"/>
                  </a:lnTo>
                  <a:lnTo>
                    <a:pt x="1130" y="1017"/>
                  </a:lnTo>
                  <a:lnTo>
                    <a:pt x="1104" y="971"/>
                  </a:lnTo>
                  <a:lnTo>
                    <a:pt x="1075" y="924"/>
                  </a:lnTo>
                  <a:lnTo>
                    <a:pt x="1044" y="876"/>
                  </a:lnTo>
                  <a:lnTo>
                    <a:pt x="1014" y="828"/>
                  </a:lnTo>
                  <a:lnTo>
                    <a:pt x="983" y="780"/>
                  </a:lnTo>
                  <a:lnTo>
                    <a:pt x="954" y="729"/>
                  </a:lnTo>
                  <a:lnTo>
                    <a:pt x="926" y="678"/>
                  </a:lnTo>
                  <a:lnTo>
                    <a:pt x="923" y="678"/>
                  </a:lnTo>
                  <a:lnTo>
                    <a:pt x="915" y="678"/>
                  </a:lnTo>
                  <a:lnTo>
                    <a:pt x="904" y="677"/>
                  </a:lnTo>
                  <a:lnTo>
                    <a:pt x="887" y="675"/>
                  </a:lnTo>
                  <a:lnTo>
                    <a:pt x="865" y="669"/>
                  </a:lnTo>
                  <a:lnTo>
                    <a:pt x="839" y="662"/>
                  </a:lnTo>
                  <a:lnTo>
                    <a:pt x="809" y="651"/>
                  </a:lnTo>
                  <a:lnTo>
                    <a:pt x="775" y="637"/>
                  </a:lnTo>
                  <a:lnTo>
                    <a:pt x="736" y="619"/>
                  </a:lnTo>
                  <a:lnTo>
                    <a:pt x="693" y="595"/>
                  </a:lnTo>
                  <a:lnTo>
                    <a:pt x="648" y="566"/>
                  </a:lnTo>
                  <a:lnTo>
                    <a:pt x="650" y="567"/>
                  </a:lnTo>
                  <a:lnTo>
                    <a:pt x="658" y="571"/>
                  </a:lnTo>
                  <a:lnTo>
                    <a:pt x="672" y="575"/>
                  </a:lnTo>
                  <a:lnTo>
                    <a:pt x="689" y="581"/>
                  </a:lnTo>
                  <a:lnTo>
                    <a:pt x="709" y="588"/>
                  </a:lnTo>
                  <a:lnTo>
                    <a:pt x="732" y="595"/>
                  </a:lnTo>
                  <a:lnTo>
                    <a:pt x="756" y="603"/>
                  </a:lnTo>
                  <a:lnTo>
                    <a:pt x="780" y="611"/>
                  </a:lnTo>
                  <a:lnTo>
                    <a:pt x="805" y="619"/>
                  </a:lnTo>
                  <a:lnTo>
                    <a:pt x="828" y="625"/>
                  </a:lnTo>
                  <a:lnTo>
                    <a:pt x="849" y="630"/>
                  </a:lnTo>
                  <a:lnTo>
                    <a:pt x="869" y="634"/>
                  </a:lnTo>
                  <a:lnTo>
                    <a:pt x="884" y="637"/>
                  </a:lnTo>
                  <a:lnTo>
                    <a:pt x="896" y="638"/>
                  </a:lnTo>
                  <a:lnTo>
                    <a:pt x="901" y="636"/>
                  </a:lnTo>
                  <a:lnTo>
                    <a:pt x="902" y="632"/>
                  </a:lnTo>
                  <a:lnTo>
                    <a:pt x="883" y="585"/>
                  </a:lnTo>
                  <a:lnTo>
                    <a:pt x="866" y="538"/>
                  </a:lnTo>
                  <a:lnTo>
                    <a:pt x="853" y="490"/>
                  </a:lnTo>
                  <a:lnTo>
                    <a:pt x="843" y="442"/>
                  </a:lnTo>
                  <a:lnTo>
                    <a:pt x="837" y="393"/>
                  </a:lnTo>
                  <a:lnTo>
                    <a:pt x="837" y="342"/>
                  </a:lnTo>
                  <a:lnTo>
                    <a:pt x="843" y="292"/>
                  </a:lnTo>
                  <a:lnTo>
                    <a:pt x="853" y="240"/>
                  </a:lnTo>
                  <a:lnTo>
                    <a:pt x="871" y="188"/>
                  </a:lnTo>
                  <a:lnTo>
                    <a:pt x="896" y="133"/>
                  </a:lnTo>
                  <a:lnTo>
                    <a:pt x="928" y="79"/>
                  </a:lnTo>
                  <a:lnTo>
                    <a:pt x="928" y="83"/>
                  </a:lnTo>
                  <a:lnTo>
                    <a:pt x="926" y="94"/>
                  </a:lnTo>
                  <a:lnTo>
                    <a:pt x="923" y="112"/>
                  </a:lnTo>
                  <a:lnTo>
                    <a:pt x="919" y="136"/>
                  </a:lnTo>
                  <a:lnTo>
                    <a:pt x="915" y="163"/>
                  </a:lnTo>
                  <a:lnTo>
                    <a:pt x="912" y="194"/>
                  </a:lnTo>
                  <a:lnTo>
                    <a:pt x="909" y="228"/>
                  </a:lnTo>
                  <a:lnTo>
                    <a:pt x="906" y="263"/>
                  </a:lnTo>
                  <a:lnTo>
                    <a:pt x="904" y="298"/>
                  </a:lnTo>
                  <a:lnTo>
                    <a:pt x="904" y="332"/>
                  </a:lnTo>
                  <a:lnTo>
                    <a:pt x="905" y="366"/>
                  </a:lnTo>
                  <a:lnTo>
                    <a:pt x="909" y="395"/>
                  </a:lnTo>
                  <a:lnTo>
                    <a:pt x="915" y="421"/>
                  </a:lnTo>
                  <a:lnTo>
                    <a:pt x="923" y="444"/>
                  </a:lnTo>
                  <a:lnTo>
                    <a:pt x="935" y="459"/>
                  </a:lnTo>
                  <a:lnTo>
                    <a:pt x="936" y="459"/>
                  </a:lnTo>
                  <a:lnTo>
                    <a:pt x="940" y="460"/>
                  </a:lnTo>
                  <a:lnTo>
                    <a:pt x="947" y="460"/>
                  </a:lnTo>
                  <a:lnTo>
                    <a:pt x="957" y="460"/>
                  </a:lnTo>
                  <a:lnTo>
                    <a:pt x="969" y="459"/>
                  </a:lnTo>
                  <a:lnTo>
                    <a:pt x="984" y="457"/>
                  </a:lnTo>
                  <a:lnTo>
                    <a:pt x="1003" y="450"/>
                  </a:lnTo>
                  <a:lnTo>
                    <a:pt x="1025" y="441"/>
                  </a:lnTo>
                  <a:lnTo>
                    <a:pt x="1049" y="429"/>
                  </a:lnTo>
                  <a:lnTo>
                    <a:pt x="1077" y="412"/>
                  </a:lnTo>
                  <a:lnTo>
                    <a:pt x="1108" y="390"/>
                  </a:lnTo>
                  <a:lnTo>
                    <a:pt x="1143" y="363"/>
                  </a:lnTo>
                  <a:lnTo>
                    <a:pt x="1181" y="331"/>
                  </a:lnTo>
                  <a:lnTo>
                    <a:pt x="1179" y="334"/>
                  </a:lnTo>
                  <a:lnTo>
                    <a:pt x="1175" y="342"/>
                  </a:lnTo>
                  <a:lnTo>
                    <a:pt x="1168" y="357"/>
                  </a:lnTo>
                  <a:lnTo>
                    <a:pt x="1156" y="375"/>
                  </a:lnTo>
                  <a:lnTo>
                    <a:pt x="1140" y="395"/>
                  </a:lnTo>
                  <a:lnTo>
                    <a:pt x="1121" y="418"/>
                  </a:lnTo>
                  <a:lnTo>
                    <a:pt x="1096" y="441"/>
                  </a:lnTo>
                  <a:lnTo>
                    <a:pt x="1066" y="466"/>
                  </a:lnTo>
                  <a:lnTo>
                    <a:pt x="1032" y="488"/>
                  </a:lnTo>
                  <a:lnTo>
                    <a:pt x="992" y="510"/>
                  </a:lnTo>
                  <a:lnTo>
                    <a:pt x="947" y="528"/>
                  </a:lnTo>
                  <a:lnTo>
                    <a:pt x="948" y="532"/>
                  </a:lnTo>
                  <a:lnTo>
                    <a:pt x="953" y="542"/>
                  </a:lnTo>
                  <a:lnTo>
                    <a:pt x="961" y="560"/>
                  </a:lnTo>
                  <a:lnTo>
                    <a:pt x="971" y="584"/>
                  </a:lnTo>
                  <a:lnTo>
                    <a:pt x="987" y="614"/>
                  </a:lnTo>
                  <a:lnTo>
                    <a:pt x="1005" y="649"/>
                  </a:lnTo>
                  <a:lnTo>
                    <a:pt x="1029" y="690"/>
                  </a:lnTo>
                  <a:lnTo>
                    <a:pt x="1056" y="737"/>
                  </a:lnTo>
                  <a:lnTo>
                    <a:pt x="1087" y="788"/>
                  </a:lnTo>
                  <a:lnTo>
                    <a:pt x="1125" y="843"/>
                  </a:lnTo>
                  <a:lnTo>
                    <a:pt x="1166" y="904"/>
                  </a:lnTo>
                  <a:lnTo>
                    <a:pt x="1213" y="968"/>
                  </a:lnTo>
                  <a:lnTo>
                    <a:pt x="1265" y="1035"/>
                  </a:lnTo>
                  <a:lnTo>
                    <a:pt x="1322" y="1107"/>
                  </a:lnTo>
                  <a:lnTo>
                    <a:pt x="1386" y="1181"/>
                  </a:lnTo>
                  <a:lnTo>
                    <a:pt x="1456" y="1257"/>
                  </a:lnTo>
                  <a:lnTo>
                    <a:pt x="1457" y="1254"/>
                  </a:lnTo>
                  <a:lnTo>
                    <a:pt x="1461" y="1243"/>
                  </a:lnTo>
                  <a:lnTo>
                    <a:pt x="1467" y="1226"/>
                  </a:lnTo>
                  <a:lnTo>
                    <a:pt x="1476" y="1203"/>
                  </a:lnTo>
                  <a:lnTo>
                    <a:pt x="1485" y="1174"/>
                  </a:lnTo>
                  <a:lnTo>
                    <a:pt x="1496" y="1139"/>
                  </a:lnTo>
                  <a:lnTo>
                    <a:pt x="1509" y="1100"/>
                  </a:lnTo>
                  <a:lnTo>
                    <a:pt x="1524" y="1056"/>
                  </a:lnTo>
                  <a:lnTo>
                    <a:pt x="1539" y="1008"/>
                  </a:lnTo>
                  <a:lnTo>
                    <a:pt x="1555" y="956"/>
                  </a:lnTo>
                  <a:lnTo>
                    <a:pt x="1572" y="900"/>
                  </a:lnTo>
                  <a:lnTo>
                    <a:pt x="1589" y="842"/>
                  </a:lnTo>
                  <a:lnTo>
                    <a:pt x="1606" y="781"/>
                  </a:lnTo>
                  <a:lnTo>
                    <a:pt x="1603" y="776"/>
                  </a:lnTo>
                  <a:lnTo>
                    <a:pt x="1595" y="768"/>
                  </a:lnTo>
                  <a:lnTo>
                    <a:pt x="1582" y="759"/>
                  </a:lnTo>
                  <a:lnTo>
                    <a:pt x="1564" y="746"/>
                  </a:lnTo>
                  <a:lnTo>
                    <a:pt x="1542" y="730"/>
                  </a:lnTo>
                  <a:lnTo>
                    <a:pt x="1519" y="711"/>
                  </a:lnTo>
                  <a:lnTo>
                    <a:pt x="1491" y="688"/>
                  </a:lnTo>
                  <a:lnTo>
                    <a:pt x="1464" y="660"/>
                  </a:lnTo>
                  <a:lnTo>
                    <a:pt x="1434" y="628"/>
                  </a:lnTo>
                  <a:lnTo>
                    <a:pt x="1405" y="590"/>
                  </a:lnTo>
                  <a:lnTo>
                    <a:pt x="1378" y="547"/>
                  </a:lnTo>
                  <a:lnTo>
                    <a:pt x="1352" y="498"/>
                  </a:lnTo>
                  <a:lnTo>
                    <a:pt x="1329" y="444"/>
                  </a:lnTo>
                  <a:lnTo>
                    <a:pt x="1329" y="444"/>
                  </a:lnTo>
                  <a:lnTo>
                    <a:pt x="1334" y="449"/>
                  </a:lnTo>
                  <a:lnTo>
                    <a:pt x="1342" y="459"/>
                  </a:lnTo>
                  <a:lnTo>
                    <a:pt x="1352" y="472"/>
                  </a:lnTo>
                  <a:lnTo>
                    <a:pt x="1365" y="488"/>
                  </a:lnTo>
                  <a:lnTo>
                    <a:pt x="1381" y="506"/>
                  </a:lnTo>
                  <a:lnTo>
                    <a:pt x="1398" y="527"/>
                  </a:lnTo>
                  <a:lnTo>
                    <a:pt x="1416" y="547"/>
                  </a:lnTo>
                  <a:lnTo>
                    <a:pt x="1435" y="569"/>
                  </a:lnTo>
                  <a:lnTo>
                    <a:pt x="1455" y="592"/>
                  </a:lnTo>
                  <a:lnTo>
                    <a:pt x="1476" y="614"/>
                  </a:lnTo>
                  <a:lnTo>
                    <a:pt x="1496" y="634"/>
                  </a:lnTo>
                  <a:lnTo>
                    <a:pt x="1517" y="654"/>
                  </a:lnTo>
                  <a:lnTo>
                    <a:pt x="1537" y="671"/>
                  </a:lnTo>
                  <a:lnTo>
                    <a:pt x="1556" y="685"/>
                  </a:lnTo>
                  <a:lnTo>
                    <a:pt x="1574" y="695"/>
                  </a:lnTo>
                  <a:lnTo>
                    <a:pt x="1590" y="703"/>
                  </a:lnTo>
                  <a:lnTo>
                    <a:pt x="1604" y="706"/>
                  </a:lnTo>
                  <a:lnTo>
                    <a:pt x="1616" y="703"/>
                  </a:lnTo>
                  <a:lnTo>
                    <a:pt x="1626" y="694"/>
                  </a:lnTo>
                  <a:lnTo>
                    <a:pt x="1632" y="680"/>
                  </a:lnTo>
                  <a:lnTo>
                    <a:pt x="1656" y="584"/>
                  </a:lnTo>
                  <a:lnTo>
                    <a:pt x="1680" y="486"/>
                  </a:lnTo>
                  <a:lnTo>
                    <a:pt x="1701" y="386"/>
                  </a:lnTo>
                  <a:lnTo>
                    <a:pt x="1717" y="286"/>
                  </a:lnTo>
                  <a:lnTo>
                    <a:pt x="1733" y="188"/>
                  </a:lnTo>
                  <a:lnTo>
                    <a:pt x="1743" y="92"/>
                  </a:lnTo>
                  <a:lnTo>
                    <a:pt x="175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grpSp>
      <p:sp>
        <p:nvSpPr>
          <p:cNvPr id="52" name="Cloud 51"/>
          <p:cNvSpPr/>
          <p:nvPr/>
        </p:nvSpPr>
        <p:spPr>
          <a:xfrm>
            <a:off x="2137140" y="142214"/>
            <a:ext cx="3196288" cy="1137427"/>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VỀ NHÀ</a:t>
            </a:r>
          </a:p>
        </p:txBody>
      </p:sp>
      <p:sp>
        <p:nvSpPr>
          <p:cNvPr id="53" name="Snip Diagonal Corner Rectangle 52"/>
          <p:cNvSpPr/>
          <p:nvPr/>
        </p:nvSpPr>
        <p:spPr>
          <a:xfrm>
            <a:off x="4633697" y="1871251"/>
            <a:ext cx="4887674" cy="985739"/>
          </a:xfrm>
          <a:prstGeom prst="snip2DiagRect">
            <a:avLst/>
          </a:prstGeom>
          <a:solidFill>
            <a:srgbClr val="329061"/>
          </a:solidFill>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rPr>
              <a:t>Ghi nhớ: các công thức của căn bậc ba.- Đọc “Em có biết” </a:t>
            </a:r>
          </a:p>
        </p:txBody>
      </p:sp>
      <p:sp>
        <p:nvSpPr>
          <p:cNvPr id="54" name="Snip Diagonal Corner Rectangle 53"/>
          <p:cNvSpPr/>
          <p:nvPr/>
        </p:nvSpPr>
        <p:spPr>
          <a:xfrm>
            <a:off x="4711983" y="3241997"/>
            <a:ext cx="4809388" cy="873122"/>
          </a:xfrm>
          <a:prstGeom prst="snip2DiagRect">
            <a:avLst/>
          </a:prstGeom>
          <a:solidFill>
            <a:srgbClr val="329061"/>
          </a:solidFill>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Times New Roman" panose="02020603050405020304" pitchFamily="18" charset="0"/>
              </a:rPr>
              <a:t>Bài tập về nhà: 67, 68, 69 (SGK/36)</a:t>
            </a:r>
          </a:p>
        </p:txBody>
      </p:sp>
      <p:sp>
        <p:nvSpPr>
          <p:cNvPr id="55" name="Snip Diagonal Corner Rectangle 54"/>
          <p:cNvSpPr/>
          <p:nvPr/>
        </p:nvSpPr>
        <p:spPr>
          <a:xfrm>
            <a:off x="4706559" y="4526076"/>
            <a:ext cx="4789116" cy="1415337"/>
          </a:xfrm>
          <a:prstGeom prst="snip2DiagRect">
            <a:avLst/>
          </a:prstGeom>
          <a:solidFill>
            <a:srgbClr val="329061"/>
          </a:solidFill>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a:latin typeface="Times New Roman" panose="02020603050405020304" pitchFamily="18" charset="0"/>
              </a:rPr>
              <a:t>Trả lời các câu hỏi và xem các công thức phần ôn tập chương  Làm bài tập 70; 71; 72/ trang 40 SGK</a:t>
            </a:r>
          </a:p>
        </p:txBody>
      </p:sp>
    </p:spTree>
    <p:extLst>
      <p:ext uri="{BB962C8B-B14F-4D97-AF65-F5344CB8AC3E}">
        <p14:creationId xmlns:p14="http://schemas.microsoft.com/office/powerpoint/2010/main" val="4199036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2905125" y="381001"/>
            <a:ext cx="1722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a:solidFill>
                  <a:srgbClr val="FF0000"/>
                </a:solidFill>
                <a:latin typeface="Times New Roman" panose="02020603050405020304" pitchFamily="18" charset="0"/>
              </a:rPr>
              <a:t>Em có biết</a:t>
            </a:r>
          </a:p>
        </p:txBody>
      </p:sp>
      <p:sp>
        <p:nvSpPr>
          <p:cNvPr id="10244" name="Text Box 5"/>
          <p:cNvSpPr txBox="1">
            <a:spLocks noChangeArrowheads="1"/>
          </p:cNvSpPr>
          <p:nvPr/>
        </p:nvSpPr>
        <p:spPr bwMode="auto">
          <a:xfrm>
            <a:off x="2462213" y="838201"/>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lphaLcParenR"/>
            </a:pPr>
            <a:r>
              <a:rPr lang="vi-VN" sz="2800">
                <a:latin typeface="Times New Roman" panose="02020603050405020304" pitchFamily="18" charset="0"/>
              </a:rPr>
              <a:t>Bất đẳng thức Cô-si cho ba số không âm:</a:t>
            </a:r>
            <a:endParaRPr lang="vi-VN"/>
          </a:p>
        </p:txBody>
      </p:sp>
      <p:graphicFrame>
        <p:nvGraphicFramePr>
          <p:cNvPr id="25633" name="Object 2"/>
          <p:cNvGraphicFramePr>
            <a:graphicFrameLocks noGrp="1" noChangeAspect="1"/>
          </p:cNvGraphicFramePr>
          <p:nvPr>
            <p:ph/>
          </p:nvPr>
        </p:nvGraphicFramePr>
        <p:xfrm>
          <a:off x="6781800" y="1295400"/>
          <a:ext cx="2338388" cy="990600"/>
        </p:xfrm>
        <a:graphic>
          <a:graphicData uri="http://schemas.openxmlformats.org/presentationml/2006/ole">
            <mc:AlternateContent xmlns:mc="http://schemas.openxmlformats.org/markup-compatibility/2006">
              <mc:Choice xmlns:v="urn:schemas-microsoft-com:vml" Requires="v">
                <p:oleObj name="Equation" r:id="rId2" imgW="1054080" imgH="393480" progId="Equation.DSMT4">
                  <p:embed/>
                </p:oleObj>
              </mc:Choice>
              <mc:Fallback>
                <p:oleObj name="Equation" r:id="rId2" imgW="1054080" imgH="39348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295400"/>
                        <a:ext cx="23383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5" name="Text Box 8"/>
          <p:cNvSpPr txBox="1">
            <a:spLocks noChangeArrowheads="1"/>
          </p:cNvSpPr>
          <p:nvPr/>
        </p:nvSpPr>
        <p:spPr bwMode="auto">
          <a:xfrm>
            <a:off x="2381250" y="1371601"/>
            <a:ext cx="4376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a:latin typeface="Times New Roman" panose="02020603050405020304" pitchFamily="18" charset="0"/>
              </a:rPr>
              <a:t>Với ba số a,b,c không âm thì:</a:t>
            </a:r>
          </a:p>
        </p:txBody>
      </p:sp>
      <p:sp>
        <p:nvSpPr>
          <p:cNvPr id="10246" name="Text Box 9"/>
          <p:cNvSpPr txBox="1">
            <a:spLocks noChangeArrowheads="1"/>
          </p:cNvSpPr>
          <p:nvPr/>
        </p:nvSpPr>
        <p:spPr bwMode="auto">
          <a:xfrm>
            <a:off x="2481263" y="2071688"/>
            <a:ext cx="5205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a:latin typeface="Times New Roman" panose="02020603050405020304" pitchFamily="18" charset="0"/>
              </a:rPr>
              <a:t>Dấu đẳng thức xảy ra khi a = b = c.</a:t>
            </a:r>
          </a:p>
        </p:txBody>
      </p:sp>
      <p:sp>
        <p:nvSpPr>
          <p:cNvPr id="10247" name="Text Box 10"/>
          <p:cNvSpPr txBox="1">
            <a:spLocks noChangeArrowheads="1"/>
          </p:cNvSpPr>
          <p:nvPr/>
        </p:nvSpPr>
        <p:spPr bwMode="auto">
          <a:xfrm>
            <a:off x="2443164" y="2614613"/>
            <a:ext cx="7673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400">
                <a:latin typeface="Times New Roman" panose="02020603050405020304" pitchFamily="18" charset="0"/>
              </a:rPr>
              <a:t>b</a:t>
            </a:r>
            <a:r>
              <a:rPr lang="vi-VN" sz="2800">
                <a:latin typeface="Times New Roman" panose="02020603050405020304" pitchFamily="18" charset="0"/>
              </a:rPr>
              <a:t>) Áp dụng bất đẳng thức Cô-si cho ba số không âm,</a:t>
            </a:r>
          </a:p>
          <a:p>
            <a:pPr eaLnBrk="1" hangingPunct="1"/>
            <a:r>
              <a:rPr lang="vi-VN" sz="2800">
                <a:latin typeface="Times New Roman" panose="02020603050405020304" pitchFamily="18" charset="0"/>
              </a:rPr>
              <a:t> chứng minh:</a:t>
            </a:r>
          </a:p>
        </p:txBody>
      </p:sp>
      <p:sp>
        <p:nvSpPr>
          <p:cNvPr id="10248" name="Text Box 11"/>
          <p:cNvSpPr txBox="1">
            <a:spLocks noChangeArrowheads="1"/>
          </p:cNvSpPr>
          <p:nvPr/>
        </p:nvSpPr>
        <p:spPr bwMode="auto">
          <a:xfrm>
            <a:off x="2519363" y="3500438"/>
            <a:ext cx="779621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a:latin typeface="Times New Roman" panose="02020603050405020304" pitchFamily="18" charset="0"/>
              </a:rPr>
              <a:t>*) Trong các hình hộp chữ nhật có cùng tổng ba kích </a:t>
            </a:r>
          </a:p>
          <a:p>
            <a:pPr eaLnBrk="1" hangingPunct="1"/>
            <a:r>
              <a:rPr lang="vi-VN" sz="2800">
                <a:latin typeface="Times New Roman" panose="02020603050405020304" pitchFamily="18" charset="0"/>
              </a:rPr>
              <a:t>thước thì hình lập phương có thể tích lớn nhất.</a:t>
            </a:r>
          </a:p>
          <a:p>
            <a:pPr eaLnBrk="1" hangingPunct="1"/>
            <a:r>
              <a:rPr lang="vi-VN" sz="2800">
                <a:latin typeface="Times New Roman" panose="02020603050405020304" pitchFamily="18" charset="0"/>
              </a:rPr>
              <a:t>*) Trong các hình hộp chữ nhật có cùng thể tích thì </a:t>
            </a:r>
          </a:p>
          <a:p>
            <a:pPr eaLnBrk="1" hangingPunct="1"/>
            <a:r>
              <a:rPr lang="vi-VN" sz="2800">
                <a:latin typeface="Times New Roman" panose="02020603050405020304" pitchFamily="18" charset="0"/>
              </a:rPr>
              <a:t>hình lập phương có tổng ba kích thước nhỏ nhất.</a:t>
            </a:r>
          </a:p>
          <a:p>
            <a:pPr eaLnBrk="1" hangingPunct="1"/>
            <a:endParaRPr lang="vi-VN" sz="2800">
              <a:latin typeface="Times New Roman" panose="02020603050405020304" pitchFamily="18" charset="0"/>
            </a:endParaRPr>
          </a:p>
        </p:txBody>
      </p:sp>
    </p:spTree>
    <p:extLst>
      <p:ext uri="{BB962C8B-B14F-4D97-AF65-F5344CB8AC3E}">
        <p14:creationId xmlns:p14="http://schemas.microsoft.com/office/powerpoint/2010/main" val="2865210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2"/>
          <p:cNvPicPr>
            <a:picLocks noChangeAspect="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b="62030"/>
          <a:stretch/>
        </p:blipFill>
        <p:spPr>
          <a:xfrm>
            <a:off x="-13242" y="-14938"/>
            <a:ext cx="12189658" cy="6858000"/>
          </a:xfrm>
          <a:prstGeom prst="rect">
            <a:avLst/>
          </a:prstGeom>
          <a:blipFill>
            <a:blip r:embed="rId8"/>
            <a:tile tx="0" ty="0" sx="100000" sy="100000" flip="none" algn="tl"/>
          </a:blipFill>
        </p:spPr>
      </p:pic>
      <p:pic>
        <p:nvPicPr>
          <p:cNvPr id="6146" name="Picture 2" descr="FIREWRK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0"/>
            <a:ext cx="2667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Group 3"/>
          <p:cNvGrpSpPr>
            <a:grpSpLocks/>
          </p:cNvGrpSpPr>
          <p:nvPr/>
        </p:nvGrpSpPr>
        <p:grpSpPr bwMode="auto">
          <a:xfrm flipH="1">
            <a:off x="2403475" y="2819401"/>
            <a:ext cx="1752600" cy="2849563"/>
            <a:chOff x="1707" y="1463"/>
            <a:chExt cx="848" cy="1795"/>
          </a:xfrm>
        </p:grpSpPr>
        <p:sp>
          <p:nvSpPr>
            <p:cNvPr id="22651" name="Freeform 4"/>
            <p:cNvSpPr>
              <a:spLocks/>
            </p:cNvSpPr>
            <p:nvPr/>
          </p:nvSpPr>
          <p:spPr bwMode="auto">
            <a:xfrm>
              <a:off x="1710" y="1476"/>
              <a:ext cx="812" cy="1782"/>
            </a:xfrm>
            <a:custGeom>
              <a:avLst/>
              <a:gdLst>
                <a:gd name="T0" fmla="*/ 0 w 812"/>
                <a:gd name="T1" fmla="*/ 0 h 1782"/>
                <a:gd name="T2" fmla="*/ 141 w 812"/>
                <a:gd name="T3" fmla="*/ 32 h 1782"/>
                <a:gd name="T4" fmla="*/ 248 w 812"/>
                <a:gd name="T5" fmla="*/ 90 h 1782"/>
                <a:gd name="T6" fmla="*/ 343 w 812"/>
                <a:gd name="T7" fmla="*/ 178 h 1782"/>
                <a:gd name="T8" fmla="*/ 452 w 812"/>
                <a:gd name="T9" fmla="*/ 307 h 1782"/>
                <a:gd name="T10" fmla="*/ 554 w 812"/>
                <a:gd name="T11" fmla="*/ 484 h 1782"/>
                <a:gd name="T12" fmla="*/ 641 w 812"/>
                <a:gd name="T13" fmla="*/ 686 h 1782"/>
                <a:gd name="T14" fmla="*/ 698 w 812"/>
                <a:gd name="T15" fmla="*/ 871 h 1782"/>
                <a:gd name="T16" fmla="*/ 746 w 812"/>
                <a:gd name="T17" fmla="*/ 1081 h 1782"/>
                <a:gd name="T18" fmla="*/ 772 w 812"/>
                <a:gd name="T19" fmla="*/ 1225 h 1782"/>
                <a:gd name="T20" fmla="*/ 793 w 812"/>
                <a:gd name="T21" fmla="*/ 1387 h 1782"/>
                <a:gd name="T22" fmla="*/ 808 w 812"/>
                <a:gd name="T23" fmla="*/ 1605 h 1782"/>
                <a:gd name="T24" fmla="*/ 812 w 812"/>
                <a:gd name="T25" fmla="*/ 1774 h 1782"/>
                <a:gd name="T26" fmla="*/ 812 w 812"/>
                <a:gd name="T27" fmla="*/ 1782 h 17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2" h="1782">
                  <a:moveTo>
                    <a:pt x="0" y="0"/>
                  </a:moveTo>
                  <a:lnTo>
                    <a:pt x="141" y="32"/>
                  </a:lnTo>
                  <a:lnTo>
                    <a:pt x="248" y="90"/>
                  </a:lnTo>
                  <a:lnTo>
                    <a:pt x="343" y="178"/>
                  </a:lnTo>
                  <a:lnTo>
                    <a:pt x="452" y="307"/>
                  </a:lnTo>
                  <a:lnTo>
                    <a:pt x="554" y="484"/>
                  </a:lnTo>
                  <a:lnTo>
                    <a:pt x="641" y="686"/>
                  </a:lnTo>
                  <a:lnTo>
                    <a:pt x="698" y="871"/>
                  </a:lnTo>
                  <a:lnTo>
                    <a:pt x="746" y="1081"/>
                  </a:lnTo>
                  <a:lnTo>
                    <a:pt x="772" y="1225"/>
                  </a:lnTo>
                  <a:lnTo>
                    <a:pt x="793" y="1387"/>
                  </a:lnTo>
                  <a:lnTo>
                    <a:pt x="808" y="1605"/>
                  </a:lnTo>
                  <a:lnTo>
                    <a:pt x="812" y="1774"/>
                  </a:lnTo>
                  <a:lnTo>
                    <a:pt x="812" y="1782"/>
                  </a:lnTo>
                </a:path>
              </a:pathLst>
            </a:custGeom>
            <a:noFill/>
            <a:ln w="14288">
              <a:solidFill>
                <a:srgbClr val="808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652" name="Freeform 5"/>
            <p:cNvSpPr>
              <a:spLocks/>
            </p:cNvSpPr>
            <p:nvPr/>
          </p:nvSpPr>
          <p:spPr bwMode="auto">
            <a:xfrm>
              <a:off x="1707" y="1466"/>
              <a:ext cx="833" cy="1781"/>
            </a:xfrm>
            <a:custGeom>
              <a:avLst/>
              <a:gdLst>
                <a:gd name="T0" fmla="*/ 0 w 833"/>
                <a:gd name="T1" fmla="*/ 0 h 1781"/>
                <a:gd name="T2" fmla="*/ 144 w 833"/>
                <a:gd name="T3" fmla="*/ 32 h 1781"/>
                <a:gd name="T4" fmla="*/ 254 w 833"/>
                <a:gd name="T5" fmla="*/ 88 h 1781"/>
                <a:gd name="T6" fmla="*/ 352 w 833"/>
                <a:gd name="T7" fmla="*/ 177 h 1781"/>
                <a:gd name="T8" fmla="*/ 461 w 833"/>
                <a:gd name="T9" fmla="*/ 306 h 1781"/>
                <a:gd name="T10" fmla="*/ 567 w 833"/>
                <a:gd name="T11" fmla="*/ 483 h 1781"/>
                <a:gd name="T12" fmla="*/ 657 w 833"/>
                <a:gd name="T13" fmla="*/ 684 h 1781"/>
                <a:gd name="T14" fmla="*/ 714 w 833"/>
                <a:gd name="T15" fmla="*/ 870 h 1781"/>
                <a:gd name="T16" fmla="*/ 764 w 833"/>
                <a:gd name="T17" fmla="*/ 1080 h 1781"/>
                <a:gd name="T18" fmla="*/ 790 w 833"/>
                <a:gd name="T19" fmla="*/ 1225 h 1781"/>
                <a:gd name="T20" fmla="*/ 812 w 833"/>
                <a:gd name="T21" fmla="*/ 1386 h 1781"/>
                <a:gd name="T22" fmla="*/ 827 w 833"/>
                <a:gd name="T23" fmla="*/ 1604 h 1781"/>
                <a:gd name="T24" fmla="*/ 833 w 833"/>
                <a:gd name="T25" fmla="*/ 1773 h 1781"/>
                <a:gd name="T26" fmla="*/ 833 w 833"/>
                <a:gd name="T27" fmla="*/ 1781 h 17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3" h="1781">
                  <a:moveTo>
                    <a:pt x="0" y="0"/>
                  </a:moveTo>
                  <a:lnTo>
                    <a:pt x="144" y="32"/>
                  </a:lnTo>
                  <a:lnTo>
                    <a:pt x="254" y="88"/>
                  </a:lnTo>
                  <a:lnTo>
                    <a:pt x="352" y="177"/>
                  </a:lnTo>
                  <a:lnTo>
                    <a:pt x="461" y="306"/>
                  </a:lnTo>
                  <a:lnTo>
                    <a:pt x="567" y="483"/>
                  </a:lnTo>
                  <a:lnTo>
                    <a:pt x="657" y="684"/>
                  </a:lnTo>
                  <a:lnTo>
                    <a:pt x="714" y="870"/>
                  </a:lnTo>
                  <a:lnTo>
                    <a:pt x="764" y="1080"/>
                  </a:lnTo>
                  <a:lnTo>
                    <a:pt x="790" y="1225"/>
                  </a:lnTo>
                  <a:lnTo>
                    <a:pt x="812" y="1386"/>
                  </a:lnTo>
                  <a:lnTo>
                    <a:pt x="827" y="1604"/>
                  </a:lnTo>
                  <a:lnTo>
                    <a:pt x="833" y="1773"/>
                  </a:lnTo>
                  <a:lnTo>
                    <a:pt x="833" y="1781"/>
                  </a:lnTo>
                </a:path>
              </a:pathLst>
            </a:custGeom>
            <a:noFill/>
            <a:ln w="142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653" name="Freeform 6"/>
            <p:cNvSpPr>
              <a:spLocks/>
            </p:cNvSpPr>
            <p:nvPr/>
          </p:nvSpPr>
          <p:spPr bwMode="auto">
            <a:xfrm>
              <a:off x="1716" y="1463"/>
              <a:ext cx="839" cy="1775"/>
            </a:xfrm>
            <a:custGeom>
              <a:avLst/>
              <a:gdLst>
                <a:gd name="T0" fmla="*/ 0 w 839"/>
                <a:gd name="T1" fmla="*/ 0 h 1775"/>
                <a:gd name="T2" fmla="*/ 146 w 839"/>
                <a:gd name="T3" fmla="*/ 32 h 1775"/>
                <a:gd name="T4" fmla="*/ 257 w 839"/>
                <a:gd name="T5" fmla="*/ 88 h 1775"/>
                <a:gd name="T6" fmla="*/ 355 w 839"/>
                <a:gd name="T7" fmla="*/ 176 h 1775"/>
                <a:gd name="T8" fmla="*/ 466 w 839"/>
                <a:gd name="T9" fmla="*/ 306 h 1775"/>
                <a:gd name="T10" fmla="*/ 571 w 839"/>
                <a:gd name="T11" fmla="*/ 482 h 1775"/>
                <a:gd name="T12" fmla="*/ 662 w 839"/>
                <a:gd name="T13" fmla="*/ 684 h 1775"/>
                <a:gd name="T14" fmla="*/ 720 w 839"/>
                <a:gd name="T15" fmla="*/ 868 h 1775"/>
                <a:gd name="T16" fmla="*/ 770 w 839"/>
                <a:gd name="T17" fmla="*/ 1075 h 1775"/>
                <a:gd name="T18" fmla="*/ 797 w 839"/>
                <a:gd name="T19" fmla="*/ 1221 h 1775"/>
                <a:gd name="T20" fmla="*/ 818 w 839"/>
                <a:gd name="T21" fmla="*/ 1383 h 1775"/>
                <a:gd name="T22" fmla="*/ 834 w 839"/>
                <a:gd name="T23" fmla="*/ 1599 h 1775"/>
                <a:gd name="T24" fmla="*/ 839 w 839"/>
                <a:gd name="T25" fmla="*/ 1769 h 1775"/>
                <a:gd name="T26" fmla="*/ 839 w 839"/>
                <a:gd name="T27" fmla="*/ 1775 h 17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9" h="1775">
                  <a:moveTo>
                    <a:pt x="0" y="0"/>
                  </a:moveTo>
                  <a:lnTo>
                    <a:pt x="146" y="32"/>
                  </a:lnTo>
                  <a:lnTo>
                    <a:pt x="257" y="88"/>
                  </a:lnTo>
                  <a:lnTo>
                    <a:pt x="355" y="176"/>
                  </a:lnTo>
                  <a:lnTo>
                    <a:pt x="466" y="306"/>
                  </a:lnTo>
                  <a:lnTo>
                    <a:pt x="571" y="482"/>
                  </a:lnTo>
                  <a:lnTo>
                    <a:pt x="662" y="684"/>
                  </a:lnTo>
                  <a:lnTo>
                    <a:pt x="720" y="868"/>
                  </a:lnTo>
                  <a:lnTo>
                    <a:pt x="770" y="1075"/>
                  </a:lnTo>
                  <a:lnTo>
                    <a:pt x="797" y="1221"/>
                  </a:lnTo>
                  <a:lnTo>
                    <a:pt x="818" y="1383"/>
                  </a:lnTo>
                  <a:lnTo>
                    <a:pt x="834" y="1599"/>
                  </a:lnTo>
                  <a:lnTo>
                    <a:pt x="839" y="1769"/>
                  </a:lnTo>
                  <a:lnTo>
                    <a:pt x="839" y="1775"/>
                  </a:lnTo>
                </a:path>
              </a:pathLst>
            </a:custGeom>
            <a:noFill/>
            <a:ln w="14288">
              <a:solidFill>
                <a:srgbClr val="808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6151" name="Group 7"/>
          <p:cNvGrpSpPr>
            <a:grpSpLocks/>
          </p:cNvGrpSpPr>
          <p:nvPr/>
        </p:nvGrpSpPr>
        <p:grpSpPr bwMode="auto">
          <a:xfrm>
            <a:off x="2667000" y="1219200"/>
            <a:ext cx="3048000" cy="3200400"/>
            <a:chOff x="1247" y="1008"/>
            <a:chExt cx="915" cy="932"/>
          </a:xfrm>
        </p:grpSpPr>
        <p:sp>
          <p:nvSpPr>
            <p:cNvPr id="22627" name="Freeform 8"/>
            <p:cNvSpPr>
              <a:spLocks/>
            </p:cNvSpPr>
            <p:nvPr/>
          </p:nvSpPr>
          <p:spPr bwMode="auto">
            <a:xfrm>
              <a:off x="1409" y="1130"/>
              <a:ext cx="674" cy="693"/>
            </a:xfrm>
            <a:custGeom>
              <a:avLst/>
              <a:gdLst>
                <a:gd name="T0" fmla="*/ 246 w 674"/>
                <a:gd name="T1" fmla="*/ 38 h 693"/>
                <a:gd name="T2" fmla="*/ 220 w 674"/>
                <a:gd name="T3" fmla="*/ 42 h 693"/>
                <a:gd name="T4" fmla="*/ 165 w 674"/>
                <a:gd name="T5" fmla="*/ 61 h 693"/>
                <a:gd name="T6" fmla="*/ 136 w 674"/>
                <a:gd name="T7" fmla="*/ 75 h 693"/>
                <a:gd name="T8" fmla="*/ 101 w 674"/>
                <a:gd name="T9" fmla="*/ 83 h 693"/>
                <a:gd name="T10" fmla="*/ 45 w 674"/>
                <a:gd name="T11" fmla="*/ 108 h 693"/>
                <a:gd name="T12" fmla="*/ 30 w 674"/>
                <a:gd name="T13" fmla="*/ 177 h 693"/>
                <a:gd name="T14" fmla="*/ 3 w 674"/>
                <a:gd name="T15" fmla="*/ 215 h 693"/>
                <a:gd name="T16" fmla="*/ 0 w 674"/>
                <a:gd name="T17" fmla="*/ 279 h 693"/>
                <a:gd name="T18" fmla="*/ 195 w 674"/>
                <a:gd name="T19" fmla="*/ 341 h 693"/>
                <a:gd name="T20" fmla="*/ 163 w 674"/>
                <a:gd name="T21" fmla="*/ 366 h 693"/>
                <a:gd name="T22" fmla="*/ 181 w 674"/>
                <a:gd name="T23" fmla="*/ 382 h 693"/>
                <a:gd name="T24" fmla="*/ 199 w 674"/>
                <a:gd name="T25" fmla="*/ 396 h 693"/>
                <a:gd name="T26" fmla="*/ 223 w 674"/>
                <a:gd name="T27" fmla="*/ 416 h 693"/>
                <a:gd name="T28" fmla="*/ 209 w 674"/>
                <a:gd name="T29" fmla="*/ 440 h 693"/>
                <a:gd name="T30" fmla="*/ 222 w 674"/>
                <a:gd name="T31" fmla="*/ 432 h 693"/>
                <a:gd name="T32" fmla="*/ 250 w 674"/>
                <a:gd name="T33" fmla="*/ 442 h 693"/>
                <a:gd name="T34" fmla="*/ 270 w 674"/>
                <a:gd name="T35" fmla="*/ 476 h 693"/>
                <a:gd name="T36" fmla="*/ 307 w 674"/>
                <a:gd name="T37" fmla="*/ 693 h 693"/>
                <a:gd name="T38" fmla="*/ 340 w 674"/>
                <a:gd name="T39" fmla="*/ 652 h 693"/>
                <a:gd name="T40" fmla="*/ 366 w 674"/>
                <a:gd name="T41" fmla="*/ 647 h 693"/>
                <a:gd name="T42" fmla="*/ 425 w 674"/>
                <a:gd name="T43" fmla="*/ 638 h 693"/>
                <a:gd name="T44" fmla="*/ 454 w 674"/>
                <a:gd name="T45" fmla="*/ 618 h 693"/>
                <a:gd name="T46" fmla="*/ 508 w 674"/>
                <a:gd name="T47" fmla="*/ 633 h 693"/>
                <a:gd name="T48" fmla="*/ 564 w 674"/>
                <a:gd name="T49" fmla="*/ 594 h 693"/>
                <a:gd name="T50" fmla="*/ 543 w 674"/>
                <a:gd name="T51" fmla="*/ 505 h 693"/>
                <a:gd name="T52" fmla="*/ 561 w 674"/>
                <a:gd name="T53" fmla="*/ 465 h 693"/>
                <a:gd name="T54" fmla="*/ 582 w 674"/>
                <a:gd name="T55" fmla="*/ 405 h 693"/>
                <a:gd name="T56" fmla="*/ 674 w 674"/>
                <a:gd name="T57" fmla="*/ 325 h 693"/>
                <a:gd name="T58" fmla="*/ 606 w 674"/>
                <a:gd name="T59" fmla="*/ 289 h 693"/>
                <a:gd name="T60" fmla="*/ 566 w 674"/>
                <a:gd name="T61" fmla="*/ 219 h 693"/>
                <a:gd name="T62" fmla="*/ 582 w 674"/>
                <a:gd name="T63" fmla="*/ 100 h 693"/>
                <a:gd name="T64" fmla="*/ 517 w 674"/>
                <a:gd name="T65" fmla="*/ 65 h 693"/>
                <a:gd name="T66" fmla="*/ 447 w 674"/>
                <a:gd name="T67" fmla="*/ 81 h 693"/>
                <a:gd name="T68" fmla="*/ 433 w 674"/>
                <a:gd name="T69" fmla="*/ 27 h 693"/>
                <a:gd name="T70" fmla="*/ 368 w 674"/>
                <a:gd name="T71" fmla="*/ 11 h 693"/>
                <a:gd name="T72" fmla="*/ 316 w 674"/>
                <a:gd name="T73" fmla="*/ 0 h 6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4" h="693">
                  <a:moveTo>
                    <a:pt x="279" y="157"/>
                  </a:moveTo>
                  <a:lnTo>
                    <a:pt x="246" y="38"/>
                  </a:lnTo>
                  <a:lnTo>
                    <a:pt x="267" y="215"/>
                  </a:lnTo>
                  <a:lnTo>
                    <a:pt x="220" y="42"/>
                  </a:lnTo>
                  <a:lnTo>
                    <a:pt x="236" y="186"/>
                  </a:lnTo>
                  <a:lnTo>
                    <a:pt x="165" y="61"/>
                  </a:lnTo>
                  <a:lnTo>
                    <a:pt x="222" y="223"/>
                  </a:lnTo>
                  <a:lnTo>
                    <a:pt x="136" y="75"/>
                  </a:lnTo>
                  <a:lnTo>
                    <a:pt x="206" y="243"/>
                  </a:lnTo>
                  <a:lnTo>
                    <a:pt x="101" y="83"/>
                  </a:lnTo>
                  <a:lnTo>
                    <a:pt x="199" y="254"/>
                  </a:lnTo>
                  <a:lnTo>
                    <a:pt x="45" y="108"/>
                  </a:lnTo>
                  <a:lnTo>
                    <a:pt x="190" y="264"/>
                  </a:lnTo>
                  <a:lnTo>
                    <a:pt x="30" y="177"/>
                  </a:lnTo>
                  <a:lnTo>
                    <a:pt x="175" y="281"/>
                  </a:lnTo>
                  <a:lnTo>
                    <a:pt x="3" y="215"/>
                  </a:lnTo>
                  <a:lnTo>
                    <a:pt x="157" y="300"/>
                  </a:lnTo>
                  <a:lnTo>
                    <a:pt x="0" y="279"/>
                  </a:lnTo>
                  <a:lnTo>
                    <a:pt x="183" y="322"/>
                  </a:lnTo>
                  <a:lnTo>
                    <a:pt x="195" y="341"/>
                  </a:lnTo>
                  <a:lnTo>
                    <a:pt x="3" y="382"/>
                  </a:lnTo>
                  <a:lnTo>
                    <a:pt x="163" y="366"/>
                  </a:lnTo>
                  <a:lnTo>
                    <a:pt x="22" y="405"/>
                  </a:lnTo>
                  <a:lnTo>
                    <a:pt x="181" y="382"/>
                  </a:lnTo>
                  <a:lnTo>
                    <a:pt x="30" y="465"/>
                  </a:lnTo>
                  <a:lnTo>
                    <a:pt x="199" y="396"/>
                  </a:lnTo>
                  <a:lnTo>
                    <a:pt x="57" y="496"/>
                  </a:lnTo>
                  <a:lnTo>
                    <a:pt x="223" y="416"/>
                  </a:lnTo>
                  <a:lnTo>
                    <a:pt x="42" y="561"/>
                  </a:lnTo>
                  <a:lnTo>
                    <a:pt x="209" y="440"/>
                  </a:lnTo>
                  <a:lnTo>
                    <a:pt x="83" y="610"/>
                  </a:lnTo>
                  <a:lnTo>
                    <a:pt x="222" y="432"/>
                  </a:lnTo>
                  <a:lnTo>
                    <a:pt x="152" y="586"/>
                  </a:lnTo>
                  <a:lnTo>
                    <a:pt x="250" y="442"/>
                  </a:lnTo>
                  <a:lnTo>
                    <a:pt x="225" y="627"/>
                  </a:lnTo>
                  <a:lnTo>
                    <a:pt x="270" y="476"/>
                  </a:lnTo>
                  <a:lnTo>
                    <a:pt x="293" y="556"/>
                  </a:lnTo>
                  <a:lnTo>
                    <a:pt x="307" y="693"/>
                  </a:lnTo>
                  <a:lnTo>
                    <a:pt x="307" y="494"/>
                  </a:lnTo>
                  <a:lnTo>
                    <a:pt x="340" y="652"/>
                  </a:lnTo>
                  <a:lnTo>
                    <a:pt x="323" y="480"/>
                  </a:lnTo>
                  <a:lnTo>
                    <a:pt x="366" y="647"/>
                  </a:lnTo>
                  <a:lnTo>
                    <a:pt x="346" y="482"/>
                  </a:lnTo>
                  <a:lnTo>
                    <a:pt x="425" y="638"/>
                  </a:lnTo>
                  <a:lnTo>
                    <a:pt x="374" y="482"/>
                  </a:lnTo>
                  <a:lnTo>
                    <a:pt x="454" y="618"/>
                  </a:lnTo>
                  <a:lnTo>
                    <a:pt x="394" y="467"/>
                  </a:lnTo>
                  <a:lnTo>
                    <a:pt x="508" y="633"/>
                  </a:lnTo>
                  <a:lnTo>
                    <a:pt x="419" y="469"/>
                  </a:lnTo>
                  <a:lnTo>
                    <a:pt x="564" y="594"/>
                  </a:lnTo>
                  <a:lnTo>
                    <a:pt x="403" y="434"/>
                  </a:lnTo>
                  <a:lnTo>
                    <a:pt x="543" y="505"/>
                  </a:lnTo>
                  <a:lnTo>
                    <a:pt x="394" y="399"/>
                  </a:lnTo>
                  <a:lnTo>
                    <a:pt x="561" y="465"/>
                  </a:lnTo>
                  <a:lnTo>
                    <a:pt x="412" y="378"/>
                  </a:lnTo>
                  <a:lnTo>
                    <a:pt x="582" y="405"/>
                  </a:lnTo>
                  <a:lnTo>
                    <a:pt x="396" y="359"/>
                  </a:lnTo>
                  <a:lnTo>
                    <a:pt x="674" y="325"/>
                  </a:lnTo>
                  <a:lnTo>
                    <a:pt x="429" y="332"/>
                  </a:lnTo>
                  <a:lnTo>
                    <a:pt x="606" y="289"/>
                  </a:lnTo>
                  <a:lnTo>
                    <a:pt x="374" y="322"/>
                  </a:lnTo>
                  <a:lnTo>
                    <a:pt x="566" y="219"/>
                  </a:lnTo>
                  <a:lnTo>
                    <a:pt x="360" y="306"/>
                  </a:lnTo>
                  <a:lnTo>
                    <a:pt x="582" y="100"/>
                  </a:lnTo>
                  <a:lnTo>
                    <a:pt x="379" y="273"/>
                  </a:lnTo>
                  <a:lnTo>
                    <a:pt x="517" y="65"/>
                  </a:lnTo>
                  <a:lnTo>
                    <a:pt x="384" y="248"/>
                  </a:lnTo>
                  <a:lnTo>
                    <a:pt x="447" y="81"/>
                  </a:lnTo>
                  <a:lnTo>
                    <a:pt x="360" y="243"/>
                  </a:lnTo>
                  <a:lnTo>
                    <a:pt x="433" y="27"/>
                  </a:lnTo>
                  <a:lnTo>
                    <a:pt x="335" y="233"/>
                  </a:lnTo>
                  <a:lnTo>
                    <a:pt x="368" y="11"/>
                  </a:lnTo>
                  <a:lnTo>
                    <a:pt x="316" y="231"/>
                  </a:lnTo>
                  <a:lnTo>
                    <a:pt x="316" y="0"/>
                  </a:lnTo>
                  <a:lnTo>
                    <a:pt x="279" y="157"/>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2628" name="Group 9"/>
            <p:cNvGrpSpPr>
              <a:grpSpLocks/>
            </p:cNvGrpSpPr>
            <p:nvPr/>
          </p:nvGrpSpPr>
          <p:grpSpPr bwMode="auto">
            <a:xfrm>
              <a:off x="1712" y="1026"/>
              <a:ext cx="426" cy="886"/>
              <a:chOff x="1712" y="1026"/>
              <a:chExt cx="426" cy="886"/>
            </a:xfrm>
          </p:grpSpPr>
          <p:sp>
            <p:nvSpPr>
              <p:cNvPr id="22647" name="Freeform 10"/>
              <p:cNvSpPr>
                <a:spLocks/>
              </p:cNvSpPr>
              <p:nvPr/>
            </p:nvSpPr>
            <p:spPr bwMode="auto">
              <a:xfrm>
                <a:off x="1713" y="1310"/>
                <a:ext cx="421" cy="153"/>
              </a:xfrm>
              <a:custGeom>
                <a:avLst/>
                <a:gdLst>
                  <a:gd name="T0" fmla="*/ 0 w 421"/>
                  <a:gd name="T1" fmla="*/ 153 h 153"/>
                  <a:gd name="T2" fmla="*/ 389 w 421"/>
                  <a:gd name="T3" fmla="*/ 0 h 153"/>
                  <a:gd name="T4" fmla="*/ 216 w 421"/>
                  <a:gd name="T5" fmla="*/ 81 h 153"/>
                  <a:gd name="T6" fmla="*/ 421 w 421"/>
                  <a:gd name="T7" fmla="*/ 47 h 153"/>
                  <a:gd name="T8" fmla="*/ 0 w 421"/>
                  <a:gd name="T9" fmla="*/ 15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3">
                    <a:moveTo>
                      <a:pt x="0" y="153"/>
                    </a:moveTo>
                    <a:lnTo>
                      <a:pt x="389" y="0"/>
                    </a:lnTo>
                    <a:lnTo>
                      <a:pt x="216" y="81"/>
                    </a:lnTo>
                    <a:lnTo>
                      <a:pt x="421" y="47"/>
                    </a:lnTo>
                    <a:lnTo>
                      <a:pt x="0"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8" name="Freeform 11"/>
              <p:cNvSpPr>
                <a:spLocks/>
              </p:cNvSpPr>
              <p:nvPr/>
            </p:nvSpPr>
            <p:spPr bwMode="auto">
              <a:xfrm>
                <a:off x="1717" y="1475"/>
                <a:ext cx="421" cy="154"/>
              </a:xfrm>
              <a:custGeom>
                <a:avLst/>
                <a:gdLst>
                  <a:gd name="T0" fmla="*/ 0 w 421"/>
                  <a:gd name="T1" fmla="*/ 0 h 154"/>
                  <a:gd name="T2" fmla="*/ 389 w 421"/>
                  <a:gd name="T3" fmla="*/ 154 h 154"/>
                  <a:gd name="T4" fmla="*/ 216 w 421"/>
                  <a:gd name="T5" fmla="*/ 73 h 154"/>
                  <a:gd name="T6" fmla="*/ 421 w 421"/>
                  <a:gd name="T7" fmla="*/ 107 h 154"/>
                  <a:gd name="T8" fmla="*/ 0 w 421"/>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4">
                    <a:moveTo>
                      <a:pt x="0" y="0"/>
                    </a:moveTo>
                    <a:lnTo>
                      <a:pt x="389" y="154"/>
                    </a:lnTo>
                    <a:lnTo>
                      <a:pt x="216" y="73"/>
                    </a:lnTo>
                    <a:lnTo>
                      <a:pt x="421" y="107"/>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9" name="Freeform 12"/>
              <p:cNvSpPr>
                <a:spLocks/>
              </p:cNvSpPr>
              <p:nvPr/>
            </p:nvSpPr>
            <p:spPr bwMode="auto">
              <a:xfrm>
                <a:off x="1712" y="1482"/>
                <a:ext cx="151" cy="430"/>
              </a:xfrm>
              <a:custGeom>
                <a:avLst/>
                <a:gdLst>
                  <a:gd name="T0" fmla="*/ 0 w 151"/>
                  <a:gd name="T1" fmla="*/ 0 h 430"/>
                  <a:gd name="T2" fmla="*/ 151 w 151"/>
                  <a:gd name="T3" fmla="*/ 398 h 430"/>
                  <a:gd name="T4" fmla="*/ 72 w 151"/>
                  <a:gd name="T5" fmla="*/ 220 h 430"/>
                  <a:gd name="T6" fmla="*/ 105 w 151"/>
                  <a:gd name="T7" fmla="*/ 430 h 430"/>
                  <a:gd name="T8" fmla="*/ 0 w 151"/>
                  <a:gd name="T9" fmla="*/ 0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30">
                    <a:moveTo>
                      <a:pt x="0" y="0"/>
                    </a:moveTo>
                    <a:lnTo>
                      <a:pt x="151" y="398"/>
                    </a:lnTo>
                    <a:lnTo>
                      <a:pt x="72" y="220"/>
                    </a:lnTo>
                    <a:lnTo>
                      <a:pt x="105" y="430"/>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50" name="Freeform 13"/>
              <p:cNvSpPr>
                <a:spLocks/>
              </p:cNvSpPr>
              <p:nvPr/>
            </p:nvSpPr>
            <p:spPr bwMode="auto">
              <a:xfrm>
                <a:off x="1712" y="1026"/>
                <a:ext cx="151" cy="431"/>
              </a:xfrm>
              <a:custGeom>
                <a:avLst/>
                <a:gdLst>
                  <a:gd name="T0" fmla="*/ 0 w 151"/>
                  <a:gd name="T1" fmla="*/ 431 h 431"/>
                  <a:gd name="T2" fmla="*/ 151 w 151"/>
                  <a:gd name="T3" fmla="*/ 33 h 431"/>
                  <a:gd name="T4" fmla="*/ 72 w 151"/>
                  <a:gd name="T5" fmla="*/ 210 h 431"/>
                  <a:gd name="T6" fmla="*/ 105 w 151"/>
                  <a:gd name="T7" fmla="*/ 0 h 431"/>
                  <a:gd name="T8" fmla="*/ 0 w 151"/>
                  <a:gd name="T9" fmla="*/ 431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31">
                    <a:moveTo>
                      <a:pt x="0" y="431"/>
                    </a:moveTo>
                    <a:lnTo>
                      <a:pt x="151" y="33"/>
                    </a:lnTo>
                    <a:lnTo>
                      <a:pt x="72" y="210"/>
                    </a:lnTo>
                    <a:lnTo>
                      <a:pt x="105" y="0"/>
                    </a:lnTo>
                    <a:lnTo>
                      <a:pt x="0" y="43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629" name="Group 14"/>
            <p:cNvGrpSpPr>
              <a:grpSpLocks/>
            </p:cNvGrpSpPr>
            <p:nvPr/>
          </p:nvGrpSpPr>
          <p:grpSpPr bwMode="auto">
            <a:xfrm>
              <a:off x="1247" y="1008"/>
              <a:ext cx="915" cy="932"/>
              <a:chOff x="1247" y="1008"/>
              <a:chExt cx="915" cy="932"/>
            </a:xfrm>
          </p:grpSpPr>
          <p:grpSp>
            <p:nvGrpSpPr>
              <p:cNvPr id="22633" name="Group 15"/>
              <p:cNvGrpSpPr>
                <a:grpSpLocks/>
              </p:cNvGrpSpPr>
              <p:nvPr/>
            </p:nvGrpSpPr>
            <p:grpSpPr bwMode="auto">
              <a:xfrm>
                <a:off x="1372" y="1489"/>
                <a:ext cx="665" cy="341"/>
                <a:chOff x="1372" y="1489"/>
                <a:chExt cx="665" cy="341"/>
              </a:xfrm>
            </p:grpSpPr>
            <p:sp>
              <p:nvSpPr>
                <p:cNvPr id="22645" name="Freeform 16"/>
                <p:cNvSpPr>
                  <a:spLocks/>
                </p:cNvSpPr>
                <p:nvPr/>
              </p:nvSpPr>
              <p:spPr bwMode="auto">
                <a:xfrm>
                  <a:off x="1372" y="1489"/>
                  <a:ext cx="308" cy="341"/>
                </a:xfrm>
                <a:custGeom>
                  <a:avLst/>
                  <a:gdLst>
                    <a:gd name="T0" fmla="*/ 308 w 308"/>
                    <a:gd name="T1" fmla="*/ 0 h 341"/>
                    <a:gd name="T2" fmla="*/ 109 w 308"/>
                    <a:gd name="T3" fmla="*/ 341 h 341"/>
                    <a:gd name="T4" fmla="*/ 204 w 308"/>
                    <a:gd name="T5" fmla="*/ 148 h 341"/>
                    <a:gd name="T6" fmla="*/ 19 w 308"/>
                    <a:gd name="T7" fmla="*/ 341 h 341"/>
                    <a:gd name="T8" fmla="*/ 174 w 308"/>
                    <a:gd name="T9" fmla="*/ 128 h 341"/>
                    <a:gd name="T10" fmla="*/ 0 w 308"/>
                    <a:gd name="T11" fmla="*/ 228 h 341"/>
                    <a:gd name="T12" fmla="*/ 308 w 308"/>
                    <a:gd name="T13" fmla="*/ 0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341">
                      <a:moveTo>
                        <a:pt x="308" y="0"/>
                      </a:moveTo>
                      <a:lnTo>
                        <a:pt x="109" y="341"/>
                      </a:lnTo>
                      <a:lnTo>
                        <a:pt x="204" y="148"/>
                      </a:lnTo>
                      <a:lnTo>
                        <a:pt x="19" y="341"/>
                      </a:lnTo>
                      <a:lnTo>
                        <a:pt x="174" y="128"/>
                      </a:lnTo>
                      <a:lnTo>
                        <a:pt x="0" y="228"/>
                      </a:lnTo>
                      <a:lnTo>
                        <a:pt x="308"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6" name="Freeform 17"/>
                <p:cNvSpPr>
                  <a:spLocks/>
                </p:cNvSpPr>
                <p:nvPr/>
              </p:nvSpPr>
              <p:spPr bwMode="auto">
                <a:xfrm>
                  <a:off x="1728" y="1489"/>
                  <a:ext cx="309" cy="341"/>
                </a:xfrm>
                <a:custGeom>
                  <a:avLst/>
                  <a:gdLst>
                    <a:gd name="T0" fmla="*/ 0 w 309"/>
                    <a:gd name="T1" fmla="*/ 0 h 341"/>
                    <a:gd name="T2" fmla="*/ 200 w 309"/>
                    <a:gd name="T3" fmla="*/ 341 h 341"/>
                    <a:gd name="T4" fmla="*/ 104 w 309"/>
                    <a:gd name="T5" fmla="*/ 148 h 341"/>
                    <a:gd name="T6" fmla="*/ 290 w 309"/>
                    <a:gd name="T7" fmla="*/ 341 h 341"/>
                    <a:gd name="T8" fmla="*/ 135 w 309"/>
                    <a:gd name="T9" fmla="*/ 128 h 341"/>
                    <a:gd name="T10" fmla="*/ 309 w 309"/>
                    <a:gd name="T11" fmla="*/ 228 h 341"/>
                    <a:gd name="T12" fmla="*/ 0 w 309"/>
                    <a:gd name="T13" fmla="*/ 0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341">
                      <a:moveTo>
                        <a:pt x="0" y="0"/>
                      </a:moveTo>
                      <a:lnTo>
                        <a:pt x="200" y="341"/>
                      </a:lnTo>
                      <a:lnTo>
                        <a:pt x="104" y="148"/>
                      </a:lnTo>
                      <a:lnTo>
                        <a:pt x="290" y="341"/>
                      </a:lnTo>
                      <a:lnTo>
                        <a:pt x="135" y="128"/>
                      </a:lnTo>
                      <a:lnTo>
                        <a:pt x="309" y="228"/>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634" name="Group 18"/>
              <p:cNvGrpSpPr>
                <a:grpSpLocks/>
              </p:cNvGrpSpPr>
              <p:nvPr/>
            </p:nvGrpSpPr>
            <p:grpSpPr bwMode="auto">
              <a:xfrm>
                <a:off x="1247" y="1008"/>
                <a:ext cx="915" cy="932"/>
                <a:chOff x="1247" y="1008"/>
                <a:chExt cx="915" cy="932"/>
              </a:xfrm>
            </p:grpSpPr>
            <p:sp>
              <p:nvSpPr>
                <p:cNvPr id="22635" name="Freeform 19"/>
                <p:cNvSpPr>
                  <a:spLocks/>
                </p:cNvSpPr>
                <p:nvPr/>
              </p:nvSpPr>
              <p:spPr bwMode="auto">
                <a:xfrm>
                  <a:off x="1265" y="1317"/>
                  <a:ext cx="421" cy="153"/>
                </a:xfrm>
                <a:custGeom>
                  <a:avLst/>
                  <a:gdLst>
                    <a:gd name="T0" fmla="*/ 421 w 421"/>
                    <a:gd name="T1" fmla="*/ 153 h 153"/>
                    <a:gd name="T2" fmla="*/ 32 w 421"/>
                    <a:gd name="T3" fmla="*/ 0 h 153"/>
                    <a:gd name="T4" fmla="*/ 205 w 421"/>
                    <a:gd name="T5" fmla="*/ 79 h 153"/>
                    <a:gd name="T6" fmla="*/ 0 w 421"/>
                    <a:gd name="T7" fmla="*/ 46 h 153"/>
                    <a:gd name="T8" fmla="*/ 421 w 421"/>
                    <a:gd name="T9" fmla="*/ 15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3">
                      <a:moveTo>
                        <a:pt x="421" y="153"/>
                      </a:moveTo>
                      <a:lnTo>
                        <a:pt x="32" y="0"/>
                      </a:lnTo>
                      <a:lnTo>
                        <a:pt x="205" y="79"/>
                      </a:lnTo>
                      <a:lnTo>
                        <a:pt x="0" y="46"/>
                      </a:lnTo>
                      <a:lnTo>
                        <a:pt x="421"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6" name="Freeform 20"/>
                <p:cNvSpPr>
                  <a:spLocks/>
                </p:cNvSpPr>
                <p:nvPr/>
              </p:nvSpPr>
              <p:spPr bwMode="auto">
                <a:xfrm>
                  <a:off x="1261" y="1481"/>
                  <a:ext cx="421" cy="154"/>
                </a:xfrm>
                <a:custGeom>
                  <a:avLst/>
                  <a:gdLst>
                    <a:gd name="T0" fmla="*/ 421 w 421"/>
                    <a:gd name="T1" fmla="*/ 0 h 154"/>
                    <a:gd name="T2" fmla="*/ 32 w 421"/>
                    <a:gd name="T3" fmla="*/ 154 h 154"/>
                    <a:gd name="T4" fmla="*/ 205 w 421"/>
                    <a:gd name="T5" fmla="*/ 74 h 154"/>
                    <a:gd name="T6" fmla="*/ 0 w 421"/>
                    <a:gd name="T7" fmla="*/ 107 h 154"/>
                    <a:gd name="T8" fmla="*/ 421 w 421"/>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4">
                      <a:moveTo>
                        <a:pt x="421" y="0"/>
                      </a:moveTo>
                      <a:lnTo>
                        <a:pt x="32" y="154"/>
                      </a:lnTo>
                      <a:lnTo>
                        <a:pt x="205" y="74"/>
                      </a:lnTo>
                      <a:lnTo>
                        <a:pt x="0" y="107"/>
                      </a:lnTo>
                      <a:lnTo>
                        <a:pt x="421"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7" name="Freeform 21"/>
                <p:cNvSpPr>
                  <a:spLocks/>
                </p:cNvSpPr>
                <p:nvPr/>
              </p:nvSpPr>
              <p:spPr bwMode="auto">
                <a:xfrm>
                  <a:off x="1536" y="1488"/>
                  <a:ext cx="152" cy="431"/>
                </a:xfrm>
                <a:custGeom>
                  <a:avLst/>
                  <a:gdLst>
                    <a:gd name="T0" fmla="*/ 152 w 152"/>
                    <a:gd name="T1" fmla="*/ 0 h 431"/>
                    <a:gd name="T2" fmla="*/ 0 w 152"/>
                    <a:gd name="T3" fmla="*/ 398 h 431"/>
                    <a:gd name="T4" fmla="*/ 80 w 152"/>
                    <a:gd name="T5" fmla="*/ 221 h 431"/>
                    <a:gd name="T6" fmla="*/ 47 w 152"/>
                    <a:gd name="T7" fmla="*/ 431 h 431"/>
                    <a:gd name="T8" fmla="*/ 152 w 152"/>
                    <a:gd name="T9" fmla="*/ 0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31">
                      <a:moveTo>
                        <a:pt x="152" y="0"/>
                      </a:moveTo>
                      <a:lnTo>
                        <a:pt x="0" y="398"/>
                      </a:lnTo>
                      <a:lnTo>
                        <a:pt x="80" y="221"/>
                      </a:lnTo>
                      <a:lnTo>
                        <a:pt x="47" y="431"/>
                      </a:lnTo>
                      <a:lnTo>
                        <a:pt x="152"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8" name="Freeform 22"/>
                <p:cNvSpPr>
                  <a:spLocks/>
                </p:cNvSpPr>
                <p:nvPr/>
              </p:nvSpPr>
              <p:spPr bwMode="auto">
                <a:xfrm>
                  <a:off x="1536" y="1033"/>
                  <a:ext cx="152" cy="429"/>
                </a:xfrm>
                <a:custGeom>
                  <a:avLst/>
                  <a:gdLst>
                    <a:gd name="T0" fmla="*/ 152 w 152"/>
                    <a:gd name="T1" fmla="*/ 429 h 429"/>
                    <a:gd name="T2" fmla="*/ 0 w 152"/>
                    <a:gd name="T3" fmla="*/ 32 h 429"/>
                    <a:gd name="T4" fmla="*/ 80 w 152"/>
                    <a:gd name="T5" fmla="*/ 209 h 429"/>
                    <a:gd name="T6" fmla="*/ 47 w 152"/>
                    <a:gd name="T7" fmla="*/ 0 h 429"/>
                    <a:gd name="T8" fmla="*/ 152 w 152"/>
                    <a:gd name="T9" fmla="*/ 429 h 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29">
                      <a:moveTo>
                        <a:pt x="152" y="429"/>
                      </a:moveTo>
                      <a:lnTo>
                        <a:pt x="0" y="32"/>
                      </a:lnTo>
                      <a:lnTo>
                        <a:pt x="80" y="209"/>
                      </a:lnTo>
                      <a:lnTo>
                        <a:pt x="47" y="0"/>
                      </a:lnTo>
                      <a:lnTo>
                        <a:pt x="152" y="42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9" name="Freeform 23"/>
                <p:cNvSpPr>
                  <a:spLocks/>
                </p:cNvSpPr>
                <p:nvPr/>
              </p:nvSpPr>
              <p:spPr bwMode="auto">
                <a:xfrm>
                  <a:off x="1372" y="1124"/>
                  <a:ext cx="308" cy="339"/>
                </a:xfrm>
                <a:custGeom>
                  <a:avLst/>
                  <a:gdLst>
                    <a:gd name="T0" fmla="*/ 308 w 308"/>
                    <a:gd name="T1" fmla="*/ 339 h 339"/>
                    <a:gd name="T2" fmla="*/ 109 w 308"/>
                    <a:gd name="T3" fmla="*/ 0 h 339"/>
                    <a:gd name="T4" fmla="*/ 204 w 308"/>
                    <a:gd name="T5" fmla="*/ 192 h 339"/>
                    <a:gd name="T6" fmla="*/ 19 w 308"/>
                    <a:gd name="T7" fmla="*/ 0 h 339"/>
                    <a:gd name="T8" fmla="*/ 174 w 308"/>
                    <a:gd name="T9" fmla="*/ 212 h 339"/>
                    <a:gd name="T10" fmla="*/ 0 w 308"/>
                    <a:gd name="T11" fmla="*/ 113 h 339"/>
                    <a:gd name="T12" fmla="*/ 308 w 308"/>
                    <a:gd name="T13" fmla="*/ 339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339">
                      <a:moveTo>
                        <a:pt x="308" y="339"/>
                      </a:moveTo>
                      <a:lnTo>
                        <a:pt x="109" y="0"/>
                      </a:lnTo>
                      <a:lnTo>
                        <a:pt x="204" y="192"/>
                      </a:lnTo>
                      <a:lnTo>
                        <a:pt x="19" y="0"/>
                      </a:lnTo>
                      <a:lnTo>
                        <a:pt x="174" y="212"/>
                      </a:lnTo>
                      <a:lnTo>
                        <a:pt x="0" y="113"/>
                      </a:lnTo>
                      <a:lnTo>
                        <a:pt x="308"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0" name="Freeform 24"/>
                <p:cNvSpPr>
                  <a:spLocks/>
                </p:cNvSpPr>
                <p:nvPr/>
              </p:nvSpPr>
              <p:spPr bwMode="auto">
                <a:xfrm>
                  <a:off x="1247" y="1420"/>
                  <a:ext cx="433" cy="104"/>
                </a:xfrm>
                <a:custGeom>
                  <a:avLst/>
                  <a:gdLst>
                    <a:gd name="T0" fmla="*/ 433 w 433"/>
                    <a:gd name="T1" fmla="*/ 51 h 104"/>
                    <a:gd name="T2" fmla="*/ 76 w 433"/>
                    <a:gd name="T3" fmla="*/ 0 h 104"/>
                    <a:gd name="T4" fmla="*/ 243 w 433"/>
                    <a:gd name="T5" fmla="*/ 37 h 104"/>
                    <a:gd name="T6" fmla="*/ 0 w 433"/>
                    <a:gd name="T7" fmla="*/ 69 h 104"/>
                    <a:gd name="T8" fmla="*/ 236 w 433"/>
                    <a:gd name="T9" fmla="*/ 67 h 104"/>
                    <a:gd name="T10" fmla="*/ 68 w 433"/>
                    <a:gd name="T11" fmla="*/ 104 h 104"/>
                    <a:gd name="T12" fmla="*/ 433 w 433"/>
                    <a:gd name="T13" fmla="*/ 5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3" h="104">
                      <a:moveTo>
                        <a:pt x="433" y="51"/>
                      </a:moveTo>
                      <a:lnTo>
                        <a:pt x="76" y="0"/>
                      </a:lnTo>
                      <a:lnTo>
                        <a:pt x="243" y="37"/>
                      </a:lnTo>
                      <a:lnTo>
                        <a:pt x="0" y="69"/>
                      </a:lnTo>
                      <a:lnTo>
                        <a:pt x="236" y="67"/>
                      </a:lnTo>
                      <a:lnTo>
                        <a:pt x="68" y="104"/>
                      </a:lnTo>
                      <a:lnTo>
                        <a:pt x="433"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1" name="Freeform 25"/>
                <p:cNvSpPr>
                  <a:spLocks/>
                </p:cNvSpPr>
                <p:nvPr/>
              </p:nvSpPr>
              <p:spPr bwMode="auto">
                <a:xfrm>
                  <a:off x="1728" y="1124"/>
                  <a:ext cx="309" cy="339"/>
                </a:xfrm>
                <a:custGeom>
                  <a:avLst/>
                  <a:gdLst>
                    <a:gd name="T0" fmla="*/ 0 w 309"/>
                    <a:gd name="T1" fmla="*/ 339 h 339"/>
                    <a:gd name="T2" fmla="*/ 200 w 309"/>
                    <a:gd name="T3" fmla="*/ 0 h 339"/>
                    <a:gd name="T4" fmla="*/ 104 w 309"/>
                    <a:gd name="T5" fmla="*/ 192 h 339"/>
                    <a:gd name="T6" fmla="*/ 290 w 309"/>
                    <a:gd name="T7" fmla="*/ 0 h 339"/>
                    <a:gd name="T8" fmla="*/ 135 w 309"/>
                    <a:gd name="T9" fmla="*/ 212 h 339"/>
                    <a:gd name="T10" fmla="*/ 309 w 309"/>
                    <a:gd name="T11" fmla="*/ 113 h 339"/>
                    <a:gd name="T12" fmla="*/ 0 w 309"/>
                    <a:gd name="T13" fmla="*/ 339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339">
                      <a:moveTo>
                        <a:pt x="0" y="339"/>
                      </a:moveTo>
                      <a:lnTo>
                        <a:pt x="200" y="0"/>
                      </a:lnTo>
                      <a:lnTo>
                        <a:pt x="104" y="192"/>
                      </a:lnTo>
                      <a:lnTo>
                        <a:pt x="290" y="0"/>
                      </a:lnTo>
                      <a:lnTo>
                        <a:pt x="135" y="212"/>
                      </a:lnTo>
                      <a:lnTo>
                        <a:pt x="309" y="113"/>
                      </a:lnTo>
                      <a:lnTo>
                        <a:pt x="0"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2" name="Freeform 26"/>
                <p:cNvSpPr>
                  <a:spLocks/>
                </p:cNvSpPr>
                <p:nvPr/>
              </p:nvSpPr>
              <p:spPr bwMode="auto">
                <a:xfrm>
                  <a:off x="1728" y="1420"/>
                  <a:ext cx="434" cy="104"/>
                </a:xfrm>
                <a:custGeom>
                  <a:avLst/>
                  <a:gdLst>
                    <a:gd name="T0" fmla="*/ 0 w 434"/>
                    <a:gd name="T1" fmla="*/ 51 h 104"/>
                    <a:gd name="T2" fmla="*/ 358 w 434"/>
                    <a:gd name="T3" fmla="*/ 0 h 104"/>
                    <a:gd name="T4" fmla="*/ 191 w 434"/>
                    <a:gd name="T5" fmla="*/ 37 h 104"/>
                    <a:gd name="T6" fmla="*/ 434 w 434"/>
                    <a:gd name="T7" fmla="*/ 69 h 104"/>
                    <a:gd name="T8" fmla="*/ 198 w 434"/>
                    <a:gd name="T9" fmla="*/ 67 h 104"/>
                    <a:gd name="T10" fmla="*/ 365 w 434"/>
                    <a:gd name="T11" fmla="*/ 104 h 104"/>
                    <a:gd name="T12" fmla="*/ 0 w 434"/>
                    <a:gd name="T13" fmla="*/ 5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 h="104">
                      <a:moveTo>
                        <a:pt x="0" y="51"/>
                      </a:moveTo>
                      <a:lnTo>
                        <a:pt x="358" y="0"/>
                      </a:lnTo>
                      <a:lnTo>
                        <a:pt x="191" y="37"/>
                      </a:lnTo>
                      <a:lnTo>
                        <a:pt x="434" y="69"/>
                      </a:lnTo>
                      <a:lnTo>
                        <a:pt x="198" y="67"/>
                      </a:lnTo>
                      <a:lnTo>
                        <a:pt x="365" y="104"/>
                      </a:lnTo>
                      <a:lnTo>
                        <a:pt x="0"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3" name="Freeform 27"/>
                <p:cNvSpPr>
                  <a:spLocks/>
                </p:cNvSpPr>
                <p:nvPr/>
              </p:nvSpPr>
              <p:spPr bwMode="auto">
                <a:xfrm>
                  <a:off x="1647" y="1008"/>
                  <a:ext cx="103" cy="442"/>
                </a:xfrm>
                <a:custGeom>
                  <a:avLst/>
                  <a:gdLst>
                    <a:gd name="T0" fmla="*/ 53 w 103"/>
                    <a:gd name="T1" fmla="*/ 442 h 442"/>
                    <a:gd name="T2" fmla="*/ 103 w 103"/>
                    <a:gd name="T3" fmla="*/ 77 h 442"/>
                    <a:gd name="T4" fmla="*/ 67 w 103"/>
                    <a:gd name="T5" fmla="*/ 247 h 442"/>
                    <a:gd name="T6" fmla="*/ 34 w 103"/>
                    <a:gd name="T7" fmla="*/ 0 h 442"/>
                    <a:gd name="T8" fmla="*/ 36 w 103"/>
                    <a:gd name="T9" fmla="*/ 240 h 442"/>
                    <a:gd name="T10" fmla="*/ 0 w 103"/>
                    <a:gd name="T11" fmla="*/ 70 h 442"/>
                    <a:gd name="T12" fmla="*/ 53 w 103"/>
                    <a:gd name="T13" fmla="*/ 442 h 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442">
                      <a:moveTo>
                        <a:pt x="53" y="442"/>
                      </a:moveTo>
                      <a:lnTo>
                        <a:pt x="103" y="77"/>
                      </a:lnTo>
                      <a:lnTo>
                        <a:pt x="67" y="247"/>
                      </a:lnTo>
                      <a:lnTo>
                        <a:pt x="34" y="0"/>
                      </a:lnTo>
                      <a:lnTo>
                        <a:pt x="36" y="240"/>
                      </a:lnTo>
                      <a:lnTo>
                        <a:pt x="0" y="70"/>
                      </a:lnTo>
                      <a:lnTo>
                        <a:pt x="53" y="44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4" name="Freeform 28"/>
                <p:cNvSpPr>
                  <a:spLocks/>
                </p:cNvSpPr>
                <p:nvPr/>
              </p:nvSpPr>
              <p:spPr bwMode="auto">
                <a:xfrm>
                  <a:off x="1649" y="1497"/>
                  <a:ext cx="103" cy="443"/>
                </a:xfrm>
                <a:custGeom>
                  <a:avLst/>
                  <a:gdLst>
                    <a:gd name="T0" fmla="*/ 53 w 103"/>
                    <a:gd name="T1" fmla="*/ 0 h 443"/>
                    <a:gd name="T2" fmla="*/ 103 w 103"/>
                    <a:gd name="T3" fmla="*/ 364 h 443"/>
                    <a:gd name="T4" fmla="*/ 67 w 103"/>
                    <a:gd name="T5" fmla="*/ 196 h 443"/>
                    <a:gd name="T6" fmla="*/ 34 w 103"/>
                    <a:gd name="T7" fmla="*/ 443 h 443"/>
                    <a:gd name="T8" fmla="*/ 36 w 103"/>
                    <a:gd name="T9" fmla="*/ 202 h 443"/>
                    <a:gd name="T10" fmla="*/ 0 w 103"/>
                    <a:gd name="T11" fmla="*/ 373 h 443"/>
                    <a:gd name="T12" fmla="*/ 53 w 103"/>
                    <a:gd name="T13" fmla="*/ 0 h 4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443">
                      <a:moveTo>
                        <a:pt x="53" y="0"/>
                      </a:moveTo>
                      <a:lnTo>
                        <a:pt x="103" y="364"/>
                      </a:lnTo>
                      <a:lnTo>
                        <a:pt x="67" y="196"/>
                      </a:lnTo>
                      <a:lnTo>
                        <a:pt x="34" y="443"/>
                      </a:lnTo>
                      <a:lnTo>
                        <a:pt x="36" y="202"/>
                      </a:lnTo>
                      <a:lnTo>
                        <a:pt x="0" y="373"/>
                      </a:lnTo>
                      <a:lnTo>
                        <a:pt x="53"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2630" name="Freeform 29"/>
            <p:cNvSpPr>
              <a:spLocks/>
            </p:cNvSpPr>
            <p:nvPr/>
          </p:nvSpPr>
          <p:spPr bwMode="auto">
            <a:xfrm>
              <a:off x="1442" y="1236"/>
              <a:ext cx="502" cy="525"/>
            </a:xfrm>
            <a:custGeom>
              <a:avLst/>
              <a:gdLst>
                <a:gd name="T0" fmla="*/ 260 w 502"/>
                <a:gd name="T1" fmla="*/ 0 h 525"/>
                <a:gd name="T2" fmla="*/ 270 w 502"/>
                <a:gd name="T3" fmla="*/ 212 h 525"/>
                <a:gd name="T4" fmla="*/ 335 w 502"/>
                <a:gd name="T5" fmla="*/ 28 h 525"/>
                <a:gd name="T6" fmla="*/ 290 w 502"/>
                <a:gd name="T7" fmla="*/ 216 h 525"/>
                <a:gd name="T8" fmla="*/ 436 w 502"/>
                <a:gd name="T9" fmla="*/ 60 h 525"/>
                <a:gd name="T10" fmla="*/ 302 w 502"/>
                <a:gd name="T11" fmla="*/ 216 h 525"/>
                <a:gd name="T12" fmla="*/ 477 w 502"/>
                <a:gd name="T13" fmla="*/ 162 h 525"/>
                <a:gd name="T14" fmla="*/ 309 w 502"/>
                <a:gd name="T15" fmla="*/ 228 h 525"/>
                <a:gd name="T16" fmla="*/ 502 w 502"/>
                <a:gd name="T17" fmla="*/ 239 h 525"/>
                <a:gd name="T18" fmla="*/ 292 w 502"/>
                <a:gd name="T19" fmla="*/ 246 h 525"/>
                <a:gd name="T20" fmla="*/ 480 w 502"/>
                <a:gd name="T21" fmla="*/ 306 h 525"/>
                <a:gd name="T22" fmla="*/ 304 w 502"/>
                <a:gd name="T23" fmla="*/ 258 h 525"/>
                <a:gd name="T24" fmla="*/ 438 w 502"/>
                <a:gd name="T25" fmla="*/ 430 h 525"/>
                <a:gd name="T26" fmla="*/ 290 w 502"/>
                <a:gd name="T27" fmla="*/ 270 h 525"/>
                <a:gd name="T28" fmla="*/ 337 w 502"/>
                <a:gd name="T29" fmla="*/ 450 h 525"/>
                <a:gd name="T30" fmla="*/ 272 w 502"/>
                <a:gd name="T31" fmla="*/ 272 h 525"/>
                <a:gd name="T32" fmla="*/ 260 w 502"/>
                <a:gd name="T33" fmla="*/ 525 h 525"/>
                <a:gd name="T34" fmla="*/ 258 w 502"/>
                <a:gd name="T35" fmla="*/ 262 h 525"/>
                <a:gd name="T36" fmla="*/ 178 w 502"/>
                <a:gd name="T37" fmla="*/ 463 h 525"/>
                <a:gd name="T38" fmla="*/ 248 w 502"/>
                <a:gd name="T39" fmla="*/ 262 h 525"/>
                <a:gd name="T40" fmla="*/ 85 w 502"/>
                <a:gd name="T41" fmla="*/ 434 h 525"/>
                <a:gd name="T42" fmla="*/ 223 w 502"/>
                <a:gd name="T43" fmla="*/ 258 h 525"/>
                <a:gd name="T44" fmla="*/ 36 w 502"/>
                <a:gd name="T45" fmla="*/ 313 h 525"/>
                <a:gd name="T46" fmla="*/ 229 w 502"/>
                <a:gd name="T47" fmla="*/ 241 h 525"/>
                <a:gd name="T48" fmla="*/ 0 w 502"/>
                <a:gd name="T49" fmla="*/ 239 h 525"/>
                <a:gd name="T50" fmla="*/ 231 w 502"/>
                <a:gd name="T51" fmla="*/ 231 h 525"/>
                <a:gd name="T52" fmla="*/ 46 w 502"/>
                <a:gd name="T53" fmla="*/ 169 h 525"/>
                <a:gd name="T54" fmla="*/ 225 w 502"/>
                <a:gd name="T55" fmla="*/ 221 h 525"/>
                <a:gd name="T56" fmla="*/ 105 w 502"/>
                <a:gd name="T57" fmla="*/ 76 h 525"/>
                <a:gd name="T58" fmla="*/ 241 w 502"/>
                <a:gd name="T59" fmla="*/ 221 h 525"/>
                <a:gd name="T60" fmla="*/ 180 w 502"/>
                <a:gd name="T61" fmla="*/ 17 h 525"/>
                <a:gd name="T62" fmla="*/ 252 w 502"/>
                <a:gd name="T63" fmla="*/ 208 h 525"/>
                <a:gd name="T64" fmla="*/ 260 w 502"/>
                <a:gd name="T65" fmla="*/ 0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2" h="525">
                  <a:moveTo>
                    <a:pt x="260" y="0"/>
                  </a:moveTo>
                  <a:lnTo>
                    <a:pt x="270" y="212"/>
                  </a:lnTo>
                  <a:lnTo>
                    <a:pt x="335" y="28"/>
                  </a:lnTo>
                  <a:lnTo>
                    <a:pt x="290" y="216"/>
                  </a:lnTo>
                  <a:lnTo>
                    <a:pt x="436" y="60"/>
                  </a:lnTo>
                  <a:lnTo>
                    <a:pt x="302" y="216"/>
                  </a:lnTo>
                  <a:lnTo>
                    <a:pt x="477" y="162"/>
                  </a:lnTo>
                  <a:lnTo>
                    <a:pt x="309" y="228"/>
                  </a:lnTo>
                  <a:lnTo>
                    <a:pt x="502" y="239"/>
                  </a:lnTo>
                  <a:lnTo>
                    <a:pt x="292" y="246"/>
                  </a:lnTo>
                  <a:lnTo>
                    <a:pt x="480" y="306"/>
                  </a:lnTo>
                  <a:lnTo>
                    <a:pt x="304" y="258"/>
                  </a:lnTo>
                  <a:lnTo>
                    <a:pt x="438" y="430"/>
                  </a:lnTo>
                  <a:lnTo>
                    <a:pt x="290" y="270"/>
                  </a:lnTo>
                  <a:lnTo>
                    <a:pt x="337" y="450"/>
                  </a:lnTo>
                  <a:lnTo>
                    <a:pt x="272" y="272"/>
                  </a:lnTo>
                  <a:lnTo>
                    <a:pt x="260" y="525"/>
                  </a:lnTo>
                  <a:lnTo>
                    <a:pt x="258" y="262"/>
                  </a:lnTo>
                  <a:lnTo>
                    <a:pt x="178" y="463"/>
                  </a:lnTo>
                  <a:lnTo>
                    <a:pt x="248" y="262"/>
                  </a:lnTo>
                  <a:lnTo>
                    <a:pt x="85" y="434"/>
                  </a:lnTo>
                  <a:lnTo>
                    <a:pt x="223" y="258"/>
                  </a:lnTo>
                  <a:lnTo>
                    <a:pt x="36" y="313"/>
                  </a:lnTo>
                  <a:lnTo>
                    <a:pt x="229" y="241"/>
                  </a:lnTo>
                  <a:lnTo>
                    <a:pt x="0" y="239"/>
                  </a:lnTo>
                  <a:lnTo>
                    <a:pt x="231" y="231"/>
                  </a:lnTo>
                  <a:lnTo>
                    <a:pt x="46" y="169"/>
                  </a:lnTo>
                  <a:lnTo>
                    <a:pt x="225" y="221"/>
                  </a:lnTo>
                  <a:lnTo>
                    <a:pt x="105" y="76"/>
                  </a:lnTo>
                  <a:lnTo>
                    <a:pt x="241" y="221"/>
                  </a:lnTo>
                  <a:lnTo>
                    <a:pt x="180" y="17"/>
                  </a:lnTo>
                  <a:lnTo>
                    <a:pt x="252" y="208"/>
                  </a:lnTo>
                  <a:lnTo>
                    <a:pt x="26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1" name="Freeform 30"/>
            <p:cNvSpPr>
              <a:spLocks/>
            </p:cNvSpPr>
            <p:nvPr/>
          </p:nvSpPr>
          <p:spPr bwMode="auto">
            <a:xfrm>
              <a:off x="1321" y="1129"/>
              <a:ext cx="747" cy="701"/>
            </a:xfrm>
            <a:custGeom>
              <a:avLst/>
              <a:gdLst>
                <a:gd name="T0" fmla="*/ 219 w 747"/>
                <a:gd name="T1" fmla="*/ 22 h 701"/>
                <a:gd name="T2" fmla="*/ 362 w 747"/>
                <a:gd name="T3" fmla="*/ 309 h 701"/>
                <a:gd name="T4" fmla="*/ 311 w 747"/>
                <a:gd name="T5" fmla="*/ 0 h 701"/>
                <a:gd name="T6" fmla="*/ 379 w 747"/>
                <a:gd name="T7" fmla="*/ 299 h 701"/>
                <a:gd name="T8" fmla="*/ 439 w 747"/>
                <a:gd name="T9" fmla="*/ 7 h 701"/>
                <a:gd name="T10" fmla="*/ 405 w 747"/>
                <a:gd name="T11" fmla="*/ 307 h 701"/>
                <a:gd name="T12" fmla="*/ 540 w 747"/>
                <a:gd name="T13" fmla="*/ 22 h 701"/>
                <a:gd name="T14" fmla="*/ 428 w 747"/>
                <a:gd name="T15" fmla="*/ 310 h 701"/>
                <a:gd name="T16" fmla="*/ 698 w 747"/>
                <a:gd name="T17" fmla="*/ 163 h 701"/>
                <a:gd name="T18" fmla="*/ 434 w 747"/>
                <a:gd name="T19" fmla="*/ 326 h 701"/>
                <a:gd name="T20" fmla="*/ 733 w 747"/>
                <a:gd name="T21" fmla="*/ 267 h 701"/>
                <a:gd name="T22" fmla="*/ 432 w 747"/>
                <a:gd name="T23" fmla="*/ 342 h 701"/>
                <a:gd name="T24" fmla="*/ 747 w 747"/>
                <a:gd name="T25" fmla="*/ 408 h 701"/>
                <a:gd name="T26" fmla="*/ 430 w 747"/>
                <a:gd name="T27" fmla="*/ 360 h 701"/>
                <a:gd name="T28" fmla="*/ 694 w 747"/>
                <a:gd name="T29" fmla="*/ 506 h 701"/>
                <a:gd name="T30" fmla="*/ 423 w 747"/>
                <a:gd name="T31" fmla="*/ 377 h 701"/>
                <a:gd name="T32" fmla="*/ 552 w 747"/>
                <a:gd name="T33" fmla="*/ 678 h 701"/>
                <a:gd name="T34" fmla="*/ 399 w 747"/>
                <a:gd name="T35" fmla="*/ 381 h 701"/>
                <a:gd name="T36" fmla="*/ 451 w 747"/>
                <a:gd name="T37" fmla="*/ 696 h 701"/>
                <a:gd name="T38" fmla="*/ 385 w 747"/>
                <a:gd name="T39" fmla="*/ 377 h 701"/>
                <a:gd name="T40" fmla="*/ 318 w 747"/>
                <a:gd name="T41" fmla="*/ 678 h 701"/>
                <a:gd name="T42" fmla="*/ 371 w 747"/>
                <a:gd name="T43" fmla="*/ 367 h 701"/>
                <a:gd name="T44" fmla="*/ 213 w 747"/>
                <a:gd name="T45" fmla="*/ 701 h 701"/>
                <a:gd name="T46" fmla="*/ 357 w 747"/>
                <a:gd name="T47" fmla="*/ 365 h 701"/>
                <a:gd name="T48" fmla="*/ 37 w 747"/>
                <a:gd name="T49" fmla="*/ 547 h 701"/>
                <a:gd name="T50" fmla="*/ 348 w 747"/>
                <a:gd name="T51" fmla="*/ 354 h 701"/>
                <a:gd name="T52" fmla="*/ 6 w 747"/>
                <a:gd name="T53" fmla="*/ 419 h 701"/>
                <a:gd name="T54" fmla="*/ 334 w 747"/>
                <a:gd name="T55" fmla="*/ 342 h 701"/>
                <a:gd name="T56" fmla="*/ 0 w 747"/>
                <a:gd name="T57" fmla="*/ 278 h 701"/>
                <a:gd name="T58" fmla="*/ 340 w 747"/>
                <a:gd name="T59" fmla="*/ 330 h 701"/>
                <a:gd name="T60" fmla="*/ 23 w 747"/>
                <a:gd name="T61" fmla="*/ 163 h 701"/>
                <a:gd name="T62" fmla="*/ 336 w 747"/>
                <a:gd name="T63" fmla="*/ 313 h 701"/>
                <a:gd name="T64" fmla="*/ 219 w 747"/>
                <a:gd name="T65" fmla="*/ 22 h 7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7" h="701">
                  <a:moveTo>
                    <a:pt x="219" y="22"/>
                  </a:moveTo>
                  <a:lnTo>
                    <a:pt x="362" y="309"/>
                  </a:lnTo>
                  <a:lnTo>
                    <a:pt x="311" y="0"/>
                  </a:lnTo>
                  <a:lnTo>
                    <a:pt x="379" y="299"/>
                  </a:lnTo>
                  <a:lnTo>
                    <a:pt x="439" y="7"/>
                  </a:lnTo>
                  <a:lnTo>
                    <a:pt x="405" y="307"/>
                  </a:lnTo>
                  <a:lnTo>
                    <a:pt x="540" y="22"/>
                  </a:lnTo>
                  <a:lnTo>
                    <a:pt x="428" y="310"/>
                  </a:lnTo>
                  <a:lnTo>
                    <a:pt x="698" y="163"/>
                  </a:lnTo>
                  <a:lnTo>
                    <a:pt x="434" y="326"/>
                  </a:lnTo>
                  <a:lnTo>
                    <a:pt x="733" y="267"/>
                  </a:lnTo>
                  <a:lnTo>
                    <a:pt x="432" y="342"/>
                  </a:lnTo>
                  <a:lnTo>
                    <a:pt x="747" y="408"/>
                  </a:lnTo>
                  <a:lnTo>
                    <a:pt x="430" y="360"/>
                  </a:lnTo>
                  <a:lnTo>
                    <a:pt x="694" y="506"/>
                  </a:lnTo>
                  <a:lnTo>
                    <a:pt x="423" y="377"/>
                  </a:lnTo>
                  <a:lnTo>
                    <a:pt x="552" y="678"/>
                  </a:lnTo>
                  <a:lnTo>
                    <a:pt x="399" y="381"/>
                  </a:lnTo>
                  <a:lnTo>
                    <a:pt x="451" y="696"/>
                  </a:lnTo>
                  <a:lnTo>
                    <a:pt x="385" y="377"/>
                  </a:lnTo>
                  <a:lnTo>
                    <a:pt x="318" y="678"/>
                  </a:lnTo>
                  <a:lnTo>
                    <a:pt x="371" y="367"/>
                  </a:lnTo>
                  <a:lnTo>
                    <a:pt x="213" y="701"/>
                  </a:lnTo>
                  <a:lnTo>
                    <a:pt x="357" y="365"/>
                  </a:lnTo>
                  <a:lnTo>
                    <a:pt x="37" y="547"/>
                  </a:lnTo>
                  <a:lnTo>
                    <a:pt x="348" y="354"/>
                  </a:lnTo>
                  <a:lnTo>
                    <a:pt x="6" y="419"/>
                  </a:lnTo>
                  <a:lnTo>
                    <a:pt x="334" y="342"/>
                  </a:lnTo>
                  <a:lnTo>
                    <a:pt x="0" y="278"/>
                  </a:lnTo>
                  <a:lnTo>
                    <a:pt x="340" y="330"/>
                  </a:lnTo>
                  <a:lnTo>
                    <a:pt x="23" y="163"/>
                  </a:lnTo>
                  <a:lnTo>
                    <a:pt x="336" y="313"/>
                  </a:lnTo>
                  <a:lnTo>
                    <a:pt x="219" y="22"/>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2" name="Freeform 31"/>
            <p:cNvSpPr>
              <a:spLocks/>
            </p:cNvSpPr>
            <p:nvPr/>
          </p:nvSpPr>
          <p:spPr bwMode="auto">
            <a:xfrm>
              <a:off x="1537" y="1321"/>
              <a:ext cx="312" cy="326"/>
            </a:xfrm>
            <a:custGeom>
              <a:avLst/>
              <a:gdLst>
                <a:gd name="T0" fmla="*/ 161 w 312"/>
                <a:gd name="T1" fmla="*/ 0 h 326"/>
                <a:gd name="T2" fmla="*/ 168 w 312"/>
                <a:gd name="T3" fmla="*/ 131 h 326"/>
                <a:gd name="T4" fmla="*/ 208 w 312"/>
                <a:gd name="T5" fmla="*/ 17 h 326"/>
                <a:gd name="T6" fmla="*/ 180 w 312"/>
                <a:gd name="T7" fmla="*/ 134 h 326"/>
                <a:gd name="T8" fmla="*/ 269 w 312"/>
                <a:gd name="T9" fmla="*/ 36 h 326"/>
                <a:gd name="T10" fmla="*/ 188 w 312"/>
                <a:gd name="T11" fmla="*/ 134 h 326"/>
                <a:gd name="T12" fmla="*/ 296 w 312"/>
                <a:gd name="T13" fmla="*/ 100 h 326"/>
                <a:gd name="T14" fmla="*/ 192 w 312"/>
                <a:gd name="T15" fmla="*/ 141 h 326"/>
                <a:gd name="T16" fmla="*/ 312 w 312"/>
                <a:gd name="T17" fmla="*/ 148 h 326"/>
                <a:gd name="T18" fmla="*/ 182 w 312"/>
                <a:gd name="T19" fmla="*/ 152 h 326"/>
                <a:gd name="T20" fmla="*/ 299 w 312"/>
                <a:gd name="T21" fmla="*/ 189 h 326"/>
                <a:gd name="T22" fmla="*/ 189 w 312"/>
                <a:gd name="T23" fmla="*/ 160 h 326"/>
                <a:gd name="T24" fmla="*/ 271 w 312"/>
                <a:gd name="T25" fmla="*/ 267 h 326"/>
                <a:gd name="T26" fmla="*/ 180 w 312"/>
                <a:gd name="T27" fmla="*/ 167 h 326"/>
                <a:gd name="T28" fmla="*/ 209 w 312"/>
                <a:gd name="T29" fmla="*/ 279 h 326"/>
                <a:gd name="T30" fmla="*/ 169 w 312"/>
                <a:gd name="T31" fmla="*/ 168 h 326"/>
                <a:gd name="T32" fmla="*/ 161 w 312"/>
                <a:gd name="T33" fmla="*/ 326 h 326"/>
                <a:gd name="T34" fmla="*/ 159 w 312"/>
                <a:gd name="T35" fmla="*/ 162 h 326"/>
                <a:gd name="T36" fmla="*/ 111 w 312"/>
                <a:gd name="T37" fmla="*/ 288 h 326"/>
                <a:gd name="T38" fmla="*/ 154 w 312"/>
                <a:gd name="T39" fmla="*/ 162 h 326"/>
                <a:gd name="T40" fmla="*/ 53 w 312"/>
                <a:gd name="T41" fmla="*/ 271 h 326"/>
                <a:gd name="T42" fmla="*/ 140 w 312"/>
                <a:gd name="T43" fmla="*/ 160 h 326"/>
                <a:gd name="T44" fmla="*/ 23 w 312"/>
                <a:gd name="T45" fmla="*/ 195 h 326"/>
                <a:gd name="T46" fmla="*/ 143 w 312"/>
                <a:gd name="T47" fmla="*/ 149 h 326"/>
                <a:gd name="T48" fmla="*/ 0 w 312"/>
                <a:gd name="T49" fmla="*/ 148 h 326"/>
                <a:gd name="T50" fmla="*/ 143 w 312"/>
                <a:gd name="T51" fmla="*/ 142 h 326"/>
                <a:gd name="T52" fmla="*/ 30 w 312"/>
                <a:gd name="T53" fmla="*/ 104 h 326"/>
                <a:gd name="T54" fmla="*/ 141 w 312"/>
                <a:gd name="T55" fmla="*/ 137 h 326"/>
                <a:gd name="T56" fmla="*/ 66 w 312"/>
                <a:gd name="T57" fmla="*/ 47 h 326"/>
                <a:gd name="T58" fmla="*/ 151 w 312"/>
                <a:gd name="T59" fmla="*/ 137 h 326"/>
                <a:gd name="T60" fmla="*/ 112 w 312"/>
                <a:gd name="T61" fmla="*/ 9 h 326"/>
                <a:gd name="T62" fmla="*/ 157 w 312"/>
                <a:gd name="T63" fmla="*/ 129 h 326"/>
                <a:gd name="T64" fmla="*/ 161 w 312"/>
                <a:gd name="T65" fmla="*/ 0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2" h="326">
                  <a:moveTo>
                    <a:pt x="161" y="0"/>
                  </a:moveTo>
                  <a:lnTo>
                    <a:pt x="168" y="131"/>
                  </a:lnTo>
                  <a:lnTo>
                    <a:pt x="208" y="17"/>
                  </a:lnTo>
                  <a:lnTo>
                    <a:pt x="180" y="134"/>
                  </a:lnTo>
                  <a:lnTo>
                    <a:pt x="269" y="36"/>
                  </a:lnTo>
                  <a:lnTo>
                    <a:pt x="188" y="134"/>
                  </a:lnTo>
                  <a:lnTo>
                    <a:pt x="296" y="100"/>
                  </a:lnTo>
                  <a:lnTo>
                    <a:pt x="192" y="141"/>
                  </a:lnTo>
                  <a:lnTo>
                    <a:pt x="312" y="148"/>
                  </a:lnTo>
                  <a:lnTo>
                    <a:pt x="182" y="152"/>
                  </a:lnTo>
                  <a:lnTo>
                    <a:pt x="299" y="189"/>
                  </a:lnTo>
                  <a:lnTo>
                    <a:pt x="189" y="160"/>
                  </a:lnTo>
                  <a:lnTo>
                    <a:pt x="271" y="267"/>
                  </a:lnTo>
                  <a:lnTo>
                    <a:pt x="180" y="167"/>
                  </a:lnTo>
                  <a:lnTo>
                    <a:pt x="209" y="279"/>
                  </a:lnTo>
                  <a:lnTo>
                    <a:pt x="169" y="168"/>
                  </a:lnTo>
                  <a:lnTo>
                    <a:pt x="161" y="326"/>
                  </a:lnTo>
                  <a:lnTo>
                    <a:pt x="159" y="162"/>
                  </a:lnTo>
                  <a:lnTo>
                    <a:pt x="111" y="288"/>
                  </a:lnTo>
                  <a:lnTo>
                    <a:pt x="154" y="162"/>
                  </a:lnTo>
                  <a:lnTo>
                    <a:pt x="53" y="271"/>
                  </a:lnTo>
                  <a:lnTo>
                    <a:pt x="140" y="160"/>
                  </a:lnTo>
                  <a:lnTo>
                    <a:pt x="23" y="195"/>
                  </a:lnTo>
                  <a:lnTo>
                    <a:pt x="143" y="149"/>
                  </a:lnTo>
                  <a:lnTo>
                    <a:pt x="0" y="148"/>
                  </a:lnTo>
                  <a:lnTo>
                    <a:pt x="143" y="142"/>
                  </a:lnTo>
                  <a:lnTo>
                    <a:pt x="30" y="104"/>
                  </a:lnTo>
                  <a:lnTo>
                    <a:pt x="141" y="137"/>
                  </a:lnTo>
                  <a:lnTo>
                    <a:pt x="66" y="47"/>
                  </a:lnTo>
                  <a:lnTo>
                    <a:pt x="151" y="137"/>
                  </a:lnTo>
                  <a:lnTo>
                    <a:pt x="112" y="9"/>
                  </a:lnTo>
                  <a:lnTo>
                    <a:pt x="157" y="129"/>
                  </a:lnTo>
                  <a:lnTo>
                    <a:pt x="161" y="0"/>
                  </a:lnTo>
                  <a:close/>
                </a:path>
              </a:pathLst>
            </a:cu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6176" name="Group 32"/>
          <p:cNvGrpSpPr>
            <a:grpSpLocks/>
          </p:cNvGrpSpPr>
          <p:nvPr/>
        </p:nvGrpSpPr>
        <p:grpSpPr bwMode="auto">
          <a:xfrm flipH="1">
            <a:off x="7848600" y="2590800"/>
            <a:ext cx="2209800" cy="3271838"/>
            <a:chOff x="2064" y="1836"/>
            <a:chExt cx="1963" cy="1389"/>
          </a:xfrm>
        </p:grpSpPr>
        <p:sp>
          <p:nvSpPr>
            <p:cNvPr id="22624" name="Freeform 33"/>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625" name="Freeform 34"/>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626" name="Freeform 35"/>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6180" name="Group 36"/>
          <p:cNvGrpSpPr>
            <a:grpSpLocks/>
          </p:cNvGrpSpPr>
          <p:nvPr/>
        </p:nvGrpSpPr>
        <p:grpSpPr bwMode="auto">
          <a:xfrm>
            <a:off x="5651500" y="1524000"/>
            <a:ext cx="3252788" cy="3200400"/>
            <a:chOff x="2907" y="1193"/>
            <a:chExt cx="1377" cy="1398"/>
          </a:xfrm>
        </p:grpSpPr>
        <p:sp>
          <p:nvSpPr>
            <p:cNvPr id="22598" name="Freeform 37"/>
            <p:cNvSpPr>
              <a:spLocks/>
            </p:cNvSpPr>
            <p:nvPr/>
          </p:nvSpPr>
          <p:spPr bwMode="auto">
            <a:xfrm>
              <a:off x="3027" y="1376"/>
              <a:ext cx="1013" cy="1040"/>
            </a:xfrm>
            <a:custGeom>
              <a:avLst/>
              <a:gdLst>
                <a:gd name="T0" fmla="*/ 642 w 1013"/>
                <a:gd name="T1" fmla="*/ 57 h 1040"/>
                <a:gd name="T2" fmla="*/ 682 w 1013"/>
                <a:gd name="T3" fmla="*/ 62 h 1040"/>
                <a:gd name="T4" fmla="*/ 763 w 1013"/>
                <a:gd name="T5" fmla="*/ 91 h 1040"/>
                <a:gd name="T6" fmla="*/ 808 w 1013"/>
                <a:gd name="T7" fmla="*/ 112 h 1040"/>
                <a:gd name="T8" fmla="*/ 860 w 1013"/>
                <a:gd name="T9" fmla="*/ 125 h 1040"/>
                <a:gd name="T10" fmla="*/ 945 w 1013"/>
                <a:gd name="T11" fmla="*/ 162 h 1040"/>
                <a:gd name="T12" fmla="*/ 967 w 1013"/>
                <a:gd name="T13" fmla="*/ 266 h 1040"/>
                <a:gd name="T14" fmla="*/ 1006 w 1013"/>
                <a:gd name="T15" fmla="*/ 322 h 1040"/>
                <a:gd name="T16" fmla="*/ 1013 w 1013"/>
                <a:gd name="T17" fmla="*/ 418 h 1040"/>
                <a:gd name="T18" fmla="*/ 718 w 1013"/>
                <a:gd name="T19" fmla="*/ 511 h 1040"/>
                <a:gd name="T20" fmla="*/ 765 w 1013"/>
                <a:gd name="T21" fmla="*/ 548 h 1040"/>
                <a:gd name="T22" fmla="*/ 740 w 1013"/>
                <a:gd name="T23" fmla="*/ 573 h 1040"/>
                <a:gd name="T24" fmla="*/ 713 w 1013"/>
                <a:gd name="T25" fmla="*/ 595 h 1040"/>
                <a:gd name="T26" fmla="*/ 676 w 1013"/>
                <a:gd name="T27" fmla="*/ 623 h 1040"/>
                <a:gd name="T28" fmla="*/ 697 w 1013"/>
                <a:gd name="T29" fmla="*/ 660 h 1040"/>
                <a:gd name="T30" fmla="*/ 679 w 1013"/>
                <a:gd name="T31" fmla="*/ 648 h 1040"/>
                <a:gd name="T32" fmla="*/ 636 w 1013"/>
                <a:gd name="T33" fmla="*/ 663 h 1040"/>
                <a:gd name="T34" fmla="*/ 606 w 1013"/>
                <a:gd name="T35" fmla="*/ 713 h 1040"/>
                <a:gd name="T36" fmla="*/ 551 w 1013"/>
                <a:gd name="T37" fmla="*/ 1040 h 1040"/>
                <a:gd name="T38" fmla="*/ 502 w 1013"/>
                <a:gd name="T39" fmla="*/ 979 h 1040"/>
                <a:gd name="T40" fmla="*/ 462 w 1013"/>
                <a:gd name="T41" fmla="*/ 972 h 1040"/>
                <a:gd name="T42" fmla="*/ 373 w 1013"/>
                <a:gd name="T43" fmla="*/ 957 h 1040"/>
                <a:gd name="T44" fmla="*/ 331 w 1013"/>
                <a:gd name="T45" fmla="*/ 929 h 1040"/>
                <a:gd name="T46" fmla="*/ 247 w 1013"/>
                <a:gd name="T47" fmla="*/ 950 h 1040"/>
                <a:gd name="T48" fmla="*/ 165 w 1013"/>
                <a:gd name="T49" fmla="*/ 892 h 1040"/>
                <a:gd name="T50" fmla="*/ 196 w 1013"/>
                <a:gd name="T51" fmla="*/ 757 h 1040"/>
                <a:gd name="T52" fmla="*/ 168 w 1013"/>
                <a:gd name="T53" fmla="*/ 698 h 1040"/>
                <a:gd name="T54" fmla="*/ 137 w 1013"/>
                <a:gd name="T55" fmla="*/ 608 h 1040"/>
                <a:gd name="T56" fmla="*/ 0 w 1013"/>
                <a:gd name="T57" fmla="*/ 486 h 1040"/>
                <a:gd name="T58" fmla="*/ 101 w 1013"/>
                <a:gd name="T59" fmla="*/ 434 h 1040"/>
                <a:gd name="T60" fmla="*/ 162 w 1013"/>
                <a:gd name="T61" fmla="*/ 328 h 1040"/>
                <a:gd name="T62" fmla="*/ 137 w 1013"/>
                <a:gd name="T63" fmla="*/ 149 h 1040"/>
                <a:gd name="T64" fmla="*/ 235 w 1013"/>
                <a:gd name="T65" fmla="*/ 97 h 1040"/>
                <a:gd name="T66" fmla="*/ 341 w 1013"/>
                <a:gd name="T67" fmla="*/ 122 h 1040"/>
                <a:gd name="T68" fmla="*/ 361 w 1013"/>
                <a:gd name="T69" fmla="*/ 41 h 1040"/>
                <a:gd name="T70" fmla="*/ 459 w 1013"/>
                <a:gd name="T71" fmla="*/ 17 h 1040"/>
                <a:gd name="T72" fmla="*/ 539 w 1013"/>
                <a:gd name="T73" fmla="*/ 0 h 10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13" h="1040">
                  <a:moveTo>
                    <a:pt x="593" y="237"/>
                  </a:moveTo>
                  <a:lnTo>
                    <a:pt x="642" y="57"/>
                  </a:lnTo>
                  <a:lnTo>
                    <a:pt x="611" y="322"/>
                  </a:lnTo>
                  <a:lnTo>
                    <a:pt x="682" y="62"/>
                  </a:lnTo>
                  <a:lnTo>
                    <a:pt x="657" y="279"/>
                  </a:lnTo>
                  <a:lnTo>
                    <a:pt x="763" y="91"/>
                  </a:lnTo>
                  <a:lnTo>
                    <a:pt x="679" y="334"/>
                  </a:lnTo>
                  <a:lnTo>
                    <a:pt x="808" y="112"/>
                  </a:lnTo>
                  <a:lnTo>
                    <a:pt x="703" y="366"/>
                  </a:lnTo>
                  <a:lnTo>
                    <a:pt x="860" y="125"/>
                  </a:lnTo>
                  <a:lnTo>
                    <a:pt x="713" y="381"/>
                  </a:lnTo>
                  <a:lnTo>
                    <a:pt x="945" y="162"/>
                  </a:lnTo>
                  <a:lnTo>
                    <a:pt x="725" y="396"/>
                  </a:lnTo>
                  <a:lnTo>
                    <a:pt x="967" y="266"/>
                  </a:lnTo>
                  <a:lnTo>
                    <a:pt x="749" y="421"/>
                  </a:lnTo>
                  <a:lnTo>
                    <a:pt x="1006" y="322"/>
                  </a:lnTo>
                  <a:lnTo>
                    <a:pt x="778" y="449"/>
                  </a:lnTo>
                  <a:lnTo>
                    <a:pt x="1013" y="418"/>
                  </a:lnTo>
                  <a:lnTo>
                    <a:pt x="737" y="483"/>
                  </a:lnTo>
                  <a:lnTo>
                    <a:pt x="718" y="511"/>
                  </a:lnTo>
                  <a:lnTo>
                    <a:pt x="1006" y="573"/>
                  </a:lnTo>
                  <a:lnTo>
                    <a:pt x="765" y="548"/>
                  </a:lnTo>
                  <a:lnTo>
                    <a:pt x="979" y="608"/>
                  </a:lnTo>
                  <a:lnTo>
                    <a:pt x="740" y="573"/>
                  </a:lnTo>
                  <a:lnTo>
                    <a:pt x="967" y="698"/>
                  </a:lnTo>
                  <a:lnTo>
                    <a:pt x="713" y="595"/>
                  </a:lnTo>
                  <a:lnTo>
                    <a:pt x="927" y="745"/>
                  </a:lnTo>
                  <a:lnTo>
                    <a:pt x="676" y="623"/>
                  </a:lnTo>
                  <a:lnTo>
                    <a:pt x="949" y="842"/>
                  </a:lnTo>
                  <a:lnTo>
                    <a:pt x="697" y="660"/>
                  </a:lnTo>
                  <a:lnTo>
                    <a:pt x="888" y="917"/>
                  </a:lnTo>
                  <a:lnTo>
                    <a:pt x="679" y="648"/>
                  </a:lnTo>
                  <a:lnTo>
                    <a:pt x="783" y="879"/>
                  </a:lnTo>
                  <a:lnTo>
                    <a:pt x="636" y="663"/>
                  </a:lnTo>
                  <a:lnTo>
                    <a:pt x="672" y="942"/>
                  </a:lnTo>
                  <a:lnTo>
                    <a:pt x="606" y="713"/>
                  </a:lnTo>
                  <a:lnTo>
                    <a:pt x="572" y="835"/>
                  </a:lnTo>
                  <a:lnTo>
                    <a:pt x="551" y="1040"/>
                  </a:lnTo>
                  <a:lnTo>
                    <a:pt x="551" y="742"/>
                  </a:lnTo>
                  <a:lnTo>
                    <a:pt x="502" y="979"/>
                  </a:lnTo>
                  <a:lnTo>
                    <a:pt x="527" y="720"/>
                  </a:lnTo>
                  <a:lnTo>
                    <a:pt x="462" y="972"/>
                  </a:lnTo>
                  <a:lnTo>
                    <a:pt x="493" y="722"/>
                  </a:lnTo>
                  <a:lnTo>
                    <a:pt x="373" y="957"/>
                  </a:lnTo>
                  <a:lnTo>
                    <a:pt x="450" y="722"/>
                  </a:lnTo>
                  <a:lnTo>
                    <a:pt x="331" y="929"/>
                  </a:lnTo>
                  <a:lnTo>
                    <a:pt x="419" y="700"/>
                  </a:lnTo>
                  <a:lnTo>
                    <a:pt x="247" y="950"/>
                  </a:lnTo>
                  <a:lnTo>
                    <a:pt x="383" y="704"/>
                  </a:lnTo>
                  <a:lnTo>
                    <a:pt x="165" y="892"/>
                  </a:lnTo>
                  <a:lnTo>
                    <a:pt x="407" y="651"/>
                  </a:lnTo>
                  <a:lnTo>
                    <a:pt x="196" y="757"/>
                  </a:lnTo>
                  <a:lnTo>
                    <a:pt x="419" y="598"/>
                  </a:lnTo>
                  <a:lnTo>
                    <a:pt x="168" y="698"/>
                  </a:lnTo>
                  <a:lnTo>
                    <a:pt x="392" y="568"/>
                  </a:lnTo>
                  <a:lnTo>
                    <a:pt x="137" y="608"/>
                  </a:lnTo>
                  <a:lnTo>
                    <a:pt x="417" y="539"/>
                  </a:lnTo>
                  <a:lnTo>
                    <a:pt x="0" y="486"/>
                  </a:lnTo>
                  <a:lnTo>
                    <a:pt x="368" y="499"/>
                  </a:lnTo>
                  <a:lnTo>
                    <a:pt x="101" y="434"/>
                  </a:lnTo>
                  <a:lnTo>
                    <a:pt x="450" y="483"/>
                  </a:lnTo>
                  <a:lnTo>
                    <a:pt x="162" y="328"/>
                  </a:lnTo>
                  <a:lnTo>
                    <a:pt x="471" y="458"/>
                  </a:lnTo>
                  <a:lnTo>
                    <a:pt x="137" y="149"/>
                  </a:lnTo>
                  <a:lnTo>
                    <a:pt x="444" y="409"/>
                  </a:lnTo>
                  <a:lnTo>
                    <a:pt x="235" y="97"/>
                  </a:lnTo>
                  <a:lnTo>
                    <a:pt x="434" y="371"/>
                  </a:lnTo>
                  <a:lnTo>
                    <a:pt x="341" y="122"/>
                  </a:lnTo>
                  <a:lnTo>
                    <a:pt x="471" y="366"/>
                  </a:lnTo>
                  <a:lnTo>
                    <a:pt x="361" y="41"/>
                  </a:lnTo>
                  <a:lnTo>
                    <a:pt x="508" y="349"/>
                  </a:lnTo>
                  <a:lnTo>
                    <a:pt x="459" y="17"/>
                  </a:lnTo>
                  <a:lnTo>
                    <a:pt x="539" y="347"/>
                  </a:lnTo>
                  <a:lnTo>
                    <a:pt x="539" y="0"/>
                  </a:lnTo>
                  <a:lnTo>
                    <a:pt x="593" y="237"/>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2599" name="Group 38"/>
            <p:cNvGrpSpPr>
              <a:grpSpLocks/>
            </p:cNvGrpSpPr>
            <p:nvPr/>
          </p:nvGrpSpPr>
          <p:grpSpPr bwMode="auto">
            <a:xfrm>
              <a:off x="2907" y="1193"/>
              <a:ext cx="1377" cy="1398"/>
              <a:chOff x="2907" y="1193"/>
              <a:chExt cx="1377" cy="1398"/>
            </a:xfrm>
          </p:grpSpPr>
          <p:grpSp>
            <p:nvGrpSpPr>
              <p:cNvPr id="22604" name="Group 39"/>
              <p:cNvGrpSpPr>
                <a:grpSpLocks/>
              </p:cNvGrpSpPr>
              <p:nvPr/>
            </p:nvGrpSpPr>
            <p:grpSpPr bwMode="auto">
              <a:xfrm>
                <a:off x="2943" y="1221"/>
                <a:ext cx="640" cy="1328"/>
                <a:chOff x="2943" y="1221"/>
                <a:chExt cx="640" cy="1328"/>
              </a:xfrm>
            </p:grpSpPr>
            <p:sp>
              <p:nvSpPr>
                <p:cNvPr id="22620" name="Freeform 40"/>
                <p:cNvSpPr>
                  <a:spLocks/>
                </p:cNvSpPr>
                <p:nvPr/>
              </p:nvSpPr>
              <p:spPr bwMode="auto">
                <a:xfrm>
                  <a:off x="2949" y="1647"/>
                  <a:ext cx="633" cy="229"/>
                </a:xfrm>
                <a:custGeom>
                  <a:avLst/>
                  <a:gdLst>
                    <a:gd name="T0" fmla="*/ 633 w 633"/>
                    <a:gd name="T1" fmla="*/ 229 h 229"/>
                    <a:gd name="T2" fmla="*/ 46 w 633"/>
                    <a:gd name="T3" fmla="*/ 0 h 229"/>
                    <a:gd name="T4" fmla="*/ 308 w 633"/>
                    <a:gd name="T5" fmla="*/ 120 h 229"/>
                    <a:gd name="T6" fmla="*/ 0 w 633"/>
                    <a:gd name="T7" fmla="*/ 70 h 229"/>
                    <a:gd name="T8" fmla="*/ 633 w 633"/>
                    <a:gd name="T9" fmla="*/ 229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229">
                      <a:moveTo>
                        <a:pt x="633" y="229"/>
                      </a:moveTo>
                      <a:lnTo>
                        <a:pt x="46" y="0"/>
                      </a:lnTo>
                      <a:lnTo>
                        <a:pt x="308" y="120"/>
                      </a:lnTo>
                      <a:lnTo>
                        <a:pt x="0" y="70"/>
                      </a:lnTo>
                      <a:lnTo>
                        <a:pt x="633" y="229"/>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21" name="Freeform 41"/>
                <p:cNvSpPr>
                  <a:spLocks/>
                </p:cNvSpPr>
                <p:nvPr/>
              </p:nvSpPr>
              <p:spPr bwMode="auto">
                <a:xfrm>
                  <a:off x="2943" y="1895"/>
                  <a:ext cx="632" cy="228"/>
                </a:xfrm>
                <a:custGeom>
                  <a:avLst/>
                  <a:gdLst>
                    <a:gd name="T0" fmla="*/ 632 w 632"/>
                    <a:gd name="T1" fmla="*/ 0 h 228"/>
                    <a:gd name="T2" fmla="*/ 47 w 632"/>
                    <a:gd name="T3" fmla="*/ 228 h 228"/>
                    <a:gd name="T4" fmla="*/ 307 w 632"/>
                    <a:gd name="T5" fmla="*/ 110 h 228"/>
                    <a:gd name="T6" fmla="*/ 0 w 632"/>
                    <a:gd name="T7" fmla="*/ 160 h 228"/>
                    <a:gd name="T8" fmla="*/ 632 w 632"/>
                    <a:gd name="T9" fmla="*/ 0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28">
                      <a:moveTo>
                        <a:pt x="632" y="0"/>
                      </a:moveTo>
                      <a:lnTo>
                        <a:pt x="47" y="228"/>
                      </a:lnTo>
                      <a:lnTo>
                        <a:pt x="307" y="110"/>
                      </a:lnTo>
                      <a:lnTo>
                        <a:pt x="0" y="160"/>
                      </a:lnTo>
                      <a:lnTo>
                        <a:pt x="63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22" name="Freeform 42"/>
                <p:cNvSpPr>
                  <a:spLocks/>
                </p:cNvSpPr>
                <p:nvPr/>
              </p:nvSpPr>
              <p:spPr bwMode="auto">
                <a:xfrm>
                  <a:off x="3358" y="1905"/>
                  <a:ext cx="225" cy="644"/>
                </a:xfrm>
                <a:custGeom>
                  <a:avLst/>
                  <a:gdLst>
                    <a:gd name="T0" fmla="*/ 225 w 225"/>
                    <a:gd name="T1" fmla="*/ 0 h 644"/>
                    <a:gd name="T2" fmla="*/ 0 w 225"/>
                    <a:gd name="T3" fmla="*/ 596 h 644"/>
                    <a:gd name="T4" fmla="*/ 117 w 225"/>
                    <a:gd name="T5" fmla="*/ 331 h 644"/>
                    <a:gd name="T6" fmla="*/ 68 w 225"/>
                    <a:gd name="T7" fmla="*/ 644 h 644"/>
                    <a:gd name="T8" fmla="*/ 225 w 225"/>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225" y="0"/>
                      </a:moveTo>
                      <a:lnTo>
                        <a:pt x="0" y="596"/>
                      </a:lnTo>
                      <a:lnTo>
                        <a:pt x="117" y="331"/>
                      </a:lnTo>
                      <a:lnTo>
                        <a:pt x="68" y="644"/>
                      </a:lnTo>
                      <a:lnTo>
                        <a:pt x="22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23" name="Freeform 43"/>
                <p:cNvSpPr>
                  <a:spLocks/>
                </p:cNvSpPr>
                <p:nvPr/>
              </p:nvSpPr>
              <p:spPr bwMode="auto">
                <a:xfrm>
                  <a:off x="3358" y="1221"/>
                  <a:ext cx="225" cy="644"/>
                </a:xfrm>
                <a:custGeom>
                  <a:avLst/>
                  <a:gdLst>
                    <a:gd name="T0" fmla="*/ 225 w 225"/>
                    <a:gd name="T1" fmla="*/ 644 h 644"/>
                    <a:gd name="T2" fmla="*/ 0 w 225"/>
                    <a:gd name="T3" fmla="*/ 48 h 644"/>
                    <a:gd name="T4" fmla="*/ 117 w 225"/>
                    <a:gd name="T5" fmla="*/ 313 h 644"/>
                    <a:gd name="T6" fmla="*/ 68 w 225"/>
                    <a:gd name="T7" fmla="*/ 0 h 644"/>
                    <a:gd name="T8" fmla="*/ 225 w 225"/>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225" y="644"/>
                      </a:moveTo>
                      <a:lnTo>
                        <a:pt x="0" y="48"/>
                      </a:lnTo>
                      <a:lnTo>
                        <a:pt x="117" y="313"/>
                      </a:lnTo>
                      <a:lnTo>
                        <a:pt x="68" y="0"/>
                      </a:lnTo>
                      <a:lnTo>
                        <a:pt x="225"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605" name="Group 44"/>
              <p:cNvGrpSpPr>
                <a:grpSpLocks/>
              </p:cNvGrpSpPr>
              <p:nvPr/>
            </p:nvGrpSpPr>
            <p:grpSpPr bwMode="auto">
              <a:xfrm>
                <a:off x="2907" y="1193"/>
                <a:ext cx="1377" cy="1398"/>
                <a:chOff x="2907" y="1193"/>
                <a:chExt cx="1377" cy="1398"/>
              </a:xfrm>
            </p:grpSpPr>
            <p:grpSp>
              <p:nvGrpSpPr>
                <p:cNvPr id="22606" name="Group 45"/>
                <p:cNvGrpSpPr>
                  <a:grpSpLocks/>
                </p:cNvGrpSpPr>
                <p:nvPr/>
              </p:nvGrpSpPr>
              <p:grpSpPr bwMode="auto">
                <a:xfrm>
                  <a:off x="3097" y="1917"/>
                  <a:ext cx="997" cy="508"/>
                  <a:chOff x="3097" y="1917"/>
                  <a:chExt cx="997" cy="508"/>
                </a:xfrm>
              </p:grpSpPr>
              <p:sp>
                <p:nvSpPr>
                  <p:cNvPr id="22618" name="Freeform 46"/>
                  <p:cNvSpPr>
                    <a:spLocks/>
                  </p:cNvSpPr>
                  <p:nvPr/>
                </p:nvSpPr>
                <p:spPr bwMode="auto">
                  <a:xfrm>
                    <a:off x="3632" y="1917"/>
                    <a:ext cx="462" cy="508"/>
                  </a:xfrm>
                  <a:custGeom>
                    <a:avLst/>
                    <a:gdLst>
                      <a:gd name="T0" fmla="*/ 0 w 462"/>
                      <a:gd name="T1" fmla="*/ 0 h 508"/>
                      <a:gd name="T2" fmla="*/ 299 w 462"/>
                      <a:gd name="T3" fmla="*/ 508 h 508"/>
                      <a:gd name="T4" fmla="*/ 157 w 462"/>
                      <a:gd name="T5" fmla="*/ 221 h 508"/>
                      <a:gd name="T6" fmla="*/ 435 w 462"/>
                      <a:gd name="T7" fmla="*/ 508 h 508"/>
                      <a:gd name="T8" fmla="*/ 202 w 462"/>
                      <a:gd name="T9" fmla="*/ 190 h 508"/>
                      <a:gd name="T10" fmla="*/ 462 w 462"/>
                      <a:gd name="T11" fmla="*/ 339 h 508"/>
                      <a:gd name="T12" fmla="*/ 0 w 462"/>
                      <a:gd name="T13" fmla="*/ 0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0" y="0"/>
                        </a:moveTo>
                        <a:lnTo>
                          <a:pt x="299" y="508"/>
                        </a:lnTo>
                        <a:lnTo>
                          <a:pt x="157" y="221"/>
                        </a:lnTo>
                        <a:lnTo>
                          <a:pt x="435" y="508"/>
                        </a:lnTo>
                        <a:lnTo>
                          <a:pt x="202" y="190"/>
                        </a:lnTo>
                        <a:lnTo>
                          <a:pt x="462" y="33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9" name="Freeform 47"/>
                  <p:cNvSpPr>
                    <a:spLocks/>
                  </p:cNvSpPr>
                  <p:nvPr/>
                </p:nvSpPr>
                <p:spPr bwMode="auto">
                  <a:xfrm>
                    <a:off x="3097" y="1917"/>
                    <a:ext cx="462" cy="508"/>
                  </a:xfrm>
                  <a:custGeom>
                    <a:avLst/>
                    <a:gdLst>
                      <a:gd name="T0" fmla="*/ 462 w 462"/>
                      <a:gd name="T1" fmla="*/ 0 h 508"/>
                      <a:gd name="T2" fmla="*/ 162 w 462"/>
                      <a:gd name="T3" fmla="*/ 508 h 508"/>
                      <a:gd name="T4" fmla="*/ 305 w 462"/>
                      <a:gd name="T5" fmla="*/ 221 h 508"/>
                      <a:gd name="T6" fmla="*/ 27 w 462"/>
                      <a:gd name="T7" fmla="*/ 508 h 508"/>
                      <a:gd name="T8" fmla="*/ 260 w 462"/>
                      <a:gd name="T9" fmla="*/ 190 h 508"/>
                      <a:gd name="T10" fmla="*/ 0 w 462"/>
                      <a:gd name="T11" fmla="*/ 339 h 508"/>
                      <a:gd name="T12" fmla="*/ 462 w 462"/>
                      <a:gd name="T13" fmla="*/ 0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462" y="0"/>
                        </a:moveTo>
                        <a:lnTo>
                          <a:pt x="162" y="508"/>
                        </a:lnTo>
                        <a:lnTo>
                          <a:pt x="305" y="221"/>
                        </a:lnTo>
                        <a:lnTo>
                          <a:pt x="27" y="508"/>
                        </a:lnTo>
                        <a:lnTo>
                          <a:pt x="260" y="190"/>
                        </a:lnTo>
                        <a:lnTo>
                          <a:pt x="0" y="339"/>
                        </a:lnTo>
                        <a:lnTo>
                          <a:pt x="46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607" name="Group 48"/>
                <p:cNvGrpSpPr>
                  <a:grpSpLocks/>
                </p:cNvGrpSpPr>
                <p:nvPr/>
              </p:nvGrpSpPr>
              <p:grpSpPr bwMode="auto">
                <a:xfrm>
                  <a:off x="2907" y="1193"/>
                  <a:ext cx="1377" cy="1398"/>
                  <a:chOff x="2907" y="1193"/>
                  <a:chExt cx="1377" cy="1398"/>
                </a:xfrm>
              </p:grpSpPr>
              <p:sp>
                <p:nvSpPr>
                  <p:cNvPr id="22608" name="Freeform 49"/>
                  <p:cNvSpPr>
                    <a:spLocks/>
                  </p:cNvSpPr>
                  <p:nvPr/>
                </p:nvSpPr>
                <p:spPr bwMode="auto">
                  <a:xfrm>
                    <a:off x="3622" y="1657"/>
                    <a:ext cx="633" cy="228"/>
                  </a:xfrm>
                  <a:custGeom>
                    <a:avLst/>
                    <a:gdLst>
                      <a:gd name="T0" fmla="*/ 0 w 633"/>
                      <a:gd name="T1" fmla="*/ 228 h 228"/>
                      <a:gd name="T2" fmla="*/ 587 w 633"/>
                      <a:gd name="T3" fmla="*/ 0 h 228"/>
                      <a:gd name="T4" fmla="*/ 325 w 633"/>
                      <a:gd name="T5" fmla="*/ 118 h 228"/>
                      <a:gd name="T6" fmla="*/ 633 w 633"/>
                      <a:gd name="T7" fmla="*/ 68 h 228"/>
                      <a:gd name="T8" fmla="*/ 0 w 633"/>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228">
                        <a:moveTo>
                          <a:pt x="0" y="228"/>
                        </a:moveTo>
                        <a:lnTo>
                          <a:pt x="587" y="0"/>
                        </a:lnTo>
                        <a:lnTo>
                          <a:pt x="325" y="118"/>
                        </a:lnTo>
                        <a:lnTo>
                          <a:pt x="633" y="68"/>
                        </a:lnTo>
                        <a:lnTo>
                          <a:pt x="0" y="22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09" name="Freeform 50"/>
                  <p:cNvSpPr>
                    <a:spLocks/>
                  </p:cNvSpPr>
                  <p:nvPr/>
                </p:nvSpPr>
                <p:spPr bwMode="auto">
                  <a:xfrm>
                    <a:off x="3629" y="1904"/>
                    <a:ext cx="632" cy="229"/>
                  </a:xfrm>
                  <a:custGeom>
                    <a:avLst/>
                    <a:gdLst>
                      <a:gd name="T0" fmla="*/ 0 w 632"/>
                      <a:gd name="T1" fmla="*/ 0 h 229"/>
                      <a:gd name="T2" fmla="*/ 585 w 632"/>
                      <a:gd name="T3" fmla="*/ 229 h 229"/>
                      <a:gd name="T4" fmla="*/ 325 w 632"/>
                      <a:gd name="T5" fmla="*/ 109 h 229"/>
                      <a:gd name="T6" fmla="*/ 632 w 632"/>
                      <a:gd name="T7" fmla="*/ 159 h 229"/>
                      <a:gd name="T8" fmla="*/ 0 w 632"/>
                      <a:gd name="T9" fmla="*/ 0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29">
                        <a:moveTo>
                          <a:pt x="0" y="0"/>
                        </a:moveTo>
                        <a:lnTo>
                          <a:pt x="585" y="229"/>
                        </a:lnTo>
                        <a:lnTo>
                          <a:pt x="325" y="109"/>
                        </a:lnTo>
                        <a:lnTo>
                          <a:pt x="632" y="15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0" name="Freeform 51"/>
                  <p:cNvSpPr>
                    <a:spLocks/>
                  </p:cNvSpPr>
                  <p:nvPr/>
                </p:nvSpPr>
                <p:spPr bwMode="auto">
                  <a:xfrm>
                    <a:off x="3621" y="1914"/>
                    <a:ext cx="225" cy="645"/>
                  </a:xfrm>
                  <a:custGeom>
                    <a:avLst/>
                    <a:gdLst>
                      <a:gd name="T0" fmla="*/ 0 w 225"/>
                      <a:gd name="T1" fmla="*/ 0 h 645"/>
                      <a:gd name="T2" fmla="*/ 225 w 225"/>
                      <a:gd name="T3" fmla="*/ 597 h 645"/>
                      <a:gd name="T4" fmla="*/ 108 w 225"/>
                      <a:gd name="T5" fmla="*/ 332 h 645"/>
                      <a:gd name="T6" fmla="*/ 157 w 225"/>
                      <a:gd name="T7" fmla="*/ 645 h 645"/>
                      <a:gd name="T8" fmla="*/ 0 w 225"/>
                      <a:gd name="T9" fmla="*/ 0 h 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5">
                        <a:moveTo>
                          <a:pt x="0" y="0"/>
                        </a:moveTo>
                        <a:lnTo>
                          <a:pt x="225" y="597"/>
                        </a:lnTo>
                        <a:lnTo>
                          <a:pt x="108" y="332"/>
                        </a:lnTo>
                        <a:lnTo>
                          <a:pt x="157" y="645"/>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1" name="Freeform 52"/>
                  <p:cNvSpPr>
                    <a:spLocks/>
                  </p:cNvSpPr>
                  <p:nvPr/>
                </p:nvSpPr>
                <p:spPr bwMode="auto">
                  <a:xfrm>
                    <a:off x="3621" y="1231"/>
                    <a:ext cx="225" cy="644"/>
                  </a:xfrm>
                  <a:custGeom>
                    <a:avLst/>
                    <a:gdLst>
                      <a:gd name="T0" fmla="*/ 0 w 225"/>
                      <a:gd name="T1" fmla="*/ 644 h 644"/>
                      <a:gd name="T2" fmla="*/ 225 w 225"/>
                      <a:gd name="T3" fmla="*/ 48 h 644"/>
                      <a:gd name="T4" fmla="*/ 108 w 225"/>
                      <a:gd name="T5" fmla="*/ 313 h 644"/>
                      <a:gd name="T6" fmla="*/ 157 w 225"/>
                      <a:gd name="T7" fmla="*/ 0 h 644"/>
                      <a:gd name="T8" fmla="*/ 0 w 225"/>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0" y="644"/>
                        </a:moveTo>
                        <a:lnTo>
                          <a:pt x="225" y="48"/>
                        </a:lnTo>
                        <a:lnTo>
                          <a:pt x="108" y="313"/>
                        </a:lnTo>
                        <a:lnTo>
                          <a:pt x="157" y="0"/>
                        </a:lnTo>
                        <a:lnTo>
                          <a:pt x="0"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2" name="Freeform 53"/>
                  <p:cNvSpPr>
                    <a:spLocks/>
                  </p:cNvSpPr>
                  <p:nvPr/>
                </p:nvSpPr>
                <p:spPr bwMode="auto">
                  <a:xfrm>
                    <a:off x="3632" y="1368"/>
                    <a:ext cx="462" cy="508"/>
                  </a:xfrm>
                  <a:custGeom>
                    <a:avLst/>
                    <a:gdLst>
                      <a:gd name="T0" fmla="*/ 0 w 462"/>
                      <a:gd name="T1" fmla="*/ 508 h 508"/>
                      <a:gd name="T2" fmla="*/ 299 w 462"/>
                      <a:gd name="T3" fmla="*/ 0 h 508"/>
                      <a:gd name="T4" fmla="*/ 157 w 462"/>
                      <a:gd name="T5" fmla="*/ 287 h 508"/>
                      <a:gd name="T6" fmla="*/ 435 w 462"/>
                      <a:gd name="T7" fmla="*/ 0 h 508"/>
                      <a:gd name="T8" fmla="*/ 202 w 462"/>
                      <a:gd name="T9" fmla="*/ 317 h 508"/>
                      <a:gd name="T10" fmla="*/ 462 w 462"/>
                      <a:gd name="T11" fmla="*/ 168 h 508"/>
                      <a:gd name="T12" fmla="*/ 0 w 462"/>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0" y="508"/>
                        </a:moveTo>
                        <a:lnTo>
                          <a:pt x="299" y="0"/>
                        </a:lnTo>
                        <a:lnTo>
                          <a:pt x="157" y="287"/>
                        </a:lnTo>
                        <a:lnTo>
                          <a:pt x="435" y="0"/>
                        </a:lnTo>
                        <a:lnTo>
                          <a:pt x="202" y="317"/>
                        </a:lnTo>
                        <a:lnTo>
                          <a:pt x="462" y="168"/>
                        </a:lnTo>
                        <a:lnTo>
                          <a:pt x="0"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3" name="Freeform 54"/>
                  <p:cNvSpPr>
                    <a:spLocks/>
                  </p:cNvSpPr>
                  <p:nvPr/>
                </p:nvSpPr>
                <p:spPr bwMode="auto">
                  <a:xfrm>
                    <a:off x="3632" y="1811"/>
                    <a:ext cx="652" cy="156"/>
                  </a:xfrm>
                  <a:custGeom>
                    <a:avLst/>
                    <a:gdLst>
                      <a:gd name="T0" fmla="*/ 0 w 652"/>
                      <a:gd name="T1" fmla="*/ 76 h 156"/>
                      <a:gd name="T2" fmla="*/ 535 w 652"/>
                      <a:gd name="T3" fmla="*/ 0 h 156"/>
                      <a:gd name="T4" fmla="*/ 287 w 652"/>
                      <a:gd name="T5" fmla="*/ 54 h 156"/>
                      <a:gd name="T6" fmla="*/ 652 w 652"/>
                      <a:gd name="T7" fmla="*/ 104 h 156"/>
                      <a:gd name="T8" fmla="*/ 297 w 652"/>
                      <a:gd name="T9" fmla="*/ 101 h 156"/>
                      <a:gd name="T10" fmla="*/ 548 w 652"/>
                      <a:gd name="T11" fmla="*/ 156 h 156"/>
                      <a:gd name="T12" fmla="*/ 0 w 652"/>
                      <a:gd name="T13" fmla="*/ 7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156">
                        <a:moveTo>
                          <a:pt x="0" y="76"/>
                        </a:moveTo>
                        <a:lnTo>
                          <a:pt x="535" y="0"/>
                        </a:lnTo>
                        <a:lnTo>
                          <a:pt x="287" y="54"/>
                        </a:lnTo>
                        <a:lnTo>
                          <a:pt x="652" y="104"/>
                        </a:lnTo>
                        <a:lnTo>
                          <a:pt x="297" y="101"/>
                        </a:lnTo>
                        <a:lnTo>
                          <a:pt x="548" y="156"/>
                        </a:lnTo>
                        <a:lnTo>
                          <a:pt x="0"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4" name="Freeform 55"/>
                  <p:cNvSpPr>
                    <a:spLocks/>
                  </p:cNvSpPr>
                  <p:nvPr/>
                </p:nvSpPr>
                <p:spPr bwMode="auto">
                  <a:xfrm>
                    <a:off x="3097" y="1368"/>
                    <a:ext cx="462" cy="508"/>
                  </a:xfrm>
                  <a:custGeom>
                    <a:avLst/>
                    <a:gdLst>
                      <a:gd name="T0" fmla="*/ 462 w 462"/>
                      <a:gd name="T1" fmla="*/ 508 h 508"/>
                      <a:gd name="T2" fmla="*/ 162 w 462"/>
                      <a:gd name="T3" fmla="*/ 0 h 508"/>
                      <a:gd name="T4" fmla="*/ 305 w 462"/>
                      <a:gd name="T5" fmla="*/ 287 h 508"/>
                      <a:gd name="T6" fmla="*/ 27 w 462"/>
                      <a:gd name="T7" fmla="*/ 0 h 508"/>
                      <a:gd name="T8" fmla="*/ 260 w 462"/>
                      <a:gd name="T9" fmla="*/ 317 h 508"/>
                      <a:gd name="T10" fmla="*/ 0 w 462"/>
                      <a:gd name="T11" fmla="*/ 168 h 508"/>
                      <a:gd name="T12" fmla="*/ 462 w 462"/>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462" y="508"/>
                        </a:moveTo>
                        <a:lnTo>
                          <a:pt x="162" y="0"/>
                        </a:lnTo>
                        <a:lnTo>
                          <a:pt x="305" y="287"/>
                        </a:lnTo>
                        <a:lnTo>
                          <a:pt x="27" y="0"/>
                        </a:lnTo>
                        <a:lnTo>
                          <a:pt x="260" y="317"/>
                        </a:lnTo>
                        <a:lnTo>
                          <a:pt x="0" y="168"/>
                        </a:lnTo>
                        <a:lnTo>
                          <a:pt x="462"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5" name="Freeform 56"/>
                  <p:cNvSpPr>
                    <a:spLocks/>
                  </p:cNvSpPr>
                  <p:nvPr/>
                </p:nvSpPr>
                <p:spPr bwMode="auto">
                  <a:xfrm>
                    <a:off x="2907" y="1811"/>
                    <a:ext cx="652" cy="156"/>
                  </a:xfrm>
                  <a:custGeom>
                    <a:avLst/>
                    <a:gdLst>
                      <a:gd name="T0" fmla="*/ 652 w 652"/>
                      <a:gd name="T1" fmla="*/ 76 h 156"/>
                      <a:gd name="T2" fmla="*/ 116 w 652"/>
                      <a:gd name="T3" fmla="*/ 0 h 156"/>
                      <a:gd name="T4" fmla="*/ 365 w 652"/>
                      <a:gd name="T5" fmla="*/ 54 h 156"/>
                      <a:gd name="T6" fmla="*/ 0 w 652"/>
                      <a:gd name="T7" fmla="*/ 104 h 156"/>
                      <a:gd name="T8" fmla="*/ 355 w 652"/>
                      <a:gd name="T9" fmla="*/ 101 h 156"/>
                      <a:gd name="T10" fmla="*/ 104 w 652"/>
                      <a:gd name="T11" fmla="*/ 156 h 156"/>
                      <a:gd name="T12" fmla="*/ 652 w 652"/>
                      <a:gd name="T13" fmla="*/ 7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156">
                        <a:moveTo>
                          <a:pt x="652" y="76"/>
                        </a:moveTo>
                        <a:lnTo>
                          <a:pt x="116" y="0"/>
                        </a:lnTo>
                        <a:lnTo>
                          <a:pt x="365" y="54"/>
                        </a:lnTo>
                        <a:lnTo>
                          <a:pt x="0" y="104"/>
                        </a:lnTo>
                        <a:lnTo>
                          <a:pt x="355" y="101"/>
                        </a:lnTo>
                        <a:lnTo>
                          <a:pt x="104" y="156"/>
                        </a:lnTo>
                        <a:lnTo>
                          <a:pt x="652"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6" name="Freeform 57"/>
                  <p:cNvSpPr>
                    <a:spLocks/>
                  </p:cNvSpPr>
                  <p:nvPr/>
                </p:nvSpPr>
                <p:spPr bwMode="auto">
                  <a:xfrm>
                    <a:off x="3527" y="1193"/>
                    <a:ext cx="153" cy="664"/>
                  </a:xfrm>
                  <a:custGeom>
                    <a:avLst/>
                    <a:gdLst>
                      <a:gd name="T0" fmla="*/ 76 w 153"/>
                      <a:gd name="T1" fmla="*/ 664 h 664"/>
                      <a:gd name="T2" fmla="*/ 0 w 153"/>
                      <a:gd name="T3" fmla="*/ 117 h 664"/>
                      <a:gd name="T4" fmla="*/ 54 w 153"/>
                      <a:gd name="T5" fmla="*/ 370 h 664"/>
                      <a:gd name="T6" fmla="*/ 103 w 153"/>
                      <a:gd name="T7" fmla="*/ 0 h 664"/>
                      <a:gd name="T8" fmla="*/ 99 w 153"/>
                      <a:gd name="T9" fmla="*/ 361 h 664"/>
                      <a:gd name="T10" fmla="*/ 153 w 153"/>
                      <a:gd name="T11" fmla="*/ 105 h 664"/>
                      <a:gd name="T12" fmla="*/ 76 w 153"/>
                      <a:gd name="T13" fmla="*/ 664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664">
                        <a:moveTo>
                          <a:pt x="76" y="664"/>
                        </a:moveTo>
                        <a:lnTo>
                          <a:pt x="0" y="117"/>
                        </a:lnTo>
                        <a:lnTo>
                          <a:pt x="54" y="370"/>
                        </a:lnTo>
                        <a:lnTo>
                          <a:pt x="103" y="0"/>
                        </a:lnTo>
                        <a:lnTo>
                          <a:pt x="99" y="361"/>
                        </a:lnTo>
                        <a:lnTo>
                          <a:pt x="153" y="105"/>
                        </a:lnTo>
                        <a:lnTo>
                          <a:pt x="76" y="66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7" name="Freeform 58"/>
                  <p:cNvSpPr>
                    <a:spLocks/>
                  </p:cNvSpPr>
                  <p:nvPr/>
                </p:nvSpPr>
                <p:spPr bwMode="auto">
                  <a:xfrm>
                    <a:off x="3524" y="1927"/>
                    <a:ext cx="153" cy="664"/>
                  </a:xfrm>
                  <a:custGeom>
                    <a:avLst/>
                    <a:gdLst>
                      <a:gd name="T0" fmla="*/ 75 w 153"/>
                      <a:gd name="T1" fmla="*/ 0 h 664"/>
                      <a:gd name="T2" fmla="*/ 0 w 153"/>
                      <a:gd name="T3" fmla="*/ 547 h 664"/>
                      <a:gd name="T4" fmla="*/ 54 w 153"/>
                      <a:gd name="T5" fmla="*/ 294 h 664"/>
                      <a:gd name="T6" fmla="*/ 102 w 153"/>
                      <a:gd name="T7" fmla="*/ 664 h 664"/>
                      <a:gd name="T8" fmla="*/ 99 w 153"/>
                      <a:gd name="T9" fmla="*/ 304 h 664"/>
                      <a:gd name="T10" fmla="*/ 153 w 153"/>
                      <a:gd name="T11" fmla="*/ 559 h 664"/>
                      <a:gd name="T12" fmla="*/ 75 w 153"/>
                      <a:gd name="T13" fmla="*/ 0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664">
                        <a:moveTo>
                          <a:pt x="75" y="0"/>
                        </a:moveTo>
                        <a:lnTo>
                          <a:pt x="0" y="547"/>
                        </a:lnTo>
                        <a:lnTo>
                          <a:pt x="54" y="294"/>
                        </a:lnTo>
                        <a:lnTo>
                          <a:pt x="102" y="664"/>
                        </a:lnTo>
                        <a:lnTo>
                          <a:pt x="99" y="304"/>
                        </a:lnTo>
                        <a:lnTo>
                          <a:pt x="153" y="559"/>
                        </a:lnTo>
                        <a:lnTo>
                          <a:pt x="7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grpSp>
          <p:nvGrpSpPr>
            <p:cNvPr id="22600" name="Group 59"/>
            <p:cNvGrpSpPr>
              <a:grpSpLocks/>
            </p:cNvGrpSpPr>
            <p:nvPr/>
          </p:nvGrpSpPr>
          <p:grpSpPr bwMode="auto">
            <a:xfrm>
              <a:off x="3049" y="1373"/>
              <a:ext cx="1121" cy="1053"/>
              <a:chOff x="3049" y="1373"/>
              <a:chExt cx="1121" cy="1053"/>
            </a:xfrm>
          </p:grpSpPr>
          <p:sp>
            <p:nvSpPr>
              <p:cNvPr id="22601" name="Freeform 60"/>
              <p:cNvSpPr>
                <a:spLocks/>
              </p:cNvSpPr>
              <p:nvPr/>
            </p:nvSpPr>
            <p:spPr bwMode="auto">
              <a:xfrm>
                <a:off x="3235" y="1535"/>
                <a:ext cx="756" cy="788"/>
              </a:xfrm>
              <a:custGeom>
                <a:avLst/>
                <a:gdLst>
                  <a:gd name="T0" fmla="*/ 364 w 756"/>
                  <a:gd name="T1" fmla="*/ 0 h 788"/>
                  <a:gd name="T2" fmla="*/ 349 w 756"/>
                  <a:gd name="T3" fmla="*/ 319 h 788"/>
                  <a:gd name="T4" fmla="*/ 251 w 756"/>
                  <a:gd name="T5" fmla="*/ 44 h 788"/>
                  <a:gd name="T6" fmla="*/ 319 w 756"/>
                  <a:gd name="T7" fmla="*/ 324 h 788"/>
                  <a:gd name="T8" fmla="*/ 100 w 756"/>
                  <a:gd name="T9" fmla="*/ 90 h 788"/>
                  <a:gd name="T10" fmla="*/ 300 w 756"/>
                  <a:gd name="T11" fmla="*/ 324 h 788"/>
                  <a:gd name="T12" fmla="*/ 37 w 756"/>
                  <a:gd name="T13" fmla="*/ 244 h 788"/>
                  <a:gd name="T14" fmla="*/ 290 w 756"/>
                  <a:gd name="T15" fmla="*/ 344 h 788"/>
                  <a:gd name="T16" fmla="*/ 0 w 756"/>
                  <a:gd name="T17" fmla="*/ 359 h 788"/>
                  <a:gd name="T18" fmla="*/ 315 w 756"/>
                  <a:gd name="T19" fmla="*/ 367 h 788"/>
                  <a:gd name="T20" fmla="*/ 34 w 756"/>
                  <a:gd name="T21" fmla="*/ 458 h 788"/>
                  <a:gd name="T22" fmla="*/ 297 w 756"/>
                  <a:gd name="T23" fmla="*/ 387 h 788"/>
                  <a:gd name="T24" fmla="*/ 98 w 756"/>
                  <a:gd name="T25" fmla="*/ 646 h 788"/>
                  <a:gd name="T26" fmla="*/ 319 w 756"/>
                  <a:gd name="T27" fmla="*/ 405 h 788"/>
                  <a:gd name="T28" fmla="*/ 248 w 756"/>
                  <a:gd name="T29" fmla="*/ 676 h 788"/>
                  <a:gd name="T30" fmla="*/ 346 w 756"/>
                  <a:gd name="T31" fmla="*/ 409 h 788"/>
                  <a:gd name="T32" fmla="*/ 364 w 756"/>
                  <a:gd name="T33" fmla="*/ 788 h 788"/>
                  <a:gd name="T34" fmla="*/ 368 w 756"/>
                  <a:gd name="T35" fmla="*/ 392 h 788"/>
                  <a:gd name="T36" fmla="*/ 486 w 756"/>
                  <a:gd name="T37" fmla="*/ 696 h 788"/>
                  <a:gd name="T38" fmla="*/ 383 w 756"/>
                  <a:gd name="T39" fmla="*/ 392 h 788"/>
                  <a:gd name="T40" fmla="*/ 628 w 756"/>
                  <a:gd name="T41" fmla="*/ 652 h 788"/>
                  <a:gd name="T42" fmla="*/ 419 w 756"/>
                  <a:gd name="T43" fmla="*/ 387 h 788"/>
                  <a:gd name="T44" fmla="*/ 700 w 756"/>
                  <a:gd name="T45" fmla="*/ 471 h 788"/>
                  <a:gd name="T46" fmla="*/ 410 w 756"/>
                  <a:gd name="T47" fmla="*/ 362 h 788"/>
                  <a:gd name="T48" fmla="*/ 756 w 756"/>
                  <a:gd name="T49" fmla="*/ 359 h 788"/>
                  <a:gd name="T50" fmla="*/ 407 w 756"/>
                  <a:gd name="T51" fmla="*/ 346 h 788"/>
                  <a:gd name="T52" fmla="*/ 685 w 756"/>
                  <a:gd name="T53" fmla="*/ 253 h 788"/>
                  <a:gd name="T54" fmla="*/ 415 w 756"/>
                  <a:gd name="T55" fmla="*/ 330 h 788"/>
                  <a:gd name="T56" fmla="*/ 597 w 756"/>
                  <a:gd name="T57" fmla="*/ 115 h 788"/>
                  <a:gd name="T58" fmla="*/ 391 w 756"/>
                  <a:gd name="T59" fmla="*/ 330 h 788"/>
                  <a:gd name="T60" fmla="*/ 483 w 756"/>
                  <a:gd name="T61" fmla="*/ 25 h 788"/>
                  <a:gd name="T62" fmla="*/ 376 w 756"/>
                  <a:gd name="T63" fmla="*/ 312 h 788"/>
                  <a:gd name="T64" fmla="*/ 364 w 756"/>
                  <a:gd name="T65" fmla="*/ 0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788">
                    <a:moveTo>
                      <a:pt x="364" y="0"/>
                    </a:moveTo>
                    <a:lnTo>
                      <a:pt x="349" y="319"/>
                    </a:lnTo>
                    <a:lnTo>
                      <a:pt x="251" y="44"/>
                    </a:lnTo>
                    <a:lnTo>
                      <a:pt x="319" y="324"/>
                    </a:lnTo>
                    <a:lnTo>
                      <a:pt x="100" y="90"/>
                    </a:lnTo>
                    <a:lnTo>
                      <a:pt x="300" y="324"/>
                    </a:lnTo>
                    <a:lnTo>
                      <a:pt x="37" y="244"/>
                    </a:lnTo>
                    <a:lnTo>
                      <a:pt x="290" y="344"/>
                    </a:lnTo>
                    <a:lnTo>
                      <a:pt x="0" y="359"/>
                    </a:lnTo>
                    <a:lnTo>
                      <a:pt x="315" y="367"/>
                    </a:lnTo>
                    <a:lnTo>
                      <a:pt x="34" y="458"/>
                    </a:lnTo>
                    <a:lnTo>
                      <a:pt x="297" y="387"/>
                    </a:lnTo>
                    <a:lnTo>
                      <a:pt x="98" y="646"/>
                    </a:lnTo>
                    <a:lnTo>
                      <a:pt x="319" y="405"/>
                    </a:lnTo>
                    <a:lnTo>
                      <a:pt x="248" y="676"/>
                    </a:lnTo>
                    <a:lnTo>
                      <a:pt x="346" y="409"/>
                    </a:lnTo>
                    <a:lnTo>
                      <a:pt x="364" y="788"/>
                    </a:lnTo>
                    <a:lnTo>
                      <a:pt x="368" y="392"/>
                    </a:lnTo>
                    <a:lnTo>
                      <a:pt x="486" y="696"/>
                    </a:lnTo>
                    <a:lnTo>
                      <a:pt x="383" y="392"/>
                    </a:lnTo>
                    <a:lnTo>
                      <a:pt x="628" y="652"/>
                    </a:lnTo>
                    <a:lnTo>
                      <a:pt x="419" y="387"/>
                    </a:lnTo>
                    <a:lnTo>
                      <a:pt x="700" y="471"/>
                    </a:lnTo>
                    <a:lnTo>
                      <a:pt x="410" y="362"/>
                    </a:lnTo>
                    <a:lnTo>
                      <a:pt x="756" y="359"/>
                    </a:lnTo>
                    <a:lnTo>
                      <a:pt x="407" y="346"/>
                    </a:lnTo>
                    <a:lnTo>
                      <a:pt x="685" y="253"/>
                    </a:lnTo>
                    <a:lnTo>
                      <a:pt x="415" y="330"/>
                    </a:lnTo>
                    <a:lnTo>
                      <a:pt x="597" y="115"/>
                    </a:lnTo>
                    <a:lnTo>
                      <a:pt x="391" y="330"/>
                    </a:lnTo>
                    <a:lnTo>
                      <a:pt x="483" y="25"/>
                    </a:lnTo>
                    <a:lnTo>
                      <a:pt x="376" y="312"/>
                    </a:lnTo>
                    <a:lnTo>
                      <a:pt x="36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02" name="Freeform 61"/>
              <p:cNvSpPr>
                <a:spLocks/>
              </p:cNvSpPr>
              <p:nvPr/>
            </p:nvSpPr>
            <p:spPr bwMode="auto">
              <a:xfrm>
                <a:off x="3049" y="1373"/>
                <a:ext cx="1121" cy="1053"/>
              </a:xfrm>
              <a:custGeom>
                <a:avLst/>
                <a:gdLst>
                  <a:gd name="T0" fmla="*/ 794 w 1121"/>
                  <a:gd name="T1" fmla="*/ 35 h 1053"/>
                  <a:gd name="T2" fmla="*/ 577 w 1121"/>
                  <a:gd name="T3" fmla="*/ 464 h 1053"/>
                  <a:gd name="T4" fmla="*/ 654 w 1121"/>
                  <a:gd name="T5" fmla="*/ 0 h 1053"/>
                  <a:gd name="T6" fmla="*/ 554 w 1121"/>
                  <a:gd name="T7" fmla="*/ 449 h 1053"/>
                  <a:gd name="T8" fmla="*/ 461 w 1121"/>
                  <a:gd name="T9" fmla="*/ 13 h 1053"/>
                  <a:gd name="T10" fmla="*/ 513 w 1121"/>
                  <a:gd name="T11" fmla="*/ 461 h 1053"/>
                  <a:gd name="T12" fmla="*/ 312 w 1121"/>
                  <a:gd name="T13" fmla="*/ 35 h 1053"/>
                  <a:gd name="T14" fmla="*/ 480 w 1121"/>
                  <a:gd name="T15" fmla="*/ 467 h 1053"/>
                  <a:gd name="T16" fmla="*/ 73 w 1121"/>
                  <a:gd name="T17" fmla="*/ 246 h 1053"/>
                  <a:gd name="T18" fmla="*/ 471 w 1121"/>
                  <a:gd name="T19" fmla="*/ 489 h 1053"/>
                  <a:gd name="T20" fmla="*/ 20 w 1121"/>
                  <a:gd name="T21" fmla="*/ 402 h 1053"/>
                  <a:gd name="T22" fmla="*/ 474 w 1121"/>
                  <a:gd name="T23" fmla="*/ 514 h 1053"/>
                  <a:gd name="T24" fmla="*/ 0 w 1121"/>
                  <a:gd name="T25" fmla="*/ 614 h 1053"/>
                  <a:gd name="T26" fmla="*/ 476 w 1121"/>
                  <a:gd name="T27" fmla="*/ 542 h 1053"/>
                  <a:gd name="T28" fmla="*/ 79 w 1121"/>
                  <a:gd name="T29" fmla="*/ 760 h 1053"/>
                  <a:gd name="T30" fmla="*/ 486 w 1121"/>
                  <a:gd name="T31" fmla="*/ 567 h 1053"/>
                  <a:gd name="T32" fmla="*/ 293 w 1121"/>
                  <a:gd name="T33" fmla="*/ 1018 h 1053"/>
                  <a:gd name="T34" fmla="*/ 522 w 1121"/>
                  <a:gd name="T35" fmla="*/ 573 h 1053"/>
                  <a:gd name="T36" fmla="*/ 444 w 1121"/>
                  <a:gd name="T37" fmla="*/ 1047 h 1053"/>
                  <a:gd name="T38" fmla="*/ 544 w 1121"/>
                  <a:gd name="T39" fmla="*/ 567 h 1053"/>
                  <a:gd name="T40" fmla="*/ 645 w 1121"/>
                  <a:gd name="T41" fmla="*/ 1018 h 1053"/>
                  <a:gd name="T42" fmla="*/ 565 w 1121"/>
                  <a:gd name="T43" fmla="*/ 551 h 1053"/>
                  <a:gd name="T44" fmla="*/ 804 w 1121"/>
                  <a:gd name="T45" fmla="*/ 1053 h 1053"/>
                  <a:gd name="T46" fmla="*/ 586 w 1121"/>
                  <a:gd name="T47" fmla="*/ 549 h 1053"/>
                  <a:gd name="T48" fmla="*/ 1067 w 1121"/>
                  <a:gd name="T49" fmla="*/ 823 h 1053"/>
                  <a:gd name="T50" fmla="*/ 599 w 1121"/>
                  <a:gd name="T51" fmla="*/ 533 h 1053"/>
                  <a:gd name="T52" fmla="*/ 1113 w 1121"/>
                  <a:gd name="T53" fmla="*/ 629 h 1053"/>
                  <a:gd name="T54" fmla="*/ 620 w 1121"/>
                  <a:gd name="T55" fmla="*/ 514 h 1053"/>
                  <a:gd name="T56" fmla="*/ 1121 w 1121"/>
                  <a:gd name="T57" fmla="*/ 417 h 1053"/>
                  <a:gd name="T58" fmla="*/ 611 w 1121"/>
                  <a:gd name="T59" fmla="*/ 496 h 1053"/>
                  <a:gd name="T60" fmla="*/ 1088 w 1121"/>
                  <a:gd name="T61" fmla="*/ 246 h 1053"/>
                  <a:gd name="T62" fmla="*/ 617 w 1121"/>
                  <a:gd name="T63" fmla="*/ 471 h 1053"/>
                  <a:gd name="T64" fmla="*/ 794 w 1121"/>
                  <a:gd name="T65" fmla="*/ 35 h 10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1" h="1053">
                    <a:moveTo>
                      <a:pt x="794" y="35"/>
                    </a:moveTo>
                    <a:lnTo>
                      <a:pt x="577" y="464"/>
                    </a:lnTo>
                    <a:lnTo>
                      <a:pt x="654" y="0"/>
                    </a:lnTo>
                    <a:lnTo>
                      <a:pt x="554" y="449"/>
                    </a:lnTo>
                    <a:lnTo>
                      <a:pt x="461" y="13"/>
                    </a:lnTo>
                    <a:lnTo>
                      <a:pt x="513" y="461"/>
                    </a:lnTo>
                    <a:lnTo>
                      <a:pt x="312" y="35"/>
                    </a:lnTo>
                    <a:lnTo>
                      <a:pt x="480" y="467"/>
                    </a:lnTo>
                    <a:lnTo>
                      <a:pt x="73" y="246"/>
                    </a:lnTo>
                    <a:lnTo>
                      <a:pt x="471" y="489"/>
                    </a:lnTo>
                    <a:lnTo>
                      <a:pt x="20" y="402"/>
                    </a:lnTo>
                    <a:lnTo>
                      <a:pt x="474" y="514"/>
                    </a:lnTo>
                    <a:lnTo>
                      <a:pt x="0" y="614"/>
                    </a:lnTo>
                    <a:lnTo>
                      <a:pt x="476" y="542"/>
                    </a:lnTo>
                    <a:lnTo>
                      <a:pt x="79" y="760"/>
                    </a:lnTo>
                    <a:lnTo>
                      <a:pt x="486" y="567"/>
                    </a:lnTo>
                    <a:lnTo>
                      <a:pt x="293" y="1018"/>
                    </a:lnTo>
                    <a:lnTo>
                      <a:pt x="522" y="573"/>
                    </a:lnTo>
                    <a:lnTo>
                      <a:pt x="444" y="1047"/>
                    </a:lnTo>
                    <a:lnTo>
                      <a:pt x="544" y="567"/>
                    </a:lnTo>
                    <a:lnTo>
                      <a:pt x="645" y="1018"/>
                    </a:lnTo>
                    <a:lnTo>
                      <a:pt x="565" y="551"/>
                    </a:lnTo>
                    <a:lnTo>
                      <a:pt x="804" y="1053"/>
                    </a:lnTo>
                    <a:lnTo>
                      <a:pt x="586" y="549"/>
                    </a:lnTo>
                    <a:lnTo>
                      <a:pt x="1067" y="823"/>
                    </a:lnTo>
                    <a:lnTo>
                      <a:pt x="599" y="533"/>
                    </a:lnTo>
                    <a:lnTo>
                      <a:pt x="1113" y="629"/>
                    </a:lnTo>
                    <a:lnTo>
                      <a:pt x="620" y="514"/>
                    </a:lnTo>
                    <a:lnTo>
                      <a:pt x="1121" y="417"/>
                    </a:lnTo>
                    <a:lnTo>
                      <a:pt x="611" y="496"/>
                    </a:lnTo>
                    <a:lnTo>
                      <a:pt x="1088" y="246"/>
                    </a:lnTo>
                    <a:lnTo>
                      <a:pt x="617" y="471"/>
                    </a:lnTo>
                    <a:lnTo>
                      <a:pt x="794" y="3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03" name="Freeform 62"/>
              <p:cNvSpPr>
                <a:spLocks/>
              </p:cNvSpPr>
              <p:nvPr/>
            </p:nvSpPr>
            <p:spPr bwMode="auto">
              <a:xfrm>
                <a:off x="3379" y="1662"/>
                <a:ext cx="466" cy="489"/>
              </a:xfrm>
              <a:custGeom>
                <a:avLst/>
                <a:gdLst>
                  <a:gd name="T0" fmla="*/ 225 w 466"/>
                  <a:gd name="T1" fmla="*/ 0 h 489"/>
                  <a:gd name="T2" fmla="*/ 215 w 466"/>
                  <a:gd name="T3" fmla="*/ 197 h 489"/>
                  <a:gd name="T4" fmla="*/ 155 w 466"/>
                  <a:gd name="T5" fmla="*/ 27 h 489"/>
                  <a:gd name="T6" fmla="*/ 196 w 466"/>
                  <a:gd name="T7" fmla="*/ 201 h 489"/>
                  <a:gd name="T8" fmla="*/ 63 w 466"/>
                  <a:gd name="T9" fmla="*/ 56 h 489"/>
                  <a:gd name="T10" fmla="*/ 185 w 466"/>
                  <a:gd name="T11" fmla="*/ 201 h 489"/>
                  <a:gd name="T12" fmla="*/ 22 w 466"/>
                  <a:gd name="T13" fmla="*/ 151 h 489"/>
                  <a:gd name="T14" fmla="*/ 179 w 466"/>
                  <a:gd name="T15" fmla="*/ 213 h 489"/>
                  <a:gd name="T16" fmla="*/ 0 w 466"/>
                  <a:gd name="T17" fmla="*/ 223 h 489"/>
                  <a:gd name="T18" fmla="*/ 194 w 466"/>
                  <a:gd name="T19" fmla="*/ 228 h 489"/>
                  <a:gd name="T20" fmla="*/ 20 w 466"/>
                  <a:gd name="T21" fmla="*/ 284 h 489"/>
                  <a:gd name="T22" fmla="*/ 183 w 466"/>
                  <a:gd name="T23" fmla="*/ 239 h 489"/>
                  <a:gd name="T24" fmla="*/ 60 w 466"/>
                  <a:gd name="T25" fmla="*/ 401 h 489"/>
                  <a:gd name="T26" fmla="*/ 196 w 466"/>
                  <a:gd name="T27" fmla="*/ 252 h 489"/>
                  <a:gd name="T28" fmla="*/ 153 w 466"/>
                  <a:gd name="T29" fmla="*/ 420 h 489"/>
                  <a:gd name="T30" fmla="*/ 214 w 466"/>
                  <a:gd name="T31" fmla="*/ 253 h 489"/>
                  <a:gd name="T32" fmla="*/ 225 w 466"/>
                  <a:gd name="T33" fmla="*/ 489 h 489"/>
                  <a:gd name="T34" fmla="*/ 227 w 466"/>
                  <a:gd name="T35" fmla="*/ 244 h 489"/>
                  <a:gd name="T36" fmla="*/ 301 w 466"/>
                  <a:gd name="T37" fmla="*/ 433 h 489"/>
                  <a:gd name="T38" fmla="*/ 237 w 466"/>
                  <a:gd name="T39" fmla="*/ 244 h 489"/>
                  <a:gd name="T40" fmla="*/ 388 w 466"/>
                  <a:gd name="T41" fmla="*/ 406 h 489"/>
                  <a:gd name="T42" fmla="*/ 258 w 466"/>
                  <a:gd name="T43" fmla="*/ 239 h 489"/>
                  <a:gd name="T44" fmla="*/ 432 w 466"/>
                  <a:gd name="T45" fmla="*/ 293 h 489"/>
                  <a:gd name="T46" fmla="*/ 253 w 466"/>
                  <a:gd name="T47" fmla="*/ 224 h 489"/>
                  <a:gd name="T48" fmla="*/ 466 w 466"/>
                  <a:gd name="T49" fmla="*/ 223 h 489"/>
                  <a:gd name="T50" fmla="*/ 252 w 466"/>
                  <a:gd name="T51" fmla="*/ 215 h 489"/>
                  <a:gd name="T52" fmla="*/ 424 w 466"/>
                  <a:gd name="T53" fmla="*/ 157 h 489"/>
                  <a:gd name="T54" fmla="*/ 256 w 466"/>
                  <a:gd name="T55" fmla="*/ 206 h 489"/>
                  <a:gd name="T56" fmla="*/ 368 w 466"/>
                  <a:gd name="T57" fmla="*/ 71 h 489"/>
                  <a:gd name="T58" fmla="*/ 241 w 466"/>
                  <a:gd name="T59" fmla="*/ 206 h 489"/>
                  <a:gd name="T60" fmla="*/ 299 w 466"/>
                  <a:gd name="T61" fmla="*/ 15 h 489"/>
                  <a:gd name="T62" fmla="*/ 232 w 466"/>
                  <a:gd name="T63" fmla="*/ 195 h 489"/>
                  <a:gd name="T64" fmla="*/ 225 w 466"/>
                  <a:gd name="T65" fmla="*/ 0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6" h="489">
                    <a:moveTo>
                      <a:pt x="225" y="0"/>
                    </a:moveTo>
                    <a:lnTo>
                      <a:pt x="215" y="197"/>
                    </a:lnTo>
                    <a:lnTo>
                      <a:pt x="155" y="27"/>
                    </a:lnTo>
                    <a:lnTo>
                      <a:pt x="196" y="201"/>
                    </a:lnTo>
                    <a:lnTo>
                      <a:pt x="63" y="56"/>
                    </a:lnTo>
                    <a:lnTo>
                      <a:pt x="185" y="201"/>
                    </a:lnTo>
                    <a:lnTo>
                      <a:pt x="22" y="151"/>
                    </a:lnTo>
                    <a:lnTo>
                      <a:pt x="179" y="213"/>
                    </a:lnTo>
                    <a:lnTo>
                      <a:pt x="0" y="223"/>
                    </a:lnTo>
                    <a:lnTo>
                      <a:pt x="194" y="228"/>
                    </a:lnTo>
                    <a:lnTo>
                      <a:pt x="20" y="284"/>
                    </a:lnTo>
                    <a:lnTo>
                      <a:pt x="183" y="239"/>
                    </a:lnTo>
                    <a:lnTo>
                      <a:pt x="60" y="401"/>
                    </a:lnTo>
                    <a:lnTo>
                      <a:pt x="196" y="252"/>
                    </a:lnTo>
                    <a:lnTo>
                      <a:pt x="153" y="420"/>
                    </a:lnTo>
                    <a:lnTo>
                      <a:pt x="214" y="253"/>
                    </a:lnTo>
                    <a:lnTo>
                      <a:pt x="225" y="489"/>
                    </a:lnTo>
                    <a:lnTo>
                      <a:pt x="227" y="244"/>
                    </a:lnTo>
                    <a:lnTo>
                      <a:pt x="301" y="433"/>
                    </a:lnTo>
                    <a:lnTo>
                      <a:pt x="237" y="244"/>
                    </a:lnTo>
                    <a:lnTo>
                      <a:pt x="388" y="406"/>
                    </a:lnTo>
                    <a:lnTo>
                      <a:pt x="258" y="239"/>
                    </a:lnTo>
                    <a:lnTo>
                      <a:pt x="432" y="293"/>
                    </a:lnTo>
                    <a:lnTo>
                      <a:pt x="253" y="224"/>
                    </a:lnTo>
                    <a:lnTo>
                      <a:pt x="466" y="223"/>
                    </a:lnTo>
                    <a:lnTo>
                      <a:pt x="252" y="215"/>
                    </a:lnTo>
                    <a:lnTo>
                      <a:pt x="424" y="157"/>
                    </a:lnTo>
                    <a:lnTo>
                      <a:pt x="256" y="206"/>
                    </a:lnTo>
                    <a:lnTo>
                      <a:pt x="368" y="71"/>
                    </a:lnTo>
                    <a:lnTo>
                      <a:pt x="241" y="206"/>
                    </a:lnTo>
                    <a:lnTo>
                      <a:pt x="299" y="15"/>
                    </a:lnTo>
                    <a:lnTo>
                      <a:pt x="232" y="195"/>
                    </a:lnTo>
                    <a:lnTo>
                      <a:pt x="225"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nvGrpSpPr>
          <p:cNvPr id="6207" name="Group 63"/>
          <p:cNvGrpSpPr>
            <a:grpSpLocks/>
          </p:cNvGrpSpPr>
          <p:nvPr/>
        </p:nvGrpSpPr>
        <p:grpSpPr bwMode="auto">
          <a:xfrm>
            <a:off x="4953000" y="1524000"/>
            <a:ext cx="990600" cy="4724400"/>
            <a:chOff x="2064" y="1836"/>
            <a:chExt cx="1963" cy="1389"/>
          </a:xfrm>
        </p:grpSpPr>
        <p:sp>
          <p:nvSpPr>
            <p:cNvPr id="22595" name="Freeform 64"/>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96" name="Freeform 65"/>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97" name="Freeform 66"/>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pic>
        <p:nvPicPr>
          <p:cNvPr id="6211" name="Picture 67" descr="FIREWK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7164" y="1752600"/>
            <a:ext cx="256063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12" name="Group 68"/>
          <p:cNvGrpSpPr>
            <a:grpSpLocks/>
          </p:cNvGrpSpPr>
          <p:nvPr/>
        </p:nvGrpSpPr>
        <p:grpSpPr bwMode="auto">
          <a:xfrm>
            <a:off x="3276600" y="2971800"/>
            <a:ext cx="838200" cy="2743200"/>
            <a:chOff x="2064" y="1836"/>
            <a:chExt cx="1963" cy="1389"/>
          </a:xfrm>
        </p:grpSpPr>
        <p:sp>
          <p:nvSpPr>
            <p:cNvPr id="22592" name="Freeform 69"/>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66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93" name="Freeform 70"/>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66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94" name="Freeform 71"/>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66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pic>
        <p:nvPicPr>
          <p:cNvPr id="6216" name="Picture 72" descr="FIREWRK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31188" y="609600"/>
            <a:ext cx="18272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17" name="Group 73"/>
          <p:cNvGrpSpPr>
            <a:grpSpLocks/>
          </p:cNvGrpSpPr>
          <p:nvPr/>
        </p:nvGrpSpPr>
        <p:grpSpPr bwMode="auto">
          <a:xfrm>
            <a:off x="1395412" y="457200"/>
            <a:ext cx="3252788" cy="3200400"/>
            <a:chOff x="2907" y="1193"/>
            <a:chExt cx="1377" cy="1398"/>
          </a:xfrm>
        </p:grpSpPr>
        <p:sp>
          <p:nvSpPr>
            <p:cNvPr id="22566" name="Freeform 74"/>
            <p:cNvSpPr>
              <a:spLocks/>
            </p:cNvSpPr>
            <p:nvPr/>
          </p:nvSpPr>
          <p:spPr bwMode="auto">
            <a:xfrm>
              <a:off x="3027" y="1376"/>
              <a:ext cx="1013" cy="1040"/>
            </a:xfrm>
            <a:custGeom>
              <a:avLst/>
              <a:gdLst>
                <a:gd name="T0" fmla="*/ 642 w 1013"/>
                <a:gd name="T1" fmla="*/ 57 h 1040"/>
                <a:gd name="T2" fmla="*/ 682 w 1013"/>
                <a:gd name="T3" fmla="*/ 62 h 1040"/>
                <a:gd name="T4" fmla="*/ 763 w 1013"/>
                <a:gd name="T5" fmla="*/ 91 h 1040"/>
                <a:gd name="T6" fmla="*/ 808 w 1013"/>
                <a:gd name="T7" fmla="*/ 112 h 1040"/>
                <a:gd name="T8" fmla="*/ 860 w 1013"/>
                <a:gd name="T9" fmla="*/ 125 h 1040"/>
                <a:gd name="T10" fmla="*/ 945 w 1013"/>
                <a:gd name="T11" fmla="*/ 162 h 1040"/>
                <a:gd name="T12" fmla="*/ 967 w 1013"/>
                <a:gd name="T13" fmla="*/ 266 h 1040"/>
                <a:gd name="T14" fmla="*/ 1006 w 1013"/>
                <a:gd name="T15" fmla="*/ 322 h 1040"/>
                <a:gd name="T16" fmla="*/ 1013 w 1013"/>
                <a:gd name="T17" fmla="*/ 418 h 1040"/>
                <a:gd name="T18" fmla="*/ 718 w 1013"/>
                <a:gd name="T19" fmla="*/ 511 h 1040"/>
                <a:gd name="T20" fmla="*/ 765 w 1013"/>
                <a:gd name="T21" fmla="*/ 548 h 1040"/>
                <a:gd name="T22" fmla="*/ 740 w 1013"/>
                <a:gd name="T23" fmla="*/ 573 h 1040"/>
                <a:gd name="T24" fmla="*/ 713 w 1013"/>
                <a:gd name="T25" fmla="*/ 595 h 1040"/>
                <a:gd name="T26" fmla="*/ 676 w 1013"/>
                <a:gd name="T27" fmla="*/ 623 h 1040"/>
                <a:gd name="T28" fmla="*/ 697 w 1013"/>
                <a:gd name="T29" fmla="*/ 660 h 1040"/>
                <a:gd name="T30" fmla="*/ 679 w 1013"/>
                <a:gd name="T31" fmla="*/ 648 h 1040"/>
                <a:gd name="T32" fmla="*/ 636 w 1013"/>
                <a:gd name="T33" fmla="*/ 663 h 1040"/>
                <a:gd name="T34" fmla="*/ 606 w 1013"/>
                <a:gd name="T35" fmla="*/ 713 h 1040"/>
                <a:gd name="T36" fmla="*/ 551 w 1013"/>
                <a:gd name="T37" fmla="*/ 1040 h 1040"/>
                <a:gd name="T38" fmla="*/ 502 w 1013"/>
                <a:gd name="T39" fmla="*/ 979 h 1040"/>
                <a:gd name="T40" fmla="*/ 462 w 1013"/>
                <a:gd name="T41" fmla="*/ 972 h 1040"/>
                <a:gd name="T42" fmla="*/ 373 w 1013"/>
                <a:gd name="T43" fmla="*/ 957 h 1040"/>
                <a:gd name="T44" fmla="*/ 331 w 1013"/>
                <a:gd name="T45" fmla="*/ 929 h 1040"/>
                <a:gd name="T46" fmla="*/ 247 w 1013"/>
                <a:gd name="T47" fmla="*/ 950 h 1040"/>
                <a:gd name="T48" fmla="*/ 165 w 1013"/>
                <a:gd name="T49" fmla="*/ 892 h 1040"/>
                <a:gd name="T50" fmla="*/ 196 w 1013"/>
                <a:gd name="T51" fmla="*/ 757 h 1040"/>
                <a:gd name="T52" fmla="*/ 168 w 1013"/>
                <a:gd name="T53" fmla="*/ 698 h 1040"/>
                <a:gd name="T54" fmla="*/ 137 w 1013"/>
                <a:gd name="T55" fmla="*/ 608 h 1040"/>
                <a:gd name="T56" fmla="*/ 0 w 1013"/>
                <a:gd name="T57" fmla="*/ 486 h 1040"/>
                <a:gd name="T58" fmla="*/ 101 w 1013"/>
                <a:gd name="T59" fmla="*/ 434 h 1040"/>
                <a:gd name="T60" fmla="*/ 162 w 1013"/>
                <a:gd name="T61" fmla="*/ 328 h 1040"/>
                <a:gd name="T62" fmla="*/ 137 w 1013"/>
                <a:gd name="T63" fmla="*/ 149 h 1040"/>
                <a:gd name="T64" fmla="*/ 235 w 1013"/>
                <a:gd name="T65" fmla="*/ 97 h 1040"/>
                <a:gd name="T66" fmla="*/ 341 w 1013"/>
                <a:gd name="T67" fmla="*/ 122 h 1040"/>
                <a:gd name="T68" fmla="*/ 361 w 1013"/>
                <a:gd name="T69" fmla="*/ 41 h 1040"/>
                <a:gd name="T70" fmla="*/ 459 w 1013"/>
                <a:gd name="T71" fmla="*/ 17 h 1040"/>
                <a:gd name="T72" fmla="*/ 539 w 1013"/>
                <a:gd name="T73" fmla="*/ 0 h 10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13" h="1040">
                  <a:moveTo>
                    <a:pt x="593" y="237"/>
                  </a:moveTo>
                  <a:lnTo>
                    <a:pt x="642" y="57"/>
                  </a:lnTo>
                  <a:lnTo>
                    <a:pt x="611" y="322"/>
                  </a:lnTo>
                  <a:lnTo>
                    <a:pt x="682" y="62"/>
                  </a:lnTo>
                  <a:lnTo>
                    <a:pt x="657" y="279"/>
                  </a:lnTo>
                  <a:lnTo>
                    <a:pt x="763" y="91"/>
                  </a:lnTo>
                  <a:lnTo>
                    <a:pt x="679" y="334"/>
                  </a:lnTo>
                  <a:lnTo>
                    <a:pt x="808" y="112"/>
                  </a:lnTo>
                  <a:lnTo>
                    <a:pt x="703" y="366"/>
                  </a:lnTo>
                  <a:lnTo>
                    <a:pt x="860" y="125"/>
                  </a:lnTo>
                  <a:lnTo>
                    <a:pt x="713" y="381"/>
                  </a:lnTo>
                  <a:lnTo>
                    <a:pt x="945" y="162"/>
                  </a:lnTo>
                  <a:lnTo>
                    <a:pt x="725" y="396"/>
                  </a:lnTo>
                  <a:lnTo>
                    <a:pt x="967" y="266"/>
                  </a:lnTo>
                  <a:lnTo>
                    <a:pt x="749" y="421"/>
                  </a:lnTo>
                  <a:lnTo>
                    <a:pt x="1006" y="322"/>
                  </a:lnTo>
                  <a:lnTo>
                    <a:pt x="778" y="449"/>
                  </a:lnTo>
                  <a:lnTo>
                    <a:pt x="1013" y="418"/>
                  </a:lnTo>
                  <a:lnTo>
                    <a:pt x="737" y="483"/>
                  </a:lnTo>
                  <a:lnTo>
                    <a:pt x="718" y="511"/>
                  </a:lnTo>
                  <a:lnTo>
                    <a:pt x="1006" y="573"/>
                  </a:lnTo>
                  <a:lnTo>
                    <a:pt x="765" y="548"/>
                  </a:lnTo>
                  <a:lnTo>
                    <a:pt x="979" y="608"/>
                  </a:lnTo>
                  <a:lnTo>
                    <a:pt x="740" y="573"/>
                  </a:lnTo>
                  <a:lnTo>
                    <a:pt x="967" y="698"/>
                  </a:lnTo>
                  <a:lnTo>
                    <a:pt x="713" y="595"/>
                  </a:lnTo>
                  <a:lnTo>
                    <a:pt x="927" y="745"/>
                  </a:lnTo>
                  <a:lnTo>
                    <a:pt x="676" y="623"/>
                  </a:lnTo>
                  <a:lnTo>
                    <a:pt x="949" y="842"/>
                  </a:lnTo>
                  <a:lnTo>
                    <a:pt x="697" y="660"/>
                  </a:lnTo>
                  <a:lnTo>
                    <a:pt x="888" y="917"/>
                  </a:lnTo>
                  <a:lnTo>
                    <a:pt x="679" y="648"/>
                  </a:lnTo>
                  <a:lnTo>
                    <a:pt x="783" y="879"/>
                  </a:lnTo>
                  <a:lnTo>
                    <a:pt x="636" y="663"/>
                  </a:lnTo>
                  <a:lnTo>
                    <a:pt x="672" y="942"/>
                  </a:lnTo>
                  <a:lnTo>
                    <a:pt x="606" y="713"/>
                  </a:lnTo>
                  <a:lnTo>
                    <a:pt x="572" y="835"/>
                  </a:lnTo>
                  <a:lnTo>
                    <a:pt x="551" y="1040"/>
                  </a:lnTo>
                  <a:lnTo>
                    <a:pt x="551" y="742"/>
                  </a:lnTo>
                  <a:lnTo>
                    <a:pt x="502" y="979"/>
                  </a:lnTo>
                  <a:lnTo>
                    <a:pt x="527" y="720"/>
                  </a:lnTo>
                  <a:lnTo>
                    <a:pt x="462" y="972"/>
                  </a:lnTo>
                  <a:lnTo>
                    <a:pt x="493" y="722"/>
                  </a:lnTo>
                  <a:lnTo>
                    <a:pt x="373" y="957"/>
                  </a:lnTo>
                  <a:lnTo>
                    <a:pt x="450" y="722"/>
                  </a:lnTo>
                  <a:lnTo>
                    <a:pt x="331" y="929"/>
                  </a:lnTo>
                  <a:lnTo>
                    <a:pt x="419" y="700"/>
                  </a:lnTo>
                  <a:lnTo>
                    <a:pt x="247" y="950"/>
                  </a:lnTo>
                  <a:lnTo>
                    <a:pt x="383" y="704"/>
                  </a:lnTo>
                  <a:lnTo>
                    <a:pt x="165" y="892"/>
                  </a:lnTo>
                  <a:lnTo>
                    <a:pt x="407" y="651"/>
                  </a:lnTo>
                  <a:lnTo>
                    <a:pt x="196" y="757"/>
                  </a:lnTo>
                  <a:lnTo>
                    <a:pt x="419" y="598"/>
                  </a:lnTo>
                  <a:lnTo>
                    <a:pt x="168" y="698"/>
                  </a:lnTo>
                  <a:lnTo>
                    <a:pt x="392" y="568"/>
                  </a:lnTo>
                  <a:lnTo>
                    <a:pt x="137" y="608"/>
                  </a:lnTo>
                  <a:lnTo>
                    <a:pt x="417" y="539"/>
                  </a:lnTo>
                  <a:lnTo>
                    <a:pt x="0" y="486"/>
                  </a:lnTo>
                  <a:lnTo>
                    <a:pt x="368" y="499"/>
                  </a:lnTo>
                  <a:lnTo>
                    <a:pt x="101" y="434"/>
                  </a:lnTo>
                  <a:lnTo>
                    <a:pt x="450" y="483"/>
                  </a:lnTo>
                  <a:lnTo>
                    <a:pt x="162" y="328"/>
                  </a:lnTo>
                  <a:lnTo>
                    <a:pt x="471" y="458"/>
                  </a:lnTo>
                  <a:lnTo>
                    <a:pt x="137" y="149"/>
                  </a:lnTo>
                  <a:lnTo>
                    <a:pt x="444" y="409"/>
                  </a:lnTo>
                  <a:lnTo>
                    <a:pt x="235" y="97"/>
                  </a:lnTo>
                  <a:lnTo>
                    <a:pt x="434" y="371"/>
                  </a:lnTo>
                  <a:lnTo>
                    <a:pt x="341" y="122"/>
                  </a:lnTo>
                  <a:lnTo>
                    <a:pt x="471" y="366"/>
                  </a:lnTo>
                  <a:lnTo>
                    <a:pt x="361" y="41"/>
                  </a:lnTo>
                  <a:lnTo>
                    <a:pt x="508" y="349"/>
                  </a:lnTo>
                  <a:lnTo>
                    <a:pt x="459" y="17"/>
                  </a:lnTo>
                  <a:lnTo>
                    <a:pt x="539" y="347"/>
                  </a:lnTo>
                  <a:lnTo>
                    <a:pt x="539" y="0"/>
                  </a:lnTo>
                  <a:lnTo>
                    <a:pt x="593" y="237"/>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2567" name="Group 75"/>
            <p:cNvGrpSpPr>
              <a:grpSpLocks/>
            </p:cNvGrpSpPr>
            <p:nvPr/>
          </p:nvGrpSpPr>
          <p:grpSpPr bwMode="auto">
            <a:xfrm>
              <a:off x="2907" y="1193"/>
              <a:ext cx="1377" cy="1398"/>
              <a:chOff x="2907" y="1193"/>
              <a:chExt cx="1377" cy="1398"/>
            </a:xfrm>
          </p:grpSpPr>
          <p:grpSp>
            <p:nvGrpSpPr>
              <p:cNvPr id="22572" name="Group 76"/>
              <p:cNvGrpSpPr>
                <a:grpSpLocks/>
              </p:cNvGrpSpPr>
              <p:nvPr/>
            </p:nvGrpSpPr>
            <p:grpSpPr bwMode="auto">
              <a:xfrm>
                <a:off x="2943" y="1221"/>
                <a:ext cx="640" cy="1328"/>
                <a:chOff x="2943" y="1221"/>
                <a:chExt cx="640" cy="1328"/>
              </a:xfrm>
            </p:grpSpPr>
            <p:sp>
              <p:nvSpPr>
                <p:cNvPr id="22588" name="Freeform 77"/>
                <p:cNvSpPr>
                  <a:spLocks/>
                </p:cNvSpPr>
                <p:nvPr/>
              </p:nvSpPr>
              <p:spPr bwMode="auto">
                <a:xfrm>
                  <a:off x="2949" y="1647"/>
                  <a:ext cx="633" cy="229"/>
                </a:xfrm>
                <a:custGeom>
                  <a:avLst/>
                  <a:gdLst>
                    <a:gd name="T0" fmla="*/ 633 w 633"/>
                    <a:gd name="T1" fmla="*/ 229 h 229"/>
                    <a:gd name="T2" fmla="*/ 46 w 633"/>
                    <a:gd name="T3" fmla="*/ 0 h 229"/>
                    <a:gd name="T4" fmla="*/ 308 w 633"/>
                    <a:gd name="T5" fmla="*/ 120 h 229"/>
                    <a:gd name="T6" fmla="*/ 0 w 633"/>
                    <a:gd name="T7" fmla="*/ 70 h 229"/>
                    <a:gd name="T8" fmla="*/ 633 w 633"/>
                    <a:gd name="T9" fmla="*/ 229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229">
                      <a:moveTo>
                        <a:pt x="633" y="229"/>
                      </a:moveTo>
                      <a:lnTo>
                        <a:pt x="46" y="0"/>
                      </a:lnTo>
                      <a:lnTo>
                        <a:pt x="308" y="120"/>
                      </a:lnTo>
                      <a:lnTo>
                        <a:pt x="0" y="70"/>
                      </a:lnTo>
                      <a:lnTo>
                        <a:pt x="633" y="229"/>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9" name="Freeform 78"/>
                <p:cNvSpPr>
                  <a:spLocks/>
                </p:cNvSpPr>
                <p:nvPr/>
              </p:nvSpPr>
              <p:spPr bwMode="auto">
                <a:xfrm>
                  <a:off x="2943" y="1895"/>
                  <a:ext cx="632" cy="228"/>
                </a:xfrm>
                <a:custGeom>
                  <a:avLst/>
                  <a:gdLst>
                    <a:gd name="T0" fmla="*/ 632 w 632"/>
                    <a:gd name="T1" fmla="*/ 0 h 228"/>
                    <a:gd name="T2" fmla="*/ 47 w 632"/>
                    <a:gd name="T3" fmla="*/ 228 h 228"/>
                    <a:gd name="T4" fmla="*/ 307 w 632"/>
                    <a:gd name="T5" fmla="*/ 110 h 228"/>
                    <a:gd name="T6" fmla="*/ 0 w 632"/>
                    <a:gd name="T7" fmla="*/ 160 h 228"/>
                    <a:gd name="T8" fmla="*/ 632 w 632"/>
                    <a:gd name="T9" fmla="*/ 0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28">
                      <a:moveTo>
                        <a:pt x="632" y="0"/>
                      </a:moveTo>
                      <a:lnTo>
                        <a:pt x="47" y="228"/>
                      </a:lnTo>
                      <a:lnTo>
                        <a:pt x="307" y="110"/>
                      </a:lnTo>
                      <a:lnTo>
                        <a:pt x="0" y="160"/>
                      </a:lnTo>
                      <a:lnTo>
                        <a:pt x="63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90" name="Freeform 79"/>
                <p:cNvSpPr>
                  <a:spLocks/>
                </p:cNvSpPr>
                <p:nvPr/>
              </p:nvSpPr>
              <p:spPr bwMode="auto">
                <a:xfrm>
                  <a:off x="3358" y="1905"/>
                  <a:ext cx="225" cy="644"/>
                </a:xfrm>
                <a:custGeom>
                  <a:avLst/>
                  <a:gdLst>
                    <a:gd name="T0" fmla="*/ 225 w 225"/>
                    <a:gd name="T1" fmla="*/ 0 h 644"/>
                    <a:gd name="T2" fmla="*/ 0 w 225"/>
                    <a:gd name="T3" fmla="*/ 596 h 644"/>
                    <a:gd name="T4" fmla="*/ 117 w 225"/>
                    <a:gd name="T5" fmla="*/ 331 h 644"/>
                    <a:gd name="T6" fmla="*/ 68 w 225"/>
                    <a:gd name="T7" fmla="*/ 644 h 644"/>
                    <a:gd name="T8" fmla="*/ 225 w 225"/>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225" y="0"/>
                      </a:moveTo>
                      <a:lnTo>
                        <a:pt x="0" y="596"/>
                      </a:lnTo>
                      <a:lnTo>
                        <a:pt x="117" y="331"/>
                      </a:lnTo>
                      <a:lnTo>
                        <a:pt x="68" y="644"/>
                      </a:lnTo>
                      <a:lnTo>
                        <a:pt x="22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91" name="Freeform 80"/>
                <p:cNvSpPr>
                  <a:spLocks/>
                </p:cNvSpPr>
                <p:nvPr/>
              </p:nvSpPr>
              <p:spPr bwMode="auto">
                <a:xfrm>
                  <a:off x="3358" y="1221"/>
                  <a:ext cx="225" cy="644"/>
                </a:xfrm>
                <a:custGeom>
                  <a:avLst/>
                  <a:gdLst>
                    <a:gd name="T0" fmla="*/ 225 w 225"/>
                    <a:gd name="T1" fmla="*/ 644 h 644"/>
                    <a:gd name="T2" fmla="*/ 0 w 225"/>
                    <a:gd name="T3" fmla="*/ 48 h 644"/>
                    <a:gd name="T4" fmla="*/ 117 w 225"/>
                    <a:gd name="T5" fmla="*/ 313 h 644"/>
                    <a:gd name="T6" fmla="*/ 68 w 225"/>
                    <a:gd name="T7" fmla="*/ 0 h 644"/>
                    <a:gd name="T8" fmla="*/ 225 w 225"/>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225" y="644"/>
                      </a:moveTo>
                      <a:lnTo>
                        <a:pt x="0" y="48"/>
                      </a:lnTo>
                      <a:lnTo>
                        <a:pt x="117" y="313"/>
                      </a:lnTo>
                      <a:lnTo>
                        <a:pt x="68" y="0"/>
                      </a:lnTo>
                      <a:lnTo>
                        <a:pt x="225"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73" name="Group 81"/>
              <p:cNvGrpSpPr>
                <a:grpSpLocks/>
              </p:cNvGrpSpPr>
              <p:nvPr/>
            </p:nvGrpSpPr>
            <p:grpSpPr bwMode="auto">
              <a:xfrm>
                <a:off x="2907" y="1193"/>
                <a:ext cx="1377" cy="1398"/>
                <a:chOff x="2907" y="1193"/>
                <a:chExt cx="1377" cy="1398"/>
              </a:xfrm>
            </p:grpSpPr>
            <p:grpSp>
              <p:nvGrpSpPr>
                <p:cNvPr id="22574" name="Group 82"/>
                <p:cNvGrpSpPr>
                  <a:grpSpLocks/>
                </p:cNvGrpSpPr>
                <p:nvPr/>
              </p:nvGrpSpPr>
              <p:grpSpPr bwMode="auto">
                <a:xfrm>
                  <a:off x="3097" y="1917"/>
                  <a:ext cx="997" cy="508"/>
                  <a:chOff x="3097" y="1917"/>
                  <a:chExt cx="997" cy="508"/>
                </a:xfrm>
              </p:grpSpPr>
              <p:sp>
                <p:nvSpPr>
                  <p:cNvPr id="22586" name="Freeform 83"/>
                  <p:cNvSpPr>
                    <a:spLocks/>
                  </p:cNvSpPr>
                  <p:nvPr/>
                </p:nvSpPr>
                <p:spPr bwMode="auto">
                  <a:xfrm>
                    <a:off x="3632" y="1917"/>
                    <a:ext cx="462" cy="508"/>
                  </a:xfrm>
                  <a:custGeom>
                    <a:avLst/>
                    <a:gdLst>
                      <a:gd name="T0" fmla="*/ 0 w 462"/>
                      <a:gd name="T1" fmla="*/ 0 h 508"/>
                      <a:gd name="T2" fmla="*/ 299 w 462"/>
                      <a:gd name="T3" fmla="*/ 508 h 508"/>
                      <a:gd name="T4" fmla="*/ 157 w 462"/>
                      <a:gd name="T5" fmla="*/ 221 h 508"/>
                      <a:gd name="T6" fmla="*/ 435 w 462"/>
                      <a:gd name="T7" fmla="*/ 508 h 508"/>
                      <a:gd name="T8" fmla="*/ 202 w 462"/>
                      <a:gd name="T9" fmla="*/ 190 h 508"/>
                      <a:gd name="T10" fmla="*/ 462 w 462"/>
                      <a:gd name="T11" fmla="*/ 339 h 508"/>
                      <a:gd name="T12" fmla="*/ 0 w 462"/>
                      <a:gd name="T13" fmla="*/ 0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0" y="0"/>
                        </a:moveTo>
                        <a:lnTo>
                          <a:pt x="299" y="508"/>
                        </a:lnTo>
                        <a:lnTo>
                          <a:pt x="157" y="221"/>
                        </a:lnTo>
                        <a:lnTo>
                          <a:pt x="435" y="508"/>
                        </a:lnTo>
                        <a:lnTo>
                          <a:pt x="202" y="190"/>
                        </a:lnTo>
                        <a:lnTo>
                          <a:pt x="462" y="33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7" name="Freeform 84"/>
                  <p:cNvSpPr>
                    <a:spLocks/>
                  </p:cNvSpPr>
                  <p:nvPr/>
                </p:nvSpPr>
                <p:spPr bwMode="auto">
                  <a:xfrm>
                    <a:off x="3097" y="1917"/>
                    <a:ext cx="462" cy="508"/>
                  </a:xfrm>
                  <a:custGeom>
                    <a:avLst/>
                    <a:gdLst>
                      <a:gd name="T0" fmla="*/ 462 w 462"/>
                      <a:gd name="T1" fmla="*/ 0 h 508"/>
                      <a:gd name="T2" fmla="*/ 162 w 462"/>
                      <a:gd name="T3" fmla="*/ 508 h 508"/>
                      <a:gd name="T4" fmla="*/ 305 w 462"/>
                      <a:gd name="T5" fmla="*/ 221 h 508"/>
                      <a:gd name="T6" fmla="*/ 27 w 462"/>
                      <a:gd name="T7" fmla="*/ 508 h 508"/>
                      <a:gd name="T8" fmla="*/ 260 w 462"/>
                      <a:gd name="T9" fmla="*/ 190 h 508"/>
                      <a:gd name="T10" fmla="*/ 0 w 462"/>
                      <a:gd name="T11" fmla="*/ 339 h 508"/>
                      <a:gd name="T12" fmla="*/ 462 w 462"/>
                      <a:gd name="T13" fmla="*/ 0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462" y="0"/>
                        </a:moveTo>
                        <a:lnTo>
                          <a:pt x="162" y="508"/>
                        </a:lnTo>
                        <a:lnTo>
                          <a:pt x="305" y="221"/>
                        </a:lnTo>
                        <a:lnTo>
                          <a:pt x="27" y="508"/>
                        </a:lnTo>
                        <a:lnTo>
                          <a:pt x="260" y="190"/>
                        </a:lnTo>
                        <a:lnTo>
                          <a:pt x="0" y="339"/>
                        </a:lnTo>
                        <a:lnTo>
                          <a:pt x="46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75" name="Group 85"/>
                <p:cNvGrpSpPr>
                  <a:grpSpLocks/>
                </p:cNvGrpSpPr>
                <p:nvPr/>
              </p:nvGrpSpPr>
              <p:grpSpPr bwMode="auto">
                <a:xfrm>
                  <a:off x="2907" y="1193"/>
                  <a:ext cx="1377" cy="1398"/>
                  <a:chOff x="2907" y="1193"/>
                  <a:chExt cx="1377" cy="1398"/>
                </a:xfrm>
              </p:grpSpPr>
              <p:sp>
                <p:nvSpPr>
                  <p:cNvPr id="22576" name="Freeform 86"/>
                  <p:cNvSpPr>
                    <a:spLocks/>
                  </p:cNvSpPr>
                  <p:nvPr/>
                </p:nvSpPr>
                <p:spPr bwMode="auto">
                  <a:xfrm>
                    <a:off x="3622" y="1657"/>
                    <a:ext cx="633" cy="228"/>
                  </a:xfrm>
                  <a:custGeom>
                    <a:avLst/>
                    <a:gdLst>
                      <a:gd name="T0" fmla="*/ 0 w 633"/>
                      <a:gd name="T1" fmla="*/ 228 h 228"/>
                      <a:gd name="T2" fmla="*/ 587 w 633"/>
                      <a:gd name="T3" fmla="*/ 0 h 228"/>
                      <a:gd name="T4" fmla="*/ 325 w 633"/>
                      <a:gd name="T5" fmla="*/ 118 h 228"/>
                      <a:gd name="T6" fmla="*/ 633 w 633"/>
                      <a:gd name="T7" fmla="*/ 68 h 228"/>
                      <a:gd name="T8" fmla="*/ 0 w 633"/>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228">
                        <a:moveTo>
                          <a:pt x="0" y="228"/>
                        </a:moveTo>
                        <a:lnTo>
                          <a:pt x="587" y="0"/>
                        </a:lnTo>
                        <a:lnTo>
                          <a:pt x="325" y="118"/>
                        </a:lnTo>
                        <a:lnTo>
                          <a:pt x="633" y="68"/>
                        </a:lnTo>
                        <a:lnTo>
                          <a:pt x="0" y="22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7" name="Freeform 87"/>
                  <p:cNvSpPr>
                    <a:spLocks/>
                  </p:cNvSpPr>
                  <p:nvPr/>
                </p:nvSpPr>
                <p:spPr bwMode="auto">
                  <a:xfrm>
                    <a:off x="3629" y="1904"/>
                    <a:ext cx="632" cy="229"/>
                  </a:xfrm>
                  <a:custGeom>
                    <a:avLst/>
                    <a:gdLst>
                      <a:gd name="T0" fmla="*/ 0 w 632"/>
                      <a:gd name="T1" fmla="*/ 0 h 229"/>
                      <a:gd name="T2" fmla="*/ 585 w 632"/>
                      <a:gd name="T3" fmla="*/ 229 h 229"/>
                      <a:gd name="T4" fmla="*/ 325 w 632"/>
                      <a:gd name="T5" fmla="*/ 109 h 229"/>
                      <a:gd name="T6" fmla="*/ 632 w 632"/>
                      <a:gd name="T7" fmla="*/ 159 h 229"/>
                      <a:gd name="T8" fmla="*/ 0 w 632"/>
                      <a:gd name="T9" fmla="*/ 0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29">
                        <a:moveTo>
                          <a:pt x="0" y="0"/>
                        </a:moveTo>
                        <a:lnTo>
                          <a:pt x="585" y="229"/>
                        </a:lnTo>
                        <a:lnTo>
                          <a:pt x="325" y="109"/>
                        </a:lnTo>
                        <a:lnTo>
                          <a:pt x="632" y="15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8" name="Freeform 88"/>
                  <p:cNvSpPr>
                    <a:spLocks/>
                  </p:cNvSpPr>
                  <p:nvPr/>
                </p:nvSpPr>
                <p:spPr bwMode="auto">
                  <a:xfrm>
                    <a:off x="3621" y="1914"/>
                    <a:ext cx="225" cy="645"/>
                  </a:xfrm>
                  <a:custGeom>
                    <a:avLst/>
                    <a:gdLst>
                      <a:gd name="T0" fmla="*/ 0 w 225"/>
                      <a:gd name="T1" fmla="*/ 0 h 645"/>
                      <a:gd name="T2" fmla="*/ 225 w 225"/>
                      <a:gd name="T3" fmla="*/ 597 h 645"/>
                      <a:gd name="T4" fmla="*/ 108 w 225"/>
                      <a:gd name="T5" fmla="*/ 332 h 645"/>
                      <a:gd name="T6" fmla="*/ 157 w 225"/>
                      <a:gd name="T7" fmla="*/ 645 h 645"/>
                      <a:gd name="T8" fmla="*/ 0 w 225"/>
                      <a:gd name="T9" fmla="*/ 0 h 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5">
                        <a:moveTo>
                          <a:pt x="0" y="0"/>
                        </a:moveTo>
                        <a:lnTo>
                          <a:pt x="225" y="597"/>
                        </a:lnTo>
                        <a:lnTo>
                          <a:pt x="108" y="332"/>
                        </a:lnTo>
                        <a:lnTo>
                          <a:pt x="157" y="645"/>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9" name="Freeform 89"/>
                  <p:cNvSpPr>
                    <a:spLocks/>
                  </p:cNvSpPr>
                  <p:nvPr/>
                </p:nvSpPr>
                <p:spPr bwMode="auto">
                  <a:xfrm>
                    <a:off x="3621" y="1231"/>
                    <a:ext cx="225" cy="644"/>
                  </a:xfrm>
                  <a:custGeom>
                    <a:avLst/>
                    <a:gdLst>
                      <a:gd name="T0" fmla="*/ 0 w 225"/>
                      <a:gd name="T1" fmla="*/ 644 h 644"/>
                      <a:gd name="T2" fmla="*/ 225 w 225"/>
                      <a:gd name="T3" fmla="*/ 48 h 644"/>
                      <a:gd name="T4" fmla="*/ 108 w 225"/>
                      <a:gd name="T5" fmla="*/ 313 h 644"/>
                      <a:gd name="T6" fmla="*/ 157 w 225"/>
                      <a:gd name="T7" fmla="*/ 0 h 644"/>
                      <a:gd name="T8" fmla="*/ 0 w 225"/>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0" y="644"/>
                        </a:moveTo>
                        <a:lnTo>
                          <a:pt x="225" y="48"/>
                        </a:lnTo>
                        <a:lnTo>
                          <a:pt x="108" y="313"/>
                        </a:lnTo>
                        <a:lnTo>
                          <a:pt x="157" y="0"/>
                        </a:lnTo>
                        <a:lnTo>
                          <a:pt x="0"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0" name="Freeform 90"/>
                  <p:cNvSpPr>
                    <a:spLocks/>
                  </p:cNvSpPr>
                  <p:nvPr/>
                </p:nvSpPr>
                <p:spPr bwMode="auto">
                  <a:xfrm>
                    <a:off x="3632" y="1368"/>
                    <a:ext cx="462" cy="508"/>
                  </a:xfrm>
                  <a:custGeom>
                    <a:avLst/>
                    <a:gdLst>
                      <a:gd name="T0" fmla="*/ 0 w 462"/>
                      <a:gd name="T1" fmla="*/ 508 h 508"/>
                      <a:gd name="T2" fmla="*/ 299 w 462"/>
                      <a:gd name="T3" fmla="*/ 0 h 508"/>
                      <a:gd name="T4" fmla="*/ 157 w 462"/>
                      <a:gd name="T5" fmla="*/ 287 h 508"/>
                      <a:gd name="T6" fmla="*/ 435 w 462"/>
                      <a:gd name="T7" fmla="*/ 0 h 508"/>
                      <a:gd name="T8" fmla="*/ 202 w 462"/>
                      <a:gd name="T9" fmla="*/ 317 h 508"/>
                      <a:gd name="T10" fmla="*/ 462 w 462"/>
                      <a:gd name="T11" fmla="*/ 168 h 508"/>
                      <a:gd name="T12" fmla="*/ 0 w 462"/>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0" y="508"/>
                        </a:moveTo>
                        <a:lnTo>
                          <a:pt x="299" y="0"/>
                        </a:lnTo>
                        <a:lnTo>
                          <a:pt x="157" y="287"/>
                        </a:lnTo>
                        <a:lnTo>
                          <a:pt x="435" y="0"/>
                        </a:lnTo>
                        <a:lnTo>
                          <a:pt x="202" y="317"/>
                        </a:lnTo>
                        <a:lnTo>
                          <a:pt x="462" y="168"/>
                        </a:lnTo>
                        <a:lnTo>
                          <a:pt x="0"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1" name="Freeform 91"/>
                  <p:cNvSpPr>
                    <a:spLocks/>
                  </p:cNvSpPr>
                  <p:nvPr/>
                </p:nvSpPr>
                <p:spPr bwMode="auto">
                  <a:xfrm>
                    <a:off x="3632" y="1811"/>
                    <a:ext cx="652" cy="156"/>
                  </a:xfrm>
                  <a:custGeom>
                    <a:avLst/>
                    <a:gdLst>
                      <a:gd name="T0" fmla="*/ 0 w 652"/>
                      <a:gd name="T1" fmla="*/ 76 h 156"/>
                      <a:gd name="T2" fmla="*/ 535 w 652"/>
                      <a:gd name="T3" fmla="*/ 0 h 156"/>
                      <a:gd name="T4" fmla="*/ 287 w 652"/>
                      <a:gd name="T5" fmla="*/ 54 h 156"/>
                      <a:gd name="T6" fmla="*/ 652 w 652"/>
                      <a:gd name="T7" fmla="*/ 104 h 156"/>
                      <a:gd name="T8" fmla="*/ 297 w 652"/>
                      <a:gd name="T9" fmla="*/ 101 h 156"/>
                      <a:gd name="T10" fmla="*/ 548 w 652"/>
                      <a:gd name="T11" fmla="*/ 156 h 156"/>
                      <a:gd name="T12" fmla="*/ 0 w 652"/>
                      <a:gd name="T13" fmla="*/ 7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156">
                        <a:moveTo>
                          <a:pt x="0" y="76"/>
                        </a:moveTo>
                        <a:lnTo>
                          <a:pt x="535" y="0"/>
                        </a:lnTo>
                        <a:lnTo>
                          <a:pt x="287" y="54"/>
                        </a:lnTo>
                        <a:lnTo>
                          <a:pt x="652" y="104"/>
                        </a:lnTo>
                        <a:lnTo>
                          <a:pt x="297" y="101"/>
                        </a:lnTo>
                        <a:lnTo>
                          <a:pt x="548" y="156"/>
                        </a:lnTo>
                        <a:lnTo>
                          <a:pt x="0"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2" name="Freeform 92"/>
                  <p:cNvSpPr>
                    <a:spLocks/>
                  </p:cNvSpPr>
                  <p:nvPr/>
                </p:nvSpPr>
                <p:spPr bwMode="auto">
                  <a:xfrm>
                    <a:off x="3097" y="1368"/>
                    <a:ext cx="462" cy="508"/>
                  </a:xfrm>
                  <a:custGeom>
                    <a:avLst/>
                    <a:gdLst>
                      <a:gd name="T0" fmla="*/ 462 w 462"/>
                      <a:gd name="T1" fmla="*/ 508 h 508"/>
                      <a:gd name="T2" fmla="*/ 162 w 462"/>
                      <a:gd name="T3" fmla="*/ 0 h 508"/>
                      <a:gd name="T4" fmla="*/ 305 w 462"/>
                      <a:gd name="T5" fmla="*/ 287 h 508"/>
                      <a:gd name="T6" fmla="*/ 27 w 462"/>
                      <a:gd name="T7" fmla="*/ 0 h 508"/>
                      <a:gd name="T8" fmla="*/ 260 w 462"/>
                      <a:gd name="T9" fmla="*/ 317 h 508"/>
                      <a:gd name="T10" fmla="*/ 0 w 462"/>
                      <a:gd name="T11" fmla="*/ 168 h 508"/>
                      <a:gd name="T12" fmla="*/ 462 w 462"/>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462" y="508"/>
                        </a:moveTo>
                        <a:lnTo>
                          <a:pt x="162" y="0"/>
                        </a:lnTo>
                        <a:lnTo>
                          <a:pt x="305" y="287"/>
                        </a:lnTo>
                        <a:lnTo>
                          <a:pt x="27" y="0"/>
                        </a:lnTo>
                        <a:lnTo>
                          <a:pt x="260" y="317"/>
                        </a:lnTo>
                        <a:lnTo>
                          <a:pt x="0" y="168"/>
                        </a:lnTo>
                        <a:lnTo>
                          <a:pt x="462"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3" name="Freeform 93"/>
                  <p:cNvSpPr>
                    <a:spLocks/>
                  </p:cNvSpPr>
                  <p:nvPr/>
                </p:nvSpPr>
                <p:spPr bwMode="auto">
                  <a:xfrm>
                    <a:off x="2907" y="1811"/>
                    <a:ext cx="652" cy="156"/>
                  </a:xfrm>
                  <a:custGeom>
                    <a:avLst/>
                    <a:gdLst>
                      <a:gd name="T0" fmla="*/ 652 w 652"/>
                      <a:gd name="T1" fmla="*/ 76 h 156"/>
                      <a:gd name="T2" fmla="*/ 116 w 652"/>
                      <a:gd name="T3" fmla="*/ 0 h 156"/>
                      <a:gd name="T4" fmla="*/ 365 w 652"/>
                      <a:gd name="T5" fmla="*/ 54 h 156"/>
                      <a:gd name="T6" fmla="*/ 0 w 652"/>
                      <a:gd name="T7" fmla="*/ 104 h 156"/>
                      <a:gd name="T8" fmla="*/ 355 w 652"/>
                      <a:gd name="T9" fmla="*/ 101 h 156"/>
                      <a:gd name="T10" fmla="*/ 104 w 652"/>
                      <a:gd name="T11" fmla="*/ 156 h 156"/>
                      <a:gd name="T12" fmla="*/ 652 w 652"/>
                      <a:gd name="T13" fmla="*/ 7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156">
                        <a:moveTo>
                          <a:pt x="652" y="76"/>
                        </a:moveTo>
                        <a:lnTo>
                          <a:pt x="116" y="0"/>
                        </a:lnTo>
                        <a:lnTo>
                          <a:pt x="365" y="54"/>
                        </a:lnTo>
                        <a:lnTo>
                          <a:pt x="0" y="104"/>
                        </a:lnTo>
                        <a:lnTo>
                          <a:pt x="355" y="101"/>
                        </a:lnTo>
                        <a:lnTo>
                          <a:pt x="104" y="156"/>
                        </a:lnTo>
                        <a:lnTo>
                          <a:pt x="652"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4" name="Freeform 94"/>
                  <p:cNvSpPr>
                    <a:spLocks/>
                  </p:cNvSpPr>
                  <p:nvPr/>
                </p:nvSpPr>
                <p:spPr bwMode="auto">
                  <a:xfrm>
                    <a:off x="3527" y="1193"/>
                    <a:ext cx="153" cy="664"/>
                  </a:xfrm>
                  <a:custGeom>
                    <a:avLst/>
                    <a:gdLst>
                      <a:gd name="T0" fmla="*/ 76 w 153"/>
                      <a:gd name="T1" fmla="*/ 664 h 664"/>
                      <a:gd name="T2" fmla="*/ 0 w 153"/>
                      <a:gd name="T3" fmla="*/ 117 h 664"/>
                      <a:gd name="T4" fmla="*/ 54 w 153"/>
                      <a:gd name="T5" fmla="*/ 370 h 664"/>
                      <a:gd name="T6" fmla="*/ 103 w 153"/>
                      <a:gd name="T7" fmla="*/ 0 h 664"/>
                      <a:gd name="T8" fmla="*/ 99 w 153"/>
                      <a:gd name="T9" fmla="*/ 361 h 664"/>
                      <a:gd name="T10" fmla="*/ 153 w 153"/>
                      <a:gd name="T11" fmla="*/ 105 h 664"/>
                      <a:gd name="T12" fmla="*/ 76 w 153"/>
                      <a:gd name="T13" fmla="*/ 664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664">
                        <a:moveTo>
                          <a:pt x="76" y="664"/>
                        </a:moveTo>
                        <a:lnTo>
                          <a:pt x="0" y="117"/>
                        </a:lnTo>
                        <a:lnTo>
                          <a:pt x="54" y="370"/>
                        </a:lnTo>
                        <a:lnTo>
                          <a:pt x="103" y="0"/>
                        </a:lnTo>
                        <a:lnTo>
                          <a:pt x="99" y="361"/>
                        </a:lnTo>
                        <a:lnTo>
                          <a:pt x="153" y="105"/>
                        </a:lnTo>
                        <a:lnTo>
                          <a:pt x="76" y="66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5" name="Freeform 95"/>
                  <p:cNvSpPr>
                    <a:spLocks/>
                  </p:cNvSpPr>
                  <p:nvPr/>
                </p:nvSpPr>
                <p:spPr bwMode="auto">
                  <a:xfrm>
                    <a:off x="3524" y="1927"/>
                    <a:ext cx="153" cy="664"/>
                  </a:xfrm>
                  <a:custGeom>
                    <a:avLst/>
                    <a:gdLst>
                      <a:gd name="T0" fmla="*/ 75 w 153"/>
                      <a:gd name="T1" fmla="*/ 0 h 664"/>
                      <a:gd name="T2" fmla="*/ 0 w 153"/>
                      <a:gd name="T3" fmla="*/ 547 h 664"/>
                      <a:gd name="T4" fmla="*/ 54 w 153"/>
                      <a:gd name="T5" fmla="*/ 294 h 664"/>
                      <a:gd name="T6" fmla="*/ 102 w 153"/>
                      <a:gd name="T7" fmla="*/ 664 h 664"/>
                      <a:gd name="T8" fmla="*/ 99 w 153"/>
                      <a:gd name="T9" fmla="*/ 304 h 664"/>
                      <a:gd name="T10" fmla="*/ 153 w 153"/>
                      <a:gd name="T11" fmla="*/ 559 h 664"/>
                      <a:gd name="T12" fmla="*/ 75 w 153"/>
                      <a:gd name="T13" fmla="*/ 0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664">
                        <a:moveTo>
                          <a:pt x="75" y="0"/>
                        </a:moveTo>
                        <a:lnTo>
                          <a:pt x="0" y="547"/>
                        </a:lnTo>
                        <a:lnTo>
                          <a:pt x="54" y="294"/>
                        </a:lnTo>
                        <a:lnTo>
                          <a:pt x="102" y="664"/>
                        </a:lnTo>
                        <a:lnTo>
                          <a:pt x="99" y="304"/>
                        </a:lnTo>
                        <a:lnTo>
                          <a:pt x="153" y="559"/>
                        </a:lnTo>
                        <a:lnTo>
                          <a:pt x="7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grpSp>
          <p:nvGrpSpPr>
            <p:cNvPr id="22568" name="Group 96"/>
            <p:cNvGrpSpPr>
              <a:grpSpLocks/>
            </p:cNvGrpSpPr>
            <p:nvPr/>
          </p:nvGrpSpPr>
          <p:grpSpPr bwMode="auto">
            <a:xfrm>
              <a:off x="3049" y="1373"/>
              <a:ext cx="1121" cy="1053"/>
              <a:chOff x="3049" y="1373"/>
              <a:chExt cx="1121" cy="1053"/>
            </a:xfrm>
          </p:grpSpPr>
          <p:sp>
            <p:nvSpPr>
              <p:cNvPr id="22569" name="Freeform 97"/>
              <p:cNvSpPr>
                <a:spLocks/>
              </p:cNvSpPr>
              <p:nvPr/>
            </p:nvSpPr>
            <p:spPr bwMode="auto">
              <a:xfrm>
                <a:off x="3235" y="1535"/>
                <a:ext cx="756" cy="788"/>
              </a:xfrm>
              <a:custGeom>
                <a:avLst/>
                <a:gdLst>
                  <a:gd name="T0" fmla="*/ 364 w 756"/>
                  <a:gd name="T1" fmla="*/ 0 h 788"/>
                  <a:gd name="T2" fmla="*/ 349 w 756"/>
                  <a:gd name="T3" fmla="*/ 319 h 788"/>
                  <a:gd name="T4" fmla="*/ 251 w 756"/>
                  <a:gd name="T5" fmla="*/ 44 h 788"/>
                  <a:gd name="T6" fmla="*/ 319 w 756"/>
                  <a:gd name="T7" fmla="*/ 324 h 788"/>
                  <a:gd name="T8" fmla="*/ 100 w 756"/>
                  <a:gd name="T9" fmla="*/ 90 h 788"/>
                  <a:gd name="T10" fmla="*/ 300 w 756"/>
                  <a:gd name="T11" fmla="*/ 324 h 788"/>
                  <a:gd name="T12" fmla="*/ 37 w 756"/>
                  <a:gd name="T13" fmla="*/ 244 h 788"/>
                  <a:gd name="T14" fmla="*/ 290 w 756"/>
                  <a:gd name="T15" fmla="*/ 344 h 788"/>
                  <a:gd name="T16" fmla="*/ 0 w 756"/>
                  <a:gd name="T17" fmla="*/ 359 h 788"/>
                  <a:gd name="T18" fmla="*/ 315 w 756"/>
                  <a:gd name="T19" fmla="*/ 367 h 788"/>
                  <a:gd name="T20" fmla="*/ 34 w 756"/>
                  <a:gd name="T21" fmla="*/ 458 h 788"/>
                  <a:gd name="T22" fmla="*/ 297 w 756"/>
                  <a:gd name="T23" fmla="*/ 387 h 788"/>
                  <a:gd name="T24" fmla="*/ 98 w 756"/>
                  <a:gd name="T25" fmla="*/ 646 h 788"/>
                  <a:gd name="T26" fmla="*/ 319 w 756"/>
                  <a:gd name="T27" fmla="*/ 405 h 788"/>
                  <a:gd name="T28" fmla="*/ 248 w 756"/>
                  <a:gd name="T29" fmla="*/ 676 h 788"/>
                  <a:gd name="T30" fmla="*/ 346 w 756"/>
                  <a:gd name="T31" fmla="*/ 409 h 788"/>
                  <a:gd name="T32" fmla="*/ 364 w 756"/>
                  <a:gd name="T33" fmla="*/ 788 h 788"/>
                  <a:gd name="T34" fmla="*/ 368 w 756"/>
                  <a:gd name="T35" fmla="*/ 392 h 788"/>
                  <a:gd name="T36" fmla="*/ 486 w 756"/>
                  <a:gd name="T37" fmla="*/ 696 h 788"/>
                  <a:gd name="T38" fmla="*/ 383 w 756"/>
                  <a:gd name="T39" fmla="*/ 392 h 788"/>
                  <a:gd name="T40" fmla="*/ 628 w 756"/>
                  <a:gd name="T41" fmla="*/ 652 h 788"/>
                  <a:gd name="T42" fmla="*/ 419 w 756"/>
                  <a:gd name="T43" fmla="*/ 387 h 788"/>
                  <a:gd name="T44" fmla="*/ 700 w 756"/>
                  <a:gd name="T45" fmla="*/ 471 h 788"/>
                  <a:gd name="T46" fmla="*/ 410 w 756"/>
                  <a:gd name="T47" fmla="*/ 362 h 788"/>
                  <a:gd name="T48" fmla="*/ 756 w 756"/>
                  <a:gd name="T49" fmla="*/ 359 h 788"/>
                  <a:gd name="T50" fmla="*/ 407 w 756"/>
                  <a:gd name="T51" fmla="*/ 346 h 788"/>
                  <a:gd name="T52" fmla="*/ 685 w 756"/>
                  <a:gd name="T53" fmla="*/ 253 h 788"/>
                  <a:gd name="T54" fmla="*/ 415 w 756"/>
                  <a:gd name="T55" fmla="*/ 330 h 788"/>
                  <a:gd name="T56" fmla="*/ 597 w 756"/>
                  <a:gd name="T57" fmla="*/ 115 h 788"/>
                  <a:gd name="T58" fmla="*/ 391 w 756"/>
                  <a:gd name="T59" fmla="*/ 330 h 788"/>
                  <a:gd name="T60" fmla="*/ 483 w 756"/>
                  <a:gd name="T61" fmla="*/ 25 h 788"/>
                  <a:gd name="T62" fmla="*/ 376 w 756"/>
                  <a:gd name="T63" fmla="*/ 312 h 788"/>
                  <a:gd name="T64" fmla="*/ 364 w 756"/>
                  <a:gd name="T65" fmla="*/ 0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788">
                    <a:moveTo>
                      <a:pt x="364" y="0"/>
                    </a:moveTo>
                    <a:lnTo>
                      <a:pt x="349" y="319"/>
                    </a:lnTo>
                    <a:lnTo>
                      <a:pt x="251" y="44"/>
                    </a:lnTo>
                    <a:lnTo>
                      <a:pt x="319" y="324"/>
                    </a:lnTo>
                    <a:lnTo>
                      <a:pt x="100" y="90"/>
                    </a:lnTo>
                    <a:lnTo>
                      <a:pt x="300" y="324"/>
                    </a:lnTo>
                    <a:lnTo>
                      <a:pt x="37" y="244"/>
                    </a:lnTo>
                    <a:lnTo>
                      <a:pt x="290" y="344"/>
                    </a:lnTo>
                    <a:lnTo>
                      <a:pt x="0" y="359"/>
                    </a:lnTo>
                    <a:lnTo>
                      <a:pt x="315" y="367"/>
                    </a:lnTo>
                    <a:lnTo>
                      <a:pt x="34" y="458"/>
                    </a:lnTo>
                    <a:lnTo>
                      <a:pt x="297" y="387"/>
                    </a:lnTo>
                    <a:lnTo>
                      <a:pt x="98" y="646"/>
                    </a:lnTo>
                    <a:lnTo>
                      <a:pt x="319" y="405"/>
                    </a:lnTo>
                    <a:lnTo>
                      <a:pt x="248" y="676"/>
                    </a:lnTo>
                    <a:lnTo>
                      <a:pt x="346" y="409"/>
                    </a:lnTo>
                    <a:lnTo>
                      <a:pt x="364" y="788"/>
                    </a:lnTo>
                    <a:lnTo>
                      <a:pt x="368" y="392"/>
                    </a:lnTo>
                    <a:lnTo>
                      <a:pt x="486" y="696"/>
                    </a:lnTo>
                    <a:lnTo>
                      <a:pt x="383" y="392"/>
                    </a:lnTo>
                    <a:lnTo>
                      <a:pt x="628" y="652"/>
                    </a:lnTo>
                    <a:lnTo>
                      <a:pt x="419" y="387"/>
                    </a:lnTo>
                    <a:lnTo>
                      <a:pt x="700" y="471"/>
                    </a:lnTo>
                    <a:lnTo>
                      <a:pt x="410" y="362"/>
                    </a:lnTo>
                    <a:lnTo>
                      <a:pt x="756" y="359"/>
                    </a:lnTo>
                    <a:lnTo>
                      <a:pt x="407" y="346"/>
                    </a:lnTo>
                    <a:lnTo>
                      <a:pt x="685" y="253"/>
                    </a:lnTo>
                    <a:lnTo>
                      <a:pt x="415" y="330"/>
                    </a:lnTo>
                    <a:lnTo>
                      <a:pt x="597" y="115"/>
                    </a:lnTo>
                    <a:lnTo>
                      <a:pt x="391" y="330"/>
                    </a:lnTo>
                    <a:lnTo>
                      <a:pt x="483" y="25"/>
                    </a:lnTo>
                    <a:lnTo>
                      <a:pt x="376" y="312"/>
                    </a:lnTo>
                    <a:lnTo>
                      <a:pt x="36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0" name="Freeform 98"/>
              <p:cNvSpPr>
                <a:spLocks/>
              </p:cNvSpPr>
              <p:nvPr/>
            </p:nvSpPr>
            <p:spPr bwMode="auto">
              <a:xfrm>
                <a:off x="3049" y="1373"/>
                <a:ext cx="1121" cy="1053"/>
              </a:xfrm>
              <a:custGeom>
                <a:avLst/>
                <a:gdLst>
                  <a:gd name="T0" fmla="*/ 794 w 1121"/>
                  <a:gd name="T1" fmla="*/ 35 h 1053"/>
                  <a:gd name="T2" fmla="*/ 577 w 1121"/>
                  <a:gd name="T3" fmla="*/ 464 h 1053"/>
                  <a:gd name="T4" fmla="*/ 654 w 1121"/>
                  <a:gd name="T5" fmla="*/ 0 h 1053"/>
                  <a:gd name="T6" fmla="*/ 554 w 1121"/>
                  <a:gd name="T7" fmla="*/ 449 h 1053"/>
                  <a:gd name="T8" fmla="*/ 461 w 1121"/>
                  <a:gd name="T9" fmla="*/ 13 h 1053"/>
                  <a:gd name="T10" fmla="*/ 513 w 1121"/>
                  <a:gd name="T11" fmla="*/ 461 h 1053"/>
                  <a:gd name="T12" fmla="*/ 312 w 1121"/>
                  <a:gd name="T13" fmla="*/ 35 h 1053"/>
                  <a:gd name="T14" fmla="*/ 480 w 1121"/>
                  <a:gd name="T15" fmla="*/ 467 h 1053"/>
                  <a:gd name="T16" fmla="*/ 73 w 1121"/>
                  <a:gd name="T17" fmla="*/ 246 h 1053"/>
                  <a:gd name="T18" fmla="*/ 471 w 1121"/>
                  <a:gd name="T19" fmla="*/ 489 h 1053"/>
                  <a:gd name="T20" fmla="*/ 20 w 1121"/>
                  <a:gd name="T21" fmla="*/ 402 h 1053"/>
                  <a:gd name="T22" fmla="*/ 474 w 1121"/>
                  <a:gd name="T23" fmla="*/ 514 h 1053"/>
                  <a:gd name="T24" fmla="*/ 0 w 1121"/>
                  <a:gd name="T25" fmla="*/ 614 h 1053"/>
                  <a:gd name="T26" fmla="*/ 476 w 1121"/>
                  <a:gd name="T27" fmla="*/ 542 h 1053"/>
                  <a:gd name="T28" fmla="*/ 79 w 1121"/>
                  <a:gd name="T29" fmla="*/ 760 h 1053"/>
                  <a:gd name="T30" fmla="*/ 486 w 1121"/>
                  <a:gd name="T31" fmla="*/ 567 h 1053"/>
                  <a:gd name="T32" fmla="*/ 293 w 1121"/>
                  <a:gd name="T33" fmla="*/ 1018 h 1053"/>
                  <a:gd name="T34" fmla="*/ 522 w 1121"/>
                  <a:gd name="T35" fmla="*/ 573 h 1053"/>
                  <a:gd name="T36" fmla="*/ 444 w 1121"/>
                  <a:gd name="T37" fmla="*/ 1047 h 1053"/>
                  <a:gd name="T38" fmla="*/ 544 w 1121"/>
                  <a:gd name="T39" fmla="*/ 567 h 1053"/>
                  <a:gd name="T40" fmla="*/ 645 w 1121"/>
                  <a:gd name="T41" fmla="*/ 1018 h 1053"/>
                  <a:gd name="T42" fmla="*/ 565 w 1121"/>
                  <a:gd name="T43" fmla="*/ 551 h 1053"/>
                  <a:gd name="T44" fmla="*/ 804 w 1121"/>
                  <a:gd name="T45" fmla="*/ 1053 h 1053"/>
                  <a:gd name="T46" fmla="*/ 586 w 1121"/>
                  <a:gd name="T47" fmla="*/ 549 h 1053"/>
                  <a:gd name="T48" fmla="*/ 1067 w 1121"/>
                  <a:gd name="T49" fmla="*/ 823 h 1053"/>
                  <a:gd name="T50" fmla="*/ 599 w 1121"/>
                  <a:gd name="T51" fmla="*/ 533 h 1053"/>
                  <a:gd name="T52" fmla="*/ 1113 w 1121"/>
                  <a:gd name="T53" fmla="*/ 629 h 1053"/>
                  <a:gd name="T54" fmla="*/ 620 w 1121"/>
                  <a:gd name="T55" fmla="*/ 514 h 1053"/>
                  <a:gd name="T56" fmla="*/ 1121 w 1121"/>
                  <a:gd name="T57" fmla="*/ 417 h 1053"/>
                  <a:gd name="T58" fmla="*/ 611 w 1121"/>
                  <a:gd name="T59" fmla="*/ 496 h 1053"/>
                  <a:gd name="T60" fmla="*/ 1088 w 1121"/>
                  <a:gd name="T61" fmla="*/ 246 h 1053"/>
                  <a:gd name="T62" fmla="*/ 617 w 1121"/>
                  <a:gd name="T63" fmla="*/ 471 h 1053"/>
                  <a:gd name="T64" fmla="*/ 794 w 1121"/>
                  <a:gd name="T65" fmla="*/ 35 h 10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1" h="1053">
                    <a:moveTo>
                      <a:pt x="794" y="35"/>
                    </a:moveTo>
                    <a:lnTo>
                      <a:pt x="577" y="464"/>
                    </a:lnTo>
                    <a:lnTo>
                      <a:pt x="654" y="0"/>
                    </a:lnTo>
                    <a:lnTo>
                      <a:pt x="554" y="449"/>
                    </a:lnTo>
                    <a:lnTo>
                      <a:pt x="461" y="13"/>
                    </a:lnTo>
                    <a:lnTo>
                      <a:pt x="513" y="461"/>
                    </a:lnTo>
                    <a:lnTo>
                      <a:pt x="312" y="35"/>
                    </a:lnTo>
                    <a:lnTo>
                      <a:pt x="480" y="467"/>
                    </a:lnTo>
                    <a:lnTo>
                      <a:pt x="73" y="246"/>
                    </a:lnTo>
                    <a:lnTo>
                      <a:pt x="471" y="489"/>
                    </a:lnTo>
                    <a:lnTo>
                      <a:pt x="20" y="402"/>
                    </a:lnTo>
                    <a:lnTo>
                      <a:pt x="474" y="514"/>
                    </a:lnTo>
                    <a:lnTo>
                      <a:pt x="0" y="614"/>
                    </a:lnTo>
                    <a:lnTo>
                      <a:pt x="476" y="542"/>
                    </a:lnTo>
                    <a:lnTo>
                      <a:pt x="79" y="760"/>
                    </a:lnTo>
                    <a:lnTo>
                      <a:pt x="486" y="567"/>
                    </a:lnTo>
                    <a:lnTo>
                      <a:pt x="293" y="1018"/>
                    </a:lnTo>
                    <a:lnTo>
                      <a:pt x="522" y="573"/>
                    </a:lnTo>
                    <a:lnTo>
                      <a:pt x="444" y="1047"/>
                    </a:lnTo>
                    <a:lnTo>
                      <a:pt x="544" y="567"/>
                    </a:lnTo>
                    <a:lnTo>
                      <a:pt x="645" y="1018"/>
                    </a:lnTo>
                    <a:lnTo>
                      <a:pt x="565" y="551"/>
                    </a:lnTo>
                    <a:lnTo>
                      <a:pt x="804" y="1053"/>
                    </a:lnTo>
                    <a:lnTo>
                      <a:pt x="586" y="549"/>
                    </a:lnTo>
                    <a:lnTo>
                      <a:pt x="1067" y="823"/>
                    </a:lnTo>
                    <a:lnTo>
                      <a:pt x="599" y="533"/>
                    </a:lnTo>
                    <a:lnTo>
                      <a:pt x="1113" y="629"/>
                    </a:lnTo>
                    <a:lnTo>
                      <a:pt x="620" y="514"/>
                    </a:lnTo>
                    <a:lnTo>
                      <a:pt x="1121" y="417"/>
                    </a:lnTo>
                    <a:lnTo>
                      <a:pt x="611" y="496"/>
                    </a:lnTo>
                    <a:lnTo>
                      <a:pt x="1088" y="246"/>
                    </a:lnTo>
                    <a:lnTo>
                      <a:pt x="617" y="471"/>
                    </a:lnTo>
                    <a:lnTo>
                      <a:pt x="794" y="3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1" name="Freeform 99"/>
              <p:cNvSpPr>
                <a:spLocks/>
              </p:cNvSpPr>
              <p:nvPr/>
            </p:nvSpPr>
            <p:spPr bwMode="auto">
              <a:xfrm>
                <a:off x="3379" y="1662"/>
                <a:ext cx="466" cy="489"/>
              </a:xfrm>
              <a:custGeom>
                <a:avLst/>
                <a:gdLst>
                  <a:gd name="T0" fmla="*/ 225 w 466"/>
                  <a:gd name="T1" fmla="*/ 0 h 489"/>
                  <a:gd name="T2" fmla="*/ 215 w 466"/>
                  <a:gd name="T3" fmla="*/ 197 h 489"/>
                  <a:gd name="T4" fmla="*/ 155 w 466"/>
                  <a:gd name="T5" fmla="*/ 27 h 489"/>
                  <a:gd name="T6" fmla="*/ 196 w 466"/>
                  <a:gd name="T7" fmla="*/ 201 h 489"/>
                  <a:gd name="T8" fmla="*/ 63 w 466"/>
                  <a:gd name="T9" fmla="*/ 56 h 489"/>
                  <a:gd name="T10" fmla="*/ 185 w 466"/>
                  <a:gd name="T11" fmla="*/ 201 h 489"/>
                  <a:gd name="T12" fmla="*/ 22 w 466"/>
                  <a:gd name="T13" fmla="*/ 151 h 489"/>
                  <a:gd name="T14" fmla="*/ 179 w 466"/>
                  <a:gd name="T15" fmla="*/ 213 h 489"/>
                  <a:gd name="T16" fmla="*/ 0 w 466"/>
                  <a:gd name="T17" fmla="*/ 223 h 489"/>
                  <a:gd name="T18" fmla="*/ 194 w 466"/>
                  <a:gd name="T19" fmla="*/ 228 h 489"/>
                  <a:gd name="T20" fmla="*/ 20 w 466"/>
                  <a:gd name="T21" fmla="*/ 284 h 489"/>
                  <a:gd name="T22" fmla="*/ 183 w 466"/>
                  <a:gd name="T23" fmla="*/ 239 h 489"/>
                  <a:gd name="T24" fmla="*/ 60 w 466"/>
                  <a:gd name="T25" fmla="*/ 401 h 489"/>
                  <a:gd name="T26" fmla="*/ 196 w 466"/>
                  <a:gd name="T27" fmla="*/ 252 h 489"/>
                  <a:gd name="T28" fmla="*/ 153 w 466"/>
                  <a:gd name="T29" fmla="*/ 420 h 489"/>
                  <a:gd name="T30" fmla="*/ 214 w 466"/>
                  <a:gd name="T31" fmla="*/ 253 h 489"/>
                  <a:gd name="T32" fmla="*/ 225 w 466"/>
                  <a:gd name="T33" fmla="*/ 489 h 489"/>
                  <a:gd name="T34" fmla="*/ 227 w 466"/>
                  <a:gd name="T35" fmla="*/ 244 h 489"/>
                  <a:gd name="T36" fmla="*/ 301 w 466"/>
                  <a:gd name="T37" fmla="*/ 433 h 489"/>
                  <a:gd name="T38" fmla="*/ 237 w 466"/>
                  <a:gd name="T39" fmla="*/ 244 h 489"/>
                  <a:gd name="T40" fmla="*/ 388 w 466"/>
                  <a:gd name="T41" fmla="*/ 406 h 489"/>
                  <a:gd name="T42" fmla="*/ 258 w 466"/>
                  <a:gd name="T43" fmla="*/ 239 h 489"/>
                  <a:gd name="T44" fmla="*/ 432 w 466"/>
                  <a:gd name="T45" fmla="*/ 293 h 489"/>
                  <a:gd name="T46" fmla="*/ 253 w 466"/>
                  <a:gd name="T47" fmla="*/ 224 h 489"/>
                  <a:gd name="T48" fmla="*/ 466 w 466"/>
                  <a:gd name="T49" fmla="*/ 223 h 489"/>
                  <a:gd name="T50" fmla="*/ 252 w 466"/>
                  <a:gd name="T51" fmla="*/ 215 h 489"/>
                  <a:gd name="T52" fmla="*/ 424 w 466"/>
                  <a:gd name="T53" fmla="*/ 157 h 489"/>
                  <a:gd name="T54" fmla="*/ 256 w 466"/>
                  <a:gd name="T55" fmla="*/ 206 h 489"/>
                  <a:gd name="T56" fmla="*/ 368 w 466"/>
                  <a:gd name="T57" fmla="*/ 71 h 489"/>
                  <a:gd name="T58" fmla="*/ 241 w 466"/>
                  <a:gd name="T59" fmla="*/ 206 h 489"/>
                  <a:gd name="T60" fmla="*/ 299 w 466"/>
                  <a:gd name="T61" fmla="*/ 15 h 489"/>
                  <a:gd name="T62" fmla="*/ 232 w 466"/>
                  <a:gd name="T63" fmla="*/ 195 h 489"/>
                  <a:gd name="T64" fmla="*/ 225 w 466"/>
                  <a:gd name="T65" fmla="*/ 0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6" h="489">
                    <a:moveTo>
                      <a:pt x="225" y="0"/>
                    </a:moveTo>
                    <a:lnTo>
                      <a:pt x="215" y="197"/>
                    </a:lnTo>
                    <a:lnTo>
                      <a:pt x="155" y="27"/>
                    </a:lnTo>
                    <a:lnTo>
                      <a:pt x="196" y="201"/>
                    </a:lnTo>
                    <a:lnTo>
                      <a:pt x="63" y="56"/>
                    </a:lnTo>
                    <a:lnTo>
                      <a:pt x="185" y="201"/>
                    </a:lnTo>
                    <a:lnTo>
                      <a:pt x="22" y="151"/>
                    </a:lnTo>
                    <a:lnTo>
                      <a:pt x="179" y="213"/>
                    </a:lnTo>
                    <a:lnTo>
                      <a:pt x="0" y="223"/>
                    </a:lnTo>
                    <a:lnTo>
                      <a:pt x="194" y="228"/>
                    </a:lnTo>
                    <a:lnTo>
                      <a:pt x="20" y="284"/>
                    </a:lnTo>
                    <a:lnTo>
                      <a:pt x="183" y="239"/>
                    </a:lnTo>
                    <a:lnTo>
                      <a:pt x="60" y="401"/>
                    </a:lnTo>
                    <a:lnTo>
                      <a:pt x="196" y="252"/>
                    </a:lnTo>
                    <a:lnTo>
                      <a:pt x="153" y="420"/>
                    </a:lnTo>
                    <a:lnTo>
                      <a:pt x="214" y="253"/>
                    </a:lnTo>
                    <a:lnTo>
                      <a:pt x="225" y="489"/>
                    </a:lnTo>
                    <a:lnTo>
                      <a:pt x="227" y="244"/>
                    </a:lnTo>
                    <a:lnTo>
                      <a:pt x="301" y="433"/>
                    </a:lnTo>
                    <a:lnTo>
                      <a:pt x="237" y="244"/>
                    </a:lnTo>
                    <a:lnTo>
                      <a:pt x="388" y="406"/>
                    </a:lnTo>
                    <a:lnTo>
                      <a:pt x="258" y="239"/>
                    </a:lnTo>
                    <a:lnTo>
                      <a:pt x="432" y="293"/>
                    </a:lnTo>
                    <a:lnTo>
                      <a:pt x="253" y="224"/>
                    </a:lnTo>
                    <a:lnTo>
                      <a:pt x="466" y="223"/>
                    </a:lnTo>
                    <a:lnTo>
                      <a:pt x="252" y="215"/>
                    </a:lnTo>
                    <a:lnTo>
                      <a:pt x="424" y="157"/>
                    </a:lnTo>
                    <a:lnTo>
                      <a:pt x="256" y="206"/>
                    </a:lnTo>
                    <a:lnTo>
                      <a:pt x="368" y="71"/>
                    </a:lnTo>
                    <a:lnTo>
                      <a:pt x="241" y="206"/>
                    </a:lnTo>
                    <a:lnTo>
                      <a:pt x="299" y="15"/>
                    </a:lnTo>
                    <a:lnTo>
                      <a:pt x="232" y="195"/>
                    </a:lnTo>
                    <a:lnTo>
                      <a:pt x="225"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nvGrpSpPr>
          <p:cNvPr id="6244" name="Group 100"/>
          <p:cNvGrpSpPr>
            <a:grpSpLocks/>
          </p:cNvGrpSpPr>
          <p:nvPr/>
        </p:nvGrpSpPr>
        <p:grpSpPr bwMode="auto">
          <a:xfrm>
            <a:off x="7848600" y="1676400"/>
            <a:ext cx="2514600" cy="2667000"/>
            <a:chOff x="1247" y="1008"/>
            <a:chExt cx="915" cy="932"/>
          </a:xfrm>
        </p:grpSpPr>
        <p:sp>
          <p:nvSpPr>
            <p:cNvPr id="22542" name="Freeform 101"/>
            <p:cNvSpPr>
              <a:spLocks/>
            </p:cNvSpPr>
            <p:nvPr/>
          </p:nvSpPr>
          <p:spPr bwMode="auto">
            <a:xfrm>
              <a:off x="1409" y="1130"/>
              <a:ext cx="674" cy="693"/>
            </a:xfrm>
            <a:custGeom>
              <a:avLst/>
              <a:gdLst>
                <a:gd name="T0" fmla="*/ 246 w 674"/>
                <a:gd name="T1" fmla="*/ 38 h 693"/>
                <a:gd name="T2" fmla="*/ 220 w 674"/>
                <a:gd name="T3" fmla="*/ 42 h 693"/>
                <a:gd name="T4" fmla="*/ 165 w 674"/>
                <a:gd name="T5" fmla="*/ 61 h 693"/>
                <a:gd name="T6" fmla="*/ 136 w 674"/>
                <a:gd name="T7" fmla="*/ 75 h 693"/>
                <a:gd name="T8" fmla="*/ 101 w 674"/>
                <a:gd name="T9" fmla="*/ 83 h 693"/>
                <a:gd name="T10" fmla="*/ 45 w 674"/>
                <a:gd name="T11" fmla="*/ 108 h 693"/>
                <a:gd name="T12" fmla="*/ 30 w 674"/>
                <a:gd name="T13" fmla="*/ 177 h 693"/>
                <a:gd name="T14" fmla="*/ 3 w 674"/>
                <a:gd name="T15" fmla="*/ 215 h 693"/>
                <a:gd name="T16" fmla="*/ 0 w 674"/>
                <a:gd name="T17" fmla="*/ 279 h 693"/>
                <a:gd name="T18" fmla="*/ 195 w 674"/>
                <a:gd name="T19" fmla="*/ 341 h 693"/>
                <a:gd name="T20" fmla="*/ 163 w 674"/>
                <a:gd name="T21" fmla="*/ 366 h 693"/>
                <a:gd name="T22" fmla="*/ 181 w 674"/>
                <a:gd name="T23" fmla="*/ 382 h 693"/>
                <a:gd name="T24" fmla="*/ 199 w 674"/>
                <a:gd name="T25" fmla="*/ 396 h 693"/>
                <a:gd name="T26" fmla="*/ 223 w 674"/>
                <a:gd name="T27" fmla="*/ 416 h 693"/>
                <a:gd name="T28" fmla="*/ 209 w 674"/>
                <a:gd name="T29" fmla="*/ 440 h 693"/>
                <a:gd name="T30" fmla="*/ 222 w 674"/>
                <a:gd name="T31" fmla="*/ 432 h 693"/>
                <a:gd name="T32" fmla="*/ 250 w 674"/>
                <a:gd name="T33" fmla="*/ 442 h 693"/>
                <a:gd name="T34" fmla="*/ 270 w 674"/>
                <a:gd name="T35" fmla="*/ 476 h 693"/>
                <a:gd name="T36" fmla="*/ 307 w 674"/>
                <a:gd name="T37" fmla="*/ 693 h 693"/>
                <a:gd name="T38" fmla="*/ 340 w 674"/>
                <a:gd name="T39" fmla="*/ 652 h 693"/>
                <a:gd name="T40" fmla="*/ 366 w 674"/>
                <a:gd name="T41" fmla="*/ 647 h 693"/>
                <a:gd name="T42" fmla="*/ 425 w 674"/>
                <a:gd name="T43" fmla="*/ 638 h 693"/>
                <a:gd name="T44" fmla="*/ 454 w 674"/>
                <a:gd name="T45" fmla="*/ 618 h 693"/>
                <a:gd name="T46" fmla="*/ 508 w 674"/>
                <a:gd name="T47" fmla="*/ 633 h 693"/>
                <a:gd name="T48" fmla="*/ 564 w 674"/>
                <a:gd name="T49" fmla="*/ 594 h 693"/>
                <a:gd name="T50" fmla="*/ 543 w 674"/>
                <a:gd name="T51" fmla="*/ 505 h 693"/>
                <a:gd name="T52" fmla="*/ 561 w 674"/>
                <a:gd name="T53" fmla="*/ 465 h 693"/>
                <a:gd name="T54" fmla="*/ 582 w 674"/>
                <a:gd name="T55" fmla="*/ 405 h 693"/>
                <a:gd name="T56" fmla="*/ 674 w 674"/>
                <a:gd name="T57" fmla="*/ 325 h 693"/>
                <a:gd name="T58" fmla="*/ 606 w 674"/>
                <a:gd name="T59" fmla="*/ 289 h 693"/>
                <a:gd name="T60" fmla="*/ 566 w 674"/>
                <a:gd name="T61" fmla="*/ 219 h 693"/>
                <a:gd name="T62" fmla="*/ 582 w 674"/>
                <a:gd name="T63" fmla="*/ 100 h 693"/>
                <a:gd name="T64" fmla="*/ 517 w 674"/>
                <a:gd name="T65" fmla="*/ 65 h 693"/>
                <a:gd name="T66" fmla="*/ 447 w 674"/>
                <a:gd name="T67" fmla="*/ 81 h 693"/>
                <a:gd name="T68" fmla="*/ 433 w 674"/>
                <a:gd name="T69" fmla="*/ 27 h 693"/>
                <a:gd name="T70" fmla="*/ 368 w 674"/>
                <a:gd name="T71" fmla="*/ 11 h 693"/>
                <a:gd name="T72" fmla="*/ 316 w 674"/>
                <a:gd name="T73" fmla="*/ 0 h 6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4" h="693">
                  <a:moveTo>
                    <a:pt x="279" y="157"/>
                  </a:moveTo>
                  <a:lnTo>
                    <a:pt x="246" y="38"/>
                  </a:lnTo>
                  <a:lnTo>
                    <a:pt x="267" y="215"/>
                  </a:lnTo>
                  <a:lnTo>
                    <a:pt x="220" y="42"/>
                  </a:lnTo>
                  <a:lnTo>
                    <a:pt x="236" y="186"/>
                  </a:lnTo>
                  <a:lnTo>
                    <a:pt x="165" y="61"/>
                  </a:lnTo>
                  <a:lnTo>
                    <a:pt x="222" y="223"/>
                  </a:lnTo>
                  <a:lnTo>
                    <a:pt x="136" y="75"/>
                  </a:lnTo>
                  <a:lnTo>
                    <a:pt x="206" y="243"/>
                  </a:lnTo>
                  <a:lnTo>
                    <a:pt x="101" y="83"/>
                  </a:lnTo>
                  <a:lnTo>
                    <a:pt x="199" y="254"/>
                  </a:lnTo>
                  <a:lnTo>
                    <a:pt x="45" y="108"/>
                  </a:lnTo>
                  <a:lnTo>
                    <a:pt x="190" y="264"/>
                  </a:lnTo>
                  <a:lnTo>
                    <a:pt x="30" y="177"/>
                  </a:lnTo>
                  <a:lnTo>
                    <a:pt x="175" y="281"/>
                  </a:lnTo>
                  <a:lnTo>
                    <a:pt x="3" y="215"/>
                  </a:lnTo>
                  <a:lnTo>
                    <a:pt x="157" y="300"/>
                  </a:lnTo>
                  <a:lnTo>
                    <a:pt x="0" y="279"/>
                  </a:lnTo>
                  <a:lnTo>
                    <a:pt x="183" y="322"/>
                  </a:lnTo>
                  <a:lnTo>
                    <a:pt x="195" y="341"/>
                  </a:lnTo>
                  <a:lnTo>
                    <a:pt x="3" y="382"/>
                  </a:lnTo>
                  <a:lnTo>
                    <a:pt x="163" y="366"/>
                  </a:lnTo>
                  <a:lnTo>
                    <a:pt x="22" y="405"/>
                  </a:lnTo>
                  <a:lnTo>
                    <a:pt x="181" y="382"/>
                  </a:lnTo>
                  <a:lnTo>
                    <a:pt x="30" y="465"/>
                  </a:lnTo>
                  <a:lnTo>
                    <a:pt x="199" y="396"/>
                  </a:lnTo>
                  <a:lnTo>
                    <a:pt x="57" y="496"/>
                  </a:lnTo>
                  <a:lnTo>
                    <a:pt x="223" y="416"/>
                  </a:lnTo>
                  <a:lnTo>
                    <a:pt x="42" y="561"/>
                  </a:lnTo>
                  <a:lnTo>
                    <a:pt x="209" y="440"/>
                  </a:lnTo>
                  <a:lnTo>
                    <a:pt x="83" y="610"/>
                  </a:lnTo>
                  <a:lnTo>
                    <a:pt x="222" y="432"/>
                  </a:lnTo>
                  <a:lnTo>
                    <a:pt x="152" y="586"/>
                  </a:lnTo>
                  <a:lnTo>
                    <a:pt x="250" y="442"/>
                  </a:lnTo>
                  <a:lnTo>
                    <a:pt x="225" y="627"/>
                  </a:lnTo>
                  <a:lnTo>
                    <a:pt x="270" y="476"/>
                  </a:lnTo>
                  <a:lnTo>
                    <a:pt x="293" y="556"/>
                  </a:lnTo>
                  <a:lnTo>
                    <a:pt x="307" y="693"/>
                  </a:lnTo>
                  <a:lnTo>
                    <a:pt x="307" y="494"/>
                  </a:lnTo>
                  <a:lnTo>
                    <a:pt x="340" y="652"/>
                  </a:lnTo>
                  <a:lnTo>
                    <a:pt x="323" y="480"/>
                  </a:lnTo>
                  <a:lnTo>
                    <a:pt x="366" y="647"/>
                  </a:lnTo>
                  <a:lnTo>
                    <a:pt x="346" y="482"/>
                  </a:lnTo>
                  <a:lnTo>
                    <a:pt x="425" y="638"/>
                  </a:lnTo>
                  <a:lnTo>
                    <a:pt x="374" y="482"/>
                  </a:lnTo>
                  <a:lnTo>
                    <a:pt x="454" y="618"/>
                  </a:lnTo>
                  <a:lnTo>
                    <a:pt x="394" y="467"/>
                  </a:lnTo>
                  <a:lnTo>
                    <a:pt x="508" y="633"/>
                  </a:lnTo>
                  <a:lnTo>
                    <a:pt x="419" y="469"/>
                  </a:lnTo>
                  <a:lnTo>
                    <a:pt x="564" y="594"/>
                  </a:lnTo>
                  <a:lnTo>
                    <a:pt x="403" y="434"/>
                  </a:lnTo>
                  <a:lnTo>
                    <a:pt x="543" y="505"/>
                  </a:lnTo>
                  <a:lnTo>
                    <a:pt x="394" y="399"/>
                  </a:lnTo>
                  <a:lnTo>
                    <a:pt x="561" y="465"/>
                  </a:lnTo>
                  <a:lnTo>
                    <a:pt x="412" y="378"/>
                  </a:lnTo>
                  <a:lnTo>
                    <a:pt x="582" y="405"/>
                  </a:lnTo>
                  <a:lnTo>
                    <a:pt x="396" y="359"/>
                  </a:lnTo>
                  <a:lnTo>
                    <a:pt x="674" y="325"/>
                  </a:lnTo>
                  <a:lnTo>
                    <a:pt x="429" y="332"/>
                  </a:lnTo>
                  <a:lnTo>
                    <a:pt x="606" y="289"/>
                  </a:lnTo>
                  <a:lnTo>
                    <a:pt x="374" y="322"/>
                  </a:lnTo>
                  <a:lnTo>
                    <a:pt x="566" y="219"/>
                  </a:lnTo>
                  <a:lnTo>
                    <a:pt x="360" y="306"/>
                  </a:lnTo>
                  <a:lnTo>
                    <a:pt x="582" y="100"/>
                  </a:lnTo>
                  <a:lnTo>
                    <a:pt x="379" y="273"/>
                  </a:lnTo>
                  <a:lnTo>
                    <a:pt x="517" y="65"/>
                  </a:lnTo>
                  <a:lnTo>
                    <a:pt x="384" y="248"/>
                  </a:lnTo>
                  <a:lnTo>
                    <a:pt x="447" y="81"/>
                  </a:lnTo>
                  <a:lnTo>
                    <a:pt x="360" y="243"/>
                  </a:lnTo>
                  <a:lnTo>
                    <a:pt x="433" y="27"/>
                  </a:lnTo>
                  <a:lnTo>
                    <a:pt x="335" y="233"/>
                  </a:lnTo>
                  <a:lnTo>
                    <a:pt x="368" y="11"/>
                  </a:lnTo>
                  <a:lnTo>
                    <a:pt x="316" y="231"/>
                  </a:lnTo>
                  <a:lnTo>
                    <a:pt x="316" y="0"/>
                  </a:lnTo>
                  <a:lnTo>
                    <a:pt x="279" y="157"/>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2543" name="Group 102"/>
            <p:cNvGrpSpPr>
              <a:grpSpLocks/>
            </p:cNvGrpSpPr>
            <p:nvPr/>
          </p:nvGrpSpPr>
          <p:grpSpPr bwMode="auto">
            <a:xfrm>
              <a:off x="1712" y="1026"/>
              <a:ext cx="426" cy="886"/>
              <a:chOff x="1712" y="1026"/>
              <a:chExt cx="426" cy="886"/>
            </a:xfrm>
          </p:grpSpPr>
          <p:sp>
            <p:nvSpPr>
              <p:cNvPr id="22562" name="Freeform 103"/>
              <p:cNvSpPr>
                <a:spLocks/>
              </p:cNvSpPr>
              <p:nvPr/>
            </p:nvSpPr>
            <p:spPr bwMode="auto">
              <a:xfrm>
                <a:off x="1713" y="1310"/>
                <a:ext cx="421" cy="153"/>
              </a:xfrm>
              <a:custGeom>
                <a:avLst/>
                <a:gdLst>
                  <a:gd name="T0" fmla="*/ 0 w 421"/>
                  <a:gd name="T1" fmla="*/ 153 h 153"/>
                  <a:gd name="T2" fmla="*/ 389 w 421"/>
                  <a:gd name="T3" fmla="*/ 0 h 153"/>
                  <a:gd name="T4" fmla="*/ 216 w 421"/>
                  <a:gd name="T5" fmla="*/ 81 h 153"/>
                  <a:gd name="T6" fmla="*/ 421 w 421"/>
                  <a:gd name="T7" fmla="*/ 47 h 153"/>
                  <a:gd name="T8" fmla="*/ 0 w 421"/>
                  <a:gd name="T9" fmla="*/ 15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3">
                    <a:moveTo>
                      <a:pt x="0" y="153"/>
                    </a:moveTo>
                    <a:lnTo>
                      <a:pt x="389" y="0"/>
                    </a:lnTo>
                    <a:lnTo>
                      <a:pt x="216" y="81"/>
                    </a:lnTo>
                    <a:lnTo>
                      <a:pt x="421" y="47"/>
                    </a:lnTo>
                    <a:lnTo>
                      <a:pt x="0"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3" name="Freeform 104"/>
              <p:cNvSpPr>
                <a:spLocks/>
              </p:cNvSpPr>
              <p:nvPr/>
            </p:nvSpPr>
            <p:spPr bwMode="auto">
              <a:xfrm>
                <a:off x="1717" y="1475"/>
                <a:ext cx="421" cy="154"/>
              </a:xfrm>
              <a:custGeom>
                <a:avLst/>
                <a:gdLst>
                  <a:gd name="T0" fmla="*/ 0 w 421"/>
                  <a:gd name="T1" fmla="*/ 0 h 154"/>
                  <a:gd name="T2" fmla="*/ 389 w 421"/>
                  <a:gd name="T3" fmla="*/ 154 h 154"/>
                  <a:gd name="T4" fmla="*/ 216 w 421"/>
                  <a:gd name="T5" fmla="*/ 73 h 154"/>
                  <a:gd name="T6" fmla="*/ 421 w 421"/>
                  <a:gd name="T7" fmla="*/ 107 h 154"/>
                  <a:gd name="T8" fmla="*/ 0 w 421"/>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4">
                    <a:moveTo>
                      <a:pt x="0" y="0"/>
                    </a:moveTo>
                    <a:lnTo>
                      <a:pt x="389" y="154"/>
                    </a:lnTo>
                    <a:lnTo>
                      <a:pt x="216" y="73"/>
                    </a:lnTo>
                    <a:lnTo>
                      <a:pt x="421" y="107"/>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4" name="Freeform 105"/>
              <p:cNvSpPr>
                <a:spLocks/>
              </p:cNvSpPr>
              <p:nvPr/>
            </p:nvSpPr>
            <p:spPr bwMode="auto">
              <a:xfrm>
                <a:off x="1712" y="1482"/>
                <a:ext cx="151" cy="430"/>
              </a:xfrm>
              <a:custGeom>
                <a:avLst/>
                <a:gdLst>
                  <a:gd name="T0" fmla="*/ 0 w 151"/>
                  <a:gd name="T1" fmla="*/ 0 h 430"/>
                  <a:gd name="T2" fmla="*/ 151 w 151"/>
                  <a:gd name="T3" fmla="*/ 398 h 430"/>
                  <a:gd name="T4" fmla="*/ 72 w 151"/>
                  <a:gd name="T5" fmla="*/ 220 h 430"/>
                  <a:gd name="T6" fmla="*/ 105 w 151"/>
                  <a:gd name="T7" fmla="*/ 430 h 430"/>
                  <a:gd name="T8" fmla="*/ 0 w 151"/>
                  <a:gd name="T9" fmla="*/ 0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30">
                    <a:moveTo>
                      <a:pt x="0" y="0"/>
                    </a:moveTo>
                    <a:lnTo>
                      <a:pt x="151" y="398"/>
                    </a:lnTo>
                    <a:lnTo>
                      <a:pt x="72" y="220"/>
                    </a:lnTo>
                    <a:lnTo>
                      <a:pt x="105" y="430"/>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5" name="Freeform 106"/>
              <p:cNvSpPr>
                <a:spLocks/>
              </p:cNvSpPr>
              <p:nvPr/>
            </p:nvSpPr>
            <p:spPr bwMode="auto">
              <a:xfrm>
                <a:off x="1712" y="1026"/>
                <a:ext cx="151" cy="431"/>
              </a:xfrm>
              <a:custGeom>
                <a:avLst/>
                <a:gdLst>
                  <a:gd name="T0" fmla="*/ 0 w 151"/>
                  <a:gd name="T1" fmla="*/ 431 h 431"/>
                  <a:gd name="T2" fmla="*/ 151 w 151"/>
                  <a:gd name="T3" fmla="*/ 33 h 431"/>
                  <a:gd name="T4" fmla="*/ 72 w 151"/>
                  <a:gd name="T5" fmla="*/ 210 h 431"/>
                  <a:gd name="T6" fmla="*/ 105 w 151"/>
                  <a:gd name="T7" fmla="*/ 0 h 431"/>
                  <a:gd name="T8" fmla="*/ 0 w 151"/>
                  <a:gd name="T9" fmla="*/ 431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31">
                    <a:moveTo>
                      <a:pt x="0" y="431"/>
                    </a:moveTo>
                    <a:lnTo>
                      <a:pt x="151" y="33"/>
                    </a:lnTo>
                    <a:lnTo>
                      <a:pt x="72" y="210"/>
                    </a:lnTo>
                    <a:lnTo>
                      <a:pt x="105" y="0"/>
                    </a:lnTo>
                    <a:lnTo>
                      <a:pt x="0" y="43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44" name="Group 107"/>
            <p:cNvGrpSpPr>
              <a:grpSpLocks/>
            </p:cNvGrpSpPr>
            <p:nvPr/>
          </p:nvGrpSpPr>
          <p:grpSpPr bwMode="auto">
            <a:xfrm>
              <a:off x="1247" y="1008"/>
              <a:ext cx="915" cy="932"/>
              <a:chOff x="1247" y="1008"/>
              <a:chExt cx="915" cy="932"/>
            </a:xfrm>
          </p:grpSpPr>
          <p:grpSp>
            <p:nvGrpSpPr>
              <p:cNvPr id="22548" name="Group 108"/>
              <p:cNvGrpSpPr>
                <a:grpSpLocks/>
              </p:cNvGrpSpPr>
              <p:nvPr/>
            </p:nvGrpSpPr>
            <p:grpSpPr bwMode="auto">
              <a:xfrm>
                <a:off x="1372" y="1489"/>
                <a:ext cx="665" cy="341"/>
                <a:chOff x="1372" y="1489"/>
                <a:chExt cx="665" cy="341"/>
              </a:xfrm>
            </p:grpSpPr>
            <p:sp>
              <p:nvSpPr>
                <p:cNvPr id="22560" name="Freeform 109"/>
                <p:cNvSpPr>
                  <a:spLocks/>
                </p:cNvSpPr>
                <p:nvPr/>
              </p:nvSpPr>
              <p:spPr bwMode="auto">
                <a:xfrm>
                  <a:off x="1372" y="1489"/>
                  <a:ext cx="308" cy="341"/>
                </a:xfrm>
                <a:custGeom>
                  <a:avLst/>
                  <a:gdLst>
                    <a:gd name="T0" fmla="*/ 308 w 308"/>
                    <a:gd name="T1" fmla="*/ 0 h 341"/>
                    <a:gd name="T2" fmla="*/ 109 w 308"/>
                    <a:gd name="T3" fmla="*/ 341 h 341"/>
                    <a:gd name="T4" fmla="*/ 204 w 308"/>
                    <a:gd name="T5" fmla="*/ 148 h 341"/>
                    <a:gd name="T6" fmla="*/ 19 w 308"/>
                    <a:gd name="T7" fmla="*/ 341 h 341"/>
                    <a:gd name="T8" fmla="*/ 174 w 308"/>
                    <a:gd name="T9" fmla="*/ 128 h 341"/>
                    <a:gd name="T10" fmla="*/ 0 w 308"/>
                    <a:gd name="T11" fmla="*/ 228 h 341"/>
                    <a:gd name="T12" fmla="*/ 308 w 308"/>
                    <a:gd name="T13" fmla="*/ 0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341">
                      <a:moveTo>
                        <a:pt x="308" y="0"/>
                      </a:moveTo>
                      <a:lnTo>
                        <a:pt x="109" y="341"/>
                      </a:lnTo>
                      <a:lnTo>
                        <a:pt x="204" y="148"/>
                      </a:lnTo>
                      <a:lnTo>
                        <a:pt x="19" y="341"/>
                      </a:lnTo>
                      <a:lnTo>
                        <a:pt x="174" y="128"/>
                      </a:lnTo>
                      <a:lnTo>
                        <a:pt x="0" y="228"/>
                      </a:lnTo>
                      <a:lnTo>
                        <a:pt x="308"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1" name="Freeform 110"/>
                <p:cNvSpPr>
                  <a:spLocks/>
                </p:cNvSpPr>
                <p:nvPr/>
              </p:nvSpPr>
              <p:spPr bwMode="auto">
                <a:xfrm>
                  <a:off x="1728" y="1489"/>
                  <a:ext cx="309" cy="341"/>
                </a:xfrm>
                <a:custGeom>
                  <a:avLst/>
                  <a:gdLst>
                    <a:gd name="T0" fmla="*/ 0 w 309"/>
                    <a:gd name="T1" fmla="*/ 0 h 341"/>
                    <a:gd name="T2" fmla="*/ 200 w 309"/>
                    <a:gd name="T3" fmla="*/ 341 h 341"/>
                    <a:gd name="T4" fmla="*/ 104 w 309"/>
                    <a:gd name="T5" fmla="*/ 148 h 341"/>
                    <a:gd name="T6" fmla="*/ 290 w 309"/>
                    <a:gd name="T7" fmla="*/ 341 h 341"/>
                    <a:gd name="T8" fmla="*/ 135 w 309"/>
                    <a:gd name="T9" fmla="*/ 128 h 341"/>
                    <a:gd name="T10" fmla="*/ 309 w 309"/>
                    <a:gd name="T11" fmla="*/ 228 h 341"/>
                    <a:gd name="T12" fmla="*/ 0 w 309"/>
                    <a:gd name="T13" fmla="*/ 0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341">
                      <a:moveTo>
                        <a:pt x="0" y="0"/>
                      </a:moveTo>
                      <a:lnTo>
                        <a:pt x="200" y="341"/>
                      </a:lnTo>
                      <a:lnTo>
                        <a:pt x="104" y="148"/>
                      </a:lnTo>
                      <a:lnTo>
                        <a:pt x="290" y="341"/>
                      </a:lnTo>
                      <a:lnTo>
                        <a:pt x="135" y="128"/>
                      </a:lnTo>
                      <a:lnTo>
                        <a:pt x="309" y="228"/>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49" name="Group 111"/>
              <p:cNvGrpSpPr>
                <a:grpSpLocks/>
              </p:cNvGrpSpPr>
              <p:nvPr/>
            </p:nvGrpSpPr>
            <p:grpSpPr bwMode="auto">
              <a:xfrm>
                <a:off x="1247" y="1008"/>
                <a:ext cx="915" cy="932"/>
                <a:chOff x="1247" y="1008"/>
                <a:chExt cx="915" cy="932"/>
              </a:xfrm>
            </p:grpSpPr>
            <p:sp>
              <p:nvSpPr>
                <p:cNvPr id="22550" name="Freeform 112"/>
                <p:cNvSpPr>
                  <a:spLocks/>
                </p:cNvSpPr>
                <p:nvPr/>
              </p:nvSpPr>
              <p:spPr bwMode="auto">
                <a:xfrm>
                  <a:off x="1265" y="1317"/>
                  <a:ext cx="421" cy="153"/>
                </a:xfrm>
                <a:custGeom>
                  <a:avLst/>
                  <a:gdLst>
                    <a:gd name="T0" fmla="*/ 421 w 421"/>
                    <a:gd name="T1" fmla="*/ 153 h 153"/>
                    <a:gd name="T2" fmla="*/ 32 w 421"/>
                    <a:gd name="T3" fmla="*/ 0 h 153"/>
                    <a:gd name="T4" fmla="*/ 205 w 421"/>
                    <a:gd name="T5" fmla="*/ 79 h 153"/>
                    <a:gd name="T6" fmla="*/ 0 w 421"/>
                    <a:gd name="T7" fmla="*/ 46 h 153"/>
                    <a:gd name="T8" fmla="*/ 421 w 421"/>
                    <a:gd name="T9" fmla="*/ 15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3">
                      <a:moveTo>
                        <a:pt x="421" y="153"/>
                      </a:moveTo>
                      <a:lnTo>
                        <a:pt x="32" y="0"/>
                      </a:lnTo>
                      <a:lnTo>
                        <a:pt x="205" y="79"/>
                      </a:lnTo>
                      <a:lnTo>
                        <a:pt x="0" y="46"/>
                      </a:lnTo>
                      <a:lnTo>
                        <a:pt x="421"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1" name="Freeform 113"/>
                <p:cNvSpPr>
                  <a:spLocks/>
                </p:cNvSpPr>
                <p:nvPr/>
              </p:nvSpPr>
              <p:spPr bwMode="auto">
                <a:xfrm>
                  <a:off x="1261" y="1481"/>
                  <a:ext cx="421" cy="154"/>
                </a:xfrm>
                <a:custGeom>
                  <a:avLst/>
                  <a:gdLst>
                    <a:gd name="T0" fmla="*/ 421 w 421"/>
                    <a:gd name="T1" fmla="*/ 0 h 154"/>
                    <a:gd name="T2" fmla="*/ 32 w 421"/>
                    <a:gd name="T3" fmla="*/ 154 h 154"/>
                    <a:gd name="T4" fmla="*/ 205 w 421"/>
                    <a:gd name="T5" fmla="*/ 74 h 154"/>
                    <a:gd name="T6" fmla="*/ 0 w 421"/>
                    <a:gd name="T7" fmla="*/ 107 h 154"/>
                    <a:gd name="T8" fmla="*/ 421 w 421"/>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4">
                      <a:moveTo>
                        <a:pt x="421" y="0"/>
                      </a:moveTo>
                      <a:lnTo>
                        <a:pt x="32" y="154"/>
                      </a:lnTo>
                      <a:lnTo>
                        <a:pt x="205" y="74"/>
                      </a:lnTo>
                      <a:lnTo>
                        <a:pt x="0" y="107"/>
                      </a:lnTo>
                      <a:lnTo>
                        <a:pt x="421"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2" name="Freeform 114"/>
                <p:cNvSpPr>
                  <a:spLocks/>
                </p:cNvSpPr>
                <p:nvPr/>
              </p:nvSpPr>
              <p:spPr bwMode="auto">
                <a:xfrm>
                  <a:off x="1536" y="1488"/>
                  <a:ext cx="152" cy="431"/>
                </a:xfrm>
                <a:custGeom>
                  <a:avLst/>
                  <a:gdLst>
                    <a:gd name="T0" fmla="*/ 152 w 152"/>
                    <a:gd name="T1" fmla="*/ 0 h 431"/>
                    <a:gd name="T2" fmla="*/ 0 w 152"/>
                    <a:gd name="T3" fmla="*/ 398 h 431"/>
                    <a:gd name="T4" fmla="*/ 80 w 152"/>
                    <a:gd name="T5" fmla="*/ 221 h 431"/>
                    <a:gd name="T6" fmla="*/ 47 w 152"/>
                    <a:gd name="T7" fmla="*/ 431 h 431"/>
                    <a:gd name="T8" fmla="*/ 152 w 152"/>
                    <a:gd name="T9" fmla="*/ 0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31">
                      <a:moveTo>
                        <a:pt x="152" y="0"/>
                      </a:moveTo>
                      <a:lnTo>
                        <a:pt x="0" y="398"/>
                      </a:lnTo>
                      <a:lnTo>
                        <a:pt x="80" y="221"/>
                      </a:lnTo>
                      <a:lnTo>
                        <a:pt x="47" y="431"/>
                      </a:lnTo>
                      <a:lnTo>
                        <a:pt x="152"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3" name="Freeform 115"/>
                <p:cNvSpPr>
                  <a:spLocks/>
                </p:cNvSpPr>
                <p:nvPr/>
              </p:nvSpPr>
              <p:spPr bwMode="auto">
                <a:xfrm>
                  <a:off x="1536" y="1033"/>
                  <a:ext cx="152" cy="429"/>
                </a:xfrm>
                <a:custGeom>
                  <a:avLst/>
                  <a:gdLst>
                    <a:gd name="T0" fmla="*/ 152 w 152"/>
                    <a:gd name="T1" fmla="*/ 429 h 429"/>
                    <a:gd name="T2" fmla="*/ 0 w 152"/>
                    <a:gd name="T3" fmla="*/ 32 h 429"/>
                    <a:gd name="T4" fmla="*/ 80 w 152"/>
                    <a:gd name="T5" fmla="*/ 209 h 429"/>
                    <a:gd name="T6" fmla="*/ 47 w 152"/>
                    <a:gd name="T7" fmla="*/ 0 h 429"/>
                    <a:gd name="T8" fmla="*/ 152 w 152"/>
                    <a:gd name="T9" fmla="*/ 429 h 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29">
                      <a:moveTo>
                        <a:pt x="152" y="429"/>
                      </a:moveTo>
                      <a:lnTo>
                        <a:pt x="0" y="32"/>
                      </a:lnTo>
                      <a:lnTo>
                        <a:pt x="80" y="209"/>
                      </a:lnTo>
                      <a:lnTo>
                        <a:pt x="47" y="0"/>
                      </a:lnTo>
                      <a:lnTo>
                        <a:pt x="152" y="42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4" name="Freeform 116"/>
                <p:cNvSpPr>
                  <a:spLocks/>
                </p:cNvSpPr>
                <p:nvPr/>
              </p:nvSpPr>
              <p:spPr bwMode="auto">
                <a:xfrm>
                  <a:off x="1372" y="1124"/>
                  <a:ext cx="308" cy="339"/>
                </a:xfrm>
                <a:custGeom>
                  <a:avLst/>
                  <a:gdLst>
                    <a:gd name="T0" fmla="*/ 308 w 308"/>
                    <a:gd name="T1" fmla="*/ 339 h 339"/>
                    <a:gd name="T2" fmla="*/ 109 w 308"/>
                    <a:gd name="T3" fmla="*/ 0 h 339"/>
                    <a:gd name="T4" fmla="*/ 204 w 308"/>
                    <a:gd name="T5" fmla="*/ 192 h 339"/>
                    <a:gd name="T6" fmla="*/ 19 w 308"/>
                    <a:gd name="T7" fmla="*/ 0 h 339"/>
                    <a:gd name="T8" fmla="*/ 174 w 308"/>
                    <a:gd name="T9" fmla="*/ 212 h 339"/>
                    <a:gd name="T10" fmla="*/ 0 w 308"/>
                    <a:gd name="T11" fmla="*/ 113 h 339"/>
                    <a:gd name="T12" fmla="*/ 308 w 308"/>
                    <a:gd name="T13" fmla="*/ 339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339">
                      <a:moveTo>
                        <a:pt x="308" y="339"/>
                      </a:moveTo>
                      <a:lnTo>
                        <a:pt x="109" y="0"/>
                      </a:lnTo>
                      <a:lnTo>
                        <a:pt x="204" y="192"/>
                      </a:lnTo>
                      <a:lnTo>
                        <a:pt x="19" y="0"/>
                      </a:lnTo>
                      <a:lnTo>
                        <a:pt x="174" y="212"/>
                      </a:lnTo>
                      <a:lnTo>
                        <a:pt x="0" y="113"/>
                      </a:lnTo>
                      <a:lnTo>
                        <a:pt x="308"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5" name="Freeform 117"/>
                <p:cNvSpPr>
                  <a:spLocks/>
                </p:cNvSpPr>
                <p:nvPr/>
              </p:nvSpPr>
              <p:spPr bwMode="auto">
                <a:xfrm>
                  <a:off x="1247" y="1420"/>
                  <a:ext cx="433" cy="104"/>
                </a:xfrm>
                <a:custGeom>
                  <a:avLst/>
                  <a:gdLst>
                    <a:gd name="T0" fmla="*/ 433 w 433"/>
                    <a:gd name="T1" fmla="*/ 51 h 104"/>
                    <a:gd name="T2" fmla="*/ 76 w 433"/>
                    <a:gd name="T3" fmla="*/ 0 h 104"/>
                    <a:gd name="T4" fmla="*/ 243 w 433"/>
                    <a:gd name="T5" fmla="*/ 37 h 104"/>
                    <a:gd name="T6" fmla="*/ 0 w 433"/>
                    <a:gd name="T7" fmla="*/ 69 h 104"/>
                    <a:gd name="T8" fmla="*/ 236 w 433"/>
                    <a:gd name="T9" fmla="*/ 67 h 104"/>
                    <a:gd name="T10" fmla="*/ 68 w 433"/>
                    <a:gd name="T11" fmla="*/ 104 h 104"/>
                    <a:gd name="T12" fmla="*/ 433 w 433"/>
                    <a:gd name="T13" fmla="*/ 5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3" h="104">
                      <a:moveTo>
                        <a:pt x="433" y="51"/>
                      </a:moveTo>
                      <a:lnTo>
                        <a:pt x="76" y="0"/>
                      </a:lnTo>
                      <a:lnTo>
                        <a:pt x="243" y="37"/>
                      </a:lnTo>
                      <a:lnTo>
                        <a:pt x="0" y="69"/>
                      </a:lnTo>
                      <a:lnTo>
                        <a:pt x="236" y="67"/>
                      </a:lnTo>
                      <a:lnTo>
                        <a:pt x="68" y="104"/>
                      </a:lnTo>
                      <a:lnTo>
                        <a:pt x="433"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6" name="Freeform 118"/>
                <p:cNvSpPr>
                  <a:spLocks/>
                </p:cNvSpPr>
                <p:nvPr/>
              </p:nvSpPr>
              <p:spPr bwMode="auto">
                <a:xfrm>
                  <a:off x="1728" y="1124"/>
                  <a:ext cx="309" cy="339"/>
                </a:xfrm>
                <a:custGeom>
                  <a:avLst/>
                  <a:gdLst>
                    <a:gd name="T0" fmla="*/ 0 w 309"/>
                    <a:gd name="T1" fmla="*/ 339 h 339"/>
                    <a:gd name="T2" fmla="*/ 200 w 309"/>
                    <a:gd name="T3" fmla="*/ 0 h 339"/>
                    <a:gd name="T4" fmla="*/ 104 w 309"/>
                    <a:gd name="T5" fmla="*/ 192 h 339"/>
                    <a:gd name="T6" fmla="*/ 290 w 309"/>
                    <a:gd name="T7" fmla="*/ 0 h 339"/>
                    <a:gd name="T8" fmla="*/ 135 w 309"/>
                    <a:gd name="T9" fmla="*/ 212 h 339"/>
                    <a:gd name="T10" fmla="*/ 309 w 309"/>
                    <a:gd name="T11" fmla="*/ 113 h 339"/>
                    <a:gd name="T12" fmla="*/ 0 w 309"/>
                    <a:gd name="T13" fmla="*/ 339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339">
                      <a:moveTo>
                        <a:pt x="0" y="339"/>
                      </a:moveTo>
                      <a:lnTo>
                        <a:pt x="200" y="0"/>
                      </a:lnTo>
                      <a:lnTo>
                        <a:pt x="104" y="192"/>
                      </a:lnTo>
                      <a:lnTo>
                        <a:pt x="290" y="0"/>
                      </a:lnTo>
                      <a:lnTo>
                        <a:pt x="135" y="212"/>
                      </a:lnTo>
                      <a:lnTo>
                        <a:pt x="309" y="113"/>
                      </a:lnTo>
                      <a:lnTo>
                        <a:pt x="0"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7" name="Freeform 119"/>
                <p:cNvSpPr>
                  <a:spLocks/>
                </p:cNvSpPr>
                <p:nvPr/>
              </p:nvSpPr>
              <p:spPr bwMode="auto">
                <a:xfrm>
                  <a:off x="1728" y="1420"/>
                  <a:ext cx="434" cy="104"/>
                </a:xfrm>
                <a:custGeom>
                  <a:avLst/>
                  <a:gdLst>
                    <a:gd name="T0" fmla="*/ 0 w 434"/>
                    <a:gd name="T1" fmla="*/ 51 h 104"/>
                    <a:gd name="T2" fmla="*/ 358 w 434"/>
                    <a:gd name="T3" fmla="*/ 0 h 104"/>
                    <a:gd name="T4" fmla="*/ 191 w 434"/>
                    <a:gd name="T5" fmla="*/ 37 h 104"/>
                    <a:gd name="T6" fmla="*/ 434 w 434"/>
                    <a:gd name="T7" fmla="*/ 69 h 104"/>
                    <a:gd name="T8" fmla="*/ 198 w 434"/>
                    <a:gd name="T9" fmla="*/ 67 h 104"/>
                    <a:gd name="T10" fmla="*/ 365 w 434"/>
                    <a:gd name="T11" fmla="*/ 104 h 104"/>
                    <a:gd name="T12" fmla="*/ 0 w 434"/>
                    <a:gd name="T13" fmla="*/ 5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 h="104">
                      <a:moveTo>
                        <a:pt x="0" y="51"/>
                      </a:moveTo>
                      <a:lnTo>
                        <a:pt x="358" y="0"/>
                      </a:lnTo>
                      <a:lnTo>
                        <a:pt x="191" y="37"/>
                      </a:lnTo>
                      <a:lnTo>
                        <a:pt x="434" y="69"/>
                      </a:lnTo>
                      <a:lnTo>
                        <a:pt x="198" y="67"/>
                      </a:lnTo>
                      <a:lnTo>
                        <a:pt x="365" y="104"/>
                      </a:lnTo>
                      <a:lnTo>
                        <a:pt x="0"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8" name="Freeform 120"/>
                <p:cNvSpPr>
                  <a:spLocks/>
                </p:cNvSpPr>
                <p:nvPr/>
              </p:nvSpPr>
              <p:spPr bwMode="auto">
                <a:xfrm>
                  <a:off x="1647" y="1008"/>
                  <a:ext cx="103" cy="442"/>
                </a:xfrm>
                <a:custGeom>
                  <a:avLst/>
                  <a:gdLst>
                    <a:gd name="T0" fmla="*/ 53 w 103"/>
                    <a:gd name="T1" fmla="*/ 442 h 442"/>
                    <a:gd name="T2" fmla="*/ 103 w 103"/>
                    <a:gd name="T3" fmla="*/ 77 h 442"/>
                    <a:gd name="T4" fmla="*/ 67 w 103"/>
                    <a:gd name="T5" fmla="*/ 247 h 442"/>
                    <a:gd name="T6" fmla="*/ 34 w 103"/>
                    <a:gd name="T7" fmla="*/ 0 h 442"/>
                    <a:gd name="T8" fmla="*/ 36 w 103"/>
                    <a:gd name="T9" fmla="*/ 240 h 442"/>
                    <a:gd name="T10" fmla="*/ 0 w 103"/>
                    <a:gd name="T11" fmla="*/ 70 h 442"/>
                    <a:gd name="T12" fmla="*/ 53 w 103"/>
                    <a:gd name="T13" fmla="*/ 442 h 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442">
                      <a:moveTo>
                        <a:pt x="53" y="442"/>
                      </a:moveTo>
                      <a:lnTo>
                        <a:pt x="103" y="77"/>
                      </a:lnTo>
                      <a:lnTo>
                        <a:pt x="67" y="247"/>
                      </a:lnTo>
                      <a:lnTo>
                        <a:pt x="34" y="0"/>
                      </a:lnTo>
                      <a:lnTo>
                        <a:pt x="36" y="240"/>
                      </a:lnTo>
                      <a:lnTo>
                        <a:pt x="0" y="70"/>
                      </a:lnTo>
                      <a:lnTo>
                        <a:pt x="53" y="44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9" name="Freeform 121"/>
                <p:cNvSpPr>
                  <a:spLocks/>
                </p:cNvSpPr>
                <p:nvPr/>
              </p:nvSpPr>
              <p:spPr bwMode="auto">
                <a:xfrm>
                  <a:off x="1649" y="1497"/>
                  <a:ext cx="103" cy="443"/>
                </a:xfrm>
                <a:custGeom>
                  <a:avLst/>
                  <a:gdLst>
                    <a:gd name="T0" fmla="*/ 53 w 103"/>
                    <a:gd name="T1" fmla="*/ 0 h 443"/>
                    <a:gd name="T2" fmla="*/ 103 w 103"/>
                    <a:gd name="T3" fmla="*/ 364 h 443"/>
                    <a:gd name="T4" fmla="*/ 67 w 103"/>
                    <a:gd name="T5" fmla="*/ 196 h 443"/>
                    <a:gd name="T6" fmla="*/ 34 w 103"/>
                    <a:gd name="T7" fmla="*/ 443 h 443"/>
                    <a:gd name="T8" fmla="*/ 36 w 103"/>
                    <a:gd name="T9" fmla="*/ 202 h 443"/>
                    <a:gd name="T10" fmla="*/ 0 w 103"/>
                    <a:gd name="T11" fmla="*/ 373 h 443"/>
                    <a:gd name="T12" fmla="*/ 53 w 103"/>
                    <a:gd name="T13" fmla="*/ 0 h 4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443">
                      <a:moveTo>
                        <a:pt x="53" y="0"/>
                      </a:moveTo>
                      <a:lnTo>
                        <a:pt x="103" y="364"/>
                      </a:lnTo>
                      <a:lnTo>
                        <a:pt x="67" y="196"/>
                      </a:lnTo>
                      <a:lnTo>
                        <a:pt x="34" y="443"/>
                      </a:lnTo>
                      <a:lnTo>
                        <a:pt x="36" y="202"/>
                      </a:lnTo>
                      <a:lnTo>
                        <a:pt x="0" y="373"/>
                      </a:lnTo>
                      <a:lnTo>
                        <a:pt x="53"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2545" name="Freeform 122"/>
            <p:cNvSpPr>
              <a:spLocks/>
            </p:cNvSpPr>
            <p:nvPr/>
          </p:nvSpPr>
          <p:spPr bwMode="auto">
            <a:xfrm>
              <a:off x="1442" y="1236"/>
              <a:ext cx="502" cy="525"/>
            </a:xfrm>
            <a:custGeom>
              <a:avLst/>
              <a:gdLst>
                <a:gd name="T0" fmla="*/ 260 w 502"/>
                <a:gd name="T1" fmla="*/ 0 h 525"/>
                <a:gd name="T2" fmla="*/ 270 w 502"/>
                <a:gd name="T3" fmla="*/ 212 h 525"/>
                <a:gd name="T4" fmla="*/ 335 w 502"/>
                <a:gd name="T5" fmla="*/ 28 h 525"/>
                <a:gd name="T6" fmla="*/ 290 w 502"/>
                <a:gd name="T7" fmla="*/ 216 h 525"/>
                <a:gd name="T8" fmla="*/ 436 w 502"/>
                <a:gd name="T9" fmla="*/ 60 h 525"/>
                <a:gd name="T10" fmla="*/ 302 w 502"/>
                <a:gd name="T11" fmla="*/ 216 h 525"/>
                <a:gd name="T12" fmla="*/ 477 w 502"/>
                <a:gd name="T13" fmla="*/ 162 h 525"/>
                <a:gd name="T14" fmla="*/ 309 w 502"/>
                <a:gd name="T15" fmla="*/ 228 h 525"/>
                <a:gd name="T16" fmla="*/ 502 w 502"/>
                <a:gd name="T17" fmla="*/ 239 h 525"/>
                <a:gd name="T18" fmla="*/ 292 w 502"/>
                <a:gd name="T19" fmla="*/ 246 h 525"/>
                <a:gd name="T20" fmla="*/ 480 w 502"/>
                <a:gd name="T21" fmla="*/ 306 h 525"/>
                <a:gd name="T22" fmla="*/ 304 w 502"/>
                <a:gd name="T23" fmla="*/ 258 h 525"/>
                <a:gd name="T24" fmla="*/ 438 w 502"/>
                <a:gd name="T25" fmla="*/ 430 h 525"/>
                <a:gd name="T26" fmla="*/ 290 w 502"/>
                <a:gd name="T27" fmla="*/ 270 h 525"/>
                <a:gd name="T28" fmla="*/ 337 w 502"/>
                <a:gd name="T29" fmla="*/ 450 h 525"/>
                <a:gd name="T30" fmla="*/ 272 w 502"/>
                <a:gd name="T31" fmla="*/ 272 h 525"/>
                <a:gd name="T32" fmla="*/ 260 w 502"/>
                <a:gd name="T33" fmla="*/ 525 h 525"/>
                <a:gd name="T34" fmla="*/ 258 w 502"/>
                <a:gd name="T35" fmla="*/ 262 h 525"/>
                <a:gd name="T36" fmla="*/ 178 w 502"/>
                <a:gd name="T37" fmla="*/ 463 h 525"/>
                <a:gd name="T38" fmla="*/ 248 w 502"/>
                <a:gd name="T39" fmla="*/ 262 h 525"/>
                <a:gd name="T40" fmla="*/ 85 w 502"/>
                <a:gd name="T41" fmla="*/ 434 h 525"/>
                <a:gd name="T42" fmla="*/ 223 w 502"/>
                <a:gd name="T43" fmla="*/ 258 h 525"/>
                <a:gd name="T44" fmla="*/ 36 w 502"/>
                <a:gd name="T45" fmla="*/ 313 h 525"/>
                <a:gd name="T46" fmla="*/ 229 w 502"/>
                <a:gd name="T47" fmla="*/ 241 h 525"/>
                <a:gd name="T48" fmla="*/ 0 w 502"/>
                <a:gd name="T49" fmla="*/ 239 h 525"/>
                <a:gd name="T50" fmla="*/ 231 w 502"/>
                <a:gd name="T51" fmla="*/ 231 h 525"/>
                <a:gd name="T52" fmla="*/ 46 w 502"/>
                <a:gd name="T53" fmla="*/ 169 h 525"/>
                <a:gd name="T54" fmla="*/ 225 w 502"/>
                <a:gd name="T55" fmla="*/ 221 h 525"/>
                <a:gd name="T56" fmla="*/ 105 w 502"/>
                <a:gd name="T57" fmla="*/ 76 h 525"/>
                <a:gd name="T58" fmla="*/ 241 w 502"/>
                <a:gd name="T59" fmla="*/ 221 h 525"/>
                <a:gd name="T60" fmla="*/ 180 w 502"/>
                <a:gd name="T61" fmla="*/ 17 h 525"/>
                <a:gd name="T62" fmla="*/ 252 w 502"/>
                <a:gd name="T63" fmla="*/ 208 h 525"/>
                <a:gd name="T64" fmla="*/ 260 w 502"/>
                <a:gd name="T65" fmla="*/ 0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2" h="525">
                  <a:moveTo>
                    <a:pt x="260" y="0"/>
                  </a:moveTo>
                  <a:lnTo>
                    <a:pt x="270" y="212"/>
                  </a:lnTo>
                  <a:lnTo>
                    <a:pt x="335" y="28"/>
                  </a:lnTo>
                  <a:lnTo>
                    <a:pt x="290" y="216"/>
                  </a:lnTo>
                  <a:lnTo>
                    <a:pt x="436" y="60"/>
                  </a:lnTo>
                  <a:lnTo>
                    <a:pt x="302" y="216"/>
                  </a:lnTo>
                  <a:lnTo>
                    <a:pt x="477" y="162"/>
                  </a:lnTo>
                  <a:lnTo>
                    <a:pt x="309" y="228"/>
                  </a:lnTo>
                  <a:lnTo>
                    <a:pt x="502" y="239"/>
                  </a:lnTo>
                  <a:lnTo>
                    <a:pt x="292" y="246"/>
                  </a:lnTo>
                  <a:lnTo>
                    <a:pt x="480" y="306"/>
                  </a:lnTo>
                  <a:lnTo>
                    <a:pt x="304" y="258"/>
                  </a:lnTo>
                  <a:lnTo>
                    <a:pt x="438" y="430"/>
                  </a:lnTo>
                  <a:lnTo>
                    <a:pt x="290" y="270"/>
                  </a:lnTo>
                  <a:lnTo>
                    <a:pt x="337" y="450"/>
                  </a:lnTo>
                  <a:lnTo>
                    <a:pt x="272" y="272"/>
                  </a:lnTo>
                  <a:lnTo>
                    <a:pt x="260" y="525"/>
                  </a:lnTo>
                  <a:lnTo>
                    <a:pt x="258" y="262"/>
                  </a:lnTo>
                  <a:lnTo>
                    <a:pt x="178" y="463"/>
                  </a:lnTo>
                  <a:lnTo>
                    <a:pt x="248" y="262"/>
                  </a:lnTo>
                  <a:lnTo>
                    <a:pt x="85" y="434"/>
                  </a:lnTo>
                  <a:lnTo>
                    <a:pt x="223" y="258"/>
                  </a:lnTo>
                  <a:lnTo>
                    <a:pt x="36" y="313"/>
                  </a:lnTo>
                  <a:lnTo>
                    <a:pt x="229" y="241"/>
                  </a:lnTo>
                  <a:lnTo>
                    <a:pt x="0" y="239"/>
                  </a:lnTo>
                  <a:lnTo>
                    <a:pt x="231" y="231"/>
                  </a:lnTo>
                  <a:lnTo>
                    <a:pt x="46" y="169"/>
                  </a:lnTo>
                  <a:lnTo>
                    <a:pt x="225" y="221"/>
                  </a:lnTo>
                  <a:lnTo>
                    <a:pt x="105" y="76"/>
                  </a:lnTo>
                  <a:lnTo>
                    <a:pt x="241" y="221"/>
                  </a:lnTo>
                  <a:lnTo>
                    <a:pt x="180" y="17"/>
                  </a:lnTo>
                  <a:lnTo>
                    <a:pt x="252" y="208"/>
                  </a:lnTo>
                  <a:lnTo>
                    <a:pt x="26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6" name="Freeform 123"/>
            <p:cNvSpPr>
              <a:spLocks/>
            </p:cNvSpPr>
            <p:nvPr/>
          </p:nvSpPr>
          <p:spPr bwMode="auto">
            <a:xfrm>
              <a:off x="1321" y="1129"/>
              <a:ext cx="747" cy="701"/>
            </a:xfrm>
            <a:custGeom>
              <a:avLst/>
              <a:gdLst>
                <a:gd name="T0" fmla="*/ 219 w 747"/>
                <a:gd name="T1" fmla="*/ 22 h 701"/>
                <a:gd name="T2" fmla="*/ 362 w 747"/>
                <a:gd name="T3" fmla="*/ 309 h 701"/>
                <a:gd name="T4" fmla="*/ 311 w 747"/>
                <a:gd name="T5" fmla="*/ 0 h 701"/>
                <a:gd name="T6" fmla="*/ 379 w 747"/>
                <a:gd name="T7" fmla="*/ 299 h 701"/>
                <a:gd name="T8" fmla="*/ 439 w 747"/>
                <a:gd name="T9" fmla="*/ 7 h 701"/>
                <a:gd name="T10" fmla="*/ 405 w 747"/>
                <a:gd name="T11" fmla="*/ 307 h 701"/>
                <a:gd name="T12" fmla="*/ 540 w 747"/>
                <a:gd name="T13" fmla="*/ 22 h 701"/>
                <a:gd name="T14" fmla="*/ 428 w 747"/>
                <a:gd name="T15" fmla="*/ 310 h 701"/>
                <a:gd name="T16" fmla="*/ 698 w 747"/>
                <a:gd name="T17" fmla="*/ 163 h 701"/>
                <a:gd name="T18" fmla="*/ 434 w 747"/>
                <a:gd name="T19" fmla="*/ 326 h 701"/>
                <a:gd name="T20" fmla="*/ 733 w 747"/>
                <a:gd name="T21" fmla="*/ 267 h 701"/>
                <a:gd name="T22" fmla="*/ 432 w 747"/>
                <a:gd name="T23" fmla="*/ 342 h 701"/>
                <a:gd name="T24" fmla="*/ 747 w 747"/>
                <a:gd name="T25" fmla="*/ 408 h 701"/>
                <a:gd name="T26" fmla="*/ 430 w 747"/>
                <a:gd name="T27" fmla="*/ 360 h 701"/>
                <a:gd name="T28" fmla="*/ 694 w 747"/>
                <a:gd name="T29" fmla="*/ 506 h 701"/>
                <a:gd name="T30" fmla="*/ 423 w 747"/>
                <a:gd name="T31" fmla="*/ 377 h 701"/>
                <a:gd name="T32" fmla="*/ 552 w 747"/>
                <a:gd name="T33" fmla="*/ 678 h 701"/>
                <a:gd name="T34" fmla="*/ 399 w 747"/>
                <a:gd name="T35" fmla="*/ 381 h 701"/>
                <a:gd name="T36" fmla="*/ 451 w 747"/>
                <a:gd name="T37" fmla="*/ 696 h 701"/>
                <a:gd name="T38" fmla="*/ 385 w 747"/>
                <a:gd name="T39" fmla="*/ 377 h 701"/>
                <a:gd name="T40" fmla="*/ 318 w 747"/>
                <a:gd name="T41" fmla="*/ 678 h 701"/>
                <a:gd name="T42" fmla="*/ 371 w 747"/>
                <a:gd name="T43" fmla="*/ 367 h 701"/>
                <a:gd name="T44" fmla="*/ 213 w 747"/>
                <a:gd name="T45" fmla="*/ 701 h 701"/>
                <a:gd name="T46" fmla="*/ 357 w 747"/>
                <a:gd name="T47" fmla="*/ 365 h 701"/>
                <a:gd name="T48" fmla="*/ 37 w 747"/>
                <a:gd name="T49" fmla="*/ 547 h 701"/>
                <a:gd name="T50" fmla="*/ 348 w 747"/>
                <a:gd name="T51" fmla="*/ 354 h 701"/>
                <a:gd name="T52" fmla="*/ 6 w 747"/>
                <a:gd name="T53" fmla="*/ 419 h 701"/>
                <a:gd name="T54" fmla="*/ 334 w 747"/>
                <a:gd name="T55" fmla="*/ 342 h 701"/>
                <a:gd name="T56" fmla="*/ 0 w 747"/>
                <a:gd name="T57" fmla="*/ 278 h 701"/>
                <a:gd name="T58" fmla="*/ 340 w 747"/>
                <a:gd name="T59" fmla="*/ 330 h 701"/>
                <a:gd name="T60" fmla="*/ 23 w 747"/>
                <a:gd name="T61" fmla="*/ 163 h 701"/>
                <a:gd name="T62" fmla="*/ 336 w 747"/>
                <a:gd name="T63" fmla="*/ 313 h 701"/>
                <a:gd name="T64" fmla="*/ 219 w 747"/>
                <a:gd name="T65" fmla="*/ 22 h 7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7" h="701">
                  <a:moveTo>
                    <a:pt x="219" y="22"/>
                  </a:moveTo>
                  <a:lnTo>
                    <a:pt x="362" y="309"/>
                  </a:lnTo>
                  <a:lnTo>
                    <a:pt x="311" y="0"/>
                  </a:lnTo>
                  <a:lnTo>
                    <a:pt x="379" y="299"/>
                  </a:lnTo>
                  <a:lnTo>
                    <a:pt x="439" y="7"/>
                  </a:lnTo>
                  <a:lnTo>
                    <a:pt x="405" y="307"/>
                  </a:lnTo>
                  <a:lnTo>
                    <a:pt x="540" y="22"/>
                  </a:lnTo>
                  <a:lnTo>
                    <a:pt x="428" y="310"/>
                  </a:lnTo>
                  <a:lnTo>
                    <a:pt x="698" y="163"/>
                  </a:lnTo>
                  <a:lnTo>
                    <a:pt x="434" y="326"/>
                  </a:lnTo>
                  <a:lnTo>
                    <a:pt x="733" y="267"/>
                  </a:lnTo>
                  <a:lnTo>
                    <a:pt x="432" y="342"/>
                  </a:lnTo>
                  <a:lnTo>
                    <a:pt x="747" y="408"/>
                  </a:lnTo>
                  <a:lnTo>
                    <a:pt x="430" y="360"/>
                  </a:lnTo>
                  <a:lnTo>
                    <a:pt x="694" y="506"/>
                  </a:lnTo>
                  <a:lnTo>
                    <a:pt x="423" y="377"/>
                  </a:lnTo>
                  <a:lnTo>
                    <a:pt x="552" y="678"/>
                  </a:lnTo>
                  <a:lnTo>
                    <a:pt x="399" y="381"/>
                  </a:lnTo>
                  <a:lnTo>
                    <a:pt x="451" y="696"/>
                  </a:lnTo>
                  <a:lnTo>
                    <a:pt x="385" y="377"/>
                  </a:lnTo>
                  <a:lnTo>
                    <a:pt x="318" y="678"/>
                  </a:lnTo>
                  <a:lnTo>
                    <a:pt x="371" y="367"/>
                  </a:lnTo>
                  <a:lnTo>
                    <a:pt x="213" y="701"/>
                  </a:lnTo>
                  <a:lnTo>
                    <a:pt x="357" y="365"/>
                  </a:lnTo>
                  <a:lnTo>
                    <a:pt x="37" y="547"/>
                  </a:lnTo>
                  <a:lnTo>
                    <a:pt x="348" y="354"/>
                  </a:lnTo>
                  <a:lnTo>
                    <a:pt x="6" y="419"/>
                  </a:lnTo>
                  <a:lnTo>
                    <a:pt x="334" y="342"/>
                  </a:lnTo>
                  <a:lnTo>
                    <a:pt x="0" y="278"/>
                  </a:lnTo>
                  <a:lnTo>
                    <a:pt x="340" y="330"/>
                  </a:lnTo>
                  <a:lnTo>
                    <a:pt x="23" y="163"/>
                  </a:lnTo>
                  <a:lnTo>
                    <a:pt x="336" y="313"/>
                  </a:lnTo>
                  <a:lnTo>
                    <a:pt x="219" y="22"/>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7" name="Freeform 124"/>
            <p:cNvSpPr>
              <a:spLocks/>
            </p:cNvSpPr>
            <p:nvPr/>
          </p:nvSpPr>
          <p:spPr bwMode="auto">
            <a:xfrm>
              <a:off x="1537" y="1321"/>
              <a:ext cx="312" cy="326"/>
            </a:xfrm>
            <a:custGeom>
              <a:avLst/>
              <a:gdLst>
                <a:gd name="T0" fmla="*/ 161 w 312"/>
                <a:gd name="T1" fmla="*/ 0 h 326"/>
                <a:gd name="T2" fmla="*/ 168 w 312"/>
                <a:gd name="T3" fmla="*/ 131 h 326"/>
                <a:gd name="T4" fmla="*/ 208 w 312"/>
                <a:gd name="T5" fmla="*/ 17 h 326"/>
                <a:gd name="T6" fmla="*/ 180 w 312"/>
                <a:gd name="T7" fmla="*/ 134 h 326"/>
                <a:gd name="T8" fmla="*/ 269 w 312"/>
                <a:gd name="T9" fmla="*/ 36 h 326"/>
                <a:gd name="T10" fmla="*/ 188 w 312"/>
                <a:gd name="T11" fmla="*/ 134 h 326"/>
                <a:gd name="T12" fmla="*/ 296 w 312"/>
                <a:gd name="T13" fmla="*/ 100 h 326"/>
                <a:gd name="T14" fmla="*/ 192 w 312"/>
                <a:gd name="T15" fmla="*/ 141 h 326"/>
                <a:gd name="T16" fmla="*/ 312 w 312"/>
                <a:gd name="T17" fmla="*/ 148 h 326"/>
                <a:gd name="T18" fmla="*/ 182 w 312"/>
                <a:gd name="T19" fmla="*/ 152 h 326"/>
                <a:gd name="T20" fmla="*/ 299 w 312"/>
                <a:gd name="T21" fmla="*/ 189 h 326"/>
                <a:gd name="T22" fmla="*/ 189 w 312"/>
                <a:gd name="T23" fmla="*/ 160 h 326"/>
                <a:gd name="T24" fmla="*/ 271 w 312"/>
                <a:gd name="T25" fmla="*/ 267 h 326"/>
                <a:gd name="T26" fmla="*/ 180 w 312"/>
                <a:gd name="T27" fmla="*/ 167 h 326"/>
                <a:gd name="T28" fmla="*/ 209 w 312"/>
                <a:gd name="T29" fmla="*/ 279 h 326"/>
                <a:gd name="T30" fmla="*/ 169 w 312"/>
                <a:gd name="T31" fmla="*/ 168 h 326"/>
                <a:gd name="T32" fmla="*/ 161 w 312"/>
                <a:gd name="T33" fmla="*/ 326 h 326"/>
                <a:gd name="T34" fmla="*/ 159 w 312"/>
                <a:gd name="T35" fmla="*/ 162 h 326"/>
                <a:gd name="T36" fmla="*/ 111 w 312"/>
                <a:gd name="T37" fmla="*/ 288 h 326"/>
                <a:gd name="T38" fmla="*/ 154 w 312"/>
                <a:gd name="T39" fmla="*/ 162 h 326"/>
                <a:gd name="T40" fmla="*/ 53 w 312"/>
                <a:gd name="T41" fmla="*/ 271 h 326"/>
                <a:gd name="T42" fmla="*/ 140 w 312"/>
                <a:gd name="T43" fmla="*/ 160 h 326"/>
                <a:gd name="T44" fmla="*/ 23 w 312"/>
                <a:gd name="T45" fmla="*/ 195 h 326"/>
                <a:gd name="T46" fmla="*/ 143 w 312"/>
                <a:gd name="T47" fmla="*/ 149 h 326"/>
                <a:gd name="T48" fmla="*/ 0 w 312"/>
                <a:gd name="T49" fmla="*/ 148 h 326"/>
                <a:gd name="T50" fmla="*/ 143 w 312"/>
                <a:gd name="T51" fmla="*/ 142 h 326"/>
                <a:gd name="T52" fmla="*/ 30 w 312"/>
                <a:gd name="T53" fmla="*/ 104 h 326"/>
                <a:gd name="T54" fmla="*/ 141 w 312"/>
                <a:gd name="T55" fmla="*/ 137 h 326"/>
                <a:gd name="T56" fmla="*/ 66 w 312"/>
                <a:gd name="T57" fmla="*/ 47 h 326"/>
                <a:gd name="T58" fmla="*/ 151 w 312"/>
                <a:gd name="T59" fmla="*/ 137 h 326"/>
                <a:gd name="T60" fmla="*/ 112 w 312"/>
                <a:gd name="T61" fmla="*/ 9 h 326"/>
                <a:gd name="T62" fmla="*/ 157 w 312"/>
                <a:gd name="T63" fmla="*/ 129 h 326"/>
                <a:gd name="T64" fmla="*/ 161 w 312"/>
                <a:gd name="T65" fmla="*/ 0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2" h="326">
                  <a:moveTo>
                    <a:pt x="161" y="0"/>
                  </a:moveTo>
                  <a:lnTo>
                    <a:pt x="168" y="131"/>
                  </a:lnTo>
                  <a:lnTo>
                    <a:pt x="208" y="17"/>
                  </a:lnTo>
                  <a:lnTo>
                    <a:pt x="180" y="134"/>
                  </a:lnTo>
                  <a:lnTo>
                    <a:pt x="269" y="36"/>
                  </a:lnTo>
                  <a:lnTo>
                    <a:pt x="188" y="134"/>
                  </a:lnTo>
                  <a:lnTo>
                    <a:pt x="296" y="100"/>
                  </a:lnTo>
                  <a:lnTo>
                    <a:pt x="192" y="141"/>
                  </a:lnTo>
                  <a:lnTo>
                    <a:pt x="312" y="148"/>
                  </a:lnTo>
                  <a:lnTo>
                    <a:pt x="182" y="152"/>
                  </a:lnTo>
                  <a:lnTo>
                    <a:pt x="299" y="189"/>
                  </a:lnTo>
                  <a:lnTo>
                    <a:pt x="189" y="160"/>
                  </a:lnTo>
                  <a:lnTo>
                    <a:pt x="271" y="267"/>
                  </a:lnTo>
                  <a:lnTo>
                    <a:pt x="180" y="167"/>
                  </a:lnTo>
                  <a:lnTo>
                    <a:pt x="209" y="279"/>
                  </a:lnTo>
                  <a:lnTo>
                    <a:pt x="169" y="168"/>
                  </a:lnTo>
                  <a:lnTo>
                    <a:pt x="161" y="326"/>
                  </a:lnTo>
                  <a:lnTo>
                    <a:pt x="159" y="162"/>
                  </a:lnTo>
                  <a:lnTo>
                    <a:pt x="111" y="288"/>
                  </a:lnTo>
                  <a:lnTo>
                    <a:pt x="154" y="162"/>
                  </a:lnTo>
                  <a:lnTo>
                    <a:pt x="53" y="271"/>
                  </a:lnTo>
                  <a:lnTo>
                    <a:pt x="140" y="160"/>
                  </a:lnTo>
                  <a:lnTo>
                    <a:pt x="23" y="195"/>
                  </a:lnTo>
                  <a:lnTo>
                    <a:pt x="143" y="149"/>
                  </a:lnTo>
                  <a:lnTo>
                    <a:pt x="0" y="148"/>
                  </a:lnTo>
                  <a:lnTo>
                    <a:pt x="143" y="142"/>
                  </a:lnTo>
                  <a:lnTo>
                    <a:pt x="30" y="104"/>
                  </a:lnTo>
                  <a:lnTo>
                    <a:pt x="141" y="137"/>
                  </a:lnTo>
                  <a:lnTo>
                    <a:pt x="66" y="47"/>
                  </a:lnTo>
                  <a:lnTo>
                    <a:pt x="151" y="137"/>
                  </a:lnTo>
                  <a:lnTo>
                    <a:pt x="112" y="9"/>
                  </a:lnTo>
                  <a:lnTo>
                    <a:pt x="157" y="129"/>
                  </a:lnTo>
                  <a:lnTo>
                    <a:pt x="161" y="0"/>
                  </a:lnTo>
                  <a:close/>
                </a:path>
              </a:pathLst>
            </a:cu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2" name="TextBox 1"/>
          <p:cNvSpPr txBox="1"/>
          <p:nvPr/>
        </p:nvSpPr>
        <p:spPr>
          <a:xfrm>
            <a:off x="2573486" y="5483697"/>
            <a:ext cx="7696200" cy="1200150"/>
          </a:xfrm>
          <a:prstGeom prst="rect">
            <a:avLst/>
          </a:prstGeom>
          <a:noFill/>
        </p:spPr>
        <p:txBody>
          <a:bodyPr>
            <a:spAutoFit/>
          </a:bodyPr>
          <a:lstStyle/>
          <a:p>
            <a:pPr algn="ctr" eaLnBrk="1" hangingPunct="1">
              <a:defRPr/>
            </a:pPr>
            <a:r>
              <a:rPr lang="en-US" sz="2400" b="1" dirty="0">
                <a:solidFill>
                  <a:srgbClr val="000066"/>
                </a:solidFill>
                <a:effectLst>
                  <a:outerShdw blurRad="38100" dist="38100" dir="2700000" algn="tl">
                    <a:srgbClr val="000000">
                      <a:alpha val="43137"/>
                    </a:srgbClr>
                  </a:outerShdw>
                </a:effectLst>
                <a:latin typeface="Arial" charset="0"/>
                <a:cs typeface="Arial" charset="0"/>
              </a:rPr>
              <a:t>XIN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CẢM</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ƠN</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CÁC</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THẦY</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CÔ</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VÀ</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CÁC</a:t>
            </a:r>
            <a:r>
              <a:rPr lang="en-US" sz="2400" b="1" dirty="0">
                <a:solidFill>
                  <a:srgbClr val="000066"/>
                </a:solidFill>
                <a:effectLst>
                  <a:outerShdw blurRad="38100" dist="38100" dir="2700000" algn="tl">
                    <a:srgbClr val="000000">
                      <a:alpha val="43137"/>
                    </a:srgbClr>
                  </a:outerShdw>
                </a:effectLst>
                <a:latin typeface="Arial" charset="0"/>
                <a:cs typeface="Arial" charset="0"/>
              </a:rPr>
              <a:t> EM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HỌC</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SINH</a:t>
            </a:r>
            <a:endParaRPr lang="en-US" sz="2400" b="1" dirty="0">
              <a:solidFill>
                <a:srgbClr val="000066"/>
              </a:solidFill>
              <a:effectLst>
                <a:outerShdw blurRad="38100" dist="38100" dir="2700000" algn="tl">
                  <a:srgbClr val="000000">
                    <a:alpha val="43137"/>
                  </a:srgbClr>
                </a:outerShdw>
              </a:effectLst>
              <a:latin typeface="Arial" charset="0"/>
              <a:cs typeface="Arial" charset="0"/>
            </a:endParaRPr>
          </a:p>
          <a:p>
            <a:pPr algn="ctr" eaLnBrk="1" hangingPunct="1">
              <a:defRPr/>
            </a:pPr>
            <a:r>
              <a:rPr lang="en-US" sz="2400" b="1" dirty="0" err="1">
                <a:solidFill>
                  <a:srgbClr val="C00000"/>
                </a:solidFill>
                <a:effectLst>
                  <a:outerShdw blurRad="38100" dist="38100" dir="2700000" algn="tl">
                    <a:srgbClr val="000000">
                      <a:alpha val="43137"/>
                    </a:srgbClr>
                  </a:outerShdw>
                </a:effectLst>
                <a:latin typeface="Arial" charset="0"/>
                <a:cs typeface="Arial" charset="0"/>
              </a:rPr>
              <a:t>CHÚC</a:t>
            </a:r>
            <a:r>
              <a:rPr lang="en-US" sz="2400" b="1" dirty="0">
                <a:solidFill>
                  <a:srgbClr val="C00000"/>
                </a:solidFill>
                <a:effectLst>
                  <a:outerShdw blurRad="38100" dist="38100" dir="2700000" algn="tl">
                    <a:srgbClr val="000000">
                      <a:alpha val="43137"/>
                    </a:srgbClr>
                  </a:outerShdw>
                </a:effectLst>
                <a:latin typeface="Arial" charset="0"/>
                <a:cs typeface="Arial" charset="0"/>
              </a:rPr>
              <a:t> </a:t>
            </a:r>
            <a:r>
              <a:rPr lang="en-US" sz="2400" b="1" dirty="0" err="1">
                <a:solidFill>
                  <a:srgbClr val="C00000"/>
                </a:solidFill>
                <a:effectLst>
                  <a:outerShdw blurRad="38100" dist="38100" dir="2700000" algn="tl">
                    <a:srgbClr val="000000">
                      <a:alpha val="43137"/>
                    </a:srgbClr>
                  </a:outerShdw>
                </a:effectLst>
                <a:latin typeface="Arial" charset="0"/>
                <a:cs typeface="Arial" charset="0"/>
              </a:rPr>
              <a:t>CÁC</a:t>
            </a:r>
            <a:r>
              <a:rPr lang="en-US" sz="2400" b="1" dirty="0">
                <a:solidFill>
                  <a:srgbClr val="C00000"/>
                </a:solidFill>
                <a:effectLst>
                  <a:outerShdw blurRad="38100" dist="38100" dir="2700000" algn="tl">
                    <a:srgbClr val="000000">
                      <a:alpha val="43137"/>
                    </a:srgbClr>
                  </a:outerShdw>
                </a:effectLst>
                <a:latin typeface="Arial" charset="0"/>
                <a:cs typeface="Arial" charset="0"/>
              </a:rPr>
              <a:t> </a:t>
            </a:r>
            <a:r>
              <a:rPr lang="en-US" sz="2400" b="1" dirty="0" err="1">
                <a:solidFill>
                  <a:srgbClr val="C00000"/>
                </a:solidFill>
                <a:effectLst>
                  <a:outerShdw blurRad="38100" dist="38100" dir="2700000" algn="tl">
                    <a:srgbClr val="000000">
                      <a:alpha val="43137"/>
                    </a:srgbClr>
                  </a:outerShdw>
                </a:effectLst>
                <a:latin typeface="Arial" charset="0"/>
                <a:cs typeface="Arial" charset="0"/>
              </a:rPr>
              <a:t>THẦY</a:t>
            </a:r>
            <a:r>
              <a:rPr lang="en-US" sz="2400" b="1" dirty="0">
                <a:solidFill>
                  <a:srgbClr val="C00000"/>
                </a:solidFill>
                <a:effectLst>
                  <a:outerShdw blurRad="38100" dist="38100" dir="2700000" algn="tl">
                    <a:srgbClr val="000000">
                      <a:alpha val="43137"/>
                    </a:srgbClr>
                  </a:outerShdw>
                </a:effectLst>
                <a:latin typeface="Arial" charset="0"/>
                <a:cs typeface="Arial" charset="0"/>
              </a:rPr>
              <a:t> </a:t>
            </a:r>
            <a:r>
              <a:rPr lang="en-US" sz="2400" b="1" dirty="0" err="1">
                <a:solidFill>
                  <a:srgbClr val="C00000"/>
                </a:solidFill>
                <a:effectLst>
                  <a:outerShdw blurRad="38100" dist="38100" dir="2700000" algn="tl">
                    <a:srgbClr val="000000">
                      <a:alpha val="43137"/>
                    </a:srgbClr>
                  </a:outerShdw>
                </a:effectLst>
                <a:latin typeface="Arial" charset="0"/>
                <a:cs typeface="Arial" charset="0"/>
              </a:rPr>
              <a:t>CÔ</a:t>
            </a:r>
            <a:r>
              <a:rPr lang="en-US" sz="2400" b="1" dirty="0">
                <a:solidFill>
                  <a:srgbClr val="C00000"/>
                </a:solidFill>
                <a:effectLst>
                  <a:outerShdw blurRad="38100" dist="38100" dir="2700000" algn="tl">
                    <a:srgbClr val="000000">
                      <a:alpha val="43137"/>
                    </a:srgbClr>
                  </a:outerShdw>
                </a:effectLst>
                <a:latin typeface="Arial" charset="0"/>
                <a:cs typeface="Arial" charset="0"/>
              </a:rPr>
              <a:t> </a:t>
            </a:r>
            <a:r>
              <a:rPr lang="en-US" sz="2400" b="1" dirty="0" err="1">
                <a:solidFill>
                  <a:srgbClr val="C00000"/>
                </a:solidFill>
                <a:effectLst>
                  <a:outerShdw blurRad="38100" dist="38100" dir="2700000" algn="tl">
                    <a:srgbClr val="000000">
                      <a:alpha val="43137"/>
                    </a:srgbClr>
                  </a:outerShdw>
                </a:effectLst>
                <a:latin typeface="Arial" charset="0"/>
                <a:cs typeface="Arial" charset="0"/>
              </a:rPr>
              <a:t>MẠNH</a:t>
            </a:r>
            <a:r>
              <a:rPr lang="en-US" sz="2400" b="1" dirty="0">
                <a:solidFill>
                  <a:srgbClr val="C00000"/>
                </a:solidFill>
                <a:effectLst>
                  <a:outerShdw blurRad="38100" dist="38100" dir="2700000" algn="tl">
                    <a:srgbClr val="000000">
                      <a:alpha val="43137"/>
                    </a:srgbClr>
                  </a:outerShdw>
                </a:effectLst>
                <a:latin typeface="Arial" charset="0"/>
                <a:cs typeface="Arial" charset="0"/>
              </a:rPr>
              <a:t> </a:t>
            </a:r>
            <a:r>
              <a:rPr lang="en-US" sz="2400" b="1" dirty="0" err="1">
                <a:solidFill>
                  <a:srgbClr val="C00000"/>
                </a:solidFill>
                <a:effectLst>
                  <a:outerShdw blurRad="38100" dist="38100" dir="2700000" algn="tl">
                    <a:srgbClr val="000000">
                      <a:alpha val="43137"/>
                    </a:srgbClr>
                  </a:outerShdw>
                </a:effectLst>
                <a:latin typeface="Arial" charset="0"/>
                <a:cs typeface="Arial" charset="0"/>
              </a:rPr>
              <a:t>KHỎE</a:t>
            </a:r>
            <a:endParaRPr lang="en-US" sz="2400" b="1" dirty="0">
              <a:solidFill>
                <a:srgbClr val="C00000"/>
              </a:solidFill>
              <a:effectLst>
                <a:outerShdw blurRad="38100" dist="38100" dir="2700000" algn="tl">
                  <a:srgbClr val="000000">
                    <a:alpha val="43137"/>
                  </a:srgbClr>
                </a:outerShdw>
              </a:effectLst>
              <a:latin typeface="Arial" charset="0"/>
              <a:cs typeface="Arial" charset="0"/>
            </a:endParaRPr>
          </a:p>
          <a:p>
            <a:pPr algn="ctr" eaLnBrk="1" hangingPunct="1">
              <a:defRPr/>
            </a:pPr>
            <a:r>
              <a:rPr lang="en-US" sz="2400" b="1" dirty="0" err="1">
                <a:solidFill>
                  <a:srgbClr val="FF0066"/>
                </a:solidFill>
                <a:effectLst>
                  <a:outerShdw blurRad="38100" dist="38100" dir="2700000" algn="tl">
                    <a:srgbClr val="000000">
                      <a:alpha val="43137"/>
                    </a:srgbClr>
                  </a:outerShdw>
                </a:effectLst>
                <a:latin typeface="Arial" charset="0"/>
                <a:cs typeface="Arial" charset="0"/>
              </a:rPr>
              <a:t>CHÚC</a:t>
            </a:r>
            <a:r>
              <a:rPr lang="en-US" sz="2400" b="1" dirty="0">
                <a:solidFill>
                  <a:srgbClr val="FF0066"/>
                </a:solidFill>
                <a:effectLst>
                  <a:outerShdw blurRad="38100" dist="38100" dir="2700000" algn="tl">
                    <a:srgbClr val="000000">
                      <a:alpha val="43137"/>
                    </a:srgbClr>
                  </a:outerShdw>
                </a:effectLst>
                <a:latin typeface="Arial" charset="0"/>
                <a:cs typeface="Arial" charset="0"/>
              </a:rPr>
              <a:t>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CÁC</a:t>
            </a:r>
            <a:r>
              <a:rPr lang="en-US" sz="2400" b="1" dirty="0">
                <a:solidFill>
                  <a:srgbClr val="FF0066"/>
                </a:solidFill>
                <a:effectLst>
                  <a:outerShdw blurRad="38100" dist="38100" dir="2700000" algn="tl">
                    <a:srgbClr val="000000">
                      <a:alpha val="43137"/>
                    </a:srgbClr>
                  </a:outerShdw>
                </a:effectLst>
                <a:latin typeface="Arial" charset="0"/>
                <a:cs typeface="Arial" charset="0"/>
              </a:rPr>
              <a:t> EM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HỌC</a:t>
            </a:r>
            <a:r>
              <a:rPr lang="en-US" sz="2400" b="1" dirty="0">
                <a:solidFill>
                  <a:srgbClr val="FF0066"/>
                </a:solidFill>
                <a:effectLst>
                  <a:outerShdw blurRad="38100" dist="38100" dir="2700000" algn="tl">
                    <a:srgbClr val="000000">
                      <a:alpha val="43137"/>
                    </a:srgbClr>
                  </a:outerShdw>
                </a:effectLst>
                <a:latin typeface="Arial" charset="0"/>
                <a:cs typeface="Arial" charset="0"/>
              </a:rPr>
              <a:t>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SINH</a:t>
            </a:r>
            <a:r>
              <a:rPr lang="en-US" sz="2400" b="1" dirty="0">
                <a:solidFill>
                  <a:srgbClr val="FF0066"/>
                </a:solidFill>
                <a:effectLst>
                  <a:outerShdw blurRad="38100" dist="38100" dir="2700000" algn="tl">
                    <a:srgbClr val="000000">
                      <a:alpha val="43137"/>
                    </a:srgbClr>
                  </a:outerShdw>
                </a:effectLst>
                <a:latin typeface="Arial" charset="0"/>
                <a:cs typeface="Arial" charset="0"/>
              </a:rPr>
              <a:t>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CHĂM</a:t>
            </a:r>
            <a:r>
              <a:rPr lang="en-US" sz="2400" b="1" dirty="0">
                <a:solidFill>
                  <a:srgbClr val="FF0066"/>
                </a:solidFill>
                <a:effectLst>
                  <a:outerShdw blurRad="38100" dist="38100" dir="2700000" algn="tl">
                    <a:srgbClr val="000000">
                      <a:alpha val="43137"/>
                    </a:srgbClr>
                  </a:outerShdw>
                </a:effectLst>
                <a:latin typeface="Arial" charset="0"/>
                <a:cs typeface="Arial" charset="0"/>
              </a:rPr>
              <a:t>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NGOAN</a:t>
            </a:r>
            <a:r>
              <a:rPr lang="en-US" sz="2400" b="1" dirty="0">
                <a:solidFill>
                  <a:srgbClr val="FF0066"/>
                </a:solidFill>
                <a:effectLst>
                  <a:outerShdw blurRad="38100" dist="38100" dir="2700000" algn="tl">
                    <a:srgbClr val="000000">
                      <a:alpha val="43137"/>
                    </a:srgbClr>
                  </a:outerShdw>
                </a:effectLst>
                <a:latin typeface="Arial" charset="0"/>
                <a:cs typeface="Arial" charset="0"/>
              </a:rPr>
              <a:t>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HỌC</a:t>
            </a:r>
            <a:r>
              <a:rPr lang="en-US" sz="2400" b="1" dirty="0">
                <a:solidFill>
                  <a:srgbClr val="FF0066"/>
                </a:solidFill>
                <a:effectLst>
                  <a:outerShdw blurRad="38100" dist="38100" dir="2700000" algn="tl">
                    <a:srgbClr val="000000">
                      <a:alpha val="43137"/>
                    </a:srgbClr>
                  </a:outerShdw>
                </a:effectLst>
                <a:latin typeface="Arial" charset="0"/>
                <a:cs typeface="Arial" charset="0"/>
              </a:rPr>
              <a:t>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GIỎI</a:t>
            </a:r>
            <a:endParaRPr lang="en-US" sz="2400" b="1" dirty="0">
              <a:solidFill>
                <a:srgbClr val="FF0066"/>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1598791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0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8" fill="hold" nodeType="afterGroup">
                            <p:stCondLst>
                              <p:cond delay="600"/>
                            </p:stCondLst>
                            <p:childTnLst>
                              <p:par>
                                <p:cTn id="9" presetID="6" presetClass="entr" presetSubtype="32" fill="hold" nodeType="afterEffect">
                                  <p:stCondLst>
                                    <p:cond delay="100"/>
                                  </p:stCondLst>
                                  <p:childTnLst>
                                    <p:set>
                                      <p:cBhvr>
                                        <p:cTn id="10" dur="1" fill="hold">
                                          <p:stCondLst>
                                            <p:cond delay="0"/>
                                          </p:stCondLst>
                                        </p:cTn>
                                        <p:tgtEl>
                                          <p:spTgt spid="6151"/>
                                        </p:tgtEl>
                                        <p:attrNameLst>
                                          <p:attrName>style.visibility</p:attrName>
                                        </p:attrNameLst>
                                      </p:cBhvr>
                                      <p:to>
                                        <p:strVal val="visible"/>
                                      </p:to>
                                    </p:set>
                                    <p:animEffect transition="in" filter="circle(out)">
                                      <p:cBhvr>
                                        <p:cTn id="11" dur="500"/>
                                        <p:tgtEl>
                                          <p:spTgt spid="6151"/>
                                        </p:tgtEl>
                                      </p:cBhvr>
                                    </p:animEffec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par>
                          <p:cTn id="12" fill="hold" nodeType="afterGroup">
                            <p:stCondLst>
                              <p:cond delay="1200"/>
                            </p:stCondLst>
                            <p:childTnLst>
                              <p:par>
                                <p:cTn id="13" presetID="22" presetClass="exit" presetSubtype="4" fill="hold" nodeType="afterEffect">
                                  <p:stCondLst>
                                    <p:cond delay="100"/>
                                  </p:stCondLst>
                                  <p:childTnLst>
                                    <p:animEffect transition="out" filter="wipe(down)">
                                      <p:cBhvr>
                                        <p:cTn id="14" dur="500"/>
                                        <p:tgtEl>
                                          <p:spTgt spid="6147"/>
                                        </p:tgtEl>
                                      </p:cBhvr>
                                    </p:animEffect>
                                    <p:set>
                                      <p:cBhvr>
                                        <p:cTn id="15" dur="1" fill="hold">
                                          <p:stCondLst>
                                            <p:cond delay="499"/>
                                          </p:stCondLst>
                                        </p:cTn>
                                        <p:tgtEl>
                                          <p:spTgt spid="6147"/>
                                        </p:tgtEl>
                                        <p:attrNameLst>
                                          <p:attrName>style.visibility</p:attrName>
                                        </p:attrNameLst>
                                      </p:cBhvr>
                                      <p:to>
                                        <p:strVal val="hidden"/>
                                      </p:to>
                                    </p:set>
                                  </p:childTnLst>
                                </p:cTn>
                              </p:par>
                            </p:childTnLst>
                          </p:cTn>
                        </p:par>
                        <p:par>
                          <p:cTn id="16" fill="hold" nodeType="afterGroup">
                            <p:stCondLst>
                              <p:cond delay="1800"/>
                            </p:stCondLst>
                            <p:childTnLst>
                              <p:par>
                                <p:cTn id="17" presetID="22" presetClass="entr" presetSubtype="4" fill="hold" nodeType="afterEffect">
                                  <p:stCondLst>
                                    <p:cond delay="100"/>
                                  </p:stCondLst>
                                  <p:childTnLst>
                                    <p:set>
                                      <p:cBhvr>
                                        <p:cTn id="18" dur="1" fill="hold">
                                          <p:stCondLst>
                                            <p:cond delay="0"/>
                                          </p:stCondLst>
                                        </p:cTn>
                                        <p:tgtEl>
                                          <p:spTgt spid="6176"/>
                                        </p:tgtEl>
                                        <p:attrNameLst>
                                          <p:attrName>style.visibility</p:attrName>
                                        </p:attrNameLst>
                                      </p:cBhvr>
                                      <p:to>
                                        <p:strVal val="visible"/>
                                      </p:to>
                                    </p:set>
                                    <p:animEffect transition="in" filter="wipe(down)">
                                      <p:cBhvr>
                                        <p:cTn id="19" dur="500"/>
                                        <p:tgtEl>
                                          <p:spTgt spid="6176"/>
                                        </p:tgtEl>
                                      </p:cBhvr>
                                    </p:animEffect>
                                  </p:childTnLst>
                                  <p:subTnLst>
                                    <p:audio>
                                      <p:cMediaNode>
                                        <p:cTn display="0" masterRel="sameClick">
                                          <p:stCondLst>
                                            <p:cond evt="begin" delay="0">
                                              <p:tn val="17"/>
                                            </p:cond>
                                          </p:stCondLst>
                                          <p:endCondLst>
                                            <p:cond evt="onStopAudio" delay="0">
                                              <p:tgtEl>
                                                <p:sldTgt/>
                                              </p:tgtEl>
                                            </p:cond>
                                          </p:endCondLst>
                                        </p:cTn>
                                        <p:tgtEl>
                                          <p:sndTgt r:embed="rId3" name="bomb.wav"/>
                                        </p:tgtEl>
                                      </p:cMediaNode>
                                    </p:audio>
                                  </p:subTnLst>
                                </p:cTn>
                              </p:par>
                            </p:childTnLst>
                          </p:cTn>
                        </p:par>
                        <p:par>
                          <p:cTn id="20" fill="hold" nodeType="afterGroup">
                            <p:stCondLst>
                              <p:cond delay="2400"/>
                            </p:stCondLst>
                            <p:childTnLst>
                              <p:par>
                                <p:cTn id="21" presetID="6" presetClass="entr" presetSubtype="32" fill="hold" nodeType="afterEffect">
                                  <p:stCondLst>
                                    <p:cond delay="100"/>
                                  </p:stCondLst>
                                  <p:childTnLst>
                                    <p:set>
                                      <p:cBhvr>
                                        <p:cTn id="22" dur="1" fill="hold">
                                          <p:stCondLst>
                                            <p:cond delay="0"/>
                                          </p:stCondLst>
                                        </p:cTn>
                                        <p:tgtEl>
                                          <p:spTgt spid="6180"/>
                                        </p:tgtEl>
                                        <p:attrNameLst>
                                          <p:attrName>style.visibility</p:attrName>
                                        </p:attrNameLst>
                                      </p:cBhvr>
                                      <p:to>
                                        <p:strVal val="visible"/>
                                      </p:to>
                                    </p:set>
                                    <p:animEffect transition="in" filter="circle(out)">
                                      <p:cBhvr>
                                        <p:cTn id="23" dur="500"/>
                                        <p:tgtEl>
                                          <p:spTgt spid="6180"/>
                                        </p:tgtEl>
                                      </p:cBhvr>
                                    </p:animEffect>
                                  </p:childTnLst>
                                  <p:subTnLst>
                                    <p:audio>
                                      <p:cMediaNode>
                                        <p:cTn display="0" masterRel="sameClick">
                                          <p:stCondLst>
                                            <p:cond evt="begin" delay="0">
                                              <p:tn val="21"/>
                                            </p:cond>
                                          </p:stCondLst>
                                          <p:endCondLst>
                                            <p:cond evt="onStopAudio" delay="0">
                                              <p:tgtEl>
                                                <p:sldTgt/>
                                              </p:tgtEl>
                                            </p:cond>
                                          </p:endCondLst>
                                        </p:cTn>
                                        <p:tgtEl>
                                          <p:sndTgt r:embed="rId2" name="explode.wav"/>
                                        </p:tgtEl>
                                      </p:cMediaNode>
                                    </p:audio>
                                  </p:subTnLst>
                                </p:cTn>
                              </p:par>
                            </p:childTnLst>
                          </p:cTn>
                        </p:par>
                        <p:par>
                          <p:cTn id="24" fill="hold" nodeType="afterGroup">
                            <p:stCondLst>
                              <p:cond delay="3000"/>
                            </p:stCondLst>
                            <p:childTnLst>
                              <p:par>
                                <p:cTn id="25" presetID="6" presetClass="exit" presetSubtype="16" fill="hold" nodeType="afterEffect">
                                  <p:stCondLst>
                                    <p:cond delay="100"/>
                                  </p:stCondLst>
                                  <p:childTnLst>
                                    <p:animEffect transition="out" filter="circle(in)">
                                      <p:cBhvr>
                                        <p:cTn id="26" dur="500"/>
                                        <p:tgtEl>
                                          <p:spTgt spid="6151"/>
                                        </p:tgtEl>
                                      </p:cBhvr>
                                    </p:animEffect>
                                    <p:set>
                                      <p:cBhvr>
                                        <p:cTn id="27" dur="1" fill="hold">
                                          <p:stCondLst>
                                            <p:cond delay="499"/>
                                          </p:stCondLst>
                                        </p:cTn>
                                        <p:tgtEl>
                                          <p:spTgt spid="6151"/>
                                        </p:tgtEl>
                                        <p:attrNameLst>
                                          <p:attrName>style.visibility</p:attrName>
                                        </p:attrNameLst>
                                      </p:cBhvr>
                                      <p:to>
                                        <p:strVal val="hidden"/>
                                      </p:to>
                                    </p:set>
                                  </p:childTnLst>
                                </p:cTn>
                              </p:par>
                            </p:childTnLst>
                          </p:cTn>
                        </p:par>
                        <p:par>
                          <p:cTn id="28" fill="hold" nodeType="afterGroup">
                            <p:stCondLst>
                              <p:cond delay="3600"/>
                            </p:stCondLst>
                            <p:childTnLst>
                              <p:par>
                                <p:cTn id="29" presetID="22" presetClass="exit" presetSubtype="4" fill="hold" nodeType="afterEffect">
                                  <p:stCondLst>
                                    <p:cond delay="100"/>
                                  </p:stCondLst>
                                  <p:childTnLst>
                                    <p:animEffect transition="out" filter="wipe(down)">
                                      <p:cBhvr>
                                        <p:cTn id="30" dur="500"/>
                                        <p:tgtEl>
                                          <p:spTgt spid="6176"/>
                                        </p:tgtEl>
                                      </p:cBhvr>
                                    </p:animEffect>
                                    <p:set>
                                      <p:cBhvr>
                                        <p:cTn id="31" dur="1" fill="hold">
                                          <p:stCondLst>
                                            <p:cond delay="499"/>
                                          </p:stCondLst>
                                        </p:cTn>
                                        <p:tgtEl>
                                          <p:spTgt spid="6176"/>
                                        </p:tgtEl>
                                        <p:attrNameLst>
                                          <p:attrName>style.visibility</p:attrName>
                                        </p:attrNameLst>
                                      </p:cBhvr>
                                      <p:to>
                                        <p:strVal val="hidden"/>
                                      </p:to>
                                    </p:set>
                                  </p:childTnLst>
                                </p:cTn>
                              </p:par>
                            </p:childTnLst>
                          </p:cTn>
                        </p:par>
                        <p:par>
                          <p:cTn id="32" fill="hold" nodeType="afterGroup">
                            <p:stCondLst>
                              <p:cond delay="4200"/>
                            </p:stCondLst>
                            <p:childTnLst>
                              <p:par>
                                <p:cTn id="33" presetID="22" presetClass="entr" presetSubtype="4" fill="hold" nodeType="afterEffect">
                                  <p:stCondLst>
                                    <p:cond delay="100"/>
                                  </p:stCondLst>
                                  <p:childTnLst>
                                    <p:set>
                                      <p:cBhvr>
                                        <p:cTn id="34" dur="1" fill="hold">
                                          <p:stCondLst>
                                            <p:cond delay="0"/>
                                          </p:stCondLst>
                                        </p:cTn>
                                        <p:tgtEl>
                                          <p:spTgt spid="6207"/>
                                        </p:tgtEl>
                                        <p:attrNameLst>
                                          <p:attrName>style.visibility</p:attrName>
                                        </p:attrNameLst>
                                      </p:cBhvr>
                                      <p:to>
                                        <p:strVal val="visible"/>
                                      </p:to>
                                    </p:set>
                                    <p:animEffect transition="in" filter="wipe(down)">
                                      <p:cBhvr>
                                        <p:cTn id="35" dur="500"/>
                                        <p:tgtEl>
                                          <p:spTgt spid="6207"/>
                                        </p:tgtEl>
                                      </p:cBhvr>
                                    </p:animEffect>
                                  </p:childTnLst>
                                  <p:subTnLst>
                                    <p:audio>
                                      <p:cMediaNode>
                                        <p:cTn display="0" masterRel="sameClick">
                                          <p:stCondLst>
                                            <p:cond evt="begin" delay="0">
                                              <p:tn val="33"/>
                                            </p:cond>
                                          </p:stCondLst>
                                          <p:endCondLst>
                                            <p:cond evt="onStopAudio" delay="0">
                                              <p:tgtEl>
                                                <p:sldTgt/>
                                              </p:tgtEl>
                                            </p:cond>
                                          </p:endCondLst>
                                        </p:cTn>
                                        <p:tgtEl>
                                          <p:sndTgt r:embed="rId2" name="explode.wav"/>
                                        </p:tgtEl>
                                      </p:cMediaNode>
                                    </p:audio>
                                  </p:subTnLst>
                                </p:cTn>
                              </p:par>
                            </p:childTnLst>
                          </p:cTn>
                        </p:par>
                        <p:par>
                          <p:cTn id="36" fill="hold" nodeType="afterGroup">
                            <p:stCondLst>
                              <p:cond delay="4800"/>
                            </p:stCondLst>
                            <p:childTnLst>
                              <p:par>
                                <p:cTn id="37" presetID="4" presetClass="entr" presetSubtype="32" fill="hold" nodeType="afterEffect">
                                  <p:stCondLst>
                                    <p:cond delay="100"/>
                                  </p:stCondLst>
                                  <p:childTnLst>
                                    <p:set>
                                      <p:cBhvr>
                                        <p:cTn id="38" dur="1" fill="hold">
                                          <p:stCondLst>
                                            <p:cond delay="0"/>
                                          </p:stCondLst>
                                        </p:cTn>
                                        <p:tgtEl>
                                          <p:spTgt spid="6146"/>
                                        </p:tgtEl>
                                        <p:attrNameLst>
                                          <p:attrName>style.visibility</p:attrName>
                                        </p:attrNameLst>
                                      </p:cBhvr>
                                      <p:to>
                                        <p:strVal val="visible"/>
                                      </p:to>
                                    </p:set>
                                    <p:animEffect transition="in" filter="box(out)">
                                      <p:cBhvr>
                                        <p:cTn id="39" dur="500"/>
                                        <p:tgtEl>
                                          <p:spTgt spid="6146"/>
                                        </p:tgtEl>
                                      </p:cBhvr>
                                    </p:animEffect>
                                  </p:childTnLst>
                                  <p:subTnLst>
                                    <p:audio>
                                      <p:cMediaNode>
                                        <p:cTn display="0" masterRel="sameClick">
                                          <p:stCondLst>
                                            <p:cond evt="begin" delay="0">
                                              <p:tn val="37"/>
                                            </p:cond>
                                          </p:stCondLst>
                                          <p:endCondLst>
                                            <p:cond evt="onStopAudio" delay="0">
                                              <p:tgtEl>
                                                <p:sldTgt/>
                                              </p:tgtEl>
                                            </p:cond>
                                          </p:endCondLst>
                                        </p:cTn>
                                        <p:tgtEl>
                                          <p:sndTgt r:embed="rId2" name="explode.wav"/>
                                        </p:tgtEl>
                                      </p:cMediaNode>
                                    </p:audio>
                                  </p:subTnLst>
                                </p:cTn>
                              </p:par>
                            </p:childTnLst>
                          </p:cTn>
                        </p:par>
                        <p:par>
                          <p:cTn id="40" fill="hold" nodeType="afterGroup">
                            <p:stCondLst>
                              <p:cond delay="5400"/>
                            </p:stCondLst>
                            <p:childTnLst>
                              <p:par>
                                <p:cTn id="41" presetID="22" presetClass="exit" presetSubtype="4" fill="hold" nodeType="afterEffect">
                                  <p:stCondLst>
                                    <p:cond delay="100"/>
                                  </p:stCondLst>
                                  <p:childTnLst>
                                    <p:animEffect transition="out" filter="wipe(down)">
                                      <p:cBhvr>
                                        <p:cTn id="42" dur="500"/>
                                        <p:tgtEl>
                                          <p:spTgt spid="6207"/>
                                        </p:tgtEl>
                                      </p:cBhvr>
                                    </p:animEffect>
                                    <p:set>
                                      <p:cBhvr>
                                        <p:cTn id="43" dur="1" fill="hold">
                                          <p:stCondLst>
                                            <p:cond delay="499"/>
                                          </p:stCondLst>
                                        </p:cTn>
                                        <p:tgtEl>
                                          <p:spTgt spid="6207"/>
                                        </p:tgtEl>
                                        <p:attrNameLst>
                                          <p:attrName>style.visibility</p:attrName>
                                        </p:attrNameLst>
                                      </p:cBhvr>
                                      <p:to>
                                        <p:strVal val="hidden"/>
                                      </p:to>
                                    </p:set>
                                  </p:childTnLst>
                                </p:cTn>
                              </p:par>
                            </p:childTnLst>
                          </p:cTn>
                        </p:par>
                        <p:par>
                          <p:cTn id="44" fill="hold" nodeType="afterGroup">
                            <p:stCondLst>
                              <p:cond delay="6000"/>
                            </p:stCondLst>
                            <p:childTnLst>
                              <p:par>
                                <p:cTn id="45" presetID="22" presetClass="entr" presetSubtype="4" fill="hold" nodeType="afterEffect">
                                  <p:stCondLst>
                                    <p:cond delay="100"/>
                                  </p:stCondLst>
                                  <p:childTnLst>
                                    <p:set>
                                      <p:cBhvr>
                                        <p:cTn id="46" dur="1" fill="hold">
                                          <p:stCondLst>
                                            <p:cond delay="0"/>
                                          </p:stCondLst>
                                        </p:cTn>
                                        <p:tgtEl>
                                          <p:spTgt spid="6212"/>
                                        </p:tgtEl>
                                        <p:attrNameLst>
                                          <p:attrName>style.visibility</p:attrName>
                                        </p:attrNameLst>
                                      </p:cBhvr>
                                      <p:to>
                                        <p:strVal val="visible"/>
                                      </p:to>
                                    </p:set>
                                    <p:animEffect transition="in" filter="wipe(down)">
                                      <p:cBhvr>
                                        <p:cTn id="47" dur="500"/>
                                        <p:tgtEl>
                                          <p:spTgt spid="6212"/>
                                        </p:tgtEl>
                                      </p:cBhvr>
                                    </p:animEffect>
                                  </p:childTnLst>
                                  <p:subTnLst>
                                    <p:audio>
                                      <p:cMediaNode>
                                        <p:cTn display="0" masterRel="sameClick">
                                          <p:stCondLst>
                                            <p:cond evt="begin" delay="0">
                                              <p:tn val="45"/>
                                            </p:cond>
                                          </p:stCondLst>
                                          <p:endCondLst>
                                            <p:cond evt="onStopAudio" delay="0">
                                              <p:tgtEl>
                                                <p:sldTgt/>
                                              </p:tgtEl>
                                            </p:cond>
                                          </p:endCondLst>
                                        </p:cTn>
                                        <p:tgtEl>
                                          <p:sndTgt r:embed="rId4" name="laser.wav"/>
                                        </p:tgtEl>
                                      </p:cMediaNode>
                                    </p:audio>
                                  </p:subTnLst>
                                </p:cTn>
                              </p:par>
                            </p:childTnLst>
                          </p:cTn>
                        </p:par>
                        <p:par>
                          <p:cTn id="48" fill="hold" nodeType="afterGroup">
                            <p:stCondLst>
                              <p:cond delay="6600"/>
                            </p:stCondLst>
                            <p:childTnLst>
                              <p:par>
                                <p:cTn id="49" presetID="4" presetClass="entr" presetSubtype="32" fill="hold" nodeType="afterEffect">
                                  <p:stCondLst>
                                    <p:cond delay="100"/>
                                  </p:stCondLst>
                                  <p:childTnLst>
                                    <p:set>
                                      <p:cBhvr>
                                        <p:cTn id="50" dur="1" fill="hold">
                                          <p:stCondLst>
                                            <p:cond delay="0"/>
                                          </p:stCondLst>
                                        </p:cTn>
                                        <p:tgtEl>
                                          <p:spTgt spid="6211"/>
                                        </p:tgtEl>
                                        <p:attrNameLst>
                                          <p:attrName>style.visibility</p:attrName>
                                        </p:attrNameLst>
                                      </p:cBhvr>
                                      <p:to>
                                        <p:strVal val="visible"/>
                                      </p:to>
                                    </p:set>
                                    <p:animEffect transition="in" filter="box(out)">
                                      <p:cBhvr>
                                        <p:cTn id="51" dur="500"/>
                                        <p:tgtEl>
                                          <p:spTgt spid="6211"/>
                                        </p:tgtEl>
                                      </p:cBhvr>
                                    </p:animEffect>
                                  </p:childTnLst>
                                  <p:subTnLst>
                                    <p:audio>
                                      <p:cMediaNode>
                                        <p:cTn display="0" masterRel="sameClick">
                                          <p:stCondLst>
                                            <p:cond evt="begin" delay="0">
                                              <p:tn val="49"/>
                                            </p:cond>
                                          </p:stCondLst>
                                          <p:endCondLst>
                                            <p:cond evt="onStopAudio" delay="0">
                                              <p:tgtEl>
                                                <p:sldTgt/>
                                              </p:tgtEl>
                                            </p:cond>
                                          </p:endCondLst>
                                        </p:cTn>
                                        <p:tgtEl>
                                          <p:sndTgt r:embed="rId5" name="hammer.wav"/>
                                        </p:tgtEl>
                                      </p:cMediaNode>
                                    </p:audio>
                                  </p:subTnLst>
                                </p:cTn>
                              </p:par>
                            </p:childTnLst>
                          </p:cTn>
                        </p:par>
                        <p:par>
                          <p:cTn id="52" fill="hold" nodeType="afterGroup">
                            <p:stCondLst>
                              <p:cond delay="7200"/>
                            </p:stCondLst>
                            <p:childTnLst>
                              <p:par>
                                <p:cTn id="53" presetID="22" presetClass="exit" presetSubtype="4" fill="hold" nodeType="afterEffect">
                                  <p:stCondLst>
                                    <p:cond delay="100"/>
                                  </p:stCondLst>
                                  <p:childTnLst>
                                    <p:animEffect transition="out" filter="wipe(down)">
                                      <p:cBhvr>
                                        <p:cTn id="54" dur="500"/>
                                        <p:tgtEl>
                                          <p:spTgt spid="6212"/>
                                        </p:tgtEl>
                                      </p:cBhvr>
                                    </p:animEffect>
                                    <p:set>
                                      <p:cBhvr>
                                        <p:cTn id="55" dur="1" fill="hold">
                                          <p:stCondLst>
                                            <p:cond delay="499"/>
                                          </p:stCondLst>
                                        </p:cTn>
                                        <p:tgtEl>
                                          <p:spTgt spid="6212"/>
                                        </p:tgtEl>
                                        <p:attrNameLst>
                                          <p:attrName>style.visibility</p:attrName>
                                        </p:attrNameLst>
                                      </p:cBhvr>
                                      <p:to>
                                        <p:strVal val="hidden"/>
                                      </p:to>
                                    </p:set>
                                  </p:childTnLst>
                                </p:cTn>
                              </p:par>
                            </p:childTnLst>
                          </p:cTn>
                        </p:par>
                        <p:par>
                          <p:cTn id="56" fill="hold" nodeType="afterGroup">
                            <p:stCondLst>
                              <p:cond delay="7800"/>
                            </p:stCondLst>
                            <p:childTnLst>
                              <p:par>
                                <p:cTn id="57" presetID="6" presetClass="entr" presetSubtype="32" fill="hold" nodeType="afterEffect">
                                  <p:stCondLst>
                                    <p:cond delay="100"/>
                                  </p:stCondLst>
                                  <p:childTnLst>
                                    <p:set>
                                      <p:cBhvr>
                                        <p:cTn id="58" dur="1" fill="hold">
                                          <p:stCondLst>
                                            <p:cond delay="0"/>
                                          </p:stCondLst>
                                        </p:cTn>
                                        <p:tgtEl>
                                          <p:spTgt spid="6216"/>
                                        </p:tgtEl>
                                        <p:attrNameLst>
                                          <p:attrName>style.visibility</p:attrName>
                                        </p:attrNameLst>
                                      </p:cBhvr>
                                      <p:to>
                                        <p:strVal val="visible"/>
                                      </p:to>
                                    </p:set>
                                    <p:animEffect transition="in" filter="circle(out)">
                                      <p:cBhvr>
                                        <p:cTn id="59" dur="1000"/>
                                        <p:tgtEl>
                                          <p:spTgt spid="6216"/>
                                        </p:tgtEl>
                                      </p:cBhvr>
                                    </p:animEffect>
                                  </p:childTnLst>
                                  <p:subTnLst>
                                    <p:audio>
                                      <p:cMediaNode>
                                        <p:cTn display="0" masterRel="sameClick">
                                          <p:stCondLst>
                                            <p:cond evt="begin" delay="0">
                                              <p:tn val="57"/>
                                            </p:cond>
                                          </p:stCondLst>
                                          <p:endCondLst>
                                            <p:cond evt="onStopAudio" delay="0">
                                              <p:tgtEl>
                                                <p:sldTgt/>
                                              </p:tgtEl>
                                            </p:cond>
                                          </p:endCondLst>
                                        </p:cTn>
                                        <p:tgtEl>
                                          <p:sndTgt r:embed="rId2" name="explode.wav"/>
                                        </p:tgtEl>
                                      </p:cMediaNode>
                                    </p:audio>
                                  </p:subTnLst>
                                </p:cTn>
                              </p:par>
                            </p:childTnLst>
                          </p:cTn>
                        </p:par>
                        <p:par>
                          <p:cTn id="60" fill="hold" nodeType="afterGroup">
                            <p:stCondLst>
                              <p:cond delay="8900"/>
                            </p:stCondLst>
                            <p:childTnLst>
                              <p:par>
                                <p:cTn id="61" presetID="6" presetClass="entr" presetSubtype="32" fill="hold" nodeType="afterEffect">
                                  <p:stCondLst>
                                    <p:cond delay="100"/>
                                  </p:stCondLst>
                                  <p:childTnLst>
                                    <p:set>
                                      <p:cBhvr>
                                        <p:cTn id="62" dur="1" fill="hold">
                                          <p:stCondLst>
                                            <p:cond delay="0"/>
                                          </p:stCondLst>
                                        </p:cTn>
                                        <p:tgtEl>
                                          <p:spTgt spid="6217"/>
                                        </p:tgtEl>
                                        <p:attrNameLst>
                                          <p:attrName>style.visibility</p:attrName>
                                        </p:attrNameLst>
                                      </p:cBhvr>
                                      <p:to>
                                        <p:strVal val="visible"/>
                                      </p:to>
                                    </p:set>
                                    <p:animEffect transition="in" filter="circle(out)">
                                      <p:cBhvr>
                                        <p:cTn id="63" dur="1000"/>
                                        <p:tgtEl>
                                          <p:spTgt spid="6217"/>
                                        </p:tgtEl>
                                      </p:cBhvr>
                                    </p:animEffect>
                                  </p:childTnLst>
                                  <p:subTnLst>
                                    <p:audio>
                                      <p:cMediaNode>
                                        <p:cTn display="0" masterRel="sameClick">
                                          <p:stCondLst>
                                            <p:cond evt="begin" delay="0">
                                              <p:tn val="61"/>
                                            </p:cond>
                                          </p:stCondLst>
                                          <p:endCondLst>
                                            <p:cond evt="onStopAudio" delay="0">
                                              <p:tgtEl>
                                                <p:sldTgt/>
                                              </p:tgtEl>
                                            </p:cond>
                                          </p:endCondLst>
                                        </p:cTn>
                                        <p:tgtEl>
                                          <p:sndTgt r:embed="rId2" name="explode.wav"/>
                                        </p:tgtEl>
                                      </p:cMediaNode>
                                    </p:audio>
                                  </p:subTnLst>
                                </p:cTn>
                              </p:par>
                            </p:childTnLst>
                          </p:cTn>
                        </p:par>
                        <p:par>
                          <p:cTn id="64" fill="hold" nodeType="afterGroup">
                            <p:stCondLst>
                              <p:cond delay="10000"/>
                            </p:stCondLst>
                            <p:childTnLst>
                              <p:par>
                                <p:cTn id="65" presetID="6" presetClass="entr" presetSubtype="32" fill="hold" nodeType="afterEffect">
                                  <p:stCondLst>
                                    <p:cond delay="100"/>
                                  </p:stCondLst>
                                  <p:childTnLst>
                                    <p:set>
                                      <p:cBhvr>
                                        <p:cTn id="66" dur="1" fill="hold">
                                          <p:stCondLst>
                                            <p:cond delay="0"/>
                                          </p:stCondLst>
                                        </p:cTn>
                                        <p:tgtEl>
                                          <p:spTgt spid="6244"/>
                                        </p:tgtEl>
                                        <p:attrNameLst>
                                          <p:attrName>style.visibility</p:attrName>
                                        </p:attrNameLst>
                                      </p:cBhvr>
                                      <p:to>
                                        <p:strVal val="visible"/>
                                      </p:to>
                                    </p:set>
                                    <p:animEffect transition="in" filter="circle(out)">
                                      <p:cBhvr>
                                        <p:cTn id="67" dur="1000"/>
                                        <p:tgtEl>
                                          <p:spTgt spid="6244"/>
                                        </p:tgtEl>
                                      </p:cBhvr>
                                    </p:animEffect>
                                  </p:childTnLst>
                                  <p:subTnLst>
                                    <p:audio>
                                      <p:cMediaNode>
                                        <p:cTn display="0" masterRel="sameClick">
                                          <p:stCondLst>
                                            <p:cond evt="begin" delay="0">
                                              <p:tn val="65"/>
                                            </p:cond>
                                          </p:stCondLst>
                                          <p:endCondLst>
                                            <p:cond evt="onStopAudio" delay="0">
                                              <p:tgtEl>
                                                <p:sldTgt/>
                                              </p:tgtEl>
                                            </p:cond>
                                          </p:endCondLst>
                                        </p:cTn>
                                        <p:tgtEl>
                                          <p:sndTgt r:embed="rId2" name="explode.wav"/>
                                        </p:tgtEl>
                                      </p:cMediaNode>
                                    </p:audio>
                                  </p:subTnLst>
                                </p:cTn>
                              </p:par>
                            </p:childTnLst>
                          </p:cTn>
                        </p:par>
                        <p:par>
                          <p:cTn id="68" fill="hold" nodeType="afterGroup">
                            <p:stCondLst>
                              <p:cond delay="11100"/>
                            </p:stCondLst>
                            <p:childTnLst>
                              <p:par>
                                <p:cTn id="69" presetID="6" presetClass="entr" presetSubtype="32" fill="hold" nodeType="afterEffect">
                                  <p:stCondLst>
                                    <p:cond delay="100"/>
                                  </p:stCondLst>
                                  <p:childTnLst>
                                    <p:set>
                                      <p:cBhvr>
                                        <p:cTn id="70" dur="1" fill="hold">
                                          <p:stCondLst>
                                            <p:cond delay="0"/>
                                          </p:stCondLst>
                                        </p:cTn>
                                        <p:tgtEl>
                                          <p:spTgt spid="6146"/>
                                        </p:tgtEl>
                                        <p:attrNameLst>
                                          <p:attrName>style.visibility</p:attrName>
                                        </p:attrNameLst>
                                      </p:cBhvr>
                                      <p:to>
                                        <p:strVal val="visible"/>
                                      </p:to>
                                    </p:set>
                                    <p:animEffect transition="in" filter="circle(out)">
                                      <p:cBhvr>
                                        <p:cTn id="71" dur="500"/>
                                        <p:tgtEl>
                                          <p:spTgt spid="6146"/>
                                        </p:tgtEl>
                                      </p:cBhvr>
                                    </p:animEffect>
                                  </p:childTnLst>
                                  <p:subTnLst>
                                    <p:audio>
                                      <p:cMediaNode>
                                        <p:cTn display="0" masterRel="sameClick">
                                          <p:stCondLst>
                                            <p:cond evt="begin" delay="0">
                                              <p:tn val="69"/>
                                            </p:cond>
                                          </p:stCondLst>
                                          <p:endCondLst>
                                            <p:cond evt="onStopAudio" delay="0">
                                              <p:tgtEl>
                                                <p:sldTgt/>
                                              </p:tgtEl>
                                            </p:cond>
                                          </p:endCondLst>
                                        </p:cTn>
                                        <p:tgtEl>
                                          <p:sndTgt r:embed="rId3" name="bomb.wav"/>
                                        </p:tgtEl>
                                      </p:cMediaNode>
                                    </p:audio>
                                  </p:subTnLst>
                                </p:cTn>
                              </p:par>
                            </p:childTnLst>
                          </p:cTn>
                        </p:par>
                        <p:par>
                          <p:cTn id="72" fill="hold" nodeType="afterGroup">
                            <p:stCondLst>
                              <p:cond delay="11700"/>
                            </p:stCondLst>
                            <p:childTnLst>
                              <p:par>
                                <p:cTn id="73" presetID="6" presetClass="entr" presetSubtype="32" fill="hold" nodeType="afterEffect">
                                  <p:stCondLst>
                                    <p:cond delay="100"/>
                                  </p:stCondLst>
                                  <p:childTnLst>
                                    <p:set>
                                      <p:cBhvr>
                                        <p:cTn id="74" dur="1" fill="hold">
                                          <p:stCondLst>
                                            <p:cond delay="0"/>
                                          </p:stCondLst>
                                        </p:cTn>
                                        <p:tgtEl>
                                          <p:spTgt spid="6217"/>
                                        </p:tgtEl>
                                        <p:attrNameLst>
                                          <p:attrName>style.visibility</p:attrName>
                                        </p:attrNameLst>
                                      </p:cBhvr>
                                      <p:to>
                                        <p:strVal val="visible"/>
                                      </p:to>
                                    </p:set>
                                    <p:animEffect transition="in" filter="circle(out)">
                                      <p:cBhvr>
                                        <p:cTn id="75" dur="500"/>
                                        <p:tgtEl>
                                          <p:spTgt spid="6217"/>
                                        </p:tgtEl>
                                      </p:cBhvr>
                                    </p:animEffect>
                                  </p:childTnLst>
                                  <p:subTnLst>
                                    <p:audio>
                                      <p:cMediaNode>
                                        <p:cTn display="0" masterRel="sameClick">
                                          <p:stCondLst>
                                            <p:cond evt="begin" delay="0">
                                              <p:tn val="73"/>
                                            </p:cond>
                                          </p:stCondLst>
                                          <p:endCondLst>
                                            <p:cond evt="onStopAudio" delay="0">
                                              <p:tgtEl>
                                                <p:sldTgt/>
                                              </p:tgtEl>
                                            </p:cond>
                                          </p:endCondLst>
                                        </p:cTn>
                                        <p:tgtEl>
                                          <p:sndTgt r:embed="rId6" name="chimes.wav"/>
                                        </p:tgtEl>
                                      </p:cMediaNode>
                                    </p:audio>
                                  </p:subTnLst>
                                </p:cTn>
                              </p:par>
                            </p:childTnLst>
                          </p:cTn>
                        </p:par>
                        <p:par>
                          <p:cTn id="76" fill="hold" nodeType="afterGroup">
                            <p:stCondLst>
                              <p:cond delay="12300"/>
                            </p:stCondLst>
                            <p:childTnLst>
                              <p:par>
                                <p:cTn id="77" presetID="6" presetClass="entr" presetSubtype="32" fill="hold" nodeType="afterEffect">
                                  <p:stCondLst>
                                    <p:cond delay="100"/>
                                  </p:stCondLst>
                                  <p:childTnLst>
                                    <p:set>
                                      <p:cBhvr>
                                        <p:cTn id="78" dur="1" fill="hold">
                                          <p:stCondLst>
                                            <p:cond delay="0"/>
                                          </p:stCondLst>
                                        </p:cTn>
                                        <p:tgtEl>
                                          <p:spTgt spid="6244"/>
                                        </p:tgtEl>
                                        <p:attrNameLst>
                                          <p:attrName>style.visibility</p:attrName>
                                        </p:attrNameLst>
                                      </p:cBhvr>
                                      <p:to>
                                        <p:strVal val="visible"/>
                                      </p:to>
                                    </p:set>
                                    <p:animEffect transition="in" filter="circle(out)">
                                      <p:cBhvr>
                                        <p:cTn id="79" dur="1000"/>
                                        <p:tgtEl>
                                          <p:spTgt spid="6244"/>
                                        </p:tgtEl>
                                      </p:cBhvr>
                                    </p:animEffect>
                                  </p:childTnLst>
                                  <p:subTnLst>
                                    <p:audio>
                                      <p:cMediaNode>
                                        <p:cTn display="0" masterRel="sameClick">
                                          <p:stCondLst>
                                            <p:cond evt="begin" delay="0">
                                              <p:tn val="77"/>
                                            </p:cond>
                                          </p:stCondLst>
                                          <p:endCondLst>
                                            <p:cond evt="onStopAudio" delay="0">
                                              <p:tgtEl>
                                                <p:sldTgt/>
                                              </p:tgtEl>
                                            </p:cond>
                                          </p:endCondLst>
                                        </p:cTn>
                                        <p:tgtEl>
                                          <p:sndTgt r:embed="rId2" name="explode.wav"/>
                                        </p:tgtEl>
                                      </p:cMediaNode>
                                    </p:audio>
                                  </p:subTnLst>
                                </p:cTn>
                              </p:par>
                            </p:childTnLst>
                          </p:cTn>
                        </p:par>
                        <p:par>
                          <p:cTn id="80" fill="hold" nodeType="afterGroup">
                            <p:stCondLst>
                              <p:cond delay="13400"/>
                            </p:stCondLst>
                            <p:childTnLst>
                              <p:par>
                                <p:cTn id="81" presetID="6" presetClass="entr" presetSubtype="32" fill="hold" nodeType="afterEffect">
                                  <p:stCondLst>
                                    <p:cond delay="100"/>
                                  </p:stCondLst>
                                  <p:childTnLst>
                                    <p:set>
                                      <p:cBhvr>
                                        <p:cTn id="82" dur="1" fill="hold">
                                          <p:stCondLst>
                                            <p:cond delay="0"/>
                                          </p:stCondLst>
                                        </p:cTn>
                                        <p:tgtEl>
                                          <p:spTgt spid="6216"/>
                                        </p:tgtEl>
                                        <p:attrNameLst>
                                          <p:attrName>style.visibility</p:attrName>
                                        </p:attrNameLst>
                                      </p:cBhvr>
                                      <p:to>
                                        <p:strVal val="visible"/>
                                      </p:to>
                                    </p:set>
                                    <p:animEffect transition="in" filter="circle(out)">
                                      <p:cBhvr>
                                        <p:cTn id="83" dur="500"/>
                                        <p:tgtEl>
                                          <p:spTgt spid="6216"/>
                                        </p:tgtEl>
                                      </p:cBhvr>
                                    </p:animEffect>
                                  </p:childTnLst>
                                  <p:subTnLst>
                                    <p:audio>
                                      <p:cMediaNode>
                                        <p:cTn display="0" masterRel="sameClick">
                                          <p:stCondLst>
                                            <p:cond evt="begin" delay="0">
                                              <p:tn val="81"/>
                                            </p:cond>
                                          </p:stCondLst>
                                          <p:endCondLst>
                                            <p:cond evt="onStopAudio" delay="0">
                                              <p:tgtEl>
                                                <p:sldTgt/>
                                              </p:tgtEl>
                                            </p:cond>
                                          </p:endCondLst>
                                        </p:cTn>
                                        <p:tgtEl>
                                          <p:sndTgt r:embed="rId2" name="explode.wav"/>
                                        </p:tgtEl>
                                      </p:cMediaNode>
                                    </p:audio>
                                  </p:subTnLst>
                                </p:cTn>
                              </p:par>
                            </p:childTnLst>
                          </p:cTn>
                        </p:par>
                        <p:par>
                          <p:cTn id="84" fill="hold" nodeType="afterGroup">
                            <p:stCondLst>
                              <p:cond delay="14000"/>
                            </p:stCondLst>
                            <p:childTnLst>
                              <p:par>
                                <p:cTn id="85" presetID="6" presetClass="entr" presetSubtype="32" fill="hold" nodeType="afterEffect">
                                  <p:stCondLst>
                                    <p:cond delay="100"/>
                                  </p:stCondLst>
                                  <p:childTnLst>
                                    <p:set>
                                      <p:cBhvr>
                                        <p:cTn id="86" dur="1" fill="hold">
                                          <p:stCondLst>
                                            <p:cond delay="0"/>
                                          </p:stCondLst>
                                        </p:cTn>
                                        <p:tgtEl>
                                          <p:spTgt spid="6217"/>
                                        </p:tgtEl>
                                        <p:attrNameLst>
                                          <p:attrName>style.visibility</p:attrName>
                                        </p:attrNameLst>
                                      </p:cBhvr>
                                      <p:to>
                                        <p:strVal val="visible"/>
                                      </p:to>
                                    </p:set>
                                    <p:animEffect transition="in" filter="circle(out)">
                                      <p:cBhvr>
                                        <p:cTn id="87" dur="500"/>
                                        <p:tgtEl>
                                          <p:spTgt spid="6217"/>
                                        </p:tgtEl>
                                      </p:cBhvr>
                                    </p:animEffect>
                                  </p:childTnLst>
                                  <p:subTnLst>
                                    <p:audio>
                                      <p:cMediaNode>
                                        <p:cTn display="0" masterRel="sameClick">
                                          <p:stCondLst>
                                            <p:cond evt="begin" delay="0">
                                              <p:tn val="85"/>
                                            </p:cond>
                                          </p:stCondLst>
                                          <p:endCondLst>
                                            <p:cond evt="onStopAudio" delay="0">
                                              <p:tgtEl>
                                                <p:sldTgt/>
                                              </p:tgtEl>
                                            </p:cond>
                                          </p:endCondLst>
                                        </p:cTn>
                                        <p:tgtEl>
                                          <p:sndTgt r:embed="rId2" name="explode.wav"/>
                                        </p:tgtEl>
                                      </p:cMediaNode>
                                    </p:audio>
                                  </p:subTnLst>
                                </p:cTn>
                              </p:par>
                            </p:childTnLst>
                          </p:cTn>
                        </p:par>
                        <p:par>
                          <p:cTn id="88" fill="hold" nodeType="afterGroup">
                            <p:stCondLst>
                              <p:cond delay="14600"/>
                            </p:stCondLst>
                            <p:childTnLst>
                              <p:par>
                                <p:cTn id="89" presetID="6" presetClass="entr" presetSubtype="32" fill="hold" nodeType="afterEffect">
                                  <p:stCondLst>
                                    <p:cond delay="100"/>
                                  </p:stCondLst>
                                  <p:childTnLst>
                                    <p:set>
                                      <p:cBhvr>
                                        <p:cTn id="90" dur="1" fill="hold">
                                          <p:stCondLst>
                                            <p:cond delay="0"/>
                                          </p:stCondLst>
                                        </p:cTn>
                                        <p:tgtEl>
                                          <p:spTgt spid="6244"/>
                                        </p:tgtEl>
                                        <p:attrNameLst>
                                          <p:attrName>style.visibility</p:attrName>
                                        </p:attrNameLst>
                                      </p:cBhvr>
                                      <p:to>
                                        <p:strVal val="visible"/>
                                      </p:to>
                                    </p:set>
                                    <p:animEffect transition="in" filter="circle(out)">
                                      <p:cBhvr>
                                        <p:cTn id="91" dur="500"/>
                                        <p:tgtEl>
                                          <p:spTgt spid="6244"/>
                                        </p:tgtEl>
                                      </p:cBhvr>
                                    </p:animEffect>
                                  </p:childTnLst>
                                  <p:subTnLst>
                                    <p:audio>
                                      <p:cMediaNode>
                                        <p:cTn display="0" masterRel="sameClick">
                                          <p:stCondLst>
                                            <p:cond evt="begin" delay="0">
                                              <p:tn val="89"/>
                                            </p:cond>
                                          </p:stCondLst>
                                          <p:endCondLst>
                                            <p:cond evt="onStopAudio" delay="0">
                                              <p:tgtEl>
                                                <p:sldTgt/>
                                              </p:tgtEl>
                                            </p:cond>
                                          </p:endCondLst>
                                        </p:cTn>
                                        <p:tgtEl>
                                          <p:sndTgt r:embed="rId2" name="explode.wav"/>
                                        </p:tgtEl>
                                      </p:cMediaNode>
                                    </p:audio>
                                  </p:subTnLst>
                                </p:cTn>
                              </p:par>
                            </p:childTnLst>
                          </p:cTn>
                        </p:par>
                        <p:par>
                          <p:cTn id="92" fill="hold" nodeType="afterGroup">
                            <p:stCondLst>
                              <p:cond delay="15200"/>
                            </p:stCondLst>
                            <p:childTnLst>
                              <p:par>
                                <p:cTn id="93" presetID="6" presetClass="entr" presetSubtype="32" fill="hold" nodeType="afterEffect">
                                  <p:stCondLst>
                                    <p:cond delay="100"/>
                                  </p:stCondLst>
                                  <p:childTnLst>
                                    <p:set>
                                      <p:cBhvr>
                                        <p:cTn id="94" dur="1" fill="hold">
                                          <p:stCondLst>
                                            <p:cond delay="0"/>
                                          </p:stCondLst>
                                        </p:cTn>
                                        <p:tgtEl>
                                          <p:spTgt spid="6146"/>
                                        </p:tgtEl>
                                        <p:attrNameLst>
                                          <p:attrName>style.visibility</p:attrName>
                                        </p:attrNameLst>
                                      </p:cBhvr>
                                      <p:to>
                                        <p:strVal val="visible"/>
                                      </p:to>
                                    </p:set>
                                    <p:animEffect transition="in" filter="circle(out)">
                                      <p:cBhvr>
                                        <p:cTn id="95" dur="500"/>
                                        <p:tgtEl>
                                          <p:spTgt spid="6146"/>
                                        </p:tgtEl>
                                      </p:cBhvr>
                                    </p:animEffect>
                                  </p:childTnLst>
                                  <p:subTnLst>
                                    <p:audio>
                                      <p:cMediaNode>
                                        <p:cTn display="0" masterRel="sameClick">
                                          <p:stCondLst>
                                            <p:cond evt="begin" delay="0">
                                              <p:tn val="93"/>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06171" y="319315"/>
            <a:ext cx="8882093" cy="3046988"/>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Khởi động </a:t>
            </a:r>
          </a:p>
          <a:p>
            <a:r>
              <a:rPr lang="en-US" sz="2400">
                <a:latin typeface="Times New Roman" panose="02020603050405020304" pitchFamily="18" charset="0"/>
                <a:cs typeface="Times New Roman" panose="02020603050405020304" pitchFamily="18" charset="0"/>
              </a:rPr>
              <a:t>Chọn ngôi sao yêu thích để tìm ngôi sao may mắn</a:t>
            </a:r>
          </a:p>
          <a:p>
            <a:r>
              <a:rPr lang="en-US" sz="2400">
                <a:latin typeface="Times New Roman" panose="02020603050405020304" pitchFamily="18" charset="0"/>
                <a:cs typeface="Times New Roman" panose="02020603050405020304" pitchFamily="18" charset="0"/>
              </a:rPr>
              <a:t>+ chọn sao nào thì hs phải trả lời câu hỏi tương ứng cho ngôi sao mình chọn nếu đúng HS sẽ có quà nếu sai thì không được chơi tiếp.</a:t>
            </a:r>
          </a:p>
          <a:p>
            <a:r>
              <a:rPr lang="en-US" sz="2400">
                <a:latin typeface="Times New Roman" panose="02020603050405020304" pitchFamily="18" charset="0"/>
                <a:cs typeface="Times New Roman" panose="02020603050405020304" pitchFamily="18" charset="0"/>
              </a:rPr>
              <a:t>+ Gv bấm vào mũi tên để trở về trang đầu</a:t>
            </a:r>
          </a:p>
          <a:p>
            <a:r>
              <a:rPr lang="en-US" sz="2400">
                <a:latin typeface="Times New Roman" panose="02020603050405020304" pitchFamily="18" charset="0"/>
                <a:cs typeface="Times New Roman" panose="02020603050405020304" pitchFamily="18" charset="0"/>
              </a:rPr>
              <a:t>+ HS tiếp tục chọn……</a:t>
            </a:r>
          </a:p>
          <a:p>
            <a:r>
              <a:rPr lang="en-US" sz="2400">
                <a:latin typeface="Times New Roman" panose="02020603050405020304" pitchFamily="18" charset="0"/>
                <a:cs typeface="Times New Roman" panose="02020603050405020304" pitchFamily="18" charset="0"/>
              </a:rPr>
              <a:t>+ HS hái hết sao GV bấm vào sao vàng góc bên phải để chuyển về sline bài học</a:t>
            </a:r>
          </a:p>
        </p:txBody>
      </p:sp>
      <p:sp>
        <p:nvSpPr>
          <p:cNvPr id="8" name="TextBox 7"/>
          <p:cNvSpPr txBox="1"/>
          <p:nvPr/>
        </p:nvSpPr>
        <p:spPr>
          <a:xfrm>
            <a:off x="2394857" y="3969656"/>
            <a:ext cx="7705956" cy="2308324"/>
          </a:xfrm>
          <a:prstGeom prst="rect">
            <a:avLst/>
          </a:prstGeom>
          <a:noFill/>
        </p:spPr>
        <p:txBody>
          <a:bodyPr wrap="none" rtlCol="0">
            <a:spAutoFit/>
          </a:bodyPr>
          <a:lstStyle/>
          <a:p>
            <a:pPr algn="ctr"/>
            <a:r>
              <a:rPr lang="en-US" sz="2400">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Trò chơi phần luyện tập củng cố  </a:t>
            </a:r>
          </a:p>
          <a:p>
            <a:r>
              <a:rPr lang="en-US" sz="2400">
                <a:latin typeface="Times New Roman" panose="02020603050405020304" pitchFamily="18" charset="0"/>
                <a:cs typeface="Times New Roman" panose="02020603050405020304" pitchFamily="18" charset="0"/>
              </a:rPr>
              <a:t>HS chọn miếng ghép số 1,2,3,4 tùy ý và trả lời câu hỏi sau </a:t>
            </a:r>
          </a:p>
          <a:p>
            <a:r>
              <a:rPr lang="en-US" sz="2400">
                <a:latin typeface="Times New Roman" panose="02020603050405020304" pitchFamily="18" charset="0"/>
                <a:cs typeface="Times New Roman" panose="02020603050405020304" pitchFamily="18" charset="0"/>
              </a:rPr>
              <a:t>+ Gv bấm vào mũi tên để trở về trang đầu</a:t>
            </a:r>
          </a:p>
          <a:p>
            <a:r>
              <a:rPr lang="en-US" sz="2400">
                <a:latin typeface="Times New Roman" panose="02020603050405020304" pitchFamily="18" charset="0"/>
                <a:cs typeface="Times New Roman" panose="02020603050405020304" pitchFamily="18" charset="0"/>
              </a:rPr>
              <a:t>+ HS tiếp tục chọn……</a:t>
            </a:r>
          </a:p>
          <a:p>
            <a:r>
              <a:rPr lang="en-US" sz="2400">
                <a:latin typeface="Times New Roman" panose="02020603050405020304" pitchFamily="18" charset="0"/>
                <a:cs typeface="Times New Roman" panose="02020603050405020304" pitchFamily="18" charset="0"/>
              </a:rPr>
              <a:t>+ Ra bức tranh phía sau 4 miếng ghép và nêu ý nghĩa của nó </a:t>
            </a:r>
          </a:p>
          <a:p>
            <a:r>
              <a:rPr lang="en-US" sz="2400">
                <a:latin typeface="Times New Roman" panose="02020603050405020304" pitchFamily="18" charset="0"/>
                <a:cs typeface="Times New Roman" panose="02020603050405020304" pitchFamily="18" charset="0"/>
              </a:rPr>
              <a:t>GV bấm vào bức tranh để ra sline Hướng dẫn về nhà</a:t>
            </a:r>
          </a:p>
        </p:txBody>
      </p:sp>
    </p:spTree>
    <p:extLst>
      <p:ext uri="{BB962C8B-B14F-4D97-AF65-F5344CB8AC3E}">
        <p14:creationId xmlns:p14="http://schemas.microsoft.com/office/powerpoint/2010/main" val="242201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845547" y="571817"/>
            <a:ext cx="304800" cy="304800"/>
          </a:xfrm>
          <a:prstGeom prst="rect">
            <a:avLst/>
          </a:prstGeom>
          <a:noFill/>
          <a:ln w="9525">
            <a:noFill/>
            <a:miter lim="800000"/>
            <a:headEnd/>
            <a:tailEnd/>
          </a:ln>
        </p:spPr>
      </p:pic>
      <p:sp>
        <p:nvSpPr>
          <p:cNvPr id="3" name="Down Arrow 2">
            <a:hlinkClick r:id="rId6" action="ppaction://hlinksldjump"/>
          </p:cNvPr>
          <p:cNvSpPr/>
          <p:nvPr/>
        </p:nvSpPr>
        <p:spPr>
          <a:xfrm rot="5400000">
            <a:off x="11692207" y="6358207"/>
            <a:ext cx="405206" cy="59438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2927833" y="172742"/>
            <a:ext cx="6389344" cy="1364775"/>
            <a:chOff x="2927833" y="172742"/>
            <a:chExt cx="6389344" cy="1364775"/>
          </a:xfrm>
        </p:grpSpPr>
        <p:sp>
          <p:nvSpPr>
            <p:cNvPr id="5" name="Cloud 4"/>
            <p:cNvSpPr/>
            <p:nvPr/>
          </p:nvSpPr>
          <p:spPr>
            <a:xfrm>
              <a:off x="2927833" y="172742"/>
              <a:ext cx="6389344" cy="1364775"/>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FFFF00"/>
                </a:solidFill>
              </a:endParaRPr>
            </a:p>
          </p:txBody>
        </p:sp>
        <p:sp>
          <p:nvSpPr>
            <p:cNvPr id="6" name="TextBox 5"/>
            <p:cNvSpPr txBox="1"/>
            <p:nvPr/>
          </p:nvSpPr>
          <p:spPr>
            <a:xfrm>
              <a:off x="4281360" y="301413"/>
              <a:ext cx="4227439" cy="954107"/>
            </a:xfrm>
            <a:prstGeom prst="rect">
              <a:avLst/>
            </a:prstGeom>
            <a:noFill/>
          </p:spPr>
          <p:txBody>
            <a:bodyPr wrap="none" rtlCol="0">
              <a:spAutoFit/>
            </a:bodyPr>
            <a:lstStyle/>
            <a:p>
              <a:r>
                <a:rPr lang="en-US" sz="2800" b="1">
                  <a:solidFill>
                    <a:srgbClr val="FFFF00"/>
                  </a:solidFill>
                  <a:latin typeface="Times New Roman" panose="02020603050405020304" pitchFamily="18" charset="0"/>
                  <a:cs typeface="Times New Roman" panose="02020603050405020304" pitchFamily="18" charset="0"/>
                </a:rPr>
                <a:t> Sao 2: Điền vào dấu  …..  </a:t>
              </a:r>
            </a:p>
            <a:p>
              <a:r>
                <a:rPr lang="en-US" sz="2800" b="1">
                  <a:solidFill>
                    <a:srgbClr val="FFFF00"/>
                  </a:solidFill>
                  <a:latin typeface="Times New Roman" panose="02020603050405020304" pitchFamily="18" charset="0"/>
                  <a:cs typeface="Times New Roman" panose="02020603050405020304" pitchFamily="18" charset="0"/>
                </a:rPr>
                <a:t>để được khẳng định đúng</a:t>
              </a:r>
              <a:endParaRPr lang="vi-VN" sz="2800" b="1">
                <a:solidFill>
                  <a:srgbClr val="FFFF00"/>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Rectangle 6"/>
              <p:cNvSpPr/>
              <p:nvPr/>
            </p:nvSpPr>
            <p:spPr>
              <a:xfrm>
                <a:off x="2927833" y="1791981"/>
                <a:ext cx="7967790" cy="595548"/>
              </a:xfrm>
              <a:prstGeom prst="rect">
                <a:avLst/>
              </a:prstGeom>
            </p:spPr>
            <p:txBody>
              <a:bodyPr wrap="square">
                <a:spAutoFit/>
              </a:bodyPr>
              <a:lstStyle/>
              <a:p>
                <a:pPr algn="just">
                  <a:lnSpc>
                    <a:spcPct val="107000"/>
                  </a:lnSpc>
                  <a:spcAft>
                    <a:spcPts val="800"/>
                  </a:spcAft>
                  <a:tabLst>
                    <a:tab pos="1658620" algn="l"/>
                  </a:tabLst>
                </a:pPr>
                <a:r>
                  <a:rPr lang="vi-VN" sz="2800" b="1">
                    <a:latin typeface="Times New Roman" panose="02020603050405020304" pitchFamily="18" charset="0"/>
                    <a:ea typeface="Calibri" panose="020F0502020204030204" pitchFamily="34" charset="0"/>
                    <a:cs typeface="Times New Roman" panose="02020603050405020304" pitchFamily="18" charset="0"/>
                  </a:rPr>
                  <a:t>a</a:t>
                </a:r>
                <a:r>
                  <a:rPr lang="pl-PL" sz="2800" b="1">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Với a</a:t>
                </a:r>
                <a:r>
                  <a:rPr lang="pl-PL" sz="2800" b="1">
                    <a:effectLst/>
                    <a:latin typeface="Times New Roman" panose="02020603050405020304" pitchFamily="18" charset="0"/>
                    <a:ea typeface="Calibri" panose="020F0502020204030204" pitchFamily="34" charset="0"/>
                    <a:cs typeface="Times New Roman" panose="02020603050405020304" pitchFamily="18" charset="0"/>
                  </a:rPr>
                  <a:t> và </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vi-VN" sz="2800" b="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0</a:t>
                </a:r>
                <a:r>
                  <a:rPr lang="pl-PL" sz="2800" b="1">
                    <a:effectLst/>
                    <a:latin typeface="Times New Roman" panose="02020603050405020304" pitchFamily="18" charset="0"/>
                    <a:ea typeface="Calibri" panose="020F0502020204030204" pitchFamily="34" charset="0"/>
                    <a:cs typeface="Times New Roman" panose="02020603050405020304" pitchFamily="18" charset="0"/>
                  </a:rPr>
                  <a:t> ta có </a:t>
                </a:r>
                <a14:m>
                  <m:oMath xmlns:m="http://schemas.openxmlformats.org/officeDocument/2006/math">
                    <m:r>
                      <a:rPr lang="en-US" sz="2800" b="1" i="1">
                        <a:effectLst/>
                        <a:latin typeface="Cambria Math" panose="02040503050406030204" pitchFamily="18" charset="0"/>
                        <a:ea typeface="Calibri" panose="020F0502020204030204" pitchFamily="34" charset="0"/>
                        <a:cs typeface="Times New Roman" panose="02020603050405020304" pitchFamily="18" charset="0"/>
                      </a:rPr>
                      <m:t>𝒂</m:t>
                    </m:r>
                    <m:r>
                      <a:rPr lang="fr-FR" sz="28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𝒃</m:t>
                    </m:r>
                    <m:r>
                      <a:rPr lang="vi-VN" sz="28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2800" b="0" i="0">
                        <a:effectLst/>
                        <a:latin typeface="Cambria Math" panose="02040503050406030204" pitchFamily="18" charset="0"/>
                        <a:ea typeface="Calibri" panose="020F0502020204030204" pitchFamily="34" charset="0"/>
                        <a:cs typeface="Times New Roman" panose="02020603050405020304" pitchFamily="18" charset="0"/>
                      </a:rPr>
                      <m:t>⇔</m:t>
                    </m:r>
                    <m:r>
                      <a:rPr lang="vi-VN" sz="2800" b="0" i="0" smtClean="0">
                        <a:effectLst/>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2800" b="0" i="0">
                            <a:effectLst/>
                            <a:latin typeface="Cambria Math" panose="02040503050406030204" pitchFamily="18" charset="0"/>
                            <a:ea typeface="Calibri" panose="020F0502020204030204" pitchFamily="34" charset="0"/>
                            <a:cs typeface="Times New Roman" panose="02020603050405020304" pitchFamily="18" charset="0"/>
                          </a:rPr>
                          <m:t>....</m:t>
                        </m:r>
                      </m:e>
                    </m:rad>
                    <m:r>
                      <a:rPr lang="vi-VN" sz="28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2800" b="0" i="0">
                        <a:effectLst/>
                        <a:latin typeface="Cambria Math" panose="02040503050406030204" pitchFamily="18" charset="0"/>
                        <a:ea typeface="Calibri" panose="020F0502020204030204" pitchFamily="34" charset="0"/>
                        <a:cs typeface="Times New Roman" panose="02020603050405020304" pitchFamily="18" charset="0"/>
                      </a:rPr>
                      <m:t>&lt;</m:t>
                    </m:r>
                    <m:r>
                      <a:rPr lang="vi-VN" sz="2800" b="0" i="0" smtClean="0">
                        <a:effectLst/>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2800" b="0" i="0">
                            <a:effectLst/>
                            <a:latin typeface="Cambria Math" panose="02040503050406030204" pitchFamily="18" charset="0"/>
                            <a:ea typeface="Calibri" panose="020F0502020204030204" pitchFamily="34" charset="0"/>
                            <a:cs typeface="Times New Roman" panose="02020603050405020304" pitchFamily="18" charset="0"/>
                          </a:rPr>
                          <m:t>....</m:t>
                        </m:r>
                      </m:e>
                    </m:rad>
                  </m:oMath>
                </a14:m>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927833" y="1791981"/>
                <a:ext cx="7967790" cy="595548"/>
              </a:xfrm>
              <a:prstGeom prst="rect">
                <a:avLst/>
              </a:prstGeom>
              <a:blipFill rotWithShape="0">
                <a:blip r:embed="rId7"/>
                <a:stretch>
                  <a:fillRect l="-1530" t="-7143" b="-204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51991" y="2758193"/>
                <a:ext cx="6441122" cy="568232"/>
              </a:xfrm>
              <a:prstGeom prst="rect">
                <a:avLst/>
              </a:prstGeom>
            </p:spPr>
            <p:txBody>
              <a:bodyPr wrap="none">
                <a:spAutoFit/>
              </a:bodyPr>
              <a:lstStyle/>
              <a:p>
                <a14:m>
                  <m:oMath xmlns:m="http://schemas.openxmlformats.org/officeDocument/2006/math">
                    <m:r>
                      <a:rPr lang="vi-VN" sz="2800" b="1" i="0" smtClean="0">
                        <a:latin typeface="Cambria Math" panose="02040503050406030204" pitchFamily="18" charset="0"/>
                      </a:rPr>
                      <m:t>𝐛</m:t>
                    </m:r>
                    <m:r>
                      <a:rPr lang="vi-VN" sz="2800" b="1" i="0" smtClean="0">
                        <a:latin typeface="Cambria Math" panose="02040503050406030204" pitchFamily="18" charset="0"/>
                      </a:rPr>
                      <m:t>) </m:t>
                    </m:r>
                    <m:rad>
                      <m:radPr>
                        <m:degHide m:val="on"/>
                        <m:ctrlPr>
                          <a:rPr lang="vi-VN" sz="2800" b="1" i="1" smtClean="0">
                            <a:latin typeface="Cambria Math" panose="02040503050406030204" pitchFamily="18" charset="0"/>
                          </a:rPr>
                        </m:ctrlPr>
                      </m:radPr>
                      <m:deg/>
                      <m:e>
                        <m:r>
                          <a:rPr lang="vi-VN" sz="2800" b="1" i="1">
                            <a:latin typeface="Cambria Math" panose="02040503050406030204" pitchFamily="18" charset="0"/>
                          </a:rPr>
                          <m:t>𝒂</m:t>
                        </m:r>
                        <m:r>
                          <a:rPr lang="vi-VN" sz="2800" b="1" i="0">
                            <a:latin typeface="Cambria Math" panose="02040503050406030204" pitchFamily="18" charset="0"/>
                          </a:rPr>
                          <m:t>.</m:t>
                        </m:r>
                        <m:r>
                          <a:rPr lang="vi-VN" sz="2800" b="1" i="1">
                            <a:latin typeface="Cambria Math" panose="02040503050406030204" pitchFamily="18" charset="0"/>
                          </a:rPr>
                          <m:t>𝒃</m:t>
                        </m:r>
                      </m:e>
                    </m:rad>
                    <m:r>
                      <a:rPr lang="vi-VN" sz="2800" b="1" i="1">
                        <a:latin typeface="Cambria Math" panose="02040503050406030204" pitchFamily="18" charset="0"/>
                        <a:ea typeface="Cambria Math" panose="02040503050406030204" pitchFamily="18" charset="0"/>
                      </a:rPr>
                      <m:t>=</m:t>
                    </m:r>
                  </m:oMath>
                </a14:m>
                <a:r>
                  <a:rPr lang="vi-VN" sz="2800" b="1">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  ( </a:t>
                </a:r>
                <a14:m>
                  <m:oMath xmlns:m="http://schemas.openxmlformats.org/officeDocument/2006/math">
                    <m:r>
                      <a:rPr lang="vi-VN" sz="2800" b="1" i="1" smtClean="0">
                        <a:latin typeface="Cambria Math" panose="02040503050406030204" pitchFamily="18" charset="0"/>
                        <a:cs typeface="Times New Roman" panose="02020603050405020304" pitchFamily="18" charset="0"/>
                      </a:rPr>
                      <m:t>𝒂</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 ;</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𝒃</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vi-VN" sz="2800" b="1">
                    <a:latin typeface="Times New Roman" panose="02020603050405020304" pitchFamily="18" charset="0"/>
                    <a:cs typeface="Times New Roman" panose="02020603050405020304" pitchFamily="18"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2951991" y="2758193"/>
                <a:ext cx="6441122" cy="568232"/>
              </a:xfrm>
              <a:prstGeom prst="rect">
                <a:avLst/>
              </a:prstGeom>
              <a:blipFill rotWithShape="0">
                <a:blip r:embed="rId8"/>
                <a:stretch>
                  <a:fillRect t="-2128" b="-2872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927833" y="3455293"/>
                <a:ext cx="6440965" cy="1030539"/>
              </a:xfrm>
              <a:prstGeom prst="rect">
                <a:avLst/>
              </a:prstGeom>
            </p:spPr>
            <p:txBody>
              <a:bodyPr wrap="square">
                <a:spAutoFit/>
              </a:bodyPr>
              <a:lstStyle/>
              <a:p>
                <a:pPr algn="just">
                  <a:lnSpc>
                    <a:spcPct val="107000"/>
                  </a:lnSpc>
                  <a:spcAft>
                    <a:spcPts val="800"/>
                  </a:spcAft>
                  <a:tabLst>
                    <a:tab pos="4382135" algn="l"/>
                  </a:tabLst>
                </a:pPr>
                <a:r>
                  <a:rPr lang="vi-VN" sz="2800" b="1">
                    <a:latin typeface="Times New Roman" panose="02020603050405020304" pitchFamily="18" charset="0"/>
                    <a:ea typeface="Calibri" panose="020F0502020204030204" pitchFamily="34" charset="0"/>
                    <a:cs typeface="Times New Roman" panose="02020603050405020304" pitchFamily="18" charset="0"/>
                  </a:rPr>
                  <a:t>c</a:t>
                </a:r>
                <a:r>
                  <a:rPr lang="fr-FR" sz="2800" b="1">
                    <a:effectLst/>
                    <a:latin typeface="Times New Roman" panose="02020603050405020304" pitchFamily="18" charset="0"/>
                    <a:ea typeface="Calibri" panose="020F0502020204030204" pitchFamily="34" charset="0"/>
                    <a:cs typeface="Times New Roman" panose="02020603050405020304" pitchFamily="18" charset="0"/>
                  </a:rPr>
                  <a:t>)  Với  a </a:t>
                </a:r>
                <a:r>
                  <a:rPr lang="en-US" sz="2800" b="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fr-FR" sz="2800" b="1">
                    <a:effectLst/>
                    <a:latin typeface="Times New Roman" panose="02020603050405020304" pitchFamily="18" charset="0"/>
                    <a:ea typeface="Calibri" panose="020F0502020204030204" pitchFamily="34" charset="0"/>
                    <a:cs typeface="Times New Roman" panose="02020603050405020304" pitchFamily="18" charset="0"/>
                  </a:rPr>
                  <a:t>0, b &gt; 0 ta có </a:t>
                </a:r>
                <a14:m>
                  <m:oMath xmlns:m="http://schemas.openxmlformats.org/officeDocument/2006/math">
                    <m:rad>
                      <m:radPr>
                        <m:degHide m:val="on"/>
                        <m:ctrlPr>
                          <a:rPr lang="vi-VN" sz="2800" b="1"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vi-VN" sz="2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b="1" i="1">
                                <a:effectLst/>
                                <a:latin typeface="Cambria Math" panose="02040503050406030204" pitchFamily="18" charset="0"/>
                                <a:ea typeface="Calibri" panose="020F0502020204030204" pitchFamily="34" charset="0"/>
                                <a:cs typeface="Times New Roman" panose="02020603050405020304" pitchFamily="18" charset="0"/>
                              </a:rPr>
                              <m:t>𝒂</m:t>
                            </m:r>
                          </m:num>
                          <m:den>
                            <m:r>
                              <a:rPr lang="en-US" sz="2800" b="1" i="1">
                                <a:effectLst/>
                                <a:latin typeface="Cambria Math" panose="02040503050406030204" pitchFamily="18" charset="0"/>
                                <a:ea typeface="Calibri" panose="020F0502020204030204" pitchFamily="34" charset="0"/>
                                <a:cs typeface="Times New Roman" panose="02020603050405020304" pitchFamily="18" charset="0"/>
                              </a:rPr>
                              <m:t>𝒃</m:t>
                            </m:r>
                          </m:den>
                        </m:f>
                      </m:e>
                    </m:rad>
                    <m:r>
                      <a:rPr lang="fr-FR" sz="2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2800" b="1">
                            <a:effectLst/>
                            <a:latin typeface="Cambria Math" panose="02040503050406030204" pitchFamily="18" charset="0"/>
                            <a:ea typeface="Calibri" panose="020F0502020204030204" pitchFamily="34" charset="0"/>
                            <a:cs typeface="Times New Roman" panose="02020603050405020304" pitchFamily="18" charset="0"/>
                          </a:rPr>
                          <m:t>.</m:t>
                        </m:r>
                        <m:r>
                          <a:rPr lang="en-US" sz="28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8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2800" b="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8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800" b="1"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2800" b="1">
                            <a:effectLst/>
                            <a:latin typeface="Cambria Math" panose="02040503050406030204" pitchFamily="18" charset="0"/>
                            <a:ea typeface="Calibri" panose="020F0502020204030204" pitchFamily="34" charset="0"/>
                            <a:cs typeface="Times New Roman" panose="02020603050405020304" pitchFamily="18" charset="0"/>
                          </a:rPr>
                          <m:t>....</m:t>
                        </m:r>
                      </m:den>
                    </m:f>
                  </m:oMath>
                </a14:m>
                <a:endParaRPr lang="vi-VN" sz="2800" b="1">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27833" y="3455293"/>
                <a:ext cx="6440965" cy="1030539"/>
              </a:xfrm>
              <a:prstGeom prst="rect">
                <a:avLst/>
              </a:prstGeom>
              <a:blipFill rotWithShape="0">
                <a:blip r:embed="rId9"/>
                <a:stretch>
                  <a:fillRect l="-1892"/>
                </a:stretch>
              </a:blipFill>
            </p:spPr>
            <p:txBody>
              <a:bodyPr/>
              <a:lstStyle/>
              <a:p>
                <a:r>
                  <a:rPr lang="vi-VN">
                    <a:noFill/>
                  </a:rPr>
                  <a:t> </a:t>
                </a:r>
              </a:p>
            </p:txBody>
          </p:sp>
        </mc:Fallback>
      </mc:AlternateContent>
      <p:sp>
        <p:nvSpPr>
          <p:cNvPr id="10" name="TextBox 9"/>
          <p:cNvSpPr txBox="1"/>
          <p:nvPr/>
        </p:nvSpPr>
        <p:spPr>
          <a:xfrm>
            <a:off x="8314515" y="1908929"/>
            <a:ext cx="36420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a</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605069" y="1980416"/>
            <a:ext cx="36420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4808037" y="2708366"/>
                <a:ext cx="1498170" cy="583750"/>
              </a:xfrm>
              <a:prstGeom prst="rect">
                <a:avLst/>
              </a:prstGeom>
              <a:noFill/>
            </p:spPr>
            <p:txBody>
              <a:bodyPr wrap="square" rtlCol="0">
                <a:spAutoFit/>
              </a:bodyPr>
              <a:lstStyle/>
              <a:p>
                <a14:m>
                  <m:oMath xmlns:m="http://schemas.openxmlformats.org/officeDocument/2006/math">
                    <m:rad>
                      <m:radPr>
                        <m:degHide m:val="on"/>
                        <m:ctrlPr>
                          <a:rPr lang="vi-VN" sz="2800" b="1" i="1" smtClean="0">
                            <a:solidFill>
                              <a:srgbClr val="FF0000"/>
                            </a:solidFill>
                            <a:latin typeface="Cambria Math" panose="02040503050406030204" pitchFamily="18" charset="0"/>
                            <a:cs typeface="Times New Roman" panose="02020603050405020304" pitchFamily="18" charset="0"/>
                          </a:rPr>
                        </m:ctrlPr>
                      </m:radPr>
                      <m:deg/>
                      <m:e>
                        <m:r>
                          <a:rPr lang="vi-VN" sz="2800" b="1" i="1" smtClean="0">
                            <a:solidFill>
                              <a:srgbClr val="FF0000"/>
                            </a:solidFill>
                            <a:latin typeface="Cambria Math" panose="02040503050406030204" pitchFamily="18" charset="0"/>
                            <a:cs typeface="Times New Roman" panose="02020603050405020304" pitchFamily="18" charset="0"/>
                          </a:rPr>
                          <m:t>𝒂</m:t>
                        </m:r>
                      </m:e>
                    </m:rad>
                  </m:oMath>
                </a14:m>
                <a:r>
                  <a:rPr lang="vi-VN" sz="2800" b="1">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vi-VN" sz="2800" b="1" i="1" smtClean="0">
                            <a:solidFill>
                              <a:srgbClr val="FF0000"/>
                            </a:solidFill>
                            <a:latin typeface="Cambria Math" panose="02040503050406030204" pitchFamily="18" charset="0"/>
                            <a:cs typeface="Times New Roman" panose="02020603050405020304" pitchFamily="18" charset="0"/>
                          </a:rPr>
                        </m:ctrlPr>
                      </m:radPr>
                      <m:deg/>
                      <m:e>
                        <m:r>
                          <a:rPr lang="vi-VN" sz="2800" b="1" i="1" smtClean="0">
                            <a:solidFill>
                              <a:srgbClr val="FF0000"/>
                            </a:solidFill>
                            <a:latin typeface="Cambria Math" panose="02040503050406030204" pitchFamily="18" charset="0"/>
                            <a:cs typeface="Times New Roman" panose="02020603050405020304" pitchFamily="18" charset="0"/>
                          </a:rPr>
                          <m:t>𝒃</m:t>
                        </m:r>
                      </m:e>
                    </m:rad>
                  </m:oMath>
                </a14:m>
                <a:endParaRPr lang="vi-VN" sz="2800" b="1">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808037" y="2708366"/>
                <a:ext cx="1498170" cy="583750"/>
              </a:xfrm>
              <a:prstGeom prst="rect">
                <a:avLst/>
              </a:prstGeom>
              <a:blipFill rotWithShape="0">
                <a:blip r:embed="rId10"/>
                <a:stretch>
                  <a:fillRect t="-2083" b="-260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484341" y="3455029"/>
                <a:ext cx="788965" cy="1046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vi-VN" sz="2800" b="1" i="1" smtClean="0">
                              <a:solidFill>
                                <a:srgbClr val="FF0000"/>
                              </a:solidFill>
                              <a:latin typeface="Cambria Math" panose="02040503050406030204" pitchFamily="18" charset="0"/>
                              <a:cs typeface="Times New Roman" panose="02020603050405020304" pitchFamily="18" charset="0"/>
                            </a:rPr>
                          </m:ctrlPr>
                        </m:fPr>
                        <m:num>
                          <m:rad>
                            <m:radPr>
                              <m:degHide m:val="on"/>
                              <m:ctrlPr>
                                <a:rPr lang="vi-VN" sz="2800" b="1" i="1">
                                  <a:solidFill>
                                    <a:srgbClr val="FF0000"/>
                                  </a:solidFill>
                                  <a:latin typeface="Cambria Math" panose="02040503050406030204" pitchFamily="18" charset="0"/>
                                  <a:cs typeface="Times New Roman" panose="02020603050405020304" pitchFamily="18" charset="0"/>
                                </a:rPr>
                              </m:ctrlPr>
                            </m:radPr>
                            <m:deg/>
                            <m:e>
                              <m:r>
                                <a:rPr lang="vi-VN" sz="2800" b="1" i="1">
                                  <a:solidFill>
                                    <a:srgbClr val="FF0000"/>
                                  </a:solidFill>
                                  <a:latin typeface="Cambria Math" panose="02040503050406030204" pitchFamily="18" charset="0"/>
                                  <a:cs typeface="Times New Roman" panose="02020603050405020304" pitchFamily="18" charset="0"/>
                                </a:rPr>
                                <m:t>𝒂</m:t>
                              </m:r>
                            </m:e>
                          </m:rad>
                        </m:num>
                        <m:den>
                          <m:rad>
                            <m:radPr>
                              <m:degHide m:val="on"/>
                              <m:ctrlPr>
                                <a:rPr lang="vi-VN" sz="2800" b="1" i="1">
                                  <a:solidFill>
                                    <a:srgbClr val="FF0000"/>
                                  </a:solidFill>
                                  <a:latin typeface="Cambria Math" panose="02040503050406030204" pitchFamily="18" charset="0"/>
                                  <a:cs typeface="Times New Roman" panose="02020603050405020304" pitchFamily="18" charset="0"/>
                                </a:rPr>
                              </m:ctrlPr>
                            </m:radPr>
                            <m:deg/>
                            <m:e>
                              <m:r>
                                <a:rPr lang="vi-VN" sz="2800" b="1" i="1" smtClean="0">
                                  <a:solidFill>
                                    <a:srgbClr val="FF0000"/>
                                  </a:solidFill>
                                  <a:latin typeface="Cambria Math" panose="02040503050406030204" pitchFamily="18" charset="0"/>
                                  <a:cs typeface="Times New Roman" panose="02020603050405020304" pitchFamily="18" charset="0"/>
                                </a:rPr>
                                <m:t>𝒃</m:t>
                              </m:r>
                            </m:e>
                          </m:rad>
                        </m:den>
                      </m:f>
                    </m:oMath>
                  </m:oMathPara>
                </a14:m>
                <a:endParaRPr lang="vi-VN" sz="2800" b="1">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484341" y="3455029"/>
                <a:ext cx="788965" cy="1046569"/>
              </a:xfrm>
              <a:prstGeom prst="rect">
                <a:avLst/>
              </a:prstGeom>
              <a:blipFill rotWithShape="0">
                <a:blip r:embed="rId11"/>
                <a:stretch>
                  <a:fillRect/>
                </a:stretch>
              </a:blipFill>
            </p:spPr>
            <p:txBody>
              <a:bodyPr/>
              <a:lstStyle/>
              <a:p>
                <a:r>
                  <a:rPr lang="vi-VN">
                    <a:noFill/>
                  </a:rPr>
                  <a:t> </a:t>
                </a:r>
              </a:p>
            </p:txBody>
          </p:sp>
        </mc:Fallback>
      </mc:AlternateContent>
      <p:sp>
        <p:nvSpPr>
          <p:cNvPr id="14" name="Cloud Callout 13"/>
          <p:cNvSpPr/>
          <p:nvPr/>
        </p:nvSpPr>
        <p:spPr>
          <a:xfrm rot="10800000">
            <a:off x="387460" y="4469040"/>
            <a:ext cx="3073417" cy="1204686"/>
          </a:xfrm>
          <a:prstGeom prst="cloudCallout">
            <a:avLst>
              <a:gd name="adj1" fmla="val -29937"/>
              <a:gd name="adj2" fmla="val 134722"/>
            </a:avLst>
          </a:prstGeom>
          <a:solidFill>
            <a:srgbClr val="00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latin typeface="+mj-lt"/>
            </a:endParaRPr>
          </a:p>
        </p:txBody>
      </p:sp>
      <p:sp>
        <p:nvSpPr>
          <p:cNvPr id="15" name="TextBox 14"/>
          <p:cNvSpPr txBox="1"/>
          <p:nvPr/>
        </p:nvSpPr>
        <p:spPr>
          <a:xfrm>
            <a:off x="1023966" y="4722599"/>
            <a:ext cx="2074607" cy="830997"/>
          </a:xfrm>
          <a:prstGeom prst="rect">
            <a:avLst/>
          </a:prstGeom>
          <a:noFill/>
        </p:spPr>
        <p:txBody>
          <a:bodyPr wrap="none" rtlCol="0">
            <a:spAutoFit/>
          </a:bodyPr>
          <a:lstStyle/>
          <a:p>
            <a:r>
              <a:rPr lang="vi-VN" sz="2400" b="1">
                <a:solidFill>
                  <a:srgbClr val="FF0000"/>
                </a:solidFill>
                <a:latin typeface="+mj-lt"/>
              </a:rPr>
              <a:t>Tính chất của </a:t>
            </a:r>
          </a:p>
          <a:p>
            <a:r>
              <a:rPr lang="vi-VN" sz="2400" b="1">
                <a:solidFill>
                  <a:srgbClr val="FF0000"/>
                </a:solidFill>
                <a:latin typeface="+mj-lt"/>
              </a:rPr>
              <a:t>căn bậc hai</a:t>
            </a:r>
          </a:p>
        </p:txBody>
      </p:sp>
      <p:sp>
        <p:nvSpPr>
          <p:cNvPr id="16" name="TextBox 3"/>
          <p:cNvSpPr txBox="1">
            <a:spLocks noChangeArrowheads="1"/>
          </p:cNvSpPr>
          <p:nvPr/>
        </p:nvSpPr>
        <p:spPr bwMode="auto">
          <a:xfrm>
            <a:off x="3929319" y="5004312"/>
            <a:ext cx="696630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0000FF"/>
                </a:solidFill>
                <a:latin typeface="Times New Roman" panose="02020603050405020304" pitchFamily="18" charset="0"/>
                <a:cs typeface="Times New Roman" panose="02020603050405020304" pitchFamily="18" charset="0"/>
              </a:rPr>
              <a:t>Rất tốt ! </a:t>
            </a:r>
          </a:p>
          <a:p>
            <a:pPr algn="ctr" eaLnBrk="1" hangingPunct="1">
              <a:spcBef>
                <a:spcPct val="0"/>
              </a:spcBef>
              <a:buFontTx/>
              <a:buNone/>
            </a:pPr>
            <a:r>
              <a:rPr lang="en-US" sz="4050" b="1">
                <a:solidFill>
                  <a:srgbClr val="0000FF"/>
                </a:solidFill>
                <a:latin typeface="Times New Roman" panose="02020603050405020304" pitchFamily="18" charset="0"/>
                <a:cs typeface="Times New Roman" panose="02020603050405020304" pitchFamily="18" charset="0"/>
              </a:rPr>
              <a:t>Qùa dành cho bạn là quyển vở</a:t>
            </a:r>
            <a:endParaRPr lang="en-US" sz="4050" b="1" dirty="0">
              <a:solidFill>
                <a:srgbClr val="0000FF"/>
              </a:solidFill>
              <a:latin typeface="Times New Roman" panose="02020603050405020304" pitchFamily="18" charset="0"/>
              <a:cs typeface="Times New Roman" panose="02020603050405020304" pitchFamily="18" charset="0"/>
            </a:endParaRPr>
          </a:p>
        </p:txBody>
      </p:sp>
      <p:sp>
        <p:nvSpPr>
          <p:cNvPr id="17" name="Rectangle: Rounded Corners 3">
            <a:extLst>
              <a:ext uri="{FF2B5EF4-FFF2-40B4-BE49-F238E27FC236}">
                <a16:creationId xmlns:a16="http://schemas.microsoft.com/office/drawing/2014/main" id="{4303BB96-E468-4FF9-973A-AD6A9412E807}"/>
              </a:ext>
            </a:extLst>
          </p:cNvPr>
          <p:cNvSpPr/>
          <p:nvPr/>
        </p:nvSpPr>
        <p:spPr>
          <a:xfrm>
            <a:off x="10597178" y="63674"/>
            <a:ext cx="1501676" cy="43029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THỜI GIAN</a:t>
            </a:r>
          </a:p>
        </p:txBody>
      </p:sp>
      <p:sp>
        <p:nvSpPr>
          <p:cNvPr id="18" name="Rectangle: Rounded Corners 154">
            <a:extLst>
              <a:ext uri="{FF2B5EF4-FFF2-40B4-BE49-F238E27FC236}">
                <a16:creationId xmlns:a16="http://schemas.microsoft.com/office/drawing/2014/main" id="{5DEE4CEB-E13F-4E54-9CAB-8082B7CE536A}"/>
              </a:ext>
            </a:extLst>
          </p:cNvPr>
          <p:cNvSpPr/>
          <p:nvPr/>
        </p:nvSpPr>
        <p:spPr>
          <a:xfrm>
            <a:off x="10611131" y="6846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30</a:t>
            </a:r>
          </a:p>
        </p:txBody>
      </p:sp>
      <p:sp>
        <p:nvSpPr>
          <p:cNvPr id="19" name="Rectangle: Rounded Corners 155">
            <a:extLst>
              <a:ext uri="{FF2B5EF4-FFF2-40B4-BE49-F238E27FC236}">
                <a16:creationId xmlns:a16="http://schemas.microsoft.com/office/drawing/2014/main" id="{B341448D-0B2C-4AFD-AA4E-8CC6050E422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29</a:t>
            </a:r>
          </a:p>
        </p:txBody>
      </p:sp>
      <p:sp>
        <p:nvSpPr>
          <p:cNvPr id="20" name="Rectangle: Rounded Corners 156">
            <a:extLst>
              <a:ext uri="{FF2B5EF4-FFF2-40B4-BE49-F238E27FC236}">
                <a16:creationId xmlns:a16="http://schemas.microsoft.com/office/drawing/2014/main" id="{0D7F1BF5-CF44-4984-93AE-4CFF6E88603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28</a:t>
            </a:r>
          </a:p>
        </p:txBody>
      </p:sp>
      <p:sp>
        <p:nvSpPr>
          <p:cNvPr id="21" name="Rectangle: Rounded Corners 157">
            <a:extLst>
              <a:ext uri="{FF2B5EF4-FFF2-40B4-BE49-F238E27FC236}">
                <a16:creationId xmlns:a16="http://schemas.microsoft.com/office/drawing/2014/main" id="{6E3BC4C4-823B-441E-A0BB-9E7E2B272607}"/>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27</a:t>
            </a:r>
          </a:p>
        </p:txBody>
      </p:sp>
      <p:sp>
        <p:nvSpPr>
          <p:cNvPr id="22" name="Rectangle: Rounded Corners 158">
            <a:extLst>
              <a:ext uri="{FF2B5EF4-FFF2-40B4-BE49-F238E27FC236}">
                <a16:creationId xmlns:a16="http://schemas.microsoft.com/office/drawing/2014/main" id="{88793236-B96A-4072-BE01-1AD05643F33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26</a:t>
            </a:r>
          </a:p>
        </p:txBody>
      </p:sp>
      <p:sp>
        <p:nvSpPr>
          <p:cNvPr id="23" name="Rectangle: Rounded Corners 159">
            <a:extLst>
              <a:ext uri="{FF2B5EF4-FFF2-40B4-BE49-F238E27FC236}">
                <a16:creationId xmlns:a16="http://schemas.microsoft.com/office/drawing/2014/main" id="{BC8857BE-A132-4784-AC9E-DAF6C404D9C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25</a:t>
            </a:r>
          </a:p>
        </p:txBody>
      </p:sp>
      <p:sp>
        <p:nvSpPr>
          <p:cNvPr id="24" name="Rectangle: Rounded Corners 160">
            <a:extLst>
              <a:ext uri="{FF2B5EF4-FFF2-40B4-BE49-F238E27FC236}">
                <a16:creationId xmlns:a16="http://schemas.microsoft.com/office/drawing/2014/main" id="{686B9027-29E9-4024-938E-43D222270C95}"/>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24</a:t>
            </a:r>
          </a:p>
        </p:txBody>
      </p:sp>
      <p:sp>
        <p:nvSpPr>
          <p:cNvPr id="25" name="Rectangle: Rounded Corners 161">
            <a:extLst>
              <a:ext uri="{FF2B5EF4-FFF2-40B4-BE49-F238E27FC236}">
                <a16:creationId xmlns:a16="http://schemas.microsoft.com/office/drawing/2014/main" id="{113214FA-CCEC-44B9-AB7B-04B9495DBC8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23</a:t>
            </a:r>
          </a:p>
        </p:txBody>
      </p:sp>
      <p:sp>
        <p:nvSpPr>
          <p:cNvPr id="26" name="Rectangle: Rounded Corners 162">
            <a:extLst>
              <a:ext uri="{FF2B5EF4-FFF2-40B4-BE49-F238E27FC236}">
                <a16:creationId xmlns:a16="http://schemas.microsoft.com/office/drawing/2014/main" id="{C0B71CE7-26B1-4AB8-8849-F5D19A608F6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22</a:t>
            </a:r>
          </a:p>
        </p:txBody>
      </p:sp>
      <p:sp>
        <p:nvSpPr>
          <p:cNvPr id="27" name="Rectangle: Rounded Corners 163">
            <a:extLst>
              <a:ext uri="{FF2B5EF4-FFF2-40B4-BE49-F238E27FC236}">
                <a16:creationId xmlns:a16="http://schemas.microsoft.com/office/drawing/2014/main" id="{4F517DE3-294F-4F4B-B100-095C056E80E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21</a:t>
            </a:r>
          </a:p>
        </p:txBody>
      </p:sp>
      <p:sp>
        <p:nvSpPr>
          <p:cNvPr id="28" name="Rectangle: Rounded Corners 164">
            <a:extLst>
              <a:ext uri="{FF2B5EF4-FFF2-40B4-BE49-F238E27FC236}">
                <a16:creationId xmlns:a16="http://schemas.microsoft.com/office/drawing/2014/main" id="{56EE57BA-F071-465B-A36D-330D9653E571}"/>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20</a:t>
            </a:r>
          </a:p>
        </p:txBody>
      </p:sp>
      <p:sp>
        <p:nvSpPr>
          <p:cNvPr id="29" name="Rectangle: Rounded Corners 165">
            <a:extLst>
              <a:ext uri="{FF2B5EF4-FFF2-40B4-BE49-F238E27FC236}">
                <a16:creationId xmlns:a16="http://schemas.microsoft.com/office/drawing/2014/main" id="{DBA8F11A-01F2-42AE-B4C7-224205CFE01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19</a:t>
            </a:r>
          </a:p>
        </p:txBody>
      </p:sp>
      <p:sp>
        <p:nvSpPr>
          <p:cNvPr id="30" name="Rectangle: Rounded Corners 166">
            <a:extLst>
              <a:ext uri="{FF2B5EF4-FFF2-40B4-BE49-F238E27FC236}">
                <a16:creationId xmlns:a16="http://schemas.microsoft.com/office/drawing/2014/main" id="{68F97C3A-BC6D-4838-AA2E-B8D4EA0DD16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18</a:t>
            </a:r>
          </a:p>
        </p:txBody>
      </p:sp>
      <p:sp>
        <p:nvSpPr>
          <p:cNvPr id="31" name="Rectangle: Rounded Corners 167">
            <a:extLst>
              <a:ext uri="{FF2B5EF4-FFF2-40B4-BE49-F238E27FC236}">
                <a16:creationId xmlns:a16="http://schemas.microsoft.com/office/drawing/2014/main" id="{499B0D9E-C4E4-46EF-9FE6-463564972FF6}"/>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17</a:t>
            </a:r>
          </a:p>
        </p:txBody>
      </p:sp>
      <p:sp>
        <p:nvSpPr>
          <p:cNvPr id="32" name="Rectangle: Rounded Corners 168">
            <a:extLst>
              <a:ext uri="{FF2B5EF4-FFF2-40B4-BE49-F238E27FC236}">
                <a16:creationId xmlns:a16="http://schemas.microsoft.com/office/drawing/2014/main" id="{1231150D-3145-4F76-B57B-BC7C636068D6}"/>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16</a:t>
            </a:r>
          </a:p>
        </p:txBody>
      </p:sp>
      <p:sp>
        <p:nvSpPr>
          <p:cNvPr id="33" name="Rectangle: Rounded Corners 169">
            <a:extLst>
              <a:ext uri="{FF2B5EF4-FFF2-40B4-BE49-F238E27FC236}">
                <a16:creationId xmlns:a16="http://schemas.microsoft.com/office/drawing/2014/main" id="{0B91E6A0-8D6E-49C5-B10B-BB1CF37B81AD}"/>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15</a:t>
            </a:r>
          </a:p>
        </p:txBody>
      </p:sp>
      <p:sp>
        <p:nvSpPr>
          <p:cNvPr id="34" name="Rectangle: Rounded Corners 170">
            <a:extLst>
              <a:ext uri="{FF2B5EF4-FFF2-40B4-BE49-F238E27FC236}">
                <a16:creationId xmlns:a16="http://schemas.microsoft.com/office/drawing/2014/main" id="{38026127-711B-435B-94DE-DB6E149DC71C}"/>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14</a:t>
            </a:r>
          </a:p>
        </p:txBody>
      </p:sp>
      <p:sp>
        <p:nvSpPr>
          <p:cNvPr id="35" name="Rectangle: Rounded Corners 171">
            <a:extLst>
              <a:ext uri="{FF2B5EF4-FFF2-40B4-BE49-F238E27FC236}">
                <a16:creationId xmlns:a16="http://schemas.microsoft.com/office/drawing/2014/main" id="{C14C8319-0B3A-487C-9EE4-F983C356254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13</a:t>
            </a:r>
          </a:p>
        </p:txBody>
      </p:sp>
      <p:sp>
        <p:nvSpPr>
          <p:cNvPr id="36" name="Rectangle: Rounded Corners 172">
            <a:extLst>
              <a:ext uri="{FF2B5EF4-FFF2-40B4-BE49-F238E27FC236}">
                <a16:creationId xmlns:a16="http://schemas.microsoft.com/office/drawing/2014/main" id="{E9E2E2C0-B1DF-479D-9546-086E854B4CD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12</a:t>
            </a:r>
          </a:p>
        </p:txBody>
      </p:sp>
      <p:sp>
        <p:nvSpPr>
          <p:cNvPr id="37" name="Rectangle: Rounded Corners 173">
            <a:extLst>
              <a:ext uri="{FF2B5EF4-FFF2-40B4-BE49-F238E27FC236}">
                <a16:creationId xmlns:a16="http://schemas.microsoft.com/office/drawing/2014/main" id="{9C4BF873-A821-4628-97A8-D059937CAAF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11</a:t>
            </a:r>
          </a:p>
        </p:txBody>
      </p:sp>
      <p:sp>
        <p:nvSpPr>
          <p:cNvPr id="38" name="Rectangle: Rounded Corners 174">
            <a:extLst>
              <a:ext uri="{FF2B5EF4-FFF2-40B4-BE49-F238E27FC236}">
                <a16:creationId xmlns:a16="http://schemas.microsoft.com/office/drawing/2014/main" id="{52691D40-8C0E-4667-A610-1C54EA7D9EE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10</a:t>
            </a:r>
          </a:p>
        </p:txBody>
      </p:sp>
      <p:sp>
        <p:nvSpPr>
          <p:cNvPr id="39" name="Rectangle: Rounded Corners 175">
            <a:extLst>
              <a:ext uri="{FF2B5EF4-FFF2-40B4-BE49-F238E27FC236}">
                <a16:creationId xmlns:a16="http://schemas.microsoft.com/office/drawing/2014/main" id="{93E9F58F-BEA1-46C8-883A-2E2D092369E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09</a:t>
            </a:r>
          </a:p>
        </p:txBody>
      </p:sp>
      <p:sp>
        <p:nvSpPr>
          <p:cNvPr id="40" name="Rectangle: Rounded Corners 176">
            <a:extLst>
              <a:ext uri="{FF2B5EF4-FFF2-40B4-BE49-F238E27FC236}">
                <a16:creationId xmlns:a16="http://schemas.microsoft.com/office/drawing/2014/main" id="{23D056EC-DD40-48B3-8FE2-2B7113C71C1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08</a:t>
            </a:r>
          </a:p>
        </p:txBody>
      </p:sp>
      <p:sp>
        <p:nvSpPr>
          <p:cNvPr id="41" name="Rectangle: Rounded Corners 177">
            <a:extLst>
              <a:ext uri="{FF2B5EF4-FFF2-40B4-BE49-F238E27FC236}">
                <a16:creationId xmlns:a16="http://schemas.microsoft.com/office/drawing/2014/main" id="{90370E08-2678-4A2F-B297-15FB23DDD29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07</a:t>
            </a:r>
          </a:p>
        </p:txBody>
      </p:sp>
      <p:sp>
        <p:nvSpPr>
          <p:cNvPr id="42" name="Rectangle: Rounded Corners 178">
            <a:extLst>
              <a:ext uri="{FF2B5EF4-FFF2-40B4-BE49-F238E27FC236}">
                <a16:creationId xmlns:a16="http://schemas.microsoft.com/office/drawing/2014/main" id="{68B8FE45-45C7-4981-AAA5-E349D81F3027}"/>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06</a:t>
            </a:r>
          </a:p>
        </p:txBody>
      </p:sp>
      <p:sp>
        <p:nvSpPr>
          <p:cNvPr id="43" name="Rectangle: Rounded Corners 179">
            <a:extLst>
              <a:ext uri="{FF2B5EF4-FFF2-40B4-BE49-F238E27FC236}">
                <a16:creationId xmlns:a16="http://schemas.microsoft.com/office/drawing/2014/main" id="{3F153729-FDBD-4EB4-AE34-FE8FDA2B9D2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05</a:t>
            </a:r>
          </a:p>
        </p:txBody>
      </p:sp>
      <p:sp>
        <p:nvSpPr>
          <p:cNvPr id="44" name="Rectangle: Rounded Corners 180">
            <a:extLst>
              <a:ext uri="{FF2B5EF4-FFF2-40B4-BE49-F238E27FC236}">
                <a16:creationId xmlns:a16="http://schemas.microsoft.com/office/drawing/2014/main" id="{C504947B-95BA-4E4E-806B-E6908ED53E70}"/>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04</a:t>
            </a:r>
          </a:p>
        </p:txBody>
      </p:sp>
      <p:sp>
        <p:nvSpPr>
          <p:cNvPr id="45" name="Rectangle: Rounded Corners 181">
            <a:extLst>
              <a:ext uri="{FF2B5EF4-FFF2-40B4-BE49-F238E27FC236}">
                <a16:creationId xmlns:a16="http://schemas.microsoft.com/office/drawing/2014/main" id="{FA2AE9AA-DF6C-4198-8070-BE28C33BC93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03</a:t>
            </a:r>
          </a:p>
        </p:txBody>
      </p:sp>
      <p:sp>
        <p:nvSpPr>
          <p:cNvPr id="46" name="Rectangle: Rounded Corners 182">
            <a:extLst>
              <a:ext uri="{FF2B5EF4-FFF2-40B4-BE49-F238E27FC236}">
                <a16:creationId xmlns:a16="http://schemas.microsoft.com/office/drawing/2014/main" id="{5574E918-FCCF-4F5A-8338-F0195D48D32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02</a:t>
            </a:r>
          </a:p>
        </p:txBody>
      </p:sp>
      <p:sp>
        <p:nvSpPr>
          <p:cNvPr id="47" name="Rectangle: Rounded Corners 183">
            <a:extLst>
              <a:ext uri="{FF2B5EF4-FFF2-40B4-BE49-F238E27FC236}">
                <a16:creationId xmlns:a16="http://schemas.microsoft.com/office/drawing/2014/main" id="{84498586-260B-44AC-9119-279CD8106F7A}"/>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01</a:t>
            </a:r>
          </a:p>
        </p:txBody>
      </p:sp>
      <p:sp>
        <p:nvSpPr>
          <p:cNvPr id="48" name="Rectangle: Rounded Corners 184">
            <a:extLst>
              <a:ext uri="{FF2B5EF4-FFF2-40B4-BE49-F238E27FC236}">
                <a16:creationId xmlns:a16="http://schemas.microsoft.com/office/drawing/2014/main" id="{07059D34-D489-4C48-9C01-029A2E8240D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00</a:t>
            </a:r>
          </a:p>
        </p:txBody>
      </p:sp>
      <p:sp>
        <p:nvSpPr>
          <p:cNvPr id="49" name="Rectangle: Rounded Corners 186">
            <a:extLst>
              <a:ext uri="{FF2B5EF4-FFF2-40B4-BE49-F238E27FC236}">
                <a16:creationId xmlns:a16="http://schemas.microsoft.com/office/drawing/2014/main" id="{09BD8570-F3EE-4550-91DC-3636FF64E440}"/>
              </a:ext>
            </a:extLst>
          </p:cNvPr>
          <p:cNvSpPr/>
          <p:nvPr/>
        </p:nvSpPr>
        <p:spPr>
          <a:xfrm>
            <a:off x="10598802" y="73256"/>
            <a:ext cx="1498428"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40414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mediacall" presetSubtype="0" fill="hold" nodeType="withEffect">
                                  <p:stCondLst>
                                    <p:cond delay="0"/>
                                  </p:stCondLst>
                                  <p:childTnLst>
                                    <p:cmd type="call" cmd="playFrom(0.0)">
                                      <p:cBhvr>
                                        <p:cTn id="24" dur="2909" fill="hold"/>
                                        <p:tgtEl>
                                          <p:spTgt spid="2"/>
                                        </p:tgtEl>
                                      </p:cBhvr>
                                    </p:cmd>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17"/>
                                        </p:tgtEl>
                                      </p:cBhvr>
                                    </p:animEffect>
                                    <p:animScale>
                                      <p:cBhvr>
                                        <p:cTn id="42" dur="250" autoRev="1" fill="hold"/>
                                        <p:tgtEl>
                                          <p:spTgt spid="17"/>
                                        </p:tgtEl>
                                      </p:cBhvr>
                                      <p:by x="105000" y="105000"/>
                                    </p:animScale>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cTn>
                              </p:par>
                            </p:childTnLst>
                          </p:cTn>
                        </p:par>
                        <p:par>
                          <p:cTn id="61" fill="hold">
                            <p:stCondLst>
                              <p:cond delay="65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cTn>
                              </p:par>
                            </p:childTnLst>
                          </p:cTn>
                        </p:par>
                        <p:par>
                          <p:cTn id="64" fill="hold">
                            <p:stCondLst>
                              <p:cond delay="75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cTn>
                              </p:par>
                            </p:childTnLst>
                          </p:cTn>
                        </p:par>
                        <p:par>
                          <p:cTn id="67" fill="hold">
                            <p:stCondLst>
                              <p:cond delay="85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cTn>
                              </p:par>
                            </p:childTnLst>
                          </p:cTn>
                        </p:par>
                        <p:par>
                          <p:cTn id="70" fill="hold">
                            <p:stCondLst>
                              <p:cond delay="9500"/>
                            </p:stCondLst>
                            <p:childTnLst>
                              <p:par>
                                <p:cTn id="71" presetID="1" presetClass="entr" presetSubtype="0" fill="hold" grpId="0" nodeType="afterEffect">
                                  <p:stCondLst>
                                    <p:cond delay="0"/>
                                  </p:stCondLst>
                                  <p:childTnLst>
                                    <p:set>
                                      <p:cBhvr>
                                        <p:cTn id="72" dur="1" fill="hold">
                                          <p:stCondLst>
                                            <p:cond delay="999"/>
                                          </p:stCondLst>
                                        </p:cTn>
                                        <p:tgtEl>
                                          <p:spTgt spid="27"/>
                                        </p:tgtEl>
                                        <p:attrNameLst>
                                          <p:attrName>style.visibility</p:attrName>
                                        </p:attrNameLst>
                                      </p:cBhvr>
                                      <p:to>
                                        <p:strVal val="visible"/>
                                      </p:to>
                                    </p:set>
                                  </p:childTnLst>
                                </p:cTn>
                              </p:par>
                            </p:childTnLst>
                          </p:cTn>
                        </p:par>
                        <p:par>
                          <p:cTn id="73" fill="hold">
                            <p:stCondLst>
                              <p:cond delay="10500"/>
                            </p:stCondLst>
                            <p:childTnLst>
                              <p:par>
                                <p:cTn id="74" presetID="1" presetClass="entr" presetSubtype="0" fill="hold" grpId="0" nodeType="afterEffect">
                                  <p:stCondLst>
                                    <p:cond delay="0"/>
                                  </p:stCondLst>
                                  <p:childTnLst>
                                    <p:set>
                                      <p:cBhvr>
                                        <p:cTn id="75" dur="1" fill="hold">
                                          <p:stCondLst>
                                            <p:cond delay="999"/>
                                          </p:stCondLst>
                                        </p:cTn>
                                        <p:tgtEl>
                                          <p:spTgt spid="28"/>
                                        </p:tgtEl>
                                        <p:attrNameLst>
                                          <p:attrName>style.visibility</p:attrName>
                                        </p:attrNameLst>
                                      </p:cBhvr>
                                      <p:to>
                                        <p:strVal val="visible"/>
                                      </p:to>
                                    </p:set>
                                  </p:childTnLst>
                                </p:cTn>
                              </p:par>
                            </p:childTnLst>
                          </p:cTn>
                        </p:par>
                        <p:par>
                          <p:cTn id="76" fill="hold">
                            <p:stCondLst>
                              <p:cond delay="11500"/>
                            </p:stCondLst>
                            <p:childTnLst>
                              <p:par>
                                <p:cTn id="77" presetID="1" presetClass="entr" presetSubtype="0" fill="hold" grpId="0" nodeType="afterEffect">
                                  <p:stCondLst>
                                    <p:cond delay="0"/>
                                  </p:stCondLst>
                                  <p:childTnLst>
                                    <p:set>
                                      <p:cBhvr>
                                        <p:cTn id="78" dur="1" fill="hold">
                                          <p:stCondLst>
                                            <p:cond delay="999"/>
                                          </p:stCondLst>
                                        </p:cTn>
                                        <p:tgtEl>
                                          <p:spTgt spid="29"/>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grpId="0" nodeType="afterEffect">
                                  <p:stCondLst>
                                    <p:cond delay="0"/>
                                  </p:stCondLst>
                                  <p:childTnLst>
                                    <p:set>
                                      <p:cBhvr>
                                        <p:cTn id="81" dur="1" fill="hold">
                                          <p:stCondLst>
                                            <p:cond delay="999"/>
                                          </p:stCondLst>
                                        </p:cTn>
                                        <p:tgtEl>
                                          <p:spTgt spid="30"/>
                                        </p:tgtEl>
                                        <p:attrNameLst>
                                          <p:attrName>style.visibility</p:attrName>
                                        </p:attrNameLst>
                                      </p:cBhvr>
                                      <p:to>
                                        <p:strVal val="visible"/>
                                      </p:to>
                                    </p:set>
                                  </p:childTnLst>
                                </p:cTn>
                              </p:par>
                            </p:childTnLst>
                          </p:cTn>
                        </p:par>
                        <p:par>
                          <p:cTn id="82" fill="hold">
                            <p:stCondLst>
                              <p:cond delay="13500"/>
                            </p:stCondLst>
                            <p:childTnLst>
                              <p:par>
                                <p:cTn id="83" presetID="1" presetClass="entr" presetSubtype="0" fill="hold" grpId="0" nodeType="afterEffect">
                                  <p:stCondLst>
                                    <p:cond delay="0"/>
                                  </p:stCondLst>
                                  <p:childTnLst>
                                    <p:set>
                                      <p:cBhvr>
                                        <p:cTn id="84" dur="1" fill="hold">
                                          <p:stCondLst>
                                            <p:cond delay="999"/>
                                          </p:stCondLst>
                                        </p:cTn>
                                        <p:tgtEl>
                                          <p:spTgt spid="31"/>
                                        </p:tgtEl>
                                        <p:attrNameLst>
                                          <p:attrName>style.visibility</p:attrName>
                                        </p:attrNameLst>
                                      </p:cBhvr>
                                      <p:to>
                                        <p:strVal val="visible"/>
                                      </p:to>
                                    </p:set>
                                  </p:childTnLst>
                                </p:cTn>
                              </p:par>
                            </p:childTnLst>
                          </p:cTn>
                        </p:par>
                        <p:par>
                          <p:cTn id="85" fill="hold">
                            <p:stCondLst>
                              <p:cond delay="14500"/>
                            </p:stCondLst>
                            <p:childTnLst>
                              <p:par>
                                <p:cTn id="86" presetID="1" presetClass="entr" presetSubtype="0" fill="hold" grpId="0" nodeType="afterEffect">
                                  <p:stCondLst>
                                    <p:cond delay="0"/>
                                  </p:stCondLst>
                                  <p:childTnLst>
                                    <p:set>
                                      <p:cBhvr>
                                        <p:cTn id="87" dur="1" fill="hold">
                                          <p:stCondLst>
                                            <p:cond delay="999"/>
                                          </p:stCondLst>
                                        </p:cTn>
                                        <p:tgtEl>
                                          <p:spTgt spid="32"/>
                                        </p:tgtEl>
                                        <p:attrNameLst>
                                          <p:attrName>style.visibility</p:attrName>
                                        </p:attrNameLst>
                                      </p:cBhvr>
                                      <p:to>
                                        <p:strVal val="visible"/>
                                      </p:to>
                                    </p:set>
                                  </p:childTnLst>
                                </p:cTn>
                              </p:par>
                            </p:childTnLst>
                          </p:cTn>
                        </p:par>
                        <p:par>
                          <p:cTn id="88" fill="hold">
                            <p:stCondLst>
                              <p:cond delay="15500"/>
                            </p:stCondLst>
                            <p:childTnLst>
                              <p:par>
                                <p:cTn id="89" presetID="1" presetClass="entr" presetSubtype="0" fill="hold" grpId="0" nodeType="afterEffect">
                                  <p:stCondLst>
                                    <p:cond delay="0"/>
                                  </p:stCondLst>
                                  <p:childTnLst>
                                    <p:set>
                                      <p:cBhvr>
                                        <p:cTn id="90" dur="1" fill="hold">
                                          <p:stCondLst>
                                            <p:cond delay="999"/>
                                          </p:stCondLst>
                                        </p:cTn>
                                        <p:tgtEl>
                                          <p:spTgt spid="33"/>
                                        </p:tgtEl>
                                        <p:attrNameLst>
                                          <p:attrName>style.visibility</p:attrName>
                                        </p:attrNameLst>
                                      </p:cBhvr>
                                      <p:to>
                                        <p:strVal val="visible"/>
                                      </p:to>
                                    </p:set>
                                  </p:childTnLst>
                                </p:cTn>
                              </p:par>
                            </p:childTnLst>
                          </p:cTn>
                        </p:par>
                        <p:par>
                          <p:cTn id="91" fill="hold">
                            <p:stCondLst>
                              <p:cond delay="16500"/>
                            </p:stCondLst>
                            <p:childTnLst>
                              <p:par>
                                <p:cTn id="92" presetID="1" presetClass="entr" presetSubtype="0" fill="hold" grpId="0" nodeType="afterEffect">
                                  <p:stCondLst>
                                    <p:cond delay="0"/>
                                  </p:stCondLst>
                                  <p:childTnLst>
                                    <p:set>
                                      <p:cBhvr>
                                        <p:cTn id="93" dur="1" fill="hold">
                                          <p:stCondLst>
                                            <p:cond delay="999"/>
                                          </p:stCondLst>
                                        </p:cTn>
                                        <p:tgtEl>
                                          <p:spTgt spid="34"/>
                                        </p:tgtEl>
                                        <p:attrNameLst>
                                          <p:attrName>style.visibility</p:attrName>
                                        </p:attrNameLst>
                                      </p:cBhvr>
                                      <p:to>
                                        <p:strVal val="visible"/>
                                      </p:to>
                                    </p:set>
                                  </p:childTnLst>
                                </p:cTn>
                              </p:par>
                            </p:childTnLst>
                          </p:cTn>
                        </p:par>
                        <p:par>
                          <p:cTn id="94" fill="hold">
                            <p:stCondLst>
                              <p:cond delay="17500"/>
                            </p:stCondLst>
                            <p:childTnLst>
                              <p:par>
                                <p:cTn id="95" presetID="1" presetClass="entr" presetSubtype="0" fill="hold" grpId="0" nodeType="afterEffect">
                                  <p:stCondLst>
                                    <p:cond delay="0"/>
                                  </p:stCondLst>
                                  <p:childTnLst>
                                    <p:set>
                                      <p:cBhvr>
                                        <p:cTn id="96" dur="1" fill="hold">
                                          <p:stCondLst>
                                            <p:cond delay="999"/>
                                          </p:stCondLst>
                                        </p:cTn>
                                        <p:tgtEl>
                                          <p:spTgt spid="35"/>
                                        </p:tgtEl>
                                        <p:attrNameLst>
                                          <p:attrName>style.visibility</p:attrName>
                                        </p:attrNameLst>
                                      </p:cBhvr>
                                      <p:to>
                                        <p:strVal val="visible"/>
                                      </p:to>
                                    </p:set>
                                  </p:childTnLst>
                                </p:cTn>
                              </p:par>
                            </p:childTnLst>
                          </p:cTn>
                        </p:par>
                        <p:par>
                          <p:cTn id="97" fill="hold">
                            <p:stCondLst>
                              <p:cond delay="18500"/>
                            </p:stCondLst>
                            <p:childTnLst>
                              <p:par>
                                <p:cTn id="98" presetID="1" presetClass="entr" presetSubtype="0" fill="hold" grpId="0" nodeType="afterEffect">
                                  <p:stCondLst>
                                    <p:cond delay="0"/>
                                  </p:stCondLst>
                                  <p:childTnLst>
                                    <p:set>
                                      <p:cBhvr>
                                        <p:cTn id="99" dur="1" fill="hold">
                                          <p:stCondLst>
                                            <p:cond delay="999"/>
                                          </p:stCondLst>
                                        </p:cTn>
                                        <p:tgtEl>
                                          <p:spTgt spid="36"/>
                                        </p:tgtEl>
                                        <p:attrNameLst>
                                          <p:attrName>style.visibility</p:attrName>
                                        </p:attrNameLst>
                                      </p:cBhvr>
                                      <p:to>
                                        <p:strVal val="visible"/>
                                      </p:to>
                                    </p:set>
                                  </p:childTnLst>
                                </p:cTn>
                              </p:par>
                            </p:childTnLst>
                          </p:cTn>
                        </p:par>
                        <p:par>
                          <p:cTn id="100" fill="hold">
                            <p:stCondLst>
                              <p:cond delay="19500"/>
                            </p:stCondLst>
                            <p:childTnLst>
                              <p:par>
                                <p:cTn id="101" presetID="1" presetClass="entr" presetSubtype="0" fill="hold" grpId="0" nodeType="afterEffect">
                                  <p:stCondLst>
                                    <p:cond delay="0"/>
                                  </p:stCondLst>
                                  <p:childTnLst>
                                    <p:set>
                                      <p:cBhvr>
                                        <p:cTn id="102" dur="1" fill="hold">
                                          <p:stCondLst>
                                            <p:cond delay="999"/>
                                          </p:stCondLst>
                                        </p:cTn>
                                        <p:tgtEl>
                                          <p:spTgt spid="37"/>
                                        </p:tgtEl>
                                        <p:attrNameLst>
                                          <p:attrName>style.visibility</p:attrName>
                                        </p:attrNameLst>
                                      </p:cBhvr>
                                      <p:to>
                                        <p:strVal val="visible"/>
                                      </p:to>
                                    </p:set>
                                  </p:childTnLst>
                                </p:cTn>
                              </p:par>
                            </p:childTnLst>
                          </p:cTn>
                        </p:par>
                        <p:par>
                          <p:cTn id="103" fill="hold">
                            <p:stCondLst>
                              <p:cond delay="20500"/>
                            </p:stCondLst>
                            <p:childTnLst>
                              <p:par>
                                <p:cTn id="104" presetID="1" presetClass="entr" presetSubtype="0" fill="hold" grpId="0" nodeType="afterEffect">
                                  <p:stCondLst>
                                    <p:cond delay="0"/>
                                  </p:stCondLst>
                                  <p:childTnLst>
                                    <p:set>
                                      <p:cBhvr>
                                        <p:cTn id="105" dur="1" fill="hold">
                                          <p:stCondLst>
                                            <p:cond delay="999"/>
                                          </p:stCondLst>
                                        </p:cTn>
                                        <p:tgtEl>
                                          <p:spTgt spid="38"/>
                                        </p:tgtEl>
                                        <p:attrNameLst>
                                          <p:attrName>style.visibility</p:attrName>
                                        </p:attrNameLst>
                                      </p:cBhvr>
                                      <p:to>
                                        <p:strVal val="visible"/>
                                      </p:to>
                                    </p:set>
                                  </p:childTnLst>
                                </p:cTn>
                              </p:par>
                            </p:childTnLst>
                          </p:cTn>
                        </p:par>
                        <p:par>
                          <p:cTn id="106" fill="hold">
                            <p:stCondLst>
                              <p:cond delay="21500"/>
                            </p:stCondLst>
                            <p:childTnLst>
                              <p:par>
                                <p:cTn id="107" presetID="1" presetClass="entr" presetSubtype="0" fill="hold" grpId="0" nodeType="afterEffect">
                                  <p:stCondLst>
                                    <p:cond delay="0"/>
                                  </p:stCondLst>
                                  <p:childTnLst>
                                    <p:set>
                                      <p:cBhvr>
                                        <p:cTn id="108" dur="1" fill="hold">
                                          <p:stCondLst>
                                            <p:cond delay="999"/>
                                          </p:stCondLst>
                                        </p:cTn>
                                        <p:tgtEl>
                                          <p:spTgt spid="39"/>
                                        </p:tgtEl>
                                        <p:attrNameLst>
                                          <p:attrName>style.visibility</p:attrName>
                                        </p:attrNameLst>
                                      </p:cBhvr>
                                      <p:to>
                                        <p:strVal val="visible"/>
                                      </p:to>
                                    </p:set>
                                  </p:childTnLst>
                                </p:cTn>
                              </p:par>
                            </p:childTnLst>
                          </p:cTn>
                        </p:par>
                        <p:par>
                          <p:cTn id="109" fill="hold">
                            <p:stCondLst>
                              <p:cond delay="22500"/>
                            </p:stCondLst>
                            <p:childTnLst>
                              <p:par>
                                <p:cTn id="110" presetID="1" presetClass="entr" presetSubtype="0" fill="hold" grpId="0" nodeType="afterEffect">
                                  <p:stCondLst>
                                    <p:cond delay="0"/>
                                  </p:stCondLst>
                                  <p:childTnLst>
                                    <p:set>
                                      <p:cBhvr>
                                        <p:cTn id="111" dur="1" fill="hold">
                                          <p:stCondLst>
                                            <p:cond delay="999"/>
                                          </p:stCondLst>
                                        </p:cTn>
                                        <p:tgtEl>
                                          <p:spTgt spid="40"/>
                                        </p:tgtEl>
                                        <p:attrNameLst>
                                          <p:attrName>style.visibility</p:attrName>
                                        </p:attrNameLst>
                                      </p:cBhvr>
                                      <p:to>
                                        <p:strVal val="visible"/>
                                      </p:to>
                                    </p:set>
                                  </p:childTnLst>
                                </p:cTn>
                              </p:par>
                            </p:childTnLst>
                          </p:cTn>
                        </p:par>
                        <p:par>
                          <p:cTn id="112" fill="hold">
                            <p:stCondLst>
                              <p:cond delay="23500"/>
                            </p:stCondLst>
                            <p:childTnLst>
                              <p:par>
                                <p:cTn id="113" presetID="1" presetClass="entr" presetSubtype="0" fill="hold" grpId="0" nodeType="afterEffect">
                                  <p:stCondLst>
                                    <p:cond delay="0"/>
                                  </p:stCondLst>
                                  <p:childTnLst>
                                    <p:set>
                                      <p:cBhvr>
                                        <p:cTn id="114" dur="1" fill="hold">
                                          <p:stCondLst>
                                            <p:cond delay="999"/>
                                          </p:stCondLst>
                                        </p:cTn>
                                        <p:tgtEl>
                                          <p:spTgt spid="41"/>
                                        </p:tgtEl>
                                        <p:attrNameLst>
                                          <p:attrName>style.visibility</p:attrName>
                                        </p:attrNameLst>
                                      </p:cBhvr>
                                      <p:to>
                                        <p:strVal val="visible"/>
                                      </p:to>
                                    </p:set>
                                  </p:childTnLst>
                                </p:cTn>
                              </p:par>
                            </p:childTnLst>
                          </p:cTn>
                        </p:par>
                        <p:par>
                          <p:cTn id="115" fill="hold">
                            <p:stCondLst>
                              <p:cond delay="24500"/>
                            </p:stCondLst>
                            <p:childTnLst>
                              <p:par>
                                <p:cTn id="116" presetID="1" presetClass="entr" presetSubtype="0" fill="hold" grpId="0" nodeType="afterEffect">
                                  <p:stCondLst>
                                    <p:cond delay="0"/>
                                  </p:stCondLst>
                                  <p:childTnLst>
                                    <p:set>
                                      <p:cBhvr>
                                        <p:cTn id="117" dur="1" fill="hold">
                                          <p:stCondLst>
                                            <p:cond delay="999"/>
                                          </p:stCondLst>
                                        </p:cTn>
                                        <p:tgtEl>
                                          <p:spTgt spid="42"/>
                                        </p:tgtEl>
                                        <p:attrNameLst>
                                          <p:attrName>style.visibility</p:attrName>
                                        </p:attrNameLst>
                                      </p:cBhvr>
                                      <p:to>
                                        <p:strVal val="visible"/>
                                      </p:to>
                                    </p:set>
                                  </p:childTnLst>
                                </p:cTn>
                              </p:par>
                            </p:childTnLst>
                          </p:cTn>
                        </p:par>
                        <p:par>
                          <p:cTn id="118" fill="hold">
                            <p:stCondLst>
                              <p:cond delay="25500"/>
                            </p:stCondLst>
                            <p:childTnLst>
                              <p:par>
                                <p:cTn id="119" presetID="1" presetClass="entr" presetSubtype="0" fill="hold" grpId="0" nodeType="afterEffect">
                                  <p:stCondLst>
                                    <p:cond delay="0"/>
                                  </p:stCondLst>
                                  <p:childTnLst>
                                    <p:set>
                                      <p:cBhvr>
                                        <p:cTn id="120" dur="1" fill="hold">
                                          <p:stCondLst>
                                            <p:cond delay="999"/>
                                          </p:stCondLst>
                                        </p:cTn>
                                        <p:tgtEl>
                                          <p:spTgt spid="43"/>
                                        </p:tgtEl>
                                        <p:attrNameLst>
                                          <p:attrName>style.visibility</p:attrName>
                                        </p:attrNameLst>
                                      </p:cBhvr>
                                      <p:to>
                                        <p:strVal val="visible"/>
                                      </p:to>
                                    </p:set>
                                  </p:childTnLst>
                                </p:cTn>
                              </p:par>
                            </p:childTnLst>
                          </p:cTn>
                        </p:par>
                        <p:par>
                          <p:cTn id="121" fill="hold">
                            <p:stCondLst>
                              <p:cond delay="26500"/>
                            </p:stCondLst>
                            <p:childTnLst>
                              <p:par>
                                <p:cTn id="122" presetID="1" presetClass="entr" presetSubtype="0" fill="hold" grpId="0" nodeType="afterEffect">
                                  <p:stCondLst>
                                    <p:cond delay="0"/>
                                  </p:stCondLst>
                                  <p:childTnLst>
                                    <p:set>
                                      <p:cBhvr>
                                        <p:cTn id="123" dur="1" fill="hold">
                                          <p:stCondLst>
                                            <p:cond delay="999"/>
                                          </p:stCondLst>
                                        </p:cTn>
                                        <p:tgtEl>
                                          <p:spTgt spid="44"/>
                                        </p:tgtEl>
                                        <p:attrNameLst>
                                          <p:attrName>style.visibility</p:attrName>
                                        </p:attrNameLst>
                                      </p:cBhvr>
                                      <p:to>
                                        <p:strVal val="visible"/>
                                      </p:to>
                                    </p:set>
                                  </p:childTnLst>
                                </p:cTn>
                              </p:par>
                            </p:childTnLst>
                          </p:cTn>
                        </p:par>
                        <p:par>
                          <p:cTn id="124" fill="hold">
                            <p:stCondLst>
                              <p:cond delay="27500"/>
                            </p:stCondLst>
                            <p:childTnLst>
                              <p:par>
                                <p:cTn id="125" presetID="1" presetClass="entr" presetSubtype="0" fill="hold" grpId="0" nodeType="afterEffect">
                                  <p:stCondLst>
                                    <p:cond delay="0"/>
                                  </p:stCondLst>
                                  <p:childTnLst>
                                    <p:set>
                                      <p:cBhvr>
                                        <p:cTn id="126" dur="1" fill="hold">
                                          <p:stCondLst>
                                            <p:cond delay="999"/>
                                          </p:stCondLst>
                                        </p:cTn>
                                        <p:tgtEl>
                                          <p:spTgt spid="45"/>
                                        </p:tgtEl>
                                        <p:attrNameLst>
                                          <p:attrName>style.visibility</p:attrName>
                                        </p:attrNameLst>
                                      </p:cBhvr>
                                      <p:to>
                                        <p:strVal val="visible"/>
                                      </p:to>
                                    </p:set>
                                  </p:childTnLst>
                                </p:cTn>
                              </p:par>
                            </p:childTnLst>
                          </p:cTn>
                        </p:par>
                        <p:par>
                          <p:cTn id="127" fill="hold">
                            <p:stCondLst>
                              <p:cond delay="28500"/>
                            </p:stCondLst>
                            <p:childTnLst>
                              <p:par>
                                <p:cTn id="128" presetID="1" presetClass="entr" presetSubtype="0" fill="hold" grpId="0" nodeType="afterEffect">
                                  <p:stCondLst>
                                    <p:cond delay="0"/>
                                  </p:stCondLst>
                                  <p:childTnLst>
                                    <p:set>
                                      <p:cBhvr>
                                        <p:cTn id="129" dur="1" fill="hold">
                                          <p:stCondLst>
                                            <p:cond delay="999"/>
                                          </p:stCondLst>
                                        </p:cTn>
                                        <p:tgtEl>
                                          <p:spTgt spid="46"/>
                                        </p:tgtEl>
                                        <p:attrNameLst>
                                          <p:attrName>style.visibility</p:attrName>
                                        </p:attrNameLst>
                                      </p:cBhvr>
                                      <p:to>
                                        <p:strVal val="visible"/>
                                      </p:to>
                                    </p:set>
                                  </p:childTnLst>
                                </p:cTn>
                              </p:par>
                            </p:childTnLst>
                          </p:cTn>
                        </p:par>
                        <p:par>
                          <p:cTn id="130" fill="hold">
                            <p:stCondLst>
                              <p:cond delay="29500"/>
                            </p:stCondLst>
                            <p:childTnLst>
                              <p:par>
                                <p:cTn id="131" presetID="1" presetClass="entr" presetSubtype="0" fill="hold" grpId="0" nodeType="afterEffect">
                                  <p:stCondLst>
                                    <p:cond delay="0"/>
                                  </p:stCondLst>
                                  <p:childTnLst>
                                    <p:set>
                                      <p:cBhvr>
                                        <p:cTn id="132" dur="1" fill="hold">
                                          <p:stCondLst>
                                            <p:cond delay="999"/>
                                          </p:stCondLst>
                                        </p:cTn>
                                        <p:tgtEl>
                                          <p:spTgt spid="47"/>
                                        </p:tgtEl>
                                        <p:attrNameLst>
                                          <p:attrName>style.visibility</p:attrName>
                                        </p:attrNameLst>
                                      </p:cBhvr>
                                      <p:to>
                                        <p:strVal val="visible"/>
                                      </p:to>
                                    </p:set>
                                  </p:childTnLst>
                                </p:cTn>
                              </p:par>
                            </p:childTnLst>
                          </p:cTn>
                        </p:par>
                        <p:par>
                          <p:cTn id="133" fill="hold">
                            <p:stCondLst>
                              <p:cond delay="30500"/>
                            </p:stCondLst>
                            <p:childTnLst>
                              <p:par>
                                <p:cTn id="134" presetID="1" presetClass="entr" presetSubtype="0" fill="hold" grpId="0" nodeType="afterEffect">
                                  <p:stCondLst>
                                    <p:cond delay="0"/>
                                  </p:stCondLst>
                                  <p:childTnLst>
                                    <p:set>
                                      <p:cBhvr>
                                        <p:cTn id="135" dur="1" fill="hold">
                                          <p:stCondLst>
                                            <p:cond delay="999"/>
                                          </p:stCondLst>
                                        </p:cTn>
                                        <p:tgtEl>
                                          <p:spTgt spid="48"/>
                                        </p:tgtEl>
                                        <p:attrNameLst>
                                          <p:attrName>style.visibility</p:attrName>
                                        </p:attrNameLst>
                                      </p:cBhvr>
                                      <p:to>
                                        <p:strVal val="visible"/>
                                      </p:to>
                                    </p:set>
                                  </p:childTnLst>
                                </p:cTn>
                              </p:par>
                            </p:childTnLst>
                          </p:cTn>
                        </p:par>
                        <p:par>
                          <p:cTn id="136" fill="hold">
                            <p:stCondLst>
                              <p:cond delay="31500"/>
                            </p:stCondLst>
                            <p:childTnLst>
                              <p:par>
                                <p:cTn id="137" presetID="1" presetClass="entr" presetSubtype="0" fill="hold" grpId="0" nodeType="afterEffect">
                                  <p:stCondLst>
                                    <p:cond delay="0"/>
                                  </p:stCondLst>
                                  <p:childTnLst>
                                    <p:set>
                                      <p:cBhvr>
                                        <p:cTn id="138" dur="1" fill="hold">
                                          <p:stCondLst>
                                            <p:cond delay="999"/>
                                          </p:stCondLst>
                                        </p:cTn>
                                        <p:tgtEl>
                                          <p:spTgt spid="49"/>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alarm clock.wav"/>
                                        </p:tgtEl>
                                      </p:cMediaNode>
                                    </p:audio>
                                  </p:subTnLst>
                                </p:cTn>
                              </p:par>
                            </p:childTnLst>
                          </p:cTn>
                        </p:par>
                      </p:childTnLst>
                    </p:cTn>
                  </p:par>
                </p:childTnLst>
              </p:cTn>
              <p:nextCondLst>
                <p:cond evt="onClick" delay="0">
                  <p:tgtEl>
                    <p:spTgt spid="17"/>
                  </p:tgtEl>
                </p:cond>
              </p:nextCondLst>
            </p:seq>
            <p:audio>
              <p:cMediaNode showWhenStopped="0">
                <p:cTn id="139"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10" grpId="0"/>
      <p:bldP spid="11" grpId="0"/>
      <p:bldP spid="12" grpId="0"/>
      <p:bldP spid="13" grpId="0"/>
      <p:bldP spid="14" grpId="0" animBg="1"/>
      <p:bldP spid="15" grpId="0"/>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srcRect/>
          <a:stretch>
            <a:fillRect/>
          </a:stretch>
        </p:blipFill>
        <p:spPr bwMode="auto">
          <a:xfrm>
            <a:off x="6748243" y="356318"/>
            <a:ext cx="304800" cy="304800"/>
          </a:xfrm>
          <a:prstGeom prst="rect">
            <a:avLst/>
          </a:prstGeom>
          <a:noFill/>
          <a:ln w="9525">
            <a:noFill/>
            <a:miter lim="800000"/>
            <a:headEnd/>
            <a:tailEnd/>
          </a:ln>
        </p:spPr>
      </p:pic>
      <p:sp>
        <p:nvSpPr>
          <p:cNvPr id="3" name="Down Arrow 2">
            <a:hlinkClick r:id="rId5" action="ppaction://hlinksldjump"/>
          </p:cNvPr>
          <p:cNvSpPr/>
          <p:nvPr/>
        </p:nvSpPr>
        <p:spPr>
          <a:xfrm rot="5400000">
            <a:off x="11611569" y="6319376"/>
            <a:ext cx="405206" cy="584959"/>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4763925" y="174053"/>
            <a:ext cx="2333767" cy="828490"/>
            <a:chOff x="8358256" y="3027639"/>
            <a:chExt cx="6637500" cy="1364775"/>
          </a:xfrm>
        </p:grpSpPr>
        <p:sp>
          <p:nvSpPr>
            <p:cNvPr id="5" name="Cloud 4"/>
            <p:cNvSpPr/>
            <p:nvPr/>
          </p:nvSpPr>
          <p:spPr>
            <a:xfrm>
              <a:off x="8358256" y="3027639"/>
              <a:ext cx="6637500" cy="1364775"/>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6" name="TextBox 5"/>
            <p:cNvSpPr txBox="1"/>
            <p:nvPr/>
          </p:nvSpPr>
          <p:spPr>
            <a:xfrm>
              <a:off x="10170770" y="3186806"/>
              <a:ext cx="3224213" cy="861902"/>
            </a:xfrm>
            <a:prstGeom prst="rect">
              <a:avLst/>
            </a:prstGeom>
            <a:noFill/>
          </p:spPr>
          <p:txBody>
            <a:bodyPr wrap="none" rtlCol="0">
              <a:spAutoFit/>
            </a:bodyPr>
            <a:lstStyle/>
            <a:p>
              <a:r>
                <a:rPr lang="en-US" sz="2800" b="1">
                  <a:solidFill>
                    <a:srgbClr val="FFFF00"/>
                  </a:solidFill>
                  <a:latin typeface="Times New Roman" panose="02020603050405020304" pitchFamily="18" charset="0"/>
                  <a:cs typeface="Times New Roman" panose="02020603050405020304" pitchFamily="18" charset="0"/>
                </a:rPr>
                <a:t>Sao 3:</a:t>
              </a:r>
              <a:endParaRPr lang="vi-VN" sz="2800" b="1">
                <a:solidFill>
                  <a:srgbClr val="FFFF00"/>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3664077" y="1119752"/>
            <a:ext cx="4942891" cy="4639150"/>
            <a:chOff x="3459362" y="2218850"/>
            <a:chExt cx="4942891" cy="4639150"/>
          </a:xfrm>
        </p:grpSpPr>
        <p:sp>
          <p:nvSpPr>
            <p:cNvPr id="8" name="6-Point Star 7"/>
            <p:cNvSpPr/>
            <p:nvPr/>
          </p:nvSpPr>
          <p:spPr>
            <a:xfrm>
              <a:off x="3459362" y="2218850"/>
              <a:ext cx="4942891" cy="4639150"/>
            </a:xfrm>
            <a:prstGeom prst="star6">
              <a:avLst/>
            </a:prstGeom>
            <a:solidFill>
              <a:srgbClr val="C3D2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740801" y="3770472"/>
              <a:ext cx="4473506" cy="1384995"/>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Chúc mừng bạn </a:t>
              </a:r>
            </a:p>
            <a:p>
              <a:pPr algn="ctr"/>
              <a:r>
                <a:rPr lang="en-US" sz="2800" b="1">
                  <a:solidFill>
                    <a:srgbClr val="FF0000"/>
                  </a:solidFill>
                  <a:latin typeface="Times New Roman" panose="02020603050405020304" pitchFamily="18" charset="0"/>
                  <a:cs typeface="Times New Roman" panose="02020603050405020304" pitchFamily="18" charset="0"/>
                </a:rPr>
                <a:t>nhận được </a:t>
              </a:r>
            </a:p>
            <a:p>
              <a:pPr algn="ctr"/>
              <a:r>
                <a:rPr lang="en-US" sz="2800" b="1">
                  <a:solidFill>
                    <a:srgbClr val="FF0000"/>
                  </a:solidFill>
                  <a:latin typeface="Times New Roman" panose="02020603050405020304" pitchFamily="18" charset="0"/>
                  <a:cs typeface="Times New Roman" panose="02020603050405020304" pitchFamily="18" charset="0"/>
                </a:rPr>
                <a:t>ngôi sao may mắn  </a:t>
              </a:r>
              <a:endParaRPr lang="vi-VN" sz="2800" b="1">
                <a:solidFill>
                  <a:srgbClr val="FF0000"/>
                </a:solidFill>
                <a:latin typeface="Times New Roman" panose="02020603050405020304" pitchFamily="18" charset="0"/>
                <a:cs typeface="Times New Roman" panose="02020603050405020304" pitchFamily="18" charset="0"/>
              </a:endParaRPr>
            </a:p>
          </p:txBody>
        </p:sp>
      </p:grpSp>
      <p:grpSp>
        <p:nvGrpSpPr>
          <p:cNvPr id="10" name="Group 2"/>
          <p:cNvGrpSpPr>
            <a:grpSpLocks/>
          </p:cNvGrpSpPr>
          <p:nvPr/>
        </p:nvGrpSpPr>
        <p:grpSpPr bwMode="auto">
          <a:xfrm>
            <a:off x="10066948" y="2671374"/>
            <a:ext cx="1657350" cy="1671638"/>
            <a:chOff x="1008" y="1200"/>
            <a:chExt cx="2496" cy="2443"/>
          </a:xfrm>
        </p:grpSpPr>
        <p:pic>
          <p:nvPicPr>
            <p:cNvPr id="11" name="Picture 3"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2" y="283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8" y="1728"/>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4" y="2208"/>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0" y="120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6" y="2256"/>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1776"/>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6" y="2112"/>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6" y="2688"/>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8" y="168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6" y="144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8" y="235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4" y="2112"/>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2" y="2304"/>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8" y="2448"/>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7"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 y="259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8"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4" y="216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srcRect/>
          <a:stretch>
            <a:fillRect/>
          </a:stretch>
        </p:blipFill>
        <p:spPr bwMode="auto">
          <a:xfrm>
            <a:off x="11165244" y="3833079"/>
            <a:ext cx="304800" cy="304800"/>
          </a:xfrm>
          <a:prstGeom prst="rect">
            <a:avLst/>
          </a:prstGeom>
          <a:noFill/>
          <a:ln w="9525">
            <a:noFill/>
            <a:miter lim="800000"/>
            <a:headEnd/>
            <a:tailEnd/>
          </a:ln>
        </p:spPr>
      </p:pic>
    </p:spTree>
    <p:extLst>
      <p:ext uri="{BB962C8B-B14F-4D97-AF65-F5344CB8AC3E}">
        <p14:creationId xmlns:p14="http://schemas.microsoft.com/office/powerpoint/2010/main" val="10912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1" presetClass="mediacall" presetSubtype="0" fill="hold" nodeType="withEffect">
                                  <p:stCondLst>
                                    <p:cond delay="0"/>
                                  </p:stCondLst>
                                  <p:childTnLst>
                                    <p:cmd type="call" cmd="playFrom(0.0)">
                                      <p:cBhvr>
                                        <p:cTn id="18" dur="2909" fill="hold"/>
                                        <p:tgtEl>
                                          <p:spTgt spid="27"/>
                                        </p:tgtEl>
                                      </p:cBhvr>
                                    </p:cmd>
                                  </p:childTnLst>
                                </p:cTn>
                              </p:par>
                              <p:par>
                                <p:cTn id="19" presetID="1" presetClass="mediacall" presetSubtype="0" fill="hold" nodeType="withEffect">
                                  <p:stCondLst>
                                    <p:cond delay="0"/>
                                  </p:stCondLst>
                                  <p:childTnLst>
                                    <p:cmd type="call" cmd="playFrom(0.0)">
                                      <p:cBhvr>
                                        <p:cTn id="20" dur="29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showWhenStopped="0">
                <p:cTn id="21" fill="hold" display="0">
                  <p:stCondLst>
                    <p:cond delay="indefinite"/>
                  </p:stCondLst>
                  <p:endCondLst>
                    <p:cond evt="onPrev" delay="0">
                      <p:tgtEl>
                        <p:sldTgt/>
                      </p:tgtEl>
                    </p:cond>
                    <p:cond evt="onStopAudio" delay="0">
                      <p:tgtEl>
                        <p:sldTgt/>
                      </p:tgtEl>
                    </p:cond>
                  </p:endCondLst>
                </p:cTn>
                <p:tgtEl>
                  <p:spTgt spid="27"/>
                </p:tgtEl>
              </p:cMediaNode>
            </p:audio>
            <p:audio>
              <p:cMediaNode showWhenStopped="0">
                <p:cTn id="22" fill="hold" display="0">
                  <p:stCondLst>
                    <p:cond delay="indefinite"/>
                  </p:stCondLst>
                  <p:endCondLst>
                    <p:cond evt="onPrev" delay="0">
                      <p:tgtEl>
                        <p:sldTgt/>
                      </p:tgtEl>
                    </p:cond>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6908663" y="356318"/>
            <a:ext cx="304800" cy="304800"/>
          </a:xfrm>
          <a:prstGeom prst="rect">
            <a:avLst/>
          </a:prstGeom>
          <a:noFill/>
          <a:ln w="9525">
            <a:noFill/>
            <a:miter lim="800000"/>
            <a:headEnd/>
            <a:tailEnd/>
          </a:ln>
        </p:spPr>
      </p:pic>
      <p:sp>
        <p:nvSpPr>
          <p:cNvPr id="3" name="Right Arrow 2">
            <a:hlinkClick r:id="rId6" action="ppaction://hlinksldjump"/>
          </p:cNvPr>
          <p:cNvSpPr/>
          <p:nvPr/>
        </p:nvSpPr>
        <p:spPr>
          <a:xfrm rot="10800000">
            <a:off x="11739387" y="6443988"/>
            <a:ext cx="379827" cy="28135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4968640" y="194639"/>
            <a:ext cx="2333767" cy="828490"/>
            <a:chOff x="8358256" y="3027639"/>
            <a:chExt cx="6637500" cy="1364775"/>
          </a:xfrm>
        </p:grpSpPr>
        <p:sp>
          <p:nvSpPr>
            <p:cNvPr id="5" name="Cloud 4"/>
            <p:cNvSpPr/>
            <p:nvPr/>
          </p:nvSpPr>
          <p:spPr>
            <a:xfrm>
              <a:off x="8358256" y="3027639"/>
              <a:ext cx="6637500" cy="1364775"/>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6" name="TextBox 5"/>
            <p:cNvSpPr txBox="1"/>
            <p:nvPr/>
          </p:nvSpPr>
          <p:spPr>
            <a:xfrm>
              <a:off x="10170770" y="3186806"/>
              <a:ext cx="3224213" cy="861902"/>
            </a:xfrm>
            <a:prstGeom prst="rect">
              <a:avLst/>
            </a:prstGeom>
            <a:noFill/>
          </p:spPr>
          <p:txBody>
            <a:bodyPr wrap="none" rtlCol="0">
              <a:spAutoFit/>
            </a:bodyPr>
            <a:lstStyle/>
            <a:p>
              <a:r>
                <a:rPr lang="en-US" sz="2800" b="1">
                  <a:solidFill>
                    <a:srgbClr val="FFFF00"/>
                  </a:solidFill>
                  <a:latin typeface="Times New Roman" panose="02020603050405020304" pitchFamily="18" charset="0"/>
                  <a:cs typeface="Times New Roman" panose="02020603050405020304" pitchFamily="18" charset="0"/>
                </a:rPr>
                <a:t>Sao 4:</a:t>
              </a:r>
              <a:endParaRPr lang="vi-VN" sz="2800" b="1">
                <a:solidFill>
                  <a:srgbClr val="FFFF00"/>
                </a:solidFill>
                <a:latin typeface="Times New Roman" panose="02020603050405020304" pitchFamily="18" charset="0"/>
                <a:cs typeface="Times New Roman" panose="02020603050405020304" pitchFamily="18" charset="0"/>
              </a:endParaRPr>
            </a:p>
          </p:txBody>
        </p:sp>
      </p:grpSp>
      <p:sp>
        <p:nvSpPr>
          <p:cNvPr id="7" name="Rectangle 6"/>
          <p:cNvSpPr>
            <a:spLocks noChangeArrowheads="1"/>
          </p:cNvSpPr>
          <p:nvPr/>
        </p:nvSpPr>
        <p:spPr bwMode="auto">
          <a:xfrm>
            <a:off x="2160895" y="1106654"/>
            <a:ext cx="81732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Bạn An dùng giấy gấp một hình lập phương có cạnh là 4dm. Thể tích hộp giấy là </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5218915" y="2473698"/>
            <a:ext cx="1731564" cy="523220"/>
          </a:xfrm>
          <a:prstGeom prst="rect">
            <a:avLst/>
          </a:prstGeom>
          <a:noFill/>
        </p:spPr>
        <p:txBody>
          <a:bodyPr wrap="non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B. </a:t>
            </a:r>
            <a:r>
              <a:rPr lang="en-US" sz="2800" b="1" dirty="0">
                <a:latin typeface="Times New Roman" panose="02020603050405020304" pitchFamily="18" charset="0"/>
                <a:cs typeface="Times New Roman" panose="02020603050405020304" pitchFamily="18" charset="0"/>
              </a:rPr>
              <a:t>16 dm</a:t>
            </a:r>
            <a:r>
              <a:rPr lang="en-US" sz="2800" b="1" baseline="30000" dirty="0">
                <a:latin typeface="Times New Roman" panose="02020603050405020304" pitchFamily="18" charset="0"/>
                <a:cs typeface="Times New Roman" panose="02020603050405020304" pitchFamily="18" charset="0"/>
              </a:rPr>
              <a:t>3 </a:t>
            </a:r>
            <a:endParaRPr lang="vi-VN"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31751" y="2473698"/>
            <a:ext cx="1513556" cy="523220"/>
          </a:xfrm>
          <a:prstGeom prst="rect">
            <a:avLst/>
          </a:prstGeom>
          <a:noFill/>
        </p:spPr>
        <p:txBody>
          <a:bodyPr wrap="non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cs typeface="Times New Roman" panose="02020603050405020304" pitchFamily="18" charset="0"/>
              </a:rPr>
              <a:t>4 dm</a:t>
            </a:r>
            <a:r>
              <a:rPr lang="en-US" sz="2800" b="1" baseline="30000"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969417" y="2444285"/>
            <a:ext cx="1693092" cy="523220"/>
          </a:xfrm>
          <a:prstGeom prst="rect">
            <a:avLst/>
          </a:prstGeom>
          <a:noFill/>
        </p:spPr>
        <p:txBody>
          <a:bodyPr wrap="non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C. </a:t>
            </a:r>
            <a:r>
              <a:rPr lang="en-US" sz="2800" b="1" dirty="0">
                <a:latin typeface="Times New Roman" panose="02020603050405020304" pitchFamily="18" charset="0"/>
                <a:cs typeface="Times New Roman" panose="02020603050405020304" pitchFamily="18" charset="0"/>
              </a:rPr>
              <a:t>64 dm</a:t>
            </a:r>
            <a:r>
              <a:rPr lang="en-US" sz="2800" b="1" baseline="30000"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11" name="Oval 10"/>
          <p:cNvSpPr/>
          <p:nvPr/>
        </p:nvSpPr>
        <p:spPr>
          <a:xfrm>
            <a:off x="8016715" y="2473698"/>
            <a:ext cx="421132" cy="461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a:latin typeface="Times New Roman" panose="02020603050405020304" pitchFamily="18" charset="0"/>
              <a:cs typeface="Times New Roman" panose="02020603050405020304" pitchFamily="18" charset="0"/>
            </a:endParaRPr>
          </a:p>
        </p:txBody>
      </p:sp>
      <p:sp>
        <p:nvSpPr>
          <p:cNvPr id="12" name="TextBox 11"/>
          <p:cNvSpPr txBox="1"/>
          <p:nvPr/>
        </p:nvSpPr>
        <p:spPr>
          <a:xfrm>
            <a:off x="3031751" y="3380442"/>
            <a:ext cx="6798595"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Hình lập phương có cạnh là x thì V = x</a:t>
            </a:r>
            <a:r>
              <a:rPr lang="en-US" sz="2800" b="1" baseline="30000">
                <a:solidFill>
                  <a:srgbClr val="FF0000"/>
                </a:solidFill>
                <a:latin typeface="Times New Roman" panose="02020603050405020304" pitchFamily="18" charset="0"/>
                <a:cs typeface="Times New Roman" panose="02020603050405020304" pitchFamily="18" charset="0"/>
              </a:rPr>
              <a:t>3</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13" name="TextBox 3"/>
          <p:cNvSpPr txBox="1">
            <a:spLocks noChangeArrowheads="1"/>
          </p:cNvSpPr>
          <p:nvPr/>
        </p:nvSpPr>
        <p:spPr bwMode="auto">
          <a:xfrm>
            <a:off x="2462516" y="4468264"/>
            <a:ext cx="7244362"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0000FF"/>
                </a:solidFill>
                <a:latin typeface="Times New Roman" panose="02020603050405020304" pitchFamily="18" charset="0"/>
                <a:cs typeface="Times New Roman" panose="02020603050405020304" pitchFamily="18" charset="0"/>
              </a:rPr>
              <a:t>Ngôi sao này rất may mắn. Chúc mừng bạn nhận được 2 tràng pháo tay của cả lớp </a:t>
            </a:r>
          </a:p>
        </p:txBody>
      </p:sp>
      <p:sp>
        <p:nvSpPr>
          <p:cNvPr id="14" name="Rectangle: Rounded Corners 3">
            <a:extLst>
              <a:ext uri="{FF2B5EF4-FFF2-40B4-BE49-F238E27FC236}">
                <a16:creationId xmlns:a16="http://schemas.microsoft.com/office/drawing/2014/main" id="{4303BB96-E468-4FF9-973A-AD6A9412E807}"/>
              </a:ext>
            </a:extLst>
          </p:cNvPr>
          <p:cNvSpPr/>
          <p:nvPr/>
        </p:nvSpPr>
        <p:spPr>
          <a:xfrm>
            <a:off x="10597178" y="63674"/>
            <a:ext cx="1501676" cy="43029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THỜI GIAN</a:t>
            </a:r>
          </a:p>
        </p:txBody>
      </p:sp>
      <p:sp>
        <p:nvSpPr>
          <p:cNvPr id="15" name="Rectangle: Rounded Corners 154">
            <a:extLst>
              <a:ext uri="{FF2B5EF4-FFF2-40B4-BE49-F238E27FC236}">
                <a16:creationId xmlns:a16="http://schemas.microsoft.com/office/drawing/2014/main" id="{5DEE4CEB-E13F-4E54-9CAB-8082B7CE536A}"/>
              </a:ext>
            </a:extLst>
          </p:cNvPr>
          <p:cNvSpPr/>
          <p:nvPr/>
        </p:nvSpPr>
        <p:spPr>
          <a:xfrm>
            <a:off x="10611131" y="6846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30</a:t>
            </a:r>
          </a:p>
        </p:txBody>
      </p:sp>
      <p:sp>
        <p:nvSpPr>
          <p:cNvPr id="16" name="Rectangle: Rounded Corners 155">
            <a:extLst>
              <a:ext uri="{FF2B5EF4-FFF2-40B4-BE49-F238E27FC236}">
                <a16:creationId xmlns:a16="http://schemas.microsoft.com/office/drawing/2014/main" id="{B341448D-0B2C-4AFD-AA4E-8CC6050E422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29</a:t>
            </a:r>
          </a:p>
        </p:txBody>
      </p:sp>
      <p:sp>
        <p:nvSpPr>
          <p:cNvPr id="17" name="Rectangle: Rounded Corners 156">
            <a:extLst>
              <a:ext uri="{FF2B5EF4-FFF2-40B4-BE49-F238E27FC236}">
                <a16:creationId xmlns:a16="http://schemas.microsoft.com/office/drawing/2014/main" id="{0D7F1BF5-CF44-4984-93AE-4CFF6E88603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28</a:t>
            </a:r>
          </a:p>
        </p:txBody>
      </p:sp>
      <p:sp>
        <p:nvSpPr>
          <p:cNvPr id="18" name="Rectangle: Rounded Corners 157">
            <a:extLst>
              <a:ext uri="{FF2B5EF4-FFF2-40B4-BE49-F238E27FC236}">
                <a16:creationId xmlns:a16="http://schemas.microsoft.com/office/drawing/2014/main" id="{6E3BC4C4-823B-441E-A0BB-9E7E2B272607}"/>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27</a:t>
            </a:r>
          </a:p>
        </p:txBody>
      </p:sp>
      <p:sp>
        <p:nvSpPr>
          <p:cNvPr id="19" name="Rectangle: Rounded Corners 158">
            <a:extLst>
              <a:ext uri="{FF2B5EF4-FFF2-40B4-BE49-F238E27FC236}">
                <a16:creationId xmlns:a16="http://schemas.microsoft.com/office/drawing/2014/main" id="{88793236-B96A-4072-BE01-1AD05643F33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26</a:t>
            </a:r>
          </a:p>
        </p:txBody>
      </p:sp>
      <p:sp>
        <p:nvSpPr>
          <p:cNvPr id="20" name="Rectangle: Rounded Corners 159">
            <a:extLst>
              <a:ext uri="{FF2B5EF4-FFF2-40B4-BE49-F238E27FC236}">
                <a16:creationId xmlns:a16="http://schemas.microsoft.com/office/drawing/2014/main" id="{BC8857BE-A132-4784-AC9E-DAF6C404D9C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25</a:t>
            </a:r>
          </a:p>
        </p:txBody>
      </p:sp>
      <p:sp>
        <p:nvSpPr>
          <p:cNvPr id="21" name="Rectangle: Rounded Corners 160">
            <a:extLst>
              <a:ext uri="{FF2B5EF4-FFF2-40B4-BE49-F238E27FC236}">
                <a16:creationId xmlns:a16="http://schemas.microsoft.com/office/drawing/2014/main" id="{686B9027-29E9-4024-938E-43D222270C95}"/>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24</a:t>
            </a:r>
          </a:p>
        </p:txBody>
      </p:sp>
      <p:sp>
        <p:nvSpPr>
          <p:cNvPr id="22" name="Rectangle: Rounded Corners 161">
            <a:extLst>
              <a:ext uri="{FF2B5EF4-FFF2-40B4-BE49-F238E27FC236}">
                <a16:creationId xmlns:a16="http://schemas.microsoft.com/office/drawing/2014/main" id="{113214FA-CCEC-44B9-AB7B-04B9495DBC8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23</a:t>
            </a:r>
          </a:p>
        </p:txBody>
      </p:sp>
      <p:sp>
        <p:nvSpPr>
          <p:cNvPr id="23" name="Rectangle: Rounded Corners 162">
            <a:extLst>
              <a:ext uri="{FF2B5EF4-FFF2-40B4-BE49-F238E27FC236}">
                <a16:creationId xmlns:a16="http://schemas.microsoft.com/office/drawing/2014/main" id="{C0B71CE7-26B1-4AB8-8849-F5D19A608F6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22</a:t>
            </a:r>
          </a:p>
        </p:txBody>
      </p:sp>
      <p:sp>
        <p:nvSpPr>
          <p:cNvPr id="24" name="Rectangle: Rounded Corners 163">
            <a:extLst>
              <a:ext uri="{FF2B5EF4-FFF2-40B4-BE49-F238E27FC236}">
                <a16:creationId xmlns:a16="http://schemas.microsoft.com/office/drawing/2014/main" id="{4F517DE3-294F-4F4B-B100-095C056E80E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21</a:t>
            </a:r>
          </a:p>
        </p:txBody>
      </p:sp>
      <p:sp>
        <p:nvSpPr>
          <p:cNvPr id="25" name="Rectangle: Rounded Corners 164">
            <a:extLst>
              <a:ext uri="{FF2B5EF4-FFF2-40B4-BE49-F238E27FC236}">
                <a16:creationId xmlns:a16="http://schemas.microsoft.com/office/drawing/2014/main" id="{56EE57BA-F071-465B-A36D-330D9653E571}"/>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20</a:t>
            </a:r>
          </a:p>
        </p:txBody>
      </p:sp>
      <p:sp>
        <p:nvSpPr>
          <p:cNvPr id="26" name="Rectangle: Rounded Corners 165">
            <a:extLst>
              <a:ext uri="{FF2B5EF4-FFF2-40B4-BE49-F238E27FC236}">
                <a16:creationId xmlns:a16="http://schemas.microsoft.com/office/drawing/2014/main" id="{DBA8F11A-01F2-42AE-B4C7-224205CFE01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19</a:t>
            </a:r>
          </a:p>
        </p:txBody>
      </p:sp>
      <p:sp>
        <p:nvSpPr>
          <p:cNvPr id="27" name="Rectangle: Rounded Corners 166">
            <a:extLst>
              <a:ext uri="{FF2B5EF4-FFF2-40B4-BE49-F238E27FC236}">
                <a16:creationId xmlns:a16="http://schemas.microsoft.com/office/drawing/2014/main" id="{68F97C3A-BC6D-4838-AA2E-B8D4EA0DD16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18</a:t>
            </a:r>
          </a:p>
        </p:txBody>
      </p:sp>
      <p:sp>
        <p:nvSpPr>
          <p:cNvPr id="28" name="Rectangle: Rounded Corners 167">
            <a:extLst>
              <a:ext uri="{FF2B5EF4-FFF2-40B4-BE49-F238E27FC236}">
                <a16:creationId xmlns:a16="http://schemas.microsoft.com/office/drawing/2014/main" id="{499B0D9E-C4E4-46EF-9FE6-463564972FF6}"/>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17</a:t>
            </a:r>
          </a:p>
        </p:txBody>
      </p:sp>
      <p:sp>
        <p:nvSpPr>
          <p:cNvPr id="29" name="Rectangle: Rounded Corners 168">
            <a:extLst>
              <a:ext uri="{FF2B5EF4-FFF2-40B4-BE49-F238E27FC236}">
                <a16:creationId xmlns:a16="http://schemas.microsoft.com/office/drawing/2014/main" id="{1231150D-3145-4F76-B57B-BC7C636068D6}"/>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16</a:t>
            </a:r>
          </a:p>
        </p:txBody>
      </p:sp>
      <p:sp>
        <p:nvSpPr>
          <p:cNvPr id="30" name="Rectangle: Rounded Corners 169">
            <a:extLst>
              <a:ext uri="{FF2B5EF4-FFF2-40B4-BE49-F238E27FC236}">
                <a16:creationId xmlns:a16="http://schemas.microsoft.com/office/drawing/2014/main" id="{0B91E6A0-8D6E-49C5-B10B-BB1CF37B81AD}"/>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15</a:t>
            </a:r>
          </a:p>
        </p:txBody>
      </p:sp>
      <p:sp>
        <p:nvSpPr>
          <p:cNvPr id="31" name="Rectangle: Rounded Corners 170">
            <a:extLst>
              <a:ext uri="{FF2B5EF4-FFF2-40B4-BE49-F238E27FC236}">
                <a16:creationId xmlns:a16="http://schemas.microsoft.com/office/drawing/2014/main" id="{38026127-711B-435B-94DE-DB6E149DC71C}"/>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14</a:t>
            </a:r>
          </a:p>
        </p:txBody>
      </p:sp>
      <p:sp>
        <p:nvSpPr>
          <p:cNvPr id="32" name="Rectangle: Rounded Corners 171">
            <a:extLst>
              <a:ext uri="{FF2B5EF4-FFF2-40B4-BE49-F238E27FC236}">
                <a16:creationId xmlns:a16="http://schemas.microsoft.com/office/drawing/2014/main" id="{C14C8319-0B3A-487C-9EE4-F983C356254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13</a:t>
            </a:r>
          </a:p>
        </p:txBody>
      </p:sp>
      <p:sp>
        <p:nvSpPr>
          <p:cNvPr id="33" name="Rectangle: Rounded Corners 172">
            <a:extLst>
              <a:ext uri="{FF2B5EF4-FFF2-40B4-BE49-F238E27FC236}">
                <a16:creationId xmlns:a16="http://schemas.microsoft.com/office/drawing/2014/main" id="{E9E2E2C0-B1DF-479D-9546-086E854B4CD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12</a:t>
            </a:r>
          </a:p>
        </p:txBody>
      </p:sp>
      <p:sp>
        <p:nvSpPr>
          <p:cNvPr id="34" name="Rectangle: Rounded Corners 173">
            <a:extLst>
              <a:ext uri="{FF2B5EF4-FFF2-40B4-BE49-F238E27FC236}">
                <a16:creationId xmlns:a16="http://schemas.microsoft.com/office/drawing/2014/main" id="{9C4BF873-A821-4628-97A8-D059937CAAF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11</a:t>
            </a:r>
          </a:p>
        </p:txBody>
      </p:sp>
      <p:sp>
        <p:nvSpPr>
          <p:cNvPr id="35" name="Rectangle: Rounded Corners 174">
            <a:extLst>
              <a:ext uri="{FF2B5EF4-FFF2-40B4-BE49-F238E27FC236}">
                <a16:creationId xmlns:a16="http://schemas.microsoft.com/office/drawing/2014/main" id="{52691D40-8C0E-4667-A610-1C54EA7D9EE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10</a:t>
            </a:r>
          </a:p>
        </p:txBody>
      </p:sp>
      <p:sp>
        <p:nvSpPr>
          <p:cNvPr id="36" name="Rectangle: Rounded Corners 175">
            <a:extLst>
              <a:ext uri="{FF2B5EF4-FFF2-40B4-BE49-F238E27FC236}">
                <a16:creationId xmlns:a16="http://schemas.microsoft.com/office/drawing/2014/main" id="{93E9F58F-BEA1-46C8-883A-2E2D092369E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09</a:t>
            </a:r>
          </a:p>
        </p:txBody>
      </p:sp>
      <p:sp>
        <p:nvSpPr>
          <p:cNvPr id="37" name="Rectangle: Rounded Corners 176">
            <a:extLst>
              <a:ext uri="{FF2B5EF4-FFF2-40B4-BE49-F238E27FC236}">
                <a16:creationId xmlns:a16="http://schemas.microsoft.com/office/drawing/2014/main" id="{23D056EC-DD40-48B3-8FE2-2B7113C71C1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08</a:t>
            </a:r>
          </a:p>
        </p:txBody>
      </p:sp>
      <p:sp>
        <p:nvSpPr>
          <p:cNvPr id="38" name="Rectangle: Rounded Corners 177">
            <a:extLst>
              <a:ext uri="{FF2B5EF4-FFF2-40B4-BE49-F238E27FC236}">
                <a16:creationId xmlns:a16="http://schemas.microsoft.com/office/drawing/2014/main" id="{90370E08-2678-4A2F-B297-15FB23DDD29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07</a:t>
            </a:r>
          </a:p>
        </p:txBody>
      </p:sp>
      <p:sp>
        <p:nvSpPr>
          <p:cNvPr id="39" name="Rectangle: Rounded Corners 178">
            <a:extLst>
              <a:ext uri="{FF2B5EF4-FFF2-40B4-BE49-F238E27FC236}">
                <a16:creationId xmlns:a16="http://schemas.microsoft.com/office/drawing/2014/main" id="{68B8FE45-45C7-4981-AAA5-E349D81F3027}"/>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06</a:t>
            </a:r>
          </a:p>
        </p:txBody>
      </p:sp>
      <p:sp>
        <p:nvSpPr>
          <p:cNvPr id="40" name="Rectangle: Rounded Corners 179">
            <a:extLst>
              <a:ext uri="{FF2B5EF4-FFF2-40B4-BE49-F238E27FC236}">
                <a16:creationId xmlns:a16="http://schemas.microsoft.com/office/drawing/2014/main" id="{3F153729-FDBD-4EB4-AE34-FE8FDA2B9D2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05</a:t>
            </a:r>
          </a:p>
        </p:txBody>
      </p:sp>
      <p:sp>
        <p:nvSpPr>
          <p:cNvPr id="41" name="Rectangle: Rounded Corners 180">
            <a:extLst>
              <a:ext uri="{FF2B5EF4-FFF2-40B4-BE49-F238E27FC236}">
                <a16:creationId xmlns:a16="http://schemas.microsoft.com/office/drawing/2014/main" id="{C504947B-95BA-4E4E-806B-E6908ED53E70}"/>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04</a:t>
            </a:r>
          </a:p>
        </p:txBody>
      </p:sp>
      <p:sp>
        <p:nvSpPr>
          <p:cNvPr id="42" name="Rectangle: Rounded Corners 181">
            <a:extLst>
              <a:ext uri="{FF2B5EF4-FFF2-40B4-BE49-F238E27FC236}">
                <a16:creationId xmlns:a16="http://schemas.microsoft.com/office/drawing/2014/main" id="{FA2AE9AA-DF6C-4198-8070-BE28C33BC93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03</a:t>
            </a:r>
          </a:p>
        </p:txBody>
      </p:sp>
      <p:sp>
        <p:nvSpPr>
          <p:cNvPr id="43" name="Rectangle: Rounded Corners 182">
            <a:extLst>
              <a:ext uri="{FF2B5EF4-FFF2-40B4-BE49-F238E27FC236}">
                <a16:creationId xmlns:a16="http://schemas.microsoft.com/office/drawing/2014/main" id="{5574E918-FCCF-4F5A-8338-F0195D48D32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02</a:t>
            </a:r>
          </a:p>
        </p:txBody>
      </p:sp>
      <p:sp>
        <p:nvSpPr>
          <p:cNvPr id="44" name="Rectangle: Rounded Corners 183">
            <a:extLst>
              <a:ext uri="{FF2B5EF4-FFF2-40B4-BE49-F238E27FC236}">
                <a16:creationId xmlns:a16="http://schemas.microsoft.com/office/drawing/2014/main" id="{84498586-260B-44AC-9119-279CD8106F7A}"/>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01</a:t>
            </a:r>
          </a:p>
        </p:txBody>
      </p:sp>
      <p:sp>
        <p:nvSpPr>
          <p:cNvPr id="45" name="Rectangle: Rounded Corners 184">
            <a:extLst>
              <a:ext uri="{FF2B5EF4-FFF2-40B4-BE49-F238E27FC236}">
                <a16:creationId xmlns:a16="http://schemas.microsoft.com/office/drawing/2014/main" id="{07059D34-D489-4C48-9C01-029A2E8240D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00</a:t>
            </a:r>
          </a:p>
        </p:txBody>
      </p:sp>
      <p:sp>
        <p:nvSpPr>
          <p:cNvPr id="46" name="Rectangle: Rounded Corners 186">
            <a:extLst>
              <a:ext uri="{FF2B5EF4-FFF2-40B4-BE49-F238E27FC236}">
                <a16:creationId xmlns:a16="http://schemas.microsoft.com/office/drawing/2014/main" id="{09BD8570-F3EE-4550-91DC-3636FF64E440}"/>
              </a:ext>
            </a:extLst>
          </p:cNvPr>
          <p:cNvSpPr/>
          <p:nvPr/>
        </p:nvSpPr>
        <p:spPr>
          <a:xfrm>
            <a:off x="10598802" y="73256"/>
            <a:ext cx="1498428"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402692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mediacall" presetSubtype="0" fill="hold" nodeType="withEffect">
                                  <p:stCondLst>
                                    <p:cond delay="0"/>
                                  </p:stCondLst>
                                  <p:childTnLst>
                                    <p:cmd type="call" cmd="playFrom(0.0)">
                                      <p:cBhvr>
                                        <p:cTn id="20" dur="29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4"/>
                                        </p:tgtEl>
                                      </p:cBhvr>
                                    </p:animEffect>
                                    <p:animScale>
                                      <p:cBhvr>
                                        <p:cTn id="26" dur="250" autoRev="1" fill="hold"/>
                                        <p:tgtEl>
                                          <p:spTgt spid="14"/>
                                        </p:tgtEl>
                                      </p:cBhvr>
                                      <p:by x="105000" y="105000"/>
                                    </p:animScale>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999"/>
                                          </p:stCondLst>
                                        </p:cTn>
                                        <p:tgtEl>
                                          <p:spTgt spid="15"/>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999"/>
                                          </p:stCondLst>
                                        </p:cTn>
                                        <p:tgtEl>
                                          <p:spTgt spid="16"/>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999"/>
                                          </p:stCondLst>
                                        </p:cTn>
                                        <p:tgtEl>
                                          <p:spTgt spid="17"/>
                                        </p:tgtEl>
                                        <p:attrNameLst>
                                          <p:attrName>style.visibility</p:attrName>
                                        </p:attrNameLst>
                                      </p:cBhvr>
                                      <p:to>
                                        <p:strVal val="visible"/>
                                      </p:to>
                                    </p:set>
                                  </p:childTnLst>
                                </p:cTn>
                              </p:par>
                            </p:childTnLst>
                          </p:cTn>
                        </p:par>
                        <p:par>
                          <p:cTn id="36" fill="hold">
                            <p:stCondLst>
                              <p:cond delay="3500"/>
                            </p:stCondLst>
                            <p:childTnLst>
                              <p:par>
                                <p:cTn id="37" presetID="1" presetClass="entr" presetSubtype="0" fill="hold" grpId="0" nodeType="afterEffect">
                                  <p:stCondLst>
                                    <p:cond delay="0"/>
                                  </p:stCondLst>
                                  <p:childTnLst>
                                    <p:set>
                                      <p:cBhvr>
                                        <p:cTn id="38" dur="1" fill="hold">
                                          <p:stCondLst>
                                            <p:cond delay="999"/>
                                          </p:stCondLst>
                                        </p:cTn>
                                        <p:tgtEl>
                                          <p:spTgt spid="18"/>
                                        </p:tgtEl>
                                        <p:attrNameLst>
                                          <p:attrName>style.visibility</p:attrName>
                                        </p:attrNameLst>
                                      </p:cBhvr>
                                      <p:to>
                                        <p:strVal val="visible"/>
                                      </p:to>
                                    </p:se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999"/>
                                          </p:stCondLst>
                                        </p:cTn>
                                        <p:tgtEl>
                                          <p:spTgt spid="19"/>
                                        </p:tgtEl>
                                        <p:attrNameLst>
                                          <p:attrName>style.visibility</p:attrName>
                                        </p:attrNameLst>
                                      </p:cBhvr>
                                      <p:to>
                                        <p:strVal val="visible"/>
                                      </p:to>
                                    </p:set>
                                  </p:childTnLst>
                                </p:cTn>
                              </p:par>
                            </p:childTnLst>
                          </p:cTn>
                        </p:par>
                        <p:par>
                          <p:cTn id="42" fill="hold">
                            <p:stCondLst>
                              <p:cond delay="5500"/>
                            </p:stCondLst>
                            <p:childTnLst>
                              <p:par>
                                <p:cTn id="43" presetID="1" presetClass="entr" presetSubtype="0" fill="hold" grpId="0" nodeType="afterEffect">
                                  <p:stCondLst>
                                    <p:cond delay="0"/>
                                  </p:stCondLst>
                                  <p:childTnLst>
                                    <p:set>
                                      <p:cBhvr>
                                        <p:cTn id="44" dur="1" fill="hold">
                                          <p:stCondLst>
                                            <p:cond delay="999"/>
                                          </p:stCondLst>
                                        </p:cTn>
                                        <p:tgtEl>
                                          <p:spTgt spid="20"/>
                                        </p:tgtEl>
                                        <p:attrNameLst>
                                          <p:attrName>style.visibility</p:attrName>
                                        </p:attrNameLst>
                                      </p:cBhvr>
                                      <p:to>
                                        <p:strVal val="visible"/>
                                      </p:to>
                                    </p:set>
                                  </p:childTnLst>
                                </p:cTn>
                              </p:par>
                            </p:childTnLst>
                          </p:cTn>
                        </p:par>
                        <p:par>
                          <p:cTn id="45" fill="hold">
                            <p:stCondLst>
                              <p:cond delay="6500"/>
                            </p:stCondLst>
                            <p:childTnLst>
                              <p:par>
                                <p:cTn id="46" presetID="1" presetClass="entr" presetSubtype="0" fill="hold" grpId="0" nodeType="afterEffect">
                                  <p:stCondLst>
                                    <p:cond delay="0"/>
                                  </p:stCondLst>
                                  <p:childTnLst>
                                    <p:set>
                                      <p:cBhvr>
                                        <p:cTn id="47" dur="1" fill="hold">
                                          <p:stCondLst>
                                            <p:cond delay="999"/>
                                          </p:stCondLst>
                                        </p:cTn>
                                        <p:tgtEl>
                                          <p:spTgt spid="21"/>
                                        </p:tgtEl>
                                        <p:attrNameLst>
                                          <p:attrName>style.visibility</p:attrName>
                                        </p:attrNameLst>
                                      </p:cBhvr>
                                      <p:to>
                                        <p:strVal val="visible"/>
                                      </p:to>
                                    </p:set>
                                  </p:childTnLst>
                                </p:cTn>
                              </p:par>
                            </p:childTnLst>
                          </p:cTn>
                        </p:par>
                        <p:par>
                          <p:cTn id="48" fill="hold">
                            <p:stCondLst>
                              <p:cond delay="7500"/>
                            </p:stCondLst>
                            <p:childTnLst>
                              <p:par>
                                <p:cTn id="49" presetID="1" presetClass="entr" presetSubtype="0" fill="hold" grpId="0" nodeType="afterEffect">
                                  <p:stCondLst>
                                    <p:cond delay="0"/>
                                  </p:stCondLst>
                                  <p:childTnLst>
                                    <p:set>
                                      <p:cBhvr>
                                        <p:cTn id="50" dur="1" fill="hold">
                                          <p:stCondLst>
                                            <p:cond delay="999"/>
                                          </p:stCondLst>
                                        </p:cTn>
                                        <p:tgtEl>
                                          <p:spTgt spid="22"/>
                                        </p:tgtEl>
                                        <p:attrNameLst>
                                          <p:attrName>style.visibility</p:attrName>
                                        </p:attrNameLst>
                                      </p:cBhvr>
                                      <p:to>
                                        <p:strVal val="visible"/>
                                      </p:to>
                                    </p:set>
                                  </p:childTnLst>
                                </p:cTn>
                              </p:par>
                            </p:childTnLst>
                          </p:cTn>
                        </p:par>
                        <p:par>
                          <p:cTn id="51" fill="hold">
                            <p:stCondLst>
                              <p:cond delay="8500"/>
                            </p:stCondLst>
                            <p:childTnLst>
                              <p:par>
                                <p:cTn id="52" presetID="1" presetClass="entr" presetSubtype="0" fill="hold" grpId="0" nodeType="afterEffect">
                                  <p:stCondLst>
                                    <p:cond delay="0"/>
                                  </p:stCondLst>
                                  <p:childTnLst>
                                    <p:set>
                                      <p:cBhvr>
                                        <p:cTn id="53" dur="1" fill="hold">
                                          <p:stCondLst>
                                            <p:cond delay="999"/>
                                          </p:stCondLst>
                                        </p:cTn>
                                        <p:tgtEl>
                                          <p:spTgt spid="23"/>
                                        </p:tgtEl>
                                        <p:attrNameLst>
                                          <p:attrName>style.visibility</p:attrName>
                                        </p:attrNameLst>
                                      </p:cBhvr>
                                      <p:to>
                                        <p:strVal val="visible"/>
                                      </p:to>
                                    </p:set>
                                  </p:childTnLst>
                                </p:cTn>
                              </p:par>
                            </p:childTnLst>
                          </p:cTn>
                        </p:par>
                        <p:par>
                          <p:cTn id="54" fill="hold">
                            <p:stCondLst>
                              <p:cond delay="9500"/>
                            </p:stCondLst>
                            <p:childTnLst>
                              <p:par>
                                <p:cTn id="55" presetID="1" presetClass="entr" presetSubtype="0" fill="hold" grpId="0" nodeType="afterEffect">
                                  <p:stCondLst>
                                    <p:cond delay="0"/>
                                  </p:stCondLst>
                                  <p:childTnLst>
                                    <p:set>
                                      <p:cBhvr>
                                        <p:cTn id="56" dur="1" fill="hold">
                                          <p:stCondLst>
                                            <p:cond delay="999"/>
                                          </p:stCondLst>
                                        </p:cTn>
                                        <p:tgtEl>
                                          <p:spTgt spid="24"/>
                                        </p:tgtEl>
                                        <p:attrNameLst>
                                          <p:attrName>style.visibility</p:attrName>
                                        </p:attrNameLst>
                                      </p:cBhvr>
                                      <p:to>
                                        <p:strVal val="visible"/>
                                      </p:to>
                                    </p:set>
                                  </p:childTnLst>
                                </p:cTn>
                              </p:par>
                            </p:childTnLst>
                          </p:cTn>
                        </p:par>
                        <p:par>
                          <p:cTn id="57" fill="hold">
                            <p:stCondLst>
                              <p:cond delay="10500"/>
                            </p:stCondLst>
                            <p:childTnLst>
                              <p:par>
                                <p:cTn id="58" presetID="1" presetClass="entr" presetSubtype="0" fill="hold" grpId="0" nodeType="afterEffect">
                                  <p:stCondLst>
                                    <p:cond delay="0"/>
                                  </p:stCondLst>
                                  <p:childTnLst>
                                    <p:set>
                                      <p:cBhvr>
                                        <p:cTn id="59" dur="1" fill="hold">
                                          <p:stCondLst>
                                            <p:cond delay="999"/>
                                          </p:stCondLst>
                                        </p:cTn>
                                        <p:tgtEl>
                                          <p:spTgt spid="25"/>
                                        </p:tgtEl>
                                        <p:attrNameLst>
                                          <p:attrName>style.visibility</p:attrName>
                                        </p:attrNameLst>
                                      </p:cBhvr>
                                      <p:to>
                                        <p:strVal val="visible"/>
                                      </p:to>
                                    </p:set>
                                  </p:childTnLst>
                                </p:cTn>
                              </p:par>
                            </p:childTnLst>
                          </p:cTn>
                        </p:par>
                        <p:par>
                          <p:cTn id="60" fill="hold">
                            <p:stCondLst>
                              <p:cond delay="11500"/>
                            </p:stCondLst>
                            <p:childTnLst>
                              <p:par>
                                <p:cTn id="61" presetID="1" presetClass="entr" presetSubtype="0" fill="hold" grpId="0" nodeType="afterEffect">
                                  <p:stCondLst>
                                    <p:cond delay="0"/>
                                  </p:stCondLst>
                                  <p:childTnLst>
                                    <p:set>
                                      <p:cBhvr>
                                        <p:cTn id="62" dur="1" fill="hold">
                                          <p:stCondLst>
                                            <p:cond delay="999"/>
                                          </p:stCondLst>
                                        </p:cTn>
                                        <p:tgtEl>
                                          <p:spTgt spid="26"/>
                                        </p:tgtEl>
                                        <p:attrNameLst>
                                          <p:attrName>style.visibility</p:attrName>
                                        </p:attrNameLst>
                                      </p:cBhvr>
                                      <p:to>
                                        <p:strVal val="visible"/>
                                      </p:to>
                                    </p:set>
                                  </p:childTnLst>
                                </p:cTn>
                              </p:par>
                            </p:childTnLst>
                          </p:cTn>
                        </p:par>
                        <p:par>
                          <p:cTn id="63" fill="hold">
                            <p:stCondLst>
                              <p:cond delay="12500"/>
                            </p:stCondLst>
                            <p:childTnLst>
                              <p:par>
                                <p:cTn id="64" presetID="1" presetClass="entr" presetSubtype="0" fill="hold" grpId="0" nodeType="afterEffect">
                                  <p:stCondLst>
                                    <p:cond delay="0"/>
                                  </p:stCondLst>
                                  <p:childTnLst>
                                    <p:set>
                                      <p:cBhvr>
                                        <p:cTn id="65" dur="1" fill="hold">
                                          <p:stCondLst>
                                            <p:cond delay="999"/>
                                          </p:stCondLst>
                                        </p:cTn>
                                        <p:tgtEl>
                                          <p:spTgt spid="27"/>
                                        </p:tgtEl>
                                        <p:attrNameLst>
                                          <p:attrName>style.visibility</p:attrName>
                                        </p:attrNameLst>
                                      </p:cBhvr>
                                      <p:to>
                                        <p:strVal val="visible"/>
                                      </p:to>
                                    </p:set>
                                  </p:childTnLst>
                                </p:cTn>
                              </p:par>
                            </p:childTnLst>
                          </p:cTn>
                        </p:par>
                        <p:par>
                          <p:cTn id="66" fill="hold">
                            <p:stCondLst>
                              <p:cond delay="13500"/>
                            </p:stCondLst>
                            <p:childTnLst>
                              <p:par>
                                <p:cTn id="67" presetID="1" presetClass="entr" presetSubtype="0" fill="hold" grpId="0" nodeType="afterEffect">
                                  <p:stCondLst>
                                    <p:cond delay="0"/>
                                  </p:stCondLst>
                                  <p:childTnLst>
                                    <p:set>
                                      <p:cBhvr>
                                        <p:cTn id="68" dur="1" fill="hold">
                                          <p:stCondLst>
                                            <p:cond delay="999"/>
                                          </p:stCondLst>
                                        </p:cTn>
                                        <p:tgtEl>
                                          <p:spTgt spid="28"/>
                                        </p:tgtEl>
                                        <p:attrNameLst>
                                          <p:attrName>style.visibility</p:attrName>
                                        </p:attrNameLst>
                                      </p:cBhvr>
                                      <p:to>
                                        <p:strVal val="visible"/>
                                      </p:to>
                                    </p:set>
                                  </p:childTnLst>
                                </p:cTn>
                              </p:par>
                            </p:childTnLst>
                          </p:cTn>
                        </p:par>
                        <p:par>
                          <p:cTn id="69" fill="hold">
                            <p:stCondLst>
                              <p:cond delay="14500"/>
                            </p:stCondLst>
                            <p:childTnLst>
                              <p:par>
                                <p:cTn id="70" presetID="1" presetClass="entr" presetSubtype="0" fill="hold" grpId="0" nodeType="afterEffect">
                                  <p:stCondLst>
                                    <p:cond delay="0"/>
                                  </p:stCondLst>
                                  <p:childTnLst>
                                    <p:set>
                                      <p:cBhvr>
                                        <p:cTn id="71" dur="1" fill="hold">
                                          <p:stCondLst>
                                            <p:cond delay="999"/>
                                          </p:stCondLst>
                                        </p:cTn>
                                        <p:tgtEl>
                                          <p:spTgt spid="29"/>
                                        </p:tgtEl>
                                        <p:attrNameLst>
                                          <p:attrName>style.visibility</p:attrName>
                                        </p:attrNameLst>
                                      </p:cBhvr>
                                      <p:to>
                                        <p:strVal val="visible"/>
                                      </p:to>
                                    </p:set>
                                  </p:childTnLst>
                                </p:cTn>
                              </p:par>
                            </p:childTnLst>
                          </p:cTn>
                        </p:par>
                        <p:par>
                          <p:cTn id="72" fill="hold">
                            <p:stCondLst>
                              <p:cond delay="15500"/>
                            </p:stCondLst>
                            <p:childTnLst>
                              <p:par>
                                <p:cTn id="73" presetID="1" presetClass="entr" presetSubtype="0" fill="hold" grpId="0" nodeType="afterEffect">
                                  <p:stCondLst>
                                    <p:cond delay="0"/>
                                  </p:stCondLst>
                                  <p:childTnLst>
                                    <p:set>
                                      <p:cBhvr>
                                        <p:cTn id="74" dur="1" fill="hold">
                                          <p:stCondLst>
                                            <p:cond delay="999"/>
                                          </p:stCondLst>
                                        </p:cTn>
                                        <p:tgtEl>
                                          <p:spTgt spid="30"/>
                                        </p:tgtEl>
                                        <p:attrNameLst>
                                          <p:attrName>style.visibility</p:attrName>
                                        </p:attrNameLst>
                                      </p:cBhvr>
                                      <p:to>
                                        <p:strVal val="visible"/>
                                      </p:to>
                                    </p:set>
                                  </p:childTnLst>
                                </p:cTn>
                              </p:par>
                            </p:childTnLst>
                          </p:cTn>
                        </p:par>
                        <p:par>
                          <p:cTn id="75" fill="hold">
                            <p:stCondLst>
                              <p:cond delay="16500"/>
                            </p:stCondLst>
                            <p:childTnLst>
                              <p:par>
                                <p:cTn id="76" presetID="1" presetClass="entr" presetSubtype="0" fill="hold" grpId="0" nodeType="afterEffect">
                                  <p:stCondLst>
                                    <p:cond delay="0"/>
                                  </p:stCondLst>
                                  <p:childTnLst>
                                    <p:set>
                                      <p:cBhvr>
                                        <p:cTn id="77" dur="1" fill="hold">
                                          <p:stCondLst>
                                            <p:cond delay="999"/>
                                          </p:stCondLst>
                                        </p:cTn>
                                        <p:tgtEl>
                                          <p:spTgt spid="31"/>
                                        </p:tgtEl>
                                        <p:attrNameLst>
                                          <p:attrName>style.visibility</p:attrName>
                                        </p:attrNameLst>
                                      </p:cBhvr>
                                      <p:to>
                                        <p:strVal val="visible"/>
                                      </p:to>
                                    </p:set>
                                  </p:childTnLst>
                                </p:cTn>
                              </p:par>
                            </p:childTnLst>
                          </p:cTn>
                        </p:par>
                        <p:par>
                          <p:cTn id="78" fill="hold">
                            <p:stCondLst>
                              <p:cond delay="17500"/>
                            </p:stCondLst>
                            <p:childTnLst>
                              <p:par>
                                <p:cTn id="79" presetID="1" presetClass="entr" presetSubtype="0" fill="hold" grpId="0" nodeType="afterEffect">
                                  <p:stCondLst>
                                    <p:cond delay="0"/>
                                  </p:stCondLst>
                                  <p:childTnLst>
                                    <p:set>
                                      <p:cBhvr>
                                        <p:cTn id="80" dur="1" fill="hold">
                                          <p:stCondLst>
                                            <p:cond delay="999"/>
                                          </p:stCondLst>
                                        </p:cTn>
                                        <p:tgtEl>
                                          <p:spTgt spid="32"/>
                                        </p:tgtEl>
                                        <p:attrNameLst>
                                          <p:attrName>style.visibility</p:attrName>
                                        </p:attrNameLst>
                                      </p:cBhvr>
                                      <p:to>
                                        <p:strVal val="visible"/>
                                      </p:to>
                                    </p:set>
                                  </p:childTnLst>
                                </p:cTn>
                              </p:par>
                            </p:childTnLst>
                          </p:cTn>
                        </p:par>
                        <p:par>
                          <p:cTn id="81" fill="hold">
                            <p:stCondLst>
                              <p:cond delay="18500"/>
                            </p:stCondLst>
                            <p:childTnLst>
                              <p:par>
                                <p:cTn id="82" presetID="1" presetClass="entr" presetSubtype="0" fill="hold" grpId="0" nodeType="afterEffect">
                                  <p:stCondLst>
                                    <p:cond delay="0"/>
                                  </p:stCondLst>
                                  <p:childTnLst>
                                    <p:set>
                                      <p:cBhvr>
                                        <p:cTn id="83" dur="1" fill="hold">
                                          <p:stCondLst>
                                            <p:cond delay="999"/>
                                          </p:stCondLst>
                                        </p:cTn>
                                        <p:tgtEl>
                                          <p:spTgt spid="33"/>
                                        </p:tgtEl>
                                        <p:attrNameLst>
                                          <p:attrName>style.visibility</p:attrName>
                                        </p:attrNameLst>
                                      </p:cBhvr>
                                      <p:to>
                                        <p:strVal val="visible"/>
                                      </p:to>
                                    </p:set>
                                  </p:childTnLst>
                                </p:cTn>
                              </p:par>
                            </p:childTnLst>
                          </p:cTn>
                        </p:par>
                        <p:par>
                          <p:cTn id="84" fill="hold">
                            <p:stCondLst>
                              <p:cond delay="19500"/>
                            </p:stCondLst>
                            <p:childTnLst>
                              <p:par>
                                <p:cTn id="85" presetID="1" presetClass="entr" presetSubtype="0" fill="hold" grpId="0" nodeType="afterEffect">
                                  <p:stCondLst>
                                    <p:cond delay="0"/>
                                  </p:stCondLst>
                                  <p:childTnLst>
                                    <p:set>
                                      <p:cBhvr>
                                        <p:cTn id="86" dur="1" fill="hold">
                                          <p:stCondLst>
                                            <p:cond delay="999"/>
                                          </p:stCondLst>
                                        </p:cTn>
                                        <p:tgtEl>
                                          <p:spTgt spid="34"/>
                                        </p:tgtEl>
                                        <p:attrNameLst>
                                          <p:attrName>style.visibility</p:attrName>
                                        </p:attrNameLst>
                                      </p:cBhvr>
                                      <p:to>
                                        <p:strVal val="visible"/>
                                      </p:to>
                                    </p:set>
                                  </p:childTnLst>
                                </p:cTn>
                              </p:par>
                            </p:childTnLst>
                          </p:cTn>
                        </p:par>
                        <p:par>
                          <p:cTn id="87" fill="hold">
                            <p:stCondLst>
                              <p:cond delay="20500"/>
                            </p:stCondLst>
                            <p:childTnLst>
                              <p:par>
                                <p:cTn id="88" presetID="1" presetClass="entr" presetSubtype="0" fill="hold" grpId="0" nodeType="afterEffect">
                                  <p:stCondLst>
                                    <p:cond delay="0"/>
                                  </p:stCondLst>
                                  <p:childTnLst>
                                    <p:set>
                                      <p:cBhvr>
                                        <p:cTn id="89" dur="1" fill="hold">
                                          <p:stCondLst>
                                            <p:cond delay="999"/>
                                          </p:stCondLst>
                                        </p:cTn>
                                        <p:tgtEl>
                                          <p:spTgt spid="35"/>
                                        </p:tgtEl>
                                        <p:attrNameLst>
                                          <p:attrName>style.visibility</p:attrName>
                                        </p:attrNameLst>
                                      </p:cBhvr>
                                      <p:to>
                                        <p:strVal val="visible"/>
                                      </p:to>
                                    </p:set>
                                  </p:childTnLst>
                                </p:cTn>
                              </p:par>
                            </p:childTnLst>
                          </p:cTn>
                        </p:par>
                        <p:par>
                          <p:cTn id="90" fill="hold">
                            <p:stCondLst>
                              <p:cond delay="21500"/>
                            </p:stCondLst>
                            <p:childTnLst>
                              <p:par>
                                <p:cTn id="91" presetID="1" presetClass="entr" presetSubtype="0" fill="hold" grpId="0" nodeType="afterEffect">
                                  <p:stCondLst>
                                    <p:cond delay="0"/>
                                  </p:stCondLst>
                                  <p:childTnLst>
                                    <p:set>
                                      <p:cBhvr>
                                        <p:cTn id="92" dur="1" fill="hold">
                                          <p:stCondLst>
                                            <p:cond delay="999"/>
                                          </p:stCondLst>
                                        </p:cTn>
                                        <p:tgtEl>
                                          <p:spTgt spid="36"/>
                                        </p:tgtEl>
                                        <p:attrNameLst>
                                          <p:attrName>style.visibility</p:attrName>
                                        </p:attrNameLst>
                                      </p:cBhvr>
                                      <p:to>
                                        <p:strVal val="visible"/>
                                      </p:to>
                                    </p:set>
                                  </p:childTnLst>
                                </p:cTn>
                              </p:par>
                            </p:childTnLst>
                          </p:cTn>
                        </p:par>
                        <p:par>
                          <p:cTn id="93" fill="hold">
                            <p:stCondLst>
                              <p:cond delay="22500"/>
                            </p:stCondLst>
                            <p:childTnLst>
                              <p:par>
                                <p:cTn id="94" presetID="1" presetClass="entr" presetSubtype="0" fill="hold" grpId="0" nodeType="afterEffect">
                                  <p:stCondLst>
                                    <p:cond delay="0"/>
                                  </p:stCondLst>
                                  <p:childTnLst>
                                    <p:set>
                                      <p:cBhvr>
                                        <p:cTn id="95" dur="1" fill="hold">
                                          <p:stCondLst>
                                            <p:cond delay="999"/>
                                          </p:stCondLst>
                                        </p:cTn>
                                        <p:tgtEl>
                                          <p:spTgt spid="37"/>
                                        </p:tgtEl>
                                        <p:attrNameLst>
                                          <p:attrName>style.visibility</p:attrName>
                                        </p:attrNameLst>
                                      </p:cBhvr>
                                      <p:to>
                                        <p:strVal val="visible"/>
                                      </p:to>
                                    </p:set>
                                  </p:childTnLst>
                                </p:cTn>
                              </p:par>
                            </p:childTnLst>
                          </p:cTn>
                        </p:par>
                        <p:par>
                          <p:cTn id="96" fill="hold">
                            <p:stCondLst>
                              <p:cond delay="23500"/>
                            </p:stCondLst>
                            <p:childTnLst>
                              <p:par>
                                <p:cTn id="97" presetID="1" presetClass="entr" presetSubtype="0" fill="hold" grpId="0" nodeType="afterEffect">
                                  <p:stCondLst>
                                    <p:cond delay="0"/>
                                  </p:stCondLst>
                                  <p:childTnLst>
                                    <p:set>
                                      <p:cBhvr>
                                        <p:cTn id="98" dur="1" fill="hold">
                                          <p:stCondLst>
                                            <p:cond delay="999"/>
                                          </p:stCondLst>
                                        </p:cTn>
                                        <p:tgtEl>
                                          <p:spTgt spid="38"/>
                                        </p:tgtEl>
                                        <p:attrNameLst>
                                          <p:attrName>style.visibility</p:attrName>
                                        </p:attrNameLst>
                                      </p:cBhvr>
                                      <p:to>
                                        <p:strVal val="visible"/>
                                      </p:to>
                                    </p:set>
                                  </p:childTnLst>
                                </p:cTn>
                              </p:par>
                            </p:childTnLst>
                          </p:cTn>
                        </p:par>
                        <p:par>
                          <p:cTn id="99" fill="hold">
                            <p:stCondLst>
                              <p:cond delay="24500"/>
                            </p:stCondLst>
                            <p:childTnLst>
                              <p:par>
                                <p:cTn id="100" presetID="1" presetClass="entr" presetSubtype="0" fill="hold" grpId="0" nodeType="afterEffect">
                                  <p:stCondLst>
                                    <p:cond delay="0"/>
                                  </p:stCondLst>
                                  <p:childTnLst>
                                    <p:set>
                                      <p:cBhvr>
                                        <p:cTn id="101" dur="1" fill="hold">
                                          <p:stCondLst>
                                            <p:cond delay="999"/>
                                          </p:stCondLst>
                                        </p:cTn>
                                        <p:tgtEl>
                                          <p:spTgt spid="39"/>
                                        </p:tgtEl>
                                        <p:attrNameLst>
                                          <p:attrName>style.visibility</p:attrName>
                                        </p:attrNameLst>
                                      </p:cBhvr>
                                      <p:to>
                                        <p:strVal val="visible"/>
                                      </p:to>
                                    </p:set>
                                  </p:childTnLst>
                                </p:cTn>
                              </p:par>
                            </p:childTnLst>
                          </p:cTn>
                        </p:par>
                        <p:par>
                          <p:cTn id="102" fill="hold">
                            <p:stCondLst>
                              <p:cond delay="25500"/>
                            </p:stCondLst>
                            <p:childTnLst>
                              <p:par>
                                <p:cTn id="103" presetID="1" presetClass="entr" presetSubtype="0" fill="hold" grpId="0" nodeType="afterEffect">
                                  <p:stCondLst>
                                    <p:cond delay="0"/>
                                  </p:stCondLst>
                                  <p:childTnLst>
                                    <p:set>
                                      <p:cBhvr>
                                        <p:cTn id="104" dur="1" fill="hold">
                                          <p:stCondLst>
                                            <p:cond delay="999"/>
                                          </p:stCondLst>
                                        </p:cTn>
                                        <p:tgtEl>
                                          <p:spTgt spid="40"/>
                                        </p:tgtEl>
                                        <p:attrNameLst>
                                          <p:attrName>style.visibility</p:attrName>
                                        </p:attrNameLst>
                                      </p:cBhvr>
                                      <p:to>
                                        <p:strVal val="visible"/>
                                      </p:to>
                                    </p:set>
                                  </p:childTnLst>
                                </p:cTn>
                              </p:par>
                            </p:childTnLst>
                          </p:cTn>
                        </p:par>
                        <p:par>
                          <p:cTn id="105" fill="hold">
                            <p:stCondLst>
                              <p:cond delay="26500"/>
                            </p:stCondLst>
                            <p:childTnLst>
                              <p:par>
                                <p:cTn id="106" presetID="1" presetClass="entr" presetSubtype="0" fill="hold" grpId="0" nodeType="afterEffect">
                                  <p:stCondLst>
                                    <p:cond delay="0"/>
                                  </p:stCondLst>
                                  <p:childTnLst>
                                    <p:set>
                                      <p:cBhvr>
                                        <p:cTn id="107" dur="1" fill="hold">
                                          <p:stCondLst>
                                            <p:cond delay="999"/>
                                          </p:stCondLst>
                                        </p:cTn>
                                        <p:tgtEl>
                                          <p:spTgt spid="41"/>
                                        </p:tgtEl>
                                        <p:attrNameLst>
                                          <p:attrName>style.visibility</p:attrName>
                                        </p:attrNameLst>
                                      </p:cBhvr>
                                      <p:to>
                                        <p:strVal val="visible"/>
                                      </p:to>
                                    </p:set>
                                  </p:childTnLst>
                                </p:cTn>
                              </p:par>
                            </p:childTnLst>
                          </p:cTn>
                        </p:par>
                        <p:par>
                          <p:cTn id="108" fill="hold">
                            <p:stCondLst>
                              <p:cond delay="27500"/>
                            </p:stCondLst>
                            <p:childTnLst>
                              <p:par>
                                <p:cTn id="109" presetID="1" presetClass="entr" presetSubtype="0" fill="hold" grpId="0" nodeType="afterEffect">
                                  <p:stCondLst>
                                    <p:cond delay="0"/>
                                  </p:stCondLst>
                                  <p:childTnLst>
                                    <p:set>
                                      <p:cBhvr>
                                        <p:cTn id="110" dur="1" fill="hold">
                                          <p:stCondLst>
                                            <p:cond delay="999"/>
                                          </p:stCondLst>
                                        </p:cTn>
                                        <p:tgtEl>
                                          <p:spTgt spid="42"/>
                                        </p:tgtEl>
                                        <p:attrNameLst>
                                          <p:attrName>style.visibility</p:attrName>
                                        </p:attrNameLst>
                                      </p:cBhvr>
                                      <p:to>
                                        <p:strVal val="visible"/>
                                      </p:to>
                                    </p:set>
                                  </p:childTnLst>
                                </p:cTn>
                              </p:par>
                            </p:childTnLst>
                          </p:cTn>
                        </p:par>
                        <p:par>
                          <p:cTn id="111" fill="hold">
                            <p:stCondLst>
                              <p:cond delay="28500"/>
                            </p:stCondLst>
                            <p:childTnLst>
                              <p:par>
                                <p:cTn id="112" presetID="1" presetClass="entr" presetSubtype="0" fill="hold" grpId="0" nodeType="afterEffect">
                                  <p:stCondLst>
                                    <p:cond delay="0"/>
                                  </p:stCondLst>
                                  <p:childTnLst>
                                    <p:set>
                                      <p:cBhvr>
                                        <p:cTn id="113" dur="1" fill="hold">
                                          <p:stCondLst>
                                            <p:cond delay="999"/>
                                          </p:stCondLst>
                                        </p:cTn>
                                        <p:tgtEl>
                                          <p:spTgt spid="43"/>
                                        </p:tgtEl>
                                        <p:attrNameLst>
                                          <p:attrName>style.visibility</p:attrName>
                                        </p:attrNameLst>
                                      </p:cBhvr>
                                      <p:to>
                                        <p:strVal val="visible"/>
                                      </p:to>
                                    </p:set>
                                  </p:childTnLst>
                                </p:cTn>
                              </p:par>
                            </p:childTnLst>
                          </p:cTn>
                        </p:par>
                        <p:par>
                          <p:cTn id="114" fill="hold">
                            <p:stCondLst>
                              <p:cond delay="29500"/>
                            </p:stCondLst>
                            <p:childTnLst>
                              <p:par>
                                <p:cTn id="115" presetID="1" presetClass="entr" presetSubtype="0" fill="hold" grpId="0" nodeType="afterEffect">
                                  <p:stCondLst>
                                    <p:cond delay="0"/>
                                  </p:stCondLst>
                                  <p:childTnLst>
                                    <p:set>
                                      <p:cBhvr>
                                        <p:cTn id="116" dur="1" fill="hold">
                                          <p:stCondLst>
                                            <p:cond delay="999"/>
                                          </p:stCondLst>
                                        </p:cTn>
                                        <p:tgtEl>
                                          <p:spTgt spid="44"/>
                                        </p:tgtEl>
                                        <p:attrNameLst>
                                          <p:attrName>style.visibility</p:attrName>
                                        </p:attrNameLst>
                                      </p:cBhvr>
                                      <p:to>
                                        <p:strVal val="visible"/>
                                      </p:to>
                                    </p:set>
                                  </p:childTnLst>
                                </p:cTn>
                              </p:par>
                            </p:childTnLst>
                          </p:cTn>
                        </p:par>
                        <p:par>
                          <p:cTn id="117" fill="hold">
                            <p:stCondLst>
                              <p:cond delay="30500"/>
                            </p:stCondLst>
                            <p:childTnLst>
                              <p:par>
                                <p:cTn id="118" presetID="1" presetClass="entr" presetSubtype="0" fill="hold" grpId="0" nodeType="afterEffect">
                                  <p:stCondLst>
                                    <p:cond delay="0"/>
                                  </p:stCondLst>
                                  <p:childTnLst>
                                    <p:set>
                                      <p:cBhvr>
                                        <p:cTn id="119" dur="1" fill="hold">
                                          <p:stCondLst>
                                            <p:cond delay="999"/>
                                          </p:stCondLst>
                                        </p:cTn>
                                        <p:tgtEl>
                                          <p:spTgt spid="45"/>
                                        </p:tgtEl>
                                        <p:attrNameLst>
                                          <p:attrName>style.visibility</p:attrName>
                                        </p:attrNameLst>
                                      </p:cBhvr>
                                      <p:to>
                                        <p:strVal val="visible"/>
                                      </p:to>
                                    </p:set>
                                  </p:childTnLst>
                                </p:cTn>
                              </p:par>
                            </p:childTnLst>
                          </p:cTn>
                        </p:par>
                        <p:par>
                          <p:cTn id="120" fill="hold">
                            <p:stCondLst>
                              <p:cond delay="31500"/>
                            </p:stCondLst>
                            <p:childTnLst>
                              <p:par>
                                <p:cTn id="121" presetID="1" presetClass="entr" presetSubtype="0" fill="hold" grpId="0" nodeType="afterEffect">
                                  <p:stCondLst>
                                    <p:cond delay="0"/>
                                  </p:stCondLst>
                                  <p:childTnLst>
                                    <p:set>
                                      <p:cBhvr>
                                        <p:cTn id="122"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alarm clock.wav"/>
                                        </p:tgtEl>
                                      </p:cMediaNode>
                                    </p:audio>
                                  </p:subTnLst>
                                </p:cTn>
                              </p:par>
                            </p:childTnLst>
                          </p:cTn>
                        </p:par>
                      </p:childTnLst>
                    </p:cTn>
                  </p:par>
                </p:childTnLst>
              </p:cTn>
              <p:nextCondLst>
                <p:cond evt="onClick" delay="0">
                  <p:tgtEl>
                    <p:spTgt spid="14"/>
                  </p:tgtEl>
                </p:cond>
              </p:nextCondLst>
            </p:seq>
            <p:audio>
              <p:cMediaNode showWhenStopped="0">
                <p:cTn id="123"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11" grpId="0" animBg="1"/>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ảnh Quan Thiên Nhiên Vector Minh Họa đồi đẹp Minh Họa Vector Cảnh Quan Với  Cây Và Bầu Trời Sáng Phù Hợp Với Nền, Lý Lịch, Phong Cảnh, Hoạt Hình Hình  n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39"/>
            <a:ext cx="12192000" cy="6870134"/>
          </a:xfrm>
          <a:prstGeom prst="rect">
            <a:avLst/>
          </a:prstGeom>
          <a:noFill/>
          <a:extLst>
            <a:ext uri="{909E8E84-426E-40DD-AFC4-6F175D3DCCD1}">
              <a14:hiddenFill xmlns:a14="http://schemas.microsoft.com/office/drawing/2010/main">
                <a:solidFill>
                  <a:srgbClr val="FFFFFF"/>
                </a:solidFill>
              </a14:hiddenFill>
            </a:ext>
          </a:extLst>
        </p:spPr>
      </p:pic>
      <p:sp>
        <p:nvSpPr>
          <p:cNvPr id="11" name="5-Point Star 10"/>
          <p:cNvSpPr/>
          <p:nvPr/>
        </p:nvSpPr>
        <p:spPr>
          <a:xfrm>
            <a:off x="46112" y="-48878"/>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2" name="5-Point Star 11"/>
          <p:cNvSpPr/>
          <p:nvPr/>
        </p:nvSpPr>
        <p:spPr>
          <a:xfrm>
            <a:off x="11025326" y="1363719"/>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4" name="5-Point Star 13"/>
          <p:cNvSpPr/>
          <p:nvPr/>
        </p:nvSpPr>
        <p:spPr>
          <a:xfrm>
            <a:off x="695182" y="1125643"/>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5" name="5-Point Star 14"/>
          <p:cNvSpPr/>
          <p:nvPr/>
        </p:nvSpPr>
        <p:spPr>
          <a:xfrm>
            <a:off x="11093926" y="169857"/>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9085" y="665432"/>
            <a:ext cx="998502" cy="883291"/>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2030" y="109302"/>
            <a:ext cx="998502" cy="883291"/>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064" y="129761"/>
            <a:ext cx="998502" cy="883291"/>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7236" y="354629"/>
            <a:ext cx="998502" cy="883291"/>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31" y="199341"/>
            <a:ext cx="998502" cy="883291"/>
          </a:xfrm>
          <a:prstGeom prst="rect">
            <a:avLst/>
          </a:prstGeom>
        </p:spPr>
      </p:pic>
      <p:sp>
        <p:nvSpPr>
          <p:cNvPr id="17" name="Rectangle 16"/>
          <p:cNvSpPr>
            <a:spLocks noChangeArrowheads="1"/>
          </p:cNvSpPr>
          <p:nvPr/>
        </p:nvSpPr>
        <p:spPr bwMode="auto">
          <a:xfrm>
            <a:off x="2715740" y="279269"/>
            <a:ext cx="741723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Trong trò chơi có bài toán tính thể tích hình lập phương khi biết cạnh của nó là 4 dm ngược lại</a:t>
            </a:r>
          </a:p>
          <a:p>
            <a:pPr algn="just"/>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FF3300"/>
                </a:solidFill>
                <a:latin typeface="Times New Roman" panose="02020603050405020304" pitchFamily="18" charset="0"/>
                <a:ea typeface="Calibri" panose="020F0502020204030204" pitchFamily="34" charset="0"/>
                <a:cs typeface="Times New Roman" panose="02020603050405020304" pitchFamily="18" charset="0"/>
              </a:rPr>
              <a:t>“ Nếu gấp một hình lập phương có thể tích 64 lít thì phải chọn độ dài  cạnh của hình lập phương  là bao nhiêu đề xi mét?”</a:t>
            </a:r>
            <a:endParaRPr lang="vi-VN" sz="2800" b="1">
              <a:solidFill>
                <a:srgbClr val="FF3300"/>
              </a:solidFill>
            </a:endParaRPr>
          </a:p>
        </p:txBody>
      </p:sp>
      <p:pic>
        <p:nvPicPr>
          <p:cNvPr id="26" name="Picture 9504" descr="Kết quả hình ảnh cho hình lập phươ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410" y="3093470"/>
            <a:ext cx="3114675" cy="2047875"/>
          </a:xfrm>
          <a:prstGeom prst="rect">
            <a:avLst/>
          </a:prstGeom>
          <a:solidFill>
            <a:srgbClr val="EDFB35"/>
          </a:solidFill>
        </p:spPr>
      </p:pic>
      <p:pic>
        <p:nvPicPr>
          <p:cNvPr id="27" name="Picture 9505" descr="Kết quả hình ảnh cho các hình lập phư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189" y="3102995"/>
            <a:ext cx="3048000" cy="2038350"/>
          </a:xfrm>
          <a:prstGeom prst="rect">
            <a:avLst/>
          </a:prstGeom>
          <a:noFill/>
        </p:spPr>
      </p:pic>
      <p:sp>
        <p:nvSpPr>
          <p:cNvPr id="28" name="Rectangle 9"/>
          <p:cNvSpPr>
            <a:spLocks noChangeArrowheads="1"/>
          </p:cNvSpPr>
          <p:nvPr/>
        </p:nvSpPr>
        <p:spPr bwMode="auto">
          <a:xfrm>
            <a:off x="3534691" y="6005115"/>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sz="1400">
                <a:latin typeface="Times New Roman" panose="02020603050405020304" pitchFamily="18" charset="0"/>
                <a:ea typeface="Calibri" panose="020F0502020204030204" pitchFamily="34" charset="0"/>
                <a:cs typeface="Times New Roman" panose="02020603050405020304" pitchFamily="18" charset="0"/>
              </a:rPr>
              <a:t>        </a:t>
            </a:r>
            <a:endParaRPr lang="en-U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949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39127" b="16381"/>
          <a:stretch/>
        </p:blipFill>
        <p:spPr>
          <a:xfrm>
            <a:off x="6794610" y="3657601"/>
            <a:ext cx="5396219" cy="32004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t="32129"/>
          <a:stretch/>
        </p:blipFill>
        <p:spPr>
          <a:xfrm>
            <a:off x="7615465" y="1"/>
            <a:ext cx="4595415" cy="311898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6538">
            <a:off x="576484" y="2773128"/>
            <a:ext cx="3951941" cy="329987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7" y="0"/>
            <a:ext cx="2056246" cy="98558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469700" y="386563"/>
            <a:ext cx="1700264" cy="814953"/>
          </a:xfrm>
          <a:prstGeom prst="rect">
            <a:avLst/>
          </a:prstGeom>
        </p:spPr>
      </p:pic>
      <p:sp>
        <p:nvSpPr>
          <p:cNvPr id="5" name="Cloud 4"/>
          <p:cNvSpPr/>
          <p:nvPr/>
        </p:nvSpPr>
        <p:spPr>
          <a:xfrm>
            <a:off x="476264" y="413878"/>
            <a:ext cx="7138030" cy="2329322"/>
          </a:xfrm>
          <a:prstGeom prst="cloud">
            <a:avLst/>
          </a:prstGeom>
          <a:noFill/>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78771" y="1209913"/>
            <a:ext cx="6746719"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BÀI 9 - TIẾT 14 -  CĂN BẬC BA</a:t>
            </a:r>
            <a:endParaRPr lang="vi-VN"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490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5731363">
            <a:off x="6834092" y="5143077"/>
            <a:ext cx="940104" cy="1416985"/>
            <a:chOff x="3342892" y="2422282"/>
            <a:chExt cx="3124200" cy="2840038"/>
          </a:xfrm>
        </p:grpSpPr>
        <p:pic>
          <p:nvPicPr>
            <p:cNvPr id="3" name="Picture 35"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3178">
              <a:off x="3342892" y="2422282"/>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42877" y="4226636"/>
              <a:ext cx="286866" cy="28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rot="18937442">
            <a:off x="5430253" y="3518724"/>
            <a:ext cx="1187950" cy="1588390"/>
            <a:chOff x="3342892" y="2422282"/>
            <a:chExt cx="3124200" cy="2840038"/>
          </a:xfrm>
        </p:grpSpPr>
        <p:pic>
          <p:nvPicPr>
            <p:cNvPr id="6" name="Picture 35"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33178">
              <a:off x="3342892" y="2422282"/>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42877" y="4226636"/>
              <a:ext cx="286866" cy="28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rot="10011480">
            <a:off x="4859452" y="1219740"/>
            <a:ext cx="1136390" cy="2168018"/>
            <a:chOff x="4949897" y="2798474"/>
            <a:chExt cx="3306762" cy="2809875"/>
          </a:xfrm>
        </p:grpSpPr>
        <p:pic>
          <p:nvPicPr>
            <p:cNvPr id="9" name="Picture 2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897" y="2798474"/>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804169">
            <a:off x="6222399" y="1271009"/>
            <a:ext cx="988176" cy="1782410"/>
            <a:chOff x="5604597" y="889866"/>
            <a:chExt cx="2943225" cy="2786063"/>
          </a:xfrm>
        </p:grpSpPr>
        <p:pic>
          <p:nvPicPr>
            <p:cNvPr id="12" name="Picture 5"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685314" y="1001486"/>
              <a:ext cx="370115" cy="293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1379" y="2432877"/>
            <a:ext cx="2475418" cy="1807825"/>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341;p46"/>
          <p:cNvSpPr txBox="1">
            <a:spLocks noGrp="1"/>
          </p:cNvSpPr>
          <p:nvPr/>
        </p:nvSpPr>
        <p:spPr>
          <a:xfrm>
            <a:off x="4560817" y="2947187"/>
            <a:ext cx="2816541" cy="77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3600" b="1">
                <a:solidFill>
                  <a:srgbClr val="FF0000"/>
                </a:solidFill>
                <a:latin typeface="Times New Roman" panose="02020603050405020304" pitchFamily="18" charset="0"/>
                <a:ea typeface="思源黑体 Medium" panose="020B0600000000000000" charset="-122"/>
                <a:cs typeface="Times New Roman" panose="02020603050405020304" pitchFamily="18" charset="0"/>
              </a:rPr>
              <a:t>Mục tiêu</a:t>
            </a:r>
            <a:endParaRPr lang="en-US" altLang="en-GB" sz="36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endParaRPr>
          </a:p>
        </p:txBody>
      </p:sp>
      <p:sp>
        <p:nvSpPr>
          <p:cNvPr id="16" name="Rectangle 15"/>
          <p:cNvSpPr/>
          <p:nvPr/>
        </p:nvSpPr>
        <p:spPr>
          <a:xfrm>
            <a:off x="7226328" y="1379951"/>
            <a:ext cx="1485093" cy="461665"/>
          </a:xfrm>
          <a:prstGeom prst="rect">
            <a:avLst/>
          </a:prstGeom>
          <a:ln w="60325">
            <a:solidFill>
              <a:srgbClr val="FF6C0D"/>
            </a:solidFill>
          </a:ln>
        </p:spPr>
        <p:txBody>
          <a:bodyPr wrap="square">
            <a:spAutoFit/>
          </a:bodyPr>
          <a:lstStyle/>
          <a:p>
            <a:pPr algn="just"/>
            <a:r>
              <a:rPr lang="en-US" sz="2400" b="1">
                <a:solidFill>
                  <a:srgbClr val="000000"/>
                </a:solidFill>
                <a:latin typeface="Times New Roman" panose="02020603050405020304" pitchFamily="18" charset="0"/>
              </a:rPr>
              <a:t>Kiến thức</a:t>
            </a:r>
            <a:endParaRPr lang="en-US" sz="2400" b="1"/>
          </a:p>
        </p:txBody>
      </p:sp>
      <p:sp>
        <p:nvSpPr>
          <p:cNvPr id="17" name="Rectangle 16"/>
          <p:cNvSpPr/>
          <p:nvPr/>
        </p:nvSpPr>
        <p:spPr>
          <a:xfrm>
            <a:off x="3422311" y="1273965"/>
            <a:ext cx="1382936" cy="461665"/>
          </a:xfrm>
          <a:prstGeom prst="rect">
            <a:avLst/>
          </a:prstGeom>
          <a:ln w="76200">
            <a:solidFill>
              <a:srgbClr val="C3D204"/>
            </a:solidFill>
          </a:ln>
        </p:spPr>
        <p:txBody>
          <a:bodyPr wrap="square">
            <a:spAutoFit/>
          </a:bodyPr>
          <a:lstStyle/>
          <a:p>
            <a:r>
              <a:rPr lang="en-US" sz="2400" b="1">
                <a:solidFill>
                  <a:srgbClr val="000000"/>
                </a:solidFill>
                <a:latin typeface="Times New Roman" panose="02020603050405020304" pitchFamily="18" charset="0"/>
                <a:ea typeface="Times New Roman" panose="02020603050405020304" pitchFamily="18" charset="0"/>
              </a:rPr>
              <a:t>Năng lực</a:t>
            </a:r>
            <a:endParaRPr lang="en-US" sz="2400" b="1"/>
          </a:p>
        </p:txBody>
      </p:sp>
      <p:sp>
        <p:nvSpPr>
          <p:cNvPr id="18" name="Rectangle 17"/>
          <p:cNvSpPr/>
          <p:nvPr/>
        </p:nvSpPr>
        <p:spPr>
          <a:xfrm>
            <a:off x="9622428" y="27214"/>
            <a:ext cx="2464767" cy="728726"/>
          </a:xfrm>
          <a:prstGeom prst="rect">
            <a:avLst/>
          </a:prstGeom>
          <a:ln w="60325">
            <a:solidFill>
              <a:srgbClr val="FF6C0D"/>
            </a:solidFill>
          </a:ln>
        </p:spPr>
        <p:txBody>
          <a:bodyPr wrap="square">
            <a:spAutoFit/>
          </a:bodyPr>
          <a:lstStyle/>
          <a:p>
            <a:pPr algn="just">
              <a:lnSpc>
                <a:spcPct val="107000"/>
              </a:lnSpc>
              <a:spcAft>
                <a:spcPts val="0"/>
              </a:spcAft>
            </a:pPr>
            <a:r>
              <a:rPr lang="vi-VN" sz="2000">
                <a:effectLst/>
                <a:latin typeface="Times New Roman" panose="02020603050405020304" pitchFamily="18" charset="0"/>
                <a:ea typeface="Calibri" panose="020F0502020204030204" pitchFamily="34" charset="0"/>
                <a:cs typeface="Arial" panose="020B0604020202020204" pitchFamily="34" charset="0"/>
              </a:rPr>
              <a:t>Học sinh nắm được định nghĩa căn bậc ba </a:t>
            </a:r>
          </a:p>
        </p:txBody>
      </p:sp>
      <p:sp>
        <p:nvSpPr>
          <p:cNvPr id="20" name="Rectangle 19"/>
          <p:cNvSpPr/>
          <p:nvPr/>
        </p:nvSpPr>
        <p:spPr>
          <a:xfrm>
            <a:off x="9679827" y="1839611"/>
            <a:ext cx="2464767" cy="1015663"/>
          </a:xfrm>
          <a:prstGeom prst="rect">
            <a:avLst/>
          </a:prstGeom>
          <a:ln w="60325">
            <a:solidFill>
              <a:srgbClr val="FF6C0D"/>
            </a:solidFill>
          </a:ln>
        </p:spPr>
        <p:txBody>
          <a:bodyPr wrap="square">
            <a:spAutoFit/>
          </a:bodyPr>
          <a:lstStyle/>
          <a:p>
            <a:pPr algn="just"/>
            <a:r>
              <a:rPr lang="vi-VN" sz="2000">
                <a:effectLst/>
                <a:latin typeface="Times New Roman" panose="02020603050405020304" pitchFamily="18" charset="0"/>
                <a:ea typeface="Calibri" panose="020F0502020204030204" pitchFamily="34" charset="0"/>
                <a:cs typeface="Arial" panose="020B0604020202020204" pitchFamily="34" charset="0"/>
              </a:rPr>
              <a:t>Học sinh nắm được các tính chất của căn bậc ba</a:t>
            </a:r>
            <a:endParaRPr lang="vi-VN" sz="2000"/>
          </a:p>
        </p:txBody>
      </p:sp>
      <p:sp>
        <p:nvSpPr>
          <p:cNvPr id="23" name="Rectangle 22"/>
          <p:cNvSpPr/>
          <p:nvPr/>
        </p:nvSpPr>
        <p:spPr>
          <a:xfrm>
            <a:off x="5243636" y="5007535"/>
            <a:ext cx="1599394" cy="461665"/>
          </a:xfrm>
          <a:prstGeom prst="rect">
            <a:avLst/>
          </a:prstGeom>
          <a:ln w="60325">
            <a:solidFill>
              <a:srgbClr val="479F73"/>
            </a:solidFill>
          </a:ln>
        </p:spPr>
        <p:txBody>
          <a:bodyPr wrap="square">
            <a:spAutoFit/>
          </a:bodyPr>
          <a:lstStyle/>
          <a:p>
            <a:r>
              <a:rPr lang="en-US" sz="2400" b="1">
                <a:solidFill>
                  <a:srgbClr val="000000"/>
                </a:solidFill>
                <a:latin typeface="Times New Roman" panose="02020603050405020304" pitchFamily="18" charset="0"/>
                <a:ea typeface="Times New Roman" panose="02020603050405020304" pitchFamily="18" charset="0"/>
              </a:rPr>
              <a:t>Phẩm chất</a:t>
            </a:r>
            <a:endParaRPr lang="en-US" sz="2400" b="1"/>
          </a:p>
        </p:txBody>
      </p:sp>
      <p:sp>
        <p:nvSpPr>
          <p:cNvPr id="24" name="Rectangle 23"/>
          <p:cNvSpPr/>
          <p:nvPr/>
        </p:nvSpPr>
        <p:spPr>
          <a:xfrm>
            <a:off x="129881" y="6106728"/>
            <a:ext cx="4445086" cy="374077"/>
          </a:xfrm>
          <a:prstGeom prst="rect">
            <a:avLst/>
          </a:prstGeom>
        </p:spPr>
        <p:txBody>
          <a:bodyPr wrap="square">
            <a:spAutoFit/>
          </a:bodyPr>
          <a:lstStyle/>
          <a:p>
            <a:pPr algn="just">
              <a:lnSpc>
                <a:spcPct val="107000"/>
              </a:lnSpc>
              <a:spcAft>
                <a:spcPts val="0"/>
              </a:spcAft>
              <a:tabLst>
                <a:tab pos="228600" algn="l"/>
              </a:tabLst>
            </a:pPr>
            <a:r>
              <a:rPr lang="vi-VN">
                <a:effectLst/>
                <a:latin typeface="Times New Roman" panose="02020603050405020304" pitchFamily="18" charset="0"/>
                <a:ea typeface="Calibri" panose="020F0502020204030204" pitchFamily="34" charset="0"/>
                <a:cs typeface="Times New Roman" panose="02020603050405020304" pitchFamily="18" charset="0"/>
              </a:rPr>
              <a:t>-</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129881" y="5622049"/>
            <a:ext cx="3980162" cy="1179169"/>
          </a:xfrm>
          <a:prstGeom prst="rect">
            <a:avLst/>
          </a:prstGeom>
          <a:ln w="60325">
            <a:solidFill>
              <a:srgbClr val="479F73"/>
            </a:solidFill>
          </a:ln>
        </p:spPr>
        <p:txBody>
          <a:bodyPr wrap="square">
            <a:spAutoFit/>
          </a:bodyPr>
          <a:lstStyle/>
          <a:p>
            <a:pPr algn="just">
              <a:lnSpc>
                <a:spcPct val="107000"/>
              </a:lnSpc>
              <a:spcAft>
                <a:spcPts val="0"/>
              </a:spcAft>
              <a:tabLst>
                <a:tab pos="228600" algn="l"/>
              </a:tabLst>
            </a:pPr>
            <a:r>
              <a:rPr lang="vi-VN" sz="2200">
                <a:effectLst/>
                <a:latin typeface="Times New Roman" panose="02020603050405020304" pitchFamily="18" charset="0"/>
                <a:ea typeface="Calibri" panose="020F0502020204030204" pitchFamily="34" charset="0"/>
                <a:cs typeface="Times New Roman" panose="02020603050405020304" pitchFamily="18" charset="0"/>
              </a:rPr>
              <a:t>Chăm chỉ: miệt mài, chú ý lắng nghe, đọc, làm bài tập, vận dụng kiến thức vào giải toán.</a:t>
            </a:r>
            <a:endParaRPr lang="vi-VN"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7778378" y="5711822"/>
            <a:ext cx="4308817" cy="1107996"/>
          </a:xfrm>
          <a:prstGeom prst="rect">
            <a:avLst/>
          </a:prstGeom>
          <a:ln w="60325">
            <a:solidFill>
              <a:srgbClr val="479F73"/>
            </a:solidFill>
          </a:ln>
        </p:spPr>
        <p:txBody>
          <a:bodyPr wrap="square">
            <a:spAutoFit/>
          </a:bodyPr>
          <a:lstStyle/>
          <a:p>
            <a:pPr algn="just"/>
            <a:r>
              <a:rPr lang="vi-VN" sz="2200">
                <a:effectLst/>
                <a:latin typeface="Times New Roman" panose="02020603050405020304" pitchFamily="18" charset="0"/>
                <a:ea typeface="Calibri" panose="020F0502020204030204" pitchFamily="34" charset="0"/>
                <a:cs typeface="Times New Roman" panose="02020603050405020304" pitchFamily="18" charset="0"/>
              </a:rPr>
              <a:t>Trách nhiệm: HS thực hiện hoạt động học nghiêm túc, tích cực, hiệu quả theo yêu cầu của giáo viên</a:t>
            </a:r>
            <a:endParaRPr lang="en-US" sz="2200" b="1"/>
          </a:p>
        </p:txBody>
      </p:sp>
      <p:grpSp>
        <p:nvGrpSpPr>
          <p:cNvPr id="27" name="Group 26"/>
          <p:cNvGrpSpPr/>
          <p:nvPr/>
        </p:nvGrpSpPr>
        <p:grpSpPr>
          <a:xfrm>
            <a:off x="3990146" y="5196114"/>
            <a:ext cx="1324302" cy="1284691"/>
            <a:chOff x="3342892" y="2422282"/>
            <a:chExt cx="3124200" cy="2840038"/>
          </a:xfrm>
        </p:grpSpPr>
        <p:pic>
          <p:nvPicPr>
            <p:cNvPr id="28" name="Picture 35"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33178">
              <a:off x="3342892" y="2422282"/>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3642877" y="4226636"/>
              <a:ext cx="286866" cy="28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6062418">
            <a:off x="8803067" y="1389635"/>
            <a:ext cx="743263" cy="1604360"/>
            <a:chOff x="5604597" y="889866"/>
            <a:chExt cx="2943225" cy="2786063"/>
          </a:xfrm>
        </p:grpSpPr>
        <p:pic>
          <p:nvPicPr>
            <p:cNvPr id="31" name="Picture 5"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7685314" y="1001486"/>
              <a:ext cx="370115" cy="293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804169">
            <a:off x="8686318" y="162876"/>
            <a:ext cx="912862" cy="1528405"/>
            <a:chOff x="5604597" y="889866"/>
            <a:chExt cx="2943225" cy="2786063"/>
          </a:xfrm>
        </p:grpSpPr>
        <p:pic>
          <p:nvPicPr>
            <p:cNvPr id="34" name="Picture 5"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7685314" y="1001486"/>
              <a:ext cx="370115" cy="293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9810441">
            <a:off x="2498539" y="149921"/>
            <a:ext cx="894796" cy="1401177"/>
            <a:chOff x="4949897" y="2798474"/>
            <a:chExt cx="3306762" cy="2809875"/>
          </a:xfrm>
        </p:grpSpPr>
        <p:pic>
          <p:nvPicPr>
            <p:cNvPr id="37" name="Picture 25"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9897" y="2798474"/>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3353233">
            <a:off x="2560427" y="1492087"/>
            <a:ext cx="878479" cy="1885729"/>
            <a:chOff x="6502366" y="2600601"/>
            <a:chExt cx="3306762" cy="2809875"/>
          </a:xfrm>
        </p:grpSpPr>
        <p:pic>
          <p:nvPicPr>
            <p:cNvPr id="43" name="Picture 25"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2366" y="2600601"/>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9716669" y="3448118"/>
            <a:ext cx="2480280" cy="1277786"/>
            <a:chOff x="9716669" y="3448118"/>
            <a:chExt cx="2480280" cy="1277786"/>
          </a:xfrm>
        </p:grpSpPr>
        <p:sp>
          <p:nvSpPr>
            <p:cNvPr id="21" name="Rectangle 20"/>
            <p:cNvSpPr/>
            <p:nvPr/>
          </p:nvSpPr>
          <p:spPr>
            <a:xfrm>
              <a:off x="9716669" y="3448118"/>
              <a:ext cx="2391081" cy="1277786"/>
            </a:xfrm>
            <a:prstGeom prst="rect">
              <a:avLst/>
            </a:prstGeom>
            <a:ln w="60325">
              <a:solidFill>
                <a:srgbClr val="C3D204"/>
              </a:solidFill>
            </a:ln>
          </p:spPr>
          <p:txBody>
            <a:bodyPr wrap="square">
              <a:spAutoFit/>
            </a:bodyPr>
            <a:lstStyle/>
            <a:p>
              <a:pPr algn="just">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p:cNvSpPr/>
            <p:nvPr/>
          </p:nvSpPr>
          <p:spPr>
            <a:xfrm>
              <a:off x="9716669" y="3484136"/>
              <a:ext cx="2480280" cy="1200329"/>
            </a:xfrm>
            <a:prstGeom prst="rect">
              <a:avLst/>
            </a:prstGeom>
          </p:spPr>
          <p:txBody>
            <a:bodyPr wrap="square">
              <a:spAutoFit/>
            </a:bodyPr>
            <a:lstStyle/>
            <a:p>
              <a:r>
                <a:rPr lang="vi-VN">
                  <a:latin typeface="Times New Roman" panose="02020603050405020304" pitchFamily="18" charset="0"/>
                  <a:ea typeface="Calibri" panose="020F0502020204030204" pitchFamily="34" charset="0"/>
                </a:rPr>
                <a:t>Học sinh chuyển đổi ngôn ngữ, từ ngôn ngữ thông thường sang ngôn ngữ toán học</a:t>
              </a:r>
              <a:endParaRPr lang="vi-VN"/>
            </a:p>
          </p:txBody>
        </p:sp>
      </p:grpSp>
      <p:grpSp>
        <p:nvGrpSpPr>
          <p:cNvPr id="46" name="Group 45"/>
          <p:cNvGrpSpPr/>
          <p:nvPr/>
        </p:nvGrpSpPr>
        <p:grpSpPr>
          <a:xfrm rot="6062418">
            <a:off x="8137510" y="1757055"/>
            <a:ext cx="2090713" cy="1896877"/>
            <a:chOff x="5604597" y="889866"/>
            <a:chExt cx="2943225" cy="2786063"/>
          </a:xfrm>
        </p:grpSpPr>
        <p:pic>
          <p:nvPicPr>
            <p:cNvPr id="47" name="Picture 5"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7685314" y="1001486"/>
              <a:ext cx="370115" cy="293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4283" y="-30370"/>
            <a:ext cx="2501750" cy="2068259"/>
            <a:chOff x="14283" y="-30370"/>
            <a:chExt cx="2501750" cy="2068259"/>
          </a:xfrm>
        </p:grpSpPr>
        <p:sp>
          <p:nvSpPr>
            <p:cNvPr id="19" name="Rectangle 18"/>
            <p:cNvSpPr/>
            <p:nvPr/>
          </p:nvSpPr>
          <p:spPr>
            <a:xfrm>
              <a:off x="14283" y="55756"/>
              <a:ext cx="2501750" cy="1870512"/>
            </a:xfrm>
            <a:prstGeom prst="rect">
              <a:avLst/>
            </a:prstGeom>
            <a:ln w="60325">
              <a:solidFill>
                <a:srgbClr val="C3D204"/>
              </a:solidFill>
            </a:ln>
          </p:spPr>
          <p:txBody>
            <a:bodyPr wrap="square">
              <a:spAutoFit/>
            </a:bodyPr>
            <a:lstStyle/>
            <a:p>
              <a:pPr algn="just">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p:cNvSpPr/>
            <p:nvPr/>
          </p:nvSpPr>
          <p:spPr>
            <a:xfrm>
              <a:off x="95365" y="-30370"/>
              <a:ext cx="2289409" cy="2068259"/>
            </a:xfrm>
            <a:prstGeom prst="rect">
              <a:avLst/>
            </a:prstGeom>
          </p:spPr>
          <p:txBody>
            <a:bodyPr wrap="square">
              <a:spAutoFit/>
            </a:bodyPr>
            <a:lstStyle/>
            <a:p>
              <a:pPr algn="just">
                <a:lnSpc>
                  <a:spcPct val="107000"/>
                </a:lnSpc>
                <a:spcAft>
                  <a:spcPts val="0"/>
                </a:spcAft>
              </a:pPr>
              <a:r>
                <a:rPr lang="vi-VN" sz="2000" b="1">
                  <a:latin typeface="Times New Roman" panose="02020603050405020304" pitchFamily="18" charset="0"/>
                  <a:ea typeface="Calibri" panose="020F0502020204030204" pitchFamily="34" charset="0"/>
                  <a:cs typeface="Times New Roman" panose="02020603050405020304" pitchFamily="18" charset="0"/>
                </a:rPr>
                <a:t>Năng lực chung: </a:t>
              </a:r>
              <a:endParaRPr lang="vi-VN" sz="16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-Tự học, tự giải quyết vấn đề,</a:t>
              </a:r>
              <a:endParaRPr lang="vi-VN" sz="16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-Tự quản lý, hợp tác nhóm, tự tin trong giao tiếp</a:t>
              </a:r>
              <a:r>
                <a:rPr lang="vi-VN" sz="2000">
                  <a:latin typeface="Times New Roman" panose="02020603050405020304" pitchFamily="18" charset="0"/>
                  <a:ea typeface="Calibri" panose="020F0502020204030204" pitchFamily="34" charset="0"/>
                  <a:cs typeface="Times New Roman" panose="02020603050405020304" pitchFamily="18" charset="0"/>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3" name="Group 52"/>
          <p:cNvGrpSpPr/>
          <p:nvPr/>
        </p:nvGrpSpPr>
        <p:grpSpPr>
          <a:xfrm>
            <a:off x="13069" y="2896319"/>
            <a:ext cx="2620807" cy="2463238"/>
            <a:chOff x="13069" y="2896319"/>
            <a:chExt cx="2620807" cy="2463238"/>
          </a:xfrm>
        </p:grpSpPr>
        <p:sp>
          <p:nvSpPr>
            <p:cNvPr id="22" name="Rectangle 21"/>
            <p:cNvSpPr/>
            <p:nvPr/>
          </p:nvSpPr>
          <p:spPr>
            <a:xfrm>
              <a:off x="13069" y="2896319"/>
              <a:ext cx="2553757" cy="2463238"/>
            </a:xfrm>
            <a:prstGeom prst="rect">
              <a:avLst/>
            </a:prstGeom>
            <a:ln w="60325">
              <a:solidFill>
                <a:srgbClr val="C3D204"/>
              </a:solidFill>
            </a:ln>
          </p:spPr>
          <p:txBody>
            <a:bodyPr wrap="square">
              <a:spAutoFit/>
            </a:bodyPr>
            <a:lstStyle/>
            <a:p>
              <a:pPr>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50"/>
            <p:cNvSpPr/>
            <p:nvPr/>
          </p:nvSpPr>
          <p:spPr>
            <a:xfrm>
              <a:off x="73519" y="2933077"/>
              <a:ext cx="2560357" cy="2246769"/>
            </a:xfrm>
            <a:prstGeom prst="rect">
              <a:avLst/>
            </a:prstGeom>
          </p:spPr>
          <p:txBody>
            <a:bodyPr wrap="square">
              <a:spAutoFit/>
            </a:bodyPr>
            <a:lstStyle/>
            <a:p>
              <a:pPr>
                <a:spcAft>
                  <a:spcPts val="0"/>
                </a:spcAft>
                <a:tabLst>
                  <a:tab pos="2971800" algn="ctr"/>
                  <a:tab pos="5943600" algn="r"/>
                </a:tabLst>
              </a:pPr>
              <a:r>
                <a:rPr lang="vi-VN" sz="2000" b="1">
                  <a:latin typeface="+mj-lt"/>
                  <a:ea typeface="Calibri" panose="020F0502020204030204" pitchFamily="34" charset="0"/>
                  <a:cs typeface="Times New Roman" panose="02020603050405020304" pitchFamily="18" charset="0"/>
                </a:rPr>
                <a:t>Năng lực chuyên biệt</a:t>
              </a:r>
              <a:r>
                <a:rPr lang="vi-VN" sz="2000">
                  <a:latin typeface="+mj-lt"/>
                  <a:ea typeface="Calibri" panose="020F0502020204030204" pitchFamily="34" charset="0"/>
                  <a:cs typeface="Times New Roman" panose="02020603050405020304" pitchFamily="18" charset="0"/>
                </a:rPr>
                <a:t>: </a:t>
              </a:r>
            </a:p>
            <a:p>
              <a:pPr>
                <a:spcAft>
                  <a:spcPts val="0"/>
                </a:spcAft>
                <a:tabLst>
                  <a:tab pos="2971800" algn="ctr"/>
                  <a:tab pos="5943600" algn="r"/>
                </a:tabLst>
              </a:pPr>
              <a:r>
                <a:rPr lang="vi-VN" sz="2000">
                  <a:latin typeface="+mj-lt"/>
                  <a:ea typeface="Calibri" panose="020F0502020204030204" pitchFamily="34" charset="0"/>
                  <a:cs typeface="Times New Roman" panose="02020603050405020304" pitchFamily="18" charset="0"/>
                </a:rPr>
                <a:t>- Tư duy lập luận, tương tự để giải quyết vấn đề</a:t>
              </a:r>
              <a:r>
                <a:rPr lang="nl-NL" sz="2000">
                  <a:latin typeface="+mj-lt"/>
                  <a:ea typeface="Calibri" panose="020F0502020204030204" pitchFamily="34" charset="0"/>
                  <a:cs typeface="Times New Roman" panose="02020603050405020304" pitchFamily="18" charset="0"/>
                </a:rPr>
                <a:t>.</a:t>
              </a:r>
              <a:endParaRPr lang="vi-VN" sz="2000">
                <a:latin typeface="+mj-lt"/>
                <a:ea typeface="Calibri" panose="020F0502020204030204" pitchFamily="34" charset="0"/>
                <a:cs typeface="Times New Roman" panose="02020603050405020304" pitchFamily="18" charset="0"/>
              </a:endParaRPr>
            </a:p>
            <a:p>
              <a:pPr>
                <a:spcAft>
                  <a:spcPts val="0"/>
                </a:spcAft>
                <a:tabLst>
                  <a:tab pos="2971800" algn="ctr"/>
                  <a:tab pos="5943600" algn="r"/>
                </a:tabLst>
              </a:pPr>
              <a:r>
                <a:rPr lang="nl-NL" sz="2000">
                  <a:latin typeface="Times New Roman" panose="02020603050405020304" pitchFamily="18" charset="0"/>
                  <a:ea typeface="Calibri" panose="020F0502020204030204" pitchFamily="34" charset="0"/>
                  <a:cs typeface="Times New Roman" panose="02020603050405020304" pitchFamily="18" charset="0"/>
                </a:rPr>
                <a:t>- </a:t>
              </a:r>
              <a:r>
                <a:rPr lang="en-SG" sz="2000">
                  <a:latin typeface="Times New Roman" panose="02020603050405020304" pitchFamily="18" charset="0"/>
                  <a:ea typeface="Calibri" panose="020F0502020204030204" pitchFamily="34" charset="0"/>
                  <a:cs typeface="Times New Roman" panose="02020603050405020304" pitchFamily="18" charset="0"/>
                </a:rPr>
                <a:t> </a:t>
              </a:r>
              <a:r>
                <a:rPr lang="nl-NL" sz="2000">
                  <a:latin typeface="Times New Roman" panose="02020603050405020304" pitchFamily="18" charset="0"/>
                  <a:ea typeface="Calibri" panose="020F0502020204030204" pitchFamily="34" charset="0"/>
                  <a:cs typeface="Times New Roman" panose="02020603050405020304" pitchFamily="18" charset="0"/>
                </a:rPr>
                <a:t>Phát huy năng lực tính toán, so sánh và sử dụng MTBT.</a:t>
              </a:r>
              <a:endParaRPr lang="vi-VN" sz="200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5134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upRight)">
                                      <p:cBhvr>
                                        <p:cTn id="13" dur="500"/>
                                        <p:tgtEl>
                                          <p:spTgt spid="11"/>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strips(upRight)">
                                      <p:cBhvr>
                                        <p:cTn id="20" dur="500"/>
                                        <p:tgtEl>
                                          <p:spTgt spid="3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downRight)">
                                      <p:cBhvr>
                                        <p:cTn id="27" dur="500"/>
                                        <p:tgtEl>
                                          <p:spTgt spid="30"/>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strips(downLeft)">
                                      <p:cBhvr>
                                        <p:cTn id="34" dur="500"/>
                                        <p:tgtEl>
                                          <p:spTgt spid="46"/>
                                        </p:tgtEl>
                                      </p:cBhvr>
                                    </p:animEffect>
                                  </p:childTnLst>
                                </p:cTn>
                              </p:par>
                              <p:par>
                                <p:cTn id="35" presetID="22" presetClass="entr" presetSubtype="4"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9"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500"/>
                                        <p:tgtEl>
                                          <p:spTgt spid="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strips(downLeft)">
                                      <p:cBhvr>
                                        <p:cTn id="52" dur="500"/>
                                        <p:tgtEl>
                                          <p:spTgt spid="36"/>
                                        </p:tgtEl>
                                      </p:cBhvr>
                                    </p:animEffect>
                                  </p:childTnLst>
                                </p:cTn>
                              </p:par>
                              <p:par>
                                <p:cTn id="53" presetID="1"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strips(downLeft)">
                                      <p:cBhvr>
                                        <p:cTn id="59" dur="500"/>
                                        <p:tgtEl>
                                          <p:spTgt spid="42"/>
                                        </p:tgtEl>
                                      </p:cBhvr>
                                    </p:animEffect>
                                  </p:childTnLst>
                                </p:cTn>
                              </p:par>
                              <p:par>
                                <p:cTn id="60" presetID="1"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strips(downLeft)">
                                      <p:cBhvr>
                                        <p:cTn id="66" dur="500"/>
                                        <p:tgtEl>
                                          <p:spTgt spid="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strips(downLeft)">
                                      <p:cBhvr>
                                        <p:cTn id="76" dur="500"/>
                                        <p:tgtEl>
                                          <p:spTgt spid="27"/>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8" presetClass="entr" presetSubtype="6"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strips(downRight)">
                                      <p:cBhvr>
                                        <p:cTn id="83" dur="500"/>
                                        <p:tgtEl>
                                          <p:spTgt spid="2"/>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20" grpId="0" animBg="1"/>
      <p:bldP spid="23" grpId="0" animBg="1"/>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ONTENTLIB_ASSET_META" val="{&quot;ai&quot;:&quot;176OvuzwHgvI2HNsEwfWHQ&quot;,&quot;gi&quot;:&quot;OE57hFybVLQ2qLBbt6KSgA&quot;,&quot;ti&quot;:&quot;characters&quot;,&quot;vs&quot;:{&quot;f&quot;:[1480,708],&quot;i&quot;:{&quot;d&quot;:&quot;176OvuzwHgvI2HNsEwfWHQ&quot;,&quot;p&quot;:tru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PPT7 11
</file>

<file path=docProps/app.xml><?xml version="1.0" encoding="utf-8"?>
<Properties xmlns="http://schemas.openxmlformats.org/officeDocument/2006/extended-properties" xmlns:vt="http://schemas.openxmlformats.org/officeDocument/2006/docPropsVTypes">
  <Template/>
  <TotalTime>484</TotalTime>
  <Words>3173</Words>
  <Application>Microsoft Office PowerPoint</Application>
  <PresentationFormat>Widescreen</PresentationFormat>
  <Paragraphs>740</Paragraphs>
  <Slides>35</Slides>
  <Notes>4</Notes>
  <HiddenSlides>0</HiddenSlides>
  <MMClips>9</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35</vt:i4>
      </vt:variant>
    </vt:vector>
  </HeadingPairs>
  <TitlesOfParts>
    <vt:vector size="51" baseType="lpstr">
      <vt:lpstr>.VnBahamasB</vt:lpstr>
      <vt:lpstr>.VnTime</vt:lpstr>
      <vt:lpstr>Arial</vt:lpstr>
      <vt:lpstr>Calibri</vt:lpstr>
      <vt:lpstr>Calibri Light</vt:lpstr>
      <vt:lpstr>Cambria Math</vt:lpstr>
      <vt:lpstr>Special Elite</vt:lpstr>
      <vt:lpstr>Times New Roman</vt:lpstr>
      <vt:lpstr>字魂59号-创粗黑</vt:lpstr>
      <vt:lpstr>腾祥铁山楷书繁</vt:lpstr>
      <vt:lpstr>Custom Design</vt:lpstr>
      <vt:lpstr>Office Theme</vt:lpstr>
      <vt:lpstr>1_Office Theme</vt:lpstr>
      <vt:lpstr>2_Office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Ngọc Bảo Trân</dc:creator>
  <cp:lastModifiedBy>A36697 Dương Tuấn Anh</cp:lastModifiedBy>
  <cp:revision>60</cp:revision>
  <dcterms:created xsi:type="dcterms:W3CDTF">2021-08-12T00:09:30Z</dcterms:created>
  <dcterms:modified xsi:type="dcterms:W3CDTF">2023-06-10T09:15:42Z</dcterms:modified>
</cp:coreProperties>
</file>