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5"/>
  </p:notesMasterIdLst>
  <p:sldIdLst>
    <p:sldId id="291" r:id="rId3"/>
    <p:sldId id="293" r:id="rId4"/>
    <p:sldId id="336" r:id="rId5"/>
    <p:sldId id="302" r:id="rId6"/>
    <p:sldId id="337" r:id="rId7"/>
    <p:sldId id="339" r:id="rId8"/>
    <p:sldId id="342" r:id="rId9"/>
    <p:sldId id="306" r:id="rId10"/>
    <p:sldId id="343" r:id="rId11"/>
    <p:sldId id="344" r:id="rId12"/>
    <p:sldId id="352" r:id="rId13"/>
    <p:sldId id="31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" initials="N" lastIdx="2" clrIdx="0">
    <p:extLst>
      <p:ext uri="{19B8F6BF-5375-455C-9EA6-DF929625EA0E}">
        <p15:presenceInfo xmlns:p15="http://schemas.microsoft.com/office/powerpoint/2012/main" userId="Ngo" providerId="None"/>
      </p:ext>
    </p:extLst>
  </p:cmAuthor>
  <p:cmAuthor id="2" name="Dinh Thi Hang" initials="DTH" lastIdx="3" clrIdx="1">
    <p:extLst>
      <p:ext uri="{19B8F6BF-5375-455C-9EA6-DF929625EA0E}">
        <p15:presenceInfo xmlns:p15="http://schemas.microsoft.com/office/powerpoint/2012/main" userId="S::0102503472@hanoi.itrithuc.vn::f683aa2a-d0db-4004-a87b-1b8d2b680d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12C15"/>
    <a:srgbClr val="FF00FF"/>
    <a:srgbClr val="0000FF"/>
    <a:srgbClr val="0066FF"/>
    <a:srgbClr val="C9D73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8F98-B099-4B7B-A12C-1B7FCB10A250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30B0-2F05-4656-8891-396CBD18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76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17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9021-8663-4275-B14A-CCC1890FD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142A1-6D9E-45F7-BD45-3016001D2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99746-F845-46AE-B10C-EB6536AE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03214-1960-4DB4-84E6-69026F99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30423-6548-4DC6-B284-37552959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B3BF-41CA-444B-862C-297CEA6FE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29A58-D502-4B02-BA18-0F2FE0639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BEC1-42CA-4D10-B6A0-17820FC6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32ED-7EF2-4EF9-819F-E251FB4A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6CD95-C950-4E93-ACAD-03AAB8AB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AD15-4ED8-46D7-92D4-9F89E2E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46C8-731C-46D7-B28F-7B8F1E8A1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075AD-18C2-4EB1-B230-D844C9B34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8E368-ECCD-41ED-9900-DBE4E024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3EFE1-B35E-4457-AC7A-0946999A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C02D3-C6AF-4F57-8B4A-F04ED20C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BFE9-D62E-49C3-BA3B-FACD6371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36F6E-3AD0-455D-B0F9-0311CAAF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E84D8-79AF-423B-ACCF-52A3079C9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0BC94-F72B-480C-8CE5-318BD070B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47AB5-9466-439C-8E21-E2376977D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595F1-F81B-4482-A344-3D2BF643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994D9-0079-4A13-B7F7-3B4293C7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E75A4-C866-4871-977F-0121FF3B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14E7-C57C-413E-89DE-41693846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431F9-17E8-42C8-855F-7154FED1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87887-2619-4024-AB2A-37CF1EFE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0916E-D179-41F5-B54F-712CC394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9021-8663-4275-B14A-CCC1890FD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142A1-6D9E-45F7-BD45-3016001D2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99746-F845-46AE-B10C-EB6536AE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03214-1960-4DB4-84E6-69026F99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30423-6548-4DC6-B284-37552959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1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8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43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49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4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5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3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83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49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1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5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4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38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1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8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3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0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85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5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819ED-F706-4CB3-B410-348A887F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00D23-AF24-4CF6-8653-93207B91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3D099-2BAD-4CD4-A573-306D321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1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DBD6-92AF-48D0-ADD0-45287118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BF816-9652-47AE-AD93-88B216E9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25FF9-8E1D-43A9-95B7-337CC2FE1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B78AD-49D0-4200-A0E4-08CD4F03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D262E-12A9-4533-815D-394A2698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3B674-0546-495C-BBC3-51BD68EB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52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5CD2-AA50-46E4-85A2-8E3B64B6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B1E73-8FD7-4F78-90EA-CE6201AAB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848C8-F72C-470D-BD91-12AA2F70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C11A4-CAFD-4893-B4D3-6944566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BAB97-688A-4AED-AE5D-5FE12B6D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504B0-47DF-4352-8B33-755D6E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72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EEC9-E9A1-4107-9C3D-8A31A1C2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F5ED3-65DD-41A9-9437-AB2D17E8E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AC3D-8459-42D1-A73F-5D497DA2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45F7-4D39-4DAA-BDB0-6D9A1BCF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308F-4B6F-4D51-BE6B-680D3B8A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5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7985A-0939-47AF-A86D-5494C1551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D09BB-6E2E-4A98-AAB2-806C0AD3A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A55E2-8AD4-4959-9603-8647138B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2E3B-8B8B-4140-ACF1-615F9509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A9F6D-81D2-4C55-812A-006081A1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3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6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7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C14-FA5B-45FC-A768-B473E1F84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4FB6-AE9F-4D53-BD01-CFA9A3AF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C2A8-7060-4CE4-B721-38CC4060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2EB5-2454-4BC3-AF42-862D402C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C47A-C18A-40AC-A518-265AC026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7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79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8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C84E-54AD-4A55-B852-2BDDC7E1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4F41-CA75-4E84-81DF-F13B827F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0D0E-5123-41D6-86AC-AD5C9E58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5886-B2B5-43D1-B677-28984E3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6E9A3-37BA-4AFE-8C7A-68BDE88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3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B37C-017E-4F94-9FE2-1465692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3B622-9089-4508-A58E-AF765DAB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F164-20B8-4E88-A739-669B1D9C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E7F6-1434-4305-9310-3F294155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22B1-9764-43CE-BA8E-3DF29212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47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8B1-7530-4FDF-B4C1-CB60C591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0187-512C-417A-9406-A1C31F10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3E90B-EA63-4EFA-8C71-C0E049F1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C2C78-8DC1-4A51-9B84-3DF3B06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FEEF-6ADA-4C57-B86F-09A654A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78A7-D1F7-4647-8378-942F9B70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4719-2BEC-4E96-8629-9C445F15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B5AA-3F8D-492C-9ABD-F074FB07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5DB8-2143-40A2-8ACE-4EEAF733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71052-3A19-4920-B901-44DAC518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7FB91-F2EA-4EE5-99CF-D63B3732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24647-E451-4069-BA08-59A9263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AF0B-7316-4556-A144-40C5A29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C480-F25D-40D6-BD69-7FEA1532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7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367C-D102-4E3A-9785-86FF6392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011F6-BC35-4FCD-9B0C-D42B97BE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CA4FD-B17F-41E7-97A2-2A6874A8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77AE-9DDD-4F53-80EF-8BBB04AA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4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F8728-897B-49ED-8B5F-E71AA77B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9700-CFE4-41A3-9A7F-42232FC9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4D20-D5FB-460D-A073-7A5F17C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9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AC81-1AB1-420B-9214-475A3EC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FB36-ACEB-4F65-AD46-1023E29D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B792-F2EC-4131-BF78-3D3A59FE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794F-84BE-4C0E-A221-B4853D1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D448E-AEF6-43F3-9D0C-854F5C0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E6ED-8236-4172-82DC-21F17283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6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2B1C-CDD2-4417-88D2-1E05C84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49F7B-18A4-44EE-9D01-15E1B99A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3050-C739-4369-B2D8-AA55FCA63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D70A1-D3DF-47E0-BC9F-C5EEE78E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2F77-7BA8-4FB1-8BE0-C88AE479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4FF0-8E40-403E-92CA-B5A26B92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1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213B-73E5-4B78-B8E1-078EAA3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A5696-14A2-4B08-95D4-24DE44CE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CA9E-6600-49B7-BD0E-85B44109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4BF0-0D24-45D0-85FA-B421F770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3599-ECAD-4506-AD40-86EAC1D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1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15FAD-6091-4D05-8292-C976FC6D1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B7260-C922-4EE7-B95F-7F64A417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ABD55-53FC-4ED3-99C9-E77EA45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83CF-CE17-4F34-929D-0E55AC49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7C01-1556-46CF-AAEF-D4367C6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8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BF75-FCB4-4F36-A02C-969D163E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EB6-1948-43AC-A585-2E1D4373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BAFF-5528-4EAD-A98F-9E54083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ABE-ABDF-4B11-BEFD-268E8C56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E063-76CE-41E5-B2D8-837D0A2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FAAFD-60F7-41E7-A4CD-3B06D0CD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DD4C8-379B-44B3-A3FF-4D5A054F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9132-C0AD-4A2A-8732-C63DAC1EB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E51D-2F36-4D0B-B7B0-DEB81BDB41BF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7B0A6-F12C-4550-9722-ED34D025B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72EAF-006E-403F-BEF3-B06C08E95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D1E4-FC73-4A69-8053-2DF28EF8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51" r:id="rId2"/>
    <p:sldLayoutId id="2147483650" r:id="rId3"/>
    <p:sldLayoutId id="2147483893" r:id="rId4"/>
    <p:sldLayoutId id="2147483880" r:id="rId5"/>
    <p:sldLayoutId id="2147483873" r:id="rId6"/>
    <p:sldLayoutId id="2147483867" r:id="rId7"/>
    <p:sldLayoutId id="2147483857" r:id="rId8"/>
    <p:sldLayoutId id="2147483856" r:id="rId9"/>
    <p:sldLayoutId id="2147483850" r:id="rId10"/>
    <p:sldLayoutId id="2147483849" r:id="rId11"/>
    <p:sldLayoutId id="2147483848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899" r:id="rId18"/>
    <p:sldLayoutId id="2147483898" r:id="rId19"/>
    <p:sldLayoutId id="2147483897" r:id="rId20"/>
    <p:sldLayoutId id="2147483896" r:id="rId21"/>
    <p:sldLayoutId id="2147483895" r:id="rId22"/>
    <p:sldLayoutId id="2147483894" r:id="rId23"/>
    <p:sldLayoutId id="2147483892" r:id="rId24"/>
    <p:sldLayoutId id="2147483891" r:id="rId25"/>
    <p:sldLayoutId id="2147483888" r:id="rId26"/>
    <p:sldLayoutId id="2147483887" r:id="rId27"/>
    <p:sldLayoutId id="2147483886" r:id="rId28"/>
    <p:sldLayoutId id="2147483885" r:id="rId29"/>
    <p:sldLayoutId id="2147483878" r:id="rId30"/>
    <p:sldLayoutId id="2147483877" r:id="rId31"/>
    <p:sldLayoutId id="2147483876" r:id="rId32"/>
    <p:sldLayoutId id="2147483875" r:id="rId33"/>
    <p:sldLayoutId id="2147483874" r:id="rId34"/>
    <p:sldLayoutId id="2147483872" r:id="rId35"/>
    <p:sldLayoutId id="2147483871" r:id="rId36"/>
    <p:sldLayoutId id="2147483870" r:id="rId37"/>
    <p:sldLayoutId id="2147483869" r:id="rId38"/>
    <p:sldLayoutId id="2147483868" r:id="rId39"/>
    <p:sldLayoutId id="2147483866" r:id="rId40"/>
    <p:sldLayoutId id="2147483865" r:id="rId41"/>
    <p:sldLayoutId id="2147483864" r:id="rId42"/>
    <p:sldLayoutId id="2147483863" r:id="rId43"/>
    <p:sldLayoutId id="2147483855" r:id="rId44"/>
    <p:sldLayoutId id="2147483854" r:id="rId45"/>
    <p:sldLayoutId id="2147483847" r:id="rId46"/>
    <p:sldLayoutId id="2147483846" r:id="rId47"/>
    <p:sldLayoutId id="2147483845" r:id="rId48"/>
    <p:sldLayoutId id="2147483844" r:id="rId49"/>
    <p:sldLayoutId id="2147483843" r:id="rId50"/>
    <p:sldLayoutId id="2147483656" r:id="rId51"/>
    <p:sldLayoutId id="2147483657" r:id="rId52"/>
    <p:sldLayoutId id="2147483658" r:id="rId53"/>
    <p:sldLayoutId id="2147483659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437F-C08D-4140-A910-D94EADA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4BAF-AEB7-4374-9CEF-BFEFC4D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4788-ED14-4355-BD4A-9115D2AB9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38BB-EDEF-48A5-AB0C-1EC64D6DD4D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97A-FE77-4619-963D-CE0197423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4943F-157D-4F29-81AE-9314FBAC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016-67E8-421D-9C79-0E8A1522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53" r:id="rId2"/>
    <p:sldLayoutId id="2147483852" r:id="rId3"/>
    <p:sldLayoutId id="2147483669" r:id="rId4"/>
    <p:sldLayoutId id="2147483881" r:id="rId5"/>
    <p:sldLayoutId id="2147483858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image" Target="../media/image33.png"/><Relationship Id="rId21" Type="http://schemas.openxmlformats.org/officeDocument/2006/relationships/oleObject" Target="../embeddings/oleObject34.bin"/><Relationship Id="rId7" Type="http://schemas.openxmlformats.org/officeDocument/2006/relationships/image" Target="../media/image40.png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image" Target="../media/image32.png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54.wmf"/><Relationship Id="rId5" Type="http://schemas.microsoft.com/office/2007/relationships/hdphoto" Target="../media/hdphoto1.wdp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60.png"/><Relationship Id="rId4" Type="http://schemas.openxmlformats.org/officeDocument/2006/relationships/image" Target="../media/image8.em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2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6.pn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20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6.png"/><Relationship Id="rId21" Type="http://schemas.openxmlformats.org/officeDocument/2006/relationships/image" Target="../media/image29.wmf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1.bin"/><Relationship Id="rId2" Type="http://schemas.openxmlformats.org/officeDocument/2006/relationships/image" Target="../media/image3.png"/><Relationship Id="rId16" Type="http://schemas.openxmlformats.org/officeDocument/2006/relationships/image" Target="../media/image27.wmf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19" Type="http://schemas.openxmlformats.org/officeDocument/2006/relationships/image" Target="../media/image28.wmf"/><Relationship Id="rId4" Type="http://schemas.microsoft.com/office/2007/relationships/hdphoto" Target="../media/hdphoto1.wdp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5.emf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3.emf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openxmlformats.org/officeDocument/2006/relationships/image" Target="../media/image9.emf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oleObject" Target="../embeddings/oleObject19.bin"/><Relationship Id="rId3" Type="http://schemas.openxmlformats.org/officeDocument/2006/relationships/hyperlink" Target="http://www.allwhitebackground.com/colorful-background-images.html" TargetMode="External"/><Relationship Id="rId21" Type="http://schemas.openxmlformats.org/officeDocument/2006/relationships/image" Target="../media/image37.wmf"/><Relationship Id="rId7" Type="http://schemas.openxmlformats.org/officeDocument/2006/relationships/image" Target="../media/image6.png"/><Relationship Id="rId12" Type="http://schemas.openxmlformats.org/officeDocument/2006/relationships/image" Target="../media/image35.wmf"/><Relationship Id="rId17" Type="http://schemas.openxmlformats.org/officeDocument/2006/relationships/image" Target="../media/image930.png"/><Relationship Id="rId2" Type="http://schemas.openxmlformats.org/officeDocument/2006/relationships/image" Target="../media/image30.jpeg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8.png"/><Relationship Id="rId5" Type="http://schemas.openxmlformats.org/officeDocument/2006/relationships/image" Target="../media/image32.png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19" Type="http://schemas.openxmlformats.org/officeDocument/2006/relationships/image" Target="../media/image36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6.wmf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7.bin"/><Relationship Id="rId2" Type="http://schemas.openxmlformats.org/officeDocument/2006/relationships/image" Target="../media/image32.png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24.bin"/><Relationship Id="rId5" Type="http://schemas.microsoft.com/office/2007/relationships/hdphoto" Target="../media/hdphoto1.wdp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2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7ED4C-1E6D-457E-BA87-A5F87914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A3292-12C2-4F3F-BFAE-590A65BB0B3C}"/>
              </a:ext>
            </a:extLst>
          </p:cNvPr>
          <p:cNvSpPr txBox="1"/>
          <p:nvPr/>
        </p:nvSpPr>
        <p:spPr>
          <a:xfrm>
            <a:off x="682173" y="1108917"/>
            <a:ext cx="10638971" cy="27392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5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 19 - LUYỆN TẬP </a:t>
            </a:r>
            <a:endParaRPr lang="en-US" sz="54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5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Sự xác định của đường tròn. Tính chất đối xứng của đường tròn.</a:t>
            </a:r>
            <a:endParaRPr lang="en-US" sz="54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55E95-A30F-411D-A9B0-D4BBDFB3C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12" y="4"/>
            <a:ext cx="2894019" cy="2894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46A8C-A9D7-4ED9-A213-E4CF61CDF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83" y="-121351"/>
            <a:ext cx="2016532" cy="2016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FFDC96-AC11-4D08-B22F-E61D5C6B217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9B00E-0A27-47DA-8B99-91DDF5EA7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538"/>
            <a:ext cx="2585240" cy="2585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C968C1-F2E4-42DB-9EB2-6B2DC7B960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11" y="2863646"/>
            <a:ext cx="3109020" cy="4397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C2E0C9-D56F-4CDE-B5E9-E1ECEA235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00" y="302249"/>
            <a:ext cx="1881259" cy="14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4B32D2-82B7-414B-BB22-A5B28CA3EDB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9B2CD7-7D65-4D41-B424-77CC63F3B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97" y="5786040"/>
            <a:ext cx="1106704" cy="1106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B07363-4741-4CDF-A8DD-5523D191A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38" y="4670239"/>
            <a:ext cx="1690937" cy="2391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1ABF9-BD73-45EE-9A85-97313903F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97" y="422427"/>
            <a:ext cx="1147003" cy="9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0199F-B923-4DF3-B6C6-7F351BE2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48" y="148565"/>
            <a:ext cx="10888541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9 trang 157 SBT: 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nhọn ABC. Vẽ đường tròn (O) có đường kính BC, nó cắt các cạnh AB, AC theo thứ tự ở D, E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Chứng minh rằng CD ⊥ AB, BE ⊥ AC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Gọi K là giao điểm của BE và CD. Chứng minh rằng AK vuông góc với BC.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513316-4F7D-404F-A9A7-BADD2216AD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09519" y="148566"/>
            <a:ext cx="1796191" cy="1796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F80C84-EE47-4B1E-AF92-012CC9A25B3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716724" y="2051214"/>
            <a:ext cx="2987675" cy="3162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0484E4-A5B5-49FD-A705-AF2CD1B366D3}"/>
              </a:ext>
            </a:extLst>
          </p:cNvPr>
          <p:cNvCxnSpPr>
            <a:cxnSpLocks/>
          </p:cNvCxnSpPr>
          <p:nvPr/>
        </p:nvCxnSpPr>
        <p:spPr>
          <a:xfrm>
            <a:off x="764628" y="1900893"/>
            <a:ext cx="0" cy="1630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097FDB-2989-46D0-8D90-983851875982}"/>
              </a:ext>
            </a:extLst>
          </p:cNvPr>
          <p:cNvCxnSpPr>
            <a:cxnSpLocks/>
          </p:cNvCxnSpPr>
          <p:nvPr/>
        </p:nvCxnSpPr>
        <p:spPr>
          <a:xfrm>
            <a:off x="123914" y="2716001"/>
            <a:ext cx="6797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13C128-2AE1-48B2-BF64-2FDC778CFACC}"/>
              </a:ext>
            </a:extLst>
          </p:cNvPr>
          <p:cNvSpPr txBox="1"/>
          <p:nvPr/>
        </p:nvSpPr>
        <p:spPr>
          <a:xfrm>
            <a:off x="169595" y="202232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4677C7-0114-47B9-99E9-80341CC541AC}"/>
              </a:ext>
            </a:extLst>
          </p:cNvPr>
          <p:cNvSpPr txBox="1"/>
          <p:nvPr/>
        </p:nvSpPr>
        <p:spPr>
          <a:xfrm>
            <a:off x="123914" y="286396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35919-62C4-478B-8214-CEC96C52E864}"/>
              </a:ext>
            </a:extLst>
          </p:cNvPr>
          <p:cNvSpPr txBox="1"/>
          <p:nvPr/>
        </p:nvSpPr>
        <p:spPr>
          <a:xfrm>
            <a:off x="5392613" y="3523438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9B5082-4CA5-4E94-8CC3-2C1D521FC461}"/>
              </a:ext>
            </a:extLst>
          </p:cNvPr>
          <p:cNvSpPr txBox="1"/>
          <p:nvPr/>
        </p:nvSpPr>
        <p:spPr>
          <a:xfrm>
            <a:off x="741489" y="1880554"/>
            <a:ext cx="7391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    ABC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nhọn,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cắt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, cắt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tại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tại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C5E24-EBDD-4901-9700-28775FE05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85" y="2889962"/>
            <a:ext cx="2852871" cy="6438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CE5EE7-C524-4E55-82EB-C66A51CFEFBB}"/>
              </a:ext>
            </a:extLst>
          </p:cNvPr>
          <p:cNvGrpSpPr/>
          <p:nvPr/>
        </p:nvGrpSpPr>
        <p:grpSpPr>
          <a:xfrm>
            <a:off x="284335" y="3993667"/>
            <a:ext cx="3190944" cy="523220"/>
            <a:chOff x="284335" y="3993665"/>
            <a:chExt cx="3190944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A1C8-0817-4DEF-A588-7BC2DA066073}"/>
                </a:ext>
              </a:extLst>
            </p:cNvPr>
            <p:cNvSpPr txBox="1"/>
            <p:nvPr/>
          </p:nvSpPr>
          <p:spPr>
            <a:xfrm>
              <a:off x="284335" y="3993665"/>
              <a:ext cx="31909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Xét             có : 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1B1C0B01-A13B-4EB8-A3B7-55D824B466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310760"/>
                </p:ext>
              </p:extLst>
            </p:nvPr>
          </p:nvGraphicFramePr>
          <p:xfrm>
            <a:off x="1373885" y="4080499"/>
            <a:ext cx="927435" cy="345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5760" imgH="203040" progId="Equation.DSMT4">
                    <p:embed/>
                  </p:oleObj>
                </mc:Choice>
                <mc:Fallback>
                  <p:oleObj name="Equation" r:id="rId9" imgW="5457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73885" y="4080499"/>
                          <a:ext cx="927435" cy="3450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D8ACD2A-63D8-44CD-9C60-90A142590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41827"/>
              </p:ext>
            </p:extLst>
          </p:nvPr>
        </p:nvGraphicFramePr>
        <p:xfrm>
          <a:off x="776289" y="4611688"/>
          <a:ext cx="2073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228600" progId="Equation.DSMT4">
                  <p:embed/>
                </p:oleObj>
              </mc:Choice>
              <mc:Fallback>
                <p:oleObj name="Equation" r:id="rId11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289" y="4611688"/>
                        <a:ext cx="2073275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D9A0AA3-3685-4F45-A6B8-C3F1C4E10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356319"/>
              </p:ext>
            </p:extLst>
          </p:nvPr>
        </p:nvGraphicFramePr>
        <p:xfrm>
          <a:off x="748965" y="5042647"/>
          <a:ext cx="2019129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17440" imgH="228600" progId="Equation.DSMT4">
                  <p:embed/>
                </p:oleObj>
              </mc:Choice>
              <mc:Fallback>
                <p:oleObj name="Equation" r:id="rId13" imgW="11174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65" y="5042647"/>
                        <a:ext cx="2019129" cy="43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1">
            <a:extLst>
              <a:ext uri="{FF2B5EF4-FFF2-40B4-BE49-F238E27FC236}">
                <a16:creationId xmlns:a16="http://schemas.microsoft.com/office/drawing/2014/main" id="{32D16401-8EB0-454B-98F1-03D68109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370" y="5256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2DC4A8-4393-4CE5-B306-8547C9001E61}"/>
              </a:ext>
            </a:extLst>
          </p:cNvPr>
          <p:cNvGrpSpPr/>
          <p:nvPr/>
        </p:nvGrpSpPr>
        <p:grpSpPr>
          <a:xfrm>
            <a:off x="423028" y="5462428"/>
            <a:ext cx="3080277" cy="523220"/>
            <a:chOff x="423027" y="5462426"/>
            <a:chExt cx="3080277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48EEA8-CABE-4077-B5E3-1900BCE5A7EE}"/>
                </a:ext>
              </a:extLst>
            </p:cNvPr>
            <p:cNvSpPr txBox="1"/>
            <p:nvPr/>
          </p:nvSpPr>
          <p:spPr>
            <a:xfrm>
              <a:off x="423027" y="5462426"/>
              <a:ext cx="30802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                 tại K</a:t>
              </a:r>
            </a:p>
          </p:txBody>
        </p: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1CD19E7B-8C44-452A-8A19-03D2DA27DE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2906810"/>
                </p:ext>
              </p:extLst>
            </p:nvPr>
          </p:nvGraphicFramePr>
          <p:xfrm>
            <a:off x="1099026" y="5564612"/>
            <a:ext cx="1319000" cy="34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23600" imgH="190440" progId="Equation.DSMT4">
                    <p:embed/>
                  </p:oleObj>
                </mc:Choice>
                <mc:Fallback>
                  <p:oleObj name="Equation" r:id="rId15" imgW="723600" imgH="1904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026" y="5564612"/>
                          <a:ext cx="1319000" cy="3440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58384C0E-E4ED-4CA4-86D2-8D85CA600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576187"/>
              </p:ext>
            </p:extLst>
          </p:nvPr>
        </p:nvGraphicFramePr>
        <p:xfrm>
          <a:off x="-5598128" y="6521728"/>
          <a:ext cx="607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5085" imgH="190417" progId="Equation.DSMT4">
                  <p:embed/>
                </p:oleObj>
              </mc:Choice>
              <mc:Fallback>
                <p:oleObj name="Equation" r:id="rId17" imgW="495085" imgH="19041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98128" y="6521728"/>
                        <a:ext cx="60763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98B61678-92D5-45FB-BE35-D23BD9BB5CE3}"/>
              </a:ext>
            </a:extLst>
          </p:cNvPr>
          <p:cNvGrpSpPr/>
          <p:nvPr/>
        </p:nvGrpSpPr>
        <p:grpSpPr>
          <a:xfrm>
            <a:off x="641211" y="5985648"/>
            <a:ext cx="3899295" cy="523220"/>
            <a:chOff x="641210" y="5985646"/>
            <a:chExt cx="3899294" cy="523220"/>
          </a:xfrm>
        </p:grpSpPr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D88E0347-E587-4169-B47E-6A070D4C73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656875"/>
                </p:ext>
              </p:extLst>
            </p:nvPr>
          </p:nvGraphicFramePr>
          <p:xfrm>
            <a:off x="641210" y="6065688"/>
            <a:ext cx="774879" cy="377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93480" imgH="190440" progId="Equation.DSMT4">
                    <p:embed/>
                  </p:oleObj>
                </mc:Choice>
                <mc:Fallback>
                  <p:oleObj name="Equation" r:id="rId19" imgW="393480" imgH="1904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210" y="6065688"/>
                          <a:ext cx="774879" cy="3779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54752EFB-A6BB-411D-A2C0-7387D46A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129" y="5985646"/>
              <a:ext cx="285287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 trực tâm của  </a:t>
              </a:r>
              <a:endParaRPr kumimoji="0" lang="en-US" altLang="en-US" sz="36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93CE5C93-8C2B-42A1-8ACA-F452525203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525081"/>
                </p:ext>
              </p:extLst>
            </p:nvPr>
          </p:nvGraphicFramePr>
          <p:xfrm>
            <a:off x="3664275" y="6113702"/>
            <a:ext cx="876229" cy="320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520560" imgH="190440" progId="Equation.DSMT4">
                    <p:embed/>
                  </p:oleObj>
                </mc:Choice>
                <mc:Fallback>
                  <p:oleObj name="Equation" r:id="rId21" imgW="520560" imgH="1904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4275" y="6113702"/>
                          <a:ext cx="876229" cy="3205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C1269FE-0154-4925-9539-798B7877E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209232"/>
              </p:ext>
            </p:extLst>
          </p:nvPr>
        </p:nvGraphicFramePr>
        <p:xfrm>
          <a:off x="5276099" y="6112198"/>
          <a:ext cx="1719672" cy="34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39600" imgH="190440" progId="Equation.DSMT4">
                  <p:embed/>
                </p:oleObj>
              </mc:Choice>
              <mc:Fallback>
                <p:oleObj name="Equation" r:id="rId23" imgW="939600" imgH="1904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099" y="6112198"/>
                        <a:ext cx="1719672" cy="345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76058"/>
              </p:ext>
            </p:extLst>
          </p:nvPr>
        </p:nvGraphicFramePr>
        <p:xfrm>
          <a:off x="839744" y="1896584"/>
          <a:ext cx="2682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3040" imgH="228600" progId="Equation.DSMT4">
                  <p:embed/>
                </p:oleObj>
              </mc:Choice>
              <mc:Fallback>
                <p:oleObj name="Equation" r:id="rId25" imgW="20304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44" y="1896584"/>
                        <a:ext cx="26828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1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1FBA3-4EB3-4D84-824E-97A481E71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83" y="-121351"/>
            <a:ext cx="2016532" cy="2016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235637-A56D-4BEA-93A4-518A36ADD928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71450" cap="flat" cmpd="sng" algn="ctr">
            <a:gradFill>
              <a:gsLst>
                <a:gs pos="0">
                  <a:srgbClr val="FF0000"/>
                </a:gs>
                <a:gs pos="23000">
                  <a:srgbClr val="FF00FF"/>
                </a:gs>
                <a:gs pos="46000">
                  <a:srgbClr val="00B050"/>
                </a:gs>
                <a:gs pos="90265">
                  <a:srgbClr val="7030A0"/>
                </a:gs>
                <a:gs pos="67000">
                  <a:srgbClr val="FFFF0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2BEB8-2782-4306-A508-95EEB2C8C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" y="5780324"/>
            <a:ext cx="1142100" cy="114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39371-C5F9-4341-8BC6-57A2CAFC2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05" y="4659002"/>
            <a:ext cx="1585641" cy="2242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8AEE5-1D4F-4E2C-B5EB-055501396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21" y="-23469"/>
            <a:ext cx="1147003" cy="9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638E9-6F23-43CB-B080-3B5D3F125FCC}"/>
              </a:ext>
            </a:extLst>
          </p:cNvPr>
          <p:cNvSpPr txBox="1"/>
          <p:nvPr/>
        </p:nvSpPr>
        <p:spPr>
          <a:xfrm>
            <a:off x="3937298" y="103764"/>
            <a:ext cx="382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blipFill>
                  <a:blip r:embed="rId7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thực tiễn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42645D-5CC9-488A-BB5B-2C6819B5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93" y="750095"/>
            <a:ext cx="11788293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9 (trang 101 SGK Toán 9 Tập 1)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kumimoji="0" lang="en-US" altLang="en-US" sz="28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 lọ hoa.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Chiếc lọ hoa trên hình 61 được vẽ trên giấy kẻ ô vuông bởi năm cung có tâm A, B, C, D, E. Hãy vẽ lại hình 61 vào giấy kẻ ô vuông.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ể học tốt Toán 9 | Giải bài tập Toán 9">
            <a:extLst>
              <a:ext uri="{FF2B5EF4-FFF2-40B4-BE49-F238E27FC236}">
                <a16:creationId xmlns:a16="http://schemas.microsoft.com/office/drawing/2014/main" id="{963FC77B-9AAF-4AA8-8876-B3A9B48D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01" y="2379641"/>
            <a:ext cx="3627123" cy="38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B7CE7C9-F439-46FA-B8DC-C9CC08D5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653" y="3038287"/>
            <a:ext cx="63135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 vẽ: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Kẻ lại các ô vuông và lấy các điểm như hình 61.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Lần lượt vẽ các cung tròn có tâm là các điểm A, B, C, D, E và bán kính là 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chéo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của ô vuông.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được năm cung tròn liền nét với nhau tạo thành hình chiếc lọ hoa.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EB5AE-5389-4186-971D-A6928DEBB95D}"/>
              </a:ext>
            </a:extLst>
          </p:cNvPr>
          <p:cNvSpPr txBox="1"/>
          <p:nvPr/>
        </p:nvSpPr>
        <p:spPr>
          <a:xfrm>
            <a:off x="4712190" y="2185575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7518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CC6426D-B2DD-4446-8FDB-90E4755E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103518"/>
            <a:ext cx="12121800" cy="672210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037D9F93-3B06-4D9D-91C3-303B782B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007" y="244448"/>
            <a:ext cx="6131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vi-VN" sz="4000" i="0" u="sng" strike="noStrike" kern="1200" baseline="0">
                <a:solidFill>
                  <a:srgbClr val="FF0000"/>
                </a:solidFill>
                <a:latin typeface="Verdana" panose="020B0604030504040204" pitchFamily="34" charset="0"/>
              </a:rPr>
              <a:t>HƯỚNG DẪN VỀ NHÀ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BD21F-90B8-4A4E-B34B-25EE9E32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40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E1B48-09B1-4700-98EC-E408DFED4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12" y="4"/>
            <a:ext cx="2894019" cy="2894019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4E1A6CB-23DF-49B2-84BE-69FFDE4C9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73" r="17857"/>
          <a:stretch/>
        </p:blipFill>
        <p:spPr>
          <a:xfrm>
            <a:off x="10191367" y="266578"/>
            <a:ext cx="1752984" cy="147361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8DD3C96-1CD5-4D57-A0F0-97C66D9FA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8383" y="4304859"/>
            <a:ext cx="3505968" cy="23246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85492C-2B33-42F8-A17E-3262118109F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13" name="组合 23">
            <a:extLst>
              <a:ext uri="{FF2B5EF4-FFF2-40B4-BE49-F238E27FC236}">
                <a16:creationId xmlns:a16="http://schemas.microsoft.com/office/drawing/2014/main" id="{6ED2BE16-10C2-42B9-87C3-C9EE49686231}"/>
              </a:ext>
            </a:extLst>
          </p:cNvPr>
          <p:cNvGrpSpPr/>
          <p:nvPr/>
        </p:nvGrpSpPr>
        <p:grpSpPr>
          <a:xfrm>
            <a:off x="355595" y="3741689"/>
            <a:ext cx="2346316" cy="2893987"/>
            <a:chOff x="355595" y="3741685"/>
            <a:chExt cx="2346316" cy="2893987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F567A232-8A98-4207-9EF9-E4F11F9E7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15" name="图片 19">
              <a:extLst>
                <a:ext uri="{FF2B5EF4-FFF2-40B4-BE49-F238E27FC236}">
                  <a16:creationId xmlns:a16="http://schemas.microsoft.com/office/drawing/2014/main" id="{050354A3-7115-4E6C-8505-B8F517316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CBA4DF-BBD8-4C68-9C47-BDF3010495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16" y="-23469"/>
            <a:ext cx="2485011" cy="19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861210-0534-4B77-8B1D-7192A00B45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8" y="5317987"/>
            <a:ext cx="1614305" cy="1614305"/>
          </a:xfrm>
          <a:prstGeom prst="rect">
            <a:avLst/>
          </a:prstGeom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1FDB07F2-6B1E-438C-9B59-640B2F082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3" y="1524000"/>
            <a:ext cx="10998204" cy="393337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 lại các nội dung bài tập đã chữa.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Học thuộc lý thuyết, định lý, kết luận.</a:t>
            </a:r>
            <a:endParaRPr lang="en-US" sz="4000" b="1" i="0" u="none" strike="noStrike" kern="1200" baseline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rt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 Làm tốt các bài tập:</a:t>
            </a:r>
          </a:p>
          <a:p>
            <a:pPr marL="0" indent="0" rtl="0">
              <a:buNone/>
            </a:pPr>
            <a:r>
              <a:rPr lang="it-IT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it-IT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it-IT" sz="48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</a:rPr>
              <a:t>8 ,9 (SGK-101).</a:t>
            </a:r>
          </a:p>
          <a:p>
            <a:pPr rt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 Đọc mục “C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ó</a:t>
            </a:r>
            <a:r>
              <a:rPr lang="vi-VN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 thể em chưa biết ”(SGK-10</a:t>
            </a:r>
            <a:r>
              <a:rPr lang="en-US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vi-VN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r>
              <a:rPr lang="en-US" sz="4000" b="1" i="0" u="none" strike="noStrike" kern="1200" baseline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vi-VN" sz="4000" b="1" i="0" u="none" strike="noStrike" kern="1200" baseline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2EB68CC-C99D-4F2E-833A-B5D85AB8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103518"/>
            <a:ext cx="12121800" cy="67221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73" r="17857"/>
          <a:stretch/>
        </p:blipFill>
        <p:spPr>
          <a:xfrm>
            <a:off x="10191367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111" y="1571597"/>
            <a:ext cx="3214255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617" y="3618414"/>
            <a:ext cx="3583711" cy="1333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07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38383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9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2556" y="2198115"/>
            <a:ext cx="990229" cy="8222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4167984" y="2864763"/>
            <a:ext cx="3584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40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ÔN TẬP</a:t>
            </a:r>
          </a:p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KIẾN THỨC</a:t>
            </a:r>
            <a:endParaRPr lang="zh-CN" altLang="en-US" sz="40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HYXiaRiTi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30" y="1929746"/>
            <a:ext cx="8418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>
                <a:latin typeface="Comic Sans MS" pitchFamily="66" charset="0"/>
              </a:rPr>
              <a:t>02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38730C-CBC5-451F-8E6B-7AF558823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12" y="4"/>
            <a:ext cx="2894019" cy="28940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850327-87DD-4E03-B8E2-B92430DD770B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F81EE0-3F42-4560-B161-5FBA6CDBC9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538"/>
            <a:ext cx="2585240" cy="2585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0CCEB9-D254-45C0-9E66-7B413D1E96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11" y="2863646"/>
            <a:ext cx="3109020" cy="43974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9391D-8386-40CC-8466-4E691E7659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16" y="-23469"/>
            <a:ext cx="2485011" cy="19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48DAB4-E294-42F4-BE25-0201F765A61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83" y="-121351"/>
            <a:ext cx="2016532" cy="20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B0CED299-45F8-4F81-9CFB-5568210F1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716" y="219381"/>
            <a:ext cx="8458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u="sng">
                <a:solidFill>
                  <a:srgbClr val="FF0000"/>
                </a:solidFill>
                <a:latin typeface=".VnTimeH" panose="020B7200000000000000" pitchFamily="34" charset="0"/>
              </a:rPr>
              <a:t>I. KiÕn thøc c¬ b¶n: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545A87F-BD8C-49B5-ABB6-1EFD7A23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932971"/>
            <a:ext cx="4441824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vi-VN" sz="24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SỰ XÁC ĐỊNH ĐƯỜNG TRÒN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7CBB56F-C35F-478E-896E-AD2A9201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55" y="2241950"/>
            <a:ext cx="2585240" cy="958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Định nghĩa </a:t>
            </a:r>
          </a:p>
          <a:p>
            <a:pPr algn="ctr" rtl="0"/>
            <a:r>
              <a:rPr lang="vi-VN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 tròn (O;R</a:t>
            </a:r>
            <a:r>
              <a:rPr lang="vi-VN" sz="20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0B0BDB30-8663-483C-8CD4-2ABE4F717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391" y="2241950"/>
            <a:ext cx="2818812" cy="958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altLang="en-US" sz="2000"/>
              <a:t> </a:t>
            </a:r>
            <a:r>
              <a:rPr lang="vi-VN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Vị trí tương đối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của một điểm </a:t>
            </a:r>
          </a:p>
          <a:p>
            <a:pPr algn="ctr" rtl="0"/>
            <a:r>
              <a:rPr lang="vi-VN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với đường tròn</a:t>
            </a:r>
            <a:endParaRPr lang="en-US" altLang="en-US" sz="2000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9ADDDE14-5BC2-404B-B68F-C60714CB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2" y="2280051"/>
            <a:ext cx="1984783" cy="920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Tính chất của </a:t>
            </a:r>
          </a:p>
          <a:p>
            <a:pPr algn="ctr" rtl="0"/>
            <a:r>
              <a:rPr lang="vi-VN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 tròn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4460C4E5-0399-4F5A-A52B-C00C7757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3" y="3733800"/>
            <a:ext cx="739775" cy="2386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tâm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và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bán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kính</a:t>
            </a:r>
            <a:endParaRPr lang="en-US" altLang="en-US" sz="2000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E5309BEA-0C6F-4CB8-932B-19E7D24E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740" y="3733803"/>
            <a:ext cx="892176" cy="2386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</a:p>
          <a:p>
            <a:pPr algn="ctr" rtl="0"/>
            <a:r>
              <a:rPr lang="vi-VN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kính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7BE70841-8D7D-401C-87B6-65F5A9B5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923" y="3746768"/>
            <a:ext cx="685800" cy="2386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điểm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thẳng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hàng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C5CBA4E1-7C08-4F21-A0E1-C36ED0C5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3733800"/>
            <a:ext cx="659919" cy="2386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Có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tâm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đối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xứng</a:t>
            </a:r>
            <a:endParaRPr lang="en-US" altLang="en-US" sz="2000"/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6B1FE355-050B-43EE-9D9C-0E819204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902" y="3733803"/>
            <a:ext cx="659921" cy="2399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trục 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đối</a:t>
            </a:r>
          </a:p>
          <a:p>
            <a:pPr algn="ctr" rtl="0"/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xứng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13C00644-F5ED-4F0F-9A73-18601B12A1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8886" y="1358422"/>
            <a:ext cx="928313" cy="869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30353C01-6208-4430-9B66-A624076870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0559" y="1358422"/>
            <a:ext cx="4071668" cy="8454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92C20014-E84E-4E77-9CD3-ECEAB55A5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2228" y="1352091"/>
            <a:ext cx="3752485" cy="920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7E4F4A90-1BA5-4B2D-8E1D-FBC96B51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247" y="2272441"/>
            <a:ext cx="2117724" cy="920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20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Các cách xác định </a:t>
            </a:r>
          </a:p>
          <a:p>
            <a:pPr algn="ctr" rtl="0"/>
            <a:r>
              <a:rPr lang="vi-VN" sz="20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 tròn</a:t>
            </a:r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AF9B3199-542D-4FA4-BF4D-259519D7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397" y="3813663"/>
            <a:ext cx="978979" cy="2311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M nằm 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trong </a:t>
            </a:r>
          </a:p>
          <a:p>
            <a:pPr algn="ctr" rtl="0"/>
            <a:r>
              <a:rPr lang="vi-VN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(O;R)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OM &lt; R</a:t>
            </a:r>
            <a:endParaRPr lang="en-US" altLang="en-US" sz="1800"/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8F200746-0112-4C1C-887C-EA3E0DFB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2" y="3808900"/>
            <a:ext cx="965201" cy="2311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M nằm 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trên </a:t>
            </a:r>
          </a:p>
          <a:p>
            <a:pPr algn="ctr" rtl="0"/>
            <a:r>
              <a:rPr lang="vi-VN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(O;R)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OM = R</a:t>
            </a:r>
            <a:endParaRPr lang="en-US" altLang="en-US" sz="2000"/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E31A775-95E9-4623-B2C2-D6FF9A697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347" y="3795965"/>
            <a:ext cx="1147255" cy="2324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M nằm 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ngoài </a:t>
            </a:r>
          </a:p>
          <a:p>
            <a:pPr algn="ctr" rtl="0"/>
            <a:r>
              <a:rPr lang="vi-VN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(O;R)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</a:p>
          <a:p>
            <a:pPr algn="ctr" rtl="0"/>
            <a:r>
              <a:rPr lang="en-US" sz="180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OM &gt; R</a:t>
            </a:r>
            <a:endParaRPr lang="en-US" altLang="en-US" sz="2000"/>
          </a:p>
        </p:txBody>
      </p:sp>
      <p:sp>
        <p:nvSpPr>
          <p:cNvPr id="16404" name="Line 20">
            <a:extLst>
              <a:ext uri="{FF2B5EF4-FFF2-40B4-BE49-F238E27FC236}">
                <a16:creationId xmlns:a16="http://schemas.microsoft.com/office/drawing/2014/main" id="{2866A02D-F0CC-4D3C-8B1A-475D82DDB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214328"/>
            <a:ext cx="1905000" cy="599335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>
            <a:extLst>
              <a:ext uri="{FF2B5EF4-FFF2-40B4-BE49-F238E27FC236}">
                <a16:creationId xmlns:a16="http://schemas.microsoft.com/office/drawing/2014/main" id="{67B28FCC-2965-4D9C-A6AF-EAC38D168D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203" y="3196808"/>
            <a:ext cx="380191" cy="630782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2">
            <a:extLst>
              <a:ext uri="{FF2B5EF4-FFF2-40B4-BE49-F238E27FC236}">
                <a16:creationId xmlns:a16="http://schemas.microsoft.com/office/drawing/2014/main" id="{06302525-C77E-4B5E-8BE4-6154C9E02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1792" y="3196811"/>
            <a:ext cx="615008" cy="585225"/>
          </a:xfrm>
          <a:prstGeom prst="line">
            <a:avLst/>
          </a:prstGeom>
          <a:noFill/>
          <a:ln w="9525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>
            <a:extLst>
              <a:ext uri="{FF2B5EF4-FFF2-40B4-BE49-F238E27FC236}">
                <a16:creationId xmlns:a16="http://schemas.microsoft.com/office/drawing/2014/main" id="{D505F9E7-4769-4118-A37B-8CAA2B0BB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3" y="3192797"/>
            <a:ext cx="761999" cy="5410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>
            <a:extLst>
              <a:ext uri="{FF2B5EF4-FFF2-40B4-BE49-F238E27FC236}">
                <a16:creationId xmlns:a16="http://schemas.microsoft.com/office/drawing/2014/main" id="{DAC76A13-62D0-49CE-B036-500E78F1B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655" y="3210047"/>
            <a:ext cx="276047" cy="51947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>
            <a:extLst>
              <a:ext uri="{FF2B5EF4-FFF2-40B4-BE49-F238E27FC236}">
                <a16:creationId xmlns:a16="http://schemas.microsoft.com/office/drawing/2014/main" id="{09C9B8F6-39C3-4F52-92A9-356AD49B1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280" y="3192796"/>
            <a:ext cx="1250176" cy="5625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26">
            <a:extLst>
              <a:ext uri="{FF2B5EF4-FFF2-40B4-BE49-F238E27FC236}">
                <a16:creationId xmlns:a16="http://schemas.microsoft.com/office/drawing/2014/main" id="{C4A85D00-C0EE-48ED-8618-765017595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200400"/>
            <a:ext cx="9144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>
            <a:extLst>
              <a:ext uri="{FF2B5EF4-FFF2-40B4-BE49-F238E27FC236}">
                <a16:creationId xmlns:a16="http://schemas.microsoft.com/office/drawing/2014/main" id="{B0760ED9-20AE-4848-A59B-4CCA4A163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200400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Slide Number Placeholder 30">
            <a:extLst>
              <a:ext uri="{FF2B5EF4-FFF2-40B4-BE49-F238E27FC236}">
                <a16:creationId xmlns:a16="http://schemas.microsoft.com/office/drawing/2014/main" id="{7CDA91D0-3108-40BC-9943-E135E989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41B08F2C-9868-43D1-8828-749F5C4A0625}" type="slidenum">
              <a:rPr lang="en-US" altLang="en-US" sz="1400" b="0">
                <a:latin typeface="Times New Roman" panose="02020603050405020304" pitchFamily="18" charset="0"/>
              </a:rPr>
              <a:pPr/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DB8E8-5C57-47FA-BDDB-BB24B3365056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7989BF0C-77E9-4E39-9213-D09C10EFC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199" y="1372354"/>
            <a:ext cx="1068556" cy="904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11" y="1571597"/>
            <a:ext cx="3214255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17" y="3618414"/>
            <a:ext cx="3583711" cy="133350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3794357" y="2903901"/>
            <a:ext cx="415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LUYỆN TẬP</a:t>
            </a:r>
            <a:endParaRPr lang="zh-CN" altLang="en-US" sz="4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HYXiaRiTi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30" y="1929746"/>
            <a:ext cx="8418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>
                <a:latin typeface="Comic Sans MS" pitchFamily="66" charset="0"/>
              </a:rPr>
              <a:t>03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A48AF9-7585-48F2-9A73-DC5F9B84E6BC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83A9D2-3469-499F-B14C-B9E853C9A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83" y="-121351"/>
            <a:ext cx="2016532" cy="2016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E75B54-7441-4447-AF00-3E50BD322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62" y="151339"/>
            <a:ext cx="11516889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3 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 SGK :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Chứng minh các định lí sau: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Tâm của đường tròn ngoại tiếp tam giác vuông là trung điểm của cạnh huyền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Nếu một tam giác có một cạnh là đường kính của đường tròn ngoại tiếp thì tam giác đó là tam giác vuông.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B07363-4741-4CDF-A8DD-5523D191A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979" y="5151335"/>
            <a:ext cx="1193604" cy="16882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4B32D2-82B7-414B-BB22-A5B28CA3EDB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9B2CD7-7D65-4D41-B424-77CC63F3B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555" y="5721181"/>
            <a:ext cx="1123271" cy="1123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1ABF9-BD73-45EE-9A85-97313903F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61" y="-23469"/>
            <a:ext cx="1818963" cy="14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BAA81-E122-43AE-A7BD-DFBFFDF16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787" y="1594354"/>
            <a:ext cx="4388039" cy="2242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0D1CB-6643-4919-9D0F-165E6142EABE}"/>
              </a:ext>
            </a:extLst>
          </p:cNvPr>
          <p:cNvSpPr txBox="1"/>
          <p:nvPr/>
        </p:nvSpPr>
        <p:spPr>
          <a:xfrm>
            <a:off x="57173" y="1630496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D25496-2CA0-494D-951C-D152BCA3E43F}"/>
              </a:ext>
            </a:extLst>
          </p:cNvPr>
          <p:cNvCxnSpPr>
            <a:cxnSpLocks/>
          </p:cNvCxnSpPr>
          <p:nvPr/>
        </p:nvCxnSpPr>
        <p:spPr>
          <a:xfrm>
            <a:off x="1047025" y="1800895"/>
            <a:ext cx="7619" cy="15116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112D12-5221-4FD0-AC9E-503CC097EED1}"/>
              </a:ext>
            </a:extLst>
          </p:cNvPr>
          <p:cNvCxnSpPr>
            <a:cxnSpLocks/>
          </p:cNvCxnSpPr>
          <p:nvPr/>
        </p:nvCxnSpPr>
        <p:spPr>
          <a:xfrm>
            <a:off x="318425" y="2594567"/>
            <a:ext cx="4760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82779EE-E218-4236-905D-39C37F240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88441"/>
              </p:ext>
            </p:extLst>
          </p:nvPr>
        </p:nvGraphicFramePr>
        <p:xfrm>
          <a:off x="1947056" y="1812679"/>
          <a:ext cx="2224973" cy="359474"/>
        </p:xfrm>
        <a:graphic>
          <a:graphicData uri="http://schemas.openxmlformats.org/drawingml/2006/table">
            <a:tbl>
              <a:tblPr firstRow="1" firstCol="1" bandRow="1"/>
              <a:tblGrid>
                <a:gridCol w="2224973">
                  <a:extLst>
                    <a:ext uri="{9D8B030D-6E8A-4147-A177-3AD203B41FA5}">
                      <a16:colId xmlns:a16="http://schemas.microsoft.com/office/drawing/2014/main" val="182564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vuông tại A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473845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5CEB00-FF25-452C-B0E8-AFC321E26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18658"/>
              </p:ext>
            </p:extLst>
          </p:nvPr>
        </p:nvGraphicFramePr>
        <p:xfrm>
          <a:off x="1148547" y="1889741"/>
          <a:ext cx="811934" cy="28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15CEB00-FF25-452C-B0E8-AFC321E26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8547" y="1889741"/>
                        <a:ext cx="811934" cy="28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B53087-F3D3-4207-B811-BBD4BC93F15C}"/>
              </a:ext>
            </a:extLst>
          </p:cNvPr>
          <p:cNvSpPr txBox="1"/>
          <p:nvPr/>
        </p:nvSpPr>
        <p:spPr>
          <a:xfrm>
            <a:off x="318423" y="192257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37954F-FD78-49DA-9DCD-473EC69998D3}"/>
              </a:ext>
            </a:extLst>
          </p:cNvPr>
          <p:cNvSpPr txBox="1"/>
          <p:nvPr/>
        </p:nvSpPr>
        <p:spPr>
          <a:xfrm>
            <a:off x="1055265" y="2152924"/>
            <a:ext cx="3309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 là trung điểm của BC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66BE7-F4BB-4160-A97C-735DF0607825}"/>
              </a:ext>
            </a:extLst>
          </p:cNvPr>
          <p:cNvSpPr txBox="1"/>
          <p:nvPr/>
        </p:nvSpPr>
        <p:spPr>
          <a:xfrm>
            <a:off x="9765805" y="3365420"/>
            <a:ext cx="4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C264D-AC03-4D06-9AA8-9280DC227B45}"/>
              </a:ext>
            </a:extLst>
          </p:cNvPr>
          <p:cNvSpPr txBox="1"/>
          <p:nvPr/>
        </p:nvSpPr>
        <p:spPr>
          <a:xfrm>
            <a:off x="318423" y="265503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255A5-0A0F-4FDF-B2C6-7287CBD4FC63}"/>
              </a:ext>
            </a:extLst>
          </p:cNvPr>
          <p:cNvSpPr txBox="1"/>
          <p:nvPr/>
        </p:nvSpPr>
        <p:spPr>
          <a:xfrm>
            <a:off x="5913649" y="3110608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1208C0-5723-40B1-AEFF-2598F1E424D0}"/>
              </a:ext>
            </a:extLst>
          </p:cNvPr>
          <p:cNvSpPr txBox="1"/>
          <p:nvPr/>
        </p:nvSpPr>
        <p:spPr>
          <a:xfrm>
            <a:off x="341264" y="3699171"/>
            <a:ext cx="6739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cạnh 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(GT)</a:t>
            </a:r>
          </a:p>
          <a:p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AM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 đường trung tuyến của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33E9D9-FE82-4790-ABCB-CC3A539B58D0}"/>
              </a:ext>
            </a:extLst>
          </p:cNvPr>
          <p:cNvSpPr txBox="1"/>
          <p:nvPr/>
        </p:nvSpPr>
        <p:spPr>
          <a:xfrm>
            <a:off x="328485" y="5004842"/>
            <a:ext cx="7047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trung tuyến ứng với cạnh huyền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AM = MB = MC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M 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tâm đường tròn đi qua 3 điểm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; 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59F1C5-700F-485E-AD7F-110CD9AE631E}"/>
              </a:ext>
            </a:extLst>
          </p:cNvPr>
          <p:cNvGrpSpPr/>
          <p:nvPr/>
        </p:nvGrpSpPr>
        <p:grpSpPr>
          <a:xfrm>
            <a:off x="266368" y="6129613"/>
            <a:ext cx="10745249" cy="461665"/>
            <a:chOff x="239358" y="6050433"/>
            <a:chExt cx="10745249" cy="4616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6A47CB-72E0-4DE9-8F04-98AC661CF289}"/>
                </a:ext>
              </a:extLst>
            </p:cNvPr>
            <p:cNvSpPr txBox="1"/>
            <p:nvPr/>
          </p:nvSpPr>
          <p:spPr>
            <a:xfrm>
              <a:off x="239358" y="6050433"/>
              <a:ext cx="10745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 tâm đường tròn ngoại tiếp 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 tại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là trung điểm của cạnh huyền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BC.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1C8DD516-65EB-463B-8AE9-ADFF055CB7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8657366"/>
                </p:ext>
              </p:extLst>
            </p:nvPr>
          </p:nvGraphicFramePr>
          <p:xfrm>
            <a:off x="4105817" y="6182507"/>
            <a:ext cx="727591" cy="245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38080" imgH="279360" progId="Equation.DSMT4">
                    <p:embed/>
                  </p:oleObj>
                </mc:Choice>
                <mc:Fallback>
                  <p:oleObj name="Equation" r:id="rId10" imgW="8380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05817" y="6182507"/>
                          <a:ext cx="727591" cy="245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7CF63-7999-48E9-8346-7E0D72437DAF}"/>
              </a:ext>
            </a:extLst>
          </p:cNvPr>
          <p:cNvGrpSpPr/>
          <p:nvPr/>
        </p:nvGrpSpPr>
        <p:grpSpPr>
          <a:xfrm>
            <a:off x="318423" y="4550803"/>
            <a:ext cx="6348952" cy="461665"/>
            <a:chOff x="318423" y="4573105"/>
            <a:chExt cx="6348952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100B0D-719D-4FE4-BAEE-94C763B31F8A}"/>
                </a:ext>
              </a:extLst>
            </p:cNvPr>
            <p:cNvSpPr txBox="1"/>
            <p:nvPr/>
          </p:nvSpPr>
          <p:spPr>
            <a:xfrm>
              <a:off x="318423" y="4573105"/>
              <a:ext cx="63489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Lamsymbol" panose="05010101010101010101" pitchFamily="2" charset="2"/>
                </a:rPr>
                <a:t>         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 tại 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 : 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82C11562-C2C1-41A8-AB1F-C4A73B582B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4580260"/>
                </p:ext>
              </p:extLst>
            </p:nvPr>
          </p:nvGraphicFramePr>
          <p:xfrm>
            <a:off x="913458" y="4703073"/>
            <a:ext cx="802666" cy="267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38080" imgH="279360" progId="Equation.DSMT4">
                    <p:embed/>
                  </p:oleObj>
                </mc:Choice>
                <mc:Fallback>
                  <p:oleObj name="Equation" r:id="rId12" imgW="838080" imgH="27936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1C8DD516-65EB-463B-8AE9-ADFF055CB7E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13458" y="4703073"/>
                          <a:ext cx="802666" cy="267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694ECB-8D14-4EE6-BCF1-A97B79C8FBD6}"/>
              </a:ext>
            </a:extLst>
          </p:cNvPr>
          <p:cNvGrpSpPr/>
          <p:nvPr/>
        </p:nvGrpSpPr>
        <p:grpSpPr>
          <a:xfrm>
            <a:off x="1130105" y="2735889"/>
            <a:ext cx="5207728" cy="461665"/>
            <a:chOff x="1130105" y="2735889"/>
            <a:chExt cx="5207728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2A4E88-1B11-4EB5-9DAC-DF27F96ADB9F}"/>
                </a:ext>
              </a:extLst>
            </p:cNvPr>
            <p:cNvSpPr txBox="1"/>
            <p:nvPr/>
          </p:nvSpPr>
          <p:spPr>
            <a:xfrm>
              <a:off x="1130105" y="2735889"/>
              <a:ext cx="52077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 là tâm đường tròn ngoại tiếp</a:t>
              </a:r>
              <a:endParaRPr lang="en-US" sz="2400"/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C1A64B73-9C87-4E25-85FD-DB0C97FFDE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5505948"/>
                </p:ext>
              </p:extLst>
            </p:nvPr>
          </p:nvGraphicFramePr>
          <p:xfrm>
            <a:off x="5074021" y="2852138"/>
            <a:ext cx="727591" cy="242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38080" imgH="279360" progId="Equation.DSMT4">
                    <p:embed/>
                  </p:oleObj>
                </mc:Choice>
                <mc:Fallback>
                  <p:oleObj name="Equation" r:id="rId13" imgW="838080" imgH="27936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1C8DD516-65EB-463B-8AE9-ADFF055CB7E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4021" y="2852138"/>
                          <a:ext cx="727591" cy="2425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53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0" grpId="0"/>
      <p:bldP spid="23" grpId="0"/>
      <p:bldP spid="18" grpId="0"/>
      <p:bldP spid="38" grpId="0" build="p" bldLvl="4"/>
      <p:bldP spid="39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83A9D2-3469-499F-B14C-B9E853C9A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83" y="-121351"/>
            <a:ext cx="2016532" cy="2016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E75B54-7441-4447-AF00-3E50BD322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62" y="151339"/>
            <a:ext cx="11516889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3 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 SGK :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Chứng minh các định lí sau: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Tâm của đường tròn ngoại tiếp tam giác vuông là trung điểm của cạnh huyền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Nếu một tam giác có một cạnh là đường kính của đường tròn ngoại tiếp thì tam giác đó là tam giác vuông.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B32D2-82B7-414B-BB22-A5B28CA3EDB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1ABF9-BD73-45EE-9A85-97313903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61" y="-23469"/>
            <a:ext cx="1818963" cy="14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6255A5-0A0F-4FDF-B2C6-7287CBD4FC63}"/>
              </a:ext>
            </a:extLst>
          </p:cNvPr>
          <p:cNvSpPr txBox="1"/>
          <p:nvPr/>
        </p:nvSpPr>
        <p:spPr>
          <a:xfrm>
            <a:off x="6419011" y="2742897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813326-3E9C-42D3-B6F6-EBC470EA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133" y="1614701"/>
            <a:ext cx="2372691" cy="23583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1A2D14-77AF-49E6-98F4-E0D3CA3E921F}"/>
              </a:ext>
            </a:extLst>
          </p:cNvPr>
          <p:cNvSpPr txBox="1"/>
          <p:nvPr/>
        </p:nvSpPr>
        <p:spPr>
          <a:xfrm>
            <a:off x="373859" y="211140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627B09-3C5D-4AC8-9CC0-7553F78B0298}"/>
              </a:ext>
            </a:extLst>
          </p:cNvPr>
          <p:cNvSpPr txBox="1"/>
          <p:nvPr/>
        </p:nvSpPr>
        <p:spPr>
          <a:xfrm>
            <a:off x="86760" y="180408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330C7F-82CB-4902-BBB0-DCF590344492}"/>
              </a:ext>
            </a:extLst>
          </p:cNvPr>
          <p:cNvCxnSpPr>
            <a:cxnSpLocks/>
          </p:cNvCxnSpPr>
          <p:nvPr/>
        </p:nvCxnSpPr>
        <p:spPr>
          <a:xfrm>
            <a:off x="969429" y="1804087"/>
            <a:ext cx="0" cy="1390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A4691D-DEE7-404B-9EEA-783D1498A333}"/>
              </a:ext>
            </a:extLst>
          </p:cNvPr>
          <p:cNvCxnSpPr>
            <a:cxnSpLocks/>
          </p:cNvCxnSpPr>
          <p:nvPr/>
        </p:nvCxnSpPr>
        <p:spPr>
          <a:xfrm>
            <a:off x="260180" y="2655268"/>
            <a:ext cx="5521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DB2610-0F39-4810-8106-D92A6444FA79}"/>
              </a:ext>
            </a:extLst>
          </p:cNvPr>
          <p:cNvSpPr txBox="1"/>
          <p:nvPr/>
        </p:nvSpPr>
        <p:spPr>
          <a:xfrm>
            <a:off x="338236" y="273639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7AD3A03-FA1C-4EF2-A3BC-31DF6653F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3945"/>
              </p:ext>
            </p:extLst>
          </p:nvPr>
        </p:nvGraphicFramePr>
        <p:xfrm>
          <a:off x="1140927" y="1813309"/>
          <a:ext cx="1003668" cy="34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95E207F-8BC6-48C2-ACA0-14292B2A7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0927" y="1813309"/>
                        <a:ext cx="1003668" cy="34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52F57C4-2978-4E9A-8F61-023976CCC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7391"/>
              </p:ext>
            </p:extLst>
          </p:nvPr>
        </p:nvGraphicFramePr>
        <p:xfrm>
          <a:off x="1121555" y="2785225"/>
          <a:ext cx="1003668" cy="34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4E04D403-A8A0-456A-878D-CD87355ED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1555" y="2785225"/>
                        <a:ext cx="1003668" cy="349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677D964-4717-4890-8F66-F2E6B7141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44203"/>
              </p:ext>
            </p:extLst>
          </p:nvPr>
        </p:nvGraphicFramePr>
        <p:xfrm>
          <a:off x="2052071" y="2714958"/>
          <a:ext cx="3216794" cy="419354"/>
        </p:xfrm>
        <a:graphic>
          <a:graphicData uri="http://schemas.openxmlformats.org/drawingml/2006/table">
            <a:tbl>
              <a:tblPr firstRow="1" firstCol="1" bandRow="1"/>
              <a:tblGrid>
                <a:gridCol w="3216794">
                  <a:extLst>
                    <a:ext uri="{9D8B030D-6E8A-4147-A177-3AD203B41FA5}">
                      <a16:colId xmlns:a16="http://schemas.microsoft.com/office/drawing/2014/main" val="182564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vuông tại A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473845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93D60C7E-E220-42AD-9AF1-4C53967CFB13}"/>
              </a:ext>
            </a:extLst>
          </p:cNvPr>
          <p:cNvGrpSpPr/>
          <p:nvPr/>
        </p:nvGrpSpPr>
        <p:grpSpPr>
          <a:xfrm>
            <a:off x="114822" y="3462457"/>
            <a:ext cx="6351372" cy="461665"/>
            <a:chOff x="114820" y="3462456"/>
            <a:chExt cx="6351372" cy="461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3796AB-AA51-404F-9070-026DEB5DD483}"/>
                </a:ext>
              </a:extLst>
            </p:cNvPr>
            <p:cNvSpPr txBox="1"/>
            <p:nvPr/>
          </p:nvSpPr>
          <p:spPr>
            <a:xfrm>
              <a:off x="114820" y="3462456"/>
              <a:ext cx="6351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đường tròn (</a:t>
              </a: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 ngoại tiếp 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81B64AC2-58DB-4E60-8186-EE5A2EA984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5583832"/>
                </p:ext>
              </p:extLst>
            </p:nvPr>
          </p:nvGraphicFramePr>
          <p:xfrm>
            <a:off x="3904714" y="3522257"/>
            <a:ext cx="996558" cy="346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83920" imgH="203040" progId="Equation.DSMT4">
                    <p:embed/>
                  </p:oleObj>
                </mc:Choice>
                <mc:Fallback>
                  <p:oleObj name="Equation" r:id="rId9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04714" y="3522257"/>
                          <a:ext cx="996558" cy="3466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1E0646B-E4C2-4419-809F-AB48191A3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86266"/>
              </p:ext>
            </p:extLst>
          </p:nvPr>
        </p:nvGraphicFramePr>
        <p:xfrm>
          <a:off x="1149935" y="4032779"/>
          <a:ext cx="25939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85720" imgH="228600" progId="Equation.DSMT4">
                  <p:embed/>
                </p:oleObj>
              </mc:Choice>
              <mc:Fallback>
                <p:oleObj name="Equation" r:id="rId11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49935" y="4032779"/>
                        <a:ext cx="25939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9679019B-D2C1-4D78-87F6-45BF3A3E8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533"/>
              </p:ext>
            </p:extLst>
          </p:nvPr>
        </p:nvGraphicFramePr>
        <p:xfrm>
          <a:off x="1235755" y="4397603"/>
          <a:ext cx="1748551" cy="72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04840" imgH="444240" progId="Equation.DSMT4">
                  <p:embed/>
                </p:oleObj>
              </mc:Choice>
              <mc:Fallback>
                <p:oleObj name="Equation" r:id="rId13" imgW="110484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755" y="4397603"/>
                        <a:ext cx="1748551" cy="72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0E8F78A-BE6D-4471-839B-CACAE865F253}"/>
              </a:ext>
            </a:extLst>
          </p:cNvPr>
          <p:cNvGrpSpPr/>
          <p:nvPr/>
        </p:nvGrpSpPr>
        <p:grpSpPr>
          <a:xfrm>
            <a:off x="246794" y="5496871"/>
            <a:ext cx="5451253" cy="461665"/>
            <a:chOff x="246794" y="5496871"/>
            <a:chExt cx="5451253" cy="461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E489B5-FA48-4CFA-9382-31181A4E59B7}"/>
                </a:ext>
              </a:extLst>
            </p:cNvPr>
            <p:cNvSpPr txBox="1"/>
            <p:nvPr/>
          </p:nvSpPr>
          <p:spPr>
            <a:xfrm>
              <a:off x="246794" y="5496871"/>
              <a:ext cx="54512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Lamsymbol" panose="05010101010101010101" pitchFamily="2" charset="2"/>
                </a:rPr>
                <a:t>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Lamsymbol" panose="05010101010101010101" pitchFamily="2" charset="2"/>
                </a:rPr>
                <a:t> AM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 đường trung tuyến của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83991AC6-129C-425B-9491-769CB4EE67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522998"/>
                </p:ext>
              </p:extLst>
            </p:nvPr>
          </p:nvGraphicFramePr>
          <p:xfrm>
            <a:off x="4376416" y="5553005"/>
            <a:ext cx="887186" cy="308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583920" imgH="203040" progId="Equation.DSMT4">
                    <p:embed/>
                  </p:oleObj>
                </mc:Choice>
                <mc:Fallback>
                  <p:oleObj name="Equation" r:id="rId15" imgW="583920" imgH="2030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81B64AC2-58DB-4E60-8186-EE5A2EA984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376416" y="5553005"/>
                          <a:ext cx="887186" cy="3085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D9916-956D-4956-9047-407ACD02F2B4}"/>
              </a:ext>
            </a:extLst>
          </p:cNvPr>
          <p:cNvGrpSpPr/>
          <p:nvPr/>
        </p:nvGrpSpPr>
        <p:grpSpPr>
          <a:xfrm>
            <a:off x="373859" y="6114536"/>
            <a:ext cx="3123104" cy="461665"/>
            <a:chOff x="373858" y="6114532"/>
            <a:chExt cx="3123104" cy="4616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8CF55F-2ACA-4478-8236-A3AF1F100F64}"/>
                </a:ext>
              </a:extLst>
            </p:cNvPr>
            <p:cNvSpPr txBox="1"/>
            <p:nvPr/>
          </p:nvSpPr>
          <p:spPr>
            <a:xfrm>
              <a:off x="373858" y="6114532"/>
              <a:ext cx="31231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 : </a:t>
              </a: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0B7B0500-520C-4EDD-977C-D734EDEC52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804916"/>
                </p:ext>
              </p:extLst>
            </p:nvPr>
          </p:nvGraphicFramePr>
          <p:xfrm>
            <a:off x="957712" y="6191256"/>
            <a:ext cx="886121" cy="308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83920" imgH="203040" progId="Equation.DSMT4">
                    <p:embed/>
                  </p:oleObj>
                </mc:Choice>
                <mc:Fallback>
                  <p:oleObj name="Equation" r:id="rId17" imgW="583920" imgH="20304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83991AC6-129C-425B-9491-769CB4EE67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57712" y="6191256"/>
                          <a:ext cx="886121" cy="3082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F5C1EC1-F7F4-4954-B431-2B91A2F9A7D7}"/>
              </a:ext>
            </a:extLst>
          </p:cNvPr>
          <p:cNvSpPr txBox="1"/>
          <p:nvPr/>
        </p:nvSpPr>
        <p:spPr>
          <a:xfrm>
            <a:off x="5529483" y="3864126"/>
            <a:ext cx="7123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đường trung tuyến ứng với cạnh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BC .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4BCB60-2372-404F-8BA5-6855597C35E9}"/>
              </a:ext>
            </a:extLst>
          </p:cNvPr>
          <p:cNvGrpSpPr/>
          <p:nvPr/>
        </p:nvGrpSpPr>
        <p:grpSpPr>
          <a:xfrm>
            <a:off x="6082624" y="4226460"/>
            <a:ext cx="2090677" cy="747760"/>
            <a:chOff x="6082621" y="4226460"/>
            <a:chExt cx="2090677" cy="747760"/>
          </a:xfrm>
        </p:grpSpPr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9CB32DB-3D82-4A9D-8BB3-357F63CE30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648716"/>
                </p:ext>
              </p:extLst>
            </p:nvPr>
          </p:nvGraphicFramePr>
          <p:xfrm>
            <a:off x="6592320" y="4226460"/>
            <a:ext cx="1580978" cy="747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939600" imgH="444240" progId="Equation.DSMT4">
                    <p:embed/>
                  </p:oleObj>
                </mc:Choice>
                <mc:Fallback>
                  <p:oleObj name="Equation" r:id="rId18" imgW="93960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592320" y="4226460"/>
                          <a:ext cx="1580978" cy="747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5480D7C-38C4-496D-8E4E-AB496B0B5B19}"/>
                </a:ext>
              </a:extLst>
            </p:cNvPr>
            <p:cNvSpPr txBox="1"/>
            <p:nvPr/>
          </p:nvSpPr>
          <p:spPr>
            <a:xfrm>
              <a:off x="6082621" y="4356539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5F9A26A-7ED6-4D6C-A0EE-5A0214026636}"/>
              </a:ext>
            </a:extLst>
          </p:cNvPr>
          <p:cNvGrpSpPr/>
          <p:nvPr/>
        </p:nvGrpSpPr>
        <p:grpSpPr>
          <a:xfrm>
            <a:off x="5781873" y="5012798"/>
            <a:ext cx="3408737" cy="461665"/>
            <a:chOff x="5781873" y="5074199"/>
            <a:chExt cx="3408737" cy="461665"/>
          </a:xfrm>
        </p:grpSpPr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16977F57-84D1-4F70-9E61-8E3248F5A6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655106"/>
                </p:ext>
              </p:extLst>
            </p:nvPr>
          </p:nvGraphicFramePr>
          <p:xfrm>
            <a:off x="5781873" y="5149280"/>
            <a:ext cx="1246561" cy="306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825480" imgH="203040" progId="Equation.DSMT4">
                    <p:embed/>
                  </p:oleObj>
                </mc:Choice>
                <mc:Fallback>
                  <p:oleObj name="Equation" r:id="rId20" imgW="825480" imgH="20304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83991AC6-129C-425B-9491-769CB4EE67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781873" y="5149280"/>
                          <a:ext cx="1246561" cy="3067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EBF2D0-F4F7-4E97-AFD1-E0F81C1E2FDE}"/>
                </a:ext>
              </a:extLst>
            </p:cNvPr>
            <p:cNvSpPr txBox="1"/>
            <p:nvPr/>
          </p:nvSpPr>
          <p:spPr>
            <a:xfrm>
              <a:off x="6965638" y="5074199"/>
              <a:ext cx="22249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 tại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lang="en-US" sz="2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E34A1C-8005-4F20-8146-74D4FD53638C}"/>
              </a:ext>
            </a:extLst>
          </p:cNvPr>
          <p:cNvGrpSpPr/>
          <p:nvPr/>
        </p:nvGrpSpPr>
        <p:grpSpPr>
          <a:xfrm>
            <a:off x="5549359" y="5645300"/>
            <a:ext cx="6713103" cy="830997"/>
            <a:chOff x="5549359" y="5645300"/>
            <a:chExt cx="6713103" cy="8309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10ACB3-26D3-4BC9-B2C9-C105B584B212}"/>
                </a:ext>
              </a:extLst>
            </p:cNvPr>
            <p:cNvSpPr txBox="1"/>
            <p:nvPr/>
          </p:nvSpPr>
          <p:spPr>
            <a:xfrm>
              <a:off x="5549359" y="5645300"/>
              <a:ext cx="671310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 cạnh BC là đường kính thì  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 tại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A.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27DE530C-79C1-4CF5-B83E-79DCAE38C5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246881"/>
                </p:ext>
              </p:extLst>
            </p:nvPr>
          </p:nvGraphicFramePr>
          <p:xfrm>
            <a:off x="9670891" y="6114535"/>
            <a:ext cx="823143" cy="286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83920" imgH="203040" progId="Equation.DSMT4">
                    <p:embed/>
                  </p:oleObj>
                </mc:Choice>
                <mc:Fallback>
                  <p:oleObj name="Equation" r:id="rId22" imgW="583920" imgH="20304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1F260DED-6C3B-4D57-BF76-DBA518763B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670891" y="6114535"/>
                          <a:ext cx="823143" cy="2863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8B4AF1-83C6-4487-83D4-6795FA656ABC}"/>
              </a:ext>
            </a:extLst>
          </p:cNvPr>
          <p:cNvGrpSpPr/>
          <p:nvPr/>
        </p:nvGrpSpPr>
        <p:grpSpPr>
          <a:xfrm>
            <a:off x="992106" y="2155048"/>
            <a:ext cx="4933205" cy="461665"/>
            <a:chOff x="992106" y="2155048"/>
            <a:chExt cx="4933205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27748E-85E6-4B85-B1F0-F86E26F1FAAC}"/>
                </a:ext>
              </a:extLst>
            </p:cNvPr>
            <p:cNvSpPr txBox="1"/>
            <p:nvPr/>
          </p:nvSpPr>
          <p:spPr>
            <a:xfrm>
              <a:off x="992106" y="2155048"/>
              <a:ext cx="4933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(M)  đường kính BC ngoại tiếp</a:t>
              </a:r>
            </a:p>
          </p:txBody>
        </p:sp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4778FF61-56FA-4C7D-96D9-4155F76C98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450207"/>
                </p:ext>
              </p:extLst>
            </p:nvPr>
          </p:nvGraphicFramePr>
          <p:xfrm>
            <a:off x="4891792" y="2226047"/>
            <a:ext cx="996943" cy="34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83920" imgH="203040" progId="Equation.DSMT4">
                    <p:embed/>
                  </p:oleObj>
                </mc:Choice>
                <mc:Fallback>
                  <p:oleObj name="Equation" r:id="rId23" imgW="583920" imgH="20304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C7AD3A03-FA1C-4EF2-A3BC-31DF6653F5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91792" y="2226047"/>
                          <a:ext cx="996943" cy="346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B64783E-7CA2-4817-A6BE-555E1A9D2BFF}"/>
              </a:ext>
            </a:extLst>
          </p:cNvPr>
          <p:cNvSpPr txBox="1"/>
          <p:nvPr/>
        </p:nvSpPr>
        <p:spPr>
          <a:xfrm>
            <a:off x="243861" y="5092962"/>
            <a:ext cx="3660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MB = MC  (cmt)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FF352D-BE42-4678-8409-43F3B340DB3D}"/>
              </a:ext>
            </a:extLst>
          </p:cNvPr>
          <p:cNvGrpSpPr/>
          <p:nvPr/>
        </p:nvGrpSpPr>
        <p:grpSpPr>
          <a:xfrm>
            <a:off x="5529484" y="5592906"/>
            <a:ext cx="4747061" cy="461665"/>
            <a:chOff x="5529484" y="5592906"/>
            <a:chExt cx="4747061" cy="461665"/>
          </a:xfrm>
        </p:grpSpPr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1F260DED-6C3B-4D57-BF76-DBA518763B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644449"/>
                </p:ext>
              </p:extLst>
            </p:nvPr>
          </p:nvGraphicFramePr>
          <p:xfrm>
            <a:off x="9393224" y="5675251"/>
            <a:ext cx="883321" cy="307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583920" imgH="203040" progId="Equation.DSMT4">
                    <p:embed/>
                  </p:oleObj>
                </mc:Choice>
                <mc:Fallback>
                  <p:oleObj name="Equation" r:id="rId24" imgW="583920" imgH="203040" progId="Equation.DSMT4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83991AC6-129C-425B-9491-769CB4EE67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393224" y="5675251"/>
                          <a:ext cx="883321" cy="3072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2C7CBD-24F4-41A5-9B72-699F55E54135}"/>
                </a:ext>
              </a:extLst>
            </p:cNvPr>
            <p:cNvSpPr txBox="1"/>
            <p:nvPr/>
          </p:nvSpPr>
          <p:spPr>
            <a:xfrm>
              <a:off x="5529484" y="5592906"/>
              <a:ext cx="39713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 đường tròn (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 ngoại tiếp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53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0" grpId="0"/>
      <p:bldP spid="51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397D6D-F0C5-4172-B805-F90BD733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103518"/>
            <a:ext cx="12121800" cy="6722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E1135-3BE8-4FEA-9AD6-8F6E5D0B0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12" y="4"/>
            <a:ext cx="2894019" cy="2894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678BB-EA65-4FB3-A8DF-B8EEC2FB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16" y="-23469"/>
            <a:ext cx="2485011" cy="19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B2C685-AFDE-43D0-9CBD-81C4CA81FE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83" y="-121351"/>
            <a:ext cx="2016532" cy="20165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673" r="17857"/>
          <a:stretch/>
        </p:blipFill>
        <p:spPr>
          <a:xfrm>
            <a:off x="10191367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111" y="1571597"/>
            <a:ext cx="3214255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617" y="3618414"/>
            <a:ext cx="3583711" cy="1333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07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438383" y="4304859"/>
            <a:ext cx="3505968" cy="23246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2556" y="2198115"/>
            <a:ext cx="990229" cy="8222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3794357" y="2903901"/>
            <a:ext cx="415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VẬN DỤNG</a:t>
            </a:r>
            <a:endParaRPr lang="zh-CN" altLang="en-US" sz="48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HYXiaRiTi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30" y="1929746"/>
            <a:ext cx="8418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>
                <a:latin typeface="Comic Sans MS" pitchFamily="66" charset="0"/>
              </a:rPr>
              <a:t>04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BFBE52-803E-4FAE-9711-DD5CBAE02B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538"/>
            <a:ext cx="2585240" cy="25852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A48AF9-7585-48F2-9A73-DC5F9B84E6BC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9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7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5D49A7BC-4773-4DF1-ADDA-2C56B7EBB530}"/>
              </a:ext>
            </a:extLst>
          </p:cNvPr>
          <p:cNvGrpSpPr/>
          <p:nvPr/>
        </p:nvGrpSpPr>
        <p:grpSpPr>
          <a:xfrm>
            <a:off x="9930431" y="67946"/>
            <a:ext cx="1960221" cy="1960221"/>
            <a:chOff x="3683729" y="1758298"/>
            <a:chExt cx="4577519" cy="4577519"/>
          </a:xfrm>
        </p:grpSpPr>
        <p:pic>
          <p:nvPicPr>
            <p:cNvPr id="85" name="Picture 84" descr="Background pattern&#10;&#10;Description automatically generated">
              <a:extLst>
                <a:ext uri="{FF2B5EF4-FFF2-40B4-BE49-F238E27FC236}">
                  <a16:creationId xmlns:a16="http://schemas.microsoft.com/office/drawing/2014/main" id="{EB838523-43BD-40CE-AB67-7A5CBAFC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7382" r="20120" b="2"/>
            <a:stretch/>
          </p:blipFill>
          <p:spPr>
            <a:xfrm>
              <a:off x="3683729" y="1758298"/>
              <a:ext cx="4577519" cy="4577519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</p:spPr>
        </p:pic>
        <p:pic>
          <p:nvPicPr>
            <p:cNvPr id="86" name="Picture 85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6A5221FB-8E1A-451B-851C-36574B659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707" y="2042477"/>
              <a:ext cx="3103563" cy="31035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B32D2-82B7-414B-BB22-A5B28CA3EDB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9B2CD7-7D65-4D41-B424-77CC63F3B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97" y="5786040"/>
            <a:ext cx="1106704" cy="1106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B07363-4741-4CDF-A8DD-5523D191A6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38" y="4670239"/>
            <a:ext cx="1690937" cy="239170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75F885F-7E36-46D7-AECC-A3786CDB1769}"/>
              </a:ext>
            </a:extLst>
          </p:cNvPr>
          <p:cNvSpPr txBox="1"/>
          <p:nvPr/>
        </p:nvSpPr>
        <p:spPr>
          <a:xfrm>
            <a:off x="120964" y="173975"/>
            <a:ext cx="914660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tứ giác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. Chứng minh rằng bốn điểm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cùng thuộc một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ường tròn.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1ABF9-BD73-45EE-9A85-97313903F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645" y="223300"/>
            <a:ext cx="1147003" cy="9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79F845-5C3E-4CFE-A395-B0F6992A6D3F}"/>
              </a:ext>
            </a:extLst>
          </p:cNvPr>
          <p:cNvCxnSpPr>
            <a:cxnSpLocks/>
          </p:cNvCxnSpPr>
          <p:nvPr/>
        </p:nvCxnSpPr>
        <p:spPr>
          <a:xfrm>
            <a:off x="787875" y="1026720"/>
            <a:ext cx="0" cy="1630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DD95DC9-ECB3-4E57-9A3E-CA3DB521A1A7}"/>
              </a:ext>
            </a:extLst>
          </p:cNvPr>
          <p:cNvCxnSpPr>
            <a:cxnSpLocks/>
          </p:cNvCxnSpPr>
          <p:nvPr/>
        </p:nvCxnSpPr>
        <p:spPr>
          <a:xfrm>
            <a:off x="169593" y="2033830"/>
            <a:ext cx="37963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F85920A-1D4F-4B8B-8357-87B365B87386}"/>
              </a:ext>
            </a:extLst>
          </p:cNvPr>
          <p:cNvSpPr txBox="1"/>
          <p:nvPr/>
        </p:nvSpPr>
        <p:spPr>
          <a:xfrm>
            <a:off x="169595" y="136041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D1F803-FA04-4B99-95DD-2409BEE4B146}"/>
              </a:ext>
            </a:extLst>
          </p:cNvPr>
          <p:cNvSpPr txBox="1"/>
          <p:nvPr/>
        </p:nvSpPr>
        <p:spPr>
          <a:xfrm>
            <a:off x="188497" y="211063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920574F-61F0-4845-B7E4-ADC6F6D76547}"/>
              </a:ext>
            </a:extLst>
          </p:cNvPr>
          <p:cNvSpPr txBox="1"/>
          <p:nvPr/>
        </p:nvSpPr>
        <p:spPr>
          <a:xfrm>
            <a:off x="742194" y="1011670"/>
            <a:ext cx="4644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 giác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endParaRPr lang="en-US" sz="2400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211D3273-8D56-4AAD-BA93-AB98B160E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34033"/>
              </p:ext>
            </p:extLst>
          </p:nvPr>
        </p:nvGraphicFramePr>
        <p:xfrm>
          <a:off x="1009575" y="1518672"/>
          <a:ext cx="1475865" cy="37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355320" progId="Equation.DSMT4">
                  <p:embed/>
                </p:oleObj>
              </mc:Choice>
              <mc:Fallback>
                <p:oleObj name="Equation" r:id="rId9" imgW="1396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9575" y="1518672"/>
                        <a:ext cx="1475865" cy="374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8A8CD71-7CCA-4D39-8592-774ABEE438BD}"/>
              </a:ext>
            </a:extLst>
          </p:cNvPr>
          <p:cNvSpPr txBox="1"/>
          <p:nvPr/>
        </p:nvSpPr>
        <p:spPr>
          <a:xfrm>
            <a:off x="5666821" y="235085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43B671A-B6EE-46CA-BA9D-CCA7D0BF14C0}"/>
              </a:ext>
            </a:extLst>
          </p:cNvPr>
          <p:cNvSpPr txBox="1"/>
          <p:nvPr/>
        </p:nvSpPr>
        <p:spPr>
          <a:xfrm>
            <a:off x="742194" y="2069765"/>
            <a:ext cx="5154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cùng thuộc một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 tròn.</a:t>
            </a:r>
            <a:endParaRPr lang="en-US"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D7D5C5-9484-43AC-AED2-1AB3732FB33A}"/>
              </a:ext>
            </a:extLst>
          </p:cNvPr>
          <p:cNvSpPr txBox="1"/>
          <p:nvPr/>
        </p:nvSpPr>
        <p:spPr>
          <a:xfrm>
            <a:off x="336737" y="2662456"/>
            <a:ext cx="4596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O là trung điểm của AC 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           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 B. 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A1230A3-3EAA-492B-8F52-8E9323FF8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7738"/>
              </p:ext>
            </p:extLst>
          </p:nvPr>
        </p:nvGraphicFramePr>
        <p:xfrm>
          <a:off x="2193925" y="3095625"/>
          <a:ext cx="13366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680" imgH="291960" progId="Equation.DSMT4">
                  <p:embed/>
                </p:oleObj>
              </mc:Choice>
              <mc:Fallback>
                <p:oleObj name="Equation" r:id="rId11" imgW="1066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3925" y="3095625"/>
                        <a:ext cx="13366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1CF8AC3-2156-4D47-A832-0231C9FC713E}"/>
              </a:ext>
            </a:extLst>
          </p:cNvPr>
          <p:cNvSpPr txBox="1"/>
          <p:nvPr/>
        </p:nvSpPr>
        <p:spPr>
          <a:xfrm>
            <a:off x="274494" y="3871464"/>
            <a:ext cx="566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O là trung điểm của AC ( theo cách vẽ)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8219C5-559A-4314-9C95-D917028E5FBC}"/>
              </a:ext>
            </a:extLst>
          </p:cNvPr>
          <p:cNvSpPr txBox="1"/>
          <p:nvPr/>
        </p:nvSpPr>
        <p:spPr>
          <a:xfrm>
            <a:off x="274292" y="4254739"/>
            <a:ext cx="8798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O)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kính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ngoại tiếp</a:t>
            </a:r>
          </a:p>
          <a:p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cùng thuộc đường tròn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kính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1D4AADC-E3BC-4416-B3C3-ADF4F14A2971}"/>
                  </a:ext>
                </a:extLst>
              </p:cNvPr>
              <p:cNvSpPr txBox="1"/>
              <p:nvPr/>
            </p:nvSpPr>
            <p:spPr>
              <a:xfrm>
                <a:off x="362093" y="5039084"/>
                <a:ext cx="10827019" cy="1504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tương tự 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</m:t>
                    </m:r>
                  </m:oMath>
                </a14:m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điểm 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thuộc đường tròn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(O)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kính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( 1) và (2 ) 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Lamsymbol" panose="05010101010101010101" pitchFamily="2" charset="2"/>
                  </a:rPr>
                  <a:t>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điểm 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thuộc đường tròn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(O)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đường kính </a:t>
                </a:r>
                <a:r>
                  <a:rPr lang="en-US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vi-VN" sz="24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1D4AADC-E3BC-4416-B3C3-ADF4F14A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93" y="5039084"/>
                <a:ext cx="10827019" cy="1504707"/>
              </a:xfrm>
              <a:prstGeom prst="rect">
                <a:avLst/>
              </a:prstGeom>
              <a:blipFill>
                <a:blip r:embed="rId17"/>
                <a:stretch>
                  <a:fillRect l="-845" t="-3252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F513F7-900C-4237-9A0C-6E550135D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64695"/>
              </p:ext>
            </p:extLst>
          </p:nvPr>
        </p:nvGraphicFramePr>
        <p:xfrm>
          <a:off x="3984625" y="206375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34960" imgH="342720" progId="Equation.DSMT4">
                  <p:embed/>
                </p:oleObj>
              </mc:Choice>
              <mc:Fallback>
                <p:oleObj name="Equation" r:id="rId18" imgW="1434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84625" y="206375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FA3C8D5-6AF7-4E53-A2D2-16496ADFF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49771"/>
              </p:ext>
            </p:extLst>
          </p:nvPr>
        </p:nvGraphicFramePr>
        <p:xfrm>
          <a:off x="934224" y="3111727"/>
          <a:ext cx="882430" cy="30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203040" progId="Equation.DSMT4">
                  <p:embed/>
                </p:oleObj>
              </mc:Choice>
              <mc:Fallback>
                <p:oleObj name="Equation" r:id="rId20" imgW="58392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7AD3A03-FA1C-4EF2-A3BC-31DF6653F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34224" y="3111727"/>
                        <a:ext cx="882430" cy="30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F62565A-23A7-4918-895B-B1EBA2B1E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81654"/>
              </p:ext>
            </p:extLst>
          </p:nvPr>
        </p:nvGraphicFramePr>
        <p:xfrm>
          <a:off x="956284" y="3501628"/>
          <a:ext cx="882430" cy="30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203040" progId="Equation.DSMT4">
                  <p:embed/>
                </p:oleObj>
              </mc:Choice>
              <mc:Fallback>
                <p:oleObj name="Equation" r:id="rId22" imgW="58392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FA3C8D5-6AF7-4E53-A2D2-16496ADFF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56284" y="3501628"/>
                        <a:ext cx="882430" cy="30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684CA2E-A831-4138-8C0F-87378FA1E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15826"/>
              </p:ext>
            </p:extLst>
          </p:nvPr>
        </p:nvGraphicFramePr>
        <p:xfrm>
          <a:off x="6117831" y="4333129"/>
          <a:ext cx="882430" cy="30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83920" imgH="203040" progId="Equation.DSMT4">
                  <p:embed/>
                </p:oleObj>
              </mc:Choice>
              <mc:Fallback>
                <p:oleObj name="Equation" r:id="rId23" imgW="58392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FA3C8D5-6AF7-4E53-A2D2-16496ADFF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17831" y="4333129"/>
                        <a:ext cx="882430" cy="30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" name="Picture 83">
            <a:extLst>
              <a:ext uri="{FF2B5EF4-FFF2-40B4-BE49-F238E27FC236}">
                <a16:creationId xmlns:a16="http://schemas.microsoft.com/office/drawing/2014/main" id="{835EB486-07A7-4C38-9D18-276281E0DEFB}"/>
              </a:ext>
            </a:extLst>
          </p:cNvPr>
          <p:cNvPicPr/>
          <p:nvPr/>
        </p:nvPicPr>
        <p:blipFill>
          <a:blip r:embed="rId24"/>
          <a:stretch>
            <a:fillRect/>
          </a:stretch>
        </p:blipFill>
        <p:spPr>
          <a:xfrm>
            <a:off x="8873162" y="2116411"/>
            <a:ext cx="3109020" cy="22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03" grpId="0"/>
      <p:bldP spid="35" grpId="0"/>
      <p:bldP spid="108" grpId="0"/>
      <p:bldP spid="37" grpId="0" uiExpand="1" build="p" bldLvl="5"/>
      <p:bldP spid="45" grpId="0"/>
      <p:bldP spid="47" grpId="0" uiExpand="1" build="p" bldLvl="5"/>
      <p:bldP spid="49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4B32D2-82B7-414B-BB22-A5B28CA3EDBF}"/>
              </a:ext>
            </a:extLst>
          </p:cNvPr>
          <p:cNvSpPr/>
          <p:nvPr/>
        </p:nvSpPr>
        <p:spPr bwMode="auto">
          <a:xfrm>
            <a:off x="2" y="67949"/>
            <a:ext cx="12113772" cy="6722109"/>
          </a:xfrm>
          <a:prstGeom prst="rect">
            <a:avLst/>
          </a:prstGeom>
          <a:noFill/>
          <a:ln w="1206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9B2CD7-7D65-4D41-B424-77CC63F3B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97" y="5786040"/>
            <a:ext cx="1106704" cy="1106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B07363-4741-4CDF-A8DD-5523D191A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38" y="4670239"/>
            <a:ext cx="1690937" cy="2391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1ABF9-BD73-45EE-9A85-97313903F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4" b="89796" l="3333" r="90000">
                        <a14:foregroundMark x1="6667" y1="43878" x2="6667" y2="43878"/>
                        <a14:foregroundMark x1="3333" y1="79592" x2="3333" y2="7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97" y="422427"/>
            <a:ext cx="1147003" cy="9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0199F-B923-4DF3-B6C6-7F351BE2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48" y="148565"/>
            <a:ext cx="10888541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9 trang 157 SBT: 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nhọn ABC. Vẽ đường tròn (O) có đường kính BC, nó cắt các cạnh AB, AC theo thứ tự ở D, E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Chứng minh rằng CD ⊥ AB, BE ⊥ AC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Gọi K là giao điểm của BE và CD. Chứng minh rằng AK vuông góc với BC.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513316-4F7D-404F-A9A7-BADD2216AD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09519" y="148566"/>
            <a:ext cx="1796191" cy="1796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F80C84-EE47-4B1E-AF92-012CC9A25B3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566220" y="2000466"/>
            <a:ext cx="2987675" cy="3162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0484E4-A5B5-49FD-A705-AF2CD1B366D3}"/>
              </a:ext>
            </a:extLst>
          </p:cNvPr>
          <p:cNvCxnSpPr>
            <a:cxnSpLocks/>
          </p:cNvCxnSpPr>
          <p:nvPr/>
        </p:nvCxnSpPr>
        <p:spPr>
          <a:xfrm>
            <a:off x="764628" y="1900893"/>
            <a:ext cx="0" cy="1630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097FDB-2989-46D0-8D90-983851875982}"/>
              </a:ext>
            </a:extLst>
          </p:cNvPr>
          <p:cNvCxnSpPr>
            <a:cxnSpLocks/>
          </p:cNvCxnSpPr>
          <p:nvPr/>
        </p:nvCxnSpPr>
        <p:spPr>
          <a:xfrm>
            <a:off x="123914" y="2716001"/>
            <a:ext cx="6797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13C128-2AE1-48B2-BF64-2FDC778CFACC}"/>
              </a:ext>
            </a:extLst>
          </p:cNvPr>
          <p:cNvSpPr txBox="1"/>
          <p:nvPr/>
        </p:nvSpPr>
        <p:spPr>
          <a:xfrm>
            <a:off x="169595" y="202232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4677C7-0114-47B9-99E9-80341CC541AC}"/>
              </a:ext>
            </a:extLst>
          </p:cNvPr>
          <p:cNvSpPr txBox="1"/>
          <p:nvPr/>
        </p:nvSpPr>
        <p:spPr>
          <a:xfrm>
            <a:off x="123914" y="286396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35919-62C4-478B-8214-CEC96C52E864}"/>
              </a:ext>
            </a:extLst>
          </p:cNvPr>
          <p:cNvSpPr txBox="1"/>
          <p:nvPr/>
        </p:nvSpPr>
        <p:spPr>
          <a:xfrm>
            <a:off x="5392613" y="3523438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9B5082-4CA5-4E94-8CC3-2C1D521FC461}"/>
              </a:ext>
            </a:extLst>
          </p:cNvPr>
          <p:cNvSpPr txBox="1"/>
          <p:nvPr/>
        </p:nvSpPr>
        <p:spPr>
          <a:xfrm>
            <a:off x="741489" y="1880554"/>
            <a:ext cx="7391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nhọn,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cắt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, cắt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tại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tại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C5E24-EBDD-4901-9700-28775FE05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85" y="2889962"/>
            <a:ext cx="2852871" cy="64383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101EE1C-A3D8-4091-8725-8709DD719795}"/>
              </a:ext>
            </a:extLst>
          </p:cNvPr>
          <p:cNvSpPr txBox="1"/>
          <p:nvPr/>
        </p:nvSpPr>
        <p:spPr>
          <a:xfrm>
            <a:off x="259706" y="4407894"/>
            <a:ext cx="66583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 đường kính </a:t>
            </a:r>
          </a:p>
          <a:p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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msymbol" panose="05010101010101010101" pitchFamily="2" charset="2"/>
              </a:rPr>
              <a:t>    BCD 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vi-VN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tương tự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568D73-81E8-4369-AB2C-DE05BC027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80863"/>
              </p:ext>
            </p:extLst>
          </p:nvPr>
        </p:nvGraphicFramePr>
        <p:xfrm>
          <a:off x="719138" y="5224463"/>
          <a:ext cx="15240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600" imgH="558720" progId="Equation.DSMT4">
                  <p:embed/>
                </p:oleObj>
              </mc:Choice>
              <mc:Fallback>
                <p:oleObj name="Equation" r:id="rId9" imgW="11556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138" y="5224463"/>
                        <a:ext cx="1524000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45C11B3-ADDC-4F93-818D-54A837FB93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67434" y="5624234"/>
            <a:ext cx="34123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87B3C50-A743-479E-AE72-2FC01F49B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220719"/>
              </p:ext>
            </p:extLst>
          </p:nvPr>
        </p:nvGraphicFramePr>
        <p:xfrm>
          <a:off x="3140748" y="5995813"/>
          <a:ext cx="1441451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164880" progId="Equation.DSMT4">
                  <p:embed/>
                </p:oleObj>
              </mc:Choice>
              <mc:Fallback>
                <p:oleObj name="Equation" r:id="rId11" imgW="79992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748" y="5995813"/>
                        <a:ext cx="1441451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1B46270-9E7B-4B63-BC1B-A8B6EA1E7FAE}"/>
              </a:ext>
            </a:extLst>
          </p:cNvPr>
          <p:cNvGrpSpPr/>
          <p:nvPr/>
        </p:nvGrpSpPr>
        <p:grpSpPr>
          <a:xfrm>
            <a:off x="86673" y="4006740"/>
            <a:ext cx="7196285" cy="461665"/>
            <a:chOff x="86673" y="4006740"/>
            <a:chExt cx="7196285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B278F5-C70B-47FF-AD7D-E83081B93133}"/>
                </a:ext>
              </a:extLst>
            </p:cNvPr>
            <p:cNvSpPr txBox="1"/>
            <p:nvPr/>
          </p:nvSpPr>
          <p:spPr>
            <a:xfrm>
              <a:off x="86673" y="4006740"/>
              <a:ext cx="71962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a) Vì đường tròn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(O)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ngoại tiếp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Lamsymbol" panose="05010101010101010101" pitchFamily="2" charset="2"/>
                </a:rPr>
                <a:t>            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 cạnh </a:t>
              </a:r>
              <a:endParaRPr lang="en-US"/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79ABE111-5EF1-4CD1-8AD8-392695DFCA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40471"/>
                </p:ext>
              </p:extLst>
            </p:nvPr>
          </p:nvGraphicFramePr>
          <p:xfrm>
            <a:off x="4139043" y="4086722"/>
            <a:ext cx="854814" cy="301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47640" imgH="228600" progId="Equation.DSMT4">
                    <p:embed/>
                  </p:oleObj>
                </mc:Choice>
                <mc:Fallback>
                  <p:oleObj name="Equation" r:id="rId13" imgW="647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39043" y="4086722"/>
                          <a:ext cx="854814" cy="3016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9ABE111-5EF1-4CD1-8AD8-392695DFC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74993"/>
              </p:ext>
            </p:extLst>
          </p:nvPr>
        </p:nvGraphicFramePr>
        <p:xfrm>
          <a:off x="890905" y="1905582"/>
          <a:ext cx="2682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0905" y="1905582"/>
                        <a:ext cx="268287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567242"/>
              </p:ext>
            </p:extLst>
          </p:nvPr>
        </p:nvGraphicFramePr>
        <p:xfrm>
          <a:off x="797475" y="4851810"/>
          <a:ext cx="2682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75" y="4851810"/>
                        <a:ext cx="26828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41" grpId="0" uiExpand="1" build="p" bldLvl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117851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1036</Words>
  <Application>Microsoft Office PowerPoint</Application>
  <PresentationFormat>Widescreen</PresentationFormat>
  <Paragraphs>162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.VnTime</vt:lpstr>
      <vt:lpstr>.VnTimeH</vt:lpstr>
      <vt:lpstr>Arial</vt:lpstr>
      <vt:lpstr>Calibri</vt:lpstr>
      <vt:lpstr>Calibri Light</vt:lpstr>
      <vt:lpstr>Cambria Math</vt:lpstr>
      <vt:lpstr>Comic Sans MS</vt:lpstr>
      <vt:lpstr>Times New Roman</vt:lpstr>
      <vt:lpstr>Verdana</vt:lpstr>
      <vt:lpstr>VNI-Times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Thi Hang</dc:creator>
  <cp:lastModifiedBy>A36697 Dương Tuấn Anh</cp:lastModifiedBy>
  <cp:revision>87</cp:revision>
  <dcterms:created xsi:type="dcterms:W3CDTF">2021-08-13T16:47:47Z</dcterms:created>
  <dcterms:modified xsi:type="dcterms:W3CDTF">2023-11-23T23:59:00Z</dcterms:modified>
</cp:coreProperties>
</file>