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34" r:id="rId2"/>
    <p:sldId id="256" r:id="rId3"/>
    <p:sldId id="259" r:id="rId4"/>
    <p:sldId id="257" r:id="rId5"/>
    <p:sldId id="261" r:id="rId6"/>
    <p:sldId id="263" r:id="rId7"/>
    <p:sldId id="264" r:id="rId8"/>
    <p:sldId id="265" r:id="rId9"/>
    <p:sldId id="266" r:id="rId10"/>
    <p:sldId id="281" r:id="rId11"/>
    <p:sldId id="283" r:id="rId12"/>
    <p:sldId id="282" r:id="rId13"/>
    <p:sldId id="284" r:id="rId14"/>
    <p:sldId id="287" r:id="rId15"/>
    <p:sldId id="285" r:id="rId16"/>
    <p:sldId id="286" r:id="rId17"/>
    <p:sldId id="347" r:id="rId18"/>
    <p:sldId id="269" r:id="rId19"/>
    <p:sldId id="336" r:id="rId20"/>
    <p:sldId id="326" r:id="rId21"/>
    <p:sldId id="351" r:id="rId22"/>
    <p:sldId id="353" r:id="rId23"/>
    <p:sldId id="355" r:id="rId24"/>
    <p:sldId id="357" r:id="rId25"/>
    <p:sldId id="359" r:id="rId26"/>
    <p:sldId id="361" r:id="rId27"/>
    <p:sldId id="339" r:id="rId28"/>
    <p:sldId id="363" r:id="rId29"/>
    <p:sldId id="365" r:id="rId30"/>
    <p:sldId id="331" r:id="rId31"/>
    <p:sldId id="332" r:id="rId32"/>
    <p:sldId id="367" r:id="rId33"/>
    <p:sldId id="324" r:id="rId34"/>
    <p:sldId id="323" r:id="rId35"/>
    <p:sldId id="349" r:id="rId36"/>
    <p:sldId id="33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1F64A-6593-494F-9727-97F227A8588C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E7A73-7AD1-45B5-86B8-61692E54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02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 hoạt</a:t>
            </a:r>
            <a:r>
              <a:rPr lang="en-US" baseline="0"/>
              <a:t> động trò chơi nói lên tình cảm của đồng bào cả nước đối với miền Trung thân thương. Sự ủng hộ chung tay giúp sức:”Một miếng khi dói bằng một gói khi no”.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E7A73-7AD1-45B5-86B8-61692E54C2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71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2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image" Target="../media/image36.png"/><Relationship Id="rId4" Type="http://schemas.openxmlformats.org/officeDocument/2006/relationships/hyperlink" Target="https://www.publicdomainpictures.net/view-image.php?image=209446&amp;picture=tropical-beach-scene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jp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image" Target="../media/image43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2.emf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audio2.wav"/><Relationship Id="rId7" Type="http://schemas.openxmlformats.org/officeDocument/2006/relationships/image" Target="../media/image42.e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7" Type="http://schemas.openxmlformats.org/officeDocument/2006/relationships/image" Target="../media/image7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png"/><Relationship Id="rId3" Type="http://schemas.openxmlformats.org/officeDocument/2006/relationships/image" Target="../media/image42.emf"/><Relationship Id="rId7" Type="http://schemas.openxmlformats.org/officeDocument/2006/relationships/image" Target="../media/image83.png"/><Relationship Id="rId12" Type="http://schemas.openxmlformats.org/officeDocument/2006/relationships/image" Target="../media/image50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11" Type="http://schemas.openxmlformats.org/officeDocument/2006/relationships/oleObject" Target="../embeddings/oleObject7.bin"/><Relationship Id="rId5" Type="http://schemas.openxmlformats.org/officeDocument/2006/relationships/image" Target="../media/image49.emf"/><Relationship Id="rId10" Type="http://schemas.openxmlformats.org/officeDocument/2006/relationships/image" Target="../media/image86.png"/><Relationship Id="rId4" Type="http://schemas.openxmlformats.org/officeDocument/2006/relationships/image" Target="../media/image48.emf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7" Type="http://schemas.openxmlformats.org/officeDocument/2006/relationships/oleObject" Target="../embeddings/oleObject8.bin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42.emf"/><Relationship Id="rId10" Type="http://schemas.openxmlformats.org/officeDocument/2006/relationships/image" Target="../media/image91.png"/><Relationship Id="rId4" Type="http://schemas.openxmlformats.org/officeDocument/2006/relationships/image" Target="../media/image88.png"/><Relationship Id="rId9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5.emf"/><Relationship Id="rId18" Type="http://schemas.openxmlformats.org/officeDocument/2006/relationships/image" Target="../media/image67.png"/><Relationship Id="rId3" Type="http://schemas.openxmlformats.org/officeDocument/2006/relationships/image" Target="../media/image94.png"/><Relationship Id="rId7" Type="http://schemas.microsoft.com/office/2007/relationships/hdphoto" Target="../media/hdphoto13.wdp"/><Relationship Id="rId12" Type="http://schemas.openxmlformats.org/officeDocument/2006/relationships/image" Target="../media/image64.emf"/><Relationship Id="rId17" Type="http://schemas.openxmlformats.org/officeDocument/2006/relationships/image" Target="../media/image107.png"/><Relationship Id="rId2" Type="http://schemas.openxmlformats.org/officeDocument/2006/relationships/image" Target="../media/image41.jpeg"/><Relationship Id="rId16" Type="http://schemas.openxmlformats.org/officeDocument/2006/relationships/image" Target="../media/image6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101.png"/><Relationship Id="rId5" Type="http://schemas.openxmlformats.org/officeDocument/2006/relationships/image" Target="../media/image61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60.jp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emf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80.png"/><Relationship Id="rId3" Type="http://schemas.openxmlformats.org/officeDocument/2006/relationships/image" Target="../media/image830.png"/><Relationship Id="rId7" Type="http://schemas.openxmlformats.org/officeDocument/2006/relationships/image" Target="../media/image77.png"/><Relationship Id="rId12" Type="http://schemas.openxmlformats.org/officeDocument/2006/relationships/image" Target="../media/image69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681.png"/><Relationship Id="rId5" Type="http://schemas.openxmlformats.org/officeDocument/2006/relationships/image" Target="../media/image75.png"/><Relationship Id="rId10" Type="http://schemas.openxmlformats.org/officeDocument/2006/relationships/image" Target="../media/image670.png"/><Relationship Id="rId4" Type="http://schemas.openxmlformats.org/officeDocument/2006/relationships/image" Target="../media/image71.png"/><Relationship Id="rId9" Type="http://schemas.openxmlformats.org/officeDocument/2006/relationships/image" Target="../media/image6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7" Type="http://schemas.openxmlformats.org/officeDocument/2006/relationships/image" Target="../media/image75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1.png"/><Relationship Id="rId5" Type="http://schemas.openxmlformats.org/officeDocument/2006/relationships/image" Target="../media/image732.png"/><Relationship Id="rId10" Type="http://schemas.openxmlformats.org/officeDocument/2006/relationships/image" Target="../media/image122.png"/><Relationship Id="rId4" Type="http://schemas.openxmlformats.org/officeDocument/2006/relationships/image" Target="../media/image710.png"/><Relationship Id="rId9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3" Type="http://schemas.openxmlformats.org/officeDocument/2006/relationships/image" Target="../media/image82.emf"/><Relationship Id="rId7" Type="http://schemas.openxmlformats.org/officeDocument/2006/relationships/image" Target="../media/image770.png"/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4" Type="http://schemas.openxmlformats.org/officeDocument/2006/relationships/image" Target="../media/image83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16.png"/><Relationship Id="rId18" Type="http://schemas.openxmlformats.org/officeDocument/2006/relationships/image" Target="../media/image124.png"/><Relationship Id="rId3" Type="http://schemas.openxmlformats.org/officeDocument/2006/relationships/image" Target="../media/image93.png"/><Relationship Id="rId7" Type="http://schemas.openxmlformats.org/officeDocument/2006/relationships/image" Target="../media/image98.png"/><Relationship Id="rId12" Type="http://schemas.openxmlformats.org/officeDocument/2006/relationships/image" Target="../media/image115.png"/><Relationship Id="rId17" Type="http://schemas.openxmlformats.org/officeDocument/2006/relationships/image" Target="../media/image123.png"/><Relationship Id="rId2" Type="http://schemas.openxmlformats.org/officeDocument/2006/relationships/image" Target="../media/image92.png"/><Relationship Id="rId16" Type="http://schemas.openxmlformats.org/officeDocument/2006/relationships/image" Target="../media/image119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12.png"/><Relationship Id="rId5" Type="http://schemas.openxmlformats.org/officeDocument/2006/relationships/image" Target="../media/image96.png"/><Relationship Id="rId15" Type="http://schemas.openxmlformats.org/officeDocument/2006/relationships/image" Target="../media/image118.png"/><Relationship Id="rId10" Type="http://schemas.openxmlformats.org/officeDocument/2006/relationships/image" Target="../media/image108.png"/><Relationship Id="rId19" Type="http://schemas.openxmlformats.org/officeDocument/2006/relationships/image" Target="../media/image125.png"/><Relationship Id="rId4" Type="http://schemas.openxmlformats.org/officeDocument/2006/relationships/image" Target="../media/image95.png"/><Relationship Id="rId9" Type="http://schemas.openxmlformats.org/officeDocument/2006/relationships/image" Target="../media/image106.png"/><Relationship Id="rId1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18" Type="http://schemas.openxmlformats.org/officeDocument/2006/relationships/slide" Target="slide5.xml"/><Relationship Id="rId26" Type="http://schemas.openxmlformats.org/officeDocument/2006/relationships/slide" Target="slide10.xml"/><Relationship Id="rId3" Type="http://schemas.openxmlformats.org/officeDocument/2006/relationships/image" Target="../media/image7.jpeg"/><Relationship Id="rId21" Type="http://schemas.openxmlformats.org/officeDocument/2006/relationships/slide" Target="slide8.xml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microsoft.com/office/2007/relationships/hdphoto" Target="../media/hdphoto8.wdp"/><Relationship Id="rId25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slide" Target="slide7.xml"/><Relationship Id="rId29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24" Type="http://schemas.openxmlformats.org/officeDocument/2006/relationships/image" Target="../media/image16.gif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openxmlformats.org/officeDocument/2006/relationships/image" Target="../media/image15.gif"/><Relationship Id="rId28" Type="http://schemas.openxmlformats.org/officeDocument/2006/relationships/image" Target="../media/image19.png"/><Relationship Id="rId10" Type="http://schemas.openxmlformats.org/officeDocument/2006/relationships/image" Target="../media/image11.png"/><Relationship Id="rId19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3.png"/><Relationship Id="rId22" Type="http://schemas.openxmlformats.org/officeDocument/2006/relationships/slide" Target="slide9.xml"/><Relationship Id="rId27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0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90.png"/><Relationship Id="rId17" Type="http://schemas.openxmlformats.org/officeDocument/2006/relationships/image" Target="../media/image22.emf"/><Relationship Id="rId2" Type="http://schemas.openxmlformats.org/officeDocument/2006/relationships/audio" Target="../media/audio2.wav"/><Relationship Id="rId16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80.png"/><Relationship Id="rId5" Type="http://schemas.openxmlformats.org/officeDocument/2006/relationships/image" Target="../media/image1.jpg"/><Relationship Id="rId15" Type="http://schemas.openxmlformats.org/officeDocument/2006/relationships/image" Target="../media/image320.png"/><Relationship Id="rId10" Type="http://schemas.openxmlformats.org/officeDocument/2006/relationships/image" Target="../media/image270.pn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330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11" Type="http://schemas.openxmlformats.org/officeDocument/2006/relationships/image" Target="../media/image20.jpeg"/><Relationship Id="rId5" Type="http://schemas.openxmlformats.org/officeDocument/2006/relationships/image" Target="../media/image1.jpg"/><Relationship Id="rId10" Type="http://schemas.openxmlformats.org/officeDocument/2006/relationships/image" Target="../media/image360.png"/><Relationship Id="rId4" Type="http://schemas.openxmlformats.org/officeDocument/2006/relationships/audio" Target="../media/audio2.wav"/><Relationship Id="rId9" Type="http://schemas.openxmlformats.org/officeDocument/2006/relationships/image" Target="../media/image350.png"/><Relationship Id="rId1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41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11" Type="http://schemas.openxmlformats.org/officeDocument/2006/relationships/slide" Target="slide4.xml"/><Relationship Id="rId5" Type="http://schemas.openxmlformats.org/officeDocument/2006/relationships/image" Target="../media/image1.jpg"/><Relationship Id="rId15" Type="http://schemas.openxmlformats.org/officeDocument/2006/relationships/image" Target="../media/image46.png"/><Relationship Id="rId10" Type="http://schemas.openxmlformats.org/officeDocument/2006/relationships/image" Target="../media/image20.jpeg"/><Relationship Id="rId4" Type="http://schemas.openxmlformats.org/officeDocument/2006/relationships/audio" Target="../media/audio2.wav"/><Relationship Id="rId9" Type="http://schemas.openxmlformats.org/officeDocument/2006/relationships/image" Target="../media/image430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1.png"/><Relationship Id="rId1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slide" Target="slide4.xml"/><Relationship Id="rId17" Type="http://schemas.openxmlformats.org/officeDocument/2006/relationships/oleObject" Target="../embeddings/oleObject2.bin"/><Relationship Id="rId2" Type="http://schemas.openxmlformats.org/officeDocument/2006/relationships/audio" Target="../media/audio1.wav"/><Relationship Id="rId16" Type="http://schemas.openxmlformats.org/officeDocument/2006/relationships/image" Target="../media/image25.wmf"/><Relationship Id="rId20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.jpeg"/><Relationship Id="rId5" Type="http://schemas.openxmlformats.org/officeDocument/2006/relationships/image" Target="../media/image1.jp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52.png"/><Relationship Id="rId19" Type="http://schemas.openxmlformats.org/officeDocument/2006/relationships/image" Target="../media/image440.png"/><Relationship Id="rId4" Type="http://schemas.openxmlformats.org/officeDocument/2006/relationships/audio" Target="../media/audio2.wav"/><Relationship Id="rId9" Type="http://schemas.openxmlformats.org/officeDocument/2006/relationships/image" Target="../media/image51.png"/><Relationship Id="rId1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slide" Target="slide4.xml"/><Relationship Id="rId5" Type="http://schemas.openxmlformats.org/officeDocument/2006/relationships/image" Target="../media/image1.jpg"/><Relationship Id="rId15" Type="http://schemas.openxmlformats.org/officeDocument/2006/relationships/image" Target="../media/image450.png"/><Relationship Id="rId10" Type="http://schemas.openxmlformats.org/officeDocument/2006/relationships/image" Target="../media/image20.jpeg"/><Relationship Id="rId4" Type="http://schemas.openxmlformats.org/officeDocument/2006/relationships/audio" Target="../media/audio2.wav"/><Relationship Id="rId9" Type="http://schemas.openxmlformats.org/officeDocument/2006/relationships/image" Target="../media/image58.png"/><Relationship Id="rId1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28600" y="533400"/>
            <a:ext cx="3352800" cy="28194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066592" y="1520339"/>
            <a:ext cx="3505200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KHỞI ĐỘNG</a:t>
            </a:r>
            <a:endParaRPr lang="en-US" sz="4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3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Video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7" y="914400"/>
            <a:ext cx="85629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Video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7"/>
          <a:stretch/>
        </p:blipFill>
        <p:spPr bwMode="auto">
          <a:xfrm>
            <a:off x="1676400" y="231985"/>
            <a:ext cx="5638800" cy="635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14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Video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385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73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Video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1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dministrator\Downloads\Video\nguoi-dan-tp-hcm-nau-5000-banh-chung-banh-tet-gui-vung-lu-mien-trung-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8" y="609600"/>
            <a:ext cx="9052762" cy="579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78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Video\122023988_10160288594767437_515096226849821831_n_jf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6" y="685800"/>
            <a:ext cx="8379854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43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Video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823913"/>
            <a:ext cx="7810500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78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sky, outdoor, nature&#10;&#10;Description automatically generated">
            <a:extLst>
              <a:ext uri="{FF2B5EF4-FFF2-40B4-BE49-F238E27FC236}">
                <a16:creationId xmlns:a16="http://schemas.microsoft.com/office/drawing/2014/main" id="{79205986-A2D3-44A3-A522-0FD8790CA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9271"/>
            <a:ext cx="9144000" cy="6874727"/>
          </a:xfrm>
          <a:prstGeom prst="rect">
            <a:avLst/>
          </a:prstGeom>
        </p:spPr>
      </p:pic>
      <p:pic>
        <p:nvPicPr>
          <p:cNvPr id="8" name="Picture 7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4DC5236A-64AC-4C99-822B-551758C9D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152402"/>
            <a:ext cx="6019801" cy="4038598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348B4F4-4B2E-450A-A528-0B447569DA7E}"/>
              </a:ext>
            </a:extLst>
          </p:cNvPr>
          <p:cNvSpPr/>
          <p:nvPr/>
        </p:nvSpPr>
        <p:spPr>
          <a:xfrm>
            <a:off x="4140887" y="381000"/>
            <a:ext cx="3414078" cy="2265243"/>
          </a:xfrm>
          <a:prstGeom prst="cloudCallout">
            <a:avLst>
              <a:gd name="adj1" fmla="val -46660"/>
              <a:gd name="adj2" fmla="val 55452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D4AA96E-F6DC-422B-A874-152A9F53C3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1303629"/>
                  </p:ext>
                </p:extLst>
              </p:nvPr>
            </p:nvGraphicFramePr>
            <p:xfrm>
              <a:off x="3950144" y="2646243"/>
              <a:ext cx="849329" cy="107743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849329" cy="1077434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1548616" ay="952790" az="45230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315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D4AA96E-F6DC-422B-A874-152A9F53C3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50144" y="2646243"/>
                <a:ext cx="849329" cy="1077434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10">
            <a:extLst>
              <a:ext uri="{FF2B5EF4-FFF2-40B4-BE49-F238E27FC236}">
                <a16:creationId xmlns:a16="http://schemas.microsoft.com/office/drawing/2014/main" id="{58DC44CD-7D4C-4F4A-8010-D73F67586D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81" y="3723677"/>
            <a:ext cx="1390742" cy="294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733800" y="304800"/>
            <a:ext cx="4800600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err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Trong</a:t>
            </a:r>
            <a:r>
              <a:rPr lang="en-US" sz="2800" b="1">
                <a:solidFill>
                  <a:srgbClr val="7030A0"/>
                </a:solidFill>
                <a:effectLst/>
                <a:latin typeface="Times New Roman"/>
                <a:ea typeface="Calibri"/>
              </a:rPr>
              <a:t> </a:t>
            </a:r>
            <a:r>
              <a:rPr lang="vi-VN" sz="2800" b="1">
                <a:solidFill>
                  <a:srgbClr val="7030A0"/>
                </a:solidFill>
                <a:latin typeface="Times New Roman"/>
                <a:ea typeface="Calibri"/>
              </a:rPr>
              <a:t>tiết này chúng ta tiếp tục vận dụng các kiến thức đã học trong chương I vào làm bài tập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69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16 ÔN TẬP CHƯƠNG I (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4178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-17106" y="304800"/>
            <a:ext cx="3200400" cy="2667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048000" y="1284357"/>
            <a:ext cx="502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en-US" sz="4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pic>
        <p:nvPicPr>
          <p:cNvPr id="1026" name="Picture 2" descr="C:\Users\Administrator\Downloads\—Pngtree—scary typhoon flooding the house_39551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229600" cy="58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16" y="554873"/>
            <a:ext cx="4680783" cy="127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8" action="ppaction://hlinksldjump"/>
          </p:cNvPr>
          <p:cNvSpPr/>
          <p:nvPr/>
        </p:nvSpPr>
        <p:spPr>
          <a:xfrm>
            <a:off x="1896315" y="775687"/>
            <a:ext cx="23855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itchFamily="18" charset="0"/>
              </a:rPr>
              <a:t>MIỀN TRUNG </a:t>
            </a:r>
          </a:p>
          <a:p>
            <a:pPr algn="ctr"/>
            <a:r>
              <a:rPr lang="en-US" sz="2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itchFamily="18" charset="0"/>
              </a:rPr>
              <a:t>VÙNG LŨ</a:t>
            </a:r>
          </a:p>
        </p:txBody>
      </p:sp>
      <p:pic>
        <p:nvPicPr>
          <p:cNvPr id="7" name="Ảnh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3822" y="5397326"/>
            <a:ext cx="2286778" cy="887364"/>
          </a:xfrm>
          <a:prstGeom prst="rect">
            <a:avLst/>
          </a:prstGeom>
        </p:spPr>
      </p:pic>
      <p:pic>
        <p:nvPicPr>
          <p:cNvPr id="2" name="TiengM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20000" y="250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3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59" y="0"/>
            <a:ext cx="9171008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7200" y="610894"/>
                <a:ext cx="7531100" cy="3122906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đường cao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𝐴𝐻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biết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𝐵𝐻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=3,6 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280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𝐶𝐻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=6,4 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buAutoNum type="alphaLcParenR"/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số đo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𝐻𝐶𝐴</m:t>
                        </m:r>
                      </m:e>
                    </m:acc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buFontTx/>
                  <a:buAutoNum type="alphaLcParenR"/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lần lượt là hình chiếu của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lên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Chứng minh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𝐴𝑀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𝐴𝑁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</a:p>
              <a:p>
                <a:pPr marL="514350" indent="-514350" algn="just">
                  <a:buFontTx/>
                  <a:buAutoNum type="alphaLcParenR"/>
                </a:pP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buFontTx/>
                  <a:buAutoNum type="alphaLcParenR"/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diện tích tứ giác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𝐵𝑀𝑁𝐶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10894"/>
                <a:ext cx="7531100" cy="3122906"/>
              </a:xfrm>
              <a:prstGeom prst="rect">
                <a:avLst/>
              </a:prstGeom>
              <a:blipFill rotWithShape="1">
                <a:blip r:embed="rId4"/>
                <a:stretch>
                  <a:fillRect l="-1536" t="-1748" r="-1536" b="-427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181273"/>
              </p:ext>
            </p:extLst>
          </p:nvPr>
        </p:nvGraphicFramePr>
        <p:xfrm>
          <a:off x="1066800" y="2870200"/>
          <a:ext cx="1981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79280" imgH="177480" progId="Equation.DSMT4">
                  <p:embed/>
                </p:oleObj>
              </mc:Choice>
              <mc:Fallback>
                <p:oleObj name="Equation" r:id="rId5" imgW="107928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870200"/>
                        <a:ext cx="19812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52535" y="86380"/>
            <a:ext cx="106150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619964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3133290"/>
                  </p:ext>
                </p:extLst>
              </p:nvPr>
            </p:nvGraphicFramePr>
            <p:xfrm>
              <a:off x="152400" y="457200"/>
              <a:ext cx="5791200" cy="318414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1398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07721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280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𝐴𝐵𝐶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vuông tại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𝐴𝐻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𝐵𝐶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𝐵𝐻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=3,6 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=6,4 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oMath>
                          </a14:m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𝐴𝐵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𝐴𝐶</m:t>
                              </m:r>
                            </m:oMath>
                          </a14:m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80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a) Tính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𝐴𝐻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𝐴𝐵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 số đo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𝐻𝐶𝐴</m:t>
                                  </m:r>
                                </m:e>
                              </m:acc>
                            </m:oMath>
                          </a14:m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b) Chứng minh </a:t>
                          </a:r>
                          <a:endParaRPr lang="vi-VN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𝐴𝑀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𝐴𝐵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𝐴𝑁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𝐴𝐶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và 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c) Tính diện tích tứ giác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𝐵𝑀𝑁𝐶</m:t>
                              </m:r>
                            </m:oMath>
                          </a14:m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3133290"/>
                  </p:ext>
                </p:extLst>
              </p:nvPr>
            </p:nvGraphicFramePr>
            <p:xfrm>
              <a:off x="152400" y="457200"/>
              <a:ext cx="5791200" cy="318414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13984"/>
                    <a:gridCol w="5077216"/>
                  </a:tblGrid>
                  <a:tr h="1371600">
                    <a:tc>
                      <a:txBody>
                        <a:bodyPr/>
                        <a:lstStyle/>
                        <a:p>
                          <a:endParaRPr lang="en-US" sz="280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 smtClean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2800" b="1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4046" t="-4444" b="-144889"/>
                          </a:stretch>
                        </a:blipFill>
                      </a:tcPr>
                    </a:tc>
                  </a:tr>
                  <a:tr h="1812544">
                    <a:tc>
                      <a:txBody>
                        <a:bodyPr/>
                        <a:lstStyle/>
                        <a:p>
                          <a:endParaRPr lang="en-US" sz="280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 smtClean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2800" b="1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4046" t="-79125" b="-976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522" y="1066800"/>
            <a:ext cx="2772473" cy="3572117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633765"/>
              </p:ext>
            </p:extLst>
          </p:nvPr>
        </p:nvGraphicFramePr>
        <p:xfrm>
          <a:off x="4105469" y="2819400"/>
          <a:ext cx="2133600" cy="338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79280" imgH="177480" progId="Equation.DSMT4">
                  <p:embed/>
                </p:oleObj>
              </mc:Choice>
              <mc:Fallback>
                <p:oleObj name="Equation" r:id="rId6" imgW="1079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05469" y="2819400"/>
                        <a:ext cx="2133600" cy="338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5088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-46771" y="0"/>
            <a:ext cx="9144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7663482"/>
                  </p:ext>
                </p:extLst>
              </p:nvPr>
            </p:nvGraphicFramePr>
            <p:xfrm>
              <a:off x="380999" y="457200"/>
              <a:ext cx="5562601" cy="190398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0392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586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280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𝐴𝐵𝐶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vuông tại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𝐴𝐻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𝐵𝐶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𝐵𝐻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=3,6 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=6,4 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oMath>
                          </a14:m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𝐴𝐵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𝐴𝐶</m:t>
                              </m:r>
                            </m:oMath>
                          </a14:m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a) </a:t>
                          </a:r>
                          <a:r>
                            <a:rPr lang="en-US" sz="28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Tính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𝑨𝑯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𝑨𝑩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8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 số đo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𝑯𝑪𝑨</m:t>
                                  </m:r>
                                </m:e>
                              </m:acc>
                            </m:oMath>
                          </a14:m>
                          <a:endParaRPr lang="en-US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7663482"/>
                  </p:ext>
                </p:extLst>
              </p:nvPr>
            </p:nvGraphicFramePr>
            <p:xfrm>
              <a:off x="380999" y="457200"/>
              <a:ext cx="5562601" cy="190398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03923"/>
                    <a:gridCol w="4658678"/>
                  </a:tblGrid>
                  <a:tr h="1371600">
                    <a:tc>
                      <a:txBody>
                        <a:bodyPr/>
                        <a:lstStyle/>
                        <a:p>
                          <a:endParaRPr lang="en-US" sz="280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 smtClean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2800" b="1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9346" t="-4444" b="-51556"/>
                          </a:stretch>
                        </a:blipFill>
                      </a:tcPr>
                    </a:tc>
                  </a:tr>
                  <a:tr h="5323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smtClean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2800" b="1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9346" t="-270115" b="-3333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758" y="785720"/>
            <a:ext cx="2603475" cy="35538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2362200"/>
            <a:ext cx="1426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51435" y="2885420"/>
                <a:ext cx="7861642" cy="1475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đường cao.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𝐴𝐻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𝐻𝐵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𝐻𝐶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=3,6.6,4=23,04</m:t>
                      </m:r>
                    </m:oMath>
                  </m:oMathPara>
                </a14:m>
                <a:endParaRPr lang="en-US" sz="2800" b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𝐴𝐻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23,04</m:t>
                          </m:r>
                        </m:e>
                      </m:ra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=4,8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35" y="2885420"/>
                <a:ext cx="7861642" cy="1475917"/>
              </a:xfrm>
              <a:prstGeom prst="rect">
                <a:avLst/>
              </a:prstGeom>
              <a:blipFill rotWithShape="1">
                <a:blip r:embed="rId5"/>
                <a:stretch>
                  <a:fillRect l="-1241" t="-4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6200" y="4267200"/>
                <a:ext cx="8610600" cy="1425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Tam giác AHB vuông tại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𝐴𝐻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(theo định lí Pitago</a:t>
                </a:r>
                <a:endParaRPr lang="vi-VN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</m:t>
                    </m:r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=23,04+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3,6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=36</m:t>
                    </m:r>
                  </m:oMath>
                </a14:m>
                <a:r>
                  <a:rPr lang="en-US" sz="28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</m:t>
                        </m:r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267200"/>
                <a:ext cx="8610600" cy="1425518"/>
              </a:xfrm>
              <a:prstGeom prst="rect">
                <a:avLst/>
              </a:prstGeom>
              <a:blipFill rotWithShape="1">
                <a:blip r:embed="rId6"/>
                <a:stretch>
                  <a:fillRect l="-1487" t="-4274" r="-1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0" y="5562600"/>
                <a:ext cx="8610600" cy="11702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Tam giác AHC vuông tại H có</a:t>
                </a:r>
                <a:endParaRPr lang="vi-VN" sz="280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𝑡𝑎𝑛𝐶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𝐴𝐻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𝐻𝐶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6,4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=0,937</m:t>
                    </m:r>
                    <m:r>
                      <a:rPr lang="vi-VN" sz="2800" b="0" i="1" smtClean="0">
                        <a:latin typeface="Cambria Math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43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62600"/>
                <a:ext cx="8610600" cy="1170257"/>
              </a:xfrm>
              <a:prstGeom prst="rect">
                <a:avLst/>
              </a:prstGeom>
              <a:blipFill rotWithShape="1">
                <a:blip r:embed="rId7"/>
                <a:stretch>
                  <a:fillRect l="-1415" t="-5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63999" y="39271"/>
            <a:ext cx="1447801" cy="1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-46771" y="0"/>
            <a:ext cx="9144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276442"/>
                  </p:ext>
                </p:extLst>
              </p:nvPr>
            </p:nvGraphicFramePr>
            <p:xfrm>
              <a:off x="305990" y="152400"/>
              <a:ext cx="5675972" cy="2743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2234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75362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280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𝐴𝐵𝐶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vuông tại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𝐴𝐻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𝐵𝐶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𝐵𝐻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=3,6 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𝐶𝐻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=6,4 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oMath>
                          </a14:m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𝐴𝐵</m:t>
                              </m:r>
                            </m:oMath>
                          </a14:m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𝐴𝐶</m:t>
                              </m:r>
                            </m:oMath>
                          </a14:m>
                          <a:endPara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80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b) </a:t>
                          </a:r>
                          <a:r>
                            <a:rPr lang="en-US" sz="28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Chứng minh </a:t>
                          </a:r>
                          <a:endParaRPr lang="vi-V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𝑨𝑴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𝑨𝑩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𝑨𝑵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𝑨𝑪</m:t>
                              </m:r>
                            </m:oMath>
                          </a14:m>
                          <a:r>
                            <a:rPr lang="en-US" sz="28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vi-VN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276442"/>
                  </p:ext>
                </p:extLst>
              </p:nvPr>
            </p:nvGraphicFramePr>
            <p:xfrm>
              <a:off x="305990" y="152400"/>
              <a:ext cx="5675972" cy="2743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22346"/>
                    <a:gridCol w="4753626"/>
                  </a:tblGrid>
                  <a:tr h="1371600">
                    <a:tc>
                      <a:txBody>
                        <a:bodyPr/>
                        <a:lstStyle/>
                        <a:p>
                          <a:endParaRPr lang="en-US" sz="280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 smtClean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2800" b="1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6"/>
                          <a:stretch>
                            <a:fillRect l="-19359" t="-4444" r="-128" b="-112444"/>
                          </a:stretch>
                        </a:blipFill>
                      </a:tcPr>
                    </a:tc>
                  </a:tr>
                  <a:tr h="1371600">
                    <a:tc>
                      <a:txBody>
                        <a:bodyPr/>
                        <a:lstStyle/>
                        <a:p>
                          <a:endParaRPr lang="en-US" sz="2800" smtClean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 smtClean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2800" b="1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6"/>
                          <a:stretch>
                            <a:fillRect l="-19359" t="-104444" r="-128" b="-1244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9" name="TextBox 18"/>
          <p:cNvSpPr txBox="1"/>
          <p:nvPr/>
        </p:nvSpPr>
        <p:spPr>
          <a:xfrm>
            <a:off x="328914" y="2933618"/>
            <a:ext cx="1426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23592" y="3962400"/>
            <a:ext cx="3858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427299"/>
            <a:ext cx="2772473" cy="357211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3574042" y="526946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323" name="Oval 322"/>
          <p:cNvSpPr/>
          <p:nvPr/>
        </p:nvSpPr>
        <p:spPr>
          <a:xfrm>
            <a:off x="5250442" y="5105400"/>
            <a:ext cx="731520" cy="731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TG</a:t>
            </a:r>
          </a:p>
        </p:txBody>
      </p:sp>
      <p:graphicFrame>
        <p:nvGraphicFramePr>
          <p:cNvPr id="324" name="Object 3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72318"/>
              </p:ext>
            </p:extLst>
          </p:nvPr>
        </p:nvGraphicFramePr>
        <p:xfrm>
          <a:off x="1755546" y="2438400"/>
          <a:ext cx="213324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79280" imgH="177480" progId="Equation.DSMT4">
                  <p:embed/>
                </p:oleObj>
              </mc:Choice>
              <mc:Fallback>
                <p:oleObj name="Equation" r:id="rId8" imgW="10792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5546" y="2438400"/>
                        <a:ext cx="2133242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5" name="Picture 3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-27992"/>
            <a:ext cx="1164431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55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3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3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6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0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9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0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3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6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9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0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3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6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9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915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925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935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945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245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255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65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75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555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65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75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85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95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605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95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905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915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925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935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945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28600" y="3353125"/>
                <a:ext cx="7529163" cy="1752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Có: AN. AC =  AM. AB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𝐴𝑁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𝐴𝐵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(tính chất)</a:t>
                </a:r>
              </a:p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∆</m:t>
                    </m:r>
                    <m:r>
                      <a:rPr lang="en-US" sz="2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𝐴𝑁𝑀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  <a:cs typeface="Times New Roman" pitchFamily="18" charset="0"/>
                      </a:rPr>
                      <m:t>∆</m:t>
                    </m:r>
                    <m:r>
                      <a:rPr lang="en-US" sz="2800" i="1">
                        <a:latin typeface="Cambria Math"/>
                        <a:ea typeface="Cambria Math"/>
                        <a:cs typeface="Times New Roman" pitchFamily="18" charset="0"/>
                      </a:rPr>
                      <m:t>𝐴𝐵𝐶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chung;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𝐴𝑁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𝐴𝐵</m:t>
                        </m:r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(cmt)</a:t>
                </a:r>
              </a:p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Nên                           (c.g.c)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353125"/>
                <a:ext cx="7529163" cy="1752275"/>
              </a:xfrm>
              <a:prstGeom prst="rect">
                <a:avLst/>
              </a:prstGeom>
              <a:blipFill rotWithShape="1">
                <a:blip r:embed="rId4"/>
                <a:stretch>
                  <a:fillRect l="-1700" b="-8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401493"/>
              </p:ext>
            </p:extLst>
          </p:nvPr>
        </p:nvGraphicFramePr>
        <p:xfrm>
          <a:off x="1036247" y="4724400"/>
          <a:ext cx="224035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79280" imgH="177480" progId="Equation.DSMT4">
                  <p:embed/>
                </p:oleObj>
              </mc:Choice>
              <mc:Fallback>
                <p:oleObj name="Equation" r:id="rId5" imgW="10792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247" y="4724400"/>
                        <a:ext cx="2240353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0999" y="446545"/>
                <a:ext cx="5990527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vi-VN" sz="2800"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Xét tam giác AHC vuông tại H, đường cao HN có:</a:t>
                </a:r>
                <a:endParaRPr lang="vi-VN" sz="280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AN.AC=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𝐴𝐻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 (HTL)      (1)</a:t>
                </a:r>
              </a:p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+ Xét tam giác AHB vuông tại H, đường cao HM có: AM.AB=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𝐴𝐻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 (HTL)    (2)</a:t>
                </a:r>
              </a:p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Từ (1) và (2) ta có: </a:t>
                </a:r>
                <a:endParaRPr lang="vi-VN" sz="280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AN. AC =  AM. AB (đpcm)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99" y="446545"/>
                <a:ext cx="5990527" cy="3108543"/>
              </a:xfrm>
              <a:prstGeom prst="rect">
                <a:avLst/>
              </a:prstGeom>
              <a:blipFill rotWithShape="1">
                <a:blip r:embed="rId7"/>
                <a:stretch>
                  <a:fillRect l="-2035" t="-1961" r="-3154" b="-4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90631"/>
            <a:ext cx="2772473" cy="32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8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527" y="9283"/>
            <a:ext cx="2772473" cy="3572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304800"/>
            <a:ext cx="2288318" cy="29645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855" y="2057400"/>
            <a:ext cx="1525545" cy="12242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3387" y="838200"/>
            <a:ext cx="113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66532" y="817872"/>
                <a:ext cx="20277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/>
                          </a:rPr>
                          <m:t>𝑺</m:t>
                        </m:r>
                      </m:e>
                      <m:sub>
                        <m:r>
                          <a:rPr lang="vi-VN" sz="2800" b="1" i="1" smtClean="0">
                            <a:latin typeface="Cambria Math"/>
                          </a:rPr>
                          <m:t>𝑩𝑴</m:t>
                        </m:r>
                        <m:r>
                          <a:rPr lang="en-US" sz="2800" b="1" i="1" smtClean="0">
                            <a:latin typeface="Cambria Math"/>
                          </a:rPr>
                          <m:t>𝑵𝑪</m:t>
                        </m:r>
                      </m:sub>
                    </m:sSub>
                  </m:oMath>
                </a14:m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 =?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532" y="817872"/>
                <a:ext cx="2027741" cy="523220"/>
              </a:xfrm>
              <a:prstGeom prst="rect">
                <a:avLst/>
              </a:prstGeom>
              <a:blipFill rotWithShape="1">
                <a:blip r:embed="rId7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30842" y="1369725"/>
            <a:ext cx="888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94045" y="1275019"/>
                <a:ext cx="5505454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/>
                          </a:rPr>
                          <m:t>𝑺</m:t>
                        </m:r>
                      </m:e>
                      <m:sub>
                        <m:r>
                          <a:rPr lang="en-US" sz="2800" b="1" i="1" smtClean="0">
                            <a:latin typeface="Cambria Math"/>
                          </a:rPr>
                          <m:t>𝑨𝑩𝑪</m:t>
                        </m:r>
                      </m:sub>
                    </m:sSub>
                  </m:oMath>
                </a14:m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latin typeface="Cambria Math"/>
                        <a:cs typeface="Times New Roman" pitchFamily="18" charset="0"/>
                      </a:rPr>
                      <m:t>𝑨𝑩</m:t>
                    </m:r>
                    <m:r>
                      <a:rPr lang="en-US" sz="2800" b="1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800" b="1" i="1" smtClean="0">
                        <a:latin typeface="Cambria Math"/>
                        <a:cs typeface="Times New Roman" pitchFamily="18" charset="0"/>
                      </a:rPr>
                      <m:t>𝑨𝑪</m:t>
                    </m:r>
                    <m:r>
                      <a:rPr lang="en-US" sz="2800" b="1" i="1" smtClean="0">
                        <a:latin typeface="Cambria Math"/>
                        <a:cs typeface="Times New Roman" pitchFamily="18" charset="0"/>
                      </a:rPr>
                      <m:t>;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/>
                          </a:rPr>
                          <m:t>𝑺</m:t>
                        </m:r>
                      </m:e>
                      <m:sub>
                        <m:r>
                          <a:rPr lang="en-US" sz="2800" b="1" i="1" smtClean="0">
                            <a:latin typeface="Cambria Math"/>
                          </a:rPr>
                          <m:t>𝑨𝑴𝑵</m:t>
                        </m:r>
                      </m:sub>
                    </m:sSub>
                    <m:r>
                      <m:rPr>
                        <m:nor/>
                      </m:rPr>
                      <a:rPr lang="en-US" sz="2800" b="1">
                        <a:latin typeface="Times New Roman" pitchFamily="18" charset="0"/>
                        <a:cs typeface="Times New Roman" pitchFamily="18" charset="0"/>
                      </a:rPr>
                      <m:t> =</m:t>
                    </m:r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latin typeface="Cambria Math"/>
                        <a:cs typeface="Times New Roman" pitchFamily="18" charset="0"/>
                      </a:rPr>
                      <m:t>𝑨𝑴</m:t>
                    </m:r>
                    <m:r>
                      <a:rPr lang="en-US" sz="2800" b="1" i="1" smtClean="0"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800" b="1" i="1" smtClean="0">
                        <a:latin typeface="Cambria Math"/>
                        <a:cs typeface="Times New Roman" pitchFamily="18" charset="0"/>
                      </a:rPr>
                      <m:t>𝑨𝑵</m:t>
                    </m:r>
                  </m:oMath>
                </a14:m>
                <a:endParaRPr lang="en-US" sz="28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045" y="1275019"/>
                <a:ext cx="5505454" cy="712631"/>
              </a:xfrm>
              <a:prstGeom prst="rect">
                <a:avLst/>
              </a:prstGeom>
              <a:blipFill rotWithShape="1">
                <a:blip r:embed="rId8"/>
                <a:stretch>
                  <a:fillRect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own Arrow 16"/>
          <p:cNvSpPr/>
          <p:nvPr/>
        </p:nvSpPr>
        <p:spPr>
          <a:xfrm>
            <a:off x="2755252" y="1987650"/>
            <a:ext cx="151435" cy="3126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/>
          <p:cNvSpPr txBox="1"/>
          <p:nvPr/>
        </p:nvSpPr>
        <p:spPr>
          <a:xfrm>
            <a:off x="1219200" y="4343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38154" y="2300346"/>
            <a:ext cx="1028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66532" y="2331123"/>
            <a:ext cx="427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AM =? ; AN = ?; AC=? 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2754769" y="2854343"/>
            <a:ext cx="152400" cy="329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38154" y="3183496"/>
                <a:ext cx="6443646" cy="536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AM= MN.cos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/>
                          </a:rPr>
                          <m:t>𝑨𝑴𝑵</m:t>
                        </m:r>
                      </m:e>
                    </m:acc>
                    <m:r>
                      <a:rPr lang="en-US" sz="2800" b="1" i="1" smtClean="0">
                        <a:latin typeface="Cambria Math"/>
                      </a:rPr>
                      <m:t>;</m:t>
                    </m:r>
                    <m:r>
                      <m:rPr>
                        <m:nor/>
                      </m:rPr>
                      <a:rPr lang="en-US" sz="2800" b="1">
                        <a:latin typeface="Times New Roman" pitchFamily="18" charset="0"/>
                        <a:cs typeface="Times New Roman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smtClean="0">
                        <a:latin typeface="Times New Roman" pitchFamily="18" charset="0"/>
                        <a:cs typeface="Times New Roman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>
                        <a:latin typeface="Times New Roman" pitchFamily="18" charset="0"/>
                        <a:cs typeface="Times New Roman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800" b="1" i="0" smtClean="0">
                        <a:latin typeface="Times New Roman" pitchFamily="18" charset="0"/>
                        <a:cs typeface="Times New Roman" pitchFamily="18" charset="0"/>
                      </a:rPr>
                      <m:t>MN</m:t>
                    </m:r>
                    <m:r>
                      <m:rPr>
                        <m:nor/>
                      </m:rPr>
                      <a:rPr lang="en-US" sz="2800" b="1" i="0" smtClean="0">
                        <a:latin typeface="Times New Roman" pitchFamily="18" charset="0"/>
                        <a:cs typeface="Times New Roman" pitchFamily="18" charset="0"/>
                      </a:rPr>
                      <m:t>. </m:t>
                    </m:r>
                    <m:r>
                      <m:rPr>
                        <m:nor/>
                      </m:rPr>
                      <a:rPr lang="en-US" sz="2800" b="1">
                        <a:latin typeface="Times New Roman" pitchFamily="18" charset="0"/>
                        <a:cs typeface="Times New Roman" pitchFamily="18" charset="0"/>
                      </a:rPr>
                      <m:t>s</m:t>
                    </m:r>
                    <m:r>
                      <a:rPr lang="en-US" sz="2800" b="1" i="1" smtClean="0">
                        <a:latin typeface="Cambria Math"/>
                      </a:rPr>
                      <m:t>𝒊𝒏</m:t>
                    </m:r>
                    <m:acc>
                      <m:accPr>
                        <m:chr m:val="̂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latin typeface="Cambria Math"/>
                          </a:rPr>
                          <m:t>𝑨𝑴𝑵</m:t>
                        </m:r>
                      </m:e>
                    </m:acc>
                  </m:oMath>
                </a14:m>
                <a:endParaRPr lang="en-US" sz="28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54" y="3183496"/>
                <a:ext cx="6443646" cy="536044"/>
              </a:xfrm>
              <a:prstGeom prst="rect">
                <a:avLst/>
              </a:prstGeom>
              <a:blipFill rotWithShape="1">
                <a:blip r:embed="rId9"/>
                <a:stretch>
                  <a:fillRect l="-1890" t="-7955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Down Arrow 22"/>
          <p:cNvSpPr/>
          <p:nvPr/>
        </p:nvSpPr>
        <p:spPr>
          <a:xfrm>
            <a:off x="2768277" y="3719540"/>
            <a:ext cx="152400" cy="329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311358" y="4007868"/>
            <a:ext cx="1055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567419" y="4057112"/>
                <a:ext cx="2485611" cy="537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𝑨𝑴𝑵</m:t>
                          </m:r>
                        </m:e>
                      </m:acc>
                      <m:r>
                        <a:rPr lang="en-US" sz="2800" b="1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𝑨𝑪𝑩</m:t>
                          </m:r>
                        </m:e>
                      </m:acc>
                    </m:oMath>
                  </m:oMathPara>
                </a14:m>
                <a:endParaRPr lang="en-US" sz="28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419" y="4057112"/>
                <a:ext cx="2485611" cy="53758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419844" y="4787065"/>
            <a:ext cx="94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Cần: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675348"/>
              </p:ext>
            </p:extLst>
          </p:nvPr>
        </p:nvGraphicFramePr>
        <p:xfrm>
          <a:off x="1668078" y="4888665"/>
          <a:ext cx="220980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79280" imgH="177480" progId="Equation.DSMT4">
                  <p:embed/>
                </p:oleObj>
              </mc:Choice>
              <mc:Fallback>
                <p:oleObj name="Equation" r:id="rId11" imgW="10792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8078" y="4888665"/>
                        <a:ext cx="2209800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Down Arrow 27"/>
          <p:cNvSpPr/>
          <p:nvPr/>
        </p:nvSpPr>
        <p:spPr>
          <a:xfrm>
            <a:off x="2741020" y="4494504"/>
            <a:ext cx="152400" cy="329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Down Arrow 28"/>
          <p:cNvSpPr/>
          <p:nvPr/>
        </p:nvSpPr>
        <p:spPr>
          <a:xfrm flipH="1" flipV="1">
            <a:off x="2738407" y="4494504"/>
            <a:ext cx="138413" cy="2925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TextBox 29"/>
          <p:cNvSpPr txBox="1"/>
          <p:nvPr/>
        </p:nvSpPr>
        <p:spPr>
          <a:xfrm>
            <a:off x="419844" y="4825493"/>
            <a:ext cx="101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Có:</a:t>
            </a:r>
          </a:p>
        </p:txBody>
      </p:sp>
      <p:sp>
        <p:nvSpPr>
          <p:cNvPr id="31" name="Down Arrow 30"/>
          <p:cNvSpPr/>
          <p:nvPr/>
        </p:nvSpPr>
        <p:spPr>
          <a:xfrm flipH="1" flipV="1">
            <a:off x="2741019" y="2837219"/>
            <a:ext cx="138413" cy="2925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Down Arrow 31"/>
          <p:cNvSpPr/>
          <p:nvPr/>
        </p:nvSpPr>
        <p:spPr>
          <a:xfrm flipH="1" flipV="1">
            <a:off x="2772978" y="3706802"/>
            <a:ext cx="138413" cy="2925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Down Arrow 32"/>
          <p:cNvSpPr/>
          <p:nvPr/>
        </p:nvSpPr>
        <p:spPr>
          <a:xfrm flipH="1" flipV="1">
            <a:off x="2741020" y="1987650"/>
            <a:ext cx="138413" cy="2925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81000" y="228600"/>
                <a:ext cx="5715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t"/>
                <a:r>
                  <a:rPr lang="en-US" sz="2800" b="1"/>
                  <a:t>c) Tính diện tích tứ giác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/>
                      </a:rPr>
                      <m:t>𝑩𝑴𝑵𝑪</m:t>
                    </m:r>
                  </m:oMath>
                </a14:m>
                <a:r>
                  <a:rPr lang="en-US" sz="2800" b="1"/>
                  <a:t>.</a:t>
                </a:r>
                <a:endParaRPr lang="en-US" sz="280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28600"/>
                <a:ext cx="5715000" cy="523220"/>
              </a:xfrm>
              <a:prstGeom prst="rect">
                <a:avLst/>
              </a:prstGeom>
              <a:blipFill rotWithShape="1">
                <a:blip r:embed="rId13"/>
                <a:stretch>
                  <a:fillRect l="-2241" t="-11765" b="-3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88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6" grpId="0"/>
      <p:bldP spid="16" grpId="1"/>
      <p:bldP spid="17" grpId="0" animBg="1"/>
      <p:bldP spid="17" grpId="1" animBg="1"/>
      <p:bldP spid="19" grpId="0"/>
      <p:bldP spid="19" grpId="1"/>
      <p:bldP spid="20" grpId="0"/>
      <p:bldP spid="20" grpId="1"/>
      <p:bldP spid="21" grpId="0" animBg="1"/>
      <p:bldP spid="21" grpId="1" animBg="1"/>
      <p:bldP spid="22" grpId="0"/>
      <p:bldP spid="22" grpId="1"/>
      <p:bldP spid="23" grpId="0" animBg="1"/>
      <p:bldP spid="23" grpId="1" animBg="1"/>
      <p:bldP spid="24" grpId="0"/>
      <p:bldP spid="24" grpId="1"/>
      <p:bldP spid="25" grpId="0"/>
      <p:bldP spid="25" grpId="1"/>
      <p:bldP spid="26" grpId="0"/>
      <p:bldP spid="26" grpId="1"/>
      <p:bldP spid="28" grpId="0" animBg="1"/>
      <p:bldP spid="28" grpId="1" animBg="1"/>
      <p:bldP spid="29" grpId="0" animBg="1"/>
      <p:bldP spid="30" grpId="0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1651" y="0"/>
                <a:ext cx="5410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c) Tính diện tích tứ giác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/>
                      </a:rPr>
                      <m:t>𝑩𝑴𝑵𝑪</m:t>
                    </m:r>
                  </m:oMath>
                </a14:m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51" y="0"/>
                <a:ext cx="5410200" cy="523220"/>
              </a:xfrm>
              <a:prstGeom prst="rect">
                <a:avLst/>
              </a:prstGeom>
              <a:blipFill rotWithShape="1">
                <a:blip r:embed="rId4"/>
                <a:stretch>
                  <a:fillRect l="-225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922" y="1143000"/>
            <a:ext cx="2772473" cy="31754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5154" y="1219200"/>
                <a:ext cx="6089876" cy="269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vi-VN" sz="28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BC = BH + HC = 6,4+3,6 = 10 cm.</a:t>
                </a:r>
              </a:p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+Xét tam giác ABC vuông tại A, đường cao AH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= HC. BC (HTL)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= 6,4. 10 = 64</a:t>
                </a:r>
                <a:r>
                  <a:rPr lang="en-US" sz="28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AC = 8 (cm)</a:t>
                </a:r>
              </a:p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+ Có:                          (cmt)</a:t>
                </a:r>
              </a:p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𝐴𝑀𝑁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𝐴𝐶𝐵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43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9</m:t>
                    </m:r>
                  </m:oMath>
                </a14:m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54" y="1219200"/>
                <a:ext cx="6089876" cy="2692019"/>
              </a:xfrm>
              <a:prstGeom prst="rect">
                <a:avLst/>
              </a:prstGeom>
              <a:blipFill rotWithShape="1">
                <a:blip r:embed="rId6"/>
                <a:stretch>
                  <a:fillRect l="-2002" t="-2262" b="-5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676754"/>
              </p:ext>
            </p:extLst>
          </p:nvPr>
        </p:nvGraphicFramePr>
        <p:xfrm>
          <a:off x="1295400" y="2971800"/>
          <a:ext cx="2209800" cy="346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79032" imgH="177723" progId="Equation.DSMT4">
                  <p:embed/>
                </p:oleObj>
              </mc:Choice>
              <mc:Fallback>
                <p:oleObj name="Equation" r:id="rId7" imgW="1079032" imgH="17772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971800"/>
                        <a:ext cx="2209800" cy="3462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04800" y="3733800"/>
                <a:ext cx="7795549" cy="3923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+ Xét tam giác AMN vuông tại A có:</a:t>
                </a:r>
              </a:p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AM= MN.cos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>
                            <a:latin typeface="Cambria Math"/>
                          </a:rPr>
                          <m:t>𝐴𝑀𝑁</m:t>
                        </m:r>
                      </m:e>
                    </m:acc>
                  </m:oMath>
                </a14:m>
                <a:r>
                  <a:rPr lang="en-US" sz="2800" i="1">
                    <a:latin typeface="Times New Roman" pitchFamily="18" charset="0"/>
                    <a:cs typeface="Times New Roman" pitchFamily="18" charset="0"/>
                  </a:rPr>
                  <a:t> = 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4,8. cos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43</m:t>
                        </m:r>
                      </m:e>
                      <m:sup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9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=3,51 (cm)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Times New Roman" pitchFamily="18" charset="0"/>
                        <a:cs typeface="Times New Roman" pitchFamily="18" charset="0"/>
                      </a:rPr>
                      <m:t>AN</m:t>
                    </m:r>
                    <m:r>
                      <m:rPr>
                        <m:nor/>
                      </m:rPr>
                      <a:rPr lang="en-US" sz="2800">
                        <a:latin typeface="Times New Roman" pitchFamily="18" charset="0"/>
                        <a:cs typeface="Times New Roman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800">
                        <a:latin typeface="Times New Roman" pitchFamily="18" charset="0"/>
                        <a:cs typeface="Times New Roman" pitchFamily="18" charset="0"/>
                      </a:rPr>
                      <m:t>MN</m:t>
                    </m:r>
                    <m:r>
                      <m:rPr>
                        <m:nor/>
                      </m:rPr>
                      <a:rPr lang="en-US" sz="2800">
                        <a:latin typeface="Times New Roman" pitchFamily="18" charset="0"/>
                        <a:cs typeface="Times New Roman" pitchFamily="18" charset="0"/>
                      </a:rPr>
                      <m:t>. </m:t>
                    </m:r>
                    <m:r>
                      <m:rPr>
                        <m:nor/>
                      </m:rPr>
                      <a:rPr lang="en-US" sz="2800">
                        <a:latin typeface="Times New Roman" pitchFamily="18" charset="0"/>
                        <a:cs typeface="Times New Roman" pitchFamily="18" charset="0"/>
                      </a:rPr>
                      <m:t>s</m:t>
                    </m:r>
                    <m:r>
                      <a:rPr lang="en-US" sz="2800" b="0" i="1">
                        <a:latin typeface="Cambria Math"/>
                      </a:rPr>
                      <m:t>𝑖𝑛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>
                            <a:latin typeface="Cambria Math"/>
                          </a:rPr>
                          <m:t>𝐴𝑀𝑁</m:t>
                        </m:r>
                      </m:e>
                    </m:acc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= 4,8. sin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43</m:t>
                        </m:r>
                      </m:e>
                      <m:sup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9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= 3,27  (cm)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2800" b="0" i="1">
                            <a:latin typeface="Cambria Math"/>
                          </a:rPr>
                          <m:t>𝐴𝐵𝐶</m:t>
                        </m:r>
                      </m:sub>
                    </m:sSub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>
                        <a:latin typeface="Cambria Math"/>
                        <a:cs typeface="Times New Roman" pitchFamily="18" charset="0"/>
                      </a:rPr>
                      <m:t>𝐴𝐵</m:t>
                    </m:r>
                    <m:r>
                      <a:rPr lang="en-US" sz="2800" b="0" i="1"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800" b="0" i="1">
                        <a:latin typeface="Cambria Math"/>
                        <a:cs typeface="Times New Roman" pitchFamily="18" charset="0"/>
                      </a:rPr>
                      <m:t>𝐴𝐶</m:t>
                    </m:r>
                    <m:r>
                      <a:rPr lang="en-US" sz="2800" b="0" i="0" smtClean="0">
                        <a:latin typeface="Cambria Math"/>
                        <a:cs typeface="Times New Roman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0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0" smtClean="0">
                        <a:latin typeface="Cambria Math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6. 8=24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i="1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2800" b="0" i="1">
                            <a:latin typeface="Cambria Math"/>
                          </a:rPr>
                          <m:t>𝐴𝑀𝑁</m:t>
                        </m:r>
                      </m:sub>
                    </m:sSub>
                    <m:r>
                      <m:rPr>
                        <m:nor/>
                      </m:rPr>
                      <a:rPr lang="en-US" sz="2800">
                        <a:latin typeface="Times New Roman" pitchFamily="18" charset="0"/>
                        <a:cs typeface="Times New Roman" pitchFamily="18" charset="0"/>
                      </a:rPr>
                      <m:t> 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>
                        <a:latin typeface="Cambria Math"/>
                        <a:cs typeface="Times New Roman" pitchFamily="18" charset="0"/>
                      </a:rPr>
                      <m:t>𝐴𝑀</m:t>
                    </m:r>
                    <m:r>
                      <a:rPr lang="en-US" sz="2800" b="0" i="1"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800" b="0" i="1">
                        <a:latin typeface="Cambria Math"/>
                        <a:cs typeface="Times New Roman" pitchFamily="18" charset="0"/>
                      </a:rPr>
                      <m:t>𝐴𝑁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US" sz="2800"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800" b="0" i="0" smtClean="0">
                        <a:latin typeface="Cambria Math"/>
                        <a:cs typeface="Times New Roman" pitchFamily="18" charset="0"/>
                      </a:rPr>
                      <m:t>3,51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.  3,27=5,74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/>
                          </a:rPr>
                          <m:t>𝑺</m:t>
                        </m:r>
                      </m:e>
                      <m:sub>
                        <m:r>
                          <a:rPr lang="en-US" sz="2800" b="1" i="1">
                            <a:latin typeface="Cambria Math"/>
                          </a:rPr>
                          <m:t>𝑴𝑩𝑵𝑪</m:t>
                        </m:r>
                      </m:sub>
                    </m:sSub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𝐴𝐵𝐶</m:t>
                        </m:r>
                      </m:sub>
                    </m:sSub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𝐴𝑀𝑁</m:t>
                        </m:r>
                      </m:sub>
                    </m:sSub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= 24 – 5,74 = 18,26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733800"/>
                <a:ext cx="7795549" cy="3923125"/>
              </a:xfrm>
              <a:prstGeom prst="rect">
                <a:avLst/>
              </a:prstGeom>
              <a:blipFill rotWithShape="1">
                <a:blip r:embed="rId9"/>
                <a:stretch>
                  <a:fillRect l="-1564" t="-15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73934" y="337810"/>
                <a:ext cx="8870066" cy="968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Xét tứ giác ANHM có: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𝑁𝐴𝑀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𝐴𝑁𝑀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𝐴𝑀𝑁</m:t>
                        </m:r>
                      </m:e>
                    </m:acc>
                    <m:r>
                      <a:rPr lang="en-US" sz="2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90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Times New Roman" pitchFamily="18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Nên tứ giác ANHM là hình chữ nhật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MN =AH =4,8cm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34" y="337810"/>
                <a:ext cx="8870066" cy="968470"/>
              </a:xfrm>
              <a:prstGeom prst="rect">
                <a:avLst/>
              </a:prstGeom>
              <a:blipFill rotWithShape="1">
                <a:blip r:embed="rId10"/>
                <a:stretch>
                  <a:fillRect l="-1443" t="-4403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64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58101">
            <a:off x="7092306" y="1493603"/>
            <a:ext cx="1574403" cy="1180802"/>
          </a:xfrm>
          <a:prstGeom prst="rect">
            <a:avLst/>
          </a:prstGeom>
        </p:spPr>
      </p:pic>
      <p:pic>
        <p:nvPicPr>
          <p:cNvPr id="6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9396">
            <a:off x="8167039" y="1443277"/>
            <a:ext cx="1116302" cy="14884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9629" y="1267111"/>
            <a:ext cx="2933816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un 8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-17106" y="304800"/>
            <a:ext cx="3200400" cy="2667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619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64232" y="4746877"/>
                <a:ext cx="7391400" cy="1855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800">
                    <a:latin typeface="+mj-lt"/>
                  </a:rPr>
                  <a:t>Một người đứng cách nơi thả khinh khí cầu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800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800">
                    <a:latin typeface="+mj-lt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nhìn thấy nó với góc nghiêng</a:t>
                </a:r>
                <a:r>
                  <a:rPr lang="en-US" sz="2800">
                    <a:latin typeface="+mj-lt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38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+mj-lt"/>
                  </a:rPr>
                  <a:t>.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độ cao của khinh khí cầu</a:t>
                </a:r>
                <a:r>
                  <a:rPr lang="en-US" sz="2800">
                    <a:latin typeface="+mj-lt"/>
                  </a:rPr>
                  <a:t>.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biết khoảng cách từ mặt đất đến mắt người đó là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1,5 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32" y="4746877"/>
                <a:ext cx="7391400" cy="1855573"/>
              </a:xfrm>
              <a:prstGeom prst="rect">
                <a:avLst/>
              </a:prstGeom>
              <a:blipFill rotWithShape="1">
                <a:blip r:embed="rId3"/>
                <a:stretch>
                  <a:fillRect l="-1733" t="-3618" r="-165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64232" y="4301765"/>
            <a:ext cx="1054968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07" y="685800"/>
            <a:ext cx="4973300" cy="3581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20" y="3093720"/>
            <a:ext cx="1066800" cy="1066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4" b="99057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60" y="952500"/>
            <a:ext cx="1062129" cy="9460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7355" y="1752600"/>
            <a:ext cx="2146725" cy="205099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4495800" y="4145280"/>
            <a:ext cx="38635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696200" y="1719766"/>
                <a:ext cx="426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1719766"/>
                <a:ext cx="426295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750140" y="3124200"/>
                <a:ext cx="426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140" y="3124200"/>
                <a:ext cx="426295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560236" y="2893814"/>
                <a:ext cx="426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236" y="2893814"/>
                <a:ext cx="426295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5753096" y="3387370"/>
            <a:ext cx="0" cy="75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03807" y="3382604"/>
            <a:ext cx="0" cy="75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/>
          <a:srcRect l="43484" t="27260" r="17415" b="14548"/>
          <a:stretch/>
        </p:blipFill>
        <p:spPr>
          <a:xfrm>
            <a:off x="5715000" y="3962400"/>
            <a:ext cx="228600" cy="228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/>
          <a:srcRect l="34756" t="20176" b="40726"/>
          <a:stretch/>
        </p:blipFill>
        <p:spPr>
          <a:xfrm>
            <a:off x="7543800" y="3962400"/>
            <a:ext cx="250322" cy="228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538770" y="4111104"/>
                <a:ext cx="426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770" y="4111104"/>
                <a:ext cx="426295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490659" y="4145280"/>
                <a:ext cx="426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0659" y="4145280"/>
                <a:ext cx="426295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10708" y="1474573"/>
            <a:ext cx="2640015" cy="30605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998845" y="1474573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1474573"/>
                <a:ext cx="304800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128465" y="152400"/>
            <a:ext cx="253853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TOÁN THỰC TẾ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122495" y="37322"/>
            <a:ext cx="1088694" cy="101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9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-0.50556 -3.7037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3" grpId="0"/>
      <p:bldP spid="24" grpId="0"/>
      <p:bldP spid="25" grpId="0"/>
      <p:bldP spid="30" grpId="0"/>
      <p:bldP spid="31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228600" y="314980"/>
            <a:ext cx="990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8600" y="838200"/>
                <a:ext cx="6275384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>
                    <a:latin typeface="+mj-lt"/>
                    <a:ea typeface="Calibri" panose="020F0502020204030204" pitchFamily="34" charset="0"/>
                  </a:rPr>
                  <a:t>Gọi khoảng cách từ mặt đất đến mắt người đó là </a:t>
                </a:r>
                <a:r>
                  <a:rPr lang="en-US" sz="280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𝐶𝐷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=1,5 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endParaRPr lang="en-US" sz="2800">
                  <a:latin typeface="+mj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838200"/>
                <a:ext cx="6275384" cy="954107"/>
              </a:xfrm>
              <a:prstGeom prst="rect">
                <a:avLst/>
              </a:prstGeom>
              <a:blipFill rotWithShape="1">
                <a:blip r:embed="rId3"/>
                <a:stretch>
                  <a:fillRect l="-2041" t="-6410" r="-3110" b="-16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35352" y="1792307"/>
                <a:ext cx="54864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cao của khinh khí cầu là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𝐵𝐸</m:t>
                    </m:r>
                  </m:oMath>
                </a14:m>
                <a:endParaRPr lang="en-US" sz="28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52" y="1792307"/>
                <a:ext cx="5486400" cy="523220"/>
              </a:xfrm>
              <a:prstGeom prst="rect">
                <a:avLst/>
              </a:prstGeom>
              <a:blipFill rotWithShape="1">
                <a:blip r:embed="rId4"/>
                <a:stretch>
                  <a:fillRect l="-233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04486" y="2192554"/>
                <a:ext cx="6729714" cy="14060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 đó nhìn khinh khí cầu với một góc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nghiêng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𝑥𝐵𝐶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38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86" y="2192554"/>
                <a:ext cx="6729714" cy="1406091"/>
              </a:xfrm>
              <a:prstGeom prst="rect">
                <a:avLst/>
              </a:prstGeom>
              <a:blipFill rotWithShape="1">
                <a:blip r:embed="rId5"/>
                <a:stretch>
                  <a:fillRect l="-1902" b="-5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984" y="0"/>
            <a:ext cx="2640015" cy="2895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235352" y="3429000"/>
                <a:ext cx="791633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 cách từ người đó đứng đến nơi thả khinh khí cầu là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=800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28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52" y="3429000"/>
                <a:ext cx="7916333" cy="954107"/>
              </a:xfrm>
              <a:prstGeom prst="rect">
                <a:avLst/>
              </a:prstGeom>
              <a:blipFill rotWithShape="1">
                <a:blip r:embed="rId7"/>
                <a:stretch>
                  <a:fillRect l="-1618" t="-6410" r="-308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04801" y="4267200"/>
                <a:ext cx="8839199" cy="968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>
                    <a:latin typeface="+mj-lt"/>
                  </a:rPr>
                  <a:t>Độ dài đoạn AB là</a:t>
                </a:r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     AB = AC . tan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= 800. tan 38 = 625,028 m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1" y="4267200"/>
                <a:ext cx="8839199" cy="968150"/>
              </a:xfrm>
              <a:prstGeom prst="rect">
                <a:avLst/>
              </a:prstGeom>
              <a:blipFill rotWithShape="1">
                <a:blip r:embed="rId8"/>
                <a:stretch>
                  <a:fillRect l="-1379" t="-6289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399326" y="5270234"/>
            <a:ext cx="8516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cao của khinh khí cầu là 625,028 + 1,5 = 626,58 (m)</a:t>
            </a:r>
          </a:p>
        </p:txBody>
      </p:sp>
    </p:spTree>
    <p:extLst>
      <p:ext uri="{BB962C8B-B14F-4D97-AF65-F5344CB8AC3E}">
        <p14:creationId xmlns:p14="http://schemas.microsoft.com/office/powerpoint/2010/main" val="91194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38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6341" y="651237"/>
            <a:ext cx="7576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vi-VN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468" y="1420678"/>
            <a:ext cx="79502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5 bạn học sinh đang bị kẹt trong đợt lũ. 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Hãy giải cứu các bạn bằng cách vượt qua 5 câu hỏi.</a:t>
            </a:r>
          </a:p>
          <a:p>
            <a:pPr algn="just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Với mỗi câu hỏi trả lời đúng là em cứu được một bạn lên thuyền.</a:t>
            </a:r>
          </a:p>
          <a:p>
            <a:pPr algn="just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thành công!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91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Quang Ha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609600"/>
            <a:ext cx="8037184" cy="4495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5370493"/>
            <a:ext cx="8706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CC"/>
                </a:solidFill>
                <a:latin typeface="+mj-lt"/>
              </a:rPr>
              <a:t>Siêu phẩm</a:t>
            </a:r>
            <a:r>
              <a:rPr lang="vi-VN" sz="2800">
                <a:solidFill>
                  <a:srgbClr val="0000CC"/>
                </a:solidFill>
                <a:latin typeface="+mj-lt"/>
              </a:rPr>
              <a:t> của </a:t>
            </a:r>
            <a:r>
              <a:rPr lang="vi-VN" sz="2800" b="1">
                <a:solidFill>
                  <a:srgbClr val="0000CC"/>
                </a:solidFill>
                <a:latin typeface="+mj-lt"/>
              </a:rPr>
              <a:t>Quang Hải</a:t>
            </a:r>
            <a:r>
              <a:rPr lang="vi-VN" sz="2800">
                <a:solidFill>
                  <a:srgbClr val="0000CC"/>
                </a:solidFill>
                <a:latin typeface="+mj-lt"/>
              </a:rPr>
              <a:t> vào lưới Uzbekistan ở trận chung kết U23 châu Á</a:t>
            </a:r>
            <a:r>
              <a:rPr lang="en-US" sz="280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>
                <a:solidFill>
                  <a:srgbClr val="0000CC"/>
                </a:solidFill>
                <a:latin typeface="+mj-lt"/>
              </a:rPr>
              <a:t> ra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Thường Châu năm 2018</a:t>
            </a: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4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505200" y="3036989"/>
            <a:ext cx="4991100" cy="1955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0628" y="737475"/>
                <a:ext cx="6550050" cy="2699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Khung thành trên sân bóng đá có chiều rộng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7,32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(đoạn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điểm đặt quả bóng phạt đền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Góc sút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quả phạt đền là bao nhiêu độ?</a:t>
                </a:r>
                <a:endPara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28" y="737475"/>
                <a:ext cx="6550050" cy="2699200"/>
              </a:xfrm>
              <a:prstGeom prst="rect">
                <a:avLst/>
              </a:prstGeom>
              <a:blipFill rotWithShape="1">
                <a:blip r:embed="rId3"/>
                <a:stretch>
                  <a:fillRect l="-1955" r="-1862" b="-2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28600" y="300037"/>
            <a:ext cx="9906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  <p:sp>
        <p:nvSpPr>
          <p:cNvPr id="9" name="Rectangle 8"/>
          <p:cNvSpPr/>
          <p:nvPr/>
        </p:nvSpPr>
        <p:spPr>
          <a:xfrm>
            <a:off x="3505200" y="5030888"/>
            <a:ext cx="4991100" cy="15223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3147345"/>
            <a:ext cx="3124200" cy="188354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876800" y="5030887"/>
            <a:ext cx="2819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6787" y1="72201" x2="68066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55" t="11111" r="27778" b="11111"/>
          <a:stretch/>
        </p:blipFill>
        <p:spPr>
          <a:xfrm rot="20875056">
            <a:off x="3550454" y="4691506"/>
            <a:ext cx="1143000" cy="16002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943600" y="6237389"/>
            <a:ext cx="7620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2344" y1="19375" x2="41250" y2="71250"/>
                        <a14:foregroundMark x1="33594" y1="34531" x2="71406" y2="59531"/>
                        <a14:foregroundMark x1="68281" y1="30469" x2="58906" y2="55000"/>
                        <a14:foregroundMark x1="65000" y1="64531" x2="65000" y2="64531"/>
                        <a14:foregroundMark x1="50781" y1="77656" x2="50781" y2="77656"/>
                        <a14:foregroundMark x1="32656" y1="66094" x2="53281" y2="77969"/>
                        <a14:foregroundMark x1="67344" y1="65469" x2="58125" y2="70781"/>
                        <a14:foregroundMark x1="77969" y1="59531" x2="76250" y2="62969"/>
                        <a14:foregroundMark x1="77031" y1="38594" x2="78125" y2="46094"/>
                        <a14:foregroundMark x1="23906" y1="37344" x2="21875" y2="4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1111" r="16667" b="16667"/>
          <a:stretch/>
        </p:blipFill>
        <p:spPr>
          <a:xfrm>
            <a:off x="6148754" y="6012606"/>
            <a:ext cx="351692" cy="3810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6315075" y="5011927"/>
            <a:ext cx="0" cy="10197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6" idx="0"/>
          </p:cNvCxnSpPr>
          <p:nvPr/>
        </p:nvCxnSpPr>
        <p:spPr>
          <a:xfrm>
            <a:off x="4876800" y="5030888"/>
            <a:ext cx="1447800" cy="9817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324600" y="5030887"/>
            <a:ext cx="1371600" cy="9817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264015" y="4427106"/>
                <a:ext cx="5413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015" y="4427106"/>
                <a:ext cx="541367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718424" y="4408101"/>
                <a:ext cx="55797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424" y="4408101"/>
                <a:ext cx="557973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471692" y="5688737"/>
                <a:ext cx="55797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692" y="5688737"/>
                <a:ext cx="557973" cy="58477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6324600" y="5027716"/>
            <a:ext cx="180000" cy="216000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6101526" y="4427106"/>
                <a:ext cx="44614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𝐼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526" y="4427106"/>
                <a:ext cx="446148" cy="58477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195" y="0"/>
            <a:ext cx="1424403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64195" y="1371600"/>
            <a:ext cx="1091966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phút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24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6" grpId="0" animBg="1"/>
      <p:bldP spid="9" grpId="0" animBg="1"/>
      <p:bldP spid="15" grpId="0" animBg="1"/>
      <p:bldP spid="26" grpId="0"/>
      <p:bldP spid="27" grpId="0"/>
      <p:bldP spid="28" grpId="0"/>
      <p:bldP spid="29" grpId="0" animBg="1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1143000" cy="563562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610556" y="669750"/>
            <a:ext cx="3497419" cy="2045380"/>
            <a:chOff x="311194" y="3889915"/>
            <a:chExt cx="3244392" cy="194755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57200" y="4394355"/>
              <a:ext cx="2819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" y="4394977"/>
              <a:ext cx="1447800" cy="9817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905000" y="4396906"/>
              <a:ext cx="1371600" cy="9817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311194" y="3889915"/>
                  <a:ext cx="541367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320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194" y="3889915"/>
                  <a:ext cx="541367" cy="58477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/>
            <p:cNvCxnSpPr/>
            <p:nvPr/>
          </p:nvCxnSpPr>
          <p:spPr>
            <a:xfrm flipV="1">
              <a:off x="1913802" y="4394355"/>
              <a:ext cx="0" cy="9842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917956" y="4394355"/>
              <a:ext cx="180000" cy="216000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1694882" y="3923146"/>
                  <a:ext cx="446148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320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4882" y="3923146"/>
                  <a:ext cx="446148" cy="58477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2997613" y="3923146"/>
                  <a:ext cx="55797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320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7613" y="3923146"/>
                  <a:ext cx="557973" cy="58477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1638969" y="5252692"/>
                  <a:ext cx="55797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oMath>
                    </m:oMathPara>
                  </a14:m>
                  <a:endParaRPr lang="en-US" sz="320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8969" y="5252692"/>
                  <a:ext cx="557973" cy="58477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19444" y="2799040"/>
                <a:ext cx="8488531" cy="704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Gọi  I là trung điểm AB nên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𝐼𝐴</m:t>
                    </m:r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</a:rPr>
                      <m:t>𝐼𝐵</m:t>
                    </m:r>
                    <m:r>
                      <a:rPr lang="en-US" sz="2800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𝐴𝐵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= 3,66 (m</a:t>
                </a: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44" y="2799040"/>
                <a:ext cx="8488531" cy="704039"/>
              </a:xfrm>
              <a:prstGeom prst="rect">
                <a:avLst/>
              </a:prstGeom>
              <a:blipFill rotWithShape="1">
                <a:blip r:embed="rId8"/>
                <a:stretch>
                  <a:fillRect l="-15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914400" y="4325735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16551" y="3531481"/>
            <a:ext cx="663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CI là trung trực của AB  và  CI = 11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55585" y="4054701"/>
                <a:ext cx="8458200" cy="1151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Tam giác CIA vuông tại I có:tan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𝐼𝐶𝐴</m:t>
                        </m:r>
                      </m:e>
                    </m:acc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𝐼𝐴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𝐼𝐶</m:t>
                        </m:r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3,66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11</m:t>
                        </m:r>
                      </m:den>
                    </m:f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=0,333</m:t>
                    </m:r>
                  </m:oMath>
                </a14:m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𝐼𝐶𝐴</m:t>
                        </m:r>
                      </m:e>
                    </m:acc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18</m:t>
                        </m:r>
                      </m:e>
                      <m:sup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𝑜</m:t>
                        </m:r>
                      </m:sup>
                    </m:sSup>
                    <m:r>
                      <a:rPr lang="en-US" sz="2800">
                        <a:latin typeface="Cambria Math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5’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85" y="4054701"/>
                <a:ext cx="8458200" cy="1151790"/>
              </a:xfrm>
              <a:prstGeom prst="rect">
                <a:avLst/>
              </a:prstGeom>
              <a:blipFill rotWithShape="1">
                <a:blip r:embed="rId9"/>
                <a:stretch>
                  <a:fillRect l="-144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47700" y="5206491"/>
                <a:ext cx="5443928" cy="537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Góc sút: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𝐴𝐶𝐵</m:t>
                        </m:r>
                      </m:e>
                    </m:acc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=2.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𝐼𝐶𝐴</m:t>
                        </m:r>
                      </m:e>
                    </m:acc>
                    <m:r>
                      <a:rPr lang="en-US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36</m:t>
                        </m:r>
                      </m:e>
                      <m:sup>
                        <m:r>
                          <a:rPr lang="en-US" sz="2800" i="1">
                            <a:latin typeface="Cambria Math"/>
                            <a:cs typeface="Times New Roman" pitchFamily="18" charset="0"/>
                          </a:rPr>
                          <m:t>𝑜</m:t>
                        </m:r>
                      </m:sup>
                    </m:sSup>
                    <m:r>
                      <a:rPr lang="en-US" sz="2800">
                        <a:latin typeface="Cambria Math"/>
                        <a:cs typeface="Times New Roman" pitchFamily="18" charset="0"/>
                      </a:rPr>
                      <m:t>50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’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5206491"/>
                <a:ext cx="5443928" cy="537583"/>
              </a:xfrm>
              <a:prstGeom prst="rect">
                <a:avLst/>
              </a:prstGeom>
              <a:blipFill rotWithShape="1">
                <a:blip r:embed="rId10"/>
                <a:stretch>
                  <a:fillRect l="-2240" t="-7955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95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33400" y="990600"/>
                <a:ext cx="8153400" cy="1936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 trên một ngọn hải đăng cao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 ta quan sát hai lần thấy một chiếc thuyền đang hướng về phía hải đăng với góc hạ lần lượt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Hỏi thuyền đi được bao nhiêu mét giữa hai lần quan sát?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990600"/>
                <a:ext cx="8153400" cy="1936428"/>
              </a:xfrm>
              <a:prstGeom prst="rect">
                <a:avLst/>
              </a:prstGeom>
              <a:blipFill rotWithShape="1">
                <a:blip r:embed="rId2"/>
                <a:stretch>
                  <a:fillRect l="-1571" t="-3155" r="-1496" b="-6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" y="2927028"/>
            <a:ext cx="7391400" cy="3666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8924" y="77755"/>
            <a:ext cx="38481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VỀ NHÀ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479440"/>
            <a:ext cx="971741" cy="52322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58211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8600" y="840129"/>
                <a:ext cx="8610600" cy="2374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28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Một cái tháp được dựng bên bờ một con sông, từ một điểm đối diện với tháp ngay bờ bên kia người ta nhìn thấy đỉnh tháp với góc nâng</a:t>
                </a:r>
                <a:r>
                  <a:rPr lang="en-US" sz="28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r>
                  <a:rPr lang="vi-VN" sz="28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Từ một điểm khác cách điểm ban đầu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 ta cũng nhìn thấy đỉnh tháp với góc nâng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vi-VN" sz="28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chiều cao của tháp và bề rộng của sông.</a:t>
                </a:r>
                <a:endParaRPr lang="en-US" sz="2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840129"/>
                <a:ext cx="8610600" cy="2374048"/>
              </a:xfrm>
              <a:prstGeom prst="rect">
                <a:avLst/>
              </a:prstGeom>
              <a:blipFill rotWithShape="1">
                <a:blip r:embed="rId2"/>
                <a:stretch>
                  <a:fillRect l="-1487" t="-2571" r="-1416" b="-6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52400" y="228600"/>
            <a:ext cx="990600" cy="52322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363595"/>
            <a:ext cx="4724400" cy="318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80" y="3666068"/>
            <a:ext cx="3946320" cy="26585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00600" y="5486400"/>
                <a:ext cx="609600" cy="370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5486400"/>
                <a:ext cx="609600" cy="37020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05400" y="3439795"/>
                <a:ext cx="609600" cy="370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439795"/>
                <a:ext cx="609600" cy="37020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400800" y="5878195"/>
                <a:ext cx="609600" cy="370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5878195"/>
                <a:ext cx="609600" cy="37020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696200" y="6019800"/>
                <a:ext cx="609600" cy="370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6019800"/>
                <a:ext cx="609600" cy="37020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679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6"/>
          <p:cNvSpPr txBox="1">
            <a:spLocks noChangeArrowheads="1"/>
          </p:cNvSpPr>
          <p:nvPr/>
        </p:nvSpPr>
        <p:spPr bwMode="auto">
          <a:xfrm>
            <a:off x="1865091" y="457200"/>
            <a:ext cx="5090319" cy="5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87" tIns="47893" rIns="95787" bIns="47893">
            <a:spAutoFit/>
          </a:bodyPr>
          <a:lstStyle>
            <a:lvl1pPr defTabSz="957263" eaLnBrk="0" hangingPunct="0">
              <a:defRPr sz="3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defTabSz="957263" eaLnBrk="0" hangingPunct="0">
              <a:defRPr sz="3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defTabSz="957263" eaLnBrk="0" hangingPunct="0">
              <a:defRPr sz="3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defTabSz="957263" eaLnBrk="0" hangingPunct="0">
              <a:defRPr sz="3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defTabSz="957263" eaLnBrk="0" hangingPunct="0">
              <a:defRPr sz="3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 THỨC CẦN NHỚ.</a:t>
            </a:r>
          </a:p>
        </p:txBody>
      </p:sp>
      <p:pic>
        <p:nvPicPr>
          <p:cNvPr id="4099" name="Picture 7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5357813"/>
            <a:ext cx="17176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5303838"/>
            <a:ext cx="17367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838700"/>
            <a:ext cx="1795463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343400"/>
            <a:ext cx="1795462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1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3802063"/>
            <a:ext cx="25685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2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3879850"/>
            <a:ext cx="260508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3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5264150"/>
            <a:ext cx="2544762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794125"/>
            <a:ext cx="2716212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1655763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6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5263"/>
            <a:ext cx="165576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7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75"/>
            <a:ext cx="17097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8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850"/>
            <a:ext cx="172561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9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273843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0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2541588"/>
            <a:ext cx="172561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1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2509838"/>
            <a:ext cx="17018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2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2084388"/>
            <a:ext cx="17557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3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1604963"/>
            <a:ext cx="175736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4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52600"/>
            <a:ext cx="266065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5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3484563"/>
            <a:ext cx="2144713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067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Ngôi nhà hoạt hình, phim hoạt hình png | Klipartz">
            <a:extLst>
              <a:ext uri="{FF2B5EF4-FFF2-40B4-BE49-F238E27FC236}">
                <a16:creationId xmlns:a16="http://schemas.microsoft.com/office/drawing/2014/main" id="{B6D2A223-7998-46D0-8638-5871D10F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8" b="98547" l="6742" r="91798">
                        <a14:foregroundMark x1="11685" y1="4888" x2="18652" y2="19287"/>
                        <a14:foregroundMark x1="6742" y1="22061" x2="6742" y2="23910"/>
                        <a14:foregroundMark x1="90225" y1="45046" x2="91910" y2="49273"/>
                        <a14:foregroundMark x1="80899" y1="89960" x2="55169" y2="94848"/>
                        <a14:foregroundMark x1="55169" y1="94848" x2="34944" y2="88507"/>
                        <a14:foregroundMark x1="34944" y1="88507" x2="16292" y2="75826"/>
                        <a14:foregroundMark x1="16292" y1="75826" x2="17978" y2="59181"/>
                        <a14:foregroundMark x1="17978" y1="59181" x2="17978" y2="59181"/>
                        <a14:foregroundMark x1="55843" y1="98547" x2="49101" y2="9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286000" cy="302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126AF6-F803-4780-A560-0FCC3114307F}"/>
              </a:ext>
            </a:extLst>
          </p:cNvPr>
          <p:cNvSpPr txBox="1"/>
          <p:nvPr/>
        </p:nvSpPr>
        <p:spPr>
          <a:xfrm>
            <a:off x="2819400" y="256252"/>
            <a:ext cx="4438010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0665" y="933061"/>
            <a:ext cx="67009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Ôn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tập lại hệ thức giữa cạnh và đường cao trong tam giác vuông; tỉ số lượng giác và một số hệ thức liên hệ giữa cạnh và góc trong tam giác vuông.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0665" y="2748943"/>
            <a:ext cx="6700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Làm các BT ôn tập chương I trong SBT.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320040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itchFamily="18" charset="0"/>
                <a:cs typeface="Times New Roman" pitchFamily="18" charset="0"/>
              </a:rPr>
              <a:t>- Đọc trước bài: Sự xác định của đường tròn.Tính chất đối xứng của đường tròn.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5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ownloads\Video\banjir-ilustrasi-1024x5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1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8" b="100000" l="9728" r="94942">
                        <a14:foregroundMark x1="36187" y1="20690" x2="41634" y2="1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3126624"/>
            <a:ext cx="1143000" cy="141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Administrator\Downloads\Video\depositphotos_129621658-stock-illustration-isolated-image-of-a-carto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51" b="95503" l="9719" r="95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6" y="3203317"/>
            <a:ext cx="1206224" cy="144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ownloads\Video\happy-kids-umbrella-rain_97632-69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95" b="89936" l="9904" r="89936">
                        <a14:backgroundMark x1="29393" y1="82748" x2="29393" y2="82748"/>
                        <a14:backgroundMark x1="17891" y1="82748" x2="43131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2" r="21227"/>
          <a:stretch/>
        </p:blipFill>
        <p:spPr bwMode="auto">
          <a:xfrm>
            <a:off x="7594600" y="2169362"/>
            <a:ext cx="11430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ownloads\Video\girl-with-yellow-umbrella-vector-1980161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63" b="93241" l="0" r="976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70"/>
          <a:stretch/>
        </p:blipFill>
        <p:spPr bwMode="auto">
          <a:xfrm>
            <a:off x="2781300" y="3051614"/>
            <a:ext cx="1146175" cy="152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istrator\Downloads\Video\images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4" b="100000" l="0" r="94915">
                        <a14:foregroundMark x1="61017" y1="92632" x2="64972" y2="97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810213"/>
            <a:ext cx="919162" cy="148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97778" l="5846" r="897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82908"/>
            <a:ext cx="6273801" cy="229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6159499"/>
            <a:ext cx="9271000" cy="730250"/>
            <a:chOff x="25400" y="6159499"/>
            <a:chExt cx="9271000" cy="730250"/>
          </a:xfrm>
        </p:grpSpPr>
        <p:pic>
          <p:nvPicPr>
            <p:cNvPr id="1040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-38100" y="5861048"/>
            <a:ext cx="9271000" cy="730250"/>
            <a:chOff x="25400" y="6159499"/>
            <a:chExt cx="9271000" cy="730250"/>
          </a:xfrm>
        </p:grpSpPr>
        <p:pic>
          <p:nvPicPr>
            <p:cNvPr id="22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432594"/>
            <a:ext cx="9271000" cy="730250"/>
            <a:chOff x="25400" y="6159499"/>
            <a:chExt cx="9271000" cy="730250"/>
          </a:xfrm>
        </p:grpSpPr>
        <p:pic>
          <p:nvPicPr>
            <p:cNvPr id="26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Oval 3">
            <a:hlinkClick r:id="rId18" action="ppaction://hlinksldjump"/>
          </p:cNvPr>
          <p:cNvSpPr/>
          <p:nvPr/>
        </p:nvSpPr>
        <p:spPr>
          <a:xfrm>
            <a:off x="373209" y="419100"/>
            <a:ext cx="533400" cy="533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Oval 29">
            <a:hlinkClick r:id="rId19" action="ppaction://hlinksldjump"/>
          </p:cNvPr>
          <p:cNvSpPr/>
          <p:nvPr/>
        </p:nvSpPr>
        <p:spPr>
          <a:xfrm>
            <a:off x="1062184" y="419100"/>
            <a:ext cx="533400" cy="533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Oval 30">
            <a:hlinkClick r:id="rId20" action="ppaction://hlinksldjump"/>
          </p:cNvPr>
          <p:cNvSpPr/>
          <p:nvPr/>
        </p:nvSpPr>
        <p:spPr>
          <a:xfrm>
            <a:off x="1774971" y="419100"/>
            <a:ext cx="533400" cy="533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2487758" y="419100"/>
            <a:ext cx="533400" cy="533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3" name="Oval 32">
            <a:hlinkClick r:id="rId22" action="ppaction://hlinksldjump"/>
          </p:cNvPr>
          <p:cNvSpPr/>
          <p:nvPr/>
        </p:nvSpPr>
        <p:spPr>
          <a:xfrm>
            <a:off x="3200545" y="419100"/>
            <a:ext cx="533400" cy="533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1042" name="Picture 18" descr="C:\Users\Administrator\Downloads\Video\Hinh phao hoa (3).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2" y="1374087"/>
            <a:ext cx="1768475" cy="16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istrator\Downloads\Video\Hinh phao hoa (4).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48" y="1676738"/>
            <a:ext cx="11430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9" descr="C:\Users\Administrator\Downloads\Video\Hinh phao hoa (4).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671802"/>
            <a:ext cx="11430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C:\Users\Administrator\Downloads\Video\Hinh phao hoa (3).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1419624"/>
            <a:ext cx="1768475" cy="16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Administrator\Downloads\Video\hinh-nen-dong-day-ngang-dep-1-101_104237166.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5342719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Administrator\Downloads\Picture1.png">
            <a:hlinkClick r:id="rId2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22984" r="9007" b="35452"/>
          <a:stretch/>
        </p:blipFill>
        <p:spPr bwMode="auto">
          <a:xfrm>
            <a:off x="7052358" y="13854"/>
            <a:ext cx="2063067" cy="90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Administrator\Downloads\Video\images (4).jpg">
            <a:hlinkClick r:id="rId2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78" b="18830"/>
          <a:stretch/>
        </p:blipFill>
        <p:spPr bwMode="auto">
          <a:xfrm>
            <a:off x="5986462" y="166255"/>
            <a:ext cx="930275" cy="94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82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37014 0.1386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30399 0.2157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14722 0.2296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1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0.22483 0.1997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3" y="9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05973 0.2884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1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7299" y="817961"/>
            <a:ext cx="7469868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200000"/>
              </a:lnSpc>
            </a:pP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vi-VN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408" y="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ownloads\Video\images (2)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345592" y="137801"/>
            <a:ext cx="768349" cy="6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A"/>
              <p:cNvSpPr/>
              <p:nvPr/>
            </p:nvSpPr>
            <p:spPr>
              <a:xfrm>
                <a:off x="533400" y="5453742"/>
                <a:ext cx="3606820" cy="10232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453742"/>
                <a:ext cx="3606820" cy="102325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B"/>
              <p:cNvSpPr/>
              <p:nvPr/>
            </p:nvSpPr>
            <p:spPr>
              <a:xfrm>
                <a:off x="533400" y="3984171"/>
                <a:ext cx="3606820" cy="10232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A.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984171"/>
                <a:ext cx="3606820" cy="102325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"/>
              <p:cNvSpPr/>
              <p:nvPr/>
            </p:nvSpPr>
            <p:spPr>
              <a:xfrm flipH="1">
                <a:off x="4968190" y="3984171"/>
                <a:ext cx="3603243" cy="10232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968190" y="3984171"/>
                <a:ext cx="3603243" cy="1023258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D"/>
              <p:cNvSpPr/>
              <p:nvPr/>
            </p:nvSpPr>
            <p:spPr>
              <a:xfrm flipH="1">
                <a:off x="4989961" y="5453742"/>
                <a:ext cx="3603243" cy="10232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8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989961" y="5453742"/>
                <a:ext cx="3603243" cy="1023258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381000" y="3849531"/>
            <a:ext cx="8408963" cy="3008469"/>
            <a:chOff x="340353" y="3849531"/>
            <a:chExt cx="8408963" cy="3008469"/>
          </a:xfrm>
        </p:grpSpPr>
        <p:sp>
          <p:nvSpPr>
            <p:cNvPr id="6" name="Rectangle 5"/>
            <p:cNvSpPr/>
            <p:nvPr/>
          </p:nvSpPr>
          <p:spPr>
            <a:xfrm>
              <a:off x="4456696" y="3849531"/>
              <a:ext cx="4292620" cy="3008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340353" y="3849531"/>
                  <a:ext cx="4292620" cy="12997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𝑆𝑖𝑛𝐶</m:t>
                        </m:r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28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den>
                        </m:f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oMath>
                    </m:oMathPara>
                  </a14:m>
                  <a:endPara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353" y="3849531"/>
                  <a:ext cx="4292620" cy="1299794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1196876"/>
                <a:ext cx="60198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Cho hình vẽ. Tính giá </a:t>
                </a:r>
                <a:r>
                  <a:rPr lang="en-US" sz="2400" err="1"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𝑆𝑖𝑛𝐶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6876"/>
                <a:ext cx="6019800" cy="830997"/>
              </a:xfrm>
              <a:prstGeom prst="rect">
                <a:avLst/>
              </a:prstGeom>
              <a:blipFill rotWithShape="1">
                <a:blip r:embed="rId16"/>
                <a:stretch>
                  <a:fillRect l="-1621" b="-2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92311" y="1779896"/>
            <a:ext cx="3084889" cy="17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12774" y="778328"/>
                <a:ext cx="7932511" cy="2732314"/>
              </a:xfrm>
              <a:prstGeom prst="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 2. </a:t>
                </a: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Với góc nhọn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∝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tuỳ ý, khẳng định nào sau đây là </a:t>
                </a:r>
                <a:r>
                  <a:rPr lang="en-US" sz="2400" b="1">
                    <a:latin typeface="Times New Roman" pitchFamily="18" charset="0"/>
                    <a:cs typeface="Times New Roman" pitchFamily="18" charset="0"/>
                  </a:rPr>
                  <a:t>sai</a:t>
                </a: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74" y="778328"/>
                <a:ext cx="7932511" cy="2732314"/>
              </a:xfrm>
              <a:prstGeom prst="rect">
                <a:avLst/>
              </a:prstGeom>
              <a:blipFill rotWithShape="1">
                <a:blip r:embed="rId6"/>
                <a:stretch>
                  <a:fillRect l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"/>
              <p:cNvSpPr/>
              <p:nvPr/>
            </p:nvSpPr>
            <p:spPr>
              <a:xfrm flipH="1">
                <a:off x="4659087" y="5105400"/>
                <a:ext cx="3886198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D.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cot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13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59087" y="5105400"/>
                <a:ext cx="3886198" cy="79466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"/>
              <p:cNvSpPr/>
              <p:nvPr/>
            </p:nvSpPr>
            <p:spPr>
              <a:xfrm>
                <a:off x="228602" y="3984171"/>
                <a:ext cx="3886198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14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2" y="3984171"/>
                <a:ext cx="3886198" cy="7946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"/>
              <p:cNvSpPr/>
              <p:nvPr/>
            </p:nvSpPr>
            <p:spPr>
              <a:xfrm flipH="1">
                <a:off x="4663393" y="3984171"/>
                <a:ext cx="3882344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C.</a:t>
                </a:r>
                <a:r>
                  <a:rPr lang="en-US" sz="240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tan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cot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15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63393" y="3984171"/>
                <a:ext cx="3882344" cy="79466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D"/>
              <p:cNvSpPr/>
              <p:nvPr/>
            </p:nvSpPr>
            <p:spPr>
              <a:xfrm>
                <a:off x="228601" y="5105400"/>
                <a:ext cx="3882344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tan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16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5105400"/>
                <a:ext cx="3882344" cy="79466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408" y="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ownloads\Video\images (2).jp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228600" y="55207"/>
            <a:ext cx="768349" cy="6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4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"/>
              <p:cNvSpPr/>
              <p:nvPr/>
            </p:nvSpPr>
            <p:spPr>
              <a:xfrm>
                <a:off x="4692422" y="3984171"/>
                <a:ext cx="3841978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422" y="3984171"/>
                <a:ext cx="3841978" cy="79466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"/>
              <p:cNvSpPr/>
              <p:nvPr/>
            </p:nvSpPr>
            <p:spPr>
              <a:xfrm>
                <a:off x="381000" y="5148942"/>
                <a:ext cx="3841978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25 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148942"/>
                <a:ext cx="3841978" cy="79466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"/>
              <p:cNvSpPr/>
              <p:nvPr/>
            </p:nvSpPr>
            <p:spPr>
              <a:xfrm flipH="1">
                <a:off x="381905" y="3984171"/>
                <a:ext cx="3838168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5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81905" y="3984171"/>
                <a:ext cx="3838168" cy="7946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D"/>
              <p:cNvSpPr/>
              <p:nvPr/>
            </p:nvSpPr>
            <p:spPr>
              <a:xfrm flipH="1">
                <a:off x="4685165" y="5148942"/>
                <a:ext cx="3838168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100 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85165" y="5148942"/>
                <a:ext cx="3838168" cy="79466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408" y="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ownloads\Video\images (2).jp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228600" y="55207"/>
            <a:ext cx="768349" cy="6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68349" y="778328"/>
            <a:ext cx="8309420" cy="2732314"/>
            <a:chOff x="768349" y="778328"/>
            <a:chExt cx="8309420" cy="2732314"/>
          </a:xfrm>
        </p:grpSpPr>
        <p:sp>
          <p:nvSpPr>
            <p:cNvPr id="5" name="Rectangle 4"/>
            <p:cNvSpPr/>
            <p:nvPr/>
          </p:nvSpPr>
          <p:spPr>
            <a:xfrm>
              <a:off x="768349" y="778328"/>
              <a:ext cx="8309420" cy="2732314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3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: </a:t>
              </a:r>
            </a:p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996949" y="1752600"/>
                  <a:ext cx="4287838" cy="8309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2400">
                      <a:latin typeface="Times New Roman" pitchFamily="18" charset="0"/>
                      <a:cs typeface="Times New Roman" pitchFamily="18" charset="0"/>
                    </a:rPr>
                    <a:t>Cho hình vẽ. Tính độ dài cạnh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𝐴𝐵</m:t>
                      </m:r>
                    </m:oMath>
                  </a14:m>
                  <a:r>
                    <a:rPr lang="en-US" sz="2400"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  <a:endParaRPr lang="vi-VN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949" y="1752600"/>
                  <a:ext cx="4287838" cy="830997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l="-2276" t="-5882" r="-2134" b="-154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228600" y="3697131"/>
            <a:ext cx="8458200" cy="3008469"/>
            <a:chOff x="228600" y="3697131"/>
            <a:chExt cx="8458200" cy="3008469"/>
          </a:xfrm>
        </p:grpSpPr>
        <p:sp>
          <p:nvSpPr>
            <p:cNvPr id="40" name="Rectangle 39"/>
            <p:cNvSpPr/>
            <p:nvPr/>
          </p:nvSpPr>
          <p:spPr>
            <a:xfrm>
              <a:off x="228600" y="3697131"/>
              <a:ext cx="4292620" cy="3008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4064020" y="5029200"/>
                  <a:ext cx="4622780" cy="12997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𝐵𝐻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</m:t>
                        </m:r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oMath>
                    </m:oMathPara>
                  </a14:m>
                  <a:endParaRPr lang="en-US" sz="2800" b="0" i="1">
                    <a:solidFill>
                      <a:srgbClr val="0000CC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=10 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4020" y="5029200"/>
                  <a:ext cx="4622780" cy="1299794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138" y="990600"/>
            <a:ext cx="31623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6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8348" y="778328"/>
            <a:ext cx="7872171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endParaRPr lang="en-US" sz="24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"/>
              <p:cNvSpPr/>
              <p:nvPr/>
            </p:nvSpPr>
            <p:spPr>
              <a:xfrm flipH="1">
                <a:off x="414220" y="5148942"/>
                <a:ext cx="3776780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14220" y="5148942"/>
                <a:ext cx="3776780" cy="79466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"/>
              <p:cNvSpPr/>
              <p:nvPr/>
            </p:nvSpPr>
            <p:spPr>
              <a:xfrm>
                <a:off x="4825353" y="3932462"/>
                <a:ext cx="3776780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 10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353" y="3932462"/>
                <a:ext cx="3776780" cy="7946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D"/>
              <p:cNvSpPr/>
              <p:nvPr/>
            </p:nvSpPr>
            <p:spPr>
              <a:xfrm flipH="1">
                <a:off x="4837565" y="5148942"/>
                <a:ext cx="3773035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</m:t>
                        </m:r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837565" y="5148942"/>
                <a:ext cx="3773035" cy="79466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B"/>
              <p:cNvSpPr/>
              <p:nvPr/>
            </p:nvSpPr>
            <p:spPr>
              <a:xfrm>
                <a:off x="414220" y="3984171"/>
                <a:ext cx="3776780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20" y="3984171"/>
                <a:ext cx="3776780" cy="79466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408" y="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ownloads\Video\images (2).jp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228600" y="55207"/>
            <a:ext cx="768349" cy="6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473173"/>
              </p:ext>
            </p:extLst>
          </p:nvPr>
        </p:nvGraphicFramePr>
        <p:xfrm>
          <a:off x="4794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4120" imgH="177480" progId="Equation.DSMT4">
                  <p:embed/>
                </p:oleObj>
              </mc:Choice>
              <mc:Fallback>
                <p:oleObj name="Equation" r:id="rId15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94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112353"/>
              </p:ext>
            </p:extLst>
          </p:nvPr>
        </p:nvGraphicFramePr>
        <p:xfrm>
          <a:off x="4794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4120" imgH="177480" progId="Equation.DSMT4">
                  <p:embed/>
                </p:oleObj>
              </mc:Choice>
              <mc:Fallback>
                <p:oleObj name="Equation" r:id="rId17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94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292943" y="3663016"/>
            <a:ext cx="8410401" cy="3062374"/>
            <a:chOff x="338915" y="3795626"/>
            <a:chExt cx="8410401" cy="3062374"/>
          </a:xfrm>
        </p:grpSpPr>
        <p:sp>
          <p:nvSpPr>
            <p:cNvPr id="40" name="Rectangle 39"/>
            <p:cNvSpPr/>
            <p:nvPr/>
          </p:nvSpPr>
          <p:spPr>
            <a:xfrm>
              <a:off x="4456696" y="3849531"/>
              <a:ext cx="4292620" cy="3008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338915" y="3795626"/>
                  <a:ext cx="4292620" cy="12997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𝑐𝑜𝑠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60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b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  <a14:m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a:rPr lang="en-US" sz="28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0.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</m:t>
                      </m:r>
                      <m: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cm</m:t>
                      </m:r>
                    </m:oMath>
                  </a14:m>
                  <a:endPara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915" y="3795626"/>
                  <a:ext cx="4292620" cy="1299794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96949" y="1590398"/>
                <a:ext cx="4572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Cho hình vẽ.Tính độ dài cạnh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𝐴𝐵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? </a:t>
                </a:r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949" y="1590398"/>
                <a:ext cx="4572000" cy="646331"/>
              </a:xfrm>
              <a:prstGeom prst="rect">
                <a:avLst/>
              </a:prstGeom>
              <a:blipFill rotWithShape="1">
                <a:blip r:embed="rId19"/>
                <a:stretch>
                  <a:fillRect l="-2133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76800" y="1447800"/>
            <a:ext cx="3781890" cy="206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790575"/>
            <a:ext cx="8382000" cy="270646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endParaRPr lang="en-US" sz="24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en-US" sz="24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"/>
              <p:cNvSpPr/>
              <p:nvPr/>
            </p:nvSpPr>
            <p:spPr>
              <a:xfrm flipH="1">
                <a:off x="197406" y="3984171"/>
                <a:ext cx="4343398" cy="10994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cot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𝐶𝐴𝐻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97406" y="3984171"/>
                <a:ext cx="4343398" cy="109945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"/>
              <p:cNvSpPr/>
              <p:nvPr/>
            </p:nvSpPr>
            <p:spPr>
              <a:xfrm>
                <a:off x="163287" y="5377542"/>
                <a:ext cx="4343398" cy="10994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cot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𝐶𝐴𝐻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87" y="5377542"/>
                <a:ext cx="4343398" cy="109945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"/>
              <p:cNvSpPr/>
              <p:nvPr/>
            </p:nvSpPr>
            <p:spPr>
              <a:xfrm flipH="1">
                <a:off x="4663393" y="3984171"/>
                <a:ext cx="4339091" cy="10994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C.</a:t>
                </a:r>
                <a:r>
                  <a:rPr lang="en-US" sz="2400">
                    <a:latin typeface="Times New Roman" pitchFamily="18" charset="0"/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cot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𝐶𝐴𝐻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>
                    <a:latin typeface="Times New Roman" pitchFamily="18" charset="0"/>
                    <a:ea typeface="Cambria Math"/>
                    <a:cs typeface="Times New Roman" pitchFamily="18" charset="0"/>
                  </a:rPr>
                  <a:t>.</a:t>
                </a:r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63393" y="3984171"/>
                <a:ext cx="4339091" cy="109945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D"/>
              <p:cNvSpPr/>
              <p:nvPr/>
            </p:nvSpPr>
            <p:spPr>
              <a:xfrm>
                <a:off x="4663392" y="5377542"/>
                <a:ext cx="4339091" cy="10994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cot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𝐶𝐴𝐻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16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392" y="5377542"/>
                <a:ext cx="4339091" cy="109945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408" y="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ownloads\Video\images (2).jp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228600" y="55207"/>
            <a:ext cx="768349" cy="6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729" y="1709730"/>
            <a:ext cx="5137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Cho hình vẽ. Khẳng định nào đúng?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8362" y="1044543"/>
            <a:ext cx="2946038" cy="23844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4414" y="3579394"/>
            <a:ext cx="8923602" cy="3008469"/>
            <a:chOff x="64414" y="3579394"/>
            <a:chExt cx="8923602" cy="30084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4624393" y="3579394"/>
                  <a:ext cx="4363623" cy="30084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1"/>
                  <a:r>
                    <a:rPr lang="en-US"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Ta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𝐶𝐴𝐻</m:t>
                          </m:r>
                        </m:e>
                      </m:acc>
                      <m:r>
                        <a:rPr lang="en-US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𝐶𝐵𝐴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lvl="1"/>
                  <a:r>
                    <a:rPr lang="en-US"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(cùng phụ với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𝐴𝐻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400" b="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lvl="1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cot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𝐶𝐵𝐴</m:t>
                            </m:r>
                          </m:e>
                        </m:acc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4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lvl="1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  <m:r>
                          <m:rPr>
                            <m:sty m:val="p"/>
                          </m:rPr>
                          <a:rPr lang="en-US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cot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𝐶𝐴𝐻</m:t>
                            </m:r>
                          </m:e>
                        </m:acc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4393" y="3579394"/>
                  <a:ext cx="4363623" cy="3008469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Rectangle 38"/>
            <p:cNvSpPr/>
            <p:nvPr/>
          </p:nvSpPr>
          <p:spPr>
            <a:xfrm>
              <a:off x="64414" y="5263052"/>
              <a:ext cx="4615376" cy="1299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03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1904</Words>
  <Application>Microsoft Office PowerPoint</Application>
  <PresentationFormat>On-screen Show (4:3)</PresentationFormat>
  <Paragraphs>605</Paragraphs>
  <Slides>36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 Math</vt:lpstr>
      <vt:lpstr>Palatino Linotype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16 ÔN TẬP CHƯƠNG I (tiếp)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A36697 Dương Tuấn Anh</cp:lastModifiedBy>
  <cp:revision>343</cp:revision>
  <dcterms:created xsi:type="dcterms:W3CDTF">2006-08-16T00:00:00Z</dcterms:created>
  <dcterms:modified xsi:type="dcterms:W3CDTF">2023-10-29T10:21:54Z</dcterms:modified>
</cp:coreProperties>
</file>