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44" r:id="rId5"/>
    <p:sldMasterId id="2147483757" r:id="rId6"/>
    <p:sldMasterId id="2147483787" r:id="rId7"/>
    <p:sldMasterId id="2147483811" r:id="rId8"/>
    <p:sldMasterId id="2147483823" r:id="rId9"/>
    <p:sldMasterId id="2147483835" r:id="rId10"/>
  </p:sldMasterIdLst>
  <p:notesMasterIdLst>
    <p:notesMasterId r:id="rId35"/>
  </p:notesMasterIdLst>
  <p:sldIdLst>
    <p:sldId id="339" r:id="rId11"/>
    <p:sldId id="265" r:id="rId12"/>
    <p:sldId id="256" r:id="rId13"/>
    <p:sldId id="258" r:id="rId14"/>
    <p:sldId id="259" r:id="rId15"/>
    <p:sldId id="260" r:id="rId16"/>
    <p:sldId id="261" r:id="rId17"/>
    <p:sldId id="262" r:id="rId18"/>
    <p:sldId id="263" r:id="rId19"/>
    <p:sldId id="286" r:id="rId20"/>
    <p:sldId id="348" r:id="rId21"/>
    <p:sldId id="318" r:id="rId22"/>
    <p:sldId id="319" r:id="rId23"/>
    <p:sldId id="329" r:id="rId24"/>
    <p:sldId id="336" r:id="rId25"/>
    <p:sldId id="326" r:id="rId26"/>
    <p:sldId id="327" r:id="rId27"/>
    <p:sldId id="328" r:id="rId28"/>
    <p:sldId id="333" r:id="rId29"/>
    <p:sldId id="334" r:id="rId30"/>
    <p:sldId id="331" r:id="rId31"/>
    <p:sldId id="330" r:id="rId32"/>
    <p:sldId id="337" r:id="rId33"/>
    <p:sldId id="3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160"/>
    <a:srgbClr val="50892A"/>
    <a:srgbClr val="4B8624"/>
    <a:srgbClr val="4F8828"/>
    <a:srgbClr val="060606"/>
    <a:srgbClr val="050505"/>
    <a:srgbClr val="0E0C0D"/>
    <a:srgbClr val="1A1917"/>
    <a:srgbClr val="0D0D0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2-10-10T16:27:32.169"/>
    </inkml:context>
    <inkml:brush xml:id="br0">
      <inkml:brushProperty name="width" value="0.07938" units="cm"/>
      <inkml:brushProperty name="height" value="0.07938" units="cm"/>
      <inkml:brushProperty name="fitToCurve" value="1"/>
    </inkml:brush>
  </inkml:definitions>
  <inkml:trace contextRef="#ctx0" brushRef="#br0">-2147483648-2147483648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C5AD-25AA-4AAD-BFBA-24275F45200E}"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1F2FA-B4EB-4554-8A9A-E973619C8B70}" type="slidenum">
              <a:rPr lang="en-US" smtClean="0"/>
              <a:t>‹#›</a:t>
            </a:fld>
            <a:endParaRPr lang="en-US"/>
          </a:p>
        </p:txBody>
      </p:sp>
    </p:spTree>
    <p:extLst>
      <p:ext uri="{BB962C8B-B14F-4D97-AF65-F5344CB8AC3E}">
        <p14:creationId xmlns:p14="http://schemas.microsoft.com/office/powerpoint/2010/main" val="230900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41957-7EFC-4003-ADA7-BA44853D4BAC}" type="slidenum">
              <a:rPr lang="zh-CN" altLang="en-US" smtClean="0"/>
              <a:t>2</a:t>
            </a:fld>
            <a:endParaRPr lang="zh-CN" altLang="en-US"/>
          </a:p>
        </p:txBody>
      </p:sp>
    </p:spTree>
    <p:extLst>
      <p:ext uri="{BB962C8B-B14F-4D97-AF65-F5344CB8AC3E}">
        <p14:creationId xmlns:p14="http://schemas.microsoft.com/office/powerpoint/2010/main" val="9660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10</a:t>
            </a:fld>
            <a:endParaRPr lang="zh-CN" altLang="en-US" sz="120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348255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solidFill>
                  <a:srgbClr val="FF0000"/>
                </a:solidFill>
              </a:rPr>
              <a:t>CHO HS NÊU RA CÁCH ĐI TỪ B ĐỂ ĐẾN ĐƯỢC A</a:t>
            </a:r>
          </a:p>
        </p:txBody>
      </p:sp>
      <p:sp>
        <p:nvSpPr>
          <p:cNvPr id="4" name="Slide Number Placeholder 3"/>
          <p:cNvSpPr>
            <a:spLocks noGrp="1"/>
          </p:cNvSpPr>
          <p:nvPr>
            <p:ph type="sldNum" sz="quarter" idx="5"/>
          </p:nvPr>
        </p:nvSpPr>
        <p:spPr/>
        <p:txBody>
          <a:bodyPr/>
          <a:lstStyle/>
          <a:p>
            <a:fld id="{E651F2FA-B4EB-4554-8A9A-E973619C8B70}" type="slidenum">
              <a:rPr lang="en-US" smtClean="0"/>
              <a:t>13</a:t>
            </a:fld>
            <a:endParaRPr lang="en-US"/>
          </a:p>
        </p:txBody>
      </p:sp>
    </p:spTree>
    <p:extLst>
      <p:ext uri="{BB962C8B-B14F-4D97-AF65-F5344CB8AC3E}">
        <p14:creationId xmlns:p14="http://schemas.microsoft.com/office/powerpoint/2010/main" val="1163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67A32-FC4B-4C7C-A276-139103C6B095}"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55503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6465053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2071610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372207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791242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721301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526521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7479685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97045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7540534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427071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81232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5710058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0836067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9659657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83402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28663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630828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3913997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1272263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9636061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003603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6"/>
            <a:ext cx="11243715" cy="6324591"/>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2" name="矩形: 圆角 11"/>
          <p:cNvSpPr/>
          <p:nvPr userDrawn="1"/>
        </p:nvSpPr>
        <p:spPr>
          <a:xfrm>
            <a:off x="644578" y="405301"/>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60" name="矩形: 圆角 59"/>
          <p:cNvSpPr/>
          <p:nvPr userDrawn="1"/>
        </p:nvSpPr>
        <p:spPr>
          <a:xfrm>
            <a:off x="707035"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3" name="矩形: 一个圆顶角，剪去另一个顶角 12"/>
          <p:cNvSpPr/>
          <p:nvPr userDrawn="1"/>
        </p:nvSpPr>
        <p:spPr>
          <a:xfrm rot="16200000" flipV="1">
            <a:off x="11164467" y="8526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1919242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71C75C2-4BF7-4970-9230-788D4FADA03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329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DDD1BC67-3185-41A6-83D6-909489D91DD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042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644F07D-5B97-421F-AEB3-132A238A0C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981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0421F6E4-B1A9-4136-B258-F3D39E08B4B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724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CD04E48C-6772-4DCF-B73D-95810B4B08F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86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9B79DD4-3C8A-4FFF-A8E7-BB710424D7E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01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C39A5D5A-D29E-431D-A160-B8504883EF3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745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05122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F296225-A990-49A2-892F-EE405FD7314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484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D0E49A03-9D12-4D0F-BA52-B9CD62E98DE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43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6B679DE-C7B1-40EC-BFD1-285588AA92D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704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D5D7DD64-18EC-496F-B9D9-6D9376C81ED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65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C75C2-4BF7-4970-9230-788D4FADA0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203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1BC67-3185-41A6-83D6-909489D91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662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44F07D-5B97-421F-AEB3-132A238A0C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203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21F6E4-B1A9-4136-B258-F3D39E08B4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135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D04E48C-6772-4DCF-B73D-95810B4B08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333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79DD4-3C8A-4FFF-A8E7-BB710424D7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17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67A32-FC4B-4C7C-A276-139103C6B095}"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410281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9A5D5A-D29E-431D-A160-B8504883E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397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296225-A990-49A2-892F-EE405FD731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231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E49A03-9D12-4D0F-BA52-B9CD62E98D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647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B679DE-C7B1-40EC-BFD1-285588AA92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244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D7DD64-18EC-496F-B9D9-6D9376C81E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2121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C75C2-4BF7-4970-9230-788D4FADA0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622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1BC67-3185-41A6-83D6-909489D91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15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44F07D-5B97-421F-AEB3-132A238A0C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903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21F6E4-B1A9-4136-B258-F3D39E08B4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7824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D04E48C-6772-4DCF-B73D-95810B4B08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698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67A32-FC4B-4C7C-A276-139103C6B095}"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640564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79DD4-3C8A-4FFF-A8E7-BB710424D7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4839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9A5D5A-D29E-431D-A160-B8504883E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69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296225-A990-49A2-892F-EE405FD731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083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E49A03-9D12-4D0F-BA52-B9CD62E98D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094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B679DE-C7B1-40EC-BFD1-285588AA92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025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D7DD64-18EC-496F-B9D9-6D9376C81E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0617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5CEDC5-4F59-4AE2-8CFD-8C13CF31B6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2420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B0B680-F36E-42F8-9CA8-5ADCD29D05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142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8BE9-E502-4C08-B334-129626975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134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49700-C663-462D-973E-61C94077D9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952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67A32-FC4B-4C7C-A276-139103C6B095}"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78339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32686BF-874B-46A8-AFA1-1243696D6D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133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F2F9961-BF0D-47B9-9907-563F378263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341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DF33CFC-F94D-4182-B6BA-E71750D462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7979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77300E-48E8-40C9-8665-A000FFAB7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1014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34EC640-3ECC-4EC5-8437-67487CDEEC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275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DDA204-8E57-4BA8-9A02-6B069F5C1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8075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0FF323-1E34-468A-BCE0-1ED784BD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267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5E26CECF-8147-4EB1-855D-224FBC2267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2878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349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6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67A32-FC4B-4C7C-A276-139103C6B095}"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318014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446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54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002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922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009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3234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022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677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852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dirty="0">
                <a:solidFill>
                  <a:prstClr val="black"/>
                </a:solidFill>
              </a:endParaRPr>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dirty="0">
                <a:solidFill>
                  <a:prstClr val="black"/>
                </a:solidFill>
              </a:endParaRPr>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dirty="0">
                <a:solidFill>
                  <a:prstClr val="black"/>
                </a:solidFill>
              </a:endParaRPr>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dirty="0">
                <a:solidFill>
                  <a:prstClr val="black"/>
                </a:solidFill>
              </a:endParaRPr>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dirty="0">
                <a:solidFill>
                  <a:prstClr val="black"/>
                </a:solidFill>
              </a:endParaRPr>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dirty="0">
                <a:solidFill>
                  <a:prstClr val="black"/>
                </a:solidFill>
              </a:endParaRPr>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dirty="0">
                <a:solidFill>
                  <a:prstClr val="black"/>
                </a:solidFill>
              </a:endParaRPr>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dirty="0">
                <a:solidFill>
                  <a:prstClr val="black"/>
                </a:solidFill>
              </a:endParaRPr>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dirty="0">
                <a:solidFill>
                  <a:prstClr val="black"/>
                </a:solidFill>
              </a:endParaRPr>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dirty="0">
                <a:solidFill>
                  <a:prstClr val="black"/>
                </a:solidFill>
              </a:endParaRPr>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dirty="0">
                <a:solidFill>
                  <a:prstClr val="black"/>
                </a:solidFill>
              </a:endParaRPr>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dirty="0">
                <a:solidFill>
                  <a:prstClr val="black"/>
                </a:solidFill>
              </a:endParaRPr>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dirty="0">
                <a:solidFill>
                  <a:prstClr val="black"/>
                </a:solidFill>
              </a:endParaRPr>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dirty="0">
                <a:solidFill>
                  <a:prstClr val="black"/>
                </a:solidFill>
              </a:endParaRPr>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dirty="0">
                <a:solidFill>
                  <a:prstClr val="black"/>
                </a:solidFill>
              </a:endParaRPr>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91261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908495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dirty="0">
                <a:solidFill>
                  <a:prstClr val="black"/>
                </a:solidFill>
              </a:endParaRPr>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dirty="0">
                <a:solidFill>
                  <a:prstClr val="black"/>
                </a:solidFill>
              </a:endParaRPr>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dirty="0">
                <a:solidFill>
                  <a:prstClr val="black"/>
                </a:solidFill>
              </a:endParaRPr>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dirty="0">
                <a:solidFill>
                  <a:prstClr val="black"/>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dirty="0">
                <a:solidFill>
                  <a:prstClr val="black"/>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dirty="0">
              <a:solidFill>
                <a:prstClr val="black"/>
              </a:solidFill>
            </a:endParaRPr>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prstClr val="black">
                    <a:tint val="75000"/>
                  </a:prst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prstClr val="black">
                    <a:tint val="75000"/>
                  </a:prstClr>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black">
                    <a:tint val="75000"/>
                  </a:prstClr>
                </a:solidFill>
              </a:rPr>
              <a:pPr/>
              <a:t>‹#›</a:t>
            </a:fld>
            <a:endParaRPr lang="en-US" dirty="0">
              <a:solidFill>
                <a:prstClr val="black">
                  <a:tint val="75000"/>
                </a:prstClr>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dirty="0">
              <a:solidFill>
                <a:prstClr val="black"/>
              </a:solidFill>
            </a:endParaRPr>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dirty="0">
                <a:solidFill>
                  <a:prstClr val="black"/>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dirty="0">
                <a:solidFill>
                  <a:prstClr val="black"/>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dirty="0">
                <a:solidFill>
                  <a:prstClr val="black"/>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dirty="0">
                <a:solidFill>
                  <a:prstClr val="black"/>
                </a:solidFill>
              </a:endParaRPr>
            </a:p>
          </p:txBody>
        </p:sp>
      </p:grpSp>
    </p:spTree>
    <p:extLst>
      <p:ext uri="{BB962C8B-B14F-4D97-AF65-F5344CB8AC3E}">
        <p14:creationId xmlns:p14="http://schemas.microsoft.com/office/powerpoint/2010/main" val="3722135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dirty="0">
                <a:solidFill>
                  <a:prstClr val="black"/>
                </a:solidFill>
              </a:endParaRPr>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dirty="0">
                <a:solidFill>
                  <a:prstClr val="black"/>
                </a:solidFill>
              </a:endParaRPr>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dirty="0">
                <a:solidFill>
                  <a:prstClr val="black">
                    <a:tint val="75000"/>
                  </a:prstClr>
                </a:solidFill>
              </a:rPr>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dirty="0">
                <a:solidFill>
                  <a:prstClr val="black">
                    <a:tint val="75000"/>
                  </a:prstClr>
                </a:solidFill>
              </a:rPr>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smtClean="0">
                <a:solidFill>
                  <a:prstClr val="black">
                    <a:tint val="75000"/>
                  </a:prstClr>
                </a:solidFill>
              </a:rPr>
              <a:pPr/>
              <a:t>‹#›</a:t>
            </a:fld>
            <a:endParaRPr lang="en-US" dirty="0">
              <a:solidFill>
                <a:prstClr val="black">
                  <a:tint val="75000"/>
                </a:prstClr>
              </a:solidFill>
            </a:endParaRPr>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dirty="0">
              <a:solidFill>
                <a:prstClr val="black"/>
              </a:solidFill>
            </a:endParaRPr>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dirty="0">
              <a:solidFill>
                <a:prstClr val="black"/>
              </a:solidFill>
            </a:endParaRPr>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dirty="0">
                <a:solidFill>
                  <a:prstClr val="black"/>
                </a:solidFill>
              </a:endParaRPr>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dirty="0">
                <a:solidFill>
                  <a:prstClr val="black"/>
                </a:solidFill>
              </a:endParaRPr>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dirty="0">
                <a:solidFill>
                  <a:prstClr val="black"/>
                </a:solidFill>
              </a:endParaRPr>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984479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dirty="0">
                <a:solidFill>
                  <a:prstClr val="black"/>
                </a:solidFill>
              </a:endParaRPr>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dirty="0">
                <a:solidFill>
                  <a:prstClr val="black"/>
                </a:solidFill>
              </a:endParaRPr>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dirty="0">
                <a:solidFill>
                  <a:prstClr val="black">
                    <a:tint val="75000"/>
                  </a:prstClr>
                </a:solidFill>
              </a:rPr>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smtClean="0">
                <a:solidFill>
                  <a:prstClr val="black">
                    <a:tint val="75000"/>
                  </a:prstClr>
                </a:solidFill>
              </a:rPr>
              <a:pPr/>
              <a:t>‹#›</a:t>
            </a:fld>
            <a:endParaRPr lang="en-US" dirty="0">
              <a:solidFill>
                <a:prstClr val="black">
                  <a:tint val="75000"/>
                </a:prstClr>
              </a:solidFill>
            </a:endParaRPr>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dirty="0">
              <a:solidFill>
                <a:prstClr val="black"/>
              </a:solidFill>
            </a:endParaRPr>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dirty="0">
                <a:solidFill>
                  <a:prstClr val="black"/>
                </a:solidFill>
              </a:rPr>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dirty="0">
              <a:solidFill>
                <a:prstClr val="black"/>
              </a:solidFill>
            </a:endParaRPr>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4237626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dirty="0">
                <a:solidFill>
                  <a:prstClr val="black"/>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dirty="0">
                <a:solidFill>
                  <a:prstClr val="black"/>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dirty="0">
              <a:solidFill>
                <a:prstClr val="black"/>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prstClr val="black">
                    <a:tint val="75000"/>
                  </a:prst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prstClr val="black">
                    <a:tint val="75000"/>
                  </a:prstClr>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black">
                    <a:tint val="75000"/>
                  </a:prstClr>
                </a:solidFill>
              </a:rPr>
              <a:pPr/>
              <a:t>‹#›</a:t>
            </a:fld>
            <a:endParaRPr lang="en-US" dirty="0">
              <a:solidFill>
                <a:prstClr val="black">
                  <a:tint val="75000"/>
                </a:prstClr>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dirty="0">
              <a:solidFill>
                <a:prstClr val="black"/>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dirty="0">
                <a:solidFill>
                  <a:prstClr val="black"/>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dirty="0">
                <a:solidFill>
                  <a:prstClr val="black"/>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dirty="0">
                <a:solidFill>
                  <a:prstClr val="black"/>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dirty="0">
                <a:solidFill>
                  <a:prstClr val="black"/>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37022455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dirty="0">
                <a:solidFill>
                  <a:prstClr val="black"/>
                </a:solidFill>
              </a:endParaRPr>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dirty="0">
                <a:solidFill>
                  <a:prstClr val="black"/>
                </a:solidFill>
              </a:endParaRPr>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dirty="0">
              <a:solidFill>
                <a:prstClr val="black"/>
              </a:solidFill>
            </a:endParaRPr>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dirty="0">
              <a:solidFill>
                <a:prstClr val="black"/>
              </a:solidFill>
            </a:endParaRPr>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dirty="0">
              <a:solidFill>
                <a:prstClr val="black"/>
              </a:solidFill>
            </a:endParaRPr>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dirty="0">
              <a:solidFill>
                <a:prstClr val="black"/>
              </a:solidFill>
            </a:endParaRPr>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dirty="0">
              <a:solidFill>
                <a:prstClr val="black"/>
              </a:solidFill>
            </a:endParaRPr>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dirty="0">
              <a:solidFill>
                <a:prstClr val="black"/>
              </a:solidFill>
            </a:endParaRPr>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dirty="0">
              <a:solidFill>
                <a:prstClr val="black"/>
              </a:solidFill>
            </a:endParaRPr>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dirty="0">
              <a:solidFill>
                <a:prstClr val="black"/>
              </a:solidFill>
            </a:endParaRPr>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dirty="0">
                <a:solidFill>
                  <a:prstClr val="black"/>
                </a:solidFill>
              </a:endParaRPr>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dirty="0">
                <a:solidFill>
                  <a:prstClr val="black"/>
                </a:solidFill>
              </a:endParaRPr>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dirty="0">
                <a:solidFill>
                  <a:prstClr val="black"/>
                </a:solidFill>
              </a:endParaRPr>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9088906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835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451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911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632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2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20691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458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79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915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29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1297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351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86414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992954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788999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6856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4888667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407801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896739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212071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6232602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7227140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8434923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7457365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7155489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987680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solidFill>
                  <a:prstClr val="black"/>
                </a:solidFill>
              </a:rPr>
              <a:pPr/>
              <a:t>29/10/2023</a:t>
            </a:fld>
            <a:endParaRPr lang="vi-VN">
              <a:solidFill>
                <a:prstClr val="black"/>
              </a:solidFill>
            </a:endParaRPr>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4682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6.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4.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5.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83448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9954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17701808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9EB87D18-1D85-42A9-972D-7120274E607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340002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9EB87D18-1D85-42A9-972D-7120274E607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701953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BD2C2A7-F83F-4AEA-8F54-25269AB18D6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251457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5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48018-621B-4F0E-9228-B2DE9D26CA33}"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05FAC-7A53-4E66-BFF2-0B498BE3C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7080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CA2A5A-AD2D-47EC-96E5-67AE44682ED2}" type="datetimeFigureOut">
              <a:rPr lang="en-US" smtClean="0">
                <a:solidFill>
                  <a:prstClr val="black">
                    <a:tint val="75000"/>
                  </a:prstClr>
                </a:solidFill>
              </a:rPr>
              <a:pPr/>
              <a:t>10/29/2023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0DD5B7-6563-40CF-9C32-3807ADDAE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8960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39466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NỘI DUNG</a:t>
            </a:r>
            <a:endParaRPr lang="en-US" sz="7200" b="1" dirty="0">
              <a:ln w="22225">
                <a:solidFill>
                  <a:srgbClr val="ED7D31"/>
                </a:solidFill>
                <a:prstDash val="solid"/>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75526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2.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7.w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49.wmf"/><Relationship Id="rId11" Type="http://schemas.openxmlformats.org/officeDocument/2006/relationships/image" Target="../media/image50.png"/><Relationship Id="rId5" Type="http://schemas.openxmlformats.org/officeDocument/2006/relationships/oleObject" Target="../embeddings/oleObject11.bin"/><Relationship Id="rId10" Type="http://schemas.openxmlformats.org/officeDocument/2006/relationships/hyperlink" Target="fx-580VN%20X%20Emulator.lnk" TargetMode="External"/><Relationship Id="rId4" Type="http://schemas.openxmlformats.org/officeDocument/2006/relationships/image" Target="../media/image48.wmf"/><Relationship Id="rId9" Type="http://schemas.openxmlformats.org/officeDocument/2006/relationships/image" Target="../media/image590.emf"/></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53.wmf"/><Relationship Id="rId5" Type="http://schemas.openxmlformats.org/officeDocument/2006/relationships/oleObject" Target="../embeddings/oleObject13.bin"/><Relationship Id="rId4" Type="http://schemas.openxmlformats.org/officeDocument/2006/relationships/image" Target="../media/image52.wm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58.wmf"/><Relationship Id="rId7" Type="http://schemas.openxmlformats.org/officeDocument/2006/relationships/image" Target="../media/image61.emf"/><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oleObject" Target="../embeddings/oleObject14.bin"/><Relationship Id="rId11" Type="http://schemas.openxmlformats.org/officeDocument/2006/relationships/image" Target="../media/image63.wmf"/><Relationship Id="rId5" Type="http://schemas.openxmlformats.org/officeDocument/2006/relationships/image" Target="../media/image60.png"/><Relationship Id="rId10" Type="http://schemas.openxmlformats.org/officeDocument/2006/relationships/oleObject" Target="../embeddings/oleObject16.bin"/><Relationship Id="rId4" Type="http://schemas.openxmlformats.org/officeDocument/2006/relationships/image" Target="../media/image59.wmf"/><Relationship Id="rId9" Type="http://schemas.openxmlformats.org/officeDocument/2006/relationships/image" Target="../media/image62.wmf"/></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png"/><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70.wmf"/><Relationship Id="rId3" Type="http://schemas.openxmlformats.org/officeDocument/2006/relationships/image" Target="../media/image64.emf"/><Relationship Id="rId7" Type="http://schemas.openxmlformats.org/officeDocument/2006/relationships/image" Target="../media/image67.wmf"/><Relationship Id="rId12" Type="http://schemas.openxmlformats.org/officeDocument/2006/relationships/oleObject" Target="../embeddings/oleObject21.bin"/><Relationship Id="rId2" Type="http://schemas.openxmlformats.org/officeDocument/2006/relationships/image" Target="../media/image7.png"/><Relationship Id="rId1" Type="http://schemas.openxmlformats.org/officeDocument/2006/relationships/slideLayout" Target="../slideLayouts/slideLayout47.xml"/><Relationship Id="rId6" Type="http://schemas.openxmlformats.org/officeDocument/2006/relationships/oleObject" Target="../embeddings/oleObject18.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1.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68.wmf"/><Relationship Id="rId14" Type="http://schemas.openxmlformats.org/officeDocument/2006/relationships/oleObject" Target="../embeddings/oleObject22.bin"/></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73.jp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image" Target="../media/image75.emf"/><Relationship Id="rId5" Type="http://schemas.openxmlformats.org/officeDocument/2006/relationships/oleObject" Target="../embeddings/oleObject24.bin"/><Relationship Id="rId4" Type="http://schemas.openxmlformats.org/officeDocument/2006/relationships/image" Target="../media/image74.wmf"/><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31.bin"/><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79.emf"/><Relationship Id="rId2"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image" Target="../media/image75.e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78.emf"/><Relationship Id="rId4" Type="http://schemas.openxmlformats.org/officeDocument/2006/relationships/image" Target="../media/image74.wmf"/><Relationship Id="rId9" Type="http://schemas.openxmlformats.org/officeDocument/2006/relationships/oleObject" Target="../embeddings/oleObject29.bin"/><Relationship Id="rId14" Type="http://schemas.openxmlformats.org/officeDocument/2006/relationships/image" Target="../media/image80.emf"/></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slide" Target="slide4.xml"/><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10.xml"/><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emf"/><Relationship Id="rId18" Type="http://schemas.openxmlformats.org/officeDocument/2006/relationships/image" Target="../media/image34.emf"/><Relationship Id="rId3" Type="http://schemas.openxmlformats.org/officeDocument/2006/relationships/audio" Target="../media/audio2.wav"/><Relationship Id="rId7" Type="http://schemas.openxmlformats.org/officeDocument/2006/relationships/image" Target="../media/image29.png"/><Relationship Id="rId12" Type="http://schemas.microsoft.com/office/2007/relationships/hdphoto" Target="../media/hdphoto2.wdp"/><Relationship Id="rId17" Type="http://schemas.openxmlformats.org/officeDocument/2006/relationships/oleObject" Target="../embeddings/oleObject3.bin"/><Relationship Id="rId2" Type="http://schemas.openxmlformats.org/officeDocument/2006/relationships/audio" Target="../media/audio1.wav"/><Relationship Id="rId16"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wmf"/><Relationship Id="rId10" Type="http://schemas.openxmlformats.org/officeDocument/2006/relationships/image" Target="../media/image30.png"/><Relationship Id="rId19" Type="http://schemas.openxmlformats.org/officeDocument/2006/relationships/oleObject" Target="../embeddings/oleObject4.bin"/><Relationship Id="rId4" Type="http://schemas.openxmlformats.org/officeDocument/2006/relationships/image" Target="../media/image26.jpg"/><Relationship Id="rId9" Type="http://schemas.openxmlformats.org/officeDocument/2006/relationships/slide" Target="slide5.xml"/><Relationship Id="rId1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0.png"/><Relationship Id="rId3" Type="http://schemas.openxmlformats.org/officeDocument/2006/relationships/audio" Target="../media/audio2.wav"/><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slide" Target="slide5.xml"/><Relationship Id="rId15" Type="http://schemas.openxmlformats.org/officeDocument/2006/relationships/image" Target="../media/image33.png"/><Relationship Id="rId10" Type="http://schemas.microsoft.com/office/2007/relationships/hdphoto" Target="../media/hdphoto1.wdp"/><Relationship Id="rId4" Type="http://schemas.openxmlformats.org/officeDocument/2006/relationships/image" Target="../media/image26.jpg"/><Relationship Id="rId9" Type="http://schemas.openxmlformats.org/officeDocument/2006/relationships/image" Target="../media/image29.png"/><Relationship Id="rId14" Type="http://schemas.openxmlformats.org/officeDocument/2006/relationships/image" Target="../media/image32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emf"/><Relationship Id="rId18" Type="http://schemas.openxmlformats.org/officeDocument/2006/relationships/oleObject" Target="../embeddings/oleObject7.bin"/><Relationship Id="rId3" Type="http://schemas.openxmlformats.org/officeDocument/2006/relationships/audio" Target="../media/audio2.wav"/><Relationship Id="rId21" Type="http://schemas.openxmlformats.org/officeDocument/2006/relationships/image" Target="../media/image38.emf"/><Relationship Id="rId7" Type="http://schemas.openxmlformats.org/officeDocument/2006/relationships/image" Target="../media/image29.png"/><Relationship Id="rId12" Type="http://schemas.microsoft.com/office/2007/relationships/hdphoto" Target="../media/hdphoto2.wdp"/><Relationship Id="rId17" Type="http://schemas.openxmlformats.org/officeDocument/2006/relationships/image" Target="../media/image36.emf"/><Relationship Id="rId2" Type="http://schemas.openxmlformats.org/officeDocument/2006/relationships/audio" Target="../media/audio1.wav"/><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5.wmf"/><Relationship Id="rId10" Type="http://schemas.openxmlformats.org/officeDocument/2006/relationships/image" Target="../media/image30.png"/><Relationship Id="rId19" Type="http://schemas.openxmlformats.org/officeDocument/2006/relationships/image" Target="../media/image37.emf"/><Relationship Id="rId4" Type="http://schemas.openxmlformats.org/officeDocument/2006/relationships/image" Target="../media/image26.jpg"/><Relationship Id="rId9" Type="http://schemas.openxmlformats.org/officeDocument/2006/relationships/slide" Target="slide5.xml"/><Relationship Id="rId1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0.png"/><Relationship Id="rId3" Type="http://schemas.openxmlformats.org/officeDocument/2006/relationships/audio" Target="../media/audio2.wav"/><Relationship Id="rId7" Type="http://schemas.openxmlformats.org/officeDocument/2006/relationships/image" Target="../media/image29.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jpg"/><Relationship Id="rId9" Type="http://schemas.openxmlformats.org/officeDocument/2006/relationships/slide" Target="slide5.xml"/><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790774" y="852786"/>
            <a:ext cx="8639033"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HOẠT ĐỘNG</a:t>
            </a:r>
            <a:r>
              <a:rPr lang="vi-VN"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 1: </a:t>
            </a:r>
            <a:r>
              <a:rPr lang="en-US"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 KHỞI ĐỘNG</a:t>
            </a:r>
          </a:p>
        </p:txBody>
      </p:sp>
    </p:spTree>
    <p:extLst>
      <p:ext uri="{BB962C8B-B14F-4D97-AF65-F5344CB8AC3E}">
        <p14:creationId xmlns:p14="http://schemas.microsoft.com/office/powerpoint/2010/main" val="33401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2000" fill="hold"/>
                                        <p:tgtEl>
                                          <p:spTgt spid="5"/>
                                        </p:tgtEl>
                                        <p:attrNameLst>
                                          <p:attrName>style.color</p:attrName>
                                        </p:attrNameLst>
                                      </p:cBhvr>
                                      <p:by>
                                        <p:hsl h="-7200000" s="0" l="0"/>
                                      </p:by>
                                    </p:animClr>
                                    <p:animClr clrSpc="hsl" dir="cw">
                                      <p:cBhvr>
                                        <p:cTn id="7" dur="2000" fill="hold"/>
                                        <p:tgtEl>
                                          <p:spTgt spid="5"/>
                                        </p:tgtEl>
                                        <p:attrNameLst>
                                          <p:attrName>fillcolor</p:attrName>
                                        </p:attrNameLst>
                                      </p:cBhvr>
                                      <p:by>
                                        <p:hsl h="-7200000" s="0" l="0"/>
                                      </p:by>
                                    </p:animClr>
                                    <p:animClr clrSpc="hsl" dir="cw">
                                      <p:cBhvr>
                                        <p:cTn id="8" dur="2000" fill="hold"/>
                                        <p:tgtEl>
                                          <p:spTgt spid="5"/>
                                        </p:tgtEl>
                                        <p:attrNameLst>
                                          <p:attrName>stroke.color</p:attrName>
                                        </p:attrNameLst>
                                      </p:cBhvr>
                                      <p:by>
                                        <p:hsl h="-7200000" s="0" l="0"/>
                                      </p:by>
                                    </p:animClr>
                                    <p:set>
                                      <p:cBhvr>
                                        <p:cTn id="9" dur="2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6987" y="2"/>
            <a:ext cx="2235015" cy="2405689"/>
          </a:xfrm>
          <a:prstGeom prst="rect">
            <a:avLst/>
          </a:prstGeom>
        </p:spPr>
      </p:pic>
      <p:pic>
        <p:nvPicPr>
          <p:cNvPr id="10"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9369" y="6218758"/>
            <a:ext cx="639244" cy="639244"/>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1926251" y="1581013"/>
            <a:ext cx="8254025" cy="2308324"/>
          </a:xfrm>
          <a:prstGeom prst="rect">
            <a:avLst/>
          </a:prstGeom>
          <a:noFill/>
        </p:spPr>
        <p:txBody>
          <a:bodyPr wrap="square" rtlCol="0">
            <a:spAutoFit/>
          </a:bodyPr>
          <a:lstStyle/>
          <a:p>
            <a:pPr algn="ctr"/>
            <a:r>
              <a:rPr lang="en-US" altLang="zh-CN" sz="4800" b="1" u="sng">
                <a:solidFill>
                  <a:srgbClr val="FF0000"/>
                </a:solidFill>
                <a:latin typeface="Times New Roman" panose="02020603050405020304" pitchFamily="18" charset="0"/>
                <a:cs typeface="Times New Roman" panose="02020603050405020304" pitchFamily="18" charset="0"/>
              </a:rPr>
              <a:t>Bài 4:</a:t>
            </a:r>
            <a:r>
              <a:rPr lang="en-US" altLang="zh-CN" sz="4800" b="1">
                <a:latin typeface="Times New Roman" panose="02020603050405020304" pitchFamily="18" charset="0"/>
                <a:cs typeface="Times New Roman" panose="02020603050405020304" pitchFamily="18" charset="0"/>
              </a:rPr>
              <a:t> MỘT SỐ HỆ THỨC VỀ CẠNH VÀ GÓC TRONG TAM GIÁC VUÔNG (TIẾT 2)</a:t>
            </a:r>
          </a:p>
        </p:txBody>
      </p:sp>
      <p:sp>
        <p:nvSpPr>
          <p:cNvPr id="13" name="Freeform: Shape 64">
            <a:extLst>
              <a:ext uri="{FF2B5EF4-FFF2-40B4-BE49-F238E27FC236}">
                <a16:creationId xmlns:a16="http://schemas.microsoft.com/office/drawing/2014/main"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Rectangle 5"/>
          <p:cNvSpPr/>
          <p:nvPr/>
        </p:nvSpPr>
        <p:spPr>
          <a:xfrm rot="18623729">
            <a:off x="-427248" y="781476"/>
            <a:ext cx="2813975"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8">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272238" y="268179"/>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5" name="Rectangle 14"/>
          <p:cNvSpPr/>
          <p:nvPr/>
        </p:nvSpPr>
        <p:spPr>
          <a:xfrm rot="18623729">
            <a:off x="-427249" y="781478"/>
            <a:ext cx="2813975"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8">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1</a:t>
            </a:r>
          </a:p>
        </p:txBody>
      </p:sp>
      <p:sp>
        <p:nvSpPr>
          <p:cNvPr id="5" name="Cloud 4"/>
          <p:cNvSpPr/>
          <p:nvPr/>
        </p:nvSpPr>
        <p:spPr>
          <a:xfrm>
            <a:off x="226031" y="3889337"/>
            <a:ext cx="5496674" cy="26632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Chiều rộng con sông là bao nhiêu? </a:t>
            </a:r>
          </a:p>
        </p:txBody>
      </p:sp>
      <p:pic>
        <p:nvPicPr>
          <p:cNvPr id="7" name="Picture 6"/>
          <p:cNvPicPr>
            <a:picLocks noChangeAspect="1"/>
          </p:cNvPicPr>
          <p:nvPr/>
        </p:nvPicPr>
        <p:blipFill>
          <a:blip r:embed="rId9"/>
          <a:stretch>
            <a:fillRect/>
          </a:stretch>
        </p:blipFill>
        <p:spPr>
          <a:xfrm>
            <a:off x="7438490" y="4520629"/>
            <a:ext cx="4146884" cy="2130107"/>
          </a:xfrm>
          <a:prstGeom prst="rect">
            <a:avLst/>
          </a:prstGeom>
        </p:spPr>
      </p:pic>
    </p:spTree>
    <p:extLst>
      <p:ext uri="{BB962C8B-B14F-4D97-AF65-F5344CB8AC3E}">
        <p14:creationId xmlns:p14="http://schemas.microsoft.com/office/powerpoint/2010/main" val="117465222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audio>
              <p:cMediaNode vol="80000"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1690" y="708879"/>
            <a:ext cx="9477210"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HĐ</a:t>
            </a:r>
            <a:r>
              <a:rPr lang="vi-VN"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 2: </a:t>
            </a:r>
            <a:r>
              <a:rPr lang="en-US"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 </a:t>
            </a:r>
            <a:r>
              <a:rPr lang="vi-VN"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LUYỆN TẬP – VẬN DỤNG</a:t>
            </a:r>
            <a:endParaRPr lang="en-US" sz="4800" b="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26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F54CE-24B9-4614-AA2D-E187089C347E}"/>
              </a:ext>
            </a:extLst>
          </p:cNvPr>
          <p:cNvSpPr txBox="1"/>
          <p:nvPr/>
        </p:nvSpPr>
        <p:spPr>
          <a:xfrm>
            <a:off x="822041" y="742246"/>
            <a:ext cx="3422155" cy="523220"/>
          </a:xfrm>
          <a:prstGeom prst="rect">
            <a:avLst/>
          </a:prstGeom>
          <a:solidFill>
            <a:schemeClr val="accent6"/>
          </a:solidFill>
          <a:ln>
            <a:solidFill>
              <a:schemeClr val="accent1"/>
            </a:solidFill>
          </a:ln>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29/SGK/trang 89</a:t>
            </a:r>
          </a:p>
        </p:txBody>
      </p:sp>
      <p:pic>
        <p:nvPicPr>
          <p:cNvPr id="6415" name="Picture 271" descr="IMG_34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207">
            <a:off x="7429900" y="2371540"/>
            <a:ext cx="4111241" cy="307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22041" y="1104192"/>
            <a:ext cx="6202432" cy="4801314"/>
          </a:xfrm>
          <a:prstGeom prst="rect">
            <a:avLst/>
          </a:prstGeom>
        </p:spPr>
        <p:txBody>
          <a:bodyPr wrap="square">
            <a:spAutoFit/>
          </a:bodyPr>
          <a:lstStyle/>
          <a:p>
            <a:pPr lvl="0" algn="just" fontAlgn="base">
              <a:lnSpc>
                <a:spcPct val="150000"/>
              </a:lnSpc>
              <a:spcBef>
                <a:spcPct val="0"/>
              </a:spcBef>
              <a:spcAft>
                <a:spcPct val="0"/>
              </a:spcAft>
            </a:pPr>
            <a:r>
              <a:rPr lang="en-US" sz="2800" b="1">
                <a:solidFill>
                  <a:srgbClr val="0000CC"/>
                </a:solidFill>
                <a:latin typeface="Times New Roman" panose="02020603050405020304" pitchFamily="18" charset="0"/>
              </a:rPr>
              <a:t>Một khúc sông rộng 250m. Một chiếc đò chèo qua sông bị dòng nước đẩy xiên nên phải chèo khoảng 320m mới sang được bờ bên kia. Hỏi dòng nước đã đẩy chiếc đò lệch đi một góc bằng bao nhiêu độ ? (góc </a:t>
            </a:r>
            <a:r>
              <a:rPr lang="el-GR" sz="3600" b="1">
                <a:solidFill>
                  <a:srgbClr val="0000CC"/>
                </a:solidFill>
                <a:latin typeface="Times New Roman" panose="02020603050405020304" pitchFamily="18" charset="0"/>
                <a:cs typeface="Times New Roman" panose="02020603050405020304" pitchFamily="18" charset="0"/>
              </a:rPr>
              <a:t>α</a:t>
            </a:r>
            <a:r>
              <a:rPr lang="en-US" sz="2800" b="1">
                <a:solidFill>
                  <a:srgbClr val="0000CC"/>
                </a:solidFill>
                <a:latin typeface="Times New Roman" panose="02020603050405020304" pitchFamily="18" charset="0"/>
                <a:cs typeface="Times New Roman" panose="02020603050405020304" pitchFamily="18" charset="0"/>
              </a:rPr>
              <a:t> hình 32)</a:t>
            </a:r>
            <a:endParaRPr lang="el-GR" sz="2800" b="1">
              <a:solidFill>
                <a:srgbClr val="0000CC"/>
              </a:solidFill>
              <a:latin typeface="Times New Roman" panose="02020603050405020304" pitchFamily="18" charset="0"/>
              <a:cs typeface="Times New Roman" panose="02020603050405020304" pitchFamily="18" charset="0"/>
            </a:endParaRPr>
          </a:p>
          <a:p>
            <a:pPr lvl="0" algn="just" fontAlgn="base">
              <a:lnSpc>
                <a:spcPct val="150000"/>
              </a:lnSpc>
              <a:spcBef>
                <a:spcPct val="0"/>
              </a:spcBef>
              <a:spcAft>
                <a:spcPct val="0"/>
              </a:spcAft>
            </a:pPr>
            <a:endParaRPr lang="en-US" sz="2800" b="1">
              <a:solidFill>
                <a:srgbClr val="0000CC"/>
              </a:solidFill>
              <a:latin typeface="Times New Roman" panose="02020603050405020304" pitchFamily="18" charset="0"/>
            </a:endParaRPr>
          </a:p>
        </p:txBody>
      </p:sp>
      <p:pic>
        <p:nvPicPr>
          <p:cNvPr id="6" name="Picture 5">
            <a:extLst>
              <a:ext uri="{FF2B5EF4-FFF2-40B4-BE49-F238E27FC236}">
                <a16:creationId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812" y="586978"/>
            <a:ext cx="1473428" cy="1323839"/>
          </a:xfrm>
          <a:prstGeom prst="rect">
            <a:avLst/>
          </a:prstGeom>
        </p:spPr>
      </p:pic>
      <p:sp>
        <p:nvSpPr>
          <p:cNvPr id="3" name="TextBox 2"/>
          <p:cNvSpPr txBox="1"/>
          <p:nvPr/>
        </p:nvSpPr>
        <p:spPr>
          <a:xfrm>
            <a:off x="9074989" y="1529322"/>
            <a:ext cx="998991" cy="369332"/>
          </a:xfrm>
          <a:prstGeom prst="rect">
            <a:avLst/>
          </a:prstGeom>
          <a:solidFill>
            <a:schemeClr val="accent6"/>
          </a:solidFill>
          <a:ln>
            <a:solidFill>
              <a:schemeClr val="accent1"/>
            </a:solidFill>
          </a:ln>
        </p:spPr>
        <p:txBody>
          <a:bodyPr wrap="none" rtlCol="0">
            <a:spAutoFit/>
          </a:bodyPr>
          <a:lstStyle/>
          <a:p>
            <a:r>
              <a:rPr lang="vi-VN" b="1">
                <a:solidFill>
                  <a:srgbClr val="FF0000"/>
                </a:solidFill>
                <a:latin typeface="+mj-lt"/>
              </a:rPr>
              <a:t>2 PHÚT</a:t>
            </a:r>
            <a:endParaRPr lang="en-US" b="1">
              <a:solidFill>
                <a:srgbClr val="FF0000"/>
              </a:solidFill>
              <a:latin typeface="+mj-lt"/>
            </a:endParaRPr>
          </a:p>
        </p:txBody>
      </p:sp>
    </p:spTree>
    <p:extLst>
      <p:ext uri="{BB962C8B-B14F-4D97-AF65-F5344CB8AC3E}">
        <p14:creationId xmlns:p14="http://schemas.microsoft.com/office/powerpoint/2010/main" val="28212783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Group 29"/>
          <p:cNvGrpSpPr>
            <a:grpSpLocks/>
          </p:cNvGrpSpPr>
          <p:nvPr/>
        </p:nvGrpSpPr>
        <p:grpSpPr bwMode="auto">
          <a:xfrm>
            <a:off x="7768127" y="561976"/>
            <a:ext cx="3251200" cy="3390900"/>
            <a:chOff x="3424" y="0"/>
            <a:chExt cx="2336" cy="1631"/>
          </a:xfrm>
        </p:grpSpPr>
        <p:sp>
          <p:nvSpPr>
            <p:cNvPr id="25" name="Text Box 17"/>
            <p:cNvSpPr txBox="1">
              <a:spLocks noChangeArrowheads="1"/>
            </p:cNvSpPr>
            <p:nvPr/>
          </p:nvSpPr>
          <p:spPr bwMode="auto">
            <a:xfrm>
              <a:off x="3424" y="264"/>
              <a:ext cx="2304" cy="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30000"/>
                </a:spcBef>
              </a:pPr>
              <a:r>
                <a:rPr lang="en-US" sz="1800" b="0">
                  <a:solidFill>
                    <a:schemeClr val="hlink"/>
                  </a:solidFill>
                  <a:latin typeface="Arial" panose="020B0604020202020204" pitchFamily="34" charset="0"/>
                </a:rPr>
                <a:t>˜˜˜˜˜˜˜˜˜˜˜˜˜˜˜˜˜˜˜˜˜˜˜˜˜˜˜˜˜˜˜˜˜˜˜˜˜˜˜˜˜˜˜˜˜˜˜˜˜˜˜˜˜˜˜˜˜˜˜˜˜˜˜˜˜˜˜˜˜˜˜˜˜˜˜˜˜˜˜˜˜˜˜˜˜˜˜˜˜˜˜˜˜˜˜˜˜˜˜˜˜˜˜˜˜˜˜˜˜˜˜˜˜˜˜˜˜˜˜˜˜˜˜˜˜˜˜˜˜˜˜˜˜˜˜˜˜˜˜˜˜˜˜˜˜˜˜˜˜˜˜˜˜˜˜˜˜˜˜˜˜˜˜˜˜˜˜˜˜˜˜˜˜˜˜˜˜˜˜˜˜˜˜˜˜˜˜˜˜˜˜˜˜˜˜</a:t>
              </a:r>
            </a:p>
          </p:txBody>
        </p:sp>
        <p:sp>
          <p:nvSpPr>
            <p:cNvPr id="26" name="Text Box 22"/>
            <p:cNvSpPr txBox="1">
              <a:spLocks noChangeArrowheads="1"/>
            </p:cNvSpPr>
            <p:nvPr/>
          </p:nvSpPr>
          <p:spPr bwMode="auto">
            <a:xfrm>
              <a:off x="4321" y="1296"/>
              <a:ext cx="1295"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i="1">
                  <a:latin typeface=".VnTime" panose="020B7200000000000000" pitchFamily="34" charset="0"/>
                </a:rPr>
                <a:t>(H</a:t>
              </a:r>
              <a:r>
                <a:rPr lang="en-US" sz="2000" i="1"/>
                <a:t>ình 32)</a:t>
              </a:r>
              <a:endParaRPr lang="en-US" sz="2000" i="1">
                <a:latin typeface=".VnTime" panose="020B7200000000000000" pitchFamily="34" charset="0"/>
              </a:endParaRPr>
            </a:p>
          </p:txBody>
        </p:sp>
        <p:grpSp>
          <p:nvGrpSpPr>
            <p:cNvPr id="27" name="Group 4"/>
            <p:cNvGrpSpPr>
              <a:grpSpLocks/>
            </p:cNvGrpSpPr>
            <p:nvPr/>
          </p:nvGrpSpPr>
          <p:grpSpPr bwMode="auto">
            <a:xfrm>
              <a:off x="3456" y="0"/>
              <a:ext cx="2304" cy="1286"/>
              <a:chOff x="3291" y="10394"/>
              <a:chExt cx="3086" cy="2017"/>
            </a:xfrm>
          </p:grpSpPr>
          <p:grpSp>
            <p:nvGrpSpPr>
              <p:cNvPr id="28" name="Group 5"/>
              <p:cNvGrpSpPr>
                <a:grpSpLocks/>
              </p:cNvGrpSpPr>
              <p:nvPr/>
            </p:nvGrpSpPr>
            <p:grpSpPr bwMode="auto">
              <a:xfrm>
                <a:off x="3291" y="10394"/>
                <a:ext cx="3086" cy="2017"/>
                <a:chOff x="2640" y="11873"/>
                <a:chExt cx="3086" cy="2017"/>
              </a:xfrm>
            </p:grpSpPr>
            <p:sp>
              <p:nvSpPr>
                <p:cNvPr id="32" name="AutoShape 6"/>
                <p:cNvSpPr>
                  <a:spLocks noChangeArrowheads="1"/>
                </p:cNvSpPr>
                <p:nvPr/>
              </p:nvSpPr>
              <p:spPr bwMode="auto">
                <a:xfrm rot="5400000">
                  <a:off x="3678" y="12291"/>
                  <a:ext cx="1472" cy="1260"/>
                </a:xfrm>
                <a:prstGeom prst="rtTriangle">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Line 7"/>
                <p:cNvSpPr>
                  <a:spLocks noChangeShapeType="1"/>
                </p:cNvSpPr>
                <p:nvPr/>
              </p:nvSpPr>
              <p:spPr bwMode="auto">
                <a:xfrm>
                  <a:off x="2640" y="13673"/>
                  <a:ext cx="308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8"/>
                <p:cNvSpPr>
                  <a:spLocks noChangeShapeType="1"/>
                </p:cNvSpPr>
                <p:nvPr/>
              </p:nvSpPr>
              <p:spPr bwMode="auto">
                <a:xfrm>
                  <a:off x="2644" y="12185"/>
                  <a:ext cx="3082"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Rectangle 9"/>
                <p:cNvSpPr>
                  <a:spLocks noChangeArrowheads="1"/>
                </p:cNvSpPr>
                <p:nvPr/>
              </p:nvSpPr>
              <p:spPr bwMode="auto">
                <a:xfrm>
                  <a:off x="3794" y="12196"/>
                  <a:ext cx="142" cy="125"/>
                </a:xfrm>
                <a:prstGeom prst="rect">
                  <a:avLst/>
                </a:prstGeom>
                <a:solidFill>
                  <a:srgbClr val="FFFFFF"/>
                </a:solidFill>
                <a:ln w="9525">
                  <a:solidFill>
                    <a:srgbClr val="000000"/>
                  </a:solidFill>
                  <a:miter lim="800000"/>
                  <a:headEnd/>
                  <a:tailEnd/>
                </a:ln>
              </p:spPr>
              <p:txBody>
                <a:bodyPr/>
                <a:lstStyle/>
                <a:p>
                  <a:endParaRPr lang="en-US"/>
                </a:p>
              </p:txBody>
            </p:sp>
            <p:sp>
              <p:nvSpPr>
                <p:cNvPr id="36" name="WordArt 10"/>
                <p:cNvSpPr>
                  <a:spLocks noChangeArrowheads="1" noChangeShapeType="1" noTextEdit="1"/>
                </p:cNvSpPr>
                <p:nvPr/>
              </p:nvSpPr>
              <p:spPr bwMode="auto">
                <a:xfrm>
                  <a:off x="5022" y="11873"/>
                  <a:ext cx="176" cy="22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400" kern="10">
                      <a:solidFill>
                        <a:srgbClr val="000000"/>
                      </a:solidFill>
                      <a:latin typeface=".VnTimeH" panose="020B7200000000000000" pitchFamily="34" charset="0"/>
                    </a:rPr>
                    <a:t>c</a:t>
                  </a:r>
                </a:p>
              </p:txBody>
            </p:sp>
            <p:sp>
              <p:nvSpPr>
                <p:cNvPr id="37" name="WordArt 11"/>
                <p:cNvSpPr>
                  <a:spLocks noChangeArrowheads="1" noChangeShapeType="1" noTextEdit="1"/>
                </p:cNvSpPr>
                <p:nvPr/>
              </p:nvSpPr>
              <p:spPr bwMode="auto">
                <a:xfrm>
                  <a:off x="3749" y="11873"/>
                  <a:ext cx="176" cy="22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400" kern="10">
                      <a:solidFill>
                        <a:srgbClr val="000000"/>
                      </a:solidFill>
                      <a:latin typeface=".VnTimeH" panose="020B7200000000000000" pitchFamily="34" charset="0"/>
                    </a:rPr>
                    <a:t>a</a:t>
                  </a:r>
                </a:p>
              </p:txBody>
            </p:sp>
            <p:sp>
              <p:nvSpPr>
                <p:cNvPr id="38" name="WordArt 12"/>
                <p:cNvSpPr>
                  <a:spLocks noChangeArrowheads="1" noChangeShapeType="1" noTextEdit="1"/>
                </p:cNvSpPr>
                <p:nvPr/>
              </p:nvSpPr>
              <p:spPr bwMode="auto">
                <a:xfrm>
                  <a:off x="3675" y="13703"/>
                  <a:ext cx="176" cy="1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400" kern="10">
                      <a:solidFill>
                        <a:srgbClr val="000000"/>
                      </a:solidFill>
                      <a:latin typeface=".VnTimeH" panose="020B7200000000000000" pitchFamily="34" charset="0"/>
                    </a:rPr>
                    <a:t>b</a:t>
                  </a:r>
                </a:p>
              </p:txBody>
            </p:sp>
            <p:sp>
              <p:nvSpPr>
                <p:cNvPr id="39" name="WordArt 13"/>
                <p:cNvSpPr>
                  <a:spLocks noChangeArrowheads="1" noChangeShapeType="1" noTextEdit="1"/>
                </p:cNvSpPr>
                <p:nvPr/>
              </p:nvSpPr>
              <p:spPr bwMode="auto">
                <a:xfrm>
                  <a:off x="3881" y="13158"/>
                  <a:ext cx="170" cy="14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solidFill>
                        <a:srgbClr val="000000"/>
                      </a:solidFill>
                      <a:latin typeface="Symbol" panose="05050102010706020507" pitchFamily="18" charset="2"/>
                    </a:rPr>
                    <a:t>a</a:t>
                  </a:r>
                </a:p>
              </p:txBody>
            </p:sp>
          </p:grpSp>
          <p:sp>
            <p:nvSpPr>
              <p:cNvPr id="29" name="WordArt 14"/>
              <p:cNvSpPr>
                <a:spLocks noChangeArrowheads="1" noChangeShapeType="1" noTextEdit="1"/>
              </p:cNvSpPr>
              <p:nvPr/>
            </p:nvSpPr>
            <p:spPr bwMode="auto">
              <a:xfrm rot="18418713">
                <a:off x="4927" y="11358"/>
                <a:ext cx="629" cy="1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400" kern="10">
                    <a:solidFill>
                      <a:srgbClr val="000000"/>
                    </a:solidFill>
                    <a:latin typeface=".VnTime" panose="020B7200000000000000" pitchFamily="34" charset="0"/>
                  </a:rPr>
                  <a:t>320 m</a:t>
                </a:r>
              </a:p>
            </p:txBody>
          </p:sp>
          <p:sp>
            <p:nvSpPr>
              <p:cNvPr id="30" name="WordArt 15"/>
              <p:cNvSpPr>
                <a:spLocks noChangeArrowheads="1" noChangeShapeType="1" noTextEdit="1"/>
              </p:cNvSpPr>
              <p:nvPr/>
            </p:nvSpPr>
            <p:spPr bwMode="auto">
              <a:xfrm rot="16200000">
                <a:off x="3958" y="11314"/>
                <a:ext cx="629" cy="1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400" kern="10">
                    <a:solidFill>
                      <a:srgbClr val="000000"/>
                    </a:solidFill>
                    <a:latin typeface=".VnTime" panose="020B7200000000000000" pitchFamily="34" charset="0"/>
                  </a:rPr>
                  <a:t>250 m</a:t>
                </a:r>
              </a:p>
            </p:txBody>
          </p:sp>
          <p:sp>
            <p:nvSpPr>
              <p:cNvPr id="31" name="Arc 16"/>
              <p:cNvSpPr>
                <a:spLocks/>
              </p:cNvSpPr>
              <p:nvPr/>
            </p:nvSpPr>
            <p:spPr bwMode="auto">
              <a:xfrm rot="-406539">
                <a:off x="4437" y="11907"/>
                <a:ext cx="162" cy="201"/>
              </a:xfrm>
              <a:custGeom>
                <a:avLst/>
                <a:gdLst>
                  <a:gd name="G0" fmla="+- 0 0 0"/>
                  <a:gd name="G1" fmla="+- 21600 0 0"/>
                  <a:gd name="G2" fmla="+- 21600 0 0"/>
                  <a:gd name="T0" fmla="*/ 0 w 17387"/>
                  <a:gd name="T1" fmla="*/ 0 h 21600"/>
                  <a:gd name="T2" fmla="*/ 17387 w 17387"/>
                  <a:gd name="T3" fmla="*/ 8784 h 21600"/>
                  <a:gd name="T4" fmla="*/ 0 w 17387"/>
                  <a:gd name="T5" fmla="*/ 21600 h 21600"/>
                </a:gdLst>
                <a:ahLst/>
                <a:cxnLst>
                  <a:cxn ang="0">
                    <a:pos x="T0" y="T1"/>
                  </a:cxn>
                  <a:cxn ang="0">
                    <a:pos x="T2" y="T3"/>
                  </a:cxn>
                  <a:cxn ang="0">
                    <a:pos x="T4" y="T5"/>
                  </a:cxn>
                </a:cxnLst>
                <a:rect l="0" t="0" r="r" b="b"/>
                <a:pathLst>
                  <a:path w="17387" h="21600" fill="none" extrusionOk="0">
                    <a:moveTo>
                      <a:pt x="-1" y="0"/>
                    </a:moveTo>
                    <a:cubicBezTo>
                      <a:pt x="6861" y="0"/>
                      <a:pt x="13315" y="3260"/>
                      <a:pt x="17387" y="8783"/>
                    </a:cubicBezTo>
                  </a:path>
                  <a:path w="17387" h="21600" stroke="0" extrusionOk="0">
                    <a:moveTo>
                      <a:pt x="-1" y="0"/>
                    </a:moveTo>
                    <a:cubicBezTo>
                      <a:pt x="6861" y="0"/>
                      <a:pt x="13315" y="3260"/>
                      <a:pt x="17387" y="8783"/>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 name="Rectangle 2"/>
          <p:cNvSpPr/>
          <p:nvPr/>
        </p:nvSpPr>
        <p:spPr>
          <a:xfrm>
            <a:off x="1683302" y="1209484"/>
            <a:ext cx="841897" cy="523220"/>
          </a:xfrm>
          <a:prstGeom prst="rect">
            <a:avLst/>
          </a:prstGeom>
        </p:spPr>
        <p:txBody>
          <a:bodyPr wrap="none">
            <a:spAutoFit/>
          </a:bodyPr>
          <a:lstStyle/>
          <a:p>
            <a:pPr lvl="0" fontAlgn="base">
              <a:spcBef>
                <a:spcPct val="50000"/>
              </a:spcBef>
              <a:spcAft>
                <a:spcPct val="0"/>
              </a:spcAft>
            </a:pPr>
            <a:r>
              <a:rPr lang="en-US" sz="2800" b="1">
                <a:solidFill>
                  <a:srgbClr val="FF0000"/>
                </a:solidFill>
                <a:latin typeface="Times New Roman" panose="02020603050405020304" pitchFamily="18" charset="0"/>
              </a:rPr>
              <a:t>Giải</a:t>
            </a:r>
          </a:p>
        </p:txBody>
      </p:sp>
      <p:sp>
        <p:nvSpPr>
          <p:cNvPr id="5" name="Rectangle 4"/>
          <p:cNvSpPr/>
          <p:nvPr/>
        </p:nvSpPr>
        <p:spPr>
          <a:xfrm>
            <a:off x="879043" y="1863435"/>
            <a:ext cx="2450414" cy="523220"/>
          </a:xfrm>
          <a:prstGeom prst="rect">
            <a:avLst/>
          </a:prstGeom>
        </p:spPr>
        <p:txBody>
          <a:bodyPr wrap="none">
            <a:spAutoFit/>
          </a:bodyPr>
          <a:lstStyle/>
          <a:p>
            <a:pPr lvl="0" fontAlgn="base">
              <a:spcBef>
                <a:spcPct val="50000"/>
              </a:spcBef>
              <a:spcAft>
                <a:spcPct val="0"/>
              </a:spcAft>
            </a:pPr>
            <a:r>
              <a:rPr lang="en-US" sz="2800" b="1">
                <a:solidFill>
                  <a:srgbClr val="000000"/>
                </a:solidFill>
                <a:latin typeface="Times New Roman" panose="02020603050405020304" pitchFamily="18" charset="0"/>
              </a:rPr>
              <a:t>Ta có:  cos</a:t>
            </a:r>
            <a:r>
              <a:rPr lang="el-GR" sz="2800" b="1">
                <a:solidFill>
                  <a:srgbClr val="000000"/>
                </a:solidFill>
                <a:latin typeface="Times New Roman" panose="02020603050405020304" pitchFamily="18" charset="0"/>
              </a:rPr>
              <a:t>α</a:t>
            </a:r>
            <a:r>
              <a:rPr lang="en-US" sz="2800" b="1" i="1">
                <a:solidFill>
                  <a:srgbClr val="000000"/>
                </a:solidFill>
                <a:latin typeface="Times New Roman" panose="02020603050405020304" pitchFamily="18" charset="0"/>
              </a:rPr>
              <a:t>  = </a:t>
            </a:r>
          </a:p>
        </p:txBody>
      </p:sp>
      <p:graphicFrame>
        <p:nvGraphicFramePr>
          <p:cNvPr id="41" name="Object 32"/>
          <p:cNvGraphicFramePr>
            <a:graphicFrameLocks noChangeAspect="1"/>
          </p:cNvGraphicFramePr>
          <p:nvPr>
            <p:extLst>
              <p:ext uri="{D42A27DB-BD31-4B8C-83A1-F6EECF244321}">
                <p14:modId xmlns:p14="http://schemas.microsoft.com/office/powerpoint/2010/main" val="313073781"/>
              </p:ext>
            </p:extLst>
          </p:nvPr>
        </p:nvGraphicFramePr>
        <p:xfrm>
          <a:off x="3159082" y="1690264"/>
          <a:ext cx="2286000" cy="885825"/>
        </p:xfrm>
        <a:graphic>
          <a:graphicData uri="http://schemas.openxmlformats.org/presentationml/2006/ole">
            <mc:AlternateContent xmlns:mc="http://schemas.openxmlformats.org/markup-compatibility/2006">
              <mc:Choice xmlns:v="urn:schemas-microsoft-com:vml" Requires="v">
                <p:oleObj name="Equation" r:id="rId4" imgW="1015920" imgH="393480" progId="Equation.DSMT4">
                  <p:embed/>
                </p:oleObj>
              </mc:Choice>
              <mc:Fallback>
                <p:oleObj name="Equation" r:id="rId4" imgW="10159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082" y="1690264"/>
                        <a:ext cx="22860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p:nvPr/>
        </p:nvSpPr>
        <p:spPr>
          <a:xfrm>
            <a:off x="2498566" y="2921228"/>
            <a:ext cx="1685077" cy="437043"/>
          </a:xfrm>
          <a:prstGeom prst="rect">
            <a:avLst/>
          </a:prstGeom>
        </p:spPr>
        <p:txBody>
          <a:bodyPr wrap="none">
            <a:spAutoFit/>
          </a:bodyPr>
          <a:lstStyle/>
          <a:p>
            <a:pPr lvl="0" fontAlgn="base">
              <a:lnSpc>
                <a:spcPct val="80000"/>
              </a:lnSpc>
              <a:spcBef>
                <a:spcPct val="65000"/>
              </a:spcBef>
              <a:spcAft>
                <a:spcPct val="0"/>
              </a:spcAft>
            </a:pPr>
            <a:r>
              <a:rPr lang="en-US" sz="2800" b="1">
                <a:solidFill>
                  <a:srgbClr val="000000"/>
                </a:solidFill>
                <a:latin typeface="Times New Roman" panose="02020603050405020304" pitchFamily="18" charset="0"/>
                <a:sym typeface="Symbol" panose="05050102010706020507" pitchFamily="18" charset="2"/>
              </a:rPr>
              <a:t> </a:t>
            </a:r>
            <a:r>
              <a:rPr lang="el-GR" sz="2800" b="1">
                <a:solidFill>
                  <a:srgbClr val="000000"/>
                </a:solidFill>
                <a:latin typeface="Times New Roman" panose="02020603050405020304" pitchFamily="18" charset="0"/>
              </a:rPr>
              <a:t>α</a:t>
            </a:r>
            <a:r>
              <a:rPr lang="en-US" sz="2800" b="1">
                <a:solidFill>
                  <a:srgbClr val="000000"/>
                </a:solidFill>
                <a:latin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 39</a:t>
            </a:r>
            <a:r>
              <a:rPr lang="en-US" sz="2800" b="1" baseline="30000">
                <a:solidFill>
                  <a:srgbClr val="000000"/>
                </a:solidFill>
                <a:latin typeface="Times New Roman" panose="02020603050405020304" pitchFamily="18" charset="0"/>
                <a:cs typeface="Times New Roman" panose="02020603050405020304" pitchFamily="18" charset="0"/>
              </a:rPr>
              <a:t>0</a:t>
            </a:r>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56053" y="3475822"/>
            <a:ext cx="8762054" cy="523220"/>
          </a:xfrm>
          <a:prstGeom prst="rect">
            <a:avLst/>
          </a:prstGeom>
        </p:spPr>
        <p:txBody>
          <a:bodyPr wrap="square">
            <a:spAutoFit/>
          </a:bodyPr>
          <a:lstStyle/>
          <a:p>
            <a:pPr lvl="0" fontAlgn="base">
              <a:spcBef>
                <a:spcPct val="50000"/>
              </a:spcBef>
              <a:spcAft>
                <a:spcPct val="0"/>
              </a:spcAft>
            </a:pPr>
            <a:r>
              <a:rPr lang="en-US" sz="2800" b="1">
                <a:solidFill>
                  <a:srgbClr val="000000"/>
                </a:solidFill>
                <a:latin typeface="Times New Roman" panose="02020603050405020304" pitchFamily="18" charset="0"/>
              </a:rPr>
              <a:t>Vậy dòng nước đẩy chiếc đò lệch đi một góc khoảng 39</a:t>
            </a:r>
            <a:r>
              <a:rPr lang="en-US" sz="2800" b="1" baseline="30000">
                <a:solidFill>
                  <a:srgbClr val="000000"/>
                </a:solidFill>
                <a:latin typeface="Times New Roman" panose="02020603050405020304" pitchFamily="18" charset="0"/>
              </a:rPr>
              <a:t>0</a:t>
            </a:r>
            <a:r>
              <a:rPr lang="en-US" sz="2800" b="1">
                <a:solidFill>
                  <a:srgbClr val="000000"/>
                </a:solidFill>
                <a:latin typeface="Times New Roman" panose="02020603050405020304" pitchFamily="18" charset="0"/>
              </a:rPr>
              <a:t>.</a:t>
            </a:r>
          </a:p>
        </p:txBody>
      </p:sp>
      <p:sp>
        <p:nvSpPr>
          <p:cNvPr id="8" name="Rectangle 7"/>
          <p:cNvSpPr/>
          <p:nvPr/>
        </p:nvSpPr>
        <p:spPr>
          <a:xfrm>
            <a:off x="818077" y="751399"/>
            <a:ext cx="3515706" cy="523220"/>
          </a:xfrm>
          <a:prstGeom prst="rect">
            <a:avLst/>
          </a:prstGeom>
          <a:solidFill>
            <a:schemeClr val="accent6"/>
          </a:solidFill>
          <a:ln>
            <a:solidFill>
              <a:schemeClr val="accent1"/>
            </a:solidFill>
          </a:ln>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29/SGK/trang 89</a:t>
            </a:r>
          </a:p>
        </p:txBody>
      </p:sp>
    </p:spTree>
    <p:extLst>
      <p:ext uri="{BB962C8B-B14F-4D97-AF65-F5344CB8AC3E}">
        <p14:creationId xmlns:p14="http://schemas.microsoft.com/office/powerpoint/2010/main" val="42156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733745" y="734928"/>
            <a:ext cx="3018746" cy="523220"/>
          </a:xfrm>
          <a:prstGeom prst="rect">
            <a:avLst/>
          </a:prstGeom>
          <a:solidFill>
            <a:srgbClr val="92D050"/>
          </a:solidFill>
          <a:ln>
            <a:solidFill>
              <a:schemeClr val="accent1"/>
            </a:solidFill>
          </a:ln>
          <a:effectLst/>
        </p:spPr>
        <p:txBody>
          <a:bodyPr wrap="square">
            <a:spAutoFit/>
          </a:bodyPr>
          <a:lstStyle/>
          <a:p>
            <a:pPr fontAlgn="base">
              <a:spcBef>
                <a:spcPct val="50000"/>
              </a:spcBef>
              <a:spcAft>
                <a:spcPct val="0"/>
              </a:spcAft>
            </a:pPr>
            <a:r>
              <a:rPr lang="en-US" sz="2800" b="1">
                <a:solidFill>
                  <a:srgbClr val="FF0000"/>
                </a:solidFill>
                <a:latin typeface="Times New Roman" panose="02020603050405020304" pitchFamily="18" charset="0"/>
              </a:rPr>
              <a:t>Bài tập </a:t>
            </a:r>
            <a:r>
              <a:rPr lang="vi-VN" sz="2800" b="1">
                <a:solidFill>
                  <a:srgbClr val="FF0000"/>
                </a:solidFill>
                <a:latin typeface="Times New Roman" panose="02020603050405020304" pitchFamily="18" charset="0"/>
              </a:rPr>
              <a:t>bổ xung</a:t>
            </a:r>
            <a:r>
              <a:rPr lang="en-US" sz="2800" b="1">
                <a:solidFill>
                  <a:srgbClr val="FF0000"/>
                </a:solidFill>
                <a:latin typeface="Times New Roman" panose="02020603050405020304" pitchFamily="18" charset="0"/>
              </a:rPr>
              <a:t>:</a:t>
            </a:r>
            <a:endParaRPr lang="en-US" sz="2800">
              <a:solidFill>
                <a:srgbClr val="FF0000"/>
              </a:solidFill>
              <a:latin typeface=".VnTime" panose="020B7200000000000000" pitchFamily="34" charset="0"/>
            </a:endParaRPr>
          </a:p>
        </p:txBody>
      </p:sp>
      <p:sp>
        <p:nvSpPr>
          <p:cNvPr id="5125" name="Text Box 5"/>
          <p:cNvSpPr txBox="1">
            <a:spLocks noChangeArrowheads="1"/>
          </p:cNvSpPr>
          <p:nvPr/>
        </p:nvSpPr>
        <p:spPr bwMode="auto">
          <a:xfrm>
            <a:off x="759996" y="1248465"/>
            <a:ext cx="682228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sz="2800" b="1">
                <a:solidFill>
                  <a:srgbClr val="0000CC"/>
                </a:solidFill>
                <a:latin typeface="Times New Roman" panose="02020603050405020304" pitchFamily="18" charset="0"/>
              </a:rPr>
              <a:t>Một cột đèn cao 10m có bóng trên mặt đất dài 6m. Hãy tính góc (làm tròn đến phút) mà tia sáng mặt trời tạo với mặt đất (góc </a:t>
            </a:r>
            <a:r>
              <a:rPr lang="el-GR" sz="2800" b="1">
                <a:solidFill>
                  <a:srgbClr val="0000CC"/>
                </a:solidFill>
                <a:latin typeface="Times New Roman" panose="02020603050405020304" pitchFamily="18" charset="0"/>
                <a:cs typeface="Times New Roman" panose="02020603050405020304" pitchFamily="18" charset="0"/>
              </a:rPr>
              <a:t>α</a:t>
            </a:r>
            <a:r>
              <a:rPr lang="en-US" sz="2800" b="1">
                <a:solidFill>
                  <a:srgbClr val="0000CC"/>
                </a:solidFill>
                <a:latin typeface="Times New Roman" panose="02020603050405020304" pitchFamily="18" charset="0"/>
                <a:cs typeface="Times New Roman" panose="02020603050405020304" pitchFamily="18" charset="0"/>
              </a:rPr>
              <a:t> trong hình)</a:t>
            </a:r>
            <a:endParaRPr lang="el-GR" sz="2800" b="1">
              <a:solidFill>
                <a:srgbClr val="0000CC"/>
              </a:solidFill>
              <a:latin typeface="Times New Roman" panose="02020603050405020304" pitchFamily="18" charset="0"/>
              <a:cs typeface="Times New Roman" panose="02020603050405020304" pitchFamily="18" charset="0"/>
            </a:endParaRPr>
          </a:p>
        </p:txBody>
      </p:sp>
      <p:sp>
        <p:nvSpPr>
          <p:cNvPr id="5126" name="Text Box 6"/>
          <p:cNvSpPr txBox="1">
            <a:spLocks noChangeArrowheads="1"/>
          </p:cNvSpPr>
          <p:nvPr/>
        </p:nvSpPr>
        <p:spPr bwMode="auto">
          <a:xfrm>
            <a:off x="4114800" y="2819400"/>
            <a:ext cx="99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0000"/>
                </a:solidFill>
                <a:latin typeface="Times New Roman" panose="02020603050405020304" pitchFamily="18" charset="0"/>
              </a:rPr>
              <a:t>Giải</a:t>
            </a:r>
          </a:p>
        </p:txBody>
      </p:sp>
      <p:sp>
        <p:nvSpPr>
          <p:cNvPr id="5127" name="Text Box 7"/>
          <p:cNvSpPr txBox="1">
            <a:spLocks noChangeArrowheads="1"/>
          </p:cNvSpPr>
          <p:nvPr/>
        </p:nvSpPr>
        <p:spPr bwMode="auto">
          <a:xfrm>
            <a:off x="2057400" y="3519488"/>
            <a:ext cx="480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000000"/>
                </a:solidFill>
                <a:latin typeface="Times New Roman" panose="02020603050405020304" pitchFamily="18" charset="0"/>
              </a:rPr>
              <a:t>Ta có: tan</a:t>
            </a:r>
            <a:r>
              <a:rPr lang="el-GR" sz="2800" b="1">
                <a:solidFill>
                  <a:srgbClr val="000000"/>
                </a:solidFill>
                <a:latin typeface="Times New Roman" panose="02020603050405020304" pitchFamily="18" charset="0"/>
              </a:rPr>
              <a:t>α</a:t>
            </a:r>
            <a:r>
              <a:rPr lang="en-US" sz="2800" b="1">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rPr>
              <a:t> </a:t>
            </a:r>
          </a:p>
        </p:txBody>
      </p:sp>
      <p:graphicFrame>
        <p:nvGraphicFramePr>
          <p:cNvPr id="5128" name="Object 8"/>
          <p:cNvGraphicFramePr>
            <a:graphicFrameLocks noChangeAspect="1"/>
          </p:cNvGraphicFramePr>
          <p:nvPr/>
        </p:nvGraphicFramePr>
        <p:xfrm>
          <a:off x="4097339" y="3276600"/>
          <a:ext cx="636587" cy="990600"/>
        </p:xfrm>
        <a:graphic>
          <a:graphicData uri="http://schemas.openxmlformats.org/presentationml/2006/ole">
            <mc:AlternateContent xmlns:mc="http://schemas.openxmlformats.org/markup-compatibility/2006">
              <mc:Choice xmlns:v="urn:schemas-microsoft-com:vml" Requires="v">
                <p:oleObj name="Equation" r:id="rId3" imgW="215640" imgH="393480" progId="Equation.DSMT4">
                  <p:embed/>
                </p:oleObj>
              </mc:Choice>
              <mc:Fallback>
                <p:oleObj name="Equation" r:id="rId3" imgW="21564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39" y="3276600"/>
                        <a:ext cx="636587"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61" name="Line 41"/>
          <p:cNvSpPr>
            <a:spLocks noChangeShapeType="1"/>
          </p:cNvSpPr>
          <p:nvPr/>
        </p:nvSpPr>
        <p:spPr bwMode="auto">
          <a:xfrm>
            <a:off x="4800600" y="3810000"/>
            <a:ext cx="381000" cy="0"/>
          </a:xfrm>
          <a:prstGeom prst="line">
            <a:avLst/>
          </a:prstGeom>
          <a:noFill/>
          <a:ln w="82550" cmpd="dbl">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64" name="Text Box 44"/>
          <p:cNvSpPr txBox="1">
            <a:spLocks noChangeArrowheads="1"/>
          </p:cNvSpPr>
          <p:nvPr/>
        </p:nvSpPr>
        <p:spPr bwMode="auto">
          <a:xfrm>
            <a:off x="1649338" y="4216400"/>
            <a:ext cx="9579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800" b="1">
                <a:solidFill>
                  <a:srgbClr val="000000"/>
                </a:solidFill>
                <a:latin typeface="Times New Roman" panose="02020603050405020304" pitchFamily="18" charset="0"/>
              </a:rPr>
              <a:t>Vậy tia nắng mặt trời tạo với mặt đất một góc khoảng 59</a:t>
            </a:r>
            <a:r>
              <a:rPr lang="en-US" sz="2800" b="1" baseline="30000">
                <a:solidFill>
                  <a:srgbClr val="000000"/>
                </a:solidFill>
                <a:latin typeface="Times New Roman" panose="02020603050405020304" pitchFamily="18" charset="0"/>
              </a:rPr>
              <a:t>0</a:t>
            </a:r>
            <a:r>
              <a:rPr lang="en-US" sz="2800" b="1">
                <a:solidFill>
                  <a:srgbClr val="000000"/>
                </a:solidFill>
                <a:latin typeface="Times New Roman" panose="02020603050405020304" pitchFamily="18" charset="0"/>
              </a:rPr>
              <a:t>2'</a:t>
            </a:r>
          </a:p>
        </p:txBody>
      </p:sp>
      <p:grpSp>
        <p:nvGrpSpPr>
          <p:cNvPr id="5166" name="Group 46"/>
          <p:cNvGrpSpPr>
            <a:grpSpLocks/>
          </p:cNvGrpSpPr>
          <p:nvPr/>
        </p:nvGrpSpPr>
        <p:grpSpPr bwMode="auto">
          <a:xfrm>
            <a:off x="7467600" y="296864"/>
            <a:ext cx="2514600" cy="3208337"/>
            <a:chOff x="3936" y="91"/>
            <a:chExt cx="1584" cy="2021"/>
          </a:xfrm>
        </p:grpSpPr>
        <p:grpSp>
          <p:nvGrpSpPr>
            <p:cNvPr id="5160" name="Group 40"/>
            <p:cNvGrpSpPr>
              <a:grpSpLocks/>
            </p:cNvGrpSpPr>
            <p:nvPr/>
          </p:nvGrpSpPr>
          <p:grpSpPr bwMode="auto">
            <a:xfrm>
              <a:off x="3936" y="91"/>
              <a:ext cx="1584" cy="2021"/>
              <a:chOff x="3936" y="91"/>
              <a:chExt cx="1584" cy="2021"/>
            </a:xfrm>
          </p:grpSpPr>
          <p:grpSp>
            <p:nvGrpSpPr>
              <p:cNvPr id="5157" name="Group 37"/>
              <p:cNvGrpSpPr>
                <a:grpSpLocks/>
              </p:cNvGrpSpPr>
              <p:nvPr/>
            </p:nvGrpSpPr>
            <p:grpSpPr bwMode="auto">
              <a:xfrm>
                <a:off x="3936" y="91"/>
                <a:ext cx="1584" cy="2021"/>
                <a:chOff x="3840" y="163"/>
                <a:chExt cx="1776" cy="2463"/>
              </a:xfrm>
            </p:grpSpPr>
            <p:grpSp>
              <p:nvGrpSpPr>
                <p:cNvPr id="5143" name="Group 23"/>
                <p:cNvGrpSpPr>
                  <a:grpSpLocks/>
                </p:cNvGrpSpPr>
                <p:nvPr/>
              </p:nvGrpSpPr>
              <p:grpSpPr bwMode="auto">
                <a:xfrm>
                  <a:off x="3840" y="649"/>
                  <a:ext cx="1372" cy="1751"/>
                  <a:chOff x="3456" y="240"/>
                  <a:chExt cx="1584" cy="1744"/>
                </a:xfrm>
              </p:grpSpPr>
              <p:sp>
                <p:nvSpPr>
                  <p:cNvPr id="5139" name="Line 19"/>
                  <p:cNvSpPr>
                    <a:spLocks noChangeShapeType="1"/>
                  </p:cNvSpPr>
                  <p:nvPr/>
                </p:nvSpPr>
                <p:spPr bwMode="auto">
                  <a:xfrm flipH="1">
                    <a:off x="3936" y="240"/>
                    <a:ext cx="1059" cy="1728"/>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nvGrpSpPr>
                  <p:cNvPr id="5142" name="Group 22"/>
                  <p:cNvGrpSpPr>
                    <a:grpSpLocks/>
                  </p:cNvGrpSpPr>
                  <p:nvPr/>
                </p:nvGrpSpPr>
                <p:grpSpPr bwMode="auto">
                  <a:xfrm>
                    <a:off x="3456" y="456"/>
                    <a:ext cx="1584" cy="1528"/>
                    <a:chOff x="3456" y="456"/>
                    <a:chExt cx="1584" cy="1528"/>
                  </a:xfrm>
                </p:grpSpPr>
                <p:sp>
                  <p:nvSpPr>
                    <p:cNvPr id="5138" name="Line 18"/>
                    <p:cNvSpPr>
                      <a:spLocks noChangeShapeType="1"/>
                    </p:cNvSpPr>
                    <p:nvPr/>
                  </p:nvSpPr>
                  <p:spPr bwMode="auto">
                    <a:xfrm>
                      <a:off x="3456" y="1968"/>
                      <a:ext cx="15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nvGrpSpPr>
                    <p:cNvPr id="5141" name="Group 21"/>
                    <p:cNvGrpSpPr>
                      <a:grpSpLocks/>
                    </p:cNvGrpSpPr>
                    <p:nvPr/>
                  </p:nvGrpSpPr>
                  <p:grpSpPr bwMode="auto">
                    <a:xfrm>
                      <a:off x="4752" y="456"/>
                      <a:ext cx="216" cy="1528"/>
                      <a:chOff x="4752" y="456"/>
                      <a:chExt cx="216" cy="1528"/>
                    </a:xfrm>
                  </p:grpSpPr>
                  <p:grpSp>
                    <p:nvGrpSpPr>
                      <p:cNvPr id="5140" name="Group 20"/>
                      <p:cNvGrpSpPr>
                        <a:grpSpLocks/>
                      </p:cNvGrpSpPr>
                      <p:nvPr/>
                    </p:nvGrpSpPr>
                    <p:grpSpPr bwMode="auto">
                      <a:xfrm>
                        <a:off x="4856" y="744"/>
                        <a:ext cx="0" cy="1240"/>
                        <a:chOff x="4776" y="744"/>
                        <a:chExt cx="0" cy="1240"/>
                      </a:xfrm>
                    </p:grpSpPr>
                    <p:sp>
                      <p:nvSpPr>
                        <p:cNvPr id="5129" name="Line 9"/>
                        <p:cNvSpPr>
                          <a:spLocks noChangeShapeType="1"/>
                        </p:cNvSpPr>
                        <p:nvPr/>
                      </p:nvSpPr>
                      <p:spPr bwMode="auto">
                        <a:xfrm>
                          <a:off x="4776" y="744"/>
                          <a:ext cx="0" cy="984"/>
                        </a:xfrm>
                        <a:prstGeom prst="line">
                          <a:avLst/>
                        </a:prstGeom>
                        <a:noFill/>
                        <a:ln w="107950" cmpd="dbl">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37" name="Line 17"/>
                        <p:cNvSpPr>
                          <a:spLocks noChangeShapeType="1"/>
                        </p:cNvSpPr>
                        <p:nvPr/>
                      </p:nvSpPr>
                      <p:spPr bwMode="auto">
                        <a:xfrm>
                          <a:off x="4776" y="1408"/>
                          <a:ext cx="0" cy="576"/>
                        </a:xfrm>
                        <a:prstGeom prst="line">
                          <a:avLst/>
                        </a:prstGeom>
                        <a:noFill/>
                        <a:ln w="1270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grpSp>
                    <p:nvGrpSpPr>
                      <p:cNvPr id="5136" name="Group 16"/>
                      <p:cNvGrpSpPr>
                        <a:grpSpLocks/>
                      </p:cNvGrpSpPr>
                      <p:nvPr/>
                    </p:nvGrpSpPr>
                    <p:grpSpPr bwMode="auto">
                      <a:xfrm>
                        <a:off x="4752" y="456"/>
                        <a:ext cx="216" cy="312"/>
                        <a:chOff x="4584" y="456"/>
                        <a:chExt cx="384" cy="312"/>
                      </a:xfrm>
                    </p:grpSpPr>
                    <p:sp>
                      <p:nvSpPr>
                        <p:cNvPr id="5131" name="AutoShape 11"/>
                        <p:cNvSpPr>
                          <a:spLocks noChangeArrowheads="1"/>
                        </p:cNvSpPr>
                        <p:nvPr/>
                      </p:nvSpPr>
                      <p:spPr bwMode="auto">
                        <a:xfrm>
                          <a:off x="4656" y="560"/>
                          <a:ext cx="240" cy="192"/>
                        </a:xfrm>
                        <a:prstGeom prst="hexagon">
                          <a:avLst>
                            <a:gd name="adj" fmla="val 31250"/>
                            <a:gd name="vf" fmla="val 11547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30" name="AutoShape 10"/>
                        <p:cNvSpPr>
                          <a:spLocks noChangeArrowheads="1"/>
                        </p:cNvSpPr>
                        <p:nvPr/>
                      </p:nvSpPr>
                      <p:spPr bwMode="auto">
                        <a:xfrm>
                          <a:off x="4584" y="456"/>
                          <a:ext cx="384" cy="192"/>
                        </a:xfrm>
                        <a:prstGeom prst="triangle">
                          <a:avLst>
                            <a:gd name="adj" fmla="val 50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33" name="Freeform 13"/>
                        <p:cNvSpPr>
                          <a:spLocks/>
                        </p:cNvSpPr>
                        <p:nvPr/>
                      </p:nvSpPr>
                      <p:spPr bwMode="auto">
                        <a:xfrm>
                          <a:off x="4776" y="472"/>
                          <a:ext cx="16" cy="176"/>
                        </a:xfrm>
                        <a:custGeom>
                          <a:avLst/>
                          <a:gdLst>
                            <a:gd name="T0" fmla="*/ 0 w 16"/>
                            <a:gd name="T1" fmla="*/ 0 h 176"/>
                            <a:gd name="T2" fmla="*/ 16 w 16"/>
                            <a:gd name="T3" fmla="*/ 176 h 176"/>
                          </a:gdLst>
                          <a:ahLst/>
                          <a:cxnLst>
                            <a:cxn ang="0">
                              <a:pos x="T0" y="T1"/>
                            </a:cxn>
                            <a:cxn ang="0">
                              <a:pos x="T2" y="T3"/>
                            </a:cxn>
                          </a:cxnLst>
                          <a:rect l="0" t="0" r="r" b="b"/>
                          <a:pathLst>
                            <a:path w="16" h="176">
                              <a:moveTo>
                                <a:pt x="0" y="0"/>
                              </a:moveTo>
                              <a:lnTo>
                                <a:pt x="16" y="176"/>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35" name="Freeform 15"/>
                        <p:cNvSpPr>
                          <a:spLocks/>
                        </p:cNvSpPr>
                        <p:nvPr/>
                      </p:nvSpPr>
                      <p:spPr bwMode="auto">
                        <a:xfrm>
                          <a:off x="4768" y="648"/>
                          <a:ext cx="24" cy="120"/>
                        </a:xfrm>
                        <a:custGeom>
                          <a:avLst/>
                          <a:gdLst>
                            <a:gd name="T0" fmla="*/ 24 w 24"/>
                            <a:gd name="T1" fmla="*/ 0 h 120"/>
                            <a:gd name="T2" fmla="*/ 0 w 24"/>
                            <a:gd name="T3" fmla="*/ 120 h 120"/>
                          </a:gdLst>
                          <a:ahLst/>
                          <a:cxnLst>
                            <a:cxn ang="0">
                              <a:pos x="T0" y="T1"/>
                            </a:cxn>
                            <a:cxn ang="0">
                              <a:pos x="T2" y="T3"/>
                            </a:cxn>
                          </a:cxnLst>
                          <a:rect l="0" t="0" r="r" b="b"/>
                          <a:pathLst>
                            <a:path w="24" h="120">
                              <a:moveTo>
                                <a:pt x="24" y="0"/>
                              </a:moveTo>
                              <a:lnTo>
                                <a:pt x="0" y="12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grpSp>
              </p:grpSp>
            </p:grpSp>
            <p:grpSp>
              <p:nvGrpSpPr>
                <p:cNvPr id="5153" name="Group 33"/>
                <p:cNvGrpSpPr>
                  <a:grpSpLocks/>
                </p:cNvGrpSpPr>
                <p:nvPr/>
              </p:nvGrpSpPr>
              <p:grpSpPr bwMode="auto">
                <a:xfrm>
                  <a:off x="5161" y="163"/>
                  <a:ext cx="455" cy="437"/>
                  <a:chOff x="4981" y="307"/>
                  <a:chExt cx="451" cy="371"/>
                </a:xfrm>
              </p:grpSpPr>
              <p:sp>
                <p:nvSpPr>
                  <p:cNvPr id="5144" name="Oval 24"/>
                  <p:cNvSpPr>
                    <a:spLocks noChangeArrowheads="1"/>
                  </p:cNvSpPr>
                  <p:nvPr/>
                </p:nvSpPr>
                <p:spPr bwMode="auto">
                  <a:xfrm rot="-1085910">
                    <a:off x="5117" y="406"/>
                    <a:ext cx="177" cy="15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45" name="Line 25"/>
                  <p:cNvSpPr>
                    <a:spLocks noChangeShapeType="1"/>
                  </p:cNvSpPr>
                  <p:nvPr/>
                </p:nvSpPr>
                <p:spPr bwMode="auto">
                  <a:xfrm rot="20514090" flipV="1">
                    <a:off x="5224" y="307"/>
                    <a:ext cx="59"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46" name="Line 26"/>
                  <p:cNvSpPr>
                    <a:spLocks noChangeShapeType="1"/>
                  </p:cNvSpPr>
                  <p:nvPr/>
                </p:nvSpPr>
                <p:spPr bwMode="auto">
                  <a:xfrm rot="20514090" flipV="1">
                    <a:off x="5133" y="319"/>
                    <a:ext cx="0"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47" name="Line 27"/>
                  <p:cNvSpPr>
                    <a:spLocks noChangeShapeType="1"/>
                  </p:cNvSpPr>
                  <p:nvPr/>
                </p:nvSpPr>
                <p:spPr bwMode="auto">
                  <a:xfrm rot="-1085910">
                    <a:off x="4981" y="483"/>
                    <a:ext cx="118" cy="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48" name="Line 28"/>
                  <p:cNvSpPr>
                    <a:spLocks noChangeShapeType="1"/>
                  </p:cNvSpPr>
                  <p:nvPr/>
                </p:nvSpPr>
                <p:spPr bwMode="auto">
                  <a:xfrm rot="20514090" flipV="1">
                    <a:off x="5020" y="572"/>
                    <a:ext cx="113" cy="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49" name="Line 29"/>
                  <p:cNvSpPr>
                    <a:spLocks noChangeShapeType="1"/>
                  </p:cNvSpPr>
                  <p:nvPr/>
                </p:nvSpPr>
                <p:spPr bwMode="auto">
                  <a:xfrm rot="20514090" flipV="1">
                    <a:off x="5191" y="575"/>
                    <a:ext cx="29" cy="10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50" name="Line 30"/>
                  <p:cNvSpPr>
                    <a:spLocks noChangeShapeType="1"/>
                  </p:cNvSpPr>
                  <p:nvPr/>
                </p:nvSpPr>
                <p:spPr bwMode="auto">
                  <a:xfrm rot="-1085910">
                    <a:off x="5295" y="522"/>
                    <a:ext cx="89" cy="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51" name="Line 31"/>
                  <p:cNvSpPr>
                    <a:spLocks noChangeShapeType="1"/>
                  </p:cNvSpPr>
                  <p:nvPr/>
                </p:nvSpPr>
                <p:spPr bwMode="auto">
                  <a:xfrm rot="-1085910">
                    <a:off x="5314" y="428"/>
                    <a:ext cx="1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sp>
              <p:nvSpPr>
                <p:cNvPr id="5155" name="Text Box 35"/>
                <p:cNvSpPr txBox="1">
                  <a:spLocks noChangeArrowheads="1"/>
                </p:cNvSpPr>
                <p:nvPr/>
              </p:nvSpPr>
              <p:spPr bwMode="auto">
                <a:xfrm>
                  <a:off x="5088" y="1536"/>
                  <a:ext cx="480"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latin typeface="Times New Roman" panose="02020603050405020304" pitchFamily="18" charset="0"/>
                    </a:rPr>
                    <a:t>10m</a:t>
                  </a:r>
                </a:p>
              </p:txBody>
            </p:sp>
            <p:sp>
              <p:nvSpPr>
                <p:cNvPr id="5156" name="Text Box 36"/>
                <p:cNvSpPr txBox="1">
                  <a:spLocks noChangeArrowheads="1"/>
                </p:cNvSpPr>
                <p:nvPr/>
              </p:nvSpPr>
              <p:spPr bwMode="auto">
                <a:xfrm>
                  <a:off x="4512" y="2345"/>
                  <a:ext cx="479"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latin typeface="Times New Roman" panose="02020603050405020304" pitchFamily="18" charset="0"/>
                    </a:rPr>
                    <a:t>6m</a:t>
                  </a:r>
                </a:p>
              </p:txBody>
            </p:sp>
          </p:grpSp>
          <p:sp>
            <p:nvSpPr>
              <p:cNvPr id="5158" name="Arc 38"/>
              <p:cNvSpPr>
                <a:spLocks/>
              </p:cNvSpPr>
              <p:nvPr/>
            </p:nvSpPr>
            <p:spPr bwMode="auto">
              <a:xfrm>
                <a:off x="4392" y="1768"/>
                <a:ext cx="96"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59" name="Rectangle 39"/>
              <p:cNvSpPr>
                <a:spLocks noChangeArrowheads="1"/>
              </p:cNvSpPr>
              <p:nvPr/>
            </p:nvSpPr>
            <p:spPr bwMode="auto">
              <a:xfrm>
                <a:off x="4432" y="1624"/>
                <a:ext cx="232"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600" b="1">
                    <a:solidFill>
                      <a:srgbClr val="000000"/>
                    </a:solidFill>
                    <a:latin typeface="Times New Roman" panose="02020603050405020304" pitchFamily="18" charset="0"/>
                  </a:rPr>
                  <a:t>α</a:t>
                </a:r>
                <a:endParaRPr lang="en-US" sz="2600" b="1">
                  <a:solidFill>
                    <a:srgbClr val="000000"/>
                  </a:solidFill>
                  <a:latin typeface="Times New Roman" panose="02020603050405020304" pitchFamily="18" charset="0"/>
                </a:endParaRPr>
              </a:p>
            </p:txBody>
          </p:sp>
        </p:grpSp>
        <p:sp>
          <p:nvSpPr>
            <p:cNvPr id="5165" name="Rectangle 45"/>
            <p:cNvSpPr>
              <a:spLocks noChangeArrowheads="1"/>
            </p:cNvSpPr>
            <p:nvPr/>
          </p:nvSpPr>
          <p:spPr bwMode="auto">
            <a:xfrm>
              <a:off x="4896" y="1816"/>
              <a:ext cx="96" cy="96"/>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graphicFrame>
        <p:nvGraphicFramePr>
          <p:cNvPr id="5169" name="Object 49"/>
          <p:cNvGraphicFramePr>
            <a:graphicFrameLocks noChangeAspect="1"/>
          </p:cNvGraphicFramePr>
          <p:nvPr/>
        </p:nvGraphicFramePr>
        <p:xfrm>
          <a:off x="5276851" y="3338514"/>
          <a:ext cx="2854325" cy="911225"/>
        </p:xfrm>
        <a:graphic>
          <a:graphicData uri="http://schemas.openxmlformats.org/presentationml/2006/ole">
            <mc:AlternateContent xmlns:mc="http://schemas.openxmlformats.org/markup-compatibility/2006">
              <mc:Choice xmlns:v="urn:schemas-microsoft-com:vml" Requires="v">
                <p:oleObj name="Equation" r:id="rId5" imgW="1269720" imgH="406080" progId="Equation.DSMT4">
                  <p:embed/>
                </p:oleObj>
              </mc:Choice>
              <mc:Fallback>
                <p:oleObj name="Equation" r:id="rId5" imgW="1269720" imgH="406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851" y="3338514"/>
                        <a:ext cx="2854325"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70" name="Text Box 50"/>
          <p:cNvSpPr txBox="1">
            <a:spLocks noChangeArrowheads="1"/>
          </p:cNvSpPr>
          <p:nvPr/>
        </p:nvSpPr>
        <p:spPr bwMode="auto">
          <a:xfrm>
            <a:off x="2057401" y="4953000"/>
            <a:ext cx="53959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i="1">
                <a:solidFill>
                  <a:srgbClr val="FF0000"/>
                </a:solidFill>
                <a:latin typeface="Times New Roman" panose="02020603050405020304" pitchFamily="18" charset="0"/>
              </a:rPr>
              <a:t>Hướng dẫn dùng MTBT để tìm góc </a:t>
            </a:r>
            <a:r>
              <a:rPr lang="el-GR" sz="2600" b="1" i="1">
                <a:solidFill>
                  <a:srgbClr val="FF0000"/>
                </a:solidFill>
                <a:latin typeface="Times New Roman" panose="02020603050405020304" pitchFamily="18" charset="0"/>
              </a:rPr>
              <a:t>α</a:t>
            </a:r>
            <a:r>
              <a:rPr lang="en-US" sz="2600" b="1" i="1">
                <a:solidFill>
                  <a:srgbClr val="FF0000"/>
                </a:solidFill>
                <a:latin typeface="Times New Roman" panose="02020603050405020304" pitchFamily="18" charset="0"/>
              </a:rPr>
              <a:t>:</a:t>
            </a:r>
          </a:p>
        </p:txBody>
      </p:sp>
      <p:sp>
        <p:nvSpPr>
          <p:cNvPr id="5171" name="Line 51"/>
          <p:cNvSpPr>
            <a:spLocks noChangeShapeType="1"/>
          </p:cNvSpPr>
          <p:nvPr/>
        </p:nvSpPr>
        <p:spPr bwMode="auto">
          <a:xfrm>
            <a:off x="2209800" y="4876800"/>
            <a:ext cx="7924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5172" name="Text Box 52"/>
          <p:cNvSpPr txBox="1">
            <a:spLocks noChangeArrowheads="1"/>
          </p:cNvSpPr>
          <p:nvPr/>
        </p:nvSpPr>
        <p:spPr bwMode="auto">
          <a:xfrm>
            <a:off x="2133601" y="5673726"/>
            <a:ext cx="1185863" cy="498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rPr>
              <a:t>SHIFT</a:t>
            </a:r>
          </a:p>
        </p:txBody>
      </p:sp>
      <p:sp>
        <p:nvSpPr>
          <p:cNvPr id="5174" name="Text Box 54"/>
          <p:cNvSpPr txBox="1">
            <a:spLocks noChangeArrowheads="1"/>
          </p:cNvSpPr>
          <p:nvPr/>
        </p:nvSpPr>
        <p:spPr bwMode="auto">
          <a:xfrm>
            <a:off x="4318000" y="5638800"/>
            <a:ext cx="5143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rPr>
              <a:t>10</a:t>
            </a:r>
          </a:p>
        </p:txBody>
      </p:sp>
      <p:sp>
        <p:nvSpPr>
          <p:cNvPr id="5175" name="Text Box 55"/>
          <p:cNvSpPr txBox="1">
            <a:spLocks noChangeArrowheads="1"/>
          </p:cNvSpPr>
          <p:nvPr/>
        </p:nvSpPr>
        <p:spPr bwMode="auto">
          <a:xfrm>
            <a:off x="4953000" y="5619751"/>
            <a:ext cx="374650" cy="498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sym typeface="Symbol" panose="05050102010706020507" pitchFamily="18" charset="2"/>
              </a:rPr>
              <a:t></a:t>
            </a:r>
          </a:p>
        </p:txBody>
      </p:sp>
      <p:sp>
        <p:nvSpPr>
          <p:cNvPr id="5176" name="Text Box 56"/>
          <p:cNvSpPr txBox="1">
            <a:spLocks noChangeArrowheads="1"/>
          </p:cNvSpPr>
          <p:nvPr/>
        </p:nvSpPr>
        <p:spPr bwMode="auto">
          <a:xfrm>
            <a:off x="5397500" y="5657850"/>
            <a:ext cx="3492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rPr>
              <a:t>6</a:t>
            </a:r>
          </a:p>
        </p:txBody>
      </p:sp>
      <p:sp>
        <p:nvSpPr>
          <p:cNvPr id="5178" name="Text Box 58"/>
          <p:cNvSpPr txBox="1">
            <a:spLocks noChangeArrowheads="1"/>
          </p:cNvSpPr>
          <p:nvPr/>
        </p:nvSpPr>
        <p:spPr bwMode="auto">
          <a:xfrm>
            <a:off x="6477000" y="5651501"/>
            <a:ext cx="577594"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baseline="30000">
                <a:solidFill>
                  <a:srgbClr val="000000"/>
                </a:solidFill>
                <a:latin typeface="Times New Roman" panose="02020603050405020304" pitchFamily="18" charset="0"/>
              </a:rPr>
              <a:t>0</a:t>
            </a:r>
            <a:r>
              <a:rPr lang="en-US" sz="2600" b="1">
                <a:solidFill>
                  <a:srgbClr val="000000"/>
                </a:solidFill>
                <a:latin typeface="Times New Roman" panose="02020603050405020304" pitchFamily="18" charset="0"/>
              </a:rPr>
              <a:t>’’’</a:t>
            </a:r>
            <a:endParaRPr lang="en-US" sz="2600" b="1" baseline="30000">
              <a:solidFill>
                <a:srgbClr val="000000"/>
              </a:solidFill>
              <a:latin typeface="Times New Roman" panose="02020603050405020304" pitchFamily="18" charset="0"/>
            </a:endParaRPr>
          </a:p>
        </p:txBody>
      </p:sp>
      <p:sp>
        <p:nvSpPr>
          <p:cNvPr id="5179" name="Text Box 59"/>
          <p:cNvSpPr txBox="1">
            <a:spLocks noChangeArrowheads="1"/>
          </p:cNvSpPr>
          <p:nvPr/>
        </p:nvSpPr>
        <p:spPr bwMode="auto">
          <a:xfrm>
            <a:off x="3594101" y="5651501"/>
            <a:ext cx="652463" cy="498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rPr>
              <a:t>tan</a:t>
            </a:r>
          </a:p>
        </p:txBody>
      </p:sp>
      <p:sp>
        <p:nvSpPr>
          <p:cNvPr id="5180" name="Text Box 60"/>
          <p:cNvSpPr txBox="1">
            <a:spLocks noChangeArrowheads="1"/>
          </p:cNvSpPr>
          <p:nvPr/>
        </p:nvSpPr>
        <p:spPr bwMode="auto">
          <a:xfrm>
            <a:off x="5867400" y="5651501"/>
            <a:ext cx="382588" cy="498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600" b="1">
                <a:solidFill>
                  <a:srgbClr val="000000"/>
                </a:solidFill>
                <a:latin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7">
            <p14:nvContentPartPr>
              <p14:cNvPr id="5182" name="Ink 62"/>
              <p14:cNvContentPartPr>
                <a14:cpLocks xmlns:a14="http://schemas.microsoft.com/office/drawing/2010/main" noRot="1" noChangeAspect="1" noEditPoints="1" noChangeArrowheads="1" noChangeShapeType="1"/>
              </p14:cNvContentPartPr>
              <p14:nvPr/>
            </p14:nvContentPartPr>
            <p14:xfrm>
              <a:off x="8305800" y="5778500"/>
              <a:ext cx="1588" cy="1588"/>
            </p14:xfrm>
          </p:contentPart>
        </mc:Choice>
        <mc:Fallback xmlns="">
          <p:pic>
            <p:nvPicPr>
              <p:cNvPr id="5182" name="Ink 62"/>
              <p:cNvPicPr>
                <a:picLocks noRot="1" noChangeAspect="1" noEditPoints="1" noChangeArrowheads="1" noChangeShapeType="1"/>
              </p:cNvPicPr>
              <p:nvPr/>
            </p:nvPicPr>
            <p:blipFill>
              <a:blip r:embed="rId9"/>
              <a:stretch>
                <a:fillRect/>
              </a:stretch>
            </p:blipFill>
            <p:spPr>
              <a:xfrm>
                <a:off x="8305800" y="5778500"/>
                <a:ext cx="128628" cy="128628"/>
              </a:xfrm>
              <a:prstGeom prst="rect">
                <a:avLst/>
              </a:prstGeom>
            </p:spPr>
          </p:pic>
        </mc:Fallback>
      </mc:AlternateContent>
      <p:sp>
        <p:nvSpPr>
          <p:cNvPr id="2" name="Right Arrow 1">
            <a:hlinkClick r:id="rId10" action="ppaction://hlinkfile"/>
          </p:cNvPr>
          <p:cNvSpPr/>
          <p:nvPr/>
        </p:nvSpPr>
        <p:spPr bwMode="auto">
          <a:xfrm>
            <a:off x="9702895" y="5778500"/>
            <a:ext cx="431705" cy="39370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vi-VN" sz="2600" b="1" i="0" u="none" strike="noStrike" cap="none" normalizeH="0" baseline="0">
              <a:ln>
                <a:noFill/>
              </a:ln>
              <a:solidFill>
                <a:schemeClr val="tx1"/>
              </a:solidFill>
              <a:effectLst/>
              <a:latin typeface="Times New Roman" panose="02020603050405020304" pitchFamily="18" charset="0"/>
            </a:endParaRPr>
          </a:p>
        </p:txBody>
      </p:sp>
      <p:pic>
        <p:nvPicPr>
          <p:cNvPr id="51" name="Picture 50">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134600" y="765354"/>
            <a:ext cx="1381664" cy="1070772"/>
          </a:xfrm>
          <a:prstGeom prst="rect">
            <a:avLst/>
          </a:prstGeom>
        </p:spPr>
      </p:pic>
    </p:spTree>
    <p:extLst>
      <p:ext uri="{BB962C8B-B14F-4D97-AF65-F5344CB8AC3E}">
        <p14:creationId xmlns:p14="http://schemas.microsoft.com/office/powerpoint/2010/main" val="19752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fade">
                                      <p:cBhvr>
                                        <p:cTn id="10" dur="500"/>
                                        <p:tgtEl>
                                          <p:spTgt spid="5127"/>
                                        </p:tgtEl>
                                      </p:cBhvr>
                                    </p:animEffect>
                                  </p:childTnLst>
                                </p:cTn>
                              </p:par>
                              <p:par>
                                <p:cTn id="11" presetID="10" presetClass="entr" presetSubtype="0" fill="hold" nodeType="withEffect">
                                  <p:stCondLst>
                                    <p:cond delay="0"/>
                                  </p:stCondLst>
                                  <p:childTnLst>
                                    <p:set>
                                      <p:cBhvr>
                                        <p:cTn id="12" dur="1" fill="hold">
                                          <p:stCondLst>
                                            <p:cond delay="0"/>
                                          </p:stCondLst>
                                        </p:cTn>
                                        <p:tgtEl>
                                          <p:spTgt spid="5169"/>
                                        </p:tgtEl>
                                        <p:attrNameLst>
                                          <p:attrName>style.visibility</p:attrName>
                                        </p:attrNameLst>
                                      </p:cBhvr>
                                      <p:to>
                                        <p:strVal val="visible"/>
                                      </p:to>
                                    </p:set>
                                    <p:animEffect transition="in" filter="fade">
                                      <p:cBhvr>
                                        <p:cTn id="13" dur="500"/>
                                        <p:tgtEl>
                                          <p:spTgt spid="51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4"/>
                                        </p:tgtEl>
                                        <p:attrNameLst>
                                          <p:attrName>style.visibility</p:attrName>
                                        </p:attrNameLst>
                                      </p:cBhvr>
                                      <p:to>
                                        <p:strVal val="visible"/>
                                      </p:to>
                                    </p:set>
                                    <p:animEffect transition="in" filter="fade">
                                      <p:cBhvr>
                                        <p:cTn id="16" dur="500"/>
                                        <p:tgtEl>
                                          <p:spTgt spid="5164"/>
                                        </p:tgtEl>
                                      </p:cBhvr>
                                    </p:animEffect>
                                  </p:childTnLst>
                                </p:cTn>
                              </p:par>
                              <p:par>
                                <p:cTn id="17" presetID="10" presetClass="entr" presetSubtype="0" fill="hold" nodeType="withEffect">
                                  <p:stCondLst>
                                    <p:cond delay="0"/>
                                  </p:stCondLst>
                                  <p:childTnLst>
                                    <p:set>
                                      <p:cBhvr>
                                        <p:cTn id="18" dur="1" fill="hold">
                                          <p:stCondLst>
                                            <p:cond delay="0"/>
                                          </p:stCondLst>
                                        </p:cTn>
                                        <p:tgtEl>
                                          <p:spTgt spid="5128"/>
                                        </p:tgtEl>
                                        <p:attrNameLst>
                                          <p:attrName>style.visibility</p:attrName>
                                        </p:attrNameLst>
                                      </p:cBhvr>
                                      <p:to>
                                        <p:strVal val="visible"/>
                                      </p:to>
                                    </p:set>
                                    <p:animEffect transition="in" filter="fade">
                                      <p:cBhvr>
                                        <p:cTn id="19" dur="500"/>
                                        <p:tgtEl>
                                          <p:spTgt spid="51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61"/>
                                        </p:tgtEl>
                                        <p:attrNameLst>
                                          <p:attrName>style.visibility</p:attrName>
                                        </p:attrNameLst>
                                      </p:cBhvr>
                                      <p:to>
                                        <p:strVal val="visible"/>
                                      </p:to>
                                    </p:set>
                                    <p:animEffect transition="in" filter="fade">
                                      <p:cBhvr>
                                        <p:cTn id="22" dur="500"/>
                                        <p:tgtEl>
                                          <p:spTgt spid="51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71"/>
                                        </p:tgtEl>
                                        <p:attrNameLst>
                                          <p:attrName>style.visibility</p:attrName>
                                        </p:attrNameLst>
                                      </p:cBhvr>
                                      <p:to>
                                        <p:strVal val="visible"/>
                                      </p:to>
                                    </p:set>
                                    <p:animEffect transition="in" filter="fade">
                                      <p:cBhvr>
                                        <p:cTn id="27" dur="500"/>
                                        <p:tgtEl>
                                          <p:spTgt spid="51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70"/>
                                        </p:tgtEl>
                                        <p:attrNameLst>
                                          <p:attrName>style.visibility</p:attrName>
                                        </p:attrNameLst>
                                      </p:cBhvr>
                                      <p:to>
                                        <p:strVal val="visible"/>
                                      </p:to>
                                    </p:set>
                                    <p:animEffect transition="in" filter="fade">
                                      <p:cBhvr>
                                        <p:cTn id="30" dur="500"/>
                                        <p:tgtEl>
                                          <p:spTgt spid="517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178"/>
                                        </p:tgtEl>
                                        <p:attrNameLst>
                                          <p:attrName>style.visibility</p:attrName>
                                        </p:attrNameLst>
                                      </p:cBhvr>
                                      <p:to>
                                        <p:strVal val="visible"/>
                                      </p:to>
                                    </p:set>
                                    <p:animEffect transition="in" filter="fade">
                                      <p:cBhvr>
                                        <p:cTn id="33" dur="500"/>
                                        <p:tgtEl>
                                          <p:spTgt spid="51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72"/>
                                        </p:tgtEl>
                                        <p:attrNameLst>
                                          <p:attrName>style.visibility</p:attrName>
                                        </p:attrNameLst>
                                      </p:cBhvr>
                                      <p:to>
                                        <p:strVal val="visible"/>
                                      </p:to>
                                    </p:set>
                                    <p:animEffect transition="in" filter="fade">
                                      <p:cBhvr>
                                        <p:cTn id="36" dur="500"/>
                                        <p:tgtEl>
                                          <p:spTgt spid="51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79"/>
                                        </p:tgtEl>
                                        <p:attrNameLst>
                                          <p:attrName>style.visibility</p:attrName>
                                        </p:attrNameLst>
                                      </p:cBhvr>
                                      <p:to>
                                        <p:strVal val="visible"/>
                                      </p:to>
                                    </p:set>
                                    <p:animEffect transition="in" filter="fade">
                                      <p:cBhvr>
                                        <p:cTn id="39" dur="500"/>
                                        <p:tgtEl>
                                          <p:spTgt spid="51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74"/>
                                        </p:tgtEl>
                                        <p:attrNameLst>
                                          <p:attrName>style.visibility</p:attrName>
                                        </p:attrNameLst>
                                      </p:cBhvr>
                                      <p:to>
                                        <p:strVal val="visible"/>
                                      </p:to>
                                    </p:set>
                                    <p:animEffect transition="in" filter="fade">
                                      <p:cBhvr>
                                        <p:cTn id="42" dur="500"/>
                                        <p:tgtEl>
                                          <p:spTgt spid="51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75"/>
                                        </p:tgtEl>
                                        <p:attrNameLst>
                                          <p:attrName>style.visibility</p:attrName>
                                        </p:attrNameLst>
                                      </p:cBhvr>
                                      <p:to>
                                        <p:strVal val="visible"/>
                                      </p:to>
                                    </p:set>
                                    <p:animEffect transition="in" filter="fade">
                                      <p:cBhvr>
                                        <p:cTn id="45" dur="500"/>
                                        <p:tgtEl>
                                          <p:spTgt spid="517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76"/>
                                        </p:tgtEl>
                                        <p:attrNameLst>
                                          <p:attrName>style.visibility</p:attrName>
                                        </p:attrNameLst>
                                      </p:cBhvr>
                                      <p:to>
                                        <p:strVal val="visible"/>
                                      </p:to>
                                    </p:set>
                                    <p:animEffect transition="in" filter="fade">
                                      <p:cBhvr>
                                        <p:cTn id="48" dur="500"/>
                                        <p:tgtEl>
                                          <p:spTgt spid="51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80"/>
                                        </p:tgtEl>
                                        <p:attrNameLst>
                                          <p:attrName>style.visibility</p:attrName>
                                        </p:attrNameLst>
                                      </p:cBhvr>
                                      <p:to>
                                        <p:strVal val="visible"/>
                                      </p:to>
                                    </p:set>
                                    <p:animEffect transition="in" filter="fade">
                                      <p:cBhvr>
                                        <p:cTn id="51" dur="500"/>
                                        <p:tgtEl>
                                          <p:spTgt spid="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P spid="5161" grpId="0" animBg="1"/>
      <p:bldP spid="5164" grpId="0"/>
      <p:bldP spid="5170" grpId="0"/>
      <p:bldP spid="5171" grpId="0" animBg="1"/>
      <p:bldP spid="5172" grpId="0" animBg="1"/>
      <p:bldP spid="5174" grpId="0"/>
      <p:bldP spid="5175" grpId="0" animBg="1"/>
      <p:bldP spid="5176" grpId="0"/>
      <p:bldP spid="5178" grpId="0" animBg="1"/>
      <p:bldP spid="5179" grpId="0" animBg="1"/>
      <p:bldP spid="51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D87DE413-B06A-437A-976C-D8E5A9375C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778" y="632630"/>
            <a:ext cx="4901367" cy="4901367"/>
          </a:xfrm>
          <a:prstGeom prst="rect">
            <a:avLst/>
          </a:prstGeom>
        </p:spPr>
      </p:pic>
      <p:sp>
        <p:nvSpPr>
          <p:cNvPr id="5" name="TextBox 4">
            <a:extLst>
              <a:ext uri="{FF2B5EF4-FFF2-40B4-BE49-F238E27FC236}">
                <a16:creationId xmlns:a16="http://schemas.microsoft.com/office/drawing/2014/main" id="{565C7F0A-1108-448D-AC8B-A440524DFBA7}"/>
              </a:ext>
            </a:extLst>
          </p:cNvPr>
          <p:cNvSpPr txBox="1"/>
          <p:nvPr/>
        </p:nvSpPr>
        <p:spPr>
          <a:xfrm>
            <a:off x="3579580" y="270320"/>
            <a:ext cx="4229911" cy="584775"/>
          </a:xfrm>
          <a:prstGeom prst="rect">
            <a:avLst/>
          </a:prstGeom>
          <a:noFill/>
        </p:spPr>
        <p:txBody>
          <a:bodyPr wrap="square" rtlCol="0">
            <a:spAutoFit/>
          </a:bodyPr>
          <a:lstStyle/>
          <a:p>
            <a:r>
              <a:rPr lang="en-US" sz="3200" b="1">
                <a:ln>
                  <a:solidFill>
                    <a:srgbClr val="FFC000"/>
                  </a:solidFill>
                </a:ln>
                <a:solidFill>
                  <a:srgbClr val="F5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NHÓM</a:t>
            </a:r>
          </a:p>
        </p:txBody>
      </p:sp>
      <p:sp>
        <p:nvSpPr>
          <p:cNvPr id="2" name="TextBox 1"/>
          <p:cNvSpPr txBox="1"/>
          <p:nvPr/>
        </p:nvSpPr>
        <p:spPr>
          <a:xfrm>
            <a:off x="5003321" y="5848708"/>
            <a:ext cx="1175322" cy="523220"/>
          </a:xfrm>
          <a:prstGeom prst="rect">
            <a:avLst/>
          </a:prstGeom>
          <a:solidFill>
            <a:srgbClr val="92D050"/>
          </a:solidFill>
          <a:ln>
            <a:solidFill>
              <a:schemeClr val="accent1"/>
            </a:solidFill>
          </a:ln>
        </p:spPr>
        <p:txBody>
          <a:bodyPr wrap="none" rtlCol="0">
            <a:spAutoFit/>
          </a:bodyPr>
          <a:lstStyle/>
          <a:p>
            <a:r>
              <a:rPr lang="vi-VN" sz="2800" b="1">
                <a:solidFill>
                  <a:srgbClr val="FF0000"/>
                </a:solidFill>
                <a:latin typeface="+mj-lt"/>
              </a:rPr>
              <a:t>5 phút</a:t>
            </a:r>
            <a:endParaRPr lang="en-US" sz="2800" b="1">
              <a:solidFill>
                <a:srgbClr val="FF0000"/>
              </a:solidFill>
              <a:latin typeface="+mj-lt"/>
            </a:endParaRPr>
          </a:p>
        </p:txBody>
      </p:sp>
    </p:spTree>
    <p:extLst>
      <p:ext uri="{BB962C8B-B14F-4D97-AF65-F5344CB8AC3E}">
        <p14:creationId xmlns:p14="http://schemas.microsoft.com/office/powerpoint/2010/main" val="266780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085849" y="671628"/>
            <a:ext cx="3477525" cy="523220"/>
          </a:xfrm>
          <a:prstGeom prst="rect">
            <a:avLst/>
          </a:prstGeom>
          <a:solidFill>
            <a:srgbClr val="92D050"/>
          </a:solidFill>
          <a:ln w="9525">
            <a:solidFill>
              <a:schemeClr val="tx1"/>
            </a:solidFill>
            <a:miter lim="800000"/>
            <a:headEnd/>
            <a:tailEnd/>
          </a:ln>
          <a:effectLst/>
        </p:spPr>
        <p:txBody>
          <a:bodyPr wrap="square">
            <a:spAutoFit/>
          </a:bodyPr>
          <a:lstStyle/>
          <a:p>
            <a:pPr fontAlgn="base">
              <a:spcBef>
                <a:spcPct val="50000"/>
              </a:spcBef>
              <a:spcAft>
                <a:spcPct val="0"/>
              </a:spcAft>
            </a:pPr>
            <a:r>
              <a:rPr lang="en-US" sz="2800" b="1">
                <a:solidFill>
                  <a:srgbClr val="FF0000"/>
                </a:solidFill>
                <a:latin typeface="Times New Roman" panose="02020603050405020304" pitchFamily="18" charset="0"/>
              </a:rPr>
              <a:t>Bài 30 /SGK/trang 89</a:t>
            </a:r>
            <a:endParaRPr lang="en-US" sz="2800">
              <a:solidFill>
                <a:srgbClr val="FF0000"/>
              </a:solidFill>
              <a:latin typeface=".VnTime" panose="020B7200000000000000" pitchFamily="34" charset="0"/>
            </a:endParaRPr>
          </a:p>
        </p:txBody>
      </p:sp>
      <p:sp>
        <p:nvSpPr>
          <p:cNvPr id="3077" name="Text Box 5"/>
          <p:cNvSpPr txBox="1">
            <a:spLocks noChangeArrowheads="1"/>
          </p:cNvSpPr>
          <p:nvPr/>
        </p:nvSpPr>
        <p:spPr bwMode="auto">
          <a:xfrm>
            <a:off x="827089" y="1206996"/>
            <a:ext cx="10615730" cy="27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15000"/>
              </a:lnSpc>
              <a:spcBef>
                <a:spcPct val="65000"/>
              </a:spcBef>
              <a:spcAft>
                <a:spcPct val="0"/>
              </a:spcAft>
            </a:pPr>
            <a:r>
              <a:rPr lang="en-US" sz="2800" b="1">
                <a:solidFill>
                  <a:srgbClr val="0000CC"/>
                </a:solidFill>
                <a:latin typeface="Times New Roman" panose="02020603050405020304" pitchFamily="18" charset="0"/>
              </a:rPr>
              <a:t>Cho tam giác ABC, trong đó BC = 11cm,                                    . Gọi điểm N là chân của đường vuông góc kẻ từ A đến cạnh BC. Hãy tính:</a:t>
            </a:r>
          </a:p>
          <a:p>
            <a:pPr algn="just" fontAlgn="base">
              <a:lnSpc>
                <a:spcPct val="90000"/>
              </a:lnSpc>
              <a:spcBef>
                <a:spcPct val="45000"/>
              </a:spcBef>
              <a:spcAft>
                <a:spcPct val="0"/>
              </a:spcAft>
            </a:pPr>
            <a:r>
              <a:rPr lang="en-US" sz="2800" b="1">
                <a:solidFill>
                  <a:srgbClr val="0000CC"/>
                </a:solidFill>
                <a:latin typeface="Times New Roman" panose="02020603050405020304" pitchFamily="18" charset="0"/>
              </a:rPr>
              <a:t>	a) Đoạn thẳng AN</a:t>
            </a:r>
          </a:p>
          <a:p>
            <a:pPr fontAlgn="base">
              <a:lnSpc>
                <a:spcPct val="90000"/>
              </a:lnSpc>
              <a:spcBef>
                <a:spcPct val="45000"/>
              </a:spcBef>
              <a:spcAft>
                <a:spcPct val="0"/>
              </a:spcAft>
            </a:pPr>
            <a:r>
              <a:rPr lang="en-US" sz="2800" b="1">
                <a:solidFill>
                  <a:srgbClr val="0000CC"/>
                </a:solidFill>
                <a:latin typeface="Times New Roman" panose="02020603050405020304" pitchFamily="18" charset="0"/>
              </a:rPr>
              <a:t>	b) Cạnh AC</a:t>
            </a:r>
            <a:r>
              <a:rPr lang="en-US" sz="2800" b="1">
                <a:solidFill>
                  <a:srgbClr val="000000"/>
                </a:solidFill>
                <a:latin typeface="Times New Roman" panose="02020603050405020304" pitchFamily="18" charset="0"/>
              </a:rPr>
              <a:t>                            </a:t>
            </a:r>
          </a:p>
        </p:txBody>
      </p:sp>
      <p:graphicFrame>
        <p:nvGraphicFramePr>
          <p:cNvPr id="3078" name="Object 6"/>
          <p:cNvGraphicFramePr>
            <a:graphicFrameLocks noChangeAspect="1"/>
          </p:cNvGraphicFramePr>
          <p:nvPr>
            <p:extLst>
              <p:ext uri="{D42A27DB-BD31-4B8C-83A1-F6EECF244321}">
                <p14:modId xmlns:p14="http://schemas.microsoft.com/office/powerpoint/2010/main" val="2115859842"/>
              </p:ext>
            </p:extLst>
          </p:nvPr>
        </p:nvGraphicFramePr>
        <p:xfrm>
          <a:off x="8774114" y="1224726"/>
          <a:ext cx="1524000" cy="473075"/>
        </p:xfrm>
        <a:graphic>
          <a:graphicData uri="http://schemas.openxmlformats.org/presentationml/2006/ole">
            <mc:AlternateContent xmlns:mc="http://schemas.openxmlformats.org/markup-compatibility/2006">
              <mc:Choice xmlns:v="urn:schemas-microsoft-com:vml" Requires="v">
                <p:oleObj name="Equation" r:id="rId3" imgW="736560" imgH="228600" progId="Equation.DSMT4">
                  <p:embed/>
                </p:oleObj>
              </mc:Choice>
              <mc:Fallback>
                <p:oleObj name="Equation" r:id="rId3" imgW="73656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114" y="1224726"/>
                        <a:ext cx="1524000"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7"/>
          <p:cNvGraphicFramePr>
            <a:graphicFrameLocks noChangeAspect="1"/>
          </p:cNvGraphicFramePr>
          <p:nvPr>
            <p:extLst>
              <p:ext uri="{D42A27DB-BD31-4B8C-83A1-F6EECF244321}">
                <p14:modId xmlns:p14="http://schemas.microsoft.com/office/powerpoint/2010/main" val="2005743980"/>
              </p:ext>
            </p:extLst>
          </p:nvPr>
        </p:nvGraphicFramePr>
        <p:xfrm>
          <a:off x="7098781" y="1244570"/>
          <a:ext cx="1714500" cy="542925"/>
        </p:xfrm>
        <a:graphic>
          <a:graphicData uri="http://schemas.openxmlformats.org/presentationml/2006/ole">
            <mc:AlternateContent xmlns:mc="http://schemas.openxmlformats.org/markup-compatibility/2006">
              <mc:Choice xmlns:v="urn:schemas-microsoft-com:vml" Requires="v">
                <p:oleObj name="Equation" r:id="rId5" imgW="787320" imgH="253800" progId="Equation.DSMT4">
                  <p:embed/>
                </p:oleObj>
              </mc:Choice>
              <mc:Fallback>
                <p:oleObj name="Equation" r:id="rId5" imgW="787320" imgH="253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8781" y="1244570"/>
                        <a:ext cx="17145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 name="Freeform 9"/>
          <p:cNvSpPr>
            <a:spLocks/>
          </p:cNvSpPr>
          <p:nvPr/>
        </p:nvSpPr>
        <p:spPr bwMode="auto">
          <a:xfrm rot="3918450">
            <a:off x="7325519" y="3523457"/>
            <a:ext cx="1604963" cy="1111250"/>
          </a:xfrm>
          <a:custGeom>
            <a:avLst/>
            <a:gdLst>
              <a:gd name="T0" fmla="*/ 0 w 1640"/>
              <a:gd name="T1" fmla="*/ 1260 h 1260"/>
              <a:gd name="T2" fmla="*/ 1640 w 1640"/>
              <a:gd name="T3" fmla="*/ 0 h 1260"/>
            </a:gdLst>
            <a:ahLst/>
            <a:cxnLst>
              <a:cxn ang="0">
                <a:pos x="T0" y="T1"/>
              </a:cxn>
              <a:cxn ang="0">
                <a:pos x="T2" y="T3"/>
              </a:cxn>
            </a:cxnLst>
            <a:rect l="0" t="0" r="r" b="b"/>
            <a:pathLst>
              <a:path w="1640" h="1260">
                <a:moveTo>
                  <a:pt x="0" y="1260"/>
                </a:moveTo>
                <a:lnTo>
                  <a:pt x="1640" y="0"/>
                </a:lnTo>
              </a:path>
            </a:pathLst>
          </a:custGeom>
          <a:noFill/>
          <a:ln w="9525" cap="flat" cmpd="sng">
            <a:solidFill>
              <a:srgbClr val="0000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82" name="Freeform 10"/>
          <p:cNvSpPr>
            <a:spLocks/>
          </p:cNvSpPr>
          <p:nvPr/>
        </p:nvSpPr>
        <p:spPr bwMode="auto">
          <a:xfrm>
            <a:off x="6743701" y="3810000"/>
            <a:ext cx="1019175" cy="1574800"/>
          </a:xfrm>
          <a:custGeom>
            <a:avLst/>
            <a:gdLst>
              <a:gd name="T0" fmla="*/ 0 w 642"/>
              <a:gd name="T1" fmla="*/ 992 h 992"/>
              <a:gd name="T2" fmla="*/ 573 w 642"/>
              <a:gd name="T3" fmla="*/ 0 h 992"/>
              <a:gd name="T4" fmla="*/ 642 w 642"/>
              <a:gd name="T5" fmla="*/ 36 h 992"/>
              <a:gd name="T6" fmla="*/ 608 w 642"/>
              <a:gd name="T7" fmla="*/ 88 h 992"/>
              <a:gd name="T8" fmla="*/ 536 w 642"/>
              <a:gd name="T9" fmla="*/ 40 h 992"/>
            </a:gdLst>
            <a:ahLst/>
            <a:cxnLst>
              <a:cxn ang="0">
                <a:pos x="T0" y="T1"/>
              </a:cxn>
              <a:cxn ang="0">
                <a:pos x="T2" y="T3"/>
              </a:cxn>
              <a:cxn ang="0">
                <a:pos x="T4" y="T5"/>
              </a:cxn>
              <a:cxn ang="0">
                <a:pos x="T6" y="T7"/>
              </a:cxn>
              <a:cxn ang="0">
                <a:pos x="T8" y="T9"/>
              </a:cxn>
            </a:cxnLst>
            <a:rect l="0" t="0" r="r" b="b"/>
            <a:pathLst>
              <a:path w="642" h="992">
                <a:moveTo>
                  <a:pt x="0" y="992"/>
                </a:moveTo>
                <a:lnTo>
                  <a:pt x="573" y="0"/>
                </a:lnTo>
                <a:lnTo>
                  <a:pt x="642" y="36"/>
                </a:lnTo>
                <a:lnTo>
                  <a:pt x="608" y="88"/>
                </a:lnTo>
                <a:lnTo>
                  <a:pt x="536" y="40"/>
                </a:lnTo>
              </a:path>
            </a:pathLst>
          </a:custGeom>
          <a:noFill/>
          <a:ln w="22225"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83" name="WordArt 11"/>
          <p:cNvSpPr>
            <a:spLocks noChangeArrowheads="1" noChangeShapeType="1" noTextEdit="1"/>
          </p:cNvSpPr>
          <p:nvPr/>
        </p:nvSpPr>
        <p:spPr bwMode="auto">
          <a:xfrm>
            <a:off x="8296275" y="3876676"/>
            <a:ext cx="153988" cy="22701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H" panose="020B7200000000000000" pitchFamily="34" charset="0"/>
              </a:rPr>
              <a:t>a</a:t>
            </a:r>
          </a:p>
        </p:txBody>
      </p:sp>
      <p:sp>
        <p:nvSpPr>
          <p:cNvPr id="3084" name="WordArt 12"/>
          <p:cNvSpPr>
            <a:spLocks noChangeArrowheads="1" noChangeShapeType="1" noTextEdit="1"/>
          </p:cNvSpPr>
          <p:nvPr/>
        </p:nvSpPr>
        <p:spPr bwMode="auto">
          <a:xfrm>
            <a:off x="7518400" y="3413126"/>
            <a:ext cx="153988" cy="22701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H" panose="020B7200000000000000" pitchFamily="34" charset="0"/>
              </a:rPr>
              <a:t>k</a:t>
            </a:r>
          </a:p>
        </p:txBody>
      </p:sp>
      <p:grpSp>
        <p:nvGrpSpPr>
          <p:cNvPr id="3085" name="Group 13"/>
          <p:cNvGrpSpPr>
            <a:grpSpLocks/>
          </p:cNvGrpSpPr>
          <p:nvPr/>
        </p:nvGrpSpPr>
        <p:grpSpPr bwMode="auto">
          <a:xfrm>
            <a:off x="6553201" y="4089400"/>
            <a:ext cx="3935413" cy="1981200"/>
            <a:chOff x="3168" y="513"/>
            <a:chExt cx="2479" cy="1248"/>
          </a:xfrm>
        </p:grpSpPr>
        <p:sp>
          <p:nvSpPr>
            <p:cNvPr id="3086" name="AutoShape 14"/>
            <p:cNvSpPr>
              <a:spLocks noChangeArrowheads="1"/>
            </p:cNvSpPr>
            <p:nvPr/>
          </p:nvSpPr>
          <p:spPr bwMode="auto">
            <a:xfrm>
              <a:off x="4176" y="513"/>
              <a:ext cx="1351" cy="813"/>
            </a:xfrm>
            <a:prstGeom prst="rtTriangle">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87" name="AutoShape 15"/>
            <p:cNvSpPr>
              <a:spLocks noChangeArrowheads="1"/>
            </p:cNvSpPr>
            <p:nvPr/>
          </p:nvSpPr>
          <p:spPr bwMode="auto">
            <a:xfrm rot="16200000">
              <a:off x="3329" y="479"/>
              <a:ext cx="814" cy="881"/>
            </a:xfrm>
            <a:prstGeom prst="rtTriangle">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nvGrpSpPr>
            <p:cNvPr id="3088" name="Group 16"/>
            <p:cNvGrpSpPr>
              <a:grpSpLocks/>
            </p:cNvGrpSpPr>
            <p:nvPr/>
          </p:nvGrpSpPr>
          <p:grpSpPr bwMode="auto">
            <a:xfrm>
              <a:off x="3168" y="1115"/>
              <a:ext cx="2479" cy="646"/>
              <a:chOff x="3168" y="1115"/>
              <a:chExt cx="2479" cy="646"/>
            </a:xfrm>
          </p:grpSpPr>
          <p:sp>
            <p:nvSpPr>
              <p:cNvPr id="3089" name="Arc 17"/>
              <p:cNvSpPr>
                <a:spLocks/>
              </p:cNvSpPr>
              <p:nvPr/>
            </p:nvSpPr>
            <p:spPr bwMode="auto">
              <a:xfrm rot="16200000">
                <a:off x="5281" y="1207"/>
                <a:ext cx="102" cy="111"/>
              </a:xfrm>
              <a:custGeom>
                <a:avLst/>
                <a:gdLst>
                  <a:gd name="G0" fmla="+- 0 0 0"/>
                  <a:gd name="G1" fmla="+- 21600 0 0"/>
                  <a:gd name="G2" fmla="+- 21600 0 0"/>
                  <a:gd name="T0" fmla="*/ 0 w 17387"/>
                  <a:gd name="T1" fmla="*/ 0 h 21600"/>
                  <a:gd name="T2" fmla="*/ 17387 w 17387"/>
                  <a:gd name="T3" fmla="*/ 8784 h 21600"/>
                  <a:gd name="T4" fmla="*/ 0 w 17387"/>
                  <a:gd name="T5" fmla="*/ 21600 h 21600"/>
                </a:gdLst>
                <a:ahLst/>
                <a:cxnLst>
                  <a:cxn ang="0">
                    <a:pos x="T0" y="T1"/>
                  </a:cxn>
                  <a:cxn ang="0">
                    <a:pos x="T2" y="T3"/>
                  </a:cxn>
                  <a:cxn ang="0">
                    <a:pos x="T4" y="T5"/>
                  </a:cxn>
                </a:cxnLst>
                <a:rect l="0" t="0" r="r" b="b"/>
                <a:pathLst>
                  <a:path w="17387" h="21600" fill="none" extrusionOk="0">
                    <a:moveTo>
                      <a:pt x="-1" y="0"/>
                    </a:moveTo>
                    <a:cubicBezTo>
                      <a:pt x="6861" y="0"/>
                      <a:pt x="13315" y="3260"/>
                      <a:pt x="17387" y="8783"/>
                    </a:cubicBezTo>
                  </a:path>
                  <a:path w="17387" h="21600" stroke="0" extrusionOk="0">
                    <a:moveTo>
                      <a:pt x="-1" y="0"/>
                    </a:moveTo>
                    <a:cubicBezTo>
                      <a:pt x="6861" y="0"/>
                      <a:pt x="13315" y="3260"/>
                      <a:pt x="17387" y="8783"/>
                    </a:cubicBezTo>
                    <a:lnTo>
                      <a:pt x="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90" name="Arc 18"/>
              <p:cNvSpPr>
                <a:spLocks/>
              </p:cNvSpPr>
              <p:nvPr/>
            </p:nvSpPr>
            <p:spPr bwMode="auto">
              <a:xfrm rot="2245045">
                <a:off x="3389" y="1239"/>
                <a:ext cx="89" cy="126"/>
              </a:xfrm>
              <a:custGeom>
                <a:avLst/>
                <a:gdLst>
                  <a:gd name="G0" fmla="+- 0 0 0"/>
                  <a:gd name="G1" fmla="+- 21600 0 0"/>
                  <a:gd name="G2" fmla="+- 21600 0 0"/>
                  <a:gd name="T0" fmla="*/ 0 w 17387"/>
                  <a:gd name="T1" fmla="*/ 0 h 21600"/>
                  <a:gd name="T2" fmla="*/ 17387 w 17387"/>
                  <a:gd name="T3" fmla="*/ 8784 h 21600"/>
                  <a:gd name="T4" fmla="*/ 0 w 17387"/>
                  <a:gd name="T5" fmla="*/ 21600 h 21600"/>
                </a:gdLst>
                <a:ahLst/>
                <a:cxnLst>
                  <a:cxn ang="0">
                    <a:pos x="T0" y="T1"/>
                  </a:cxn>
                  <a:cxn ang="0">
                    <a:pos x="T2" y="T3"/>
                  </a:cxn>
                  <a:cxn ang="0">
                    <a:pos x="T4" y="T5"/>
                  </a:cxn>
                </a:cxnLst>
                <a:rect l="0" t="0" r="r" b="b"/>
                <a:pathLst>
                  <a:path w="17387" h="21600" fill="none" extrusionOk="0">
                    <a:moveTo>
                      <a:pt x="-1" y="0"/>
                    </a:moveTo>
                    <a:cubicBezTo>
                      <a:pt x="6861" y="0"/>
                      <a:pt x="13315" y="3260"/>
                      <a:pt x="17387" y="8783"/>
                    </a:cubicBezTo>
                  </a:path>
                  <a:path w="17387" h="21600" stroke="0" extrusionOk="0">
                    <a:moveTo>
                      <a:pt x="-1" y="0"/>
                    </a:moveTo>
                    <a:cubicBezTo>
                      <a:pt x="6861" y="0"/>
                      <a:pt x="13315" y="3260"/>
                      <a:pt x="17387" y="8783"/>
                    </a:cubicBezTo>
                    <a:lnTo>
                      <a:pt x="0" y="21600"/>
                    </a:lnTo>
                    <a:close/>
                  </a:path>
                </a:pathLst>
              </a:custGeom>
              <a:noFill/>
              <a:ln w="38100" cmpd="dbl">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91" name="Rectangle 19"/>
              <p:cNvSpPr>
                <a:spLocks noChangeArrowheads="1"/>
              </p:cNvSpPr>
              <p:nvPr/>
            </p:nvSpPr>
            <p:spPr bwMode="auto">
              <a:xfrm>
                <a:off x="4175" y="1252"/>
                <a:ext cx="63" cy="71"/>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092" name="WordArt 20"/>
              <p:cNvSpPr>
                <a:spLocks noChangeArrowheads="1" noChangeShapeType="1" noTextEdit="1"/>
              </p:cNvSpPr>
              <p:nvPr/>
            </p:nvSpPr>
            <p:spPr bwMode="auto">
              <a:xfrm>
                <a:off x="5017" y="1191"/>
                <a:ext cx="128" cy="10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 panose="020B7200000000000000" pitchFamily="34" charset="0"/>
                  </a:rPr>
                  <a:t>30</a:t>
                </a:r>
              </a:p>
            </p:txBody>
          </p:sp>
          <p:sp>
            <p:nvSpPr>
              <p:cNvPr id="3093" name="WordArt 21"/>
              <p:cNvSpPr>
                <a:spLocks noChangeArrowheads="1" noChangeShapeType="1" noTextEdit="1"/>
              </p:cNvSpPr>
              <p:nvPr/>
            </p:nvSpPr>
            <p:spPr bwMode="auto">
              <a:xfrm>
                <a:off x="5148" y="1138"/>
                <a:ext cx="34" cy="7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 panose="020B7200000000000000" pitchFamily="34" charset="0"/>
                  </a:rPr>
                  <a:t>0</a:t>
                </a:r>
              </a:p>
            </p:txBody>
          </p:sp>
          <p:sp>
            <p:nvSpPr>
              <p:cNvPr id="3094" name="WordArt 22"/>
              <p:cNvSpPr>
                <a:spLocks noChangeArrowheads="1" noChangeShapeType="1" noTextEdit="1"/>
              </p:cNvSpPr>
              <p:nvPr/>
            </p:nvSpPr>
            <p:spPr bwMode="auto">
              <a:xfrm>
                <a:off x="3554" y="1176"/>
                <a:ext cx="128" cy="10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 panose="020B7200000000000000" pitchFamily="34" charset="0"/>
                  </a:rPr>
                  <a:t>38</a:t>
                </a:r>
              </a:p>
            </p:txBody>
          </p:sp>
          <p:sp>
            <p:nvSpPr>
              <p:cNvPr id="3095" name="WordArt 23"/>
              <p:cNvSpPr>
                <a:spLocks noChangeArrowheads="1" noChangeShapeType="1" noTextEdit="1"/>
              </p:cNvSpPr>
              <p:nvPr/>
            </p:nvSpPr>
            <p:spPr bwMode="auto">
              <a:xfrm>
                <a:off x="3679" y="1115"/>
                <a:ext cx="34" cy="7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 panose="020B7200000000000000" pitchFamily="34" charset="0"/>
                  </a:rPr>
                  <a:t>0</a:t>
                </a:r>
              </a:p>
            </p:txBody>
          </p:sp>
          <p:sp>
            <p:nvSpPr>
              <p:cNvPr id="3096" name="WordArt 24"/>
              <p:cNvSpPr>
                <a:spLocks noChangeArrowheads="1" noChangeShapeType="1" noTextEdit="1"/>
              </p:cNvSpPr>
              <p:nvPr/>
            </p:nvSpPr>
            <p:spPr bwMode="auto">
              <a:xfrm>
                <a:off x="3168" y="1350"/>
                <a:ext cx="97" cy="11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H" panose="020B7200000000000000" pitchFamily="34" charset="0"/>
                  </a:rPr>
                  <a:t>b</a:t>
                </a:r>
              </a:p>
            </p:txBody>
          </p:sp>
          <p:sp>
            <p:nvSpPr>
              <p:cNvPr id="3097" name="WordArt 25"/>
              <p:cNvSpPr>
                <a:spLocks noChangeArrowheads="1" noChangeShapeType="1" noTextEdit="1"/>
              </p:cNvSpPr>
              <p:nvPr/>
            </p:nvSpPr>
            <p:spPr bwMode="auto">
              <a:xfrm>
                <a:off x="5550" y="1287"/>
                <a:ext cx="97" cy="14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H" panose="020B7200000000000000" pitchFamily="34" charset="0"/>
                  </a:rPr>
                  <a:t>c</a:t>
                </a:r>
              </a:p>
            </p:txBody>
          </p:sp>
          <p:sp>
            <p:nvSpPr>
              <p:cNvPr id="3098" name="WordArt 26"/>
              <p:cNvSpPr>
                <a:spLocks noChangeArrowheads="1" noChangeShapeType="1" noTextEdit="1"/>
              </p:cNvSpPr>
              <p:nvPr/>
            </p:nvSpPr>
            <p:spPr bwMode="auto">
              <a:xfrm>
                <a:off x="4211" y="1363"/>
                <a:ext cx="97" cy="11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H" panose="020B7200000000000000" pitchFamily="34" charset="0"/>
                  </a:rPr>
                  <a:t>n</a:t>
                </a:r>
              </a:p>
            </p:txBody>
          </p:sp>
          <p:sp>
            <p:nvSpPr>
              <p:cNvPr id="3099" name="WordArt 27"/>
              <p:cNvSpPr>
                <a:spLocks noChangeArrowheads="1" noChangeShapeType="1" noTextEdit="1"/>
              </p:cNvSpPr>
              <p:nvPr/>
            </p:nvSpPr>
            <p:spPr bwMode="auto">
              <a:xfrm>
                <a:off x="4357" y="1654"/>
                <a:ext cx="316" cy="10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400" b="1" kern="10">
                    <a:solidFill>
                      <a:srgbClr val="000000"/>
                    </a:solidFill>
                    <a:latin typeface=".VnTime" panose="020B7200000000000000" pitchFamily="34" charset="0"/>
                  </a:rPr>
                  <a:t>11 cm</a:t>
                </a:r>
              </a:p>
            </p:txBody>
          </p:sp>
          <p:sp>
            <p:nvSpPr>
              <p:cNvPr id="3100" name="Arc 28"/>
              <p:cNvSpPr>
                <a:spLocks/>
              </p:cNvSpPr>
              <p:nvPr/>
            </p:nvSpPr>
            <p:spPr bwMode="auto">
              <a:xfrm rot="10800000">
                <a:off x="3289" y="1296"/>
                <a:ext cx="2241" cy="302"/>
              </a:xfrm>
              <a:custGeom>
                <a:avLst/>
                <a:gdLst>
                  <a:gd name="G0" fmla="+- 21496 0 0"/>
                  <a:gd name="G1" fmla="+- 21600 0 0"/>
                  <a:gd name="G2" fmla="+- 21600 0 0"/>
                  <a:gd name="T0" fmla="*/ 0 w 42918"/>
                  <a:gd name="T1" fmla="*/ 19487 h 21600"/>
                  <a:gd name="T2" fmla="*/ 42918 w 42918"/>
                  <a:gd name="T3" fmla="*/ 18835 h 21600"/>
                  <a:gd name="T4" fmla="*/ 21496 w 42918"/>
                  <a:gd name="T5" fmla="*/ 21600 h 21600"/>
                </a:gdLst>
                <a:ahLst/>
                <a:cxnLst>
                  <a:cxn ang="0">
                    <a:pos x="T0" y="T1"/>
                  </a:cxn>
                  <a:cxn ang="0">
                    <a:pos x="T2" y="T3"/>
                  </a:cxn>
                  <a:cxn ang="0">
                    <a:pos x="T4" y="T5"/>
                  </a:cxn>
                </a:cxnLst>
                <a:rect l="0" t="0" r="r" b="b"/>
                <a:pathLst>
                  <a:path w="42918" h="21600" fill="none" extrusionOk="0">
                    <a:moveTo>
                      <a:pt x="-1" y="19486"/>
                    </a:moveTo>
                    <a:cubicBezTo>
                      <a:pt x="1086" y="8429"/>
                      <a:pt x="10385" y="0"/>
                      <a:pt x="21496" y="0"/>
                    </a:cubicBezTo>
                    <a:cubicBezTo>
                      <a:pt x="32356" y="0"/>
                      <a:pt x="41528" y="8063"/>
                      <a:pt x="42918" y="18834"/>
                    </a:cubicBezTo>
                  </a:path>
                  <a:path w="42918" h="21600" stroke="0" extrusionOk="0">
                    <a:moveTo>
                      <a:pt x="-1" y="19486"/>
                    </a:moveTo>
                    <a:cubicBezTo>
                      <a:pt x="1086" y="8429"/>
                      <a:pt x="10385" y="0"/>
                      <a:pt x="21496" y="0"/>
                    </a:cubicBezTo>
                    <a:cubicBezTo>
                      <a:pt x="32356" y="0"/>
                      <a:pt x="41528" y="8063"/>
                      <a:pt x="42918" y="18834"/>
                    </a:cubicBezTo>
                    <a:lnTo>
                      <a:pt x="21496" y="21600"/>
                    </a:lnTo>
                    <a:close/>
                  </a:path>
                </a:pathLst>
              </a:custGeom>
              <a:noFill/>
              <a:ln w="95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grpSp>
      <p:sp>
        <p:nvSpPr>
          <p:cNvPr id="3101" name="Text Box 29"/>
          <p:cNvSpPr txBox="1">
            <a:spLocks noChangeArrowheads="1"/>
          </p:cNvSpPr>
          <p:nvPr/>
        </p:nvSpPr>
        <p:spPr bwMode="auto">
          <a:xfrm>
            <a:off x="1692067" y="4137789"/>
            <a:ext cx="4632533" cy="215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lnSpc>
                <a:spcPct val="85000"/>
              </a:lnSpc>
              <a:spcBef>
                <a:spcPct val="15000"/>
              </a:spcBef>
              <a:spcAft>
                <a:spcPct val="0"/>
              </a:spcAft>
            </a:pPr>
            <a:r>
              <a:rPr lang="en-US" sz="2800" b="1">
                <a:solidFill>
                  <a:srgbClr val="FF0000"/>
                </a:solidFill>
                <a:latin typeface="Times New Roman" panose="02020603050405020304" pitchFamily="18" charset="0"/>
              </a:rPr>
              <a:t>Gợi ý:</a:t>
            </a:r>
          </a:p>
          <a:p>
            <a:pPr fontAlgn="base">
              <a:lnSpc>
                <a:spcPct val="85000"/>
              </a:lnSpc>
              <a:spcBef>
                <a:spcPct val="15000"/>
              </a:spcBef>
              <a:spcAft>
                <a:spcPct val="0"/>
              </a:spcAft>
            </a:pPr>
            <a:r>
              <a:rPr lang="en-US" sz="2800" b="1">
                <a:solidFill>
                  <a:srgbClr val="000000"/>
                </a:solidFill>
                <a:latin typeface="Times New Roman" panose="02020603050405020304" pitchFamily="18" charset="0"/>
              </a:rPr>
              <a:t>- Tính BK </a:t>
            </a:r>
          </a:p>
          <a:p>
            <a:pPr fontAlgn="base">
              <a:lnSpc>
                <a:spcPct val="85000"/>
              </a:lnSpc>
              <a:spcBef>
                <a:spcPct val="15000"/>
              </a:spcBef>
              <a:spcAft>
                <a:spcPct val="0"/>
              </a:spcAft>
            </a:pPr>
            <a:r>
              <a:rPr lang="en-US" sz="2800" b="1">
                <a:solidFill>
                  <a:srgbClr val="000000"/>
                </a:solidFill>
                <a:latin typeface="Times New Roman" panose="02020603050405020304" pitchFamily="18" charset="0"/>
              </a:rPr>
              <a:t>- Tính góc ABK rồi tính AB</a:t>
            </a:r>
          </a:p>
          <a:p>
            <a:pPr fontAlgn="base">
              <a:lnSpc>
                <a:spcPct val="85000"/>
              </a:lnSpc>
              <a:spcBef>
                <a:spcPct val="15000"/>
              </a:spcBef>
              <a:spcAft>
                <a:spcPct val="0"/>
              </a:spcAft>
            </a:pPr>
            <a:r>
              <a:rPr lang="en-US" sz="2800" b="1">
                <a:solidFill>
                  <a:srgbClr val="000000"/>
                </a:solidFill>
                <a:latin typeface="Times New Roman" panose="02020603050405020304" pitchFamily="18" charset="0"/>
              </a:rPr>
              <a:t>- Tính AN, AC</a:t>
            </a:r>
          </a:p>
          <a:p>
            <a:pPr fontAlgn="base">
              <a:lnSpc>
                <a:spcPct val="85000"/>
              </a:lnSpc>
              <a:spcBef>
                <a:spcPct val="15000"/>
              </a:spcBef>
              <a:spcAft>
                <a:spcPct val="0"/>
              </a:spcAft>
            </a:pPr>
            <a:endParaRPr lang="en-US" sz="2600" b="1">
              <a:solidFill>
                <a:srgbClr val="000000"/>
              </a:solidFill>
              <a:latin typeface="Times New Roman" panose="02020603050405020304" pitchFamily="18" charset="0"/>
            </a:endParaRPr>
          </a:p>
        </p:txBody>
      </p:sp>
      <p:grpSp>
        <p:nvGrpSpPr>
          <p:cNvPr id="3102" name="Group 30"/>
          <p:cNvGrpSpPr>
            <a:grpSpLocks/>
          </p:cNvGrpSpPr>
          <p:nvPr/>
        </p:nvGrpSpPr>
        <p:grpSpPr bwMode="auto">
          <a:xfrm>
            <a:off x="6977063" y="4533900"/>
            <a:ext cx="1066800" cy="571500"/>
            <a:chOff x="3435" y="792"/>
            <a:chExt cx="672" cy="360"/>
          </a:xfrm>
        </p:grpSpPr>
        <p:grpSp>
          <p:nvGrpSpPr>
            <p:cNvPr id="3103" name="Group 31"/>
            <p:cNvGrpSpPr>
              <a:grpSpLocks/>
            </p:cNvGrpSpPr>
            <p:nvPr/>
          </p:nvGrpSpPr>
          <p:grpSpPr bwMode="auto">
            <a:xfrm>
              <a:off x="3456" y="1056"/>
              <a:ext cx="48" cy="96"/>
              <a:chOff x="3456" y="1056"/>
              <a:chExt cx="48" cy="96"/>
            </a:xfrm>
          </p:grpSpPr>
          <p:sp>
            <p:nvSpPr>
              <p:cNvPr id="3104" name="Arc 32"/>
              <p:cNvSpPr>
                <a:spLocks/>
              </p:cNvSpPr>
              <p:nvPr/>
            </p:nvSpPr>
            <p:spPr bwMode="auto">
              <a:xfrm>
                <a:off x="3456" y="1056"/>
                <a:ext cx="48"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3105" name="Line 33"/>
              <p:cNvSpPr>
                <a:spLocks noChangeShapeType="1"/>
              </p:cNvSpPr>
              <p:nvPr/>
            </p:nvSpPr>
            <p:spPr bwMode="auto">
              <a:xfrm flipH="1">
                <a:off x="3456" y="1056"/>
                <a:ext cx="48" cy="48"/>
              </a:xfrm>
              <a:prstGeom prst="line">
                <a:avLst/>
              </a:prstGeom>
              <a:noFill/>
              <a:ln w="38100" cmpd="dbl">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grpSp>
        <p:sp>
          <p:nvSpPr>
            <p:cNvPr id="3106" name="Text Box 34"/>
            <p:cNvSpPr txBox="1">
              <a:spLocks noChangeArrowheads="1"/>
            </p:cNvSpPr>
            <p:nvPr/>
          </p:nvSpPr>
          <p:spPr bwMode="auto">
            <a:xfrm rot="-1463333">
              <a:off x="3435" y="792"/>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b="1">
                  <a:solidFill>
                    <a:srgbClr val="000000"/>
                  </a:solidFill>
                  <a:latin typeface="Times New Roman" panose="02020603050405020304" pitchFamily="18" charset="0"/>
                </a:rPr>
                <a:t>22</a:t>
              </a:r>
              <a:r>
                <a:rPr lang="en-US" sz="1400" b="1" baseline="30000">
                  <a:solidFill>
                    <a:srgbClr val="000000"/>
                  </a:solidFill>
                  <a:latin typeface="Times New Roman" panose="02020603050405020304" pitchFamily="18" charset="0"/>
                </a:rPr>
                <a:t>0</a:t>
              </a:r>
              <a:endParaRPr lang="en-US" sz="1400" b="1">
                <a:solidFill>
                  <a:srgbClr val="000000"/>
                </a:solidFill>
                <a:latin typeface="Times New Roman" panose="02020603050405020304" pitchFamily="18" charset="0"/>
              </a:endParaRPr>
            </a:p>
          </p:txBody>
        </p:sp>
      </p:grpSp>
      <p:sp>
        <p:nvSpPr>
          <p:cNvPr id="3107" name="Rectangle 35"/>
          <p:cNvSpPr>
            <a:spLocks noChangeArrowheads="1"/>
          </p:cNvSpPr>
          <p:nvPr/>
        </p:nvSpPr>
        <p:spPr bwMode="auto">
          <a:xfrm rot="18197307">
            <a:off x="6734175" y="4295775"/>
            <a:ext cx="69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b="1">
                <a:solidFill>
                  <a:srgbClr val="000000"/>
                </a:solidFill>
                <a:latin typeface="Times New Roman" panose="02020603050405020304" pitchFamily="18" charset="0"/>
              </a:rPr>
              <a:t>5,5cm</a:t>
            </a:r>
          </a:p>
        </p:txBody>
      </p:sp>
    </p:spTree>
    <p:extLst>
      <p:ext uri="{BB962C8B-B14F-4D97-AF65-F5344CB8AC3E}">
        <p14:creationId xmlns:p14="http://schemas.microsoft.com/office/powerpoint/2010/main" val="3302815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box(in)">
                                      <p:cBhvr>
                                        <p:cTn id="7" dur="500"/>
                                        <p:tgtEl>
                                          <p:spTgt spid="308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box(in)">
                                      <p:cBhvr>
                                        <p:cTn id="11" dur="500"/>
                                        <p:tgtEl>
                                          <p:spTgt spid="3082"/>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3084"/>
                                        </p:tgtEl>
                                        <p:attrNameLst>
                                          <p:attrName>style.visibility</p:attrName>
                                        </p:attrNameLst>
                                      </p:cBhvr>
                                      <p:to>
                                        <p:strVal val="visible"/>
                                      </p:to>
                                    </p:set>
                                    <p:animEffect transition="in" filter="box(in)">
                                      <p:cBhvr>
                                        <p:cTn id="14" dur="500"/>
                                        <p:tgtEl>
                                          <p:spTgt spid="30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101">
                                            <p:txEl>
                                              <p:pRg st="0" end="0"/>
                                            </p:txEl>
                                          </p:spTgt>
                                        </p:tgtEl>
                                        <p:attrNameLst>
                                          <p:attrName>style.visibility</p:attrName>
                                        </p:attrNameLst>
                                      </p:cBhvr>
                                      <p:to>
                                        <p:strVal val="visible"/>
                                      </p:to>
                                    </p:set>
                                    <p:animEffect transition="in" filter="box(in)">
                                      <p:cBhvr>
                                        <p:cTn id="19" dur="500"/>
                                        <p:tgtEl>
                                          <p:spTgt spid="3101">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101">
                                            <p:txEl>
                                              <p:pRg st="1" end="1"/>
                                            </p:txEl>
                                          </p:spTgt>
                                        </p:tgtEl>
                                        <p:attrNameLst>
                                          <p:attrName>style.visibility</p:attrName>
                                        </p:attrNameLst>
                                      </p:cBhvr>
                                      <p:to>
                                        <p:strVal val="visible"/>
                                      </p:to>
                                    </p:set>
                                    <p:animEffect transition="in" filter="box(in)">
                                      <p:cBhvr>
                                        <p:cTn id="24" dur="500"/>
                                        <p:tgtEl>
                                          <p:spTgt spid="3101">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101">
                                            <p:txEl>
                                              <p:pRg st="2" end="2"/>
                                            </p:txEl>
                                          </p:spTgt>
                                        </p:tgtEl>
                                        <p:attrNameLst>
                                          <p:attrName>style.visibility</p:attrName>
                                        </p:attrNameLst>
                                      </p:cBhvr>
                                      <p:to>
                                        <p:strVal val="visible"/>
                                      </p:to>
                                    </p:set>
                                    <p:animEffect transition="in" filter="box(in)">
                                      <p:cBhvr>
                                        <p:cTn id="29" dur="500"/>
                                        <p:tgtEl>
                                          <p:spTgt spid="310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3101">
                                            <p:txEl>
                                              <p:pRg st="3" end="3"/>
                                            </p:txEl>
                                          </p:spTgt>
                                        </p:tgtEl>
                                        <p:attrNameLst>
                                          <p:attrName>style.visibility</p:attrName>
                                        </p:attrNameLst>
                                      </p:cBhvr>
                                      <p:to>
                                        <p:strVal val="visible"/>
                                      </p:to>
                                    </p:set>
                                    <p:animEffect transition="in" filter="box(in)">
                                      <p:cBhvr>
                                        <p:cTn id="34" dur="500"/>
                                        <p:tgtEl>
                                          <p:spTgt spid="3101">
                                            <p:txEl>
                                              <p:pRg st="3" end="3"/>
                                            </p:txEl>
                                          </p:spTgt>
                                        </p:tgtEl>
                                      </p:cBhvr>
                                    </p:animEffect>
                                  </p:childTnLst>
                                </p:cTn>
                              </p:par>
                            </p:childTnLst>
                          </p:cTn>
                        </p:par>
                        <p:par>
                          <p:cTn id="35" fill="hold" nodeType="afterGroup">
                            <p:stCondLst>
                              <p:cond delay="500"/>
                            </p:stCondLst>
                            <p:childTnLst>
                              <p:par>
                                <p:cTn id="36" presetID="4" presetClass="entr" presetSubtype="16" fill="hold" grpId="0" nodeType="afterEffect">
                                  <p:stCondLst>
                                    <p:cond delay="0"/>
                                  </p:stCondLst>
                                  <p:childTnLst>
                                    <p:set>
                                      <p:cBhvr>
                                        <p:cTn id="37" dur="1" fill="hold">
                                          <p:stCondLst>
                                            <p:cond delay="0"/>
                                          </p:stCondLst>
                                        </p:cTn>
                                        <p:tgtEl>
                                          <p:spTgt spid="3107"/>
                                        </p:tgtEl>
                                        <p:attrNameLst>
                                          <p:attrName>style.visibility</p:attrName>
                                        </p:attrNameLst>
                                      </p:cBhvr>
                                      <p:to>
                                        <p:strVal val="visible"/>
                                      </p:to>
                                    </p:set>
                                    <p:animEffect transition="in" filter="box(in)">
                                      <p:cBhvr>
                                        <p:cTn id="38" dur="2000"/>
                                        <p:tgtEl>
                                          <p:spTgt spid="3107"/>
                                        </p:tgtEl>
                                      </p:cBhvr>
                                    </p:animEffect>
                                  </p:childTnLst>
                                </p:cTn>
                              </p:par>
                            </p:childTnLst>
                          </p:cTn>
                        </p:par>
                        <p:par>
                          <p:cTn id="39" fill="hold" nodeType="afterGroup">
                            <p:stCondLst>
                              <p:cond delay="2500"/>
                            </p:stCondLst>
                            <p:childTnLst>
                              <p:par>
                                <p:cTn id="40" presetID="4" presetClass="entr" presetSubtype="16" fill="hold" nodeType="afterEffect">
                                  <p:stCondLst>
                                    <p:cond delay="0"/>
                                  </p:stCondLst>
                                  <p:childTnLst>
                                    <p:set>
                                      <p:cBhvr>
                                        <p:cTn id="41" dur="1" fill="hold">
                                          <p:stCondLst>
                                            <p:cond delay="0"/>
                                          </p:stCondLst>
                                        </p:cTn>
                                        <p:tgtEl>
                                          <p:spTgt spid="3102"/>
                                        </p:tgtEl>
                                        <p:attrNameLst>
                                          <p:attrName>style.visibility</p:attrName>
                                        </p:attrNameLst>
                                      </p:cBhvr>
                                      <p:to>
                                        <p:strVal val="visible"/>
                                      </p:to>
                                    </p:set>
                                    <p:animEffect transition="in" filter="box(in)">
                                      <p:cBhvr>
                                        <p:cTn id="42" dur="2000"/>
                                        <p:tgtEl>
                                          <p:spTgt spid="3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animBg="1"/>
      <p:bldP spid="3082" grpId="0" animBg="1"/>
      <p:bldP spid="3084" grpId="0" animBg="1"/>
      <p:bldP spid="3101" grpId="0" build="p"/>
      <p:bldP spid="310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0" sy="0" flip="none" algn="tl"/>
        </a:blipFill>
        <a:effectLst/>
      </p:bgPr>
    </p:bg>
    <p:spTree>
      <p:nvGrpSpPr>
        <p:cNvPr id="1" name=""/>
        <p:cNvGrpSpPr/>
        <p:nvPr/>
      </p:nvGrpSpPr>
      <p:grpSpPr>
        <a:xfrm>
          <a:off x="0" y="0"/>
          <a:ext cx="0" cy="0"/>
          <a:chOff x="0" y="0"/>
          <a:chExt cx="0" cy="0"/>
        </a:xfrm>
      </p:grpSpPr>
      <p:sp>
        <p:nvSpPr>
          <p:cNvPr id="10" name="Rectangle 9"/>
          <p:cNvSpPr/>
          <p:nvPr/>
        </p:nvSpPr>
        <p:spPr>
          <a:xfrm>
            <a:off x="936006" y="865997"/>
            <a:ext cx="3515706" cy="523220"/>
          </a:xfrm>
          <a:prstGeom prst="rect">
            <a:avLst/>
          </a:prstGeom>
          <a:solidFill>
            <a:srgbClr val="92D050"/>
          </a:solidFill>
          <a:ln>
            <a:solidFill>
              <a:schemeClr val="accent1"/>
            </a:solidFill>
          </a:ln>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30/SGK/trang 89)</a:t>
            </a:r>
          </a:p>
        </p:txBody>
      </p:sp>
      <p:pic>
        <p:nvPicPr>
          <p:cNvPr id="2" name="Picture 1"/>
          <p:cNvPicPr>
            <a:picLocks noChangeAspect="1"/>
          </p:cNvPicPr>
          <p:nvPr/>
        </p:nvPicPr>
        <p:blipFill>
          <a:blip r:embed="rId3"/>
          <a:stretch>
            <a:fillRect/>
          </a:stretch>
        </p:blipFill>
        <p:spPr>
          <a:xfrm>
            <a:off x="6653539" y="913120"/>
            <a:ext cx="3918603" cy="287622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127560758"/>
              </p:ext>
            </p:extLst>
          </p:nvPr>
        </p:nvGraphicFramePr>
        <p:xfrm>
          <a:off x="974221" y="1522836"/>
          <a:ext cx="5375304" cy="2273181"/>
        </p:xfrm>
        <a:graphic>
          <a:graphicData uri="http://schemas.openxmlformats.org/drawingml/2006/table">
            <a:tbl>
              <a:tblPr>
                <a:tableStyleId>{5C22544A-7EE6-4342-B048-85BDC9FD1C3A}</a:tableStyleId>
              </a:tblPr>
              <a:tblGrid>
                <a:gridCol w="880563">
                  <a:extLst>
                    <a:ext uri="{9D8B030D-6E8A-4147-A177-3AD203B41FA5}">
                      <a16:colId xmlns:a16="http://schemas.microsoft.com/office/drawing/2014/main" val="20000"/>
                    </a:ext>
                  </a:extLst>
                </a:gridCol>
                <a:gridCol w="4494741">
                  <a:extLst>
                    <a:ext uri="{9D8B030D-6E8A-4147-A177-3AD203B41FA5}">
                      <a16:colId xmlns:a16="http://schemas.microsoft.com/office/drawing/2014/main" val="20001"/>
                    </a:ext>
                  </a:extLst>
                </a:gridCol>
              </a:tblGrid>
              <a:tr h="1319268">
                <a:tc>
                  <a:txBody>
                    <a:bodyPr/>
                    <a:lstStyle/>
                    <a:p>
                      <a:pPr algn="just">
                        <a:lnSpc>
                          <a:spcPct val="107000"/>
                        </a:lnSpc>
                        <a:spcAft>
                          <a:spcPts val="0"/>
                        </a:spcAft>
                      </a:pPr>
                      <a:r>
                        <a:rPr lang="en-US" sz="2400" b="1">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400" b="1">
                          <a:effectLst/>
                          <a:latin typeface="Times New Roman" panose="02020603050405020304" pitchFamily="18" charset="0"/>
                          <a:cs typeface="Times New Roman" panose="02020603050405020304" pitchFamily="18" charset="0"/>
                        </a:rPr>
                        <a:t>GT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tabLst>
                          <a:tab pos="457200" algn="l"/>
                        </a:tabLst>
                      </a:pPr>
                      <a:r>
                        <a:rPr lang="en-US" sz="2400" b="1">
                          <a:effectLst/>
                          <a:latin typeface="Times New Roman" panose="02020603050405020304" pitchFamily="18" charset="0"/>
                          <a:cs typeface="Times New Roman" panose="02020603050405020304" pitchFamily="18" charset="0"/>
                        </a:rPr>
                        <a:t>    ABC,         =38</a:t>
                      </a:r>
                      <a:r>
                        <a:rPr lang="en-US" sz="2400" b="1" baseline="30000">
                          <a:effectLst/>
                          <a:latin typeface="Times New Roman" panose="02020603050405020304" pitchFamily="18" charset="0"/>
                          <a:cs typeface="Times New Roman" panose="02020603050405020304" pitchFamily="18" charset="0"/>
                        </a:rPr>
                        <a:t>0</a:t>
                      </a:r>
                      <a:r>
                        <a:rPr lang="en-US" sz="2400" b="1">
                          <a:effectLst/>
                          <a:latin typeface="Times New Roman" panose="02020603050405020304" pitchFamily="18" charset="0"/>
                          <a:cs typeface="Times New Roman" panose="02020603050405020304" pitchFamily="18" charset="0"/>
                        </a:rPr>
                        <a:t>,         =30</a:t>
                      </a:r>
                      <a:r>
                        <a:rPr lang="en-US" sz="2400" b="1" baseline="30000">
                          <a:effectLst/>
                          <a:latin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457200" algn="l"/>
                        </a:tabLst>
                      </a:pPr>
                      <a:r>
                        <a:rPr lang="en-US" sz="2400" b="1">
                          <a:effectLst/>
                          <a:latin typeface="Times New Roman" panose="02020603050405020304" pitchFamily="18" charset="0"/>
                          <a:cs typeface="Times New Roman" panose="02020603050405020304" pitchFamily="18" charset="0"/>
                        </a:rPr>
                        <a:t>AN</a:t>
                      </a:r>
                      <a:r>
                        <a:rPr lang="en-US" sz="2400" b="1">
                          <a:effectLst/>
                          <a:latin typeface="Times New Roman" panose="02020603050405020304" pitchFamily="18" charset="0"/>
                          <a:cs typeface="Times New Roman" panose="02020603050405020304" pitchFamily="18" charset="0"/>
                          <a:sym typeface="Symbol" panose="05050102010706020507" pitchFamily="18" charset="2"/>
                        </a:rPr>
                        <a:t></a:t>
                      </a:r>
                      <a:r>
                        <a:rPr lang="en-US" sz="2400" b="1">
                          <a:effectLst/>
                          <a:latin typeface="Times New Roman" panose="02020603050405020304" pitchFamily="18" charset="0"/>
                          <a:cs typeface="Times New Roman" panose="02020603050405020304" pitchFamily="18" charset="0"/>
                        </a:rPr>
                        <a:t> BC </a:t>
                      </a:r>
                    </a:p>
                    <a:p>
                      <a:pPr algn="just">
                        <a:lnSpc>
                          <a:spcPct val="107000"/>
                        </a:lnSpc>
                        <a:spcAft>
                          <a:spcPts val="0"/>
                        </a:spcAft>
                        <a:tabLst>
                          <a:tab pos="457200" algn="l"/>
                        </a:tabLst>
                      </a:pPr>
                      <a:r>
                        <a:rPr lang="en-US" sz="2400" b="1">
                          <a:effectLst/>
                          <a:latin typeface="Times New Roman" panose="02020603050405020304" pitchFamily="18" charset="0"/>
                          <a:cs typeface="Times New Roman" panose="02020603050405020304" pitchFamily="18" charset="0"/>
                        </a:rPr>
                        <a:t>BC=11 (cm)</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53913">
                <a:tc>
                  <a:txBody>
                    <a:bodyPr/>
                    <a:lstStyle/>
                    <a:p>
                      <a:pPr algn="just">
                        <a:lnSpc>
                          <a:spcPct val="107000"/>
                        </a:lnSpc>
                        <a:spcAft>
                          <a:spcPts val="0"/>
                        </a:spcAft>
                      </a:pPr>
                      <a:r>
                        <a:rPr lang="en-US" sz="2400" b="1" baseline="0">
                          <a:effectLst/>
                          <a:latin typeface="Times New Roman" panose="02020603050405020304" pitchFamily="18" charset="0"/>
                          <a:cs typeface="Times New Roman" panose="02020603050405020304" pitchFamily="18" charset="0"/>
                        </a:rPr>
                        <a:t> </a:t>
                      </a:r>
                      <a:r>
                        <a:rPr lang="en-US" sz="2400" b="1">
                          <a:effectLst/>
                          <a:latin typeface="Times New Roman" panose="02020603050405020304" pitchFamily="18" charset="0"/>
                          <a:cs typeface="Times New Roman" panose="02020603050405020304" pitchFamily="18" charset="0"/>
                        </a:rPr>
                        <a:t>KL</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b="1">
                          <a:effectLst/>
                          <a:latin typeface="Times New Roman" panose="02020603050405020304" pitchFamily="18" charset="0"/>
                          <a:cs typeface="Times New Roman" panose="02020603050405020304" pitchFamily="18" charset="0"/>
                        </a:rPr>
                        <a:t>AN=?</a:t>
                      </a:r>
                    </a:p>
                    <a:p>
                      <a:pPr algn="just">
                        <a:lnSpc>
                          <a:spcPct val="107000"/>
                        </a:lnSpc>
                        <a:spcAft>
                          <a:spcPts val="0"/>
                        </a:spcAft>
                      </a:pPr>
                      <a:r>
                        <a:rPr lang="en-US" sz="2400" b="1">
                          <a:effectLst/>
                          <a:latin typeface="Times New Roman" panose="02020603050405020304" pitchFamily="18" charset="0"/>
                          <a:cs typeface="Times New Roman" panose="02020603050405020304" pitchFamily="18" charset="0"/>
                        </a:rPr>
                        <a:t>AC= ?</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pic>
        <p:nvPicPr>
          <p:cNvPr id="1434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881" y="1520244"/>
            <a:ext cx="359612" cy="33392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2267" y="1398361"/>
            <a:ext cx="577301" cy="51955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5342" y="1414815"/>
            <a:ext cx="701416" cy="49341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833842" y="1480375"/>
            <a:ext cx="0" cy="2119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82766" y="2632105"/>
            <a:ext cx="5370409" cy="158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83164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694" y="784680"/>
            <a:ext cx="3515706" cy="523220"/>
          </a:xfrm>
          <a:prstGeom prst="rect">
            <a:avLst/>
          </a:prstGeom>
          <a:solidFill>
            <a:srgbClr val="92D050"/>
          </a:solidFill>
          <a:ln>
            <a:solidFill>
              <a:schemeClr val="accent1"/>
            </a:solidFill>
          </a:ln>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30/SGK/trang 89</a:t>
            </a:r>
          </a:p>
        </p:txBody>
      </p:sp>
      <p:pic>
        <p:nvPicPr>
          <p:cNvPr id="15394"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221" y="2535862"/>
            <a:ext cx="1143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5392"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221" y="2942262"/>
            <a:ext cx="114300" cy="177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7"/>
          <p:cNvSpPr>
            <a:spLocks noChangeArrowheads="1"/>
          </p:cNvSpPr>
          <p:nvPr/>
        </p:nvSpPr>
        <p:spPr bwMode="auto">
          <a:xfrm>
            <a:off x="946627" y="1107234"/>
            <a:ext cx="590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tab pos="1993900" algn="l"/>
              </a:tabLst>
            </a:pPr>
            <a:r>
              <a:rPr kumimoji="0" lang="en-US" sz="24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Giải</a:t>
            </a:r>
          </a:p>
        </p:txBody>
      </p:sp>
      <p:pic>
        <p:nvPicPr>
          <p:cNvPr id="15411" name="Picture 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315" y="2463262"/>
            <a:ext cx="114300" cy="177800"/>
          </a:xfrm>
          <a:prstGeom prst="rect">
            <a:avLst/>
          </a:prstGeom>
          <a:noFill/>
          <a:extLst>
            <a:ext uri="{909E8E84-426E-40DD-AFC4-6F175D3DCCD1}">
              <a14:hiddenFill xmlns:a14="http://schemas.microsoft.com/office/drawing/2010/main">
                <a:solidFill>
                  <a:srgbClr val="FFFFFF"/>
                </a:solidFill>
              </a14:hiddenFill>
            </a:ext>
          </a:extLst>
        </p:spPr>
      </p:pic>
      <p:sp>
        <p:nvSpPr>
          <p:cNvPr id="15360" name="Rectangle 55"/>
          <p:cNvSpPr>
            <a:spLocks noChangeArrowheads="1"/>
          </p:cNvSpPr>
          <p:nvPr/>
        </p:nvSpPr>
        <p:spPr bwMode="auto">
          <a:xfrm>
            <a:off x="1468315" y="241023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pic>
        <p:nvPicPr>
          <p:cNvPr id="1542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315" y="2867430"/>
            <a:ext cx="1143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5423"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211" y="3491162"/>
            <a:ext cx="2300324" cy="422508"/>
          </a:xfrm>
          <a:prstGeom prst="rect">
            <a:avLst/>
          </a:prstGeom>
          <a:noFill/>
          <a:extLst>
            <a:ext uri="{909E8E84-426E-40DD-AFC4-6F175D3DCCD1}">
              <a14:hiddenFill xmlns:a14="http://schemas.microsoft.com/office/drawing/2010/main">
                <a:solidFill>
                  <a:srgbClr val="FFFFFF"/>
                </a:solidFill>
              </a14:hiddenFill>
            </a:ext>
          </a:extLst>
        </p:spPr>
      </p:pic>
      <p:sp>
        <p:nvSpPr>
          <p:cNvPr id="15375" name="Rectangle 67"/>
          <p:cNvSpPr>
            <a:spLocks noChangeArrowheads="1"/>
          </p:cNvSpPr>
          <p:nvPr/>
        </p:nvSpPr>
        <p:spPr bwMode="auto">
          <a:xfrm>
            <a:off x="430783" y="1181230"/>
            <a:ext cx="505138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Kẻ BK</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AC</a:t>
            </a: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Xét tam giác vuông BCK ta có:</a:t>
            </a: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endPar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endParaRPr>
          </a:p>
        </p:txBody>
      </p:sp>
      <p:sp>
        <p:nvSpPr>
          <p:cNvPr id="15376" name="Rectangle 68"/>
          <p:cNvSpPr>
            <a:spLocks noChangeArrowheads="1"/>
          </p:cNvSpPr>
          <p:nvPr/>
        </p:nvSpPr>
        <p:spPr bwMode="auto">
          <a:xfrm>
            <a:off x="8936041" y="3144209"/>
            <a:ext cx="7617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endParaRPr>
          </a:p>
        </p:txBody>
      </p:sp>
      <p:sp>
        <p:nvSpPr>
          <p:cNvPr id="15377" name="Rectangle 69"/>
          <p:cNvSpPr>
            <a:spLocks noChangeArrowheads="1"/>
          </p:cNvSpPr>
          <p:nvPr/>
        </p:nvSpPr>
        <p:spPr bwMode="auto">
          <a:xfrm>
            <a:off x="1468315" y="281439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15378" name="Rectangle 70"/>
          <p:cNvSpPr>
            <a:spLocks noChangeArrowheads="1"/>
          </p:cNvSpPr>
          <p:nvPr/>
        </p:nvSpPr>
        <p:spPr bwMode="auto">
          <a:xfrm>
            <a:off x="442772" y="2837204"/>
            <a:ext cx="66296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algn="just">
              <a:lnSpc>
                <a:spcPct val="150000"/>
              </a:lnSpc>
            </a:pPr>
            <a:r>
              <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BK=BC.sinC=11.sin30</a:t>
            </a:r>
            <a:r>
              <a:rPr kumimoji="0" lang="en-US" sz="24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0</a:t>
            </a:r>
            <a:r>
              <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=11.0,5=5,5(cm)</a:t>
            </a:r>
            <a:endPar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r>
              <a:rPr kumimoji="0" 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p>
        </p:txBody>
      </p:sp>
      <p:sp>
        <p:nvSpPr>
          <p:cNvPr id="15379" name="Rectangle 71"/>
          <p:cNvSpPr>
            <a:spLocks noChangeArrowheads="1"/>
          </p:cNvSpPr>
          <p:nvPr/>
        </p:nvSpPr>
        <p:spPr bwMode="auto">
          <a:xfrm>
            <a:off x="14203" y="3968231"/>
            <a:ext cx="38988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tab pos="1993900" algn="l"/>
              </a:tabLst>
            </a:pP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a:t>
            </a:r>
            <a:r>
              <a:rPr kumimoji="0" lang="en-US" sz="28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vi-VN" sz="28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38</a:t>
            </a:r>
            <a:r>
              <a:rPr kumimoji="0" lang="en-US" sz="28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en-US" sz="28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tab pos="1993900" algn="l"/>
              </a:tabLst>
            </a:pP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5380" name="Rectangle 72"/>
          <p:cNvSpPr>
            <a:spLocks noChangeArrowheads="1"/>
          </p:cNvSpPr>
          <p:nvPr/>
        </p:nvSpPr>
        <p:spPr bwMode="auto">
          <a:xfrm>
            <a:off x="348487" y="4232933"/>
            <a:ext cx="56022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Trong t</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a:t>
            </a:r>
            <a:r>
              <a:rPr kumimoji="0" lang="en-US" sz="28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giác</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vuông BKA ta c</a:t>
            </a:r>
            <a:r>
              <a:rPr lang="vi-VN" sz="2800">
                <a:latin typeface="Times New Roman" panose="02020603050405020304" pitchFamily="18" charset="0"/>
                <a:ea typeface="Times New Roman" panose="02020603050405020304" pitchFamily="18" charset="0"/>
                <a:cs typeface="Times New Roman" panose="02020603050405020304" pitchFamily="18" charset="0"/>
              </a:rPr>
              <a:t>ó:</a:t>
            </a:r>
            <a:endPar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383" name="Rectangle 75"/>
          <p:cNvSpPr>
            <a:spLocks noChangeArrowheads="1"/>
          </p:cNvSpPr>
          <p:nvPr/>
        </p:nvSpPr>
        <p:spPr bwMode="auto">
          <a:xfrm>
            <a:off x="6107798" y="3913670"/>
            <a:ext cx="540045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42900" eaLnBrk="0" fontAlgn="base" hangingPunct="0">
              <a:spcBef>
                <a:spcPct val="0"/>
              </a:spcBef>
              <a:spcAft>
                <a:spcPct val="0"/>
              </a:spcAft>
              <a:tabLst>
                <a:tab pos="1993900" algn="l"/>
              </a:tabLst>
              <a:defRPr>
                <a:solidFill>
                  <a:schemeClr val="tx1"/>
                </a:solidFill>
                <a:latin typeface="Arial" panose="020B0604020202020204" pitchFamily="34" charset="0"/>
              </a:defRPr>
            </a:lvl1pPr>
            <a:lvl2pPr eaLnBrk="0" fontAlgn="base" hangingPunct="0">
              <a:spcBef>
                <a:spcPct val="0"/>
              </a:spcBef>
              <a:spcAft>
                <a:spcPct val="0"/>
              </a:spcAft>
              <a:tabLst>
                <a:tab pos="1993900" algn="l"/>
              </a:tabLst>
              <a:defRPr>
                <a:solidFill>
                  <a:schemeClr val="tx1"/>
                </a:solidFill>
                <a:latin typeface="Arial" panose="020B0604020202020204" pitchFamily="34" charset="0"/>
              </a:defRPr>
            </a:lvl2pPr>
            <a:lvl3pPr eaLnBrk="0" fontAlgn="base" hangingPunct="0">
              <a:spcBef>
                <a:spcPct val="0"/>
              </a:spcBef>
              <a:spcAft>
                <a:spcPct val="0"/>
              </a:spcAft>
              <a:tabLst>
                <a:tab pos="1993900" algn="l"/>
              </a:tabLst>
              <a:defRPr>
                <a:solidFill>
                  <a:schemeClr val="tx1"/>
                </a:solidFill>
                <a:latin typeface="Arial" panose="020B0604020202020204" pitchFamily="34" charset="0"/>
              </a:defRPr>
            </a:lvl3pPr>
            <a:lvl4pPr eaLnBrk="0" fontAlgn="base" hangingPunct="0">
              <a:spcBef>
                <a:spcPct val="0"/>
              </a:spcBef>
              <a:spcAft>
                <a:spcPct val="0"/>
              </a:spcAft>
              <a:tabLst>
                <a:tab pos="1993900" algn="l"/>
              </a:tabLst>
              <a:defRPr>
                <a:solidFill>
                  <a:schemeClr val="tx1"/>
                </a:solidFill>
                <a:latin typeface="Arial" panose="020B0604020202020204" pitchFamily="34" charset="0"/>
              </a:defRPr>
            </a:lvl4pPr>
            <a:lvl5pPr eaLnBrk="0" fontAlgn="base" hangingPunct="0">
              <a:spcBef>
                <a:spcPct val="0"/>
              </a:spcBef>
              <a:spcAft>
                <a:spcPct val="0"/>
              </a:spcAft>
              <a:tabLst>
                <a:tab pos="1993900" algn="l"/>
              </a:tabLst>
              <a:defRPr>
                <a:solidFill>
                  <a:schemeClr val="tx1"/>
                </a:solidFill>
                <a:latin typeface="Arial" panose="020B0604020202020204" pitchFamily="34" charset="0"/>
              </a:defRPr>
            </a:lvl5pPr>
            <a:lvl6pPr eaLnBrk="0" fontAlgn="base" hangingPunct="0">
              <a:spcBef>
                <a:spcPct val="0"/>
              </a:spcBef>
              <a:spcAft>
                <a:spcPct val="0"/>
              </a:spcAft>
              <a:tabLst>
                <a:tab pos="1993900" algn="l"/>
              </a:tabLst>
              <a:defRPr>
                <a:solidFill>
                  <a:schemeClr val="tx1"/>
                </a:solidFill>
                <a:latin typeface="Arial" panose="020B0604020202020204" pitchFamily="34" charset="0"/>
              </a:defRPr>
            </a:lvl6pPr>
            <a:lvl7pPr eaLnBrk="0" fontAlgn="base" hangingPunct="0">
              <a:spcBef>
                <a:spcPct val="0"/>
              </a:spcBef>
              <a:spcAft>
                <a:spcPct val="0"/>
              </a:spcAft>
              <a:tabLst>
                <a:tab pos="1993900" algn="l"/>
              </a:tabLst>
              <a:defRPr>
                <a:solidFill>
                  <a:schemeClr val="tx1"/>
                </a:solidFill>
                <a:latin typeface="Arial" panose="020B0604020202020204" pitchFamily="34" charset="0"/>
              </a:defRPr>
            </a:lvl7pPr>
            <a:lvl8pPr eaLnBrk="0" fontAlgn="base" hangingPunct="0">
              <a:spcBef>
                <a:spcPct val="0"/>
              </a:spcBef>
              <a:spcAft>
                <a:spcPct val="0"/>
              </a:spcAft>
              <a:tabLst>
                <a:tab pos="1993900" algn="l"/>
              </a:tabLst>
              <a:defRPr>
                <a:solidFill>
                  <a:schemeClr val="tx1"/>
                </a:solidFill>
                <a:latin typeface="Arial" panose="020B0604020202020204" pitchFamily="34" charset="0"/>
              </a:defRPr>
            </a:lvl8pPr>
            <a:lvl9pPr eaLnBrk="0" fontAlgn="base" hangingPunct="0">
              <a:spcBef>
                <a:spcPct val="0"/>
              </a:spcBef>
              <a:spcAft>
                <a:spcPct val="0"/>
              </a:spcAft>
              <a:tabLst>
                <a:tab pos="199390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50000"/>
              </a:lnSpc>
              <a:spcBef>
                <a:spcPct val="0"/>
              </a:spcBef>
              <a:spcAft>
                <a:spcPct val="0"/>
              </a:spcAft>
              <a:buClrTx/>
              <a:buSzTx/>
              <a:buFontTx/>
              <a:buNone/>
              <a:tabLst>
                <a:tab pos="1993900" algn="l"/>
              </a:tabLst>
            </a:pP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tam giác</a:t>
            </a:r>
            <a:r>
              <a:rPr kumimoji="0" lang="en-US" sz="28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vuông ANC ta có:</a:t>
            </a: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5398" name="Picture 15397"/>
          <p:cNvPicPr>
            <a:picLocks noChangeAspect="1"/>
          </p:cNvPicPr>
          <p:nvPr/>
        </p:nvPicPr>
        <p:blipFill>
          <a:blip r:embed="rId5"/>
          <a:stretch>
            <a:fillRect/>
          </a:stretch>
        </p:blipFill>
        <p:spPr>
          <a:xfrm>
            <a:off x="7332457" y="434535"/>
            <a:ext cx="3523793" cy="2194750"/>
          </a:xfrm>
          <a:prstGeom prst="rect">
            <a:avLst/>
          </a:prstGeom>
        </p:spPr>
      </p:pic>
      <p:sp>
        <p:nvSpPr>
          <p:cNvPr id="15400" name="Rectangle 15399"/>
          <p:cNvSpPr/>
          <p:nvPr/>
        </p:nvSpPr>
        <p:spPr>
          <a:xfrm>
            <a:off x="6633637" y="2604108"/>
            <a:ext cx="5226131" cy="1384995"/>
          </a:xfrm>
          <a:prstGeom prst="rect">
            <a:avLst/>
          </a:prstGeom>
        </p:spPr>
        <p:txBody>
          <a:bodyPr wrap="square">
            <a:spAutoFit/>
          </a:bodyPr>
          <a:lstStyle/>
          <a:p>
            <a:pPr lvl="0" indent="342900" algn="just" eaLnBrk="0" fontAlgn="base" hangingPunct="0">
              <a:lnSpc>
                <a:spcPct val="150000"/>
              </a:lnSpc>
              <a:spcBef>
                <a:spcPct val="0"/>
              </a:spcBef>
              <a:spcAft>
                <a:spcPct val="0"/>
              </a:spcAft>
              <a:tabLst>
                <a:tab pos="1993900" algn="l"/>
              </a:tabLs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AN=AB.Sin38</a:t>
            </a:r>
            <a:r>
              <a:rPr lang="en-US" sz="2800" baseline="30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0</a:t>
            </a:r>
          </a:p>
          <a:p>
            <a:pPr lvl="0" indent="342900" algn="just" eaLnBrk="0" fontAlgn="base" hangingPunct="0">
              <a:lnSpc>
                <a:spcPct val="150000"/>
              </a:lnSpc>
              <a:spcBef>
                <a:spcPct val="0"/>
              </a:spcBef>
              <a:spcAft>
                <a:spcPct val="0"/>
              </a:spcAft>
              <a:tabLst>
                <a:tab pos="1993900" algn="l"/>
              </a:tabLs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=5,932.0,616=3,652(cm)</a:t>
            </a:r>
            <a:endParaRPr lang="en-US" sz="2800">
              <a:solidFill>
                <a:prstClr val="black"/>
              </a:solidFill>
              <a:latin typeface="Times New Roman" panose="02020603050405020304" pitchFamily="18" charset="0"/>
              <a:cs typeface="Times New Roman" panose="02020603050405020304" pitchFamily="18" charset="0"/>
            </a:endParaRPr>
          </a:p>
        </p:txBody>
      </p:sp>
      <p:cxnSp>
        <p:nvCxnSpPr>
          <p:cNvPr id="15402" name="Straight Connector 15401"/>
          <p:cNvCxnSpPr/>
          <p:nvPr/>
        </p:nvCxnSpPr>
        <p:spPr>
          <a:xfrm>
            <a:off x="6328221" y="2418546"/>
            <a:ext cx="0" cy="3349727"/>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noChangeAspect="1"/>
          </p:cNvGraphicFramePr>
          <p:nvPr>
            <p:extLst>
              <p:ext uri="{D42A27DB-BD31-4B8C-83A1-F6EECF244321}">
                <p14:modId xmlns:p14="http://schemas.microsoft.com/office/powerpoint/2010/main" val="1578850440"/>
              </p:ext>
            </p:extLst>
          </p:nvPr>
        </p:nvGraphicFramePr>
        <p:xfrm>
          <a:off x="1175483" y="2431232"/>
          <a:ext cx="3173715" cy="505051"/>
        </p:xfrm>
        <a:graphic>
          <a:graphicData uri="http://schemas.openxmlformats.org/presentationml/2006/ole">
            <mc:AlternateContent xmlns:mc="http://schemas.openxmlformats.org/markup-compatibility/2006">
              <mc:Choice xmlns:v="urn:schemas-microsoft-com:vml" Requires="v">
                <p:oleObj name="Equation" r:id="rId6" imgW="1616298" imgH="257409" progId="Equation.DSMT4">
                  <p:embed/>
                </p:oleObj>
              </mc:Choice>
              <mc:Fallback>
                <p:oleObj name="Equation" r:id="rId6" imgW="1616298" imgH="257409" progId="Equation.DSMT4">
                  <p:embed/>
                  <p:pic>
                    <p:nvPicPr>
                      <p:cNvPr id="0" name=""/>
                      <p:cNvPicPr/>
                      <p:nvPr/>
                    </p:nvPicPr>
                    <p:blipFill>
                      <a:blip r:embed="rId7"/>
                      <a:stretch>
                        <a:fillRect/>
                      </a:stretch>
                    </p:blipFill>
                    <p:spPr>
                      <a:xfrm>
                        <a:off x="1175483" y="2431232"/>
                        <a:ext cx="3173715" cy="50505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37805355"/>
              </p:ext>
            </p:extLst>
          </p:nvPr>
        </p:nvGraphicFramePr>
        <p:xfrm>
          <a:off x="705739" y="5046663"/>
          <a:ext cx="5207000" cy="863600"/>
        </p:xfrm>
        <a:graphic>
          <a:graphicData uri="http://schemas.openxmlformats.org/presentationml/2006/ole">
            <mc:AlternateContent xmlns:mc="http://schemas.openxmlformats.org/markup-compatibility/2006">
              <mc:Choice xmlns:v="urn:schemas-microsoft-com:vml" Requires="v">
                <p:oleObj name="Equation" r:id="rId8" imgW="5206680" imgH="863280" progId="Equation.DSMT4">
                  <p:embed/>
                </p:oleObj>
              </mc:Choice>
              <mc:Fallback>
                <p:oleObj name="Equation" r:id="rId8" imgW="5206680" imgH="863280" progId="Equation.DSMT4">
                  <p:embed/>
                  <p:pic>
                    <p:nvPicPr>
                      <p:cNvPr id="0" name=""/>
                      <p:cNvPicPr/>
                      <p:nvPr/>
                    </p:nvPicPr>
                    <p:blipFill>
                      <a:blip r:embed="rId9"/>
                      <a:stretch>
                        <a:fillRect/>
                      </a:stretch>
                    </p:blipFill>
                    <p:spPr>
                      <a:xfrm>
                        <a:off x="705739" y="5046663"/>
                        <a:ext cx="5207000" cy="8636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51795974"/>
              </p:ext>
            </p:extLst>
          </p:nvPr>
        </p:nvGraphicFramePr>
        <p:xfrm>
          <a:off x="6395024" y="4698492"/>
          <a:ext cx="4826000" cy="825500"/>
        </p:xfrm>
        <a:graphic>
          <a:graphicData uri="http://schemas.openxmlformats.org/presentationml/2006/ole">
            <mc:AlternateContent xmlns:mc="http://schemas.openxmlformats.org/markup-compatibility/2006">
              <mc:Choice xmlns:v="urn:schemas-microsoft-com:vml" Requires="v">
                <p:oleObj name="Equation" r:id="rId10" imgW="4825800" imgH="825480" progId="Equation.DSMT4">
                  <p:embed/>
                </p:oleObj>
              </mc:Choice>
              <mc:Fallback>
                <p:oleObj name="Equation" r:id="rId10" imgW="4825800" imgH="825480" progId="Equation.DSMT4">
                  <p:embed/>
                  <p:pic>
                    <p:nvPicPr>
                      <p:cNvPr id="0" name="Object 2"/>
                      <p:cNvPicPr>
                        <a:picLocks noChangeAspect="1" noChangeArrowheads="1"/>
                      </p:cNvPicPr>
                      <p:nvPr/>
                    </p:nvPicPr>
                    <p:blipFill>
                      <a:blip r:embed="rId11"/>
                      <a:srcRect/>
                      <a:stretch>
                        <a:fillRect/>
                      </a:stretch>
                    </p:blipFill>
                    <p:spPr bwMode="auto">
                      <a:xfrm>
                        <a:off x="6395024" y="4698492"/>
                        <a:ext cx="4826000" cy="8255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160275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61" y="2808235"/>
            <a:ext cx="48768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144000" y="892863"/>
            <a:ext cx="1802921" cy="1427643"/>
          </a:xfrm>
          <a:prstGeom prst="rect">
            <a:avLst/>
          </a:prstGeom>
        </p:spPr>
      </p:pic>
      <p:sp>
        <p:nvSpPr>
          <p:cNvPr id="2" name="Rectangle 1"/>
          <p:cNvSpPr/>
          <p:nvPr/>
        </p:nvSpPr>
        <p:spPr>
          <a:xfrm>
            <a:off x="631005" y="791187"/>
            <a:ext cx="2698175" cy="523220"/>
          </a:xfrm>
          <a:prstGeom prst="rect">
            <a:avLst/>
          </a:prstGeom>
          <a:solidFill>
            <a:srgbClr val="92D050"/>
          </a:solidFill>
          <a:ln>
            <a:solidFill>
              <a:schemeClr val="accent1"/>
            </a:solidFill>
          </a:ln>
        </p:spPr>
        <p:txBody>
          <a:bodyPr wrap="none">
            <a:spAutoFit/>
          </a:bodyPr>
          <a:lstStyle/>
          <a:p>
            <a:pPr lvl="0" fontAlgn="base">
              <a:spcBef>
                <a:spcPct val="50000"/>
              </a:spcBef>
              <a:spcAft>
                <a:spcPct val="0"/>
              </a:spcAft>
            </a:pPr>
            <a:r>
              <a:rPr lang="en-US" sz="2800" b="1">
                <a:solidFill>
                  <a:srgbClr val="FF0000"/>
                </a:solidFill>
                <a:latin typeface=".VnTime" panose="020B7200000000000000" pitchFamily="34" charset="0"/>
              </a:rPr>
              <a:t>Bµi 31</a:t>
            </a:r>
            <a:r>
              <a:rPr lang="vi-VN" sz="2800" b="1">
                <a:solidFill>
                  <a:srgbClr val="FF0000"/>
                </a:solidFill>
                <a:latin typeface=".VnTime" panose="020B7200000000000000" pitchFamily="34" charset="0"/>
              </a:rPr>
              <a:t> (SGK/89)</a:t>
            </a:r>
            <a:endParaRPr lang="en-US" sz="2800">
              <a:solidFill>
                <a:srgbClr val="FF0000"/>
              </a:solidFill>
              <a:latin typeface="Times New Roman" panose="02020603050405020304" pitchFamily="18" charset="0"/>
            </a:endParaRPr>
          </a:p>
        </p:txBody>
      </p:sp>
      <p:sp>
        <p:nvSpPr>
          <p:cNvPr id="3" name="Rectangle 2"/>
          <p:cNvSpPr/>
          <p:nvPr/>
        </p:nvSpPr>
        <p:spPr>
          <a:xfrm>
            <a:off x="631006" y="1481686"/>
            <a:ext cx="7773256" cy="1815882"/>
          </a:xfrm>
          <a:prstGeom prst="rect">
            <a:avLst/>
          </a:prstGeom>
        </p:spPr>
        <p:txBody>
          <a:bodyPr wrap="square">
            <a:spAutoFit/>
          </a:bodyPr>
          <a:lstStyle/>
          <a:p>
            <a:pPr lvl="0" fontAlgn="base">
              <a:spcBef>
                <a:spcPct val="50000"/>
              </a:spcBef>
              <a:spcAft>
                <a:spcPct val="0"/>
              </a:spcAft>
            </a:pPr>
            <a:r>
              <a:rPr lang="en-US" sz="2800" b="1">
                <a:solidFill>
                  <a:srgbClr val="0000FF"/>
                </a:solidFill>
                <a:latin typeface="Times New Roman" panose="02020603050405020304" pitchFamily="18" charset="0"/>
              </a:rPr>
              <a:t>Cho hình vẽ, AC = 8 cm, AD = 9,6 cm,</a:t>
            </a:r>
            <a:endParaRPr lang="vi-VN" sz="2800" b="1">
              <a:solidFill>
                <a:srgbClr val="0000FF"/>
              </a:solidFill>
              <a:latin typeface="Times New Roman" panose="02020603050405020304" pitchFamily="18" charset="0"/>
            </a:endParaRPr>
          </a:p>
          <a:p>
            <a:pPr lvl="0" fontAlgn="base">
              <a:spcBef>
                <a:spcPct val="50000"/>
              </a:spcBef>
              <a:spcAft>
                <a:spcPct val="0"/>
              </a:spcAft>
            </a:pPr>
            <a:r>
              <a:rPr lang="en-US" sz="2800" b="1">
                <a:solidFill>
                  <a:srgbClr val="0000FF"/>
                </a:solidFill>
                <a:latin typeface="Times New Roman" panose="02020603050405020304" pitchFamily="18" charset="0"/>
              </a:rPr>
              <a:t> góc ABC = 90</a:t>
            </a:r>
            <a:r>
              <a:rPr lang="en-US" sz="2800" b="1" baseline="30000">
                <a:solidFill>
                  <a:srgbClr val="0000FF"/>
                </a:solidFill>
                <a:latin typeface="Times New Roman" panose="02020603050405020304" pitchFamily="18" charset="0"/>
              </a:rPr>
              <a:t>0</a:t>
            </a:r>
            <a:r>
              <a:rPr lang="en-US" sz="2800" b="1">
                <a:solidFill>
                  <a:srgbClr val="0000FF"/>
                </a:solidFill>
                <a:latin typeface="Times New Roman" panose="02020603050405020304" pitchFamily="18" charset="0"/>
              </a:rPr>
              <a:t>, góc ACB = 54</a:t>
            </a:r>
            <a:r>
              <a:rPr lang="en-US" sz="2800" b="1" baseline="30000">
                <a:solidFill>
                  <a:srgbClr val="0000FF"/>
                </a:solidFill>
                <a:latin typeface="Times New Roman" panose="02020603050405020304" pitchFamily="18" charset="0"/>
              </a:rPr>
              <a:t>0 </a:t>
            </a:r>
            <a:r>
              <a:rPr lang="en-US" sz="2800" b="1">
                <a:solidFill>
                  <a:srgbClr val="0000FF"/>
                </a:solidFill>
                <a:latin typeface="Times New Roman" panose="02020603050405020304" pitchFamily="18" charset="0"/>
              </a:rPr>
              <a:t> và góc ACD = 74</a:t>
            </a:r>
            <a:r>
              <a:rPr lang="en-US" sz="2800" b="1" baseline="30000">
                <a:solidFill>
                  <a:srgbClr val="0000FF"/>
                </a:solidFill>
                <a:latin typeface="Times New Roman" panose="02020603050405020304" pitchFamily="18" charset="0"/>
              </a:rPr>
              <a:t>0</a:t>
            </a:r>
            <a:r>
              <a:rPr lang="en-US" sz="2800" b="1">
                <a:solidFill>
                  <a:srgbClr val="0000FF"/>
                </a:solidFill>
                <a:latin typeface="Times New Roman" panose="02020603050405020304" pitchFamily="18" charset="0"/>
              </a:rPr>
              <a:t>. </a:t>
            </a:r>
          </a:p>
          <a:p>
            <a:pPr lvl="0" fontAlgn="base">
              <a:spcBef>
                <a:spcPct val="50000"/>
              </a:spcBef>
              <a:spcAft>
                <a:spcPct val="0"/>
              </a:spcAft>
            </a:pPr>
            <a:r>
              <a:rPr lang="en-US" sz="2800" b="1">
                <a:solidFill>
                  <a:srgbClr val="0000FF"/>
                </a:solidFill>
                <a:latin typeface="Times New Roman" panose="02020603050405020304" pitchFamily="18" charset="0"/>
              </a:rPr>
              <a:t>Hãy tính : a) AB          b) Góc ADC</a:t>
            </a:r>
          </a:p>
        </p:txBody>
      </p:sp>
    </p:spTree>
    <p:extLst>
      <p:ext uri="{BB962C8B-B14F-4D97-AF65-F5344CB8AC3E}">
        <p14:creationId xmlns:p14="http://schemas.microsoft.com/office/powerpoint/2010/main" val="4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726" y="182685"/>
            <a:ext cx="1576701" cy="156857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189" y="252189"/>
            <a:ext cx="7954963" cy="4188728"/>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2821"/>
            <a:ext cx="12192000" cy="4465179"/>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8885" y="3520505"/>
            <a:ext cx="2783724" cy="3270391"/>
          </a:xfrm>
          <a:prstGeom prst="rect">
            <a:avLst/>
          </a:prstGeom>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750" fill="hold"/>
                                        <p:tgtEl>
                                          <p:spTgt spid="5"/>
                                        </p:tgtEl>
                                        <p:attrNameLst>
                                          <p:attrName>ppt_w</p:attrName>
                                        </p:attrNameLst>
                                      </p:cBhvr>
                                      <p:tavLst>
                                        <p:tav tm="0">
                                          <p:val>
                                            <p:fltVal val="0"/>
                                          </p:val>
                                        </p:tav>
                                        <p:tav tm="100000">
                                          <p:val>
                                            <p:strVal val="#ppt_w"/>
                                          </p:val>
                                        </p:tav>
                                      </p:tavLst>
                                    </p:anim>
                                    <p:anim calcmode="lin" valueType="num">
                                      <p:cBhvr>
                                        <p:cTn id="24" dur="750" fill="hold"/>
                                        <p:tgtEl>
                                          <p:spTgt spid="5"/>
                                        </p:tgtEl>
                                        <p:attrNameLst>
                                          <p:attrName>ppt_h</p:attrName>
                                        </p:attrNameLst>
                                      </p:cBhvr>
                                      <p:tavLst>
                                        <p:tav tm="0">
                                          <p:val>
                                            <p:fltVal val="0"/>
                                          </p:val>
                                        </p:tav>
                                        <p:tav tm="100000">
                                          <p:val>
                                            <p:strVal val="#ppt_h"/>
                                          </p:val>
                                        </p:tav>
                                      </p:tavLst>
                                    </p:anim>
                                    <p:animEffect transition="in" filter="fade">
                                      <p:cBhvr>
                                        <p:cTn id="2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6" name="Picture 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7438534" y="1218852"/>
            <a:ext cx="3276600" cy="2668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56469" y="1060319"/>
            <a:ext cx="76962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0"/>
              </a:spcBef>
              <a:spcAft>
                <a:spcPct val="0"/>
              </a:spcAft>
            </a:pPr>
            <a:r>
              <a:rPr lang="en-US" sz="2800" b="1">
                <a:latin typeface="Times New Roman" panose="02020603050405020304" pitchFamily="18" charset="0"/>
                <a:cs typeface="Times New Roman" panose="02020603050405020304" pitchFamily="18" charset="0"/>
              </a:rPr>
              <a:t>a</a:t>
            </a:r>
            <a:r>
              <a:rPr lang="vi-VN" sz="2800" b="1">
                <a:latin typeface="Times New Roman" panose="02020603050405020304" pitchFamily="18" charset="0"/>
                <a:cs typeface="Times New Roman" panose="02020603050405020304" pitchFamily="18" charset="0"/>
              </a:rPr>
              <a:t>)</a:t>
            </a:r>
            <a:r>
              <a:rPr lang="en-US" sz="2800" b="1">
                <a:latin typeface="Times New Roman" panose="02020603050405020304" pitchFamily="18" charset="0"/>
                <a:cs typeface="Times New Roman" panose="02020603050405020304" pitchFamily="18" charset="0"/>
              </a:rPr>
              <a:t> Tính AB.</a:t>
            </a:r>
          </a:p>
          <a:p>
            <a:pPr fontAlgn="base">
              <a:lnSpc>
                <a:spcPct val="150000"/>
              </a:lnSpc>
              <a:spcBef>
                <a:spcPct val="0"/>
              </a:spcBef>
              <a:spcAft>
                <a:spcPct val="0"/>
              </a:spcAft>
            </a:pPr>
            <a:r>
              <a:rPr lang="en-US" sz="2800">
                <a:latin typeface="Times New Roman" panose="02020603050405020304" pitchFamily="18" charset="0"/>
                <a:cs typeface="Times New Roman" panose="02020603050405020304" pitchFamily="18" charset="0"/>
              </a:rPr>
              <a:t>Trong tam giác vuông ABC có:</a:t>
            </a:r>
          </a:p>
          <a:p>
            <a:pPr fontAlgn="base">
              <a:lnSpc>
                <a:spcPct val="150000"/>
              </a:lnSpc>
              <a:spcBef>
                <a:spcPct val="0"/>
              </a:spcBef>
              <a:spcAft>
                <a:spcPct val="0"/>
              </a:spcAft>
            </a:pPr>
            <a:r>
              <a:rPr lang="en-US" sz="2800">
                <a:latin typeface="Times New Roman" panose="02020603050405020304" pitchFamily="18" charset="0"/>
                <a:cs typeface="Times New Roman" panose="02020603050405020304" pitchFamily="18" charset="0"/>
              </a:rPr>
              <a:t> AB = AC.sinC = 8.sin       = 6,472 cm</a:t>
            </a:r>
          </a:p>
          <a:p>
            <a:pPr fontAlgn="base">
              <a:lnSpc>
                <a:spcPct val="150000"/>
              </a:lnSpc>
              <a:spcBef>
                <a:spcPct val="0"/>
              </a:spcBef>
              <a:spcAft>
                <a:spcPct val="0"/>
              </a:spcAft>
            </a:pPr>
            <a:r>
              <a:rPr lang="en-US" sz="2800" b="1">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r>
              <a:rPr lang="en-US" sz="2800" b="1">
                <a:latin typeface="Times New Roman" panose="02020603050405020304" pitchFamily="18" charset="0"/>
                <a:cs typeface="Times New Roman" panose="02020603050405020304" pitchFamily="18" charset="0"/>
              </a:rPr>
              <a:t> Tính góc D.        </a:t>
            </a:r>
          </a:p>
          <a:p>
            <a:pPr fontAlgn="base">
              <a:lnSpc>
                <a:spcPct val="150000"/>
              </a:lnSpc>
              <a:spcBef>
                <a:spcPct val="0"/>
              </a:spcBef>
              <a:spcAft>
                <a:spcPct val="0"/>
              </a:spcAft>
            </a:pPr>
            <a:r>
              <a:rPr lang="en-US" sz="2800">
                <a:latin typeface="Times New Roman" panose="02020603050405020304" pitchFamily="18" charset="0"/>
                <a:cs typeface="Times New Roman" panose="02020603050405020304" pitchFamily="18" charset="0"/>
              </a:rPr>
              <a:t>Kẻ AH    CD  Trong vuông ACH có:</a:t>
            </a:r>
          </a:p>
          <a:p>
            <a:pPr fontAlgn="base">
              <a:lnSpc>
                <a:spcPct val="150000"/>
              </a:lnSpc>
              <a:spcBef>
                <a:spcPct val="0"/>
              </a:spcBef>
              <a:spcAft>
                <a:spcPct val="0"/>
              </a:spcAft>
            </a:pPr>
            <a:r>
              <a:rPr lang="en-US" sz="2800">
                <a:latin typeface="Times New Roman" panose="02020603050405020304" pitchFamily="18" charset="0"/>
                <a:cs typeface="Times New Roman" panose="02020603050405020304" pitchFamily="18" charset="0"/>
              </a:rPr>
              <a:t> AH = AC.sinC = 8.sin        = 7,69 cm</a:t>
            </a:r>
          </a:p>
          <a:p>
            <a:pPr fontAlgn="base">
              <a:lnSpc>
                <a:spcPct val="150000"/>
              </a:lnSpc>
              <a:spcBef>
                <a:spcPct val="0"/>
              </a:spcBef>
              <a:spcAft>
                <a:spcPct val="0"/>
              </a:spcAft>
            </a:pPr>
            <a:r>
              <a:rPr lang="en-US" sz="2800">
                <a:latin typeface="Times New Roman" panose="02020603050405020304" pitchFamily="18" charset="0"/>
                <a:cs typeface="Times New Roman" panose="02020603050405020304" pitchFamily="18" charset="0"/>
              </a:rPr>
              <a:t>SinD =                               =&gt;      = </a:t>
            </a:r>
          </a:p>
          <a:p>
            <a:pPr fontAlgn="base">
              <a:lnSpc>
                <a:spcPct val="150000"/>
              </a:lnSpc>
              <a:spcBef>
                <a:spcPct val="0"/>
              </a:spcBef>
              <a:spcAft>
                <a:spcPct val="0"/>
              </a:spcAft>
            </a:pPr>
            <a:endParaRPr lang="en-US" sz="2800">
              <a:solidFill>
                <a:srgbClr val="0000FF"/>
              </a:solidFill>
              <a:latin typeface=".VnTime" panose="020B7200000000000000" pitchFamily="34" charset="0"/>
            </a:endParaRPr>
          </a:p>
          <a:p>
            <a:pPr fontAlgn="base">
              <a:spcBef>
                <a:spcPct val="0"/>
              </a:spcBef>
              <a:spcAft>
                <a:spcPct val="0"/>
              </a:spcAft>
            </a:pPr>
            <a:endParaRPr lang="en-US">
              <a:solidFill>
                <a:srgbClr val="0000FF"/>
              </a:solidFill>
            </a:endParaRPr>
          </a:p>
        </p:txBody>
      </p:sp>
      <p:sp>
        <p:nvSpPr>
          <p:cNvPr id="3079"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sp>
        <p:nvSpPr>
          <p:cNvPr id="3081" name="Rectangle 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sp>
        <p:nvSpPr>
          <p:cNvPr id="3083" name="Rectangle 11"/>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82" name="Object 10"/>
          <p:cNvGraphicFramePr>
            <a:graphicFrameLocks noChangeAspect="1"/>
          </p:cNvGraphicFramePr>
          <p:nvPr>
            <p:extLst>
              <p:ext uri="{D42A27DB-BD31-4B8C-83A1-F6EECF244321}">
                <p14:modId xmlns:p14="http://schemas.microsoft.com/office/powerpoint/2010/main" val="3962742498"/>
              </p:ext>
            </p:extLst>
          </p:nvPr>
        </p:nvGraphicFramePr>
        <p:xfrm>
          <a:off x="4320872" y="2480458"/>
          <a:ext cx="574978" cy="447204"/>
        </p:xfrm>
        <a:graphic>
          <a:graphicData uri="http://schemas.openxmlformats.org/presentationml/2006/ole">
            <mc:AlternateContent xmlns:mc="http://schemas.openxmlformats.org/markup-compatibility/2006">
              <mc:Choice xmlns:v="urn:schemas-microsoft-com:vml" Requires="v">
                <p:oleObj name="Equation" r:id="rId4" imgW="253780" imgH="203024" progId="Equation.3">
                  <p:embed/>
                </p:oleObj>
              </mc:Choice>
              <mc:Fallback>
                <p:oleObj name="Equation" r:id="rId4" imgW="253780"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872" y="2480458"/>
                        <a:ext cx="574978" cy="447204"/>
                      </a:xfrm>
                      <a:prstGeom prst="rect">
                        <a:avLst/>
                      </a:prstGeom>
                      <a:noFill/>
                    </p:spPr>
                  </p:pic>
                </p:oleObj>
              </mc:Fallback>
            </mc:AlternateContent>
          </a:graphicData>
        </a:graphic>
      </p:graphicFrame>
      <p:sp>
        <p:nvSpPr>
          <p:cNvPr id="3085" name="Rectangle 13"/>
          <p:cNvSpPr>
            <a:spLocks noChangeArrowheads="1"/>
          </p:cNvSpPr>
          <p:nvPr/>
        </p:nvSpPr>
        <p:spPr bwMode="auto">
          <a:xfrm>
            <a:off x="1524001" y="314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sp>
        <p:nvSpPr>
          <p:cNvPr id="3087" name="Rectangle 15"/>
          <p:cNvSpPr>
            <a:spLocks noChangeArrowheads="1"/>
          </p:cNvSpPr>
          <p:nvPr/>
        </p:nvSpPr>
        <p:spPr bwMode="auto">
          <a:xfrm>
            <a:off x="1524001" y="314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86" name="Object 14"/>
          <p:cNvGraphicFramePr>
            <a:graphicFrameLocks noChangeAspect="1"/>
          </p:cNvGraphicFramePr>
          <p:nvPr>
            <p:extLst>
              <p:ext uri="{D42A27DB-BD31-4B8C-83A1-F6EECF244321}">
                <p14:modId xmlns:p14="http://schemas.microsoft.com/office/powerpoint/2010/main" val="1526555689"/>
              </p:ext>
            </p:extLst>
          </p:nvPr>
        </p:nvGraphicFramePr>
        <p:xfrm>
          <a:off x="5342542" y="5025885"/>
          <a:ext cx="369888" cy="457200"/>
        </p:xfrm>
        <a:graphic>
          <a:graphicData uri="http://schemas.openxmlformats.org/presentationml/2006/ole">
            <mc:AlternateContent xmlns:mc="http://schemas.openxmlformats.org/markup-compatibility/2006">
              <mc:Choice xmlns:v="urn:schemas-microsoft-com:vml" Requires="v">
                <p:oleObj name="Equation" r:id="rId6" imgW="164880" imgH="203040" progId="Equation.DSMT4">
                  <p:embed/>
                </p:oleObj>
              </mc:Choice>
              <mc:Fallback>
                <p:oleObj name="Equation" r:id="rId6" imgW="164880" imgH="203040" progId="Equation.DSMT4">
                  <p:embed/>
                  <p:pic>
                    <p:nvPicPr>
                      <p:cNvPr id="0" name=""/>
                      <p:cNvPicPr>
                        <a:picLocks noChangeAspect="1" noChangeArrowheads="1"/>
                      </p:cNvPicPr>
                      <p:nvPr/>
                    </p:nvPicPr>
                    <p:blipFill>
                      <a:blip r:embed="rId7"/>
                      <a:srcRect/>
                      <a:stretch>
                        <a:fillRect/>
                      </a:stretch>
                    </p:blipFill>
                    <p:spPr bwMode="auto">
                      <a:xfrm>
                        <a:off x="5342542" y="5025885"/>
                        <a:ext cx="36988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9" name="Rectangle 17"/>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88" name="Object 16"/>
          <p:cNvGraphicFramePr>
            <a:graphicFrameLocks noChangeAspect="1"/>
          </p:cNvGraphicFramePr>
          <p:nvPr>
            <p:extLst>
              <p:ext uri="{D42A27DB-BD31-4B8C-83A1-F6EECF244321}">
                <p14:modId xmlns:p14="http://schemas.microsoft.com/office/powerpoint/2010/main" val="2110383661"/>
              </p:ext>
            </p:extLst>
          </p:nvPr>
        </p:nvGraphicFramePr>
        <p:xfrm>
          <a:off x="4332921" y="4383998"/>
          <a:ext cx="562929" cy="437834"/>
        </p:xfrm>
        <a:graphic>
          <a:graphicData uri="http://schemas.openxmlformats.org/presentationml/2006/ole">
            <mc:AlternateContent xmlns:mc="http://schemas.openxmlformats.org/markup-compatibility/2006">
              <mc:Choice xmlns:v="urn:schemas-microsoft-com:vml" Requires="v">
                <p:oleObj name="Equation" r:id="rId8" imgW="253780" imgH="203024" progId="Equation.3">
                  <p:embed/>
                </p:oleObj>
              </mc:Choice>
              <mc:Fallback>
                <p:oleObj name="Equation" r:id="rId8" imgW="253780" imgH="203024"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2921" y="4383998"/>
                        <a:ext cx="562929" cy="437834"/>
                      </a:xfrm>
                      <a:prstGeom prst="rect">
                        <a:avLst/>
                      </a:prstGeom>
                      <a:noFill/>
                    </p:spPr>
                  </p:pic>
                </p:oleObj>
              </mc:Fallback>
            </mc:AlternateContent>
          </a:graphicData>
        </a:graphic>
      </p:graphicFrame>
      <p:sp>
        <p:nvSpPr>
          <p:cNvPr id="3091" name="Rectangle 19"/>
          <p:cNvSpPr>
            <a:spLocks noChangeArrowheads="1"/>
          </p:cNvSpPr>
          <p:nvPr/>
        </p:nvSpPr>
        <p:spPr bwMode="auto">
          <a:xfrm>
            <a:off x="1524001"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90" name="Object 18"/>
          <p:cNvGraphicFramePr>
            <a:graphicFrameLocks noChangeAspect="1"/>
          </p:cNvGraphicFramePr>
          <p:nvPr>
            <p:extLst>
              <p:ext uri="{D42A27DB-BD31-4B8C-83A1-F6EECF244321}">
                <p14:modId xmlns:p14="http://schemas.microsoft.com/office/powerpoint/2010/main" val="821355680"/>
              </p:ext>
            </p:extLst>
          </p:nvPr>
        </p:nvGraphicFramePr>
        <p:xfrm>
          <a:off x="2125275" y="4911011"/>
          <a:ext cx="2418349" cy="926542"/>
        </p:xfrm>
        <a:graphic>
          <a:graphicData uri="http://schemas.openxmlformats.org/presentationml/2006/ole">
            <mc:AlternateContent xmlns:mc="http://schemas.openxmlformats.org/markup-compatibility/2006">
              <mc:Choice xmlns:v="urn:schemas-microsoft-com:vml" Requires="v">
                <p:oleObj r:id="rId10" imgW="1091726" imgH="418918" progId="Equation.DSMT4">
                  <p:embed/>
                </p:oleObj>
              </mc:Choice>
              <mc:Fallback>
                <p:oleObj r:id="rId10" imgW="1091726" imgH="418918"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5275" y="4911011"/>
                        <a:ext cx="2418349" cy="926542"/>
                      </a:xfrm>
                      <a:prstGeom prst="rect">
                        <a:avLst/>
                      </a:prstGeom>
                      <a:noFill/>
                    </p:spPr>
                  </p:pic>
                </p:oleObj>
              </mc:Fallback>
            </mc:AlternateContent>
          </a:graphicData>
        </a:graphic>
      </p:graphicFrame>
      <p:sp>
        <p:nvSpPr>
          <p:cNvPr id="3093" name="Rectangle 21"/>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92" name="Object 20"/>
          <p:cNvGraphicFramePr>
            <a:graphicFrameLocks noChangeAspect="1"/>
          </p:cNvGraphicFramePr>
          <p:nvPr>
            <p:extLst>
              <p:ext uri="{D42A27DB-BD31-4B8C-83A1-F6EECF244321}">
                <p14:modId xmlns:p14="http://schemas.microsoft.com/office/powerpoint/2010/main" val="581220442"/>
              </p:ext>
            </p:extLst>
          </p:nvPr>
        </p:nvGraphicFramePr>
        <p:xfrm>
          <a:off x="6026646" y="4978260"/>
          <a:ext cx="1143000" cy="552450"/>
        </p:xfrm>
        <a:graphic>
          <a:graphicData uri="http://schemas.openxmlformats.org/presentationml/2006/ole">
            <mc:AlternateContent xmlns:mc="http://schemas.openxmlformats.org/markup-compatibility/2006">
              <mc:Choice xmlns:v="urn:schemas-microsoft-com:vml" Requires="v">
                <p:oleObj name="Equation" r:id="rId12" imgW="418918" imgH="203112" progId="Equation.3">
                  <p:embed/>
                </p:oleObj>
              </mc:Choice>
              <mc:Fallback>
                <p:oleObj name="Equation" r:id="rId12" imgW="418918"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26646" y="4978260"/>
                        <a:ext cx="11430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4" name="Text Box 22"/>
          <p:cNvSpPr txBox="1">
            <a:spLocks noChangeArrowheads="1"/>
          </p:cNvSpPr>
          <p:nvPr/>
        </p:nvSpPr>
        <p:spPr bwMode="auto">
          <a:xfrm>
            <a:off x="956469" y="712886"/>
            <a:ext cx="2856406" cy="523220"/>
          </a:xfrm>
          <a:prstGeom prst="rect">
            <a:avLst/>
          </a:prstGeom>
          <a:solidFill>
            <a:srgbClr val="92D050"/>
          </a:solidFill>
          <a:ln w="9525">
            <a:solidFill>
              <a:schemeClr val="tx1"/>
            </a:solidFill>
            <a:miter lim="800000"/>
            <a:headEnd/>
            <a:tailEnd/>
          </a:ln>
          <a:effectLst/>
        </p:spPr>
        <p:txBody>
          <a:bodyPr wrap="square">
            <a:spAutoFit/>
          </a:bodyPr>
          <a:lstStyle/>
          <a:p>
            <a:pPr fontAlgn="base">
              <a:spcBef>
                <a:spcPct val="50000"/>
              </a:spcBef>
              <a:spcAft>
                <a:spcPct val="0"/>
              </a:spcAft>
            </a:pPr>
            <a:r>
              <a:rPr lang="en-US" sz="2800" b="1">
                <a:solidFill>
                  <a:srgbClr val="FF0000"/>
                </a:solidFill>
                <a:latin typeface=".VnTime" panose="020B7200000000000000" pitchFamily="34" charset="0"/>
              </a:rPr>
              <a:t>Bµi 31</a:t>
            </a:r>
            <a:r>
              <a:rPr lang="vi-VN" sz="2800" b="1">
                <a:solidFill>
                  <a:srgbClr val="FF0000"/>
                </a:solidFill>
                <a:latin typeface=".VnTime" panose="020B7200000000000000" pitchFamily="34" charset="0"/>
              </a:rPr>
              <a:t> (SGK/89)</a:t>
            </a:r>
            <a:endParaRPr lang="en-US" sz="2800">
              <a:solidFill>
                <a:srgbClr val="0000FF"/>
              </a:solidFill>
              <a:latin typeface="Times New Roman" panose="02020603050405020304" pitchFamily="18" charset="0"/>
            </a:endParaRPr>
          </a:p>
        </p:txBody>
      </p:sp>
      <p:sp>
        <p:nvSpPr>
          <p:cNvPr id="3096" name="Rectangle 24"/>
          <p:cNvSpPr>
            <a:spLocks noChangeArrowheads="1"/>
          </p:cNvSpPr>
          <p:nvPr/>
        </p:nvSpPr>
        <p:spPr bwMode="auto">
          <a:xfrm>
            <a:off x="1524001" y="31633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endParaRPr>
          </a:p>
        </p:txBody>
      </p:sp>
      <p:graphicFrame>
        <p:nvGraphicFramePr>
          <p:cNvPr id="3095" name="Object 23"/>
          <p:cNvGraphicFramePr>
            <a:graphicFrameLocks noChangeAspect="1"/>
          </p:cNvGraphicFramePr>
          <p:nvPr>
            <p:extLst>
              <p:ext uri="{D42A27DB-BD31-4B8C-83A1-F6EECF244321}">
                <p14:modId xmlns:p14="http://schemas.microsoft.com/office/powerpoint/2010/main" val="2268480588"/>
              </p:ext>
            </p:extLst>
          </p:nvPr>
        </p:nvGraphicFramePr>
        <p:xfrm>
          <a:off x="2038439" y="3830308"/>
          <a:ext cx="358775" cy="381000"/>
        </p:xfrm>
        <a:graphic>
          <a:graphicData uri="http://schemas.openxmlformats.org/presentationml/2006/ole">
            <mc:AlternateContent xmlns:mc="http://schemas.openxmlformats.org/markup-compatibility/2006">
              <mc:Choice xmlns:v="urn:schemas-microsoft-com:vml" Requires="v">
                <p:oleObj name="Equation" r:id="rId14" imgW="152268" imgH="164957" progId="Equation.DSMT4">
                  <p:embed/>
                </p:oleObj>
              </mc:Choice>
              <mc:Fallback>
                <p:oleObj name="Equation" r:id="rId14" imgW="152268" imgH="164957"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8439" y="3830308"/>
                        <a:ext cx="3587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1835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94"/>
                                        </p:tgtEl>
                                        <p:attrNameLst>
                                          <p:attrName>style.visibility</p:attrName>
                                        </p:attrNameLst>
                                      </p:cBhvr>
                                      <p:to>
                                        <p:strVal val="visible"/>
                                      </p:to>
                                    </p:set>
                                    <p:animEffect transition="in" filter="blinds(horizontal)">
                                      <p:cBhvr>
                                        <p:cTn id="10" dur="500"/>
                                        <p:tgtEl>
                                          <p:spTgt spid="30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077">
                                            <p:txEl>
                                              <p:pRg st="0" end="0"/>
                                            </p:txEl>
                                          </p:spTgt>
                                        </p:tgtEl>
                                        <p:attrNameLst>
                                          <p:attrName>style.visibility</p:attrName>
                                        </p:attrNameLst>
                                      </p:cBhvr>
                                      <p:to>
                                        <p:strVal val="visible"/>
                                      </p:to>
                                    </p:set>
                                    <p:animEffect transition="in" filter="blinds(horizontal)">
                                      <p:cBhvr>
                                        <p:cTn id="15" dur="500"/>
                                        <p:tgtEl>
                                          <p:spTgt spid="3077">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077">
                                            <p:txEl>
                                              <p:pRg st="1" end="1"/>
                                            </p:txEl>
                                          </p:spTgt>
                                        </p:tgtEl>
                                        <p:attrNameLst>
                                          <p:attrName>style.visibility</p:attrName>
                                        </p:attrNameLst>
                                      </p:cBhvr>
                                      <p:to>
                                        <p:strVal val="visible"/>
                                      </p:to>
                                    </p:set>
                                    <p:animEffect transition="in" filter="blinds(horizontal)">
                                      <p:cBhvr>
                                        <p:cTn id="18" dur="500"/>
                                        <p:tgtEl>
                                          <p:spTgt spid="3077">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077">
                                            <p:txEl>
                                              <p:pRg st="2" end="2"/>
                                            </p:txEl>
                                          </p:spTgt>
                                        </p:tgtEl>
                                        <p:attrNameLst>
                                          <p:attrName>style.visibility</p:attrName>
                                        </p:attrNameLst>
                                      </p:cBhvr>
                                      <p:to>
                                        <p:strVal val="visible"/>
                                      </p:to>
                                    </p:set>
                                    <p:animEffect transition="in" filter="blinds(horizontal)">
                                      <p:cBhvr>
                                        <p:cTn id="21" dur="500"/>
                                        <p:tgtEl>
                                          <p:spTgt spid="3077">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082"/>
                                        </p:tgtEl>
                                        <p:attrNameLst>
                                          <p:attrName>style.visibility</p:attrName>
                                        </p:attrNameLst>
                                      </p:cBhvr>
                                      <p:to>
                                        <p:strVal val="visible"/>
                                      </p:to>
                                    </p:set>
                                    <p:animEffect transition="in" filter="blinds(horizontal)">
                                      <p:cBhvr>
                                        <p:cTn id="24" dur="500"/>
                                        <p:tgtEl>
                                          <p:spTgt spid="308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077">
                                            <p:txEl>
                                              <p:pRg st="3" end="3"/>
                                            </p:txEl>
                                          </p:spTgt>
                                        </p:tgtEl>
                                        <p:attrNameLst>
                                          <p:attrName>style.visibility</p:attrName>
                                        </p:attrNameLst>
                                      </p:cBhvr>
                                      <p:to>
                                        <p:strVal val="visible"/>
                                      </p:to>
                                    </p:set>
                                    <p:animEffect transition="in" filter="checkerboard(across)">
                                      <p:cBhvr>
                                        <p:cTn id="29" dur="500"/>
                                        <p:tgtEl>
                                          <p:spTgt spid="3077">
                                            <p:txEl>
                                              <p:pRg st="3" end="3"/>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3077">
                                            <p:txEl>
                                              <p:pRg st="4" end="4"/>
                                            </p:txEl>
                                          </p:spTgt>
                                        </p:tgtEl>
                                        <p:attrNameLst>
                                          <p:attrName>style.visibility</p:attrName>
                                        </p:attrNameLst>
                                      </p:cBhvr>
                                      <p:to>
                                        <p:strVal val="visible"/>
                                      </p:to>
                                    </p:set>
                                    <p:animEffect transition="in" filter="checkerboard(across)">
                                      <p:cBhvr>
                                        <p:cTn id="32" dur="500"/>
                                        <p:tgtEl>
                                          <p:spTgt spid="3077">
                                            <p:txEl>
                                              <p:pRg st="4" end="4"/>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3077">
                                            <p:txEl>
                                              <p:pRg st="5" end="5"/>
                                            </p:txEl>
                                          </p:spTgt>
                                        </p:tgtEl>
                                        <p:attrNameLst>
                                          <p:attrName>style.visibility</p:attrName>
                                        </p:attrNameLst>
                                      </p:cBhvr>
                                      <p:to>
                                        <p:strVal val="visible"/>
                                      </p:to>
                                    </p:set>
                                    <p:animEffect transition="in" filter="checkerboard(across)">
                                      <p:cBhvr>
                                        <p:cTn id="35" dur="500"/>
                                        <p:tgtEl>
                                          <p:spTgt spid="3077">
                                            <p:txEl>
                                              <p:pRg st="5" end="5"/>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077">
                                            <p:txEl>
                                              <p:pRg st="6" end="6"/>
                                            </p:txEl>
                                          </p:spTgt>
                                        </p:tgtEl>
                                        <p:attrNameLst>
                                          <p:attrName>style.visibility</p:attrName>
                                        </p:attrNameLst>
                                      </p:cBhvr>
                                      <p:to>
                                        <p:strVal val="visible"/>
                                      </p:to>
                                    </p:set>
                                    <p:animEffect transition="in" filter="checkerboard(across)">
                                      <p:cBhvr>
                                        <p:cTn id="38" dur="500"/>
                                        <p:tgtEl>
                                          <p:spTgt spid="3077">
                                            <p:txEl>
                                              <p:pRg st="6" end="6"/>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3088"/>
                                        </p:tgtEl>
                                        <p:attrNameLst>
                                          <p:attrName>style.visibility</p:attrName>
                                        </p:attrNameLst>
                                      </p:cBhvr>
                                      <p:to>
                                        <p:strVal val="visible"/>
                                      </p:to>
                                    </p:set>
                                    <p:animEffect transition="in" filter="checkerboard(across)">
                                      <p:cBhvr>
                                        <p:cTn id="41" dur="500"/>
                                        <p:tgtEl>
                                          <p:spTgt spid="3088"/>
                                        </p:tgtEl>
                                      </p:cBhvr>
                                    </p:animEffect>
                                  </p:childTnLst>
                                </p:cTn>
                              </p:par>
                              <p:par>
                                <p:cTn id="42" presetID="5" presetClass="entr" presetSubtype="10" fill="hold" nodeType="withEffect">
                                  <p:stCondLst>
                                    <p:cond delay="0"/>
                                  </p:stCondLst>
                                  <p:childTnLst>
                                    <p:set>
                                      <p:cBhvr>
                                        <p:cTn id="43" dur="1" fill="hold">
                                          <p:stCondLst>
                                            <p:cond delay="0"/>
                                          </p:stCondLst>
                                        </p:cTn>
                                        <p:tgtEl>
                                          <p:spTgt spid="3090"/>
                                        </p:tgtEl>
                                        <p:attrNameLst>
                                          <p:attrName>style.visibility</p:attrName>
                                        </p:attrNameLst>
                                      </p:cBhvr>
                                      <p:to>
                                        <p:strVal val="visible"/>
                                      </p:to>
                                    </p:set>
                                    <p:animEffect transition="in" filter="checkerboard(across)">
                                      <p:cBhvr>
                                        <p:cTn id="44" dur="500"/>
                                        <p:tgtEl>
                                          <p:spTgt spid="3090"/>
                                        </p:tgtEl>
                                      </p:cBhvr>
                                    </p:animEffect>
                                  </p:childTnLst>
                                </p:cTn>
                              </p:par>
                              <p:par>
                                <p:cTn id="45" presetID="5" presetClass="entr" presetSubtype="10" fill="hold" nodeType="withEffect">
                                  <p:stCondLst>
                                    <p:cond delay="0"/>
                                  </p:stCondLst>
                                  <p:childTnLst>
                                    <p:set>
                                      <p:cBhvr>
                                        <p:cTn id="46" dur="1" fill="hold">
                                          <p:stCondLst>
                                            <p:cond delay="0"/>
                                          </p:stCondLst>
                                        </p:cTn>
                                        <p:tgtEl>
                                          <p:spTgt spid="3086"/>
                                        </p:tgtEl>
                                        <p:attrNameLst>
                                          <p:attrName>style.visibility</p:attrName>
                                        </p:attrNameLst>
                                      </p:cBhvr>
                                      <p:to>
                                        <p:strVal val="visible"/>
                                      </p:to>
                                    </p:set>
                                    <p:animEffect transition="in" filter="checkerboard(across)">
                                      <p:cBhvr>
                                        <p:cTn id="47" dur="500"/>
                                        <p:tgtEl>
                                          <p:spTgt spid="3086"/>
                                        </p:tgtEl>
                                      </p:cBhvr>
                                    </p:animEffect>
                                  </p:childTnLst>
                                </p:cTn>
                              </p:par>
                              <p:par>
                                <p:cTn id="48" presetID="5" presetClass="entr" presetSubtype="10" fill="hold" nodeType="withEffect">
                                  <p:stCondLst>
                                    <p:cond delay="0"/>
                                  </p:stCondLst>
                                  <p:childTnLst>
                                    <p:set>
                                      <p:cBhvr>
                                        <p:cTn id="49" dur="1" fill="hold">
                                          <p:stCondLst>
                                            <p:cond delay="0"/>
                                          </p:stCondLst>
                                        </p:cTn>
                                        <p:tgtEl>
                                          <p:spTgt spid="3092"/>
                                        </p:tgtEl>
                                        <p:attrNameLst>
                                          <p:attrName>style.visibility</p:attrName>
                                        </p:attrNameLst>
                                      </p:cBhvr>
                                      <p:to>
                                        <p:strVal val="visible"/>
                                      </p:to>
                                    </p:set>
                                    <p:animEffect transition="in" filter="checkerboard(across)">
                                      <p:cBhvr>
                                        <p:cTn id="50" dur="500"/>
                                        <p:tgtEl>
                                          <p:spTgt spid="3092"/>
                                        </p:tgtEl>
                                      </p:cBhvr>
                                    </p:animEffect>
                                  </p:childTnLst>
                                </p:cTn>
                              </p:par>
                              <p:par>
                                <p:cTn id="51" presetID="3" presetClass="entr" presetSubtype="10" fill="hold" nodeType="withEffect">
                                  <p:stCondLst>
                                    <p:cond delay="0"/>
                                  </p:stCondLst>
                                  <p:childTnLst>
                                    <p:set>
                                      <p:cBhvr>
                                        <p:cTn id="52" dur="1" fill="hold">
                                          <p:stCondLst>
                                            <p:cond delay="0"/>
                                          </p:stCondLst>
                                        </p:cTn>
                                        <p:tgtEl>
                                          <p:spTgt spid="3095"/>
                                        </p:tgtEl>
                                        <p:attrNameLst>
                                          <p:attrName>style.visibility</p:attrName>
                                        </p:attrNameLst>
                                      </p:cBhvr>
                                      <p:to>
                                        <p:strVal val="visible"/>
                                      </p:to>
                                    </p:set>
                                    <p:animEffect transition="in" filter="blinds(horizontal)">
                                      <p:cBhvr>
                                        <p:cTn id="53"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81A60-3181-46DE-95E9-7F7D6DBA89EC}"/>
              </a:ext>
            </a:extLst>
          </p:cNvPr>
          <p:cNvSpPr/>
          <p:nvPr/>
        </p:nvSpPr>
        <p:spPr>
          <a:xfrm>
            <a:off x="3092270" y="825858"/>
            <a:ext cx="6086236" cy="646331"/>
          </a:xfrm>
          <a:prstGeom prst="rect">
            <a:avLst/>
          </a:prstGeom>
          <a:solidFill>
            <a:srgbClr val="FFC000"/>
          </a:solidFill>
        </p:spPr>
        <p:txBody>
          <a:bodyPr wrap="square">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HĐ3: </a:t>
            </a:r>
            <a:r>
              <a:rPr lang="en-US" sz="3600" b="1">
                <a:solidFill>
                  <a:srgbClr val="FF0000"/>
                </a:solidFill>
                <a:latin typeface="Times New Roman" panose="02020603050405020304" pitchFamily="18" charset="0"/>
                <a:cs typeface="Times New Roman" panose="02020603050405020304" pitchFamily="18" charset="0"/>
              </a:rPr>
              <a:t>TÌM TÒI MỞ RỘNG</a:t>
            </a:r>
          </a:p>
        </p:txBody>
      </p:sp>
      <p:pic>
        <p:nvPicPr>
          <p:cNvPr id="11270" name="Picture 6" descr="Hình ảnh dấu chấm hỏi đẹp - Background Powerpoint">
            <a:extLst>
              <a:ext uri="{FF2B5EF4-FFF2-40B4-BE49-F238E27FC236}">
                <a16:creationId xmlns:a16="http://schemas.microsoft.com/office/drawing/2014/main" id="{73FF31AF-B7E1-4C6F-8E62-90BBE0E860E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154" b="89949" l="8043" r="91413">
                        <a14:foregroundMark x1="42391" y1="6256" x2="42391" y2="6256"/>
                        <a14:foregroundMark x1="46413" y1="30462" x2="46413" y2="30462"/>
                        <a14:foregroundMark x1="45978" y1="33026" x2="45978" y2="33026"/>
                        <a14:foregroundMark x1="44674" y1="31282" x2="44674" y2="31282"/>
                        <a14:foregroundMark x1="8152" y1="86051" x2="8152" y2="86051"/>
                        <a14:foregroundMark x1="58152" y1="83590" x2="58152" y2="83590"/>
                        <a14:foregroundMark x1="67609" y1="81846" x2="67609" y2="81846"/>
                        <a14:foregroundMark x1="70326" y1="82667" x2="70326" y2="82667"/>
                        <a14:foregroundMark x1="61304" y1="83590" x2="61304" y2="83590"/>
                        <a14:foregroundMark x1="51413" y1="85231" x2="51413" y2="85231"/>
                        <a14:foregroundMark x1="47391" y1="83077" x2="47391" y2="83077"/>
                        <a14:foregroundMark x1="54130" y1="83590" x2="54130" y2="83590"/>
                        <a14:foregroundMark x1="62609" y1="84410" x2="62609" y2="84410"/>
                        <a14:foregroundMark x1="91413" y1="86051" x2="91413" y2="86051"/>
                        <a14:foregroundMark x1="68478" y1="19897" x2="68478" y2="19897"/>
                        <a14:foregroundMark x1="77500" y1="26256" x2="77500" y2="26256"/>
                        <a14:foregroundMark x1="70326" y1="28308" x2="70326" y2="28308"/>
                        <a14:foregroundMark x1="67174" y1="23692" x2="67174" y2="23692"/>
                        <a14:foregroundMark x1="70326" y1="82256" x2="70326" y2="82256"/>
                      </a14:backgroundRemoval>
                    </a14:imgEffect>
                  </a14:imgLayer>
                </a14:imgProps>
              </a:ext>
              <a:ext uri="{28A0092B-C50C-407E-A947-70E740481C1C}">
                <a14:useLocalDpi xmlns:a14="http://schemas.microsoft.com/office/drawing/2010/main" val="0"/>
              </a:ext>
            </a:extLst>
          </a:blip>
          <a:srcRect/>
          <a:stretch>
            <a:fillRect/>
          </a:stretch>
        </p:blipFill>
        <p:spPr bwMode="auto">
          <a:xfrm>
            <a:off x="542017" y="3799544"/>
            <a:ext cx="2908753" cy="308287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ADA2F929-7601-412A-867D-7DC8117B07AE}"/>
              </a:ext>
            </a:extLst>
          </p:cNvPr>
          <p:cNvSpPr/>
          <p:nvPr/>
        </p:nvSpPr>
        <p:spPr>
          <a:xfrm>
            <a:off x="1166019" y="1550966"/>
            <a:ext cx="5187297" cy="2151469"/>
          </a:xfrm>
          <a:prstGeom prst="cloudCallout">
            <a:avLst>
              <a:gd name="adj1" fmla="val -31125"/>
              <a:gd name="adj2" fmla="val 69034"/>
            </a:avLst>
          </a:prstGeom>
          <a:solidFill>
            <a:srgbClr val="18A1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Times New Roman" panose="02020603050405020304" pitchFamily="18" charset="0"/>
                <a:cs typeface="Times New Roman" panose="02020603050405020304" pitchFamily="18" charset="0"/>
              </a:rPr>
              <a:t>Chiều rộng con sông là bao nhiêu?</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694" y="3016665"/>
            <a:ext cx="5289846" cy="3179036"/>
          </a:xfrm>
          <a:prstGeom prst="rect">
            <a:avLst/>
          </a:prstGeom>
        </p:spPr>
      </p:pic>
    </p:spTree>
    <p:extLst>
      <p:ext uri="{BB962C8B-B14F-4D97-AF65-F5344CB8AC3E}">
        <p14:creationId xmlns:p14="http://schemas.microsoft.com/office/powerpoint/2010/main" val="1965222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5602" name="Object 2"/>
          <p:cNvGraphicFramePr>
            <a:graphicFrameLocks noGrp="1" noChangeAspect="1"/>
          </p:cNvGraphicFramePr>
          <p:nvPr>
            <p:ph sz="half" idx="2"/>
            <p:extLst>
              <p:ext uri="{D42A27DB-BD31-4B8C-83A1-F6EECF244321}">
                <p14:modId xmlns:p14="http://schemas.microsoft.com/office/powerpoint/2010/main" val="2139101333"/>
              </p:ext>
            </p:extLst>
          </p:nvPr>
        </p:nvGraphicFramePr>
        <p:xfrm>
          <a:off x="637769" y="4554765"/>
          <a:ext cx="6589712" cy="1965532"/>
        </p:xfrm>
        <a:graphic>
          <a:graphicData uri="http://schemas.openxmlformats.org/presentationml/2006/ole">
            <mc:AlternateContent xmlns:mc="http://schemas.openxmlformats.org/markup-compatibility/2006">
              <mc:Choice xmlns:v="urn:schemas-microsoft-com:vml" Requires="v">
                <p:oleObj r:id="rId3" imgW="3449160" imgH="2296080" progId="">
                  <p:embed/>
                </p:oleObj>
              </mc:Choice>
              <mc:Fallback>
                <p:oleObj r:id="rId3" imgW="3449160" imgH="2296080" progId="">
                  <p:embed/>
                  <p:pic>
                    <p:nvPicPr>
                      <p:cNvPr id="0" nam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69" y="4554765"/>
                        <a:ext cx="6589712" cy="1965532"/>
                      </a:xfrm>
                      <a:prstGeom prst="rect">
                        <a:avLst/>
                      </a:prstGeom>
                      <a:solidFill>
                        <a:srgbClr val="99CCFF"/>
                      </a:solidFill>
                      <a:ln>
                        <a:noFill/>
                      </a:ln>
                      <a:effectLst/>
                    </p:spPr>
                  </p:pic>
                </p:oleObj>
              </mc:Fallback>
            </mc:AlternateContent>
          </a:graphicData>
        </a:graphic>
      </p:graphicFrame>
      <p:sp>
        <p:nvSpPr>
          <p:cNvPr id="25603" name="Rectangle 3"/>
          <p:cNvSpPr>
            <a:spLocks noGrp="1" noChangeArrowheads="1"/>
          </p:cNvSpPr>
          <p:nvPr>
            <p:ph type="title"/>
          </p:nvPr>
        </p:nvSpPr>
        <p:spPr>
          <a:xfrm>
            <a:off x="563430" y="1947986"/>
            <a:ext cx="7726488" cy="1528762"/>
          </a:xfrm>
          <a:solidFill>
            <a:srgbClr val="009999">
              <a:alpha val="0"/>
            </a:srgbClr>
          </a:solidFill>
        </p:spPr>
        <p:txBody>
          <a:bodyPr/>
          <a:lstStyle/>
          <a:p>
            <a:pPr algn="just"/>
            <a:r>
              <a:rPr lang="en-US" sz="2800" b="1">
                <a:solidFill>
                  <a:srgbClr val="0000CC"/>
                </a:solidFill>
              </a:rPr>
              <a:t>   </a:t>
            </a:r>
            <a:r>
              <a:rPr lang="en-US" sz="2800" b="1">
                <a:solidFill>
                  <a:srgbClr val="0000CC"/>
                </a:solidFill>
                <a:latin typeface="Times New Roman" panose="02020603050405020304" pitchFamily="18" charset="0"/>
                <a:cs typeface="Times New Roman" panose="02020603050405020304" pitchFamily="18" charset="0"/>
              </a:rPr>
              <a:t>Một con thuyền với vận tốc 2km/h vượt qua một khúc sông nước chảy mạnh mất 5 phút. Biết rằng đường đi của con thuyền tạo với bờ một góc 70</a:t>
            </a:r>
            <a:r>
              <a:rPr lang="en-US" sz="2800" b="1" baseline="30000">
                <a:solidFill>
                  <a:srgbClr val="0000CC"/>
                </a:solidFill>
                <a:latin typeface="Times New Roman" panose="02020603050405020304" pitchFamily="18" charset="0"/>
                <a:cs typeface="Times New Roman" panose="02020603050405020304" pitchFamily="18" charset="0"/>
              </a:rPr>
              <a:t>0</a:t>
            </a:r>
            <a:r>
              <a:rPr lang="en-US" sz="2800" b="1">
                <a:solidFill>
                  <a:srgbClr val="0000CC"/>
                </a:solidFill>
                <a:latin typeface="Times New Roman" panose="02020603050405020304" pitchFamily="18" charset="0"/>
                <a:cs typeface="Times New Roman" panose="02020603050405020304" pitchFamily="18" charset="0"/>
              </a:rPr>
              <a:t>. Từ đó đã có thể tính được chiều rộng của khúc sông chưa ? Nếu có thể hãy tính kết quả (làm tròn đến mét).</a:t>
            </a:r>
          </a:p>
        </p:txBody>
      </p:sp>
      <p:sp>
        <p:nvSpPr>
          <p:cNvPr id="25604" name="Rectangle 4"/>
          <p:cNvSpPr>
            <a:spLocks noChangeArrowheads="1"/>
          </p:cNvSpPr>
          <p:nvPr/>
        </p:nvSpPr>
        <p:spPr bwMode="auto">
          <a:xfrm>
            <a:off x="8751736" y="1005511"/>
            <a:ext cx="2514600" cy="1905000"/>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5" name="Freeform 5"/>
          <p:cNvSpPr>
            <a:spLocks/>
          </p:cNvSpPr>
          <p:nvPr/>
        </p:nvSpPr>
        <p:spPr bwMode="auto">
          <a:xfrm>
            <a:off x="9359028" y="1019799"/>
            <a:ext cx="3175" cy="1922463"/>
          </a:xfrm>
          <a:custGeom>
            <a:avLst/>
            <a:gdLst>
              <a:gd name="T0" fmla="*/ 0 w 2"/>
              <a:gd name="T1" fmla="*/ 0 h 1211"/>
              <a:gd name="T2" fmla="*/ 2 w 2"/>
              <a:gd name="T3" fmla="*/ 1211 h 1211"/>
            </a:gdLst>
            <a:ahLst/>
            <a:cxnLst>
              <a:cxn ang="0">
                <a:pos x="T0" y="T1"/>
              </a:cxn>
              <a:cxn ang="0">
                <a:pos x="T2" y="T3"/>
              </a:cxn>
            </a:cxnLst>
            <a:rect l="0" t="0" r="r" b="b"/>
            <a:pathLst>
              <a:path w="2" h="1211">
                <a:moveTo>
                  <a:pt x="0" y="0"/>
                </a:moveTo>
                <a:lnTo>
                  <a:pt x="2" y="1211"/>
                </a:lnTo>
              </a:path>
            </a:pathLst>
          </a:custGeom>
          <a:noFill/>
          <a:ln w="317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6" name="Freeform 6"/>
          <p:cNvSpPr>
            <a:spLocks/>
          </p:cNvSpPr>
          <p:nvPr/>
        </p:nvSpPr>
        <p:spPr bwMode="auto">
          <a:xfrm flipH="1">
            <a:off x="9359027" y="1019799"/>
            <a:ext cx="838200" cy="1922463"/>
          </a:xfrm>
          <a:custGeom>
            <a:avLst/>
            <a:gdLst>
              <a:gd name="T0" fmla="*/ 0 w 2"/>
              <a:gd name="T1" fmla="*/ 0 h 1211"/>
              <a:gd name="T2" fmla="*/ 2 w 2"/>
              <a:gd name="T3" fmla="*/ 1211 h 1211"/>
            </a:gdLst>
            <a:ahLst/>
            <a:cxnLst>
              <a:cxn ang="0">
                <a:pos x="T0" y="T1"/>
              </a:cxn>
              <a:cxn ang="0">
                <a:pos x="T2" y="T3"/>
              </a:cxn>
            </a:cxnLst>
            <a:rect l="0" t="0" r="r" b="b"/>
            <a:pathLst>
              <a:path w="2" h="1211">
                <a:moveTo>
                  <a:pt x="0" y="0"/>
                </a:moveTo>
                <a:lnTo>
                  <a:pt x="2" y="1211"/>
                </a:ln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7" name="Rectangle 7"/>
          <p:cNvSpPr>
            <a:spLocks noChangeArrowheads="1"/>
          </p:cNvSpPr>
          <p:nvPr/>
        </p:nvSpPr>
        <p:spPr bwMode="auto">
          <a:xfrm>
            <a:off x="9359027" y="1019798"/>
            <a:ext cx="76200" cy="14763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8" name="Rectangle 8"/>
          <p:cNvSpPr>
            <a:spLocks noChangeArrowheads="1"/>
          </p:cNvSpPr>
          <p:nvPr/>
        </p:nvSpPr>
        <p:spPr bwMode="auto">
          <a:xfrm>
            <a:off x="1121601" y="4689051"/>
            <a:ext cx="56971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2800">
                <a:solidFill>
                  <a:srgbClr val="FF0000"/>
                </a:solidFill>
                <a:latin typeface="Times New Roman" panose="02020603050405020304" pitchFamily="18" charset="0"/>
                <a:cs typeface="Times New Roman" panose="02020603050405020304" pitchFamily="18" charset="0"/>
              </a:rPr>
              <a:t>AB là chiều rộng khúc sông</a:t>
            </a:r>
          </a:p>
        </p:txBody>
      </p:sp>
      <p:sp>
        <p:nvSpPr>
          <p:cNvPr id="25610" name="Rectangle 10"/>
          <p:cNvSpPr>
            <a:spLocks noChangeArrowheads="1"/>
          </p:cNvSpPr>
          <p:nvPr/>
        </p:nvSpPr>
        <p:spPr bwMode="auto">
          <a:xfrm>
            <a:off x="9282827" y="2785098"/>
            <a:ext cx="76200" cy="14763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1" name="Freeform 11"/>
          <p:cNvSpPr>
            <a:spLocks/>
          </p:cNvSpPr>
          <p:nvPr/>
        </p:nvSpPr>
        <p:spPr bwMode="auto">
          <a:xfrm>
            <a:off x="9917828" y="1019799"/>
            <a:ext cx="126999" cy="351801"/>
          </a:xfrm>
          <a:custGeom>
            <a:avLst/>
            <a:gdLst>
              <a:gd name="T0" fmla="*/ 0 w 87"/>
              <a:gd name="T1" fmla="*/ 0 h 142"/>
              <a:gd name="T2" fmla="*/ 32 w 87"/>
              <a:gd name="T3" fmla="*/ 87 h 142"/>
              <a:gd name="T4" fmla="*/ 87 w 87"/>
              <a:gd name="T5" fmla="*/ 142 h 142"/>
            </a:gdLst>
            <a:ahLst/>
            <a:cxnLst>
              <a:cxn ang="0">
                <a:pos x="T0" y="T1"/>
              </a:cxn>
              <a:cxn ang="0">
                <a:pos x="T2" y="T3"/>
              </a:cxn>
              <a:cxn ang="0">
                <a:pos x="T4" y="T5"/>
              </a:cxn>
            </a:cxnLst>
            <a:rect l="0" t="0" r="r" b="b"/>
            <a:pathLst>
              <a:path w="87" h="142">
                <a:moveTo>
                  <a:pt x="0" y="0"/>
                </a:moveTo>
                <a:cubicBezTo>
                  <a:pt x="5" y="14"/>
                  <a:pt x="18" y="63"/>
                  <a:pt x="32" y="87"/>
                </a:cubicBezTo>
                <a:cubicBezTo>
                  <a:pt x="46" y="111"/>
                  <a:pt x="76" y="131"/>
                  <a:pt x="87" y="142"/>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2" name="Freeform 12"/>
          <p:cNvSpPr>
            <a:spLocks/>
          </p:cNvSpPr>
          <p:nvPr/>
        </p:nvSpPr>
        <p:spPr bwMode="auto">
          <a:xfrm>
            <a:off x="9587627" y="2385663"/>
            <a:ext cx="362292" cy="492443"/>
          </a:xfrm>
          <a:custGeom>
            <a:avLst/>
            <a:gdLst>
              <a:gd name="T0" fmla="*/ 0 w 96"/>
              <a:gd name="T1" fmla="*/ 0 h 144"/>
              <a:gd name="T2" fmla="*/ 73 w 96"/>
              <a:gd name="T3" fmla="*/ 46 h 144"/>
              <a:gd name="T4" fmla="*/ 96 w 96"/>
              <a:gd name="T5" fmla="*/ 144 h 144"/>
            </a:gdLst>
            <a:ahLst/>
            <a:cxnLst>
              <a:cxn ang="0">
                <a:pos x="T0" y="T1"/>
              </a:cxn>
              <a:cxn ang="0">
                <a:pos x="T2" y="T3"/>
              </a:cxn>
              <a:cxn ang="0">
                <a:pos x="T4" y="T5"/>
              </a:cxn>
            </a:cxnLst>
            <a:rect l="0" t="0" r="r" b="b"/>
            <a:pathLst>
              <a:path w="96" h="144">
                <a:moveTo>
                  <a:pt x="0" y="0"/>
                </a:moveTo>
                <a:cubicBezTo>
                  <a:pt x="12" y="8"/>
                  <a:pt x="57" y="22"/>
                  <a:pt x="73" y="46"/>
                </a:cubicBezTo>
                <a:cubicBezTo>
                  <a:pt x="89" y="70"/>
                  <a:pt x="91" y="124"/>
                  <a:pt x="96" y="14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3" name="Text Box 13"/>
          <p:cNvSpPr txBox="1">
            <a:spLocks noChangeArrowheads="1"/>
          </p:cNvSpPr>
          <p:nvPr/>
        </p:nvSpPr>
        <p:spPr bwMode="auto">
          <a:xfrm>
            <a:off x="9206627" y="700711"/>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B</a:t>
            </a:r>
          </a:p>
        </p:txBody>
      </p:sp>
      <p:sp>
        <p:nvSpPr>
          <p:cNvPr id="25614" name="Text Box 14"/>
          <p:cNvSpPr txBox="1">
            <a:spLocks noChangeArrowheads="1"/>
          </p:cNvSpPr>
          <p:nvPr/>
        </p:nvSpPr>
        <p:spPr bwMode="auto">
          <a:xfrm>
            <a:off x="9206627" y="2924799"/>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A</a:t>
            </a:r>
          </a:p>
        </p:txBody>
      </p:sp>
      <p:sp>
        <p:nvSpPr>
          <p:cNvPr id="25615" name="Text Box 15"/>
          <p:cNvSpPr txBox="1">
            <a:spLocks noChangeArrowheads="1"/>
          </p:cNvSpPr>
          <p:nvPr/>
        </p:nvSpPr>
        <p:spPr bwMode="auto">
          <a:xfrm>
            <a:off x="10044827" y="700711"/>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a:t>
            </a:r>
          </a:p>
        </p:txBody>
      </p:sp>
      <p:sp>
        <p:nvSpPr>
          <p:cNvPr id="25616" name="Line 16"/>
          <p:cNvSpPr>
            <a:spLocks noChangeShapeType="1"/>
          </p:cNvSpPr>
          <p:nvPr/>
        </p:nvSpPr>
        <p:spPr bwMode="auto">
          <a:xfrm flipV="1">
            <a:off x="9359027" y="1005511"/>
            <a:ext cx="60960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8" name="Rectangle 18"/>
          <p:cNvSpPr>
            <a:spLocks noChangeArrowheads="1"/>
          </p:cNvSpPr>
          <p:nvPr/>
        </p:nvSpPr>
        <p:spPr bwMode="auto">
          <a:xfrm>
            <a:off x="1121601" y="5054577"/>
            <a:ext cx="5695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2800">
                <a:solidFill>
                  <a:srgbClr val="FF0000"/>
                </a:solidFill>
                <a:latin typeface="Times New Roman" panose="02020603050405020304" pitchFamily="18" charset="0"/>
                <a:cs typeface="Times New Roman" panose="02020603050405020304" pitchFamily="18" charset="0"/>
              </a:rPr>
              <a:t>AC là đoạn đường đi của chiếc thuyền</a:t>
            </a:r>
          </a:p>
        </p:txBody>
      </p:sp>
      <p:graphicFrame>
        <p:nvGraphicFramePr>
          <p:cNvPr id="25619" name="Object 19"/>
          <p:cNvGraphicFramePr>
            <a:graphicFrameLocks noChangeAspect="1"/>
          </p:cNvGraphicFramePr>
          <p:nvPr>
            <p:extLst>
              <p:ext uri="{D42A27DB-BD31-4B8C-83A1-F6EECF244321}">
                <p14:modId xmlns:p14="http://schemas.microsoft.com/office/powerpoint/2010/main" val="1088007891"/>
              </p:ext>
            </p:extLst>
          </p:nvPr>
        </p:nvGraphicFramePr>
        <p:xfrm>
          <a:off x="998503" y="5580389"/>
          <a:ext cx="609600" cy="422275"/>
        </p:xfrm>
        <a:graphic>
          <a:graphicData uri="http://schemas.openxmlformats.org/presentationml/2006/ole">
            <mc:AlternateContent xmlns:mc="http://schemas.openxmlformats.org/markup-compatibility/2006">
              <mc:Choice xmlns:v="urn:schemas-microsoft-com:vml" Requires="v">
                <p:oleObj name="Equation" r:id="rId5" imgW="330120" imgH="228600" progId="Equation.DSMT4">
                  <p:embed/>
                </p:oleObj>
              </mc:Choice>
              <mc:Fallback>
                <p:oleObj name="Equation" r:id="rId5" imgW="33012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503" y="5580389"/>
                        <a:ext cx="609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20" name="Rectangle 20"/>
          <p:cNvSpPr>
            <a:spLocks noChangeArrowheads="1"/>
          </p:cNvSpPr>
          <p:nvPr/>
        </p:nvSpPr>
        <p:spPr bwMode="auto">
          <a:xfrm>
            <a:off x="1560925" y="5537531"/>
            <a:ext cx="53795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2800">
                <a:solidFill>
                  <a:srgbClr val="FF0000"/>
                </a:solidFill>
                <a:latin typeface="Times New Roman" panose="02020603050405020304" pitchFamily="18" charset="0"/>
                <a:cs typeface="Times New Roman" panose="02020603050405020304" pitchFamily="18" charset="0"/>
              </a:rPr>
              <a:t>là góc tạo bởi đường đi của chiếc thuyền và bờ sông</a:t>
            </a:r>
          </a:p>
        </p:txBody>
      </p:sp>
      <p:graphicFrame>
        <p:nvGraphicFramePr>
          <p:cNvPr id="25621" name="Object 21"/>
          <p:cNvGraphicFramePr>
            <a:graphicFrameLocks noGrp="1" noChangeAspect="1"/>
          </p:cNvGraphicFramePr>
          <p:nvPr>
            <p:ph sz="half" idx="1"/>
            <p:extLst>
              <p:ext uri="{D42A27DB-BD31-4B8C-83A1-F6EECF244321}">
                <p14:modId xmlns:p14="http://schemas.microsoft.com/office/powerpoint/2010/main" val="2530481355"/>
              </p:ext>
            </p:extLst>
          </p:nvPr>
        </p:nvGraphicFramePr>
        <p:xfrm>
          <a:off x="9587627" y="2543798"/>
          <a:ext cx="317500" cy="266700"/>
        </p:xfrm>
        <a:graphic>
          <a:graphicData uri="http://schemas.openxmlformats.org/presentationml/2006/ole">
            <mc:AlternateContent xmlns:mc="http://schemas.openxmlformats.org/markup-compatibility/2006">
              <mc:Choice xmlns:v="urn:schemas-microsoft-com:vml" Requires="v">
                <p:oleObj name="Equation" r:id="rId7" imgW="241200" imgH="203040" progId="Equation.DSMT4">
                  <p:embed/>
                </p:oleObj>
              </mc:Choice>
              <mc:Fallback>
                <p:oleObj name="Equation" r:id="rId7" imgW="24120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7627" y="2543798"/>
                        <a:ext cx="3175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28" name="Line 28"/>
          <p:cNvSpPr>
            <a:spLocks noChangeShapeType="1"/>
          </p:cNvSpPr>
          <p:nvPr/>
        </p:nvSpPr>
        <p:spPr bwMode="auto">
          <a:xfrm>
            <a:off x="9359027" y="2924798"/>
            <a:ext cx="1371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29" name="Text Box 29"/>
          <p:cNvSpPr txBox="1">
            <a:spLocks noChangeArrowheads="1"/>
          </p:cNvSpPr>
          <p:nvPr/>
        </p:nvSpPr>
        <p:spPr bwMode="auto">
          <a:xfrm>
            <a:off x="10459165" y="2881936"/>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x</a:t>
            </a:r>
          </a:p>
        </p:txBody>
      </p:sp>
      <p:sp>
        <p:nvSpPr>
          <p:cNvPr id="25630" name="Line 30"/>
          <p:cNvSpPr>
            <a:spLocks noChangeShapeType="1"/>
          </p:cNvSpPr>
          <p:nvPr/>
        </p:nvSpPr>
        <p:spPr bwMode="auto">
          <a:xfrm>
            <a:off x="9359027" y="1019798"/>
            <a:ext cx="8382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31" name="Text Box 31"/>
          <p:cNvSpPr txBox="1">
            <a:spLocks noChangeArrowheads="1"/>
          </p:cNvSpPr>
          <p:nvPr/>
        </p:nvSpPr>
        <p:spPr bwMode="auto">
          <a:xfrm>
            <a:off x="762599" y="758188"/>
            <a:ext cx="2930546" cy="523220"/>
          </a:xfrm>
          <a:prstGeom prst="rect">
            <a:avLst/>
          </a:prstGeom>
          <a:solidFill>
            <a:srgbClr val="92D050"/>
          </a:solidFill>
          <a:ln w="9525">
            <a:solidFill>
              <a:schemeClr val="accent1"/>
            </a:solidFill>
            <a:miter lim="800000"/>
            <a:headEnd/>
            <a:tailEnd/>
          </a:ln>
          <a:effectLst/>
        </p:spPr>
        <p:txBody>
          <a:bodyPr wrap="none">
            <a:spAutoFit/>
          </a:bodyPr>
          <a:lstStyle/>
          <a:p>
            <a:pPr fontAlgn="base">
              <a:spcBef>
                <a:spcPct val="0"/>
              </a:spcBef>
              <a:spcAft>
                <a:spcPct val="0"/>
              </a:spcAft>
            </a:pPr>
            <a:r>
              <a:rPr lang="en-US" sz="2800" b="1">
                <a:solidFill>
                  <a:srgbClr val="FF0000"/>
                </a:solidFill>
                <a:latin typeface="Times New Roman" panose="02020603050405020304" pitchFamily="18" charset="0"/>
              </a:rPr>
              <a:t>Bài 32 SGK tr 89)</a:t>
            </a:r>
          </a:p>
        </p:txBody>
      </p:sp>
      <p:pic>
        <p:nvPicPr>
          <p:cNvPr id="31" name="Picture 30">
            <a:extLst>
              <a:ext uri="{FF2B5EF4-FFF2-40B4-BE49-F238E27FC236}">
                <a16:creationId xmlns:a16="http://schemas.microsoft.com/office/drawing/2014/main"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6002" y="3298490"/>
            <a:ext cx="1425249" cy="1266973"/>
          </a:xfrm>
          <a:prstGeom prst="rect">
            <a:avLst/>
          </a:prstGeom>
        </p:spPr>
      </p:pic>
      <p:sp>
        <p:nvSpPr>
          <p:cNvPr id="2" name="TextBox 1"/>
          <p:cNvSpPr txBox="1"/>
          <p:nvPr/>
        </p:nvSpPr>
        <p:spPr>
          <a:xfrm>
            <a:off x="9252720" y="4671296"/>
            <a:ext cx="1428531" cy="461665"/>
          </a:xfrm>
          <a:prstGeom prst="rect">
            <a:avLst/>
          </a:prstGeom>
          <a:solidFill>
            <a:srgbClr val="92D050"/>
          </a:solidFill>
          <a:ln>
            <a:solidFill>
              <a:schemeClr val="accent1"/>
            </a:solidFill>
          </a:ln>
        </p:spPr>
        <p:txBody>
          <a:bodyPr wrap="square" rtlCol="0">
            <a:spAutoFit/>
          </a:bodyPr>
          <a:lstStyle/>
          <a:p>
            <a:r>
              <a:rPr lang="vi-VN" sz="2400" b="1">
                <a:solidFill>
                  <a:srgbClr val="FF0000"/>
                </a:solidFill>
                <a:latin typeface="Times New Roman" pitchFamily="18" charset="0"/>
                <a:cs typeface="Times New Roman" pitchFamily="18" charset="0"/>
              </a:rPr>
              <a:t>3 PHÚT</a:t>
            </a:r>
            <a:endParaRPr lang="en-US"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810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18"/>
                                        </p:tgtEl>
                                        <p:attrNameLst>
                                          <p:attrName>style.visibility</p:attrName>
                                        </p:attrNameLst>
                                      </p:cBhvr>
                                      <p:to>
                                        <p:strVal val="visible"/>
                                      </p:to>
                                    </p:set>
                                    <p:animEffect transition="in" filter="fade">
                                      <p:cBhvr>
                                        <p:cTn id="10" dur="500"/>
                                        <p:tgtEl>
                                          <p:spTgt spid="25618"/>
                                        </p:tgtEl>
                                      </p:cBhvr>
                                    </p:animEffect>
                                  </p:childTnLst>
                                </p:cTn>
                              </p:par>
                              <p:par>
                                <p:cTn id="11" presetID="10" presetClass="entr" presetSubtype="0" fill="hold" nodeType="withEffect">
                                  <p:stCondLst>
                                    <p:cond delay="0"/>
                                  </p:stCondLst>
                                  <p:childTnLst>
                                    <p:set>
                                      <p:cBhvr>
                                        <p:cTn id="12" dur="1" fill="hold">
                                          <p:stCondLst>
                                            <p:cond delay="0"/>
                                          </p:stCondLst>
                                        </p:cTn>
                                        <p:tgtEl>
                                          <p:spTgt spid="25619"/>
                                        </p:tgtEl>
                                        <p:attrNameLst>
                                          <p:attrName>style.visibility</p:attrName>
                                        </p:attrNameLst>
                                      </p:cBhvr>
                                      <p:to>
                                        <p:strVal val="visible"/>
                                      </p:to>
                                    </p:set>
                                    <p:animEffect transition="in" filter="fade">
                                      <p:cBhvr>
                                        <p:cTn id="13" dur="500"/>
                                        <p:tgtEl>
                                          <p:spTgt spid="256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20"/>
                                        </p:tgtEl>
                                        <p:attrNameLst>
                                          <p:attrName>style.visibility</p:attrName>
                                        </p:attrNameLst>
                                      </p:cBhvr>
                                      <p:to>
                                        <p:strVal val="visible"/>
                                      </p:to>
                                    </p:set>
                                    <p:animEffect transition="in" filter="fade">
                                      <p:cBhvr>
                                        <p:cTn id="16" dur="500"/>
                                        <p:tgtEl>
                                          <p:spTgt spid="256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608"/>
                                        </p:tgtEl>
                                        <p:attrNameLst>
                                          <p:attrName>style.visibility</p:attrName>
                                        </p:attrNameLst>
                                      </p:cBhvr>
                                      <p:to>
                                        <p:strVal val="visible"/>
                                      </p:to>
                                    </p:set>
                                    <p:animEffect transition="in" filter="fade">
                                      <p:cBhvr>
                                        <p:cTn id="19"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P spid="25618" grpId="0"/>
      <p:bldP spid="256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5602" name="Object 2"/>
          <p:cNvGraphicFramePr>
            <a:graphicFrameLocks noGrp="1" noChangeAspect="1"/>
          </p:cNvGraphicFramePr>
          <p:nvPr>
            <p:ph sz="half" idx="2"/>
            <p:extLst>
              <p:ext uri="{D42A27DB-BD31-4B8C-83A1-F6EECF244321}">
                <p14:modId xmlns:p14="http://schemas.microsoft.com/office/powerpoint/2010/main" val="1438972140"/>
              </p:ext>
            </p:extLst>
          </p:nvPr>
        </p:nvGraphicFramePr>
        <p:xfrm>
          <a:off x="789702" y="1055917"/>
          <a:ext cx="6301976" cy="2307898"/>
        </p:xfrm>
        <a:graphic>
          <a:graphicData uri="http://schemas.openxmlformats.org/presentationml/2006/ole">
            <mc:AlternateContent xmlns:mc="http://schemas.openxmlformats.org/markup-compatibility/2006">
              <mc:Choice xmlns:v="urn:schemas-microsoft-com:vml" Requires="v">
                <p:oleObj r:id="rId3" imgW="3449160" imgH="2296080" progId="">
                  <p:embed/>
                </p:oleObj>
              </mc:Choice>
              <mc:Fallback>
                <p:oleObj r:id="rId3" imgW="3449160" imgH="2296080" progId="">
                  <p:embed/>
                  <p:pic>
                    <p:nvPicPr>
                      <p:cNvPr id="0" nam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02" y="1055917"/>
                        <a:ext cx="6301976" cy="2307898"/>
                      </a:xfrm>
                      <a:prstGeom prst="rect">
                        <a:avLst/>
                      </a:prstGeom>
                      <a:solidFill>
                        <a:srgbClr val="99CCFF"/>
                      </a:solidFill>
                      <a:ln>
                        <a:noFill/>
                      </a:ln>
                      <a:effectLst/>
                    </p:spPr>
                  </p:pic>
                </p:oleObj>
              </mc:Fallback>
            </mc:AlternateContent>
          </a:graphicData>
        </a:graphic>
      </p:graphicFrame>
      <p:sp>
        <p:nvSpPr>
          <p:cNvPr id="25604" name="Rectangle 4"/>
          <p:cNvSpPr>
            <a:spLocks noChangeArrowheads="1"/>
          </p:cNvSpPr>
          <p:nvPr/>
        </p:nvSpPr>
        <p:spPr bwMode="auto">
          <a:xfrm>
            <a:off x="8104553" y="1178909"/>
            <a:ext cx="2514600" cy="1905000"/>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5" name="Freeform 5"/>
          <p:cNvSpPr>
            <a:spLocks/>
          </p:cNvSpPr>
          <p:nvPr/>
        </p:nvSpPr>
        <p:spPr bwMode="auto">
          <a:xfrm>
            <a:off x="8790833" y="1167692"/>
            <a:ext cx="3175" cy="1922463"/>
          </a:xfrm>
          <a:custGeom>
            <a:avLst/>
            <a:gdLst>
              <a:gd name="T0" fmla="*/ 0 w 2"/>
              <a:gd name="T1" fmla="*/ 0 h 1211"/>
              <a:gd name="T2" fmla="*/ 2 w 2"/>
              <a:gd name="T3" fmla="*/ 1211 h 1211"/>
            </a:gdLst>
            <a:ahLst/>
            <a:cxnLst>
              <a:cxn ang="0">
                <a:pos x="T0" y="T1"/>
              </a:cxn>
              <a:cxn ang="0">
                <a:pos x="T2" y="T3"/>
              </a:cxn>
            </a:cxnLst>
            <a:rect l="0" t="0" r="r" b="b"/>
            <a:pathLst>
              <a:path w="2" h="1211">
                <a:moveTo>
                  <a:pt x="0" y="0"/>
                </a:moveTo>
                <a:lnTo>
                  <a:pt x="2" y="1211"/>
                </a:lnTo>
              </a:path>
            </a:pathLst>
          </a:custGeom>
          <a:noFill/>
          <a:ln w="317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6" name="Freeform 6"/>
          <p:cNvSpPr>
            <a:spLocks/>
          </p:cNvSpPr>
          <p:nvPr/>
        </p:nvSpPr>
        <p:spPr bwMode="auto">
          <a:xfrm flipH="1">
            <a:off x="8790832" y="1167692"/>
            <a:ext cx="838200" cy="1922463"/>
          </a:xfrm>
          <a:custGeom>
            <a:avLst/>
            <a:gdLst>
              <a:gd name="T0" fmla="*/ 0 w 2"/>
              <a:gd name="T1" fmla="*/ 0 h 1211"/>
              <a:gd name="T2" fmla="*/ 2 w 2"/>
              <a:gd name="T3" fmla="*/ 1211 h 1211"/>
            </a:gdLst>
            <a:ahLst/>
            <a:cxnLst>
              <a:cxn ang="0">
                <a:pos x="T0" y="T1"/>
              </a:cxn>
              <a:cxn ang="0">
                <a:pos x="T2" y="T3"/>
              </a:cxn>
            </a:cxnLst>
            <a:rect l="0" t="0" r="r" b="b"/>
            <a:pathLst>
              <a:path w="2" h="1211">
                <a:moveTo>
                  <a:pt x="0" y="0"/>
                </a:moveTo>
                <a:lnTo>
                  <a:pt x="2" y="1211"/>
                </a:ln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7" name="Rectangle 7"/>
          <p:cNvSpPr>
            <a:spLocks noChangeArrowheads="1"/>
          </p:cNvSpPr>
          <p:nvPr/>
        </p:nvSpPr>
        <p:spPr bwMode="auto">
          <a:xfrm>
            <a:off x="8790832" y="1167691"/>
            <a:ext cx="76200" cy="14763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08" name="Rectangle 8"/>
          <p:cNvSpPr>
            <a:spLocks noChangeArrowheads="1"/>
          </p:cNvSpPr>
          <p:nvPr/>
        </p:nvSpPr>
        <p:spPr bwMode="auto">
          <a:xfrm>
            <a:off x="1290992" y="1178909"/>
            <a:ext cx="51556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2800">
                <a:solidFill>
                  <a:srgbClr val="000000"/>
                </a:solidFill>
                <a:latin typeface="Times New Roman" panose="02020603050405020304" pitchFamily="18" charset="0"/>
                <a:cs typeface="Times New Roman" panose="02020603050405020304" pitchFamily="18" charset="0"/>
              </a:rPr>
              <a:t>AB là chiều rộng khúc sông</a:t>
            </a:r>
          </a:p>
        </p:txBody>
      </p:sp>
      <p:sp>
        <p:nvSpPr>
          <p:cNvPr id="25610" name="Rectangle 10"/>
          <p:cNvSpPr>
            <a:spLocks noChangeArrowheads="1"/>
          </p:cNvSpPr>
          <p:nvPr/>
        </p:nvSpPr>
        <p:spPr bwMode="auto">
          <a:xfrm>
            <a:off x="8714632" y="2932991"/>
            <a:ext cx="76200" cy="14763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1" name="Freeform 11"/>
          <p:cNvSpPr>
            <a:spLocks/>
          </p:cNvSpPr>
          <p:nvPr/>
        </p:nvSpPr>
        <p:spPr bwMode="auto">
          <a:xfrm>
            <a:off x="9349633" y="1167692"/>
            <a:ext cx="126999" cy="350557"/>
          </a:xfrm>
          <a:custGeom>
            <a:avLst/>
            <a:gdLst>
              <a:gd name="T0" fmla="*/ 0 w 87"/>
              <a:gd name="T1" fmla="*/ 0 h 142"/>
              <a:gd name="T2" fmla="*/ 32 w 87"/>
              <a:gd name="T3" fmla="*/ 87 h 142"/>
              <a:gd name="T4" fmla="*/ 87 w 87"/>
              <a:gd name="T5" fmla="*/ 142 h 142"/>
            </a:gdLst>
            <a:ahLst/>
            <a:cxnLst>
              <a:cxn ang="0">
                <a:pos x="T0" y="T1"/>
              </a:cxn>
              <a:cxn ang="0">
                <a:pos x="T2" y="T3"/>
              </a:cxn>
              <a:cxn ang="0">
                <a:pos x="T4" y="T5"/>
              </a:cxn>
            </a:cxnLst>
            <a:rect l="0" t="0" r="r" b="b"/>
            <a:pathLst>
              <a:path w="87" h="142">
                <a:moveTo>
                  <a:pt x="0" y="0"/>
                </a:moveTo>
                <a:cubicBezTo>
                  <a:pt x="5" y="14"/>
                  <a:pt x="18" y="63"/>
                  <a:pt x="32" y="87"/>
                </a:cubicBezTo>
                <a:cubicBezTo>
                  <a:pt x="46" y="111"/>
                  <a:pt x="76" y="131"/>
                  <a:pt x="87" y="142"/>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2" name="Freeform 12"/>
          <p:cNvSpPr>
            <a:spLocks/>
          </p:cNvSpPr>
          <p:nvPr/>
        </p:nvSpPr>
        <p:spPr bwMode="auto">
          <a:xfrm>
            <a:off x="9019432" y="2542182"/>
            <a:ext cx="336414" cy="492443"/>
          </a:xfrm>
          <a:custGeom>
            <a:avLst/>
            <a:gdLst>
              <a:gd name="T0" fmla="*/ 0 w 96"/>
              <a:gd name="T1" fmla="*/ 0 h 144"/>
              <a:gd name="T2" fmla="*/ 73 w 96"/>
              <a:gd name="T3" fmla="*/ 46 h 144"/>
              <a:gd name="T4" fmla="*/ 96 w 96"/>
              <a:gd name="T5" fmla="*/ 144 h 144"/>
            </a:gdLst>
            <a:ahLst/>
            <a:cxnLst>
              <a:cxn ang="0">
                <a:pos x="T0" y="T1"/>
              </a:cxn>
              <a:cxn ang="0">
                <a:pos x="T2" y="T3"/>
              </a:cxn>
              <a:cxn ang="0">
                <a:pos x="T4" y="T5"/>
              </a:cxn>
            </a:cxnLst>
            <a:rect l="0" t="0" r="r" b="b"/>
            <a:pathLst>
              <a:path w="96" h="144">
                <a:moveTo>
                  <a:pt x="0" y="0"/>
                </a:moveTo>
                <a:cubicBezTo>
                  <a:pt x="12" y="8"/>
                  <a:pt x="57" y="22"/>
                  <a:pt x="73" y="46"/>
                </a:cubicBezTo>
                <a:cubicBezTo>
                  <a:pt x="89" y="70"/>
                  <a:pt x="91" y="124"/>
                  <a:pt x="96" y="14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3" name="Text Box 13"/>
          <p:cNvSpPr txBox="1">
            <a:spLocks noChangeArrowheads="1"/>
          </p:cNvSpPr>
          <p:nvPr/>
        </p:nvSpPr>
        <p:spPr bwMode="auto">
          <a:xfrm>
            <a:off x="8638432" y="848604"/>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B</a:t>
            </a:r>
          </a:p>
        </p:txBody>
      </p:sp>
      <p:sp>
        <p:nvSpPr>
          <p:cNvPr id="25614" name="Text Box 14"/>
          <p:cNvSpPr txBox="1">
            <a:spLocks noChangeArrowheads="1"/>
          </p:cNvSpPr>
          <p:nvPr/>
        </p:nvSpPr>
        <p:spPr bwMode="auto">
          <a:xfrm>
            <a:off x="8638432" y="3072692"/>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A</a:t>
            </a:r>
          </a:p>
        </p:txBody>
      </p:sp>
      <p:sp>
        <p:nvSpPr>
          <p:cNvPr id="25615" name="Text Box 15"/>
          <p:cNvSpPr txBox="1">
            <a:spLocks noChangeArrowheads="1"/>
          </p:cNvSpPr>
          <p:nvPr/>
        </p:nvSpPr>
        <p:spPr bwMode="auto">
          <a:xfrm>
            <a:off x="9476632" y="848604"/>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a:t>
            </a:r>
          </a:p>
        </p:txBody>
      </p:sp>
      <p:sp>
        <p:nvSpPr>
          <p:cNvPr id="25616" name="Line 16"/>
          <p:cNvSpPr>
            <a:spLocks noChangeShapeType="1"/>
          </p:cNvSpPr>
          <p:nvPr/>
        </p:nvSpPr>
        <p:spPr bwMode="auto">
          <a:xfrm flipV="1">
            <a:off x="8790832" y="1153404"/>
            <a:ext cx="60960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18" name="Rectangle 18"/>
          <p:cNvSpPr>
            <a:spLocks noChangeArrowheads="1"/>
          </p:cNvSpPr>
          <p:nvPr/>
        </p:nvSpPr>
        <p:spPr bwMode="auto">
          <a:xfrm>
            <a:off x="1249523" y="1694519"/>
            <a:ext cx="5695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2800">
                <a:solidFill>
                  <a:srgbClr val="000000"/>
                </a:solidFill>
                <a:latin typeface="Times New Roman" panose="02020603050405020304" pitchFamily="18" charset="0"/>
                <a:cs typeface="Times New Roman" panose="02020603050405020304" pitchFamily="18" charset="0"/>
              </a:rPr>
              <a:t>AC là đoạn đường đi của chiếc thuyền</a:t>
            </a:r>
          </a:p>
        </p:txBody>
      </p:sp>
      <p:graphicFrame>
        <p:nvGraphicFramePr>
          <p:cNvPr id="25619" name="Object 19"/>
          <p:cNvGraphicFramePr>
            <a:graphicFrameLocks noChangeAspect="1"/>
          </p:cNvGraphicFramePr>
          <p:nvPr>
            <p:extLst>
              <p:ext uri="{D42A27DB-BD31-4B8C-83A1-F6EECF244321}">
                <p14:modId xmlns:p14="http://schemas.microsoft.com/office/powerpoint/2010/main" val="2569202618"/>
              </p:ext>
            </p:extLst>
          </p:nvPr>
        </p:nvGraphicFramePr>
        <p:xfrm>
          <a:off x="1300478" y="2311074"/>
          <a:ext cx="609600" cy="422275"/>
        </p:xfrm>
        <a:graphic>
          <a:graphicData uri="http://schemas.openxmlformats.org/presentationml/2006/ole">
            <mc:AlternateContent xmlns:mc="http://schemas.openxmlformats.org/markup-compatibility/2006">
              <mc:Choice xmlns:v="urn:schemas-microsoft-com:vml" Requires="v">
                <p:oleObj name="Equation" r:id="rId5" imgW="330120" imgH="228600" progId="Equation.DSMT4">
                  <p:embed/>
                </p:oleObj>
              </mc:Choice>
              <mc:Fallback>
                <p:oleObj name="Equation" r:id="rId5" imgW="33012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478" y="2311074"/>
                        <a:ext cx="609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20" name="Rectangle 20"/>
          <p:cNvSpPr>
            <a:spLocks noChangeArrowheads="1"/>
          </p:cNvSpPr>
          <p:nvPr/>
        </p:nvSpPr>
        <p:spPr bwMode="auto">
          <a:xfrm>
            <a:off x="1948942" y="2263153"/>
            <a:ext cx="49963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2800">
                <a:solidFill>
                  <a:srgbClr val="000000"/>
                </a:solidFill>
                <a:latin typeface="Times New Roman" panose="02020603050405020304" pitchFamily="18" charset="0"/>
                <a:cs typeface="Times New Roman" panose="02020603050405020304" pitchFamily="18" charset="0"/>
              </a:rPr>
              <a:t>là góc tạo bởi đường đi của chiếc thuyền và bờ sông</a:t>
            </a:r>
          </a:p>
        </p:txBody>
      </p:sp>
      <p:graphicFrame>
        <p:nvGraphicFramePr>
          <p:cNvPr id="25621" name="Object 21"/>
          <p:cNvGraphicFramePr>
            <a:graphicFrameLocks noGrp="1" noChangeAspect="1"/>
          </p:cNvGraphicFramePr>
          <p:nvPr>
            <p:ph sz="half" idx="1"/>
            <p:extLst>
              <p:ext uri="{D42A27DB-BD31-4B8C-83A1-F6EECF244321}">
                <p14:modId xmlns:p14="http://schemas.microsoft.com/office/powerpoint/2010/main" val="2442995493"/>
              </p:ext>
            </p:extLst>
          </p:nvPr>
        </p:nvGraphicFramePr>
        <p:xfrm>
          <a:off x="9019432" y="2691691"/>
          <a:ext cx="317500" cy="266700"/>
        </p:xfrm>
        <a:graphic>
          <a:graphicData uri="http://schemas.openxmlformats.org/presentationml/2006/ole">
            <mc:AlternateContent xmlns:mc="http://schemas.openxmlformats.org/markup-compatibility/2006">
              <mc:Choice xmlns:v="urn:schemas-microsoft-com:vml" Requires="v">
                <p:oleObj name="Equation" r:id="rId7" imgW="241200" imgH="203040" progId="Equation.DSMT4">
                  <p:embed/>
                </p:oleObj>
              </mc:Choice>
              <mc:Fallback>
                <p:oleObj name="Equation" r:id="rId7" imgW="24120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9432" y="2691691"/>
                        <a:ext cx="3175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22" name="AutoShape 22"/>
          <p:cNvSpPr>
            <a:spLocks noChangeArrowheads="1"/>
          </p:cNvSpPr>
          <p:nvPr/>
        </p:nvSpPr>
        <p:spPr bwMode="auto">
          <a:xfrm>
            <a:off x="2661375" y="3349377"/>
            <a:ext cx="5062537" cy="578882"/>
          </a:xfrm>
          <a:prstGeom prst="flowChartAlternateProcess">
            <a:avLst/>
          </a:prstGeom>
          <a:solidFill>
            <a:schemeClr val="bg1">
              <a:alpha val="0"/>
            </a:schemeClr>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sz="2800" b="1">
                <a:solidFill>
                  <a:srgbClr val="FF0000"/>
                </a:solidFill>
                <a:latin typeface="Times New Roman" panose="02020603050405020304" pitchFamily="18" charset="0"/>
              </a:rPr>
              <a:t>Giải</a:t>
            </a:r>
          </a:p>
        </p:txBody>
      </p:sp>
      <p:sp>
        <p:nvSpPr>
          <p:cNvPr id="25623" name="Text Box 23"/>
          <p:cNvSpPr txBox="1">
            <a:spLocks noChangeArrowheads="1"/>
          </p:cNvSpPr>
          <p:nvPr/>
        </p:nvSpPr>
        <p:spPr bwMode="auto">
          <a:xfrm>
            <a:off x="2209800" y="4267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a:solidFill>
                  <a:srgbClr val="000000"/>
                </a:solidFill>
                <a:latin typeface="Times New Roman" panose="02020603050405020304" pitchFamily="18" charset="0"/>
              </a:rPr>
              <a:t>Quãng đường con thuyền đã đi qua sông là</a:t>
            </a:r>
          </a:p>
        </p:txBody>
      </p:sp>
      <p:graphicFrame>
        <p:nvGraphicFramePr>
          <p:cNvPr id="25624" name="Object 24"/>
          <p:cNvGraphicFramePr>
            <a:graphicFrameLocks noChangeAspect="1"/>
          </p:cNvGraphicFramePr>
          <p:nvPr/>
        </p:nvGraphicFramePr>
        <p:xfrm>
          <a:off x="2844800" y="3708400"/>
          <a:ext cx="1752600" cy="693738"/>
        </p:xfrm>
        <a:graphic>
          <a:graphicData uri="http://schemas.openxmlformats.org/presentationml/2006/ole">
            <mc:AlternateContent xmlns:mc="http://schemas.openxmlformats.org/markup-compatibility/2006">
              <mc:Choice xmlns:v="urn:schemas-microsoft-com:vml" Requires="v">
                <p:oleObj name="Equation" r:id="rId9" imgW="990360" imgH="393480" progId="Equation.DSMT4">
                  <p:embed/>
                </p:oleObj>
              </mc:Choice>
              <mc:Fallback>
                <p:oleObj name="Equation" r:id="rId9" imgW="99036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4800" y="3708400"/>
                        <a:ext cx="17526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5625" name="Object 25"/>
          <p:cNvGraphicFramePr>
            <a:graphicFrameLocks noChangeAspect="1"/>
          </p:cNvGraphicFramePr>
          <p:nvPr/>
        </p:nvGraphicFramePr>
        <p:xfrm>
          <a:off x="2895600" y="4610100"/>
          <a:ext cx="3657600" cy="750888"/>
        </p:xfrm>
        <a:graphic>
          <a:graphicData uri="http://schemas.openxmlformats.org/presentationml/2006/ole">
            <mc:AlternateContent xmlns:mc="http://schemas.openxmlformats.org/markup-compatibility/2006">
              <mc:Choice xmlns:v="urn:schemas-microsoft-com:vml" Requires="v">
                <p:oleObj name="Equation" r:id="rId11" imgW="1917360" imgH="393480" progId="Equation.DSMT4">
                  <p:embed/>
                </p:oleObj>
              </mc:Choice>
              <mc:Fallback>
                <p:oleObj name="Equation" r:id="rId11" imgW="191736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600" y="4610100"/>
                        <a:ext cx="36576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26" name="Text Box 26"/>
          <p:cNvSpPr txBox="1">
            <a:spLocks noChangeArrowheads="1"/>
          </p:cNvSpPr>
          <p:nvPr/>
        </p:nvSpPr>
        <p:spPr bwMode="auto">
          <a:xfrm>
            <a:off x="2184400" y="5232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0000"/>
                </a:solidFill>
                <a:latin typeface="Times New Roman" panose="02020603050405020304" pitchFamily="18" charset="0"/>
              </a:rPr>
              <a:t>Chiều rộng của khúc sông là:</a:t>
            </a:r>
          </a:p>
        </p:txBody>
      </p:sp>
      <p:graphicFrame>
        <p:nvGraphicFramePr>
          <p:cNvPr id="25627" name="Object 27"/>
          <p:cNvGraphicFramePr>
            <a:graphicFrameLocks noChangeAspect="1"/>
          </p:cNvGraphicFramePr>
          <p:nvPr/>
        </p:nvGraphicFramePr>
        <p:xfrm>
          <a:off x="2886075" y="5753100"/>
          <a:ext cx="4059238" cy="655638"/>
        </p:xfrm>
        <a:graphic>
          <a:graphicData uri="http://schemas.openxmlformats.org/presentationml/2006/ole">
            <mc:AlternateContent xmlns:mc="http://schemas.openxmlformats.org/markup-compatibility/2006">
              <mc:Choice xmlns:v="urn:schemas-microsoft-com:vml" Requires="v">
                <p:oleObj name="Equation" r:id="rId13" imgW="2438280" imgH="393480" progId="Equation.DSMT4">
                  <p:embed/>
                </p:oleObj>
              </mc:Choice>
              <mc:Fallback>
                <p:oleObj name="Equation" r:id="rId13" imgW="24382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6075" y="5753100"/>
                        <a:ext cx="405923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28" name="Line 28"/>
          <p:cNvSpPr>
            <a:spLocks noChangeShapeType="1"/>
          </p:cNvSpPr>
          <p:nvPr/>
        </p:nvSpPr>
        <p:spPr bwMode="auto">
          <a:xfrm>
            <a:off x="8782206" y="3081317"/>
            <a:ext cx="1371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29" name="Text Box 29"/>
          <p:cNvSpPr txBox="1">
            <a:spLocks noChangeArrowheads="1"/>
          </p:cNvSpPr>
          <p:nvPr/>
        </p:nvSpPr>
        <p:spPr bwMode="auto">
          <a:xfrm>
            <a:off x="9890970" y="3029829"/>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x</a:t>
            </a:r>
          </a:p>
        </p:txBody>
      </p:sp>
      <p:sp>
        <p:nvSpPr>
          <p:cNvPr id="25630" name="Line 30"/>
          <p:cNvSpPr>
            <a:spLocks noChangeShapeType="1"/>
          </p:cNvSpPr>
          <p:nvPr/>
        </p:nvSpPr>
        <p:spPr bwMode="auto">
          <a:xfrm>
            <a:off x="8790832" y="1176317"/>
            <a:ext cx="8382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600" b="1">
              <a:solidFill>
                <a:srgbClr val="000000"/>
              </a:solidFill>
              <a:latin typeface="Times New Roman" panose="02020603050405020304" pitchFamily="18" charset="0"/>
            </a:endParaRPr>
          </a:p>
        </p:txBody>
      </p:sp>
      <p:sp>
        <p:nvSpPr>
          <p:cNvPr id="25631" name="Text Box 31"/>
          <p:cNvSpPr txBox="1">
            <a:spLocks noChangeArrowheads="1"/>
          </p:cNvSpPr>
          <p:nvPr/>
        </p:nvSpPr>
        <p:spPr bwMode="auto">
          <a:xfrm>
            <a:off x="865440" y="532697"/>
            <a:ext cx="2810321" cy="523220"/>
          </a:xfrm>
          <a:prstGeom prst="rect">
            <a:avLst/>
          </a:prstGeom>
          <a:solidFill>
            <a:srgbClr val="92D050"/>
          </a:solidFill>
          <a:ln w="9525">
            <a:solidFill>
              <a:schemeClr val="tx1"/>
            </a:solidFill>
            <a:miter lim="800000"/>
            <a:headEnd/>
            <a:tailEnd/>
          </a:ln>
          <a:effectLst/>
        </p:spPr>
        <p:txBody>
          <a:bodyPr wrap="none">
            <a:spAutoFit/>
          </a:bodyPr>
          <a:lstStyle/>
          <a:p>
            <a:pPr fontAlgn="base">
              <a:spcBef>
                <a:spcPct val="0"/>
              </a:spcBef>
              <a:spcAft>
                <a:spcPct val="0"/>
              </a:spcAft>
            </a:pPr>
            <a:r>
              <a:rPr lang="en-US" sz="2800" b="1">
                <a:solidFill>
                  <a:srgbClr val="FF0000"/>
                </a:solidFill>
                <a:latin typeface="Times New Roman" panose="02020603050405020304" pitchFamily="18" charset="0"/>
              </a:rPr>
              <a:t>Bài 32 SGK tr 89</a:t>
            </a:r>
          </a:p>
        </p:txBody>
      </p:sp>
      <p:sp>
        <p:nvSpPr>
          <p:cNvPr id="25634" name="Text Box 34"/>
          <p:cNvSpPr txBox="1">
            <a:spLocks noChangeArrowheads="1"/>
          </p:cNvSpPr>
          <p:nvPr/>
        </p:nvSpPr>
        <p:spPr bwMode="auto">
          <a:xfrm>
            <a:off x="2209800" y="38227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0000"/>
                </a:solidFill>
                <a:latin typeface="Times New Roman" panose="02020603050405020304" pitchFamily="18" charset="0"/>
              </a:rPr>
              <a:t>Đổi</a:t>
            </a:r>
          </a:p>
        </p:txBody>
      </p:sp>
      <p:sp>
        <p:nvSpPr>
          <p:cNvPr id="2" name="TextBox 1"/>
          <p:cNvSpPr txBox="1"/>
          <p:nvPr/>
        </p:nvSpPr>
        <p:spPr>
          <a:xfrm>
            <a:off x="8222836" y="3756680"/>
            <a:ext cx="1212191" cy="523220"/>
          </a:xfrm>
          <a:prstGeom prst="rect">
            <a:avLst/>
          </a:prstGeom>
          <a:solidFill>
            <a:srgbClr val="92D050"/>
          </a:solidFill>
          <a:ln>
            <a:solidFill>
              <a:schemeClr val="accent1"/>
            </a:solidFill>
          </a:ln>
        </p:spPr>
        <p:txBody>
          <a:bodyPr wrap="none" rtlCol="0">
            <a:spAutoFit/>
          </a:bodyPr>
          <a:lstStyle/>
          <a:p>
            <a:r>
              <a:rPr lang="vi-VN" sz="2800" b="1">
                <a:solidFill>
                  <a:srgbClr val="FF0000"/>
                </a:solidFill>
                <a:latin typeface="Times New Roman" pitchFamily="18" charset="0"/>
                <a:cs typeface="Times New Roman" pitchFamily="18" charset="0"/>
              </a:rPr>
              <a:t>2 điểm</a:t>
            </a:r>
            <a:endParaRPr lang="en-US" sz="2800" b="1">
              <a:solidFill>
                <a:srgbClr val="FF0000"/>
              </a:solidFill>
              <a:latin typeface="Times New Roman" pitchFamily="18" charset="0"/>
              <a:cs typeface="Times New Roman" pitchFamily="18" charset="0"/>
            </a:endParaRPr>
          </a:p>
        </p:txBody>
      </p:sp>
      <p:sp>
        <p:nvSpPr>
          <p:cNvPr id="31" name="TextBox 30"/>
          <p:cNvSpPr txBox="1"/>
          <p:nvPr/>
        </p:nvSpPr>
        <p:spPr>
          <a:xfrm>
            <a:off x="8184736" y="4686176"/>
            <a:ext cx="1212191" cy="523220"/>
          </a:xfrm>
          <a:prstGeom prst="rect">
            <a:avLst/>
          </a:prstGeom>
          <a:solidFill>
            <a:srgbClr val="92D050"/>
          </a:solidFill>
          <a:ln>
            <a:solidFill>
              <a:schemeClr val="accent1"/>
            </a:solidFill>
          </a:ln>
        </p:spPr>
        <p:txBody>
          <a:bodyPr wrap="none" rtlCol="0">
            <a:spAutoFit/>
          </a:bodyPr>
          <a:lstStyle/>
          <a:p>
            <a:r>
              <a:rPr lang="vi-VN" sz="2800" b="1">
                <a:solidFill>
                  <a:srgbClr val="FF0000"/>
                </a:solidFill>
                <a:latin typeface="Times New Roman" pitchFamily="18" charset="0"/>
                <a:cs typeface="Times New Roman" pitchFamily="18" charset="0"/>
              </a:rPr>
              <a:t>4 điểm</a:t>
            </a:r>
            <a:endParaRPr lang="en-US" sz="2800" b="1">
              <a:solidFill>
                <a:srgbClr val="FF0000"/>
              </a:solidFill>
              <a:latin typeface="Times New Roman" pitchFamily="18" charset="0"/>
              <a:cs typeface="Times New Roman" pitchFamily="18" charset="0"/>
            </a:endParaRPr>
          </a:p>
        </p:txBody>
      </p:sp>
      <p:sp>
        <p:nvSpPr>
          <p:cNvPr id="32" name="TextBox 31"/>
          <p:cNvSpPr txBox="1"/>
          <p:nvPr/>
        </p:nvSpPr>
        <p:spPr>
          <a:xfrm>
            <a:off x="8260936" y="5689600"/>
            <a:ext cx="1212191" cy="523220"/>
          </a:xfrm>
          <a:prstGeom prst="rect">
            <a:avLst/>
          </a:prstGeom>
          <a:solidFill>
            <a:srgbClr val="92D050"/>
          </a:solidFill>
          <a:ln>
            <a:solidFill>
              <a:schemeClr val="accent1"/>
            </a:solidFill>
          </a:ln>
        </p:spPr>
        <p:txBody>
          <a:bodyPr wrap="none" rtlCol="0">
            <a:spAutoFit/>
          </a:bodyPr>
          <a:lstStyle/>
          <a:p>
            <a:r>
              <a:rPr lang="vi-VN" sz="2800" b="1">
                <a:solidFill>
                  <a:srgbClr val="FF0000"/>
                </a:solidFill>
                <a:latin typeface="Times New Roman" pitchFamily="18" charset="0"/>
                <a:cs typeface="Times New Roman" pitchFamily="18" charset="0"/>
              </a:rPr>
              <a:t>4 điểm</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4868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ADAC9CC-ECD2-449E-823B-41D590E65B3E}"/>
              </a:ext>
            </a:extLst>
          </p:cNvPr>
          <p:cNvSpPr txBox="1">
            <a:spLocks noChangeArrowheads="1"/>
          </p:cNvSpPr>
          <p:nvPr/>
        </p:nvSpPr>
        <p:spPr>
          <a:xfrm>
            <a:off x="3368964" y="842963"/>
            <a:ext cx="8229600"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vi-VN" sz="4400" b="1">
                <a:solidFill>
                  <a:srgbClr val="185546"/>
                </a:solidFill>
                <a:latin typeface="Times New Roman" panose="02020603050405020304" pitchFamily="18" charset="0"/>
                <a:cs typeface="Times New Roman" panose="02020603050405020304" pitchFamily="18" charset="0"/>
              </a:rPr>
              <a:t>HƯỚNG DẪN VỀ NHÀ</a:t>
            </a:r>
          </a:p>
        </p:txBody>
      </p:sp>
      <p:pic>
        <p:nvPicPr>
          <p:cNvPr id="5" name="Picture 19" descr="Hình icon sách vở - Hình I_con sách vở - Ngô Trọng Nghĩa - Website của  Trường Tiểu Học An Thạnh 3">
            <a:extLst>
              <a:ext uri="{FF2B5EF4-FFF2-40B4-BE49-F238E27FC236}">
                <a16:creationId xmlns:a16="http://schemas.microsoft.com/office/drawing/2014/main" id="{03A8DE35-8D8B-4E2C-BB7F-C0F62FBB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524000"/>
            <a:ext cx="2362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6BD78CE-5C8B-48AD-A2DA-A1E2FFF05403}"/>
              </a:ext>
            </a:extLst>
          </p:cNvPr>
          <p:cNvSpPr/>
          <p:nvPr/>
        </p:nvSpPr>
        <p:spPr>
          <a:xfrm>
            <a:off x="1324824" y="3960433"/>
            <a:ext cx="9886101" cy="1865704"/>
          </a:xfrm>
          <a:prstGeom prst="rect">
            <a:avLst/>
          </a:prstGeom>
        </p:spPr>
        <p:txBody>
          <a:bodyPr wrap="square">
            <a:spAutoFit/>
          </a:bodyPr>
          <a:lstStyle/>
          <a:p>
            <a:pPr>
              <a:lnSpc>
                <a:spcPct val="150000"/>
              </a:lnSpc>
            </a:pPr>
            <a:r>
              <a:rPr lang="nl-NL" sz="2667">
                <a:latin typeface="Times New Roman" panose="02020603050405020304" pitchFamily="18" charset="0"/>
                <a:ea typeface="Times New Roman" panose="02020603050405020304" pitchFamily="18" charset="0"/>
                <a:cs typeface="Times New Roman" panose="02020603050405020304" pitchFamily="18" charset="0"/>
              </a:rPr>
              <a:t>+ Về xem lại các bài tập đã giải.</a:t>
            </a:r>
            <a:endParaRPr lang="en-US" sz="2667">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667">
                <a:latin typeface="Times New Roman" panose="02020603050405020304" pitchFamily="18" charset="0"/>
                <a:ea typeface="Times New Roman" panose="02020603050405020304" pitchFamily="18" charset="0"/>
                <a:cs typeface="Times New Roman" panose="02020603050405020304" pitchFamily="18" charset="0"/>
              </a:rPr>
              <a:t>+ Xem trước bài “Ứng dụng thực tế các tỉ số lượng giác của góc nhọn”.</a:t>
            </a:r>
          </a:p>
          <a:p>
            <a:pPr algn="just">
              <a:lnSpc>
                <a:spcPct val="150000"/>
              </a:lnSpc>
            </a:pPr>
            <a:r>
              <a:rPr lang="vi-VN" sz="2667">
                <a:latin typeface="Times New Roman" panose="02020603050405020304" pitchFamily="18" charset="0"/>
                <a:ea typeface="Times New Roman" panose="02020603050405020304" pitchFamily="18" charset="0"/>
                <a:cs typeface="Times New Roman" panose="02020603050405020304" pitchFamily="18" charset="0"/>
              </a:rPr>
              <a:t>+ Làm bài tập </a:t>
            </a:r>
            <a:r>
              <a:rPr lang="en-US" sz="2667">
                <a:latin typeface="Times New Roman" panose="02020603050405020304" pitchFamily="18" charset="0"/>
                <a:ea typeface="Times New Roman" panose="02020603050405020304" pitchFamily="18" charset="0"/>
                <a:cs typeface="Times New Roman" panose="02020603050405020304" pitchFamily="18" charset="0"/>
              </a:rPr>
              <a:t>70, 71</a:t>
            </a:r>
            <a:r>
              <a:rPr lang="vi-VN" sz="2667">
                <a:latin typeface="Times New Roman" panose="02020603050405020304" pitchFamily="18" charset="0"/>
                <a:ea typeface="Times New Roman" panose="02020603050405020304" pitchFamily="18" charset="0"/>
                <a:cs typeface="Times New Roman" panose="02020603050405020304" pitchFamily="18" charset="0"/>
              </a:rPr>
              <a:t> SBT.</a:t>
            </a:r>
            <a:endParaRPr lang="en-US" sz="2667">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707957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867" y="748146"/>
            <a:ext cx="1372789" cy="9617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68736" y="5870160"/>
            <a:ext cx="492311" cy="5387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488" y="5366326"/>
            <a:ext cx="356515" cy="39003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3654" y="4380363"/>
            <a:ext cx="857639" cy="93827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18284">
            <a:off x="61672" y="4798894"/>
            <a:ext cx="668889" cy="73177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787125">
            <a:off x="7611050" y="3084532"/>
            <a:ext cx="1592310" cy="174201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58228">
            <a:off x="3079957" y="3929071"/>
            <a:ext cx="1188149" cy="129985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9975" y="4737148"/>
            <a:ext cx="1984844" cy="164838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5782" y="3017542"/>
            <a:ext cx="612877" cy="670498"/>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1655" y="831272"/>
            <a:ext cx="1830561" cy="1236677"/>
          </a:xfrm>
          <a:prstGeom prst="rect">
            <a:avLst/>
          </a:prstGeom>
        </p:spPr>
      </p:pic>
      <p:sp>
        <p:nvSpPr>
          <p:cNvPr id="17" name="Rounded Rectangle 16"/>
          <p:cNvSpPr/>
          <p:nvPr/>
        </p:nvSpPr>
        <p:spPr>
          <a:xfrm>
            <a:off x="3430923" y="-2048"/>
            <a:ext cx="5260316" cy="612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957185">
            <a:off x="6247420" y="2824968"/>
            <a:ext cx="831322" cy="909481"/>
          </a:xfrm>
          <a:prstGeom prst="rect">
            <a:avLst/>
          </a:prstGeom>
        </p:spPr>
      </p:pic>
    </p:spTree>
    <p:extLst>
      <p:ext uri="{BB962C8B-B14F-4D97-AF65-F5344CB8AC3E}">
        <p14:creationId xmlns:p14="http://schemas.microsoft.com/office/powerpoint/2010/main" val="166817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676" y="1"/>
            <a:ext cx="1275721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94446" y="275208"/>
            <a:ext cx="3096040" cy="707886"/>
          </a:xfrm>
          <a:prstGeom prst="rect">
            <a:avLst/>
          </a:prstGeom>
          <a:noFill/>
        </p:spPr>
        <p:txBody>
          <a:bodyPr wrap="non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LUẬT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CHƠI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49911" y="1500326"/>
            <a:ext cx="10085033" cy="3046988"/>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Dịch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cúm</a:t>
            </a:r>
            <a:r>
              <a:rPr lang="en-US" sz="2400" b="1" dirty="0">
                <a:latin typeface="Times New Roman" panose="02020603050405020304" pitchFamily="18" charset="0"/>
                <a:cs typeface="Times New Roman" panose="02020603050405020304" pitchFamily="18" charset="0"/>
              </a:rPr>
              <a:t> do </a:t>
            </a:r>
            <a:r>
              <a:rPr lang="en-US" sz="2400" b="1" err="1">
                <a:latin typeface="Times New Roman" panose="02020603050405020304" pitchFamily="18" charset="0"/>
                <a:cs typeface="Times New Roman" panose="02020603050405020304" pitchFamily="18" charset="0"/>
              </a:rPr>
              <a:t>chủng</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virus </a:t>
            </a:r>
            <a:r>
              <a:rPr lang="en-US" sz="2400" b="1" dirty="0" err="1">
                <a:solidFill>
                  <a:srgbClr val="FF0000"/>
                </a:solidFill>
                <a:latin typeface="Times New Roman" panose="02020603050405020304" pitchFamily="18" charset="0"/>
                <a:cs typeface="Times New Roman" panose="02020603050405020304" pitchFamily="18" charset="0"/>
              </a:rPr>
              <a:t>Covid</a:t>
            </a:r>
            <a:r>
              <a:rPr lang="en-US" sz="2400" b="1" dirty="0">
                <a:solidFill>
                  <a:srgbClr val="FF0000"/>
                </a:solidFill>
                <a:latin typeface="Times New Roman" panose="02020603050405020304" pitchFamily="18" charset="0"/>
                <a:cs typeface="Times New Roman" panose="02020603050405020304" pitchFamily="18" charset="0"/>
              </a:rPr>
              <a:t> – 19 </a:t>
            </a:r>
            <a:r>
              <a:rPr lang="en-US" sz="2400" b="1" dirty="0" err="1">
                <a:latin typeface="Times New Roman" panose="02020603050405020304" pitchFamily="18" charset="0"/>
                <a:cs typeface="Times New Roman" panose="02020603050405020304" pitchFamily="18" charset="0"/>
              </a:rPr>
              <a:t>đang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10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6859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497210" y="3041235"/>
            <a:ext cx="492311" cy="538724"/>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668" y="5285305"/>
            <a:ext cx="480545" cy="525724"/>
          </a:xfrm>
          <a:prstGeom prst="rect">
            <a:avLst/>
          </a:prstGeom>
        </p:spPr>
      </p:pic>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18284">
            <a:off x="3329197" y="3949676"/>
            <a:ext cx="929740" cy="1017153"/>
          </a:xfrm>
          <a:prstGeom prst="rect">
            <a:avLst/>
          </a:prstGeom>
        </p:spPr>
      </p:pic>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3412" y="4578253"/>
            <a:ext cx="2092775" cy="1738022"/>
          </a:xfrm>
          <a:prstGeom prst="rect">
            <a:avLst/>
          </a:prstGeom>
        </p:spPr>
      </p:pic>
      <p:sp>
        <p:nvSpPr>
          <p:cNvPr id="4" name="Arrow: Right 3">
            <a:hlinkClick r:id="rId11" action="ppaction://hlinksldjump"/>
            <a:extLst>
              <a:ext uri="{FF2B5EF4-FFF2-40B4-BE49-F238E27FC236}">
                <a16:creationId xmlns:a16="http://schemas.microsoft.com/office/drawing/2014/main" id="{398A4E14-2A4B-45EF-BCF2-D71B181FF76D}"/>
              </a:ext>
            </a:extLst>
          </p:cNvPr>
          <p:cNvSpPr/>
          <p:nvPr/>
        </p:nvSpPr>
        <p:spPr>
          <a:xfrm>
            <a:off x="11157527" y="0"/>
            <a:ext cx="886691" cy="82203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745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9"/>
                                        </p:tgtEl>
                                      </p:cBhvr>
                                    </p:animEffect>
                                    <p:anim calcmode="lin" valueType="num">
                                      <p:cBhvr>
                                        <p:cTn id="7"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14" dur="26">
                                          <p:stCondLst>
                                            <p:cond delay="620"/>
                                          </p:stCondLst>
                                        </p:cTn>
                                        <p:tgtEl>
                                          <p:spTgt spid="9"/>
                                        </p:tgtEl>
                                      </p:cBhvr>
                                      <p:to x="100000" y="60000"/>
                                    </p:animScale>
                                    <p:animScale>
                                      <p:cBhvr>
                                        <p:cTn id="15" dur="166" decel="50000">
                                          <p:stCondLst>
                                            <p:cond delay="646"/>
                                          </p:stCondLst>
                                        </p:cTn>
                                        <p:tgtEl>
                                          <p:spTgt spid="9"/>
                                        </p:tgtEl>
                                      </p:cBhvr>
                                      <p:to x="100000" y="100000"/>
                                    </p:animScale>
                                    <p:animScale>
                                      <p:cBhvr>
                                        <p:cTn id="16" dur="26">
                                          <p:stCondLst>
                                            <p:cond delay="1312"/>
                                          </p:stCondLst>
                                        </p:cTn>
                                        <p:tgtEl>
                                          <p:spTgt spid="9"/>
                                        </p:tgtEl>
                                      </p:cBhvr>
                                      <p:to x="100000" y="80000"/>
                                    </p:animScale>
                                    <p:animScale>
                                      <p:cBhvr>
                                        <p:cTn id="17" dur="166" decel="50000">
                                          <p:stCondLst>
                                            <p:cond delay="1338"/>
                                          </p:stCondLst>
                                        </p:cTn>
                                        <p:tgtEl>
                                          <p:spTgt spid="9"/>
                                        </p:tgtEl>
                                      </p:cBhvr>
                                      <p:to x="100000" y="100000"/>
                                    </p:animScale>
                                    <p:animScale>
                                      <p:cBhvr>
                                        <p:cTn id="18" dur="26">
                                          <p:stCondLst>
                                            <p:cond delay="1642"/>
                                          </p:stCondLst>
                                        </p:cTn>
                                        <p:tgtEl>
                                          <p:spTgt spid="9"/>
                                        </p:tgtEl>
                                      </p:cBhvr>
                                      <p:to x="100000" y="90000"/>
                                    </p:animScale>
                                    <p:animScale>
                                      <p:cBhvr>
                                        <p:cTn id="19" dur="166" decel="50000">
                                          <p:stCondLst>
                                            <p:cond delay="1668"/>
                                          </p:stCondLst>
                                        </p:cTn>
                                        <p:tgtEl>
                                          <p:spTgt spid="9"/>
                                        </p:tgtEl>
                                      </p:cBhvr>
                                      <p:to x="100000" y="100000"/>
                                    </p:animScale>
                                    <p:animScale>
                                      <p:cBhvr>
                                        <p:cTn id="20" dur="26">
                                          <p:stCondLst>
                                            <p:cond delay="1808"/>
                                          </p:stCondLst>
                                        </p:cTn>
                                        <p:tgtEl>
                                          <p:spTgt spid="9"/>
                                        </p:tgtEl>
                                      </p:cBhvr>
                                      <p:to x="100000" y="95000"/>
                                    </p:animScale>
                                    <p:animScale>
                                      <p:cBhvr>
                                        <p:cTn id="21" dur="166" decel="50000">
                                          <p:stCondLst>
                                            <p:cond delay="1834"/>
                                          </p:stCondLst>
                                        </p:cTn>
                                        <p:tgtEl>
                                          <p:spTgt spid="9"/>
                                        </p:tgtEl>
                                      </p:cBhvr>
                                      <p:to x="100000" y="100000"/>
                                    </p:animScale>
                                    <p:set>
                                      <p:cBhvr>
                                        <p:cTn id="22"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1"/>
                                        </p:tgtEl>
                                      </p:cBhvr>
                                    </p:animEffect>
                                    <p:anim calcmode="lin" valueType="num">
                                      <p:cBhvr>
                                        <p:cTn id="28"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35" dur="26">
                                          <p:stCondLst>
                                            <p:cond delay="620"/>
                                          </p:stCondLst>
                                        </p:cTn>
                                        <p:tgtEl>
                                          <p:spTgt spid="11"/>
                                        </p:tgtEl>
                                      </p:cBhvr>
                                      <p:to x="100000" y="60000"/>
                                    </p:animScale>
                                    <p:animScale>
                                      <p:cBhvr>
                                        <p:cTn id="36" dur="166" decel="50000">
                                          <p:stCondLst>
                                            <p:cond delay="64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7"/>
                                        </p:tgtEl>
                                      </p:cBhvr>
                                    </p:animEffect>
                                    <p:anim calcmode="lin" valueType="num">
                                      <p:cBhvr>
                                        <p:cTn id="4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56" dur="26">
                                          <p:stCondLst>
                                            <p:cond delay="620"/>
                                          </p:stCondLst>
                                        </p:cTn>
                                        <p:tgtEl>
                                          <p:spTgt spid="17"/>
                                        </p:tgtEl>
                                      </p:cBhvr>
                                      <p:to x="100000" y="60000"/>
                                    </p:animScale>
                                    <p:animScale>
                                      <p:cBhvr>
                                        <p:cTn id="57" dur="166" decel="50000">
                                          <p:stCondLst>
                                            <p:cond delay="646"/>
                                          </p:stCondLst>
                                        </p:cTn>
                                        <p:tgtEl>
                                          <p:spTgt spid="17"/>
                                        </p:tgtEl>
                                      </p:cBhvr>
                                      <p:to x="100000" y="100000"/>
                                    </p:animScale>
                                    <p:animScale>
                                      <p:cBhvr>
                                        <p:cTn id="58" dur="26">
                                          <p:stCondLst>
                                            <p:cond delay="1312"/>
                                          </p:stCondLst>
                                        </p:cTn>
                                        <p:tgtEl>
                                          <p:spTgt spid="17"/>
                                        </p:tgtEl>
                                      </p:cBhvr>
                                      <p:to x="100000" y="80000"/>
                                    </p:animScale>
                                    <p:animScale>
                                      <p:cBhvr>
                                        <p:cTn id="59" dur="166" decel="50000">
                                          <p:stCondLst>
                                            <p:cond delay="1338"/>
                                          </p:stCondLst>
                                        </p:cTn>
                                        <p:tgtEl>
                                          <p:spTgt spid="17"/>
                                        </p:tgtEl>
                                      </p:cBhvr>
                                      <p:to x="100000" y="100000"/>
                                    </p:animScale>
                                    <p:animScale>
                                      <p:cBhvr>
                                        <p:cTn id="60" dur="26">
                                          <p:stCondLst>
                                            <p:cond delay="1642"/>
                                          </p:stCondLst>
                                        </p:cTn>
                                        <p:tgtEl>
                                          <p:spTgt spid="17"/>
                                        </p:tgtEl>
                                      </p:cBhvr>
                                      <p:to x="100000" y="90000"/>
                                    </p:animScale>
                                    <p:animScale>
                                      <p:cBhvr>
                                        <p:cTn id="61" dur="166" decel="50000">
                                          <p:stCondLst>
                                            <p:cond delay="1668"/>
                                          </p:stCondLst>
                                        </p:cTn>
                                        <p:tgtEl>
                                          <p:spTgt spid="17"/>
                                        </p:tgtEl>
                                      </p:cBhvr>
                                      <p:to x="100000" y="100000"/>
                                    </p:animScale>
                                    <p:animScale>
                                      <p:cBhvr>
                                        <p:cTn id="62" dur="26">
                                          <p:stCondLst>
                                            <p:cond delay="1808"/>
                                          </p:stCondLst>
                                        </p:cTn>
                                        <p:tgtEl>
                                          <p:spTgt spid="17"/>
                                        </p:tgtEl>
                                      </p:cBhvr>
                                      <p:to x="100000" y="95000"/>
                                    </p:animScale>
                                    <p:animScale>
                                      <p:cBhvr>
                                        <p:cTn id="63" dur="166" decel="50000">
                                          <p:stCondLst>
                                            <p:cond delay="1834"/>
                                          </p:stCondLst>
                                        </p:cTn>
                                        <p:tgtEl>
                                          <p:spTgt spid="17"/>
                                        </p:tgtEl>
                                      </p:cBhvr>
                                      <p:to x="100000" y="100000"/>
                                    </p:animScale>
                                    <p:set>
                                      <p:cBhvr>
                                        <p:cTn id="6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8"/>
                                        </p:tgtEl>
                                      </p:cBhvr>
                                    </p:animEffect>
                                    <p:anim calcmode="lin" valueType="num">
                                      <p:cBhvr>
                                        <p:cTn id="70"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77" dur="26">
                                          <p:stCondLst>
                                            <p:cond delay="620"/>
                                          </p:stCondLst>
                                        </p:cTn>
                                        <p:tgtEl>
                                          <p:spTgt spid="8"/>
                                        </p:tgtEl>
                                      </p:cBhvr>
                                      <p:to x="100000" y="60000"/>
                                    </p:animScale>
                                    <p:animScale>
                                      <p:cBhvr>
                                        <p:cTn id="78" dur="166" decel="50000">
                                          <p:stCondLst>
                                            <p:cond delay="646"/>
                                          </p:stCondLst>
                                        </p:cTn>
                                        <p:tgtEl>
                                          <p:spTgt spid="8"/>
                                        </p:tgtEl>
                                      </p:cBhvr>
                                      <p:to x="100000" y="100000"/>
                                    </p:animScale>
                                    <p:animScale>
                                      <p:cBhvr>
                                        <p:cTn id="79" dur="26">
                                          <p:stCondLst>
                                            <p:cond delay="1312"/>
                                          </p:stCondLst>
                                        </p:cTn>
                                        <p:tgtEl>
                                          <p:spTgt spid="8"/>
                                        </p:tgtEl>
                                      </p:cBhvr>
                                      <p:to x="100000" y="80000"/>
                                    </p:animScale>
                                    <p:animScale>
                                      <p:cBhvr>
                                        <p:cTn id="80" dur="166" decel="50000">
                                          <p:stCondLst>
                                            <p:cond delay="1338"/>
                                          </p:stCondLst>
                                        </p:cTn>
                                        <p:tgtEl>
                                          <p:spTgt spid="8"/>
                                        </p:tgtEl>
                                      </p:cBhvr>
                                      <p:to x="100000" y="100000"/>
                                    </p:animScale>
                                    <p:animScale>
                                      <p:cBhvr>
                                        <p:cTn id="81" dur="26">
                                          <p:stCondLst>
                                            <p:cond delay="1642"/>
                                          </p:stCondLst>
                                        </p:cTn>
                                        <p:tgtEl>
                                          <p:spTgt spid="8"/>
                                        </p:tgtEl>
                                      </p:cBhvr>
                                      <p:to x="100000" y="90000"/>
                                    </p:animScale>
                                    <p:animScale>
                                      <p:cBhvr>
                                        <p:cTn id="82" dur="166" decel="50000">
                                          <p:stCondLst>
                                            <p:cond delay="1668"/>
                                          </p:stCondLst>
                                        </p:cTn>
                                        <p:tgtEl>
                                          <p:spTgt spid="8"/>
                                        </p:tgtEl>
                                      </p:cBhvr>
                                      <p:to x="100000" y="100000"/>
                                    </p:animScale>
                                    <p:animScale>
                                      <p:cBhvr>
                                        <p:cTn id="83" dur="26">
                                          <p:stCondLst>
                                            <p:cond delay="1808"/>
                                          </p:stCondLst>
                                        </p:cTn>
                                        <p:tgtEl>
                                          <p:spTgt spid="8"/>
                                        </p:tgtEl>
                                      </p:cBhvr>
                                      <p:to x="100000" y="95000"/>
                                    </p:animScale>
                                    <p:animScale>
                                      <p:cBhvr>
                                        <p:cTn id="84" dur="166" decel="50000">
                                          <p:stCondLst>
                                            <p:cond delay="1834"/>
                                          </p:stCondLst>
                                        </p:cTn>
                                        <p:tgtEl>
                                          <p:spTgt spid="8"/>
                                        </p:tgtEl>
                                      </p:cBhvr>
                                      <p:to x="100000" y="100000"/>
                                    </p:animScale>
                                    <p:set>
                                      <p:cBhvr>
                                        <p:cTn id="8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7" name="TextBox 6"/>
          <p:cNvSpPr txBox="1"/>
          <p:nvPr/>
        </p:nvSpPr>
        <p:spPr>
          <a:xfrm>
            <a:off x="360218" y="4618181"/>
            <a:ext cx="5015345"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a:t>
            </a:r>
            <a:r>
              <a:rPr lang="en-US" sz="4000" b="1">
                <a:solidFill>
                  <a:schemeClr val="bg1"/>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b=a.sin</a:t>
            </a:r>
            <a:endParaRPr lang="en-US" sz="4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75717" y="5828146"/>
            <a:ext cx="5015345" cy="1323439"/>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C. </a:t>
            </a:r>
            <a:r>
              <a:rPr lang="en-US" sz="4000" b="1">
                <a:latin typeface="Times New Roman" panose="02020603050405020304" pitchFamily="18" charset="0"/>
                <a:cs typeface="Times New Roman" panose="02020603050405020304" pitchFamily="18" charset="0"/>
              </a:rPr>
              <a:t>b=a.tan </a:t>
            </a:r>
          </a:p>
          <a:p>
            <a:r>
              <a:rPr lang="en-US" sz="4000" b="1">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80866" y="4618182"/>
            <a:ext cx="5015345"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B</a:t>
            </a:r>
            <a:r>
              <a:rPr lang="en-US" sz="4000" b="1">
                <a:solidFill>
                  <a:schemeClr val="bg1"/>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b=a.cos</a:t>
            </a:r>
          </a:p>
          <a:p>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00939" y="5828146"/>
            <a:ext cx="5015345" cy="1323439"/>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D. </a:t>
            </a:r>
            <a:r>
              <a:rPr lang="en-US" sz="4000" b="1">
                <a:latin typeface="Times New Roman" panose="02020603050405020304" pitchFamily="18" charset="0"/>
                <a:cs typeface="Times New Roman" panose="02020603050405020304" pitchFamily="18" charset="0"/>
              </a:rPr>
              <a:t>b=a.cot</a:t>
            </a:r>
          </a:p>
          <a:p>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9319" y="4146535"/>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558849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ết quả hình ảnh cho icon home">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0" name="Rounded Rectangle 19"/>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21" name="Rounded Rectangle 20"/>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2" name="Rounded Rectangle 21"/>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3" name="Rounded Rectangle 2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4" name="Rounded Rectangle 23"/>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5" name="Rounded Rectangle 24"/>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6" name="Rounded Rectangle 25"/>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7" name="Rounded Rectangle 26"/>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8" name="Rounded Rectangle 27"/>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9" name="Rounded Rectangle 28"/>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30"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C2B059-5C13-4B98-AEDD-FFDAEE0FEDD1}"/>
              </a:ext>
            </a:extLst>
          </p:cNvPr>
          <p:cNvSpPr txBox="1"/>
          <p:nvPr/>
        </p:nvSpPr>
        <p:spPr>
          <a:xfrm>
            <a:off x="1956209" y="801587"/>
            <a:ext cx="5565484" cy="1569660"/>
          </a:xfrm>
          <a:prstGeom prst="rect">
            <a:avLst/>
          </a:prstGeom>
          <a:noFill/>
        </p:spPr>
        <p:txBody>
          <a:bodyPr wrap="square" rtlCol="0">
            <a:spAutoFit/>
          </a:bodyPr>
          <a:lstStyle/>
          <a:p>
            <a:r>
              <a:rPr lang="en-US" sz="3200" b="1"/>
              <a:t>Cho hình vẽ sau. Hãy tìm khẳng định đúng trong các khẳng định sau:</a:t>
            </a:r>
            <a:endParaRPr lang="en-US" sz="3200" b="1" dirty="0"/>
          </a:p>
        </p:txBody>
      </p:sp>
      <p:pic>
        <p:nvPicPr>
          <p:cNvPr id="1049"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1693" y="694759"/>
            <a:ext cx="2788461" cy="181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456612194"/>
              </p:ext>
            </p:extLst>
          </p:nvPr>
        </p:nvGraphicFramePr>
        <p:xfrm>
          <a:off x="2563470" y="4851487"/>
          <a:ext cx="909193" cy="441789"/>
        </p:xfrm>
        <a:graphic>
          <a:graphicData uri="http://schemas.openxmlformats.org/presentationml/2006/ole">
            <mc:AlternateContent xmlns:mc="http://schemas.openxmlformats.org/markup-compatibility/2006">
              <mc:Choice xmlns:v="urn:schemas-microsoft-com:vml" Requires="v">
                <p:oleObj name="Equation" r:id="rId14" imgW="152280" imgH="139680" progId="Equation.DSMT4">
                  <p:embed/>
                </p:oleObj>
              </mc:Choice>
              <mc:Fallback>
                <p:oleObj name="Equation" r:id="rId14" imgW="152280" imgH="139680" progId="Equation.DSMT4">
                  <p:embed/>
                  <p:pic>
                    <p:nvPicPr>
                      <p:cNvPr id="0" name=""/>
                      <p:cNvPicPr/>
                      <p:nvPr/>
                    </p:nvPicPr>
                    <p:blipFill>
                      <a:blip r:embed="rId15"/>
                      <a:stretch>
                        <a:fillRect/>
                      </a:stretch>
                    </p:blipFill>
                    <p:spPr>
                      <a:xfrm>
                        <a:off x="2563470" y="4851487"/>
                        <a:ext cx="909193" cy="441789"/>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22085188"/>
              </p:ext>
            </p:extLst>
          </p:nvPr>
        </p:nvGraphicFramePr>
        <p:xfrm>
          <a:off x="8954014" y="4835525"/>
          <a:ext cx="909193" cy="441789"/>
        </p:xfrm>
        <a:graphic>
          <a:graphicData uri="http://schemas.openxmlformats.org/presentationml/2006/ole">
            <mc:AlternateContent xmlns:mc="http://schemas.openxmlformats.org/markup-compatibility/2006">
              <mc:Choice xmlns:v="urn:schemas-microsoft-com:vml" Requires="v">
                <p:oleObj name="Equation" r:id="rId16" imgW="152280" imgH="139680" progId="Equation.DSMT4">
                  <p:embed/>
                </p:oleObj>
              </mc:Choice>
              <mc:Fallback>
                <p:oleObj name="Equation" r:id="rId16" imgW="152280" imgH="139680" progId="Equation.DSMT4">
                  <p:embed/>
                  <p:pic>
                    <p:nvPicPr>
                      <p:cNvPr id="0" name=""/>
                      <p:cNvPicPr/>
                      <p:nvPr/>
                    </p:nvPicPr>
                    <p:blipFill>
                      <a:blip r:embed="rId15"/>
                      <a:stretch>
                        <a:fillRect/>
                      </a:stretch>
                    </p:blipFill>
                    <p:spPr>
                      <a:xfrm>
                        <a:off x="8954014" y="4835525"/>
                        <a:ext cx="909193" cy="441789"/>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02096550"/>
              </p:ext>
            </p:extLst>
          </p:nvPr>
        </p:nvGraphicFramePr>
        <p:xfrm>
          <a:off x="2564613" y="6037478"/>
          <a:ext cx="908050" cy="441325"/>
        </p:xfrm>
        <a:graphic>
          <a:graphicData uri="http://schemas.openxmlformats.org/presentationml/2006/ole">
            <mc:AlternateContent xmlns:mc="http://schemas.openxmlformats.org/markup-compatibility/2006">
              <mc:Choice xmlns:v="urn:schemas-microsoft-com:vml" Requires="v">
                <p:oleObj name="Equation" r:id="rId17" imgW="908219" imgH="440551" progId="Equation.DSMT4">
                  <p:embed/>
                </p:oleObj>
              </mc:Choice>
              <mc:Fallback>
                <p:oleObj name="Equation" r:id="rId17" imgW="908219" imgH="440551" progId="Equation.DSMT4">
                  <p:embed/>
                  <p:pic>
                    <p:nvPicPr>
                      <p:cNvPr id="0" name=""/>
                      <p:cNvPicPr/>
                      <p:nvPr/>
                    </p:nvPicPr>
                    <p:blipFill>
                      <a:blip r:embed="rId18"/>
                      <a:stretch>
                        <a:fillRect/>
                      </a:stretch>
                    </p:blipFill>
                    <p:spPr>
                      <a:xfrm>
                        <a:off x="2564613" y="6037478"/>
                        <a:ext cx="908050" cy="4413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96431505"/>
              </p:ext>
            </p:extLst>
          </p:nvPr>
        </p:nvGraphicFramePr>
        <p:xfrm>
          <a:off x="9154889" y="6036657"/>
          <a:ext cx="908050" cy="441325"/>
        </p:xfrm>
        <a:graphic>
          <a:graphicData uri="http://schemas.openxmlformats.org/presentationml/2006/ole">
            <mc:AlternateContent xmlns:mc="http://schemas.openxmlformats.org/markup-compatibility/2006">
              <mc:Choice xmlns:v="urn:schemas-microsoft-com:vml" Requires="v">
                <p:oleObj name="Equation" r:id="rId19" imgW="908219" imgH="440551" progId="Equation.DSMT4">
                  <p:embed/>
                </p:oleObj>
              </mc:Choice>
              <mc:Fallback>
                <p:oleObj name="Equation" r:id="rId19" imgW="908219" imgH="440551" progId="Equation.DSMT4">
                  <p:embed/>
                  <p:pic>
                    <p:nvPicPr>
                      <p:cNvPr id="0" name=""/>
                      <p:cNvPicPr/>
                      <p:nvPr/>
                    </p:nvPicPr>
                    <p:blipFill>
                      <a:blip r:embed="rId18"/>
                      <a:stretch>
                        <a:fillRect/>
                      </a:stretch>
                    </p:blipFill>
                    <p:spPr>
                      <a:xfrm>
                        <a:off x="9154889" y="6036657"/>
                        <a:ext cx="908050" cy="441325"/>
                      </a:xfrm>
                      <a:prstGeom prst="rect">
                        <a:avLst/>
                      </a:prstGeom>
                    </p:spPr>
                  </p:pic>
                </p:oleObj>
              </mc:Fallback>
            </mc:AlternateContent>
          </a:graphicData>
        </a:graphic>
      </p:graphicFrame>
    </p:spTree>
    <p:extLst>
      <p:ext uri="{BB962C8B-B14F-4D97-AF65-F5344CB8AC3E}">
        <p14:creationId xmlns:p14="http://schemas.microsoft.com/office/powerpoint/2010/main" val="577521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4" descr="Kết quả hình ảnh cho icon home">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7" name="TextBox 6"/>
          <p:cNvSpPr txBox="1"/>
          <p:nvPr/>
        </p:nvSpPr>
        <p:spPr>
          <a:xfrm>
            <a:off x="6796400" y="4623878"/>
            <a:ext cx="5015345" cy="1323439"/>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a:t>
            </a:r>
            <a:endParaRPr lang="en-US" sz="4000" b="1">
              <a:latin typeface="Times New Roman" panose="02020603050405020304" pitchFamily="18" charset="0"/>
              <a:cs typeface="Times New Roman" panose="02020603050405020304" pitchFamily="18" charset="0"/>
            </a:endParaRPr>
          </a:p>
          <a:p>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5716" y="5828146"/>
            <a:ext cx="5015345" cy="1938992"/>
          </a:xfrm>
          <a:prstGeom prst="rect">
            <a:avLst/>
          </a:prstGeom>
          <a:noFill/>
        </p:spPr>
        <p:txBody>
          <a:bodyPr wrap="square" rtlCol="0">
            <a:spAutoFit/>
          </a:bodyPr>
          <a:lstStyle/>
          <a:p>
            <a:r>
              <a:rPr lang="en-US" sz="4000" b="1">
                <a:solidFill>
                  <a:prstClr val="white"/>
                </a:solidFill>
                <a:latin typeface="Times New Roman" panose="02020603050405020304" pitchFamily="18" charset="0"/>
                <a:cs typeface="Times New Roman" panose="02020603050405020304" pitchFamily="18" charset="0"/>
              </a:rPr>
              <a:t>C. </a:t>
            </a:r>
            <a:endParaRPr lang="en-US" sz="4000" b="1">
              <a:latin typeface="Times New Roman" panose="02020603050405020304" pitchFamily="18" charset="0"/>
              <a:cs typeface="Times New Roman" panose="02020603050405020304" pitchFamily="18" charset="0"/>
            </a:endParaRPr>
          </a:p>
          <a:p>
            <a:r>
              <a:rPr lang="en-US" sz="4000" b="1">
                <a:solidFill>
                  <a:prstClr val="white"/>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4000" b="1" dirty="0">
                <a:solidFill>
                  <a:prstClr val="white"/>
                </a:solidFill>
                <a:latin typeface="Times New Roman" panose="02020603050405020304" pitchFamily="18" charset="0"/>
                <a:cs typeface="Times New Roman" panose="02020603050405020304" pitchFamily="18" charset="0"/>
              </a:rPr>
              <a:t> </a:t>
            </a:r>
          </a:p>
        </p:txBody>
      </p:sp>
      <p:sp>
        <p:nvSpPr>
          <p:cNvPr id="9" name="TextBox 8"/>
          <p:cNvSpPr txBox="1"/>
          <p:nvPr/>
        </p:nvSpPr>
        <p:spPr>
          <a:xfrm>
            <a:off x="159358" y="4662557"/>
            <a:ext cx="5015345" cy="1323439"/>
          </a:xfrm>
          <a:prstGeom prst="rect">
            <a:avLst/>
          </a:prstGeom>
          <a:noFill/>
        </p:spPr>
        <p:txBody>
          <a:bodyPr wrap="square" rtlCol="0">
            <a:spAutoFit/>
          </a:bodyPr>
          <a:lstStyle/>
          <a:p>
            <a:r>
              <a:rPr lang="en-US" sz="4000" b="1">
                <a:solidFill>
                  <a:prstClr val="white"/>
                </a:solidFill>
                <a:latin typeface="Times New Roman" panose="02020603050405020304" pitchFamily="18" charset="0"/>
                <a:cs typeface="Times New Roman" panose="02020603050405020304" pitchFamily="18" charset="0"/>
              </a:rPr>
              <a:t>A. </a:t>
            </a:r>
            <a:endParaRPr lang="en-US" sz="4000" b="1">
              <a:latin typeface="Times New Roman" panose="02020603050405020304" pitchFamily="18" charset="0"/>
              <a:cs typeface="Times New Roman" panose="02020603050405020304" pitchFamily="18" charset="0"/>
            </a:endParaRPr>
          </a:p>
          <a:p>
            <a:r>
              <a:rPr lang="en-US" sz="4000" b="1">
                <a:solidFill>
                  <a:prstClr val="white"/>
                </a:solidFill>
                <a:latin typeface="Times New Roman" panose="02020603050405020304" pitchFamily="18" charset="0"/>
                <a:cs typeface="Times New Roman" panose="02020603050405020304" pitchFamily="18" charset="0"/>
              </a:rPr>
              <a:t> </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00939" y="5828146"/>
            <a:ext cx="5015345" cy="1323439"/>
          </a:xfrm>
          <a:prstGeom prst="rect">
            <a:avLst/>
          </a:prstGeom>
          <a:noFill/>
        </p:spPr>
        <p:txBody>
          <a:bodyPr wrap="square" rtlCol="0">
            <a:spAutoFit/>
          </a:bodyPr>
          <a:lstStyle/>
          <a:p>
            <a:r>
              <a:rPr lang="en-US" sz="4000" b="1">
                <a:solidFill>
                  <a:prstClr val="white"/>
                </a:solidFill>
                <a:latin typeface="Times New Roman" panose="02020603050405020304" pitchFamily="18" charset="0"/>
                <a:cs typeface="Times New Roman" panose="02020603050405020304" pitchFamily="18" charset="0"/>
              </a:rPr>
              <a:t>D.</a:t>
            </a:r>
            <a:endParaRPr lang="en-US" sz="4000" b="1">
              <a:latin typeface="Times New Roman" panose="02020603050405020304" pitchFamily="18" charset="0"/>
              <a:cs typeface="Times New Roman" panose="02020603050405020304" pitchFamily="18" charset="0"/>
            </a:endParaRPr>
          </a:p>
          <a:p>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2113" y="4178048"/>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76874" y="5560082"/>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89468" y="43341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5536849"/>
            <a:ext cx="1339284" cy="133928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6" name="Rounded Rectangle 15"/>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7" name="Rounded Rectangle 16"/>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8" name="Rounded Rectangle 17"/>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19" name="Rounded Rectangle 18"/>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0" name="Rounded Rectangle 19"/>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1" name="Rounded Rectangle 20"/>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2" name="Rounded Rectangle 21"/>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3" name="Rounded Rectangle 22"/>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4" name="Rounded Rectangle 23"/>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5" name="Rounded Rectangle 24"/>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6"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0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3072" name="Rectangle 206"/>
          <p:cNvSpPr>
            <a:spLocks noChangeArrowheads="1"/>
          </p:cNvSpPr>
          <p:nvPr/>
        </p:nvSpPr>
        <p:spPr bwMode="auto">
          <a:xfrm>
            <a:off x="0" y="939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77" name="Rectangle 3076"/>
              <p:cNvSpPr/>
              <p:nvPr/>
            </p:nvSpPr>
            <p:spPr>
              <a:xfrm>
                <a:off x="1869662" y="981825"/>
                <a:ext cx="8402384" cy="1922065"/>
              </a:xfrm>
              <a:prstGeom prst="rect">
                <a:avLst/>
              </a:prstGeom>
            </p:spPr>
            <p:txBody>
              <a:bodyPr wrap="square">
                <a:spAutoFit/>
              </a:bodyPr>
              <a:lstStyle/>
              <a:p>
                <a:pPr>
                  <a:spcAft>
                    <a:spcPts val="0"/>
                  </a:spcAft>
                </a:pPr>
                <a:r>
                  <a:rPr lang="en-US" sz="2800" b="1">
                    <a:latin typeface="Times New Roman" panose="02020603050405020304" pitchFamily="18" charset="0"/>
                    <a:ea typeface="Times New Roman" panose="02020603050405020304" pitchFamily="18" charset="0"/>
                  </a:rPr>
                  <a:t>Cho tam giác MNP vuông tại M có MH là đường cao, cạnh MN = </a:t>
                </a:r>
                <a14:m>
                  <m:oMath xmlns:m="http://schemas.openxmlformats.org/officeDocument/2006/math">
                    <m:f>
                      <m:fPr>
                        <m:ctrlPr>
                          <a:rPr lang="en-US" sz="2800" b="1" i="1">
                            <a:effectLst/>
                            <a:latin typeface="Cambria Math" panose="02040503050406030204" pitchFamily="18" charset="0"/>
                            <a:ea typeface="Times New Roman" panose="02020603050405020304" pitchFamily="18" charset="0"/>
                          </a:rPr>
                        </m:ctrlPr>
                      </m:fPr>
                      <m:num>
                        <m:rad>
                          <m:radPr>
                            <m:degHide m:val="on"/>
                            <m:ctrlPr>
                              <a:rPr lang="en-US" sz="2800" b="1" i="1">
                                <a:effectLst/>
                                <a:latin typeface="Cambria Math" panose="02040503050406030204" pitchFamily="18" charset="0"/>
                                <a:ea typeface="Times New Roman" panose="02020603050405020304" pitchFamily="18" charset="0"/>
                              </a:rPr>
                            </m:ctrlPr>
                          </m:radPr>
                          <m:deg/>
                          <m:e>
                            <m:r>
                              <a:rPr lang="en-US" sz="2800" b="1" i="1">
                                <a:effectLst/>
                                <a:latin typeface="Cambria Math" panose="02040503050406030204" pitchFamily="18" charset="0"/>
                                <a:ea typeface="Times New Roman" panose="02020603050405020304" pitchFamily="18" charset="0"/>
                              </a:rPr>
                              <m:t>𝟑</m:t>
                            </m:r>
                          </m:e>
                        </m:rad>
                      </m:num>
                      <m:den>
                        <m:r>
                          <a:rPr lang="en-US" sz="2800" b="1" i="1">
                            <a:effectLst/>
                            <a:latin typeface="Cambria Math" panose="02040503050406030204" pitchFamily="18" charset="0"/>
                            <a:ea typeface="Times New Roman" panose="02020603050405020304" pitchFamily="18" charset="0"/>
                          </a:rPr>
                          <m:t>𝟐</m:t>
                        </m:r>
                      </m:den>
                    </m:f>
                  </m:oMath>
                </a14:m>
                <a:r>
                  <a:rPr lang="en-US" sz="2800" b="1">
                    <a:effectLst/>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en-US" sz="2800" b="1" i="1">
                            <a:effectLst/>
                            <a:latin typeface="Cambria Math" panose="02040503050406030204" pitchFamily="18" charset="0"/>
                            <a:ea typeface="Times New Roman" panose="02020603050405020304" pitchFamily="18" charset="0"/>
                          </a:rPr>
                        </m:ctrlPr>
                      </m:accPr>
                      <m:e>
                        <m:r>
                          <a:rPr lang="en-US" sz="2800" b="1" i="1">
                            <a:effectLst/>
                            <a:latin typeface="Cambria Math" panose="02040503050406030204" pitchFamily="18" charset="0"/>
                            <a:ea typeface="Times New Roman" panose="02020603050405020304" pitchFamily="18" charset="0"/>
                          </a:rPr>
                          <m:t>𝑷</m:t>
                        </m:r>
                      </m:e>
                    </m:acc>
                    <m:r>
                      <a:rPr lang="en-US" sz="2800" b="1" i="1">
                        <a:effectLst/>
                        <a:latin typeface="Cambria Math" panose="02040503050406030204" pitchFamily="18" charset="0"/>
                        <a:ea typeface="Times New Roman" panose="02020603050405020304" pitchFamily="18" charset="0"/>
                      </a:rPr>
                      <m:t>=</m:t>
                    </m:r>
                    <m:r>
                      <a:rPr lang="en-US" sz="2800" b="1" i="1">
                        <a:effectLst/>
                        <a:latin typeface="Cambria Math" panose="02040503050406030204" pitchFamily="18" charset="0"/>
                        <a:ea typeface="Times New Roman" panose="02020603050405020304" pitchFamily="18" charset="0"/>
                      </a:rPr>
                      <m:t>𝟔</m:t>
                    </m:r>
                    <m:sSup>
                      <m:sSupPr>
                        <m:ctrlPr>
                          <a:rPr lang="en-US" sz="2800" b="1" i="1">
                            <a:effectLst/>
                            <a:latin typeface="Cambria Math" panose="02040503050406030204" pitchFamily="18" charset="0"/>
                            <a:ea typeface="Times New Roman" panose="02020603050405020304" pitchFamily="18" charset="0"/>
                          </a:rPr>
                        </m:ctrlPr>
                      </m:sSupPr>
                      <m:e>
                        <m:r>
                          <a:rPr lang="en-US" sz="2800" b="1" i="1">
                            <a:effectLst/>
                            <a:latin typeface="Cambria Math" panose="02040503050406030204" pitchFamily="18" charset="0"/>
                            <a:ea typeface="Times New Roman" panose="02020603050405020304" pitchFamily="18" charset="0"/>
                          </a:rPr>
                          <m:t>𝟎</m:t>
                        </m:r>
                      </m:e>
                      <m:sup>
                        <m:r>
                          <a:rPr lang="en-US" sz="2800" b="1" i="1">
                            <a:effectLst/>
                            <a:latin typeface="Cambria Math" panose="02040503050406030204" pitchFamily="18" charset="0"/>
                            <a:ea typeface="Times New Roman" panose="02020603050405020304" pitchFamily="18" charset="0"/>
                          </a:rPr>
                          <m:t>𝟎</m:t>
                        </m:r>
                      </m:sup>
                    </m:sSup>
                  </m:oMath>
                </a14:m>
                <a:r>
                  <a:rPr lang="en-US" sz="2800" b="1">
                    <a:effectLst/>
                    <a:latin typeface="Times New Roman" panose="02020603050405020304" pitchFamily="18" charset="0"/>
                    <a:ea typeface="Times New Roman" panose="02020603050405020304" pitchFamily="18" charset="0"/>
                  </a:rPr>
                  <a:t>. </a:t>
                </a:r>
              </a:p>
              <a:p>
                <a:pPr>
                  <a:spcAft>
                    <a:spcPts val="0"/>
                  </a:spcAft>
                </a:pPr>
                <a:r>
                  <a:rPr lang="en-US" sz="2800" b="1">
                    <a:effectLst/>
                    <a:latin typeface="Times New Roman" panose="02020603050405020304" pitchFamily="18" charset="0"/>
                    <a:ea typeface="Times New Roman" panose="02020603050405020304" pitchFamily="18" charset="0"/>
                  </a:rPr>
                  <a:t>Kết luận nào sau đây là đúng ?</a:t>
                </a:r>
              </a:p>
              <a:p>
                <a:pPr>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p:txBody>
          </p:sp>
        </mc:Choice>
        <mc:Fallback xmlns="">
          <p:sp>
            <p:nvSpPr>
              <p:cNvPr id="3077" name="Rectangle 3076"/>
              <p:cNvSpPr>
                <a:spLocks noRot="1" noChangeAspect="1" noMove="1" noResize="1" noEditPoints="1" noAdjustHandles="1" noChangeArrowheads="1" noChangeShapeType="1" noTextEdit="1"/>
              </p:cNvSpPr>
              <p:nvPr/>
            </p:nvSpPr>
            <p:spPr>
              <a:xfrm>
                <a:off x="1869662" y="981825"/>
                <a:ext cx="8402384" cy="1922065"/>
              </a:xfrm>
              <a:prstGeom prst="rect">
                <a:avLst/>
              </a:prstGeom>
              <a:blipFill rotWithShape="0">
                <a:blip r:embed="rId13"/>
                <a:stretch>
                  <a:fillRect l="-1524" t="-3175" r="-798"/>
                </a:stretch>
              </a:blipFill>
            </p:spPr>
            <p:txBody>
              <a:bodyPr/>
              <a:lstStyle/>
              <a:p>
                <a:r>
                  <a:rPr lang="en-US">
                    <a:noFill/>
                  </a:rPr>
                  <a:t> </a:t>
                </a:r>
              </a:p>
            </p:txBody>
          </p:sp>
        </mc:Fallback>
      </mc:AlternateContent>
      <p:sp>
        <p:nvSpPr>
          <p:cNvPr id="3088" name="Rectangle 3087"/>
          <p:cNvSpPr/>
          <p:nvPr/>
        </p:nvSpPr>
        <p:spPr>
          <a:xfrm>
            <a:off x="7306570" y="4769720"/>
            <a:ext cx="4116833" cy="523220"/>
          </a:xfrm>
          <a:prstGeom prst="rect">
            <a:avLst/>
          </a:prstGeom>
        </p:spPr>
        <p:txBody>
          <a:bodyPr wrap="none">
            <a:spAutoFit/>
          </a:bodyPr>
          <a:lstStyle/>
          <a:p>
            <a:r>
              <a:rPr lang="en-US" sz="2800" b="1">
                <a:latin typeface="Times New Roman" panose="02020603050405020304" pitchFamily="18" charset="0"/>
                <a:ea typeface="Times New Roman" panose="02020603050405020304" pitchFamily="18" charset="0"/>
              </a:rPr>
              <a:t>Số đo góc MNH bằng 30</a:t>
            </a:r>
            <a:r>
              <a:rPr lang="en-US" sz="2800" b="1" baseline="30000">
                <a:latin typeface="Times New Roman" panose="02020603050405020304" pitchFamily="18" charset="0"/>
                <a:ea typeface="Times New Roman" panose="02020603050405020304" pitchFamily="18" charset="0"/>
              </a:rPr>
              <a:t>0</a:t>
            </a:r>
            <a:r>
              <a:rPr lang="en-US" sz="2800" b="1">
                <a:latin typeface="Times New Roman" panose="02020603050405020304" pitchFamily="18" charset="0"/>
                <a:ea typeface="Times New Roman" panose="02020603050405020304" pitchFamily="18" charset="0"/>
              </a:rPr>
              <a:t>.</a:t>
            </a:r>
            <a:endParaRPr lang="en-US" sz="2800" b="1"/>
          </a:p>
        </p:txBody>
      </p:sp>
      <mc:AlternateContent xmlns:mc="http://schemas.openxmlformats.org/markup-compatibility/2006" xmlns:a14="http://schemas.microsoft.com/office/drawing/2010/main">
        <mc:Choice Requires="a14">
          <p:sp>
            <p:nvSpPr>
              <p:cNvPr id="3090" name="Rectangle 3089"/>
              <p:cNvSpPr/>
              <p:nvPr/>
            </p:nvSpPr>
            <p:spPr>
              <a:xfrm>
                <a:off x="687641" y="4623878"/>
                <a:ext cx="4512828" cy="783291"/>
              </a:xfrm>
              <a:prstGeom prst="rect">
                <a:avLst/>
              </a:prstGeom>
            </p:spPr>
            <p:txBody>
              <a:bodyPr wrap="square">
                <a:spAutoFit/>
              </a:bodyPr>
              <a:lstStyle/>
              <a:p>
                <a:r>
                  <a:rPr lang="en-US" sz="2800" b="1">
                    <a:latin typeface="Times New Roman" panose="02020603050405020304" pitchFamily="18" charset="0"/>
                    <a:ea typeface="Times New Roman" panose="02020603050405020304" pitchFamily="18" charset="0"/>
                  </a:rPr>
                  <a:t>Độ dài đoạn thẳng MP = </a:t>
                </a:r>
                <a14:m>
                  <m:oMath xmlns:m="http://schemas.openxmlformats.org/officeDocument/2006/math">
                    <m:f>
                      <m:fPr>
                        <m:ctrlPr>
                          <a:rPr lang="en-US" sz="2800" b="1" i="1">
                            <a:effectLst/>
                            <a:latin typeface="Cambria Math" panose="02040503050406030204" pitchFamily="18" charset="0"/>
                          </a:rPr>
                        </m:ctrlPr>
                      </m:fPr>
                      <m:num>
                        <m:rad>
                          <m:radPr>
                            <m:degHide m:val="on"/>
                            <m:ctrlPr>
                              <a:rPr lang="en-US" sz="2800" b="1" i="1">
                                <a:effectLst/>
                                <a:latin typeface="Cambria Math" panose="02040503050406030204" pitchFamily="18" charset="0"/>
                              </a:rPr>
                            </m:ctrlPr>
                          </m:radPr>
                          <m:deg/>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2800" b="1">
                    <a:effectLst/>
                    <a:latin typeface="Times New Roman" panose="02020603050405020304" pitchFamily="18" charset="0"/>
                    <a:ea typeface="Times New Roman" panose="02020603050405020304" pitchFamily="18" charset="0"/>
                  </a:rPr>
                  <a:t>.</a:t>
                </a:r>
                <a:endParaRPr lang="en-US" sz="2800" b="1"/>
              </a:p>
            </p:txBody>
          </p:sp>
        </mc:Choice>
        <mc:Fallback xmlns="">
          <p:sp>
            <p:nvSpPr>
              <p:cNvPr id="3090" name="Rectangle 3089"/>
              <p:cNvSpPr>
                <a:spLocks noRot="1" noChangeAspect="1" noMove="1" noResize="1" noEditPoints="1" noAdjustHandles="1" noChangeArrowheads="1" noChangeShapeType="1" noTextEdit="1"/>
              </p:cNvSpPr>
              <p:nvPr/>
            </p:nvSpPr>
            <p:spPr>
              <a:xfrm>
                <a:off x="687641" y="4623878"/>
                <a:ext cx="4512828" cy="783291"/>
              </a:xfrm>
              <a:prstGeom prst="rect">
                <a:avLst/>
              </a:prstGeom>
              <a:blipFill rotWithShape="0">
                <a:blip r:embed="rId14"/>
                <a:stretch>
                  <a:fillRect l="-2838" r="-270"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2" name="Rectangle 3091"/>
              <p:cNvSpPr/>
              <p:nvPr/>
            </p:nvSpPr>
            <p:spPr>
              <a:xfrm>
                <a:off x="756560" y="5777576"/>
                <a:ext cx="4418143" cy="783291"/>
              </a:xfrm>
              <a:prstGeom prst="rect">
                <a:avLst/>
              </a:prstGeom>
            </p:spPr>
            <p:txBody>
              <a:bodyPr wrap="square">
                <a:spAutoFit/>
              </a:bodyPr>
              <a:lstStyle/>
              <a:p>
                <a:r>
                  <a:rPr lang="en-US" sz="2800" b="1">
                    <a:latin typeface="Times New Roman" panose="02020603050405020304" pitchFamily="18" charset="0"/>
                    <a:ea typeface="Times New Roman" panose="02020603050405020304" pitchFamily="18" charset="0"/>
                  </a:rPr>
                  <a:t>Độ dài đoạn thẳng MP = </a:t>
                </a:r>
                <a14:m>
                  <m:oMath xmlns:m="http://schemas.openxmlformats.org/officeDocument/2006/math">
                    <m:f>
                      <m:fPr>
                        <m:ctrlPr>
                          <a:rPr lang="en-US" sz="2800" b="1" i="1">
                            <a:effectLst/>
                            <a:latin typeface="Cambria Math" panose="02040503050406030204" pitchFamily="18" charset="0"/>
                          </a:rPr>
                        </m:ctrlPr>
                      </m:fPr>
                      <m:num>
                        <m:rad>
                          <m:radPr>
                            <m:degHide m:val="on"/>
                            <m:ctrlPr>
                              <a:rPr lang="en-US" sz="2800" b="1" i="1">
                                <a:effectLst/>
                                <a:latin typeface="Cambria Math" panose="02040503050406030204" pitchFamily="18" charset="0"/>
                              </a:rPr>
                            </m:ctrlPr>
                          </m:radPr>
                          <m:deg/>
                          <m:e>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en-US" sz="2800" b="1" i="1">
                            <a:effectLst/>
                            <a:latin typeface="Cambria Math" panose="02040503050406030204" pitchFamily="18" charset="0"/>
                            <a:ea typeface="Times New Roman" panose="02020603050405020304" pitchFamily="18" charset="0"/>
                            <a:cs typeface="Times New Roman" panose="02020603050405020304" pitchFamily="18" charset="0"/>
                          </a:rPr>
                          <m:t>𝟒</m:t>
                        </m:r>
                      </m:den>
                    </m:f>
                  </m:oMath>
                </a14:m>
                <a:r>
                  <a:rPr lang="en-US" sz="2800" b="1">
                    <a:effectLst/>
                    <a:latin typeface="Times New Roman" panose="02020603050405020304" pitchFamily="18" charset="0"/>
                    <a:ea typeface="Times New Roman" panose="02020603050405020304" pitchFamily="18" charset="0"/>
                  </a:rPr>
                  <a:t>.</a:t>
                </a:r>
                <a:endParaRPr lang="en-US" sz="2800" b="1"/>
              </a:p>
            </p:txBody>
          </p:sp>
        </mc:Choice>
        <mc:Fallback xmlns="">
          <p:sp>
            <p:nvSpPr>
              <p:cNvPr id="3092" name="Rectangle 3091"/>
              <p:cNvSpPr>
                <a:spLocks noRot="1" noChangeAspect="1" noMove="1" noResize="1" noEditPoints="1" noAdjustHandles="1" noChangeArrowheads="1" noChangeShapeType="1" noTextEdit="1"/>
              </p:cNvSpPr>
              <p:nvPr/>
            </p:nvSpPr>
            <p:spPr>
              <a:xfrm>
                <a:off x="756560" y="5777576"/>
                <a:ext cx="4418143" cy="783291"/>
              </a:xfrm>
              <a:prstGeom prst="rect">
                <a:avLst/>
              </a:prstGeom>
              <a:blipFill rotWithShape="0">
                <a:blip r:embed="rId15"/>
                <a:stretch>
                  <a:fillRect l="-2759" r="-2483" b="-9375"/>
                </a:stretch>
              </a:blipFill>
            </p:spPr>
            <p:txBody>
              <a:bodyPr/>
              <a:lstStyle/>
              <a:p>
                <a:r>
                  <a:rPr lang="en-US">
                    <a:noFill/>
                  </a:rPr>
                  <a:t> </a:t>
                </a:r>
              </a:p>
            </p:txBody>
          </p:sp>
        </mc:Fallback>
      </mc:AlternateContent>
      <p:sp>
        <p:nvSpPr>
          <p:cNvPr id="3094" name="Rectangle 3093"/>
          <p:cNvSpPr/>
          <p:nvPr/>
        </p:nvSpPr>
        <p:spPr>
          <a:xfrm>
            <a:off x="7485885" y="5945846"/>
            <a:ext cx="4037708" cy="523220"/>
          </a:xfrm>
          <a:prstGeom prst="rect">
            <a:avLst/>
          </a:prstGeom>
        </p:spPr>
        <p:txBody>
          <a:bodyPr wrap="none">
            <a:spAutoFit/>
          </a:bodyPr>
          <a:lstStyle/>
          <a:p>
            <a:r>
              <a:rPr lang="en-US" sz="2800" b="1">
                <a:latin typeface="Times New Roman" panose="02020603050405020304" pitchFamily="18" charset="0"/>
                <a:ea typeface="Times New Roman" panose="02020603050405020304" pitchFamily="18" charset="0"/>
              </a:rPr>
              <a:t>Số đo góc MNP bằng 60</a:t>
            </a:r>
            <a:r>
              <a:rPr lang="en-US" sz="2800" b="1" baseline="30000">
                <a:latin typeface="Times New Roman" panose="02020603050405020304" pitchFamily="18" charset="0"/>
                <a:ea typeface="Times New Roman" panose="02020603050405020304" pitchFamily="18" charset="0"/>
              </a:rPr>
              <a:t>0</a:t>
            </a:r>
            <a:r>
              <a:rPr lang="en-US" sz="2800" b="1">
                <a:latin typeface="Times New Roman" panose="02020603050405020304" pitchFamily="18" charset="0"/>
                <a:ea typeface="Times New Roman" panose="02020603050405020304" pitchFamily="18" charset="0"/>
              </a:rPr>
              <a:t>.</a:t>
            </a:r>
            <a:endParaRPr lang="en-US" sz="2800" b="1"/>
          </a:p>
        </p:txBody>
      </p:sp>
    </p:spTree>
    <p:extLst>
      <p:ext uri="{BB962C8B-B14F-4D97-AF65-F5344CB8AC3E}">
        <p14:creationId xmlns:p14="http://schemas.microsoft.com/office/powerpoint/2010/main" val="2443910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6" name="TextBox 5"/>
          <p:cNvSpPr txBox="1"/>
          <p:nvPr/>
        </p:nvSpPr>
        <p:spPr>
          <a:xfrm>
            <a:off x="1882671" y="756571"/>
            <a:ext cx="4159435" cy="1384995"/>
          </a:xfrm>
          <a:prstGeom prst="rect">
            <a:avLst/>
          </a:prstGeom>
          <a:noFill/>
        </p:spPr>
        <p:txBody>
          <a:bodyPr wrap="square" rtlCol="0">
            <a:spAutoFit/>
          </a:bodyPr>
          <a:lstStyle/>
          <a:p>
            <a:r>
              <a:rPr lang="en-US" sz="2800" b="1"/>
              <a:t>Cho hình vẽ sau. Hãy tìm khẳng định đúng trong các khẳng định sau:</a:t>
            </a:r>
            <a:endParaRPr lang="en-US" sz="2800" b="1" dirty="0"/>
          </a:p>
        </p:txBody>
      </p:sp>
      <p:sp>
        <p:nvSpPr>
          <p:cNvPr id="8" name="TextBox 7"/>
          <p:cNvSpPr txBox="1"/>
          <p:nvPr/>
        </p:nvSpPr>
        <p:spPr>
          <a:xfrm>
            <a:off x="286328" y="5828146"/>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b = c.tan</a:t>
            </a:r>
            <a:r>
              <a:rPr lang="en-US" sz="4000" b="1">
                <a:solidFill>
                  <a:prstClr val="white"/>
                </a:solidFill>
                <a:latin typeface="Times New Roman" panose="02020603050405020304" pitchFamily="18" charset="0"/>
                <a:cs typeface="Times New Roman" panose="02020603050405020304" pitchFamily="18" charset="0"/>
              </a:rPr>
              <a:t>  </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80866" y="4618182"/>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b = c.cos</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6328" y="4634974"/>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a:t>
            </a:r>
            <a:r>
              <a:rPr lang="en-US" sz="4000" b="1">
                <a:solidFill>
                  <a:prstClr val="white"/>
                </a:solidFill>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b</a:t>
            </a:r>
            <a:r>
              <a:rPr lang="en-US" sz="4000" b="1">
                <a:latin typeface="Times New Roman" panose="02020603050405020304" pitchFamily="18" charset="0"/>
                <a:cs typeface="Times New Roman" panose="02020603050405020304" pitchFamily="18" charset="0"/>
              </a:rPr>
              <a:t> = c.sin</a:t>
            </a:r>
            <a:endParaRPr lang="en-US" sz="4000" b="1" dirty="0">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6698" y="5346726"/>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2389" y="439532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ết quả hình ảnh cho icon home">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8" name="Rounded Rectangle 17"/>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9" name="Rounded Rectangle 18"/>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0" name="Rounded Rectangle 19"/>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1" name="Rounded Rectangle 20"/>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2" name="Rounded Rectangle 21"/>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3" name="Rounded Rectangle 22"/>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4" name="Rounded Rectangle 23"/>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5" name="Rounded Rectangle 24"/>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6" name="Rounded Rectangle 25"/>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7" name="Rounded Rectangle 26"/>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8"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F7AF49E-FAA3-4BCB-A783-BDD93DAA39B9}"/>
              </a:ext>
            </a:extLst>
          </p:cNvPr>
          <p:cNvSpPr txBox="1"/>
          <p:nvPr/>
        </p:nvSpPr>
        <p:spPr>
          <a:xfrm>
            <a:off x="6866062" y="5889701"/>
            <a:ext cx="3315627"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D. </a:t>
            </a:r>
            <a:r>
              <a:rPr lang="en-US" sz="3600" b="1">
                <a:latin typeface="Times New Roman" panose="02020603050405020304" pitchFamily="18" charset="0"/>
                <a:cs typeface="Times New Roman" panose="02020603050405020304" pitchFamily="18" charset="0"/>
              </a:rPr>
              <a:t>b = c.cot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29"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6400" y="766952"/>
            <a:ext cx="2788461" cy="175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Object 29"/>
          <p:cNvGraphicFramePr>
            <a:graphicFrameLocks noChangeAspect="1"/>
          </p:cNvGraphicFramePr>
          <p:nvPr>
            <p:extLst>
              <p:ext uri="{D42A27DB-BD31-4B8C-83A1-F6EECF244321}">
                <p14:modId xmlns:p14="http://schemas.microsoft.com/office/powerpoint/2010/main" val="2318741444"/>
              </p:ext>
            </p:extLst>
          </p:nvPr>
        </p:nvGraphicFramePr>
        <p:xfrm>
          <a:off x="2794000" y="4807177"/>
          <a:ext cx="393569" cy="535683"/>
        </p:xfrm>
        <a:graphic>
          <a:graphicData uri="http://schemas.openxmlformats.org/presentationml/2006/ole">
            <mc:AlternateContent xmlns:mc="http://schemas.openxmlformats.org/markup-compatibility/2006">
              <mc:Choice xmlns:v="urn:schemas-microsoft-com:vml" Requires="v">
                <p:oleObj name="Equation" r:id="rId14" imgW="152280" imgH="203040" progId="Equation.DSMT4">
                  <p:embed/>
                </p:oleObj>
              </mc:Choice>
              <mc:Fallback>
                <p:oleObj name="Equation" r:id="rId14" imgW="152280" imgH="203040" progId="Equation.DSMT4">
                  <p:embed/>
                  <p:pic>
                    <p:nvPicPr>
                      <p:cNvPr id="0" name=""/>
                      <p:cNvPicPr/>
                      <p:nvPr/>
                    </p:nvPicPr>
                    <p:blipFill>
                      <a:blip r:embed="rId15"/>
                      <a:stretch>
                        <a:fillRect/>
                      </a:stretch>
                    </p:blipFill>
                    <p:spPr>
                      <a:xfrm>
                        <a:off x="2794000" y="4807177"/>
                        <a:ext cx="393569" cy="53568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26650099"/>
              </p:ext>
            </p:extLst>
          </p:nvPr>
        </p:nvGraphicFramePr>
        <p:xfrm>
          <a:off x="9191161" y="6016358"/>
          <a:ext cx="393700" cy="523875"/>
        </p:xfrm>
        <a:graphic>
          <a:graphicData uri="http://schemas.openxmlformats.org/presentationml/2006/ole">
            <mc:AlternateContent xmlns:mc="http://schemas.openxmlformats.org/markup-compatibility/2006">
              <mc:Choice xmlns:v="urn:schemas-microsoft-com:vml" Requires="v">
                <p:oleObj name="Equation" r:id="rId16" imgW="393298" imgH="524190" progId="Equation.DSMT4">
                  <p:embed/>
                </p:oleObj>
              </mc:Choice>
              <mc:Fallback>
                <p:oleObj name="Equation" r:id="rId16" imgW="393298" imgH="524190" progId="Equation.DSMT4">
                  <p:embed/>
                  <p:pic>
                    <p:nvPicPr>
                      <p:cNvPr id="0" name=""/>
                      <p:cNvPicPr/>
                      <p:nvPr/>
                    </p:nvPicPr>
                    <p:blipFill>
                      <a:blip r:embed="rId17"/>
                      <a:stretch>
                        <a:fillRect/>
                      </a:stretch>
                    </p:blipFill>
                    <p:spPr>
                      <a:xfrm>
                        <a:off x="9191161" y="6016358"/>
                        <a:ext cx="393700" cy="5238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08006636"/>
              </p:ext>
            </p:extLst>
          </p:nvPr>
        </p:nvGraphicFramePr>
        <p:xfrm>
          <a:off x="2869827" y="5992811"/>
          <a:ext cx="393700" cy="523875"/>
        </p:xfrm>
        <a:graphic>
          <a:graphicData uri="http://schemas.openxmlformats.org/presentationml/2006/ole">
            <mc:AlternateContent xmlns:mc="http://schemas.openxmlformats.org/markup-compatibility/2006">
              <mc:Choice xmlns:v="urn:schemas-microsoft-com:vml" Requires="v">
                <p:oleObj name="Equation" r:id="rId18" imgW="393298" imgH="524190" progId="Equation.DSMT4">
                  <p:embed/>
                </p:oleObj>
              </mc:Choice>
              <mc:Fallback>
                <p:oleObj name="Equation" r:id="rId18" imgW="393298" imgH="524190" progId="Equation.DSMT4">
                  <p:embed/>
                  <p:pic>
                    <p:nvPicPr>
                      <p:cNvPr id="0" name=""/>
                      <p:cNvPicPr/>
                      <p:nvPr/>
                    </p:nvPicPr>
                    <p:blipFill>
                      <a:blip r:embed="rId19"/>
                      <a:stretch>
                        <a:fillRect/>
                      </a:stretch>
                    </p:blipFill>
                    <p:spPr>
                      <a:xfrm>
                        <a:off x="2869827" y="5992811"/>
                        <a:ext cx="393700" cy="5238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26151224"/>
              </p:ext>
            </p:extLst>
          </p:nvPr>
        </p:nvGraphicFramePr>
        <p:xfrm>
          <a:off x="9256301" y="4817309"/>
          <a:ext cx="393700" cy="523875"/>
        </p:xfrm>
        <a:graphic>
          <a:graphicData uri="http://schemas.openxmlformats.org/presentationml/2006/ole">
            <mc:AlternateContent xmlns:mc="http://schemas.openxmlformats.org/markup-compatibility/2006">
              <mc:Choice xmlns:v="urn:schemas-microsoft-com:vml" Requires="v">
                <p:oleObj name="Equation" r:id="rId20" imgW="393298" imgH="524190" progId="Equation.DSMT4">
                  <p:embed/>
                </p:oleObj>
              </mc:Choice>
              <mc:Fallback>
                <p:oleObj name="Equation" r:id="rId20" imgW="393298" imgH="524190" progId="Equation.DSMT4">
                  <p:embed/>
                  <p:pic>
                    <p:nvPicPr>
                      <p:cNvPr id="0" name=""/>
                      <p:cNvPicPr/>
                      <p:nvPr/>
                    </p:nvPicPr>
                    <p:blipFill>
                      <a:blip r:embed="rId21"/>
                      <a:stretch>
                        <a:fillRect/>
                      </a:stretch>
                    </p:blipFill>
                    <p:spPr>
                      <a:xfrm>
                        <a:off x="9256301" y="4817309"/>
                        <a:ext cx="393700" cy="523875"/>
                      </a:xfrm>
                      <a:prstGeom prst="rect">
                        <a:avLst/>
                      </a:prstGeom>
                    </p:spPr>
                  </p:pic>
                </p:oleObj>
              </mc:Fallback>
            </mc:AlternateContent>
          </a:graphicData>
        </a:graphic>
      </p:graphicFrame>
    </p:spTree>
    <p:extLst>
      <p:ext uri="{BB962C8B-B14F-4D97-AF65-F5344CB8AC3E}">
        <p14:creationId xmlns:p14="http://schemas.microsoft.com/office/powerpoint/2010/main" val="6728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7"/>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8"/>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9"/>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0"/>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1"/>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2"/>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3"/>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4"/>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5"/>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6"/>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7" name="TextBox 6"/>
          <p:cNvSpPr txBox="1"/>
          <p:nvPr/>
        </p:nvSpPr>
        <p:spPr>
          <a:xfrm>
            <a:off x="289467" y="5825555"/>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18,2 m</a:t>
            </a:r>
            <a:r>
              <a:rPr lang="en-US" sz="4000" b="1">
                <a:solidFill>
                  <a:prstClr val="white"/>
                </a:solidFill>
                <a:latin typeface="Times New Roman" panose="02020603050405020304" pitchFamily="18" charset="0"/>
                <a:cs typeface="Times New Roman" panose="02020603050405020304" pitchFamily="18" charset="0"/>
              </a:rPr>
              <a:t> </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27325" y="4700101"/>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14,7 m</a:t>
            </a:r>
          </a:p>
        </p:txBody>
      </p:sp>
      <p:sp>
        <p:nvSpPr>
          <p:cNvPr id="9" name="TextBox 8"/>
          <p:cNvSpPr txBox="1"/>
          <p:nvPr/>
        </p:nvSpPr>
        <p:spPr>
          <a:xfrm>
            <a:off x="6780866" y="4618182"/>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20,2 m</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00939" y="5828146"/>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a:t>
            </a:r>
            <a:r>
              <a:rPr lang="en-US" sz="4000" b="1">
                <a:solidFill>
                  <a:prstClr val="white"/>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34,4 m</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8567" y="5353908"/>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10004"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2716" y="5518716"/>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icon home">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7" name="Rounded Rectangle 16"/>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8" name="Rounded Rectangle 17"/>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9" name="Rounded Rectangle 18"/>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0" name="Rounded Rectangle 19"/>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1" name="Rounded Rectangle 20"/>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2" name="Rounded Rectangle 21"/>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3" name="Rounded Rectangle 2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4" name="Rounded Rectangle 23"/>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5" name="Rounded Rectangle 24"/>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6" name="Rounded Rectangle 25"/>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7"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1851589" y="843218"/>
                <a:ext cx="5244379" cy="3065455"/>
              </a:xfrm>
              <a:prstGeom prst="rect">
                <a:avLst/>
              </a:prstGeom>
            </p:spPr>
            <p:txBody>
              <a:bodyPr wrap="square">
                <a:spAutoFit/>
              </a:bodyPr>
              <a:lstStyle/>
              <a:p>
                <a:pPr lvl="0" algn="just">
                  <a:lnSpc>
                    <a:spcPct val="115000"/>
                  </a:lnSpc>
                  <a:spcAft>
                    <a:spcPts val="0"/>
                  </a:spcAft>
                  <a:buClr>
                    <a:srgbClr val="000000"/>
                  </a:buClr>
                  <a:tabLst>
                    <a:tab pos="629920" algn="l"/>
                  </a:tabLst>
                </a:pPr>
                <a:r>
                  <a:rPr lang="vi-VN" sz="2800" b="1">
                    <a:solidFill>
                      <a:srgbClr val="000000"/>
                    </a:solidFill>
                    <a:latin typeface="Times New Roman" panose="02020603050405020304" pitchFamily="18" charset="0"/>
                    <a:ea typeface="Calibri" panose="020F0502020204030204" pitchFamily="34" charset="0"/>
                  </a:rPr>
                  <a:t>Một người quan sát đứng cách một tòa nhà khoảng </a:t>
                </a:r>
                <a14:m>
                  <m:oMath xmlns:m="http://schemas.openxmlformats.org/officeDocument/2006/math">
                    <m:r>
                      <a:rPr lang="en-US" sz="2800" b="1" i="1">
                        <a:solidFill>
                          <a:srgbClr val="000000"/>
                        </a:solidFill>
                        <a:effectLst/>
                        <a:latin typeface="Cambria Math" panose="02040503050406030204" pitchFamily="18" charset="0"/>
                        <a:ea typeface="Calibri" panose="020F0502020204030204" pitchFamily="34" charset="0"/>
                      </a:rPr>
                      <m:t>𝟐𝟓</m:t>
                    </m:r>
                  </m:oMath>
                </a14:m>
                <a:r>
                  <a:rPr lang="vi-VN" sz="2800" b="1">
                    <a:solidFill>
                      <a:srgbClr val="000000"/>
                    </a:solidFill>
                    <a:effectLst/>
                    <a:latin typeface="Times New Roman" panose="02020603050405020304" pitchFamily="18" charset="0"/>
                    <a:ea typeface="Calibri" panose="020F0502020204030204" pitchFamily="34" charset="0"/>
                  </a:rPr>
                  <a:t> m (điểm </a:t>
                </a:r>
                <a14:m>
                  <m:oMath xmlns:m="http://schemas.openxmlformats.org/officeDocument/2006/math">
                    <m:r>
                      <a:rPr lang="en-US" sz="2800" b="1" i="1">
                        <a:solidFill>
                          <a:srgbClr val="000000"/>
                        </a:solidFill>
                        <a:effectLst/>
                        <a:latin typeface="Cambria Math" panose="02040503050406030204" pitchFamily="18" charset="0"/>
                        <a:ea typeface="Calibri" panose="020F0502020204030204" pitchFamily="34" charset="0"/>
                      </a:rPr>
                      <m:t>𝑨</m:t>
                    </m:r>
                  </m:oMath>
                </a14:m>
                <a:r>
                  <a:rPr lang="vi-VN" sz="2800" b="1">
                    <a:solidFill>
                      <a:srgbClr val="000000"/>
                    </a:solidFill>
                    <a:effectLst/>
                    <a:latin typeface="Times New Roman" panose="02020603050405020304" pitchFamily="18" charset="0"/>
                    <a:ea typeface="Calibri" panose="020F0502020204030204" pitchFamily="34" charset="0"/>
                  </a:rPr>
                  <a:t>).</a:t>
                </a:r>
                <a:r>
                  <a:rPr lang="en-US" sz="2800" b="1">
                    <a:solidFill>
                      <a:srgbClr val="000000"/>
                    </a:solidFill>
                    <a:effectLst/>
                    <a:latin typeface="Times New Roman" panose="02020603050405020304" pitchFamily="18" charset="0"/>
                    <a:ea typeface="Calibri" panose="020F0502020204030204" pitchFamily="34" charset="0"/>
                  </a:rPr>
                  <a:t> </a:t>
                </a:r>
                <a:r>
                  <a:rPr lang="vi-VN" sz="2800" b="1">
                    <a:solidFill>
                      <a:srgbClr val="000000"/>
                    </a:solidFill>
                    <a:effectLst/>
                    <a:latin typeface="Times New Roman" panose="02020603050405020304" pitchFamily="18" charset="0"/>
                    <a:ea typeface="Calibri" panose="020F0502020204030204" pitchFamily="34" charset="0"/>
                  </a:rPr>
                  <a:t>Góc nâng từ chỗ anh ta đứng đến nóc tòa nhà điểm </a:t>
                </a:r>
                <a14:m>
                  <m:oMath xmlns:m="http://schemas.openxmlformats.org/officeDocument/2006/math">
                    <m:r>
                      <a:rPr lang="en-US" sz="2800" b="1" i="1">
                        <a:solidFill>
                          <a:srgbClr val="000000"/>
                        </a:solidFill>
                        <a:effectLst/>
                        <a:latin typeface="Cambria Math" panose="02040503050406030204" pitchFamily="18" charset="0"/>
                        <a:ea typeface="Calibri" panose="020F0502020204030204" pitchFamily="34" charset="0"/>
                      </a:rPr>
                      <m:t>𝑪</m:t>
                    </m:r>
                  </m:oMath>
                </a14:m>
                <a:r>
                  <a:rPr lang="vi-VN" sz="2800" b="1">
                    <a:solidFill>
                      <a:srgbClr val="000000"/>
                    </a:solidFill>
                    <a:effectLst/>
                    <a:latin typeface="Times New Roman" panose="02020603050405020304" pitchFamily="18" charset="0"/>
                    <a:ea typeface="Calibri" panose="020F0502020204030204" pitchFamily="34" charset="0"/>
                  </a:rPr>
                  <a:t> là </a:t>
                </a:r>
                <a14:m>
                  <m:oMath xmlns:m="http://schemas.openxmlformats.org/officeDocument/2006/math">
                    <m:r>
                      <a:rPr lang="en-US" sz="2800" b="1" i="1">
                        <a:solidFill>
                          <a:srgbClr val="000000"/>
                        </a:solidFill>
                        <a:effectLst/>
                        <a:latin typeface="Cambria Math" panose="02040503050406030204" pitchFamily="18" charset="0"/>
                        <a:ea typeface="Calibri" panose="020F0502020204030204" pitchFamily="34" charset="0"/>
                      </a:rPr>
                      <m:t>𝟑𝟔</m:t>
                    </m:r>
                    <m:r>
                      <a:rPr lang="en-US" sz="2800" b="1" i="1">
                        <a:solidFill>
                          <a:srgbClr val="000000"/>
                        </a:solidFill>
                        <a:effectLst/>
                        <a:latin typeface="Cambria Math" panose="02040503050406030204" pitchFamily="18" charset="0"/>
                        <a:ea typeface="Calibri" panose="020F0502020204030204" pitchFamily="34" charset="0"/>
                      </a:rPr>
                      <m:t>°</m:t>
                    </m:r>
                  </m:oMath>
                </a14:m>
                <a:r>
                  <a:rPr lang="vi-VN" sz="2800" b="1">
                    <a:solidFill>
                      <a:srgbClr val="000000"/>
                    </a:solidFill>
                    <a:effectLst/>
                    <a:latin typeface="Times New Roman" panose="02020603050405020304" pitchFamily="18" charset="0"/>
                    <a:ea typeface="Calibri" panose="020F0502020204030204" pitchFamily="34" charset="0"/>
                  </a:rPr>
                  <a:t>.</a:t>
                </a:r>
                <a:endParaRPr lang="en-US" sz="2800" b="1">
                  <a:solidFill>
                    <a:srgbClr val="000000"/>
                  </a:solidFill>
                  <a:effectLst/>
                  <a:latin typeface="Times New Roman" panose="02020603050405020304" pitchFamily="18" charset="0"/>
                  <a:ea typeface="Calibri" panose="020F0502020204030204" pitchFamily="34" charset="0"/>
                </a:endParaRPr>
              </a:p>
              <a:p>
                <a:pPr lvl="0" algn="just">
                  <a:lnSpc>
                    <a:spcPct val="115000"/>
                  </a:lnSpc>
                  <a:spcAft>
                    <a:spcPts val="0"/>
                  </a:spcAft>
                  <a:buClr>
                    <a:srgbClr val="000000"/>
                  </a:buClr>
                  <a:tabLst>
                    <a:tab pos="629920" algn="l"/>
                  </a:tabLst>
                </a:pPr>
                <a:r>
                  <a:rPr lang="en-US" sz="2800" b="1">
                    <a:solidFill>
                      <a:srgbClr val="000000"/>
                    </a:solidFill>
                    <a:latin typeface="Times New Roman" panose="02020603050405020304" pitchFamily="18" charset="0"/>
                    <a:ea typeface="Calibri" panose="020F0502020204030204" pitchFamily="34" charset="0"/>
                  </a:rPr>
                  <a:t>Chiều cao tòa nhà (làm tròn đến 0,1m) là:</a:t>
                </a:r>
                <a:endParaRPr lang="en-US" sz="2800" b="1">
                  <a:effectLst/>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51589" y="843218"/>
                <a:ext cx="5244379" cy="3065455"/>
              </a:xfrm>
              <a:prstGeom prst="rect">
                <a:avLst/>
              </a:prstGeom>
              <a:blipFill rotWithShape="0">
                <a:blip r:embed="rId13"/>
                <a:stretch>
                  <a:fillRect l="-2442" t="-1193" r="-2326" b="-3380"/>
                </a:stretch>
              </a:blipFill>
            </p:spPr>
            <p:txBody>
              <a:bodyPr/>
              <a:lstStyle/>
              <a:p>
                <a:r>
                  <a:rPr lang="en-US">
                    <a:noFill/>
                  </a:rPr>
                  <a:t> </a:t>
                </a:r>
              </a:p>
            </p:txBody>
          </p:sp>
        </mc:Fallback>
      </mc:AlternateContent>
      <p:pic>
        <p:nvPicPr>
          <p:cNvPr id="32" name="Picture 3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01021" y="874885"/>
            <a:ext cx="3215640" cy="2464004"/>
          </a:xfrm>
          <a:prstGeom prst="rect">
            <a:avLst/>
          </a:prstGeom>
          <a:noFill/>
        </p:spPr>
      </p:pic>
    </p:spTree>
    <p:extLst>
      <p:ext uri="{BB962C8B-B14F-4D97-AF65-F5344CB8AC3E}">
        <p14:creationId xmlns:p14="http://schemas.microsoft.com/office/powerpoint/2010/main" val="587865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1147</Words>
  <Application>Microsoft Office PowerPoint</Application>
  <PresentationFormat>Widescreen</PresentationFormat>
  <Paragraphs>210</Paragraphs>
  <Slides>24</Slides>
  <Notes>3</Notes>
  <HiddenSlides>0</HiddenSlides>
  <MMClips>1</MMClips>
  <ScaleCrop>false</ScaleCrop>
  <HeadingPairs>
    <vt:vector size="8" baseType="variant">
      <vt:variant>
        <vt:lpstr>Fonts Used</vt:lpstr>
      </vt:variant>
      <vt:variant>
        <vt:i4>11</vt:i4>
      </vt:variant>
      <vt:variant>
        <vt:lpstr>Theme</vt:lpstr>
      </vt:variant>
      <vt:variant>
        <vt:i4>10</vt:i4>
      </vt:variant>
      <vt:variant>
        <vt:lpstr>Embedded OLE Servers</vt:lpstr>
      </vt:variant>
      <vt:variant>
        <vt:i4>2</vt:i4>
      </vt:variant>
      <vt:variant>
        <vt:lpstr>Slide Titles</vt:lpstr>
      </vt:variant>
      <vt:variant>
        <vt:i4>24</vt:i4>
      </vt:variant>
    </vt:vector>
  </HeadingPairs>
  <TitlesOfParts>
    <vt:vector size="47" baseType="lpstr">
      <vt:lpstr>.VnTime</vt:lpstr>
      <vt:lpstr>.VnTimeH</vt:lpstr>
      <vt:lpstr>Arial</vt:lpstr>
      <vt:lpstr>Calibri</vt:lpstr>
      <vt:lpstr>Calibri Light</vt:lpstr>
      <vt:lpstr>Cambria Math</vt:lpstr>
      <vt:lpstr>Franklin Gothic Book</vt:lpstr>
      <vt:lpstr>Symbol</vt:lpstr>
      <vt:lpstr>Times New Roman</vt:lpstr>
      <vt:lpstr>字魂59号-创粗黑</vt:lpstr>
      <vt:lpstr>思源黑体 Heavy</vt:lpstr>
      <vt:lpstr>Office Theme</vt:lpstr>
      <vt:lpstr>1_Office Theme</vt:lpstr>
      <vt:lpstr>Default Design</vt:lpstr>
      <vt:lpstr>1_Default Design</vt:lpstr>
      <vt:lpstr>2_Default Design</vt:lpstr>
      <vt:lpstr>2_Office Theme</vt:lpstr>
      <vt:lpstr>4_Office Theme</vt:lpstr>
      <vt:lpstr>2_Thiết kế Tùy chỉnh</vt:lpstr>
      <vt:lpstr>6_Thiết kế Tùy chỉnh</vt:lpstr>
      <vt:lpstr>4_Thiết kế Tùy chỉnh</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con thuyền với vận tốc 2km/h vượt qua một khúc sông nước chảy mạnh mất 5 phút. Biết rằng đường đi của con thuyền tạo với bờ một góc 700. Từ đó đã có thể tính được chiều rộng của khúc sông chưa ? Nếu có thể hãy tính kết quả (làm tròn đến mét).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diệt virut Corona</dc:title>
  <dc:creator>Lương Văn Điệp</dc:creator>
  <cp:lastModifiedBy>A36697 Dương Tuấn Anh</cp:lastModifiedBy>
  <cp:revision>139</cp:revision>
  <dcterms:created xsi:type="dcterms:W3CDTF">2020-02-22T05:57:10Z</dcterms:created>
  <dcterms:modified xsi:type="dcterms:W3CDTF">2023-10-29T10:19:26Z</dcterms:modified>
</cp:coreProperties>
</file>