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4aa73895c957408d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61" r:id="rId6"/>
  </p:sldMasterIdLst>
  <p:notesMasterIdLst>
    <p:notesMasterId r:id="rId31"/>
  </p:notesMasterIdLst>
  <p:sldIdLst>
    <p:sldId id="256" r:id="rId7"/>
    <p:sldId id="278" r:id="rId8"/>
    <p:sldId id="266" r:id="rId9"/>
    <p:sldId id="257" r:id="rId10"/>
    <p:sldId id="268" r:id="rId11"/>
    <p:sldId id="260" r:id="rId12"/>
    <p:sldId id="279" r:id="rId13"/>
    <p:sldId id="272" r:id="rId14"/>
    <p:sldId id="261" r:id="rId15"/>
    <p:sldId id="262" r:id="rId16"/>
    <p:sldId id="280" r:id="rId17"/>
    <p:sldId id="281" r:id="rId18"/>
    <p:sldId id="271" r:id="rId19"/>
    <p:sldId id="283" r:id="rId20"/>
    <p:sldId id="284" r:id="rId21"/>
    <p:sldId id="285" r:id="rId22"/>
    <p:sldId id="286" r:id="rId23"/>
    <p:sldId id="287" r:id="rId24"/>
    <p:sldId id="290" r:id="rId25"/>
    <p:sldId id="289" r:id="rId26"/>
    <p:sldId id="291" r:id="rId27"/>
    <p:sldId id="282" r:id="rId28"/>
    <p:sldId id="288" r:id="rId29"/>
    <p:sldId id="264" r:id="rId3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CC"/>
    <a:srgbClr val="FFCCFF"/>
    <a:srgbClr val="000000"/>
    <a:srgbClr val="008000"/>
    <a:srgbClr val="33CC33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3460" autoAdjust="0"/>
  </p:normalViewPr>
  <p:slideViewPr>
    <p:cSldViewPr>
      <p:cViewPr varScale="1">
        <p:scale>
          <a:sx n="83" d="100"/>
          <a:sy n="83" d="100"/>
        </p:scale>
        <p:origin x="94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04CE939-71A4-4CC8-A25D-B0A713EED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76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5DE28-ACBB-4C30-8881-4E0F05E1B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6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9E240-646B-4720-97E2-50B07688E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49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25CDA-4E5E-4388-8712-452EB956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57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15875"/>
            <a:ext cx="9144000" cy="51435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4702175"/>
            <a:ext cx="2895600" cy="457200"/>
          </a:xfrm>
          <a:custGeom>
            <a:avLst/>
            <a:gdLst>
              <a:gd name="T0" fmla="*/ 2895600 w 5748"/>
              <a:gd name="T1" fmla="*/ 457200 h 246"/>
              <a:gd name="T2" fmla="*/ 0 w 5748"/>
              <a:gd name="T3" fmla="*/ 4572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457200 h 246"/>
              <a:gd name="T10" fmla="*/ 2895600 w 5748"/>
              <a:gd name="T11" fmla="*/ 4572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4525963"/>
            <a:ext cx="7845426" cy="638175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7"/>
                <a:ext cx="155" cy="73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6 h 66"/>
                  <a:gd name="T14" fmla="*/ 96 w 155"/>
                  <a:gd name="T15" fmla="*/ 46 h 66"/>
                  <a:gd name="T16" fmla="*/ 155 w 155"/>
                  <a:gd name="T17" fmla="*/ 73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4516438"/>
            <a:ext cx="5684837" cy="636587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2"/>
              <a:ext cx="71" cy="60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0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0"/>
              <a:ext cx="245" cy="208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6 h 204"/>
                <a:gd name="T6" fmla="*/ 143 w 245"/>
                <a:gd name="T7" fmla="*/ 135 h 204"/>
                <a:gd name="T8" fmla="*/ 167 w 245"/>
                <a:gd name="T9" fmla="*/ 159 h 204"/>
                <a:gd name="T10" fmla="*/ 179 w 245"/>
                <a:gd name="T11" fmla="*/ 208 h 204"/>
                <a:gd name="T12" fmla="*/ 77 w 245"/>
                <a:gd name="T13" fmla="*/ 135 h 204"/>
                <a:gd name="T14" fmla="*/ 47 w 245"/>
                <a:gd name="T15" fmla="*/ 86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085850"/>
            <a:ext cx="8229600" cy="130254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B4402-F82D-4F47-A717-BB20BB2740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7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18FAA-7820-444D-BA93-814F8E8EF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4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6D6E3-CB8D-4EF7-8675-09C7EF53E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7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0EC3A-2A51-47C4-9DFF-E0A352A04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8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46170-3EEE-41FC-A6BA-CF58EDF36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2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4B24-40C4-4812-A745-672E80818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404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FBC6F-2328-4F55-9239-823120E172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10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891BD-5041-4F6A-B393-B7EAB16BC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8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BE10F-5DE1-4996-91C1-48454218A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54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37E5B-61D2-4591-ADB8-7B98591F0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94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ADD7D-6A3D-4759-8E42-6B05A845E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7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B8269-BACB-47DA-BA33-67B3A3DDC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02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800"/>
            <a:ext cx="9009063" cy="78898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67"/>
              <a:ext cx="466" cy="300"/>
              <a:chOff x="912" y="2639"/>
              <a:chExt cx="672" cy="434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39"/>
                <a:ext cx="384" cy="43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39"/>
                <a:ext cx="336" cy="434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2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57300"/>
            <a:ext cx="7772400" cy="10965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4686300"/>
            <a:ext cx="28956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4686300"/>
            <a:ext cx="1905000" cy="342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E7989D-8BE8-4759-B394-8BC7EBAD2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07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BBDD8-0C94-4441-9B70-0C886CBE0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2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D94A1-5309-45FD-BFC7-3CD01D08F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1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2556C-E41B-48FA-A5DE-685B45348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73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3C8A8-9D49-4D1F-BFF8-2C3A22CB0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950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4E311-4693-479D-8DE9-D992D65F4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9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8F6AC-B99F-4EBD-9B70-906EAD36BA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51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44E3C-DBE8-432A-9F5A-AF395C910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524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493E3-6D48-446F-BB92-AA66A0E06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97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A703F-FDD2-4818-8462-B4C047B7E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968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EAF4A-5F50-45CC-A426-CF49B82A7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87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160735"/>
            <a:ext cx="1951038" cy="443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160735"/>
            <a:ext cx="5700712" cy="4438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C1DED-AB3E-44B6-B244-E1400A5B0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39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80C06-FDED-469C-9C5E-AB3A950AD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223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48D11-F99B-40CE-859C-A123B95C98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9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7718B-558F-45E4-AA02-46F0AB03F7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5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EB44-03E0-41BE-A55B-AEFB2AB2B0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06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76F55-C7FB-4D55-8EDF-A7EAB5542A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4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9573A-90C0-4929-A941-F455A71C4F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F353-1946-4041-B219-B576516A8E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17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8972F-C807-4E81-AF9E-4741B24787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34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54EFE-6CA2-4665-9496-7202E14191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0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B8BD4-D6B2-4843-A522-13CAB8E595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5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98EC2-BB96-431E-A1CC-9B1DAFB67D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3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FCC7-2516-4AA5-B63E-40D66B4268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0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914400"/>
            <a:ext cx="7924800" cy="685800"/>
          </a:xfrm>
          <a:custGeom>
            <a:avLst/>
            <a:gdLst>
              <a:gd name="T0" fmla="*/ 0 w 1000"/>
              <a:gd name="T1" fmla="*/ 6858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29718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143000"/>
            <a:ext cx="7623175" cy="131445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71800"/>
            <a:ext cx="65532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125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D9C3F-EB57-4A13-A8FD-C40661CE0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5489E-CDD5-47E0-9894-8D2AC0764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256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A367-B1DD-450A-BA61-DC74C8467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41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133F3-A769-4961-B36D-96ED68481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93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3A37F-DA68-4B61-87F5-E7D4D7437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2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9ED19-AB80-49D3-BAFC-B9EE6F990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364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F19A8-4D07-42F8-A498-B7B235DCC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9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7A201-2D13-4D21-AAB5-3FF60D2B6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568A3-D98C-4906-82D7-15E02F6C3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26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6ADF5-08BD-46F3-B063-710916F54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39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DB66-976B-42DA-9EA8-855EA9548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10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1D41A-D6F9-4A1E-9577-BBC9F1AFB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886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57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A52D6-4325-4CE5-A16D-3770705F7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541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DA1D4-884D-429F-83E0-04D8D8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960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EABC9-8816-4457-8C72-CF12B638C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93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7E9D54-E9B0-4B24-A8BD-BD9218076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27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0C416-67BF-43AD-BD5D-36CEB0A47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01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0BB33-7BAF-4D07-995D-1FF87B5F2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195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2482E-67F6-40D6-87ED-CF8B2F50D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37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36F39-A026-45D1-B517-6D0892D85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13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640A0-F385-4D42-909F-2887F8975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382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5B900-9B5B-45B8-85A2-EB8BCF903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829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686EE-DD32-425A-BFC1-E0D45850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56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5750"/>
            <a:ext cx="2057400" cy="4286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019800" cy="4286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C9A32-1EB2-4B78-BE77-32F8D0D80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50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BAEDE-0853-4A41-A4AF-5F4F4A4CC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8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A4F56-6962-46C9-B4CE-30236200E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58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58D31-6C67-440C-AA33-4F1433B12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93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40999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D4DC465D-DC39-4FEC-BABE-C08BC66E55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A0FF">
                <a:alpha val="40999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4697413"/>
            <a:ext cx="2895600" cy="457200"/>
          </a:xfrm>
          <a:custGeom>
            <a:avLst/>
            <a:gdLst>
              <a:gd name="T0" fmla="*/ 2895600 w 5748"/>
              <a:gd name="T1" fmla="*/ 457200 h 246"/>
              <a:gd name="T2" fmla="*/ 0 w 5748"/>
              <a:gd name="T3" fmla="*/ 4572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457200 h 246"/>
              <a:gd name="T10" fmla="*/ 2895600 w 5748"/>
              <a:gd name="T11" fmla="*/ 4572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4514850"/>
            <a:ext cx="7848600" cy="642938"/>
            <a:chOff x="0" y="3792"/>
            <a:chExt cx="4944" cy="540"/>
          </a:xfrm>
        </p:grpSpPr>
        <p:sp>
          <p:nvSpPr>
            <p:cNvPr id="368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7"/>
                <a:ext cx="155" cy="73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6 h 66"/>
                  <a:gd name="T14" fmla="*/ 96 w 155"/>
                  <a:gd name="T15" fmla="*/ 46 h 66"/>
                  <a:gd name="T16" fmla="*/ 155 w 155"/>
                  <a:gd name="T17" fmla="*/ 73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4516438"/>
            <a:ext cx="5684837" cy="636587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2"/>
              <a:ext cx="71" cy="60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0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0"/>
              <a:ext cx="245" cy="208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6 h 204"/>
                <a:gd name="T6" fmla="*/ 143 w 245"/>
                <a:gd name="T7" fmla="*/ 135 h 204"/>
                <a:gd name="T8" fmla="*/ 167 w 245"/>
                <a:gd name="T9" fmla="*/ 159 h 204"/>
                <a:gd name="T10" fmla="*/ 179 w 245"/>
                <a:gd name="T11" fmla="*/ 208 h 204"/>
                <a:gd name="T12" fmla="*/ 77 w 245"/>
                <a:gd name="T13" fmla="*/ 135 h 204"/>
                <a:gd name="T14" fmla="*/ 47 w 245"/>
                <a:gd name="T15" fmla="*/ 86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FE9652E-C1E3-4B48-940B-D581259BC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57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40999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823913"/>
            <a:ext cx="438150" cy="355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823913"/>
            <a:ext cx="328613" cy="355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141413"/>
            <a:ext cx="422275" cy="355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141413"/>
            <a:ext cx="368300" cy="3556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085850"/>
            <a:ext cx="560388" cy="3175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742950"/>
            <a:ext cx="31750" cy="7889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335088"/>
            <a:ext cx="8226425" cy="25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2400">
              <a:latin typeface="Tahoma" panose="020B0604030504040204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160338"/>
            <a:ext cx="77930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512888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4683125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4683125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4683125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fld id="{251299AD-500B-4420-AA87-B4E9ACAE41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40999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fld id="{DA24376E-6581-4EBF-B7EA-C23134F8743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410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410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Rectangle 11"/>
            <p:cNvSpPr>
              <a:spLocks noChangeArrowheads="1"/>
            </p:cNvSpPr>
            <p:nvPr/>
          </p:nvSpPr>
          <p:spPr bwMode="auto">
            <a:xfrm>
              <a:off x="83" y="87"/>
              <a:ext cx="89" cy="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Rectangle 13"/>
            <p:cNvSpPr>
              <a:spLocks noChangeArrowheads="1"/>
            </p:cNvSpPr>
            <p:nvPr/>
          </p:nvSpPr>
          <p:spPr bwMode="auto">
            <a:xfrm>
              <a:off x="173" y="259"/>
              <a:ext cx="86" cy="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9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  <p:sldLayoutId id="21474849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>
                <a:alpha val="40999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CC8AEABB-228E-4F53-98EA-A7DDFE57C0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1000" y="171450"/>
            <a:ext cx="8229600" cy="457200"/>
          </a:xfrm>
          <a:custGeom>
            <a:avLst/>
            <a:gdLst>
              <a:gd name="T0" fmla="*/ 0 w 1000"/>
              <a:gd name="T1" fmla="*/ 4572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" y="46291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ADD">
                <a:alpha val="40999"/>
              </a:srgb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85750"/>
            <a:ext cx="822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1DB6211C-04CA-49EB-8347-0B3260333E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48" r:id="rId3"/>
    <p:sldLayoutId id="2147484949" r:id="rId4"/>
    <p:sldLayoutId id="2147484950" r:id="rId5"/>
    <p:sldLayoutId id="2147484951" r:id="rId6"/>
    <p:sldLayoutId id="2147484952" r:id="rId7"/>
    <p:sldLayoutId id="2147484953" r:id="rId8"/>
    <p:sldLayoutId id="2147484954" r:id="rId9"/>
    <p:sldLayoutId id="2147484955" r:id="rId10"/>
    <p:sldLayoutId id="21474849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5E79F-D416-4ACD-BE51-C18BD47E1D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276600" y="17145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8000"/>
                </a:solidFill>
                <a:latin typeface="Times New Roman" panose="02020603050405020304" pitchFamily="18" charset="0"/>
              </a:rPr>
              <a:t>KHỞI ĐỘNG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" y="108585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Nhiệm vụ 1</a:t>
            </a:r>
            <a:r>
              <a:rPr lang="en-US" altLang="en-US" b="1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Vẽ đồ thị ba hàm số </a:t>
            </a: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y = 2x + 3, y = 2x - 2, y= -2x -2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trên cùng một mặt phẳng tọa độ.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     </a:t>
            </a:r>
            <a:br>
              <a:rPr lang="en-US" altLang="en-US" b="1">
                <a:latin typeface="Times New Roman" panose="02020603050405020304" pitchFamily="18" charset="0"/>
              </a:rPr>
            </a:br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4C3544-02AC-41B1-81A5-30489670B849}" type="slidenum"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714500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</a:rPr>
              <a:t>Cho hai hàm số bậc nhất 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y = 2mx +3</a:t>
            </a:r>
            <a:r>
              <a:rPr lang="en-US" altLang="en-US" sz="2600" b="1">
                <a:latin typeface="Times New Roman" panose="02020603050405020304" pitchFamily="18" charset="0"/>
              </a:rPr>
              <a:t>  và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y = (m+1)x +2 </a:t>
            </a:r>
            <a:b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Tìm giá trị của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600" b="1">
                <a:latin typeface="Times New Roman" panose="02020603050405020304" pitchFamily="18" charset="0"/>
              </a:rPr>
              <a:t> để đồ thị hai hàm số đã cho là: 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  a)  Hai đường thẳng cắt nhau;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  b) Hai đường thẳng song song với nhau.</a:t>
            </a:r>
          </a:p>
        </p:txBody>
      </p:sp>
      <p:sp>
        <p:nvSpPr>
          <p:cNvPr id="23556" name="TextBox 13"/>
          <p:cNvSpPr txBox="1">
            <a:spLocks noChangeArrowheads="1"/>
          </p:cNvSpPr>
          <p:nvPr/>
        </p:nvSpPr>
        <p:spPr bwMode="auto">
          <a:xfrm>
            <a:off x="2743200" y="1143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NHÓM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4686300"/>
            <a:ext cx="28956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E2762F58-F2A4-4990-A3A9-150BEBF447FC}" type="slidenum">
              <a:rPr lang="en-US" altLang="en-US" sz="1200">
                <a:latin typeface="Garamond" panose="02020404030301010803" pitchFamily="18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1714500"/>
            <a:ext cx="8534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</a:rPr>
              <a:t>Cho hai hàm số bậc nhất 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y = 2mx +3</a:t>
            </a:r>
            <a:r>
              <a:rPr lang="en-US" altLang="en-US" sz="2600" b="1">
                <a:latin typeface="Times New Roman" panose="02020603050405020304" pitchFamily="18" charset="0"/>
              </a:rPr>
              <a:t>  và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y = (m+1)x +2 </a:t>
            </a:r>
            <a:b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Tìm giá trị của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600" b="1">
                <a:latin typeface="Times New Roman" panose="02020603050405020304" pitchFamily="18" charset="0"/>
              </a:rPr>
              <a:t> để đồ thị hai hàm số đã cho là: 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  a)  Hai đường thẳng cắt nhau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  b) Hai đường thẳng song song với nhau</a:t>
            </a: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2514600" y="1143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66750"/>
            <a:ext cx="1676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239766-31B5-48CB-9445-7D48222D5823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381000" y="13335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tập 20 (SGK- trang 54): Cho các đường thẳng</a:t>
            </a:r>
            <a:endParaRPr lang="en-US" altLang="en-US" sz="3200" b="1" u="sng">
              <a:solidFill>
                <a:srgbClr val="FF0000"/>
              </a:solidFill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52400" y="74295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a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1,5x + 2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3124200" y="7620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x + 2</a:t>
            </a:r>
          </a:p>
        </p:txBody>
      </p:sp>
      <p:sp>
        <p:nvSpPr>
          <p:cNvPr id="25606" name="Rectangle 12"/>
          <p:cNvSpPr>
            <a:spLocks noChangeArrowheads="1"/>
          </p:cNvSpPr>
          <p:nvPr/>
        </p:nvSpPr>
        <p:spPr bwMode="auto">
          <a:xfrm>
            <a:off x="5791200" y="7620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– 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228600" y="13716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x – 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3124200" y="1350963"/>
            <a:ext cx="3048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e)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1,5x – 1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5822950" y="131603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+3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381000" y="1962150"/>
            <a:ext cx="7391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Hãy chỉ ra: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+ Các cặp đường thẳng cắt nhau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+ Các cặp đường thẳng song song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304800" y="333375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Luật chơi: Có 2 đội chơi, mỗi đội gồm 3 thành viên. Các thành viên của đội lần lượt lên viết tên các cặp đường thẳng song song hoặc cắt nhau lên bảng. Thời gian cho trò chơi là 3 phút. Đội nào có nhiều đáp án đúng hơn là đội thắng cuộc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0800" y="1910775"/>
            <a:ext cx="62905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TRÒ CHƠI TIẾP SỨC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74DECB-F6A5-44E0-B698-4264423CB546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381000" y="13335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tập 20 (SGK- trang 54): Cho các đường thẳng</a:t>
            </a:r>
            <a:endParaRPr lang="en-US" altLang="en-US" sz="3200" b="1" u="sng">
              <a:solidFill>
                <a:srgbClr val="FF0000"/>
              </a:solidFill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52400" y="74295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a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1,5x + 2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3124200" y="7620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x + 2</a:t>
            </a: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5791200" y="7620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– 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228600" y="13716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d)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x – 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3124200" y="1350963"/>
            <a:ext cx="3048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e)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1,5x – 1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5822950" y="1316038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g) 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+3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228600" y="1809750"/>
            <a:ext cx="7391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Hãy chỉ ra: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+ Các cặp đường thẳng cắt nhau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+ Các cặp đường thẳng song song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7800" y="3486150"/>
            <a:ext cx="629050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TRÒ CHƠI TIẾP SỨC</a:t>
            </a:r>
          </a:p>
        </p:txBody>
      </p:sp>
      <p:pic>
        <p:nvPicPr>
          <p:cNvPr id="14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66950"/>
            <a:ext cx="20574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677863"/>
            <a:ext cx="75374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803275" y="677863"/>
          <a:ext cx="7539038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9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6" marR="68586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6" marR="68586" marT="34283" marB="3428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6" marR="68586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6" marR="68586" marT="34283" marB="34283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03275" y="677863"/>
            <a:ext cx="3768725" cy="1931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677863"/>
            <a:ext cx="3768725" cy="1931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3275" y="2620963"/>
            <a:ext cx="3768725" cy="1931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2620963"/>
            <a:ext cx="3768725" cy="1931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03275" y="650875"/>
            <a:ext cx="3756025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5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614863" y="650875"/>
            <a:ext cx="372586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5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90575" y="2595563"/>
            <a:ext cx="37687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5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2601913"/>
            <a:ext cx="37687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5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670" name="TextBox 1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-12700" y="0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7950" y="4705350"/>
            <a:ext cx="5886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  <a:latin typeface="Times New Roman" panose="02020603050405020304" pitchFamily="18" charset="0"/>
              </a:rPr>
              <a:t>GIẢI PHÓNG MIỀN NAM THỐNG NHẤT ĐẤT NƯỚC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4138" y="4697413"/>
            <a:ext cx="24796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CHỦ ĐỀ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95288" y="273050"/>
            <a:ext cx="8302625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 eaLnBrk="1" hangingPunct="1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y=x+3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y=(m-1)x+2 song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288" y="1471613"/>
            <a:ext cx="2603500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  2 </a:t>
            </a:r>
            <a:r>
              <a:rPr lang="en-US" altLang="en-US" sz="1500" b="1">
                <a:solidFill>
                  <a:srgbClr val="FFFF00"/>
                </a:solidFill>
                <a:latin typeface="Times New Roman" panose="02020603050405020304" pitchFamily="18" charset="0"/>
              </a:rPr>
              <a:t>  </a:t>
            </a:r>
            <a:r>
              <a:rPr lang="en-US" altLang="en-US" sz="15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8676" name="AutoShape 2"/>
          <p:cNvSpPr>
            <a:spLocks noChangeAspect="1" noChangeArrowheads="1"/>
          </p:cNvSpPr>
          <p:nvPr/>
        </p:nvSpPr>
        <p:spPr bwMode="auto">
          <a:xfrm>
            <a:off x="1031875" y="-103188"/>
            <a:ext cx="142875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5754688" y="1471613"/>
            <a:ext cx="2603500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395288" y="2420938"/>
            <a:ext cx="2603500" cy="5016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-2</a:t>
            </a:r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5754688" y="2420938"/>
            <a:ext cx="2603500" cy="5016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</a:t>
            </a:r>
          </a:p>
        </p:txBody>
      </p:sp>
      <p:sp>
        <p:nvSpPr>
          <p:cNvPr id="13" name="Action Button: Go Home 12">
            <a:hlinkClick r:id="rId2" action="ppaction://hlinksldjump" highlightClick="1"/>
          </p:cNvPr>
          <p:cNvSpPr/>
          <p:nvPr/>
        </p:nvSpPr>
        <p:spPr>
          <a:xfrm>
            <a:off x="8283575" y="4587875"/>
            <a:ext cx="479425" cy="5064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95288" y="273050"/>
            <a:ext cx="8302625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y=mx+1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y=(m-4)x-2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0" y="2571750"/>
            <a:ext cx="3141663" cy="5000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với mọi m </a:t>
            </a:r>
          </a:p>
        </p:txBody>
      </p:sp>
      <p:sp>
        <p:nvSpPr>
          <p:cNvPr id="29700" name="AutoShape 2"/>
          <p:cNvSpPr>
            <a:spLocks noChangeAspect="1" noChangeArrowheads="1"/>
          </p:cNvSpPr>
          <p:nvPr/>
        </p:nvSpPr>
        <p:spPr bwMode="auto">
          <a:xfrm>
            <a:off x="1031875" y="-103188"/>
            <a:ext cx="142875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5321300" y="1614488"/>
            <a:ext cx="3289300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không tồn tại m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395288" y="2605088"/>
            <a:ext cx="2760662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 ≠ 0</a:t>
            </a:r>
          </a:p>
        </p:txBody>
      </p:sp>
      <p:sp>
        <p:nvSpPr>
          <p:cNvPr id="29703" name="TextBox 11"/>
          <p:cNvSpPr txBox="1">
            <a:spLocks noChangeArrowheads="1"/>
          </p:cNvSpPr>
          <p:nvPr/>
        </p:nvSpPr>
        <p:spPr bwMode="auto">
          <a:xfrm>
            <a:off x="381000" y="1614488"/>
            <a:ext cx="2603500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m=1 </a:t>
            </a:r>
          </a:p>
        </p:txBody>
      </p:sp>
      <p:sp>
        <p:nvSpPr>
          <p:cNvPr id="9" name="Action Button: Go Home 8">
            <a:hlinkClick r:id="rId2" action="ppaction://hlinksldjump" highlightClick="1"/>
          </p:cNvPr>
          <p:cNvSpPr/>
          <p:nvPr/>
        </p:nvSpPr>
        <p:spPr>
          <a:xfrm>
            <a:off x="8283575" y="4587875"/>
            <a:ext cx="479425" cy="5064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95288" y="273050"/>
            <a:ext cx="8302625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 eaLnBrk="1" hangingPunct="1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 (-1;-4)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y=-3x+1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876550"/>
            <a:ext cx="2841625" cy="5000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y = -3x-7</a:t>
            </a:r>
          </a:p>
        </p:txBody>
      </p:sp>
      <p:sp>
        <p:nvSpPr>
          <p:cNvPr id="30724" name="AutoShape 2"/>
          <p:cNvSpPr>
            <a:spLocks noChangeAspect="1" noChangeArrowheads="1"/>
          </p:cNvSpPr>
          <p:nvPr/>
        </p:nvSpPr>
        <p:spPr bwMode="auto">
          <a:xfrm>
            <a:off x="1031875" y="-103188"/>
            <a:ext cx="142875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5334000" y="1581150"/>
            <a:ext cx="3032125" cy="5000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y = -3x -1</a:t>
            </a: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457200" y="1504950"/>
            <a:ext cx="2841625" cy="5000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y = 3x-7</a:t>
            </a:r>
          </a:p>
        </p:txBody>
      </p: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5326063" y="2957513"/>
            <a:ext cx="3032125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y = -3x+7</a:t>
            </a:r>
          </a:p>
        </p:txBody>
      </p:sp>
      <p:sp>
        <p:nvSpPr>
          <p:cNvPr id="9" name="Action Button: Go Home 8">
            <a:hlinkClick r:id="rId2" action="ppaction://hlinksldjump" highlightClick="1"/>
          </p:cNvPr>
          <p:cNvSpPr/>
          <p:nvPr/>
        </p:nvSpPr>
        <p:spPr>
          <a:xfrm>
            <a:off x="8283575" y="4587875"/>
            <a:ext cx="479425" cy="5064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395288" y="273050"/>
            <a:ext cx="8367712" cy="1155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just" eaLnBrk="1" hangingPunct="1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d: y=x+3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d’: y=-2x.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d’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395288" y="1738313"/>
            <a:ext cx="3557587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</a:t>
            </a:r>
          </a:p>
        </p:txBody>
      </p:sp>
      <p:sp>
        <p:nvSpPr>
          <p:cNvPr id="31748" name="AutoShape 2"/>
          <p:cNvSpPr>
            <a:spLocks noChangeAspect="1" noChangeArrowheads="1"/>
          </p:cNvSpPr>
          <p:nvPr/>
        </p:nvSpPr>
        <p:spPr bwMode="auto">
          <a:xfrm>
            <a:off x="1031875" y="-103188"/>
            <a:ext cx="142875" cy="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46688" y="1738313"/>
            <a:ext cx="3244850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B. cắt nhau </a:t>
            </a:r>
          </a:p>
        </p:txBody>
      </p:sp>
      <p:sp>
        <p:nvSpPr>
          <p:cNvPr id="31750" name="TextBox 9"/>
          <p:cNvSpPr txBox="1">
            <a:spLocks noChangeArrowheads="1"/>
          </p:cNvSpPr>
          <p:nvPr/>
        </p:nvSpPr>
        <p:spPr bwMode="auto">
          <a:xfrm>
            <a:off x="395288" y="2728913"/>
            <a:ext cx="3557587" cy="50006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trùng nhau</a:t>
            </a:r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5246688" y="2724150"/>
            <a:ext cx="3244850" cy="5000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vuông góc</a:t>
            </a:r>
          </a:p>
        </p:txBody>
      </p:sp>
      <p:sp>
        <p:nvSpPr>
          <p:cNvPr id="9" name="Action Button: Go Home 8">
            <a:hlinkClick r:id="rId2" action="ppaction://hlinksldjump" highlightClick="1"/>
          </p:cNvPr>
          <p:cNvSpPr/>
          <p:nvPr/>
        </p:nvSpPr>
        <p:spPr>
          <a:xfrm>
            <a:off x="8283575" y="4587875"/>
            <a:ext cx="479425" cy="5064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295400" y="-1714500"/>
            <a:ext cx="7391400" cy="400050"/>
          </a:xfrm>
        </p:spPr>
        <p:txBody>
          <a:bodyPr/>
          <a:lstStyle/>
          <a:p>
            <a:pPr eaLnBrk="1" hangingPunct="1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42963"/>
            <a:ext cx="86106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dirty="0">
                <a:cs typeface="Arial" charset="0"/>
              </a:rPr>
              <a:t>       </a:t>
            </a:r>
            <a:r>
              <a:rPr lang="en-US" sz="2400" dirty="0" err="1">
                <a:cs typeface="Arial" charset="0"/>
              </a:rPr>
              <a:t>Với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sự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phát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triển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của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khoa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học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kĩ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thuật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hiện</a:t>
            </a:r>
            <a:r>
              <a:rPr lang="en-US" sz="2400" dirty="0">
                <a:cs typeface="Arial" charset="0"/>
              </a:rPr>
              <a:t> nay, </a:t>
            </a:r>
            <a:r>
              <a:rPr lang="en-US" sz="2400" dirty="0" err="1">
                <a:cs typeface="Arial" charset="0"/>
              </a:rPr>
              <a:t>người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tạo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nhiều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mẫu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đẹp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và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tiện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dụng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người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khuyết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tật</a:t>
            </a:r>
            <a:r>
              <a:rPr lang="en-US" sz="2400" dirty="0">
                <a:cs typeface="Arial" charset="0"/>
              </a:rPr>
              <a:t>. </a:t>
            </a:r>
            <a:r>
              <a:rPr lang="en-US" sz="2400" dirty="0" err="1">
                <a:cs typeface="Arial" charset="0"/>
              </a:rPr>
              <a:t>Công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ty</a:t>
            </a:r>
            <a:r>
              <a:rPr lang="en-US" sz="2400" dirty="0">
                <a:cs typeface="Arial" charset="0"/>
              </a:rPr>
              <a:t> A </a:t>
            </a:r>
            <a:r>
              <a:rPr lang="en-US" sz="2400" dirty="0" err="1">
                <a:cs typeface="Arial" charset="0"/>
              </a:rPr>
              <a:t>đã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những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người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khuyết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tật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với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vốn</a:t>
            </a:r>
            <a:r>
              <a:rPr lang="en-US" sz="2400" dirty="0">
                <a:cs typeface="Arial" charset="0"/>
              </a:rPr>
              <a:t> ban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là</a:t>
            </a:r>
            <a:r>
              <a:rPr lang="en-US" sz="2400" dirty="0">
                <a:cs typeface="Arial" charset="0"/>
              </a:rPr>
              <a:t> 500 </a:t>
            </a:r>
            <a:r>
              <a:rPr lang="en-US" sz="2400" dirty="0" err="1">
                <a:cs typeface="Arial" charset="0"/>
              </a:rPr>
              <a:t>triệu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đồng</a:t>
            </a:r>
            <a:r>
              <a:rPr lang="en-US" sz="2400" dirty="0">
                <a:cs typeface="Arial" charset="0"/>
              </a:rPr>
              <a:t>. Chi </a:t>
            </a:r>
            <a:r>
              <a:rPr lang="en-US" sz="2400" dirty="0" err="1">
                <a:cs typeface="Arial" charset="0"/>
              </a:rPr>
              <a:t>phí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để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một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là</a:t>
            </a:r>
            <a:r>
              <a:rPr lang="en-US" sz="2400" dirty="0">
                <a:cs typeface="Arial" charset="0"/>
              </a:rPr>
              <a:t> 2 500 000 </a:t>
            </a:r>
            <a:r>
              <a:rPr lang="en-US" sz="2400" dirty="0" err="1">
                <a:cs typeface="Arial" charset="0"/>
              </a:rPr>
              <a:t>đồng</a:t>
            </a:r>
            <a:r>
              <a:rPr lang="en-US" sz="2400" dirty="0">
                <a:cs typeface="Arial" charset="0"/>
              </a:rPr>
              <a:t>. </a:t>
            </a:r>
            <a:r>
              <a:rPr lang="en-US" sz="2400" dirty="0" err="1">
                <a:cs typeface="Arial" charset="0"/>
              </a:rPr>
              <a:t>Giá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bán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mỗi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là</a:t>
            </a:r>
            <a:r>
              <a:rPr lang="en-US" sz="2400" dirty="0">
                <a:cs typeface="Arial" charset="0"/>
              </a:rPr>
              <a:t> 3 000 000 </a:t>
            </a:r>
            <a:r>
              <a:rPr lang="en-US" sz="2400" dirty="0" err="1">
                <a:cs typeface="Arial" charset="0"/>
              </a:rPr>
              <a:t>đồng</a:t>
            </a:r>
            <a:r>
              <a:rPr lang="en-US" sz="2400" dirty="0">
                <a:cs typeface="Arial" charset="0"/>
              </a:rPr>
              <a:t>.</a:t>
            </a:r>
          </a:p>
          <a:p>
            <a:pPr marL="342900" indent="-342900" algn="just" eaLnBrk="1" hangingPunct="1">
              <a:buFontTx/>
              <a:buAutoNum type="alphaLcParenR"/>
              <a:defRPr/>
            </a:pPr>
            <a:r>
              <a:rPr lang="en-US" sz="2400" dirty="0" err="1">
                <a:cs typeface="Arial" charset="0"/>
              </a:rPr>
              <a:t>Viết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hàm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biểu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diễn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tổng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tiền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đã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tư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đến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được</a:t>
            </a:r>
            <a:r>
              <a:rPr lang="en-US" sz="2400" dirty="0">
                <a:cs typeface="Arial" charset="0"/>
              </a:rPr>
              <a:t> x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( </a:t>
            </a:r>
            <a:r>
              <a:rPr lang="en-US" sz="2400" dirty="0" err="1">
                <a:cs typeface="Arial" charset="0"/>
              </a:rPr>
              <a:t>gồm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vốn</a:t>
            </a:r>
            <a:r>
              <a:rPr lang="en-US" sz="2400" dirty="0">
                <a:cs typeface="Arial" charset="0"/>
              </a:rPr>
              <a:t> ban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và</a:t>
            </a:r>
            <a:r>
              <a:rPr lang="en-US" sz="2400" dirty="0">
                <a:cs typeface="Arial" charset="0"/>
              </a:rPr>
              <a:t> chi </a:t>
            </a:r>
            <a:r>
              <a:rPr lang="en-US" sz="2400" dirty="0" err="1">
                <a:cs typeface="Arial" charset="0"/>
              </a:rPr>
              <a:t>phí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) </a:t>
            </a:r>
            <a:r>
              <a:rPr lang="en-US" sz="2400" dirty="0" err="1">
                <a:cs typeface="Arial" charset="0"/>
              </a:rPr>
              <a:t>và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hàm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biểu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diễn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tiền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được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bán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.</a:t>
            </a:r>
          </a:p>
          <a:p>
            <a:pPr marL="342900" indent="-342900" algn="just" eaLnBrk="1" hangingPunct="1">
              <a:buFontTx/>
              <a:buAutoNum type="alphaLcParenR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Hỏi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cần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phải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bán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bao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nhiêu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mới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có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thể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hồi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được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vốn</a:t>
            </a:r>
            <a:r>
              <a:rPr lang="en-US" sz="2400" dirty="0">
                <a:cs typeface="Arial" charset="0"/>
              </a:rPr>
              <a:t> ban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?</a:t>
            </a:r>
          </a:p>
        </p:txBody>
      </p:sp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2895600" y="51435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TẬP THỰC TẾ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3A2B7C-A805-416B-9692-0CC12A6923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graphicFrame>
        <p:nvGraphicFramePr>
          <p:cNvPr id="75126" name="Group 374"/>
          <p:cNvGraphicFramePr>
            <a:graphicFrameLocks noGrp="1"/>
          </p:cNvGraphicFramePr>
          <p:nvPr/>
        </p:nvGraphicFramePr>
        <p:xfrm>
          <a:off x="4038600" y="1501775"/>
          <a:ext cx="4648200" cy="349745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228"/>
          <p:cNvGrpSpPr>
            <a:grpSpLocks/>
          </p:cNvGrpSpPr>
          <p:nvPr/>
        </p:nvGrpSpPr>
        <p:grpSpPr bwMode="auto">
          <a:xfrm>
            <a:off x="4127500" y="1022350"/>
            <a:ext cx="5321300" cy="3886200"/>
            <a:chOff x="2208" y="144"/>
            <a:chExt cx="3352" cy="3264"/>
          </a:xfrm>
        </p:grpSpPr>
        <p:sp>
          <p:nvSpPr>
            <p:cNvPr id="15486" name="Line 229"/>
            <p:cNvSpPr>
              <a:spLocks noChangeShapeType="1"/>
            </p:cNvSpPr>
            <p:nvPr/>
          </p:nvSpPr>
          <p:spPr bwMode="auto">
            <a:xfrm>
              <a:off x="2208" y="218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230"/>
            <p:cNvSpPr>
              <a:spLocks noChangeShapeType="1"/>
            </p:cNvSpPr>
            <p:nvPr/>
          </p:nvSpPr>
          <p:spPr bwMode="auto">
            <a:xfrm flipV="1">
              <a:off x="3792" y="336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Text Box 231"/>
            <p:cNvSpPr txBox="1">
              <a:spLocks noChangeArrowheads="1"/>
            </p:cNvSpPr>
            <p:nvPr/>
          </p:nvSpPr>
          <p:spPr bwMode="auto">
            <a:xfrm>
              <a:off x="5224" y="2113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5489" name="Text Box 232"/>
            <p:cNvSpPr txBox="1">
              <a:spLocks noChangeArrowheads="1"/>
            </p:cNvSpPr>
            <p:nvPr/>
          </p:nvSpPr>
          <p:spPr bwMode="auto">
            <a:xfrm>
              <a:off x="3792" y="14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5490" name="Text Box 233"/>
            <p:cNvSpPr txBox="1">
              <a:spLocks noChangeArrowheads="1"/>
            </p:cNvSpPr>
            <p:nvPr/>
          </p:nvSpPr>
          <p:spPr bwMode="auto">
            <a:xfrm>
              <a:off x="3590" y="207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3" name="Group 234"/>
          <p:cNvGrpSpPr>
            <a:grpSpLocks/>
          </p:cNvGrpSpPr>
          <p:nvPr/>
        </p:nvGrpSpPr>
        <p:grpSpPr bwMode="auto">
          <a:xfrm>
            <a:off x="5038725" y="868363"/>
            <a:ext cx="2520950" cy="3829050"/>
            <a:chOff x="2784" y="52"/>
            <a:chExt cx="1607" cy="3164"/>
          </a:xfrm>
        </p:grpSpPr>
        <p:sp>
          <p:nvSpPr>
            <p:cNvPr id="15484" name="Line 235"/>
            <p:cNvSpPr>
              <a:spLocks noChangeShapeType="1"/>
            </p:cNvSpPr>
            <p:nvPr/>
          </p:nvSpPr>
          <p:spPr bwMode="auto">
            <a:xfrm flipH="1">
              <a:off x="2784" y="354"/>
              <a:ext cx="1460" cy="2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Text Box 236"/>
            <p:cNvSpPr txBox="1">
              <a:spLocks noChangeArrowheads="1"/>
            </p:cNvSpPr>
            <p:nvPr/>
          </p:nvSpPr>
          <p:spPr bwMode="auto">
            <a:xfrm rot="-3683757">
              <a:off x="3761" y="429"/>
              <a:ext cx="100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y = 2x+3</a:t>
              </a:r>
            </a:p>
          </p:txBody>
        </p:sp>
      </p:grpSp>
      <p:grpSp>
        <p:nvGrpSpPr>
          <p:cNvPr id="4" name="Group 376"/>
          <p:cNvGrpSpPr>
            <a:grpSpLocks/>
          </p:cNvGrpSpPr>
          <p:nvPr/>
        </p:nvGrpSpPr>
        <p:grpSpPr bwMode="auto">
          <a:xfrm>
            <a:off x="5400675" y="2098675"/>
            <a:ext cx="1441450" cy="1554163"/>
            <a:chOff x="3402" y="1762"/>
            <a:chExt cx="908" cy="1306"/>
          </a:xfrm>
        </p:grpSpPr>
        <p:grpSp>
          <p:nvGrpSpPr>
            <p:cNvPr id="15480" name="Group 237"/>
            <p:cNvGrpSpPr>
              <a:grpSpLocks/>
            </p:cNvGrpSpPr>
            <p:nvPr/>
          </p:nvGrpSpPr>
          <p:grpSpPr bwMode="auto">
            <a:xfrm>
              <a:off x="3402" y="1762"/>
              <a:ext cx="908" cy="1216"/>
              <a:chOff x="2992" y="1075"/>
              <a:chExt cx="908" cy="1216"/>
            </a:xfrm>
          </p:grpSpPr>
          <p:sp>
            <p:nvSpPr>
              <p:cNvPr id="15482" name="Text Box 238"/>
              <p:cNvSpPr txBox="1">
                <a:spLocks noChangeArrowheads="1"/>
              </p:cNvSpPr>
              <p:nvPr/>
            </p:nvSpPr>
            <p:spPr bwMode="auto">
              <a:xfrm>
                <a:off x="3612" y="1075"/>
                <a:ext cx="28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483" name="Text Box 239"/>
              <p:cNvSpPr txBox="1">
                <a:spLocks noChangeArrowheads="1"/>
              </p:cNvSpPr>
              <p:nvPr/>
            </p:nvSpPr>
            <p:spPr bwMode="auto">
              <a:xfrm>
                <a:off x="2992" y="1981"/>
                <a:ext cx="38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-1,5</a:t>
                </a:r>
              </a:p>
            </p:txBody>
          </p:sp>
        </p:grpSp>
        <p:sp>
          <p:nvSpPr>
            <p:cNvPr id="15481" name="Text Box 375"/>
            <p:cNvSpPr txBox="1">
              <a:spLocks noChangeArrowheads="1"/>
            </p:cNvSpPr>
            <p:nvPr/>
          </p:nvSpPr>
          <p:spPr bwMode="auto">
            <a:xfrm>
              <a:off x="3618" y="2784"/>
              <a:ext cx="19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</a:p>
          </p:txBody>
        </p:sp>
      </p:grpSp>
      <p:sp>
        <p:nvSpPr>
          <p:cNvPr id="75129" name="Rectangle 377"/>
          <p:cNvSpPr>
            <a:spLocks noChangeArrowheads="1"/>
          </p:cNvSpPr>
          <p:nvPr/>
        </p:nvSpPr>
        <p:spPr bwMode="auto">
          <a:xfrm>
            <a:off x="152400" y="0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100" b="1">
                <a:latin typeface="Times New Roman" panose="02020603050405020304" pitchFamily="18" charset="0"/>
              </a:rPr>
              <a:t>Đồ thị hàm số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y = 2x+3  </a:t>
            </a:r>
            <a:r>
              <a:rPr lang="en-US" altLang="en-US" sz="2100" b="1">
                <a:latin typeface="Times New Roman" panose="02020603050405020304" pitchFamily="18" charset="0"/>
              </a:rPr>
              <a:t>là đường thẳng đi qua hai điểm  (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0; 3</a:t>
            </a:r>
            <a:r>
              <a:rPr lang="en-US" altLang="en-US" sz="2100" b="1">
                <a:latin typeface="Times New Roman" panose="02020603050405020304" pitchFamily="18" charset="0"/>
              </a:rPr>
              <a:t>) và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( -1,5; 0</a:t>
            </a:r>
            <a:r>
              <a:rPr lang="en-US" altLang="en-US" sz="2100" b="1">
                <a:latin typeface="Times New Roman" panose="02020603050405020304" pitchFamily="18" charset="0"/>
              </a:rPr>
              <a:t>)</a:t>
            </a:r>
            <a:r>
              <a:rPr lang="en-US" altLang="en-US" sz="210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latin typeface="Times New Roman" panose="02020603050405020304" pitchFamily="18" charset="0"/>
              </a:rPr>
              <a:t> </a:t>
            </a:r>
            <a:r>
              <a:rPr lang="en-US" altLang="en-US" sz="2100" b="1">
                <a:latin typeface="Times New Roman" panose="02020603050405020304" pitchFamily="18" charset="0"/>
              </a:rPr>
              <a:t>Đồ thị hàm số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y= 2x-2 </a:t>
            </a:r>
            <a:r>
              <a:rPr lang="en-US" altLang="en-US" sz="2100" b="1">
                <a:latin typeface="Times New Roman" panose="02020603050405020304" pitchFamily="18" charset="0"/>
              </a:rPr>
              <a:t>là đường thẳng đi qua hai điểm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(0; -2) </a:t>
            </a:r>
            <a:r>
              <a:rPr lang="en-US" altLang="en-US" sz="2100" b="1">
                <a:latin typeface="Times New Roman" panose="02020603050405020304" pitchFamily="18" charset="0"/>
              </a:rPr>
              <a:t>và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(1; 0)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latin typeface="Times New Roman" panose="02020603050405020304" pitchFamily="18" charset="0"/>
              </a:rPr>
              <a:t> Đồ thị hàm số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y = -2x -2 </a:t>
            </a:r>
            <a:r>
              <a:rPr lang="en-US" altLang="en-US" sz="2100" b="1">
                <a:latin typeface="Times New Roman" panose="02020603050405020304" pitchFamily="18" charset="0"/>
              </a:rPr>
              <a:t>là đường thẳng đi qua hai điểm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(0; -2) </a:t>
            </a:r>
            <a:r>
              <a:rPr lang="en-US" altLang="en-US" sz="2100" b="1">
                <a:latin typeface="Times New Roman" panose="02020603050405020304" pitchFamily="18" charset="0"/>
              </a:rPr>
              <a:t>và </a:t>
            </a:r>
            <a:r>
              <a:rPr lang="en-US" alt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(-1; 0)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705600" y="3429000"/>
            <a:ext cx="762000" cy="1112838"/>
            <a:chOff x="6705600" y="4572001"/>
            <a:chExt cx="762000" cy="1482840"/>
          </a:xfrm>
        </p:grpSpPr>
        <p:sp>
          <p:nvSpPr>
            <p:cNvPr id="15478" name="TextBox 30"/>
            <p:cNvSpPr txBox="1">
              <a:spLocks noChangeArrowheads="1"/>
            </p:cNvSpPr>
            <p:nvPr/>
          </p:nvSpPr>
          <p:spPr bwMode="auto">
            <a:xfrm>
              <a:off x="6705600" y="5562600"/>
              <a:ext cx="533400" cy="49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5479" name="TextBox 32"/>
            <p:cNvSpPr txBox="1">
              <a:spLocks noChangeArrowheads="1"/>
            </p:cNvSpPr>
            <p:nvPr/>
          </p:nvSpPr>
          <p:spPr bwMode="auto">
            <a:xfrm>
              <a:off x="7162800" y="4572001"/>
              <a:ext cx="304800" cy="49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324600" y="1412875"/>
            <a:ext cx="2149475" cy="3273425"/>
            <a:chOff x="6324600" y="1882952"/>
            <a:chExt cx="2149473" cy="4365448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5295484" y="3161886"/>
              <a:ext cx="4115631" cy="20573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77" name="Text Box 236"/>
            <p:cNvSpPr txBox="1">
              <a:spLocks noChangeArrowheads="1"/>
            </p:cNvSpPr>
            <p:nvPr/>
          </p:nvSpPr>
          <p:spPr bwMode="auto">
            <a:xfrm rot="-4079244">
              <a:off x="7462379" y="2497757"/>
              <a:ext cx="1626499" cy="39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y = 2x-2</a:t>
              </a: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096000" y="3436938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4229100" y="2114550"/>
            <a:ext cx="3657600" cy="2514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36"/>
          <p:cNvSpPr txBox="1">
            <a:spLocks noChangeArrowheads="1"/>
          </p:cNvSpPr>
          <p:nvPr/>
        </p:nvSpPr>
        <p:spPr bwMode="auto">
          <a:xfrm rot="3579090">
            <a:off x="4903788" y="188595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y = -2x-2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-19050"/>
            <a:ext cx="9144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Nhiệm vụ 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Đồ thị 3 hàm số trên có đường thẳng nào song song với nhau? Cắt nhau?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90800" y="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NHÓM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29" grpId="0"/>
      <p:bldP spid="75129" grpId="1"/>
      <p:bldP spid="43" grpId="0"/>
      <p:bldP spid="50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295400" y="-1714500"/>
            <a:ext cx="7391400" cy="400050"/>
          </a:xfrm>
        </p:spPr>
        <p:txBody>
          <a:bodyPr/>
          <a:lstStyle/>
          <a:p>
            <a:pPr eaLnBrk="1" hangingPunct="1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842963"/>
            <a:ext cx="86106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dirty="0">
                <a:cs typeface="Arial" charset="0"/>
              </a:rPr>
              <a:t>       </a:t>
            </a:r>
            <a:r>
              <a:rPr lang="en-US" sz="2400" dirty="0" err="1">
                <a:cs typeface="Arial" charset="0"/>
              </a:rPr>
              <a:t>Với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sự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phát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triển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của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khoa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học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kĩ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thuật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hiện</a:t>
            </a:r>
            <a:r>
              <a:rPr lang="en-US" sz="2400" dirty="0">
                <a:cs typeface="Arial" charset="0"/>
              </a:rPr>
              <a:t> nay, </a:t>
            </a:r>
            <a:r>
              <a:rPr lang="en-US" sz="2400" dirty="0" err="1">
                <a:cs typeface="Arial" charset="0"/>
              </a:rPr>
              <a:t>người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tạo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nhiều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mẫu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đẹp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và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tiện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dụng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người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khuyết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tật</a:t>
            </a:r>
            <a:r>
              <a:rPr lang="en-US" sz="2400" dirty="0">
                <a:cs typeface="Arial" charset="0"/>
              </a:rPr>
              <a:t>. </a:t>
            </a:r>
            <a:r>
              <a:rPr lang="en-US" sz="2400" dirty="0" err="1">
                <a:cs typeface="Arial" charset="0"/>
              </a:rPr>
              <a:t>Công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ty</a:t>
            </a:r>
            <a:r>
              <a:rPr lang="en-US" sz="2400" dirty="0">
                <a:cs typeface="Arial" charset="0"/>
              </a:rPr>
              <a:t> A </a:t>
            </a:r>
            <a:r>
              <a:rPr lang="en-US" sz="2400" dirty="0" err="1">
                <a:cs typeface="Arial" charset="0"/>
              </a:rPr>
              <a:t>đã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những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người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khuyết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tật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với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vốn</a:t>
            </a:r>
            <a:r>
              <a:rPr lang="en-US" sz="2400" dirty="0">
                <a:cs typeface="Arial" charset="0"/>
              </a:rPr>
              <a:t> ban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là</a:t>
            </a:r>
            <a:r>
              <a:rPr lang="en-US" sz="2400" dirty="0">
                <a:cs typeface="Arial" charset="0"/>
              </a:rPr>
              <a:t> 500 </a:t>
            </a:r>
            <a:r>
              <a:rPr lang="en-US" sz="2400" dirty="0" err="1">
                <a:cs typeface="Arial" charset="0"/>
              </a:rPr>
              <a:t>triệu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đồng</a:t>
            </a:r>
            <a:r>
              <a:rPr lang="en-US" sz="2400" dirty="0">
                <a:cs typeface="Arial" charset="0"/>
              </a:rPr>
              <a:t>. Chi </a:t>
            </a:r>
            <a:r>
              <a:rPr lang="en-US" sz="2400" dirty="0" err="1">
                <a:cs typeface="Arial" charset="0"/>
              </a:rPr>
              <a:t>phí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để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một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là</a:t>
            </a:r>
            <a:r>
              <a:rPr lang="en-US" sz="2400" dirty="0">
                <a:cs typeface="Arial" charset="0"/>
              </a:rPr>
              <a:t> 2 500 000 </a:t>
            </a:r>
            <a:r>
              <a:rPr lang="en-US" sz="2400" dirty="0" err="1">
                <a:cs typeface="Arial" charset="0"/>
              </a:rPr>
              <a:t>đồng</a:t>
            </a:r>
            <a:r>
              <a:rPr lang="en-US" sz="2400" dirty="0">
                <a:cs typeface="Arial" charset="0"/>
              </a:rPr>
              <a:t>. </a:t>
            </a:r>
            <a:r>
              <a:rPr lang="en-US" sz="2400" dirty="0" err="1">
                <a:cs typeface="Arial" charset="0"/>
              </a:rPr>
              <a:t>Giá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bán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mỗi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là</a:t>
            </a:r>
            <a:r>
              <a:rPr lang="en-US" sz="2400" dirty="0">
                <a:cs typeface="Arial" charset="0"/>
              </a:rPr>
              <a:t> 3 000 000 </a:t>
            </a:r>
            <a:r>
              <a:rPr lang="en-US" sz="2400" dirty="0" err="1">
                <a:cs typeface="Arial" charset="0"/>
              </a:rPr>
              <a:t>đồng</a:t>
            </a:r>
            <a:r>
              <a:rPr lang="en-US" sz="2400" dirty="0">
                <a:cs typeface="Arial" charset="0"/>
              </a:rPr>
              <a:t>.</a:t>
            </a:r>
          </a:p>
          <a:p>
            <a:pPr marL="342900" indent="-342900" algn="just" eaLnBrk="1" hangingPunct="1">
              <a:buFontTx/>
              <a:buAutoNum type="alphaLcParenR"/>
              <a:defRPr/>
            </a:pPr>
            <a:r>
              <a:rPr lang="en-US" sz="2400" dirty="0" err="1">
                <a:cs typeface="Arial" charset="0"/>
              </a:rPr>
              <a:t>Viết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hàm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biểu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diễn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tổng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tiền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đã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tư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đến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được</a:t>
            </a:r>
            <a:r>
              <a:rPr lang="en-US" sz="2400" dirty="0">
                <a:cs typeface="Arial" charset="0"/>
              </a:rPr>
              <a:t> x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 ( </a:t>
            </a:r>
            <a:r>
              <a:rPr lang="en-US" sz="2400" dirty="0" err="1">
                <a:cs typeface="Arial" charset="0"/>
              </a:rPr>
              <a:t>gồm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vốn</a:t>
            </a:r>
            <a:r>
              <a:rPr lang="en-US" sz="2400" dirty="0">
                <a:cs typeface="Arial" charset="0"/>
              </a:rPr>
              <a:t> ban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và</a:t>
            </a:r>
            <a:r>
              <a:rPr lang="en-US" sz="2400" dirty="0">
                <a:cs typeface="Arial" charset="0"/>
              </a:rPr>
              <a:t> chi </a:t>
            </a:r>
            <a:r>
              <a:rPr lang="en-US" sz="2400" dirty="0" err="1">
                <a:cs typeface="Arial" charset="0"/>
              </a:rPr>
              <a:t>phí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sản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xuất</a:t>
            </a:r>
            <a:r>
              <a:rPr lang="en-US" sz="2400" dirty="0">
                <a:cs typeface="Arial" charset="0"/>
              </a:rPr>
              <a:t>) </a:t>
            </a:r>
            <a:r>
              <a:rPr lang="en-US" sz="2400" dirty="0" err="1">
                <a:cs typeface="Arial" charset="0"/>
              </a:rPr>
              <a:t>và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hàm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biểu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diễn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số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tiền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được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khi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bán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ra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lăn</a:t>
            </a:r>
            <a:r>
              <a:rPr lang="en-US" sz="2400" dirty="0">
                <a:cs typeface="Arial" charset="0"/>
              </a:rPr>
              <a:t>.</a:t>
            </a:r>
          </a:p>
          <a:p>
            <a:pPr marL="342900" indent="-342900" algn="just" eaLnBrk="1" hangingPunct="1">
              <a:buFontTx/>
              <a:buAutoNum type="alphaLcParenR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Hỏi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cần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phải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bán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bao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nhiêu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chiếc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xe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mới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có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thể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thu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hồi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được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vốn</a:t>
            </a:r>
            <a:r>
              <a:rPr lang="en-US" sz="2400" dirty="0">
                <a:cs typeface="Arial" charset="0"/>
              </a:rPr>
              <a:t> ban </a:t>
            </a:r>
            <a:r>
              <a:rPr lang="en-US" sz="2400" dirty="0" err="1">
                <a:cs typeface="Arial" charset="0"/>
              </a:rPr>
              <a:t>đầu</a:t>
            </a:r>
            <a:r>
              <a:rPr lang="en-US" sz="2400" dirty="0">
                <a:cs typeface="Arial" charset="0"/>
              </a:rPr>
              <a:t>?</a:t>
            </a:r>
          </a:p>
        </p:txBody>
      </p:sp>
      <p:sp>
        <p:nvSpPr>
          <p:cNvPr id="33796" name="TextBox 8"/>
          <p:cNvSpPr txBox="1">
            <a:spLocks noChangeArrowheads="1"/>
          </p:cNvSpPr>
          <p:nvPr/>
        </p:nvSpPr>
        <p:spPr bwMode="auto">
          <a:xfrm>
            <a:off x="2895600" y="447675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TẬP THỰC TẾ </a:t>
            </a:r>
          </a:p>
        </p:txBody>
      </p:sp>
      <p:pic>
        <p:nvPicPr>
          <p:cNvPr id="10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81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295400" y="-1714500"/>
            <a:ext cx="7391400" cy="400050"/>
          </a:xfrm>
        </p:spPr>
        <p:txBody>
          <a:bodyPr/>
          <a:lstStyle/>
          <a:p>
            <a:pPr eaLnBrk="1" hangingPunct="1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304800" y="438150"/>
            <a:ext cx="86106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a) 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Hàm số biểu diễn tổng số tiền y (triệu đồng) đã đầu tư đến khi sản  xuất ra được x chiếc xe lăn là: y=500+2,5.x         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3,0đ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Hàm số biểu diễn số tiền thu được y (triệu đồng) khi bán ra x chiếc xe lăn là:   y= 3.x                                                 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3,0đ  </a:t>
            </a:r>
            <a:r>
              <a:rPr lang="en-US" altLang="en-US" sz="2400">
                <a:latin typeface="Times New Roman" panose="02020603050405020304" pitchFamily="18" charset="0"/>
              </a:rPr>
              <a:t>    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Để số tiền bán được và số vốn đầu tư bằng nhau, ta có: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500 + 2,5.x= 3.x        x=1000                      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3,0đ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Vậy công ty A phải bán 1000 chiếc xe lăn mới thu hồi được vốn ban đầu                                                                                 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1,0đ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2895600" y="371475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ĐÁP ÁN – BIỂU ĐIỂM </a:t>
            </a:r>
          </a:p>
        </p:txBody>
      </p:sp>
      <p:graphicFrame>
        <p:nvGraphicFramePr>
          <p:cNvPr id="34821" name="Object 2"/>
          <p:cNvGraphicFramePr>
            <a:graphicFrameLocks noChangeAspect="1"/>
          </p:cNvGraphicFramePr>
          <p:nvPr/>
        </p:nvGraphicFramePr>
        <p:xfrm>
          <a:off x="3683000" y="19177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5285" imgH="677109" progId="Equation.DSMT4">
                  <p:embed/>
                </p:oleObj>
              </mc:Choice>
              <mc:Fallback>
                <p:oleObj name="Equation" r:id="rId2" imgW="435285" imgH="67710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177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3"/>
          <p:cNvGraphicFramePr>
            <a:graphicFrameLocks noChangeAspect="1"/>
          </p:cNvGraphicFramePr>
          <p:nvPr/>
        </p:nvGraphicFramePr>
        <p:xfrm>
          <a:off x="3886200" y="348615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152268" progId="Equation.DSMT4">
                  <p:embed/>
                </p:oleObj>
              </mc:Choice>
              <mc:Fallback>
                <p:oleObj name="Equation" r:id="rId4" imgW="215713" imgH="15226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8615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295400" y="-1714500"/>
            <a:ext cx="7391400" cy="400050"/>
          </a:xfrm>
        </p:spPr>
        <p:txBody>
          <a:bodyPr/>
          <a:lstStyle/>
          <a:p>
            <a:pPr eaLnBrk="1" hangingPunct="1"/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4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4350"/>
            <a:ext cx="2743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AG00317_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42900"/>
            <a:ext cx="2514600" cy="2686050"/>
          </a:xfrm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371600" y="1143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Có thể em chưa biết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62000" y="3074988"/>
            <a:ext cx="7620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y = ax + b    (d)    (a ≠ 0)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Đường thẳng y = a’x + b’ (d’)   (a’ ≠ 0)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đường thẳng (d) và (d’) vuông góc với nhau khi và chỉ khi a . a’ = -1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52"/>
          <p:cNvSpPr>
            <a:spLocks noChangeArrowheads="1"/>
          </p:cNvSpPr>
          <p:nvPr/>
        </p:nvSpPr>
        <p:spPr bwMode="auto">
          <a:xfrm>
            <a:off x="4513263" y="1098550"/>
            <a:ext cx="1795462" cy="1087438"/>
          </a:xfrm>
          <a:custGeom>
            <a:avLst/>
            <a:gdLst>
              <a:gd name="T0" fmla="*/ 8115 w 1795825"/>
              <a:gd name="T1" fmla="*/ 1069495 h 1087104"/>
              <a:gd name="T2" fmla="*/ 285349 w 1795825"/>
              <a:gd name="T3" fmla="*/ 925526 h 1087104"/>
              <a:gd name="T4" fmla="*/ 1425091 w 1795825"/>
              <a:gd name="T5" fmla="*/ 1059213 h 1087104"/>
              <a:gd name="T6" fmla="*/ 1301876 w 1795825"/>
              <a:gd name="T7" fmla="*/ 257091 h 1087104"/>
              <a:gd name="T8" fmla="*/ 1794736 w 1795825"/>
              <a:gd name="T9" fmla="*/ 0 h 1087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5825"/>
              <a:gd name="T16" fmla="*/ 0 h 1087104"/>
              <a:gd name="T17" fmla="*/ 1795825 w 1795825"/>
              <a:gd name="T18" fmla="*/ 1087104 h 1087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5825" h="1087104">
                <a:moveTo>
                  <a:pt x="8121" y="1068511"/>
                </a:moveTo>
                <a:cubicBezTo>
                  <a:pt x="-26983" y="993167"/>
                  <a:pt x="49217" y="926386"/>
                  <a:pt x="285523" y="924674"/>
                </a:cubicBezTo>
                <a:cubicBezTo>
                  <a:pt x="521829" y="922962"/>
                  <a:pt x="1256431" y="1169541"/>
                  <a:pt x="1425955" y="1058238"/>
                </a:cubicBezTo>
                <a:cubicBezTo>
                  <a:pt x="1595479" y="946935"/>
                  <a:pt x="1241020" y="433227"/>
                  <a:pt x="1302665" y="256854"/>
                </a:cubicBezTo>
                <a:cubicBezTo>
                  <a:pt x="1364310" y="80481"/>
                  <a:pt x="1715344" y="53083"/>
                  <a:pt x="1795825" y="0"/>
                </a:cubicBezTo>
              </a:path>
            </a:pathLst>
          </a:custGeom>
          <a:noFill/>
          <a:ln w="28575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500" y="57150"/>
            <a:ext cx="5615940" cy="12402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70C0"/>
                </a:solidFill>
                <a:latin typeface="+mn-lt"/>
                <a:cs typeface="Arial" charset="0"/>
              </a:rPr>
              <a:t>ĐƯỜNG THẲNG SONG SONG</a:t>
            </a:r>
          </a:p>
          <a:p>
            <a:pPr algn="ctr" eaLnBrk="1" hangingPunct="1">
              <a:defRPr/>
            </a:pPr>
            <a:r>
              <a:rPr lang="en-US" sz="2800" b="1">
                <a:solidFill>
                  <a:srgbClr val="0070C0"/>
                </a:solidFill>
                <a:latin typeface="+mn-lt"/>
                <a:cs typeface="Arial" charset="0"/>
              </a:rPr>
              <a:t>ĐƯỜNG THẲNG CẮT NHAU</a:t>
            </a:r>
          </a:p>
          <a:p>
            <a:pPr algn="ctr" eaLnBrk="1" hangingPunct="1">
              <a:defRPr/>
            </a:pPr>
            <a:endParaRPr lang="en-US" sz="2800" b="1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81150"/>
            <a:ext cx="3354388" cy="1071563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bg1"/>
              </a:gs>
              <a:gs pos="100000">
                <a:srgbClr val="0070C0"/>
              </a:gs>
            </a:gsLst>
            <a:lin ang="18900000" scaled="1"/>
            <a:tileRect/>
          </a:gra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latin typeface="+mn-lt"/>
                <a:cs typeface="Arial" charset="0"/>
              </a:rPr>
              <a:t>(d): y = </a:t>
            </a:r>
            <a:r>
              <a:rPr lang="en-US" sz="2400" b="1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  <a:r>
              <a:rPr lang="en-US" sz="2400" b="1">
                <a:latin typeface="+mn-lt"/>
                <a:cs typeface="Arial" charset="0"/>
              </a:rPr>
              <a:t>x + </a:t>
            </a:r>
            <a:r>
              <a:rPr lang="en-US" sz="2400" b="1">
                <a:solidFill>
                  <a:srgbClr val="0000FF"/>
                </a:solidFill>
                <a:latin typeface="+mn-lt"/>
                <a:cs typeface="Arial" charset="0"/>
              </a:rPr>
              <a:t>b</a:t>
            </a:r>
            <a:r>
              <a:rPr lang="en-US" sz="2400" b="1">
                <a:latin typeface="+mn-lt"/>
                <a:cs typeface="Arial" charset="0"/>
              </a:rPr>
              <a:t> (a </a:t>
            </a:r>
            <a:r>
              <a:rPr lang="en-US" sz="2400" b="1">
                <a:latin typeface="+mn-lt"/>
                <a:cs typeface="Arial" charset="0"/>
                <a:sym typeface="Symbol"/>
              </a:rPr>
              <a:t> 0)</a:t>
            </a:r>
          </a:p>
          <a:p>
            <a:pPr eaLnBrk="1" hangingPunct="1">
              <a:defRPr/>
            </a:pPr>
            <a:r>
              <a:rPr lang="en-US" sz="2400" b="1">
                <a:cs typeface="Arial" charset="0"/>
              </a:rPr>
              <a:t>(d’): y = </a:t>
            </a:r>
            <a:r>
              <a:rPr lang="en-US" sz="2400" b="1">
                <a:solidFill>
                  <a:srgbClr val="FF0000"/>
                </a:solidFill>
                <a:cs typeface="Arial" charset="0"/>
              </a:rPr>
              <a:t>a’</a:t>
            </a:r>
            <a:r>
              <a:rPr lang="en-US" sz="2400" b="1">
                <a:cs typeface="Arial" charset="0"/>
              </a:rPr>
              <a:t>x +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b’</a:t>
            </a:r>
            <a:r>
              <a:rPr lang="en-US" sz="2400" b="1">
                <a:cs typeface="Arial" charset="0"/>
              </a:rPr>
              <a:t> (a’ </a:t>
            </a:r>
            <a:r>
              <a:rPr lang="en-US" sz="2400" b="1">
                <a:cs typeface="Arial" charset="0"/>
                <a:sym typeface="Symbol"/>
              </a:rPr>
              <a:t> 0)</a:t>
            </a:r>
          </a:p>
          <a:p>
            <a:pPr eaLnBrk="1" hangingPunct="1">
              <a:defRPr/>
            </a:pPr>
            <a:endParaRPr lang="en-US" sz="2400" b="1">
              <a:latin typeface="+mn-lt"/>
              <a:cs typeface="Arial" charset="0"/>
            </a:endParaRPr>
          </a:p>
        </p:txBody>
      </p:sp>
      <p:pic>
        <p:nvPicPr>
          <p:cNvPr id="3687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5717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/>
        </p:nvGraphicFramePr>
        <p:xfrm>
          <a:off x="3240088" y="3432175"/>
          <a:ext cx="720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5872" imgH="177569" progId="Equation.DSMT4">
                  <p:embed/>
                </p:oleObj>
              </mc:Choice>
              <mc:Fallback>
                <p:oleObj name="Equation" r:id="rId4" imgW="405872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432175"/>
                        <a:ext cx="720725" cy="3143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Freeform 58"/>
          <p:cNvSpPr/>
          <p:nvPr/>
        </p:nvSpPr>
        <p:spPr>
          <a:xfrm>
            <a:off x="2517775" y="2652713"/>
            <a:ext cx="785813" cy="974725"/>
          </a:xfrm>
          <a:custGeom>
            <a:avLst/>
            <a:gdLst>
              <a:gd name="connsiteX0" fmla="*/ 647295 w 786313"/>
              <a:gd name="connsiteY0" fmla="*/ 822 h 689191"/>
              <a:gd name="connsiteX1" fmla="*/ 739763 w 786313"/>
              <a:gd name="connsiteY1" fmla="*/ 93289 h 689191"/>
              <a:gd name="connsiteX2" fmla="*/ 24 w 786313"/>
              <a:gd name="connsiteY2" fmla="*/ 586449 h 689191"/>
              <a:gd name="connsiteX3" fmla="*/ 719215 w 786313"/>
              <a:gd name="connsiteY3" fmla="*/ 689191 h 68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313" h="689191">
                <a:moveTo>
                  <a:pt x="647295" y="822"/>
                </a:moveTo>
                <a:cubicBezTo>
                  <a:pt x="747468" y="-1747"/>
                  <a:pt x="847641" y="-4315"/>
                  <a:pt x="739763" y="93289"/>
                </a:cubicBezTo>
                <a:cubicBezTo>
                  <a:pt x="631885" y="190893"/>
                  <a:pt x="3449" y="487132"/>
                  <a:pt x="24" y="586449"/>
                </a:cubicBezTo>
                <a:cubicBezTo>
                  <a:pt x="-3401" y="685766"/>
                  <a:pt x="357907" y="687478"/>
                  <a:pt x="719215" y="689191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6874" name="Group 62"/>
          <p:cNvGrpSpPr>
            <a:grpSpLocks/>
          </p:cNvGrpSpPr>
          <p:nvPr/>
        </p:nvGrpSpPr>
        <p:grpSpPr bwMode="auto">
          <a:xfrm>
            <a:off x="4572000" y="2571750"/>
            <a:ext cx="1858963" cy="319088"/>
            <a:chOff x="4541178" y="2465798"/>
            <a:chExt cx="1859622" cy="318499"/>
          </a:xfrm>
        </p:grpSpPr>
        <p:cxnSp>
          <p:nvCxnSpPr>
            <p:cNvPr id="58" name="Straight Arrow Connector 57"/>
            <p:cNvCxnSpPr/>
            <p:nvPr/>
          </p:nvCxnSpPr>
          <p:spPr bwMode="auto">
            <a:xfrm flipV="1">
              <a:off x="4904845" y="2773205"/>
              <a:ext cx="1495955" cy="792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4541178" y="2465798"/>
              <a:ext cx="370019" cy="318499"/>
            </a:xfrm>
            <a:custGeom>
              <a:avLst/>
              <a:gdLst>
                <a:gd name="connsiteX0" fmla="*/ 369869 w 369869"/>
                <a:gd name="connsiteY0" fmla="*/ 318499 h 318499"/>
                <a:gd name="connsiteX1" fmla="*/ 369869 w 369869"/>
                <a:gd name="connsiteY1" fmla="*/ 0 h 318499"/>
                <a:gd name="connsiteX2" fmla="*/ 0 w 369869"/>
                <a:gd name="connsiteY2" fmla="*/ 0 h 31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869" h="318499">
                  <a:moveTo>
                    <a:pt x="369869" y="318499"/>
                  </a:moveTo>
                  <a:lnTo>
                    <a:pt x="369869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4" name="TextBox 6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594782">
            <a:off x="4827140" y="1702531"/>
            <a:ext cx="1058303" cy="400110"/>
          </a:xfrm>
          <a:prstGeom prst="rect">
            <a:avLst/>
          </a:prstGeom>
          <a:blipFill rotWithShape="1">
            <a:blip r:embed="rId6"/>
            <a:stretch>
              <a:fillRect l="-7104" t="-6250" r="-5464" b="-18750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37138" y="2476500"/>
            <a:ext cx="1135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Arial" charset="0"/>
              </a:rPr>
              <a:t>(d) // (d’)</a:t>
            </a:r>
          </a:p>
        </p:txBody>
      </p:sp>
      <p:sp>
        <p:nvSpPr>
          <p:cNvPr id="66" name="TextBox 65"/>
          <p:cNvSpPr txBox="1"/>
          <p:nvPr/>
        </p:nvSpPr>
        <p:spPr>
          <a:xfrm rot="18988850">
            <a:off x="2065338" y="2886075"/>
            <a:ext cx="1292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solidFill>
                  <a:srgbClr val="FFC000"/>
                </a:solidFill>
                <a:latin typeface="+mn-lt"/>
                <a:cs typeface="Arial" charset="0"/>
              </a:rPr>
              <a:t>(d) cắt (d’)</a:t>
            </a:r>
          </a:p>
        </p:txBody>
      </p:sp>
      <p:graphicFrame>
        <p:nvGraphicFramePr>
          <p:cNvPr id="36878" name="Object 3"/>
          <p:cNvGraphicFramePr>
            <a:graphicFrameLocks noChangeAspect="1"/>
          </p:cNvGraphicFramePr>
          <p:nvPr/>
        </p:nvGraphicFramePr>
        <p:xfrm>
          <a:off x="6384925" y="2520950"/>
          <a:ext cx="7778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600" imgH="457200" progId="Equation.DSMT4">
                  <p:embed/>
                </p:oleObj>
              </mc:Choice>
              <mc:Fallback>
                <p:oleObj name="Equation" r:id="rId7" imgW="4826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520950"/>
                        <a:ext cx="777875" cy="73660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4"/>
          <p:cNvGraphicFramePr>
            <a:graphicFrameLocks noChangeAspect="1"/>
          </p:cNvGraphicFramePr>
          <p:nvPr/>
        </p:nvGraphicFramePr>
        <p:xfrm>
          <a:off x="6308725" y="768350"/>
          <a:ext cx="7778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600" imgH="457200" progId="Equation.DSMT4">
                  <p:embed/>
                </p:oleObj>
              </mc:Choice>
              <mc:Fallback>
                <p:oleObj name="Equation" r:id="rId9" imgW="482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768350"/>
                        <a:ext cx="777875" cy="7366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ani_1b"/>
          <p:cNvPicPr>
            <a:picLocks noChangeAspect="1" noChangeArrowheads="1" noCrop="1"/>
          </p:cNvPicPr>
          <p:nvPr/>
        </p:nvPicPr>
        <p:blipFill>
          <a:blip r:embed="rId2">
            <a:lum bright="54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8750"/>
            <a:ext cx="5943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F69057-9A57-4C44-9363-85BD906B02C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" y="346075"/>
            <a:ext cx="9144000" cy="31400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HƯỚNG DẪN VỀ NHÀ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</a:rPr>
              <a:t> Học bài theo vở ghi và SGK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tập: 21;22(sgk-trang 54, 55)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sau: Luyện tập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121B0A-E3A3-4F85-A123-3069A1F481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aphicFrame>
        <p:nvGraphicFramePr>
          <p:cNvPr id="75126" name="Group 374"/>
          <p:cNvGraphicFramePr>
            <a:graphicFrameLocks noGrp="1"/>
          </p:cNvGraphicFramePr>
          <p:nvPr/>
        </p:nvGraphicFramePr>
        <p:xfrm>
          <a:off x="4038600" y="1501775"/>
          <a:ext cx="4648200" cy="3497454"/>
        </p:xfrm>
        <a:graphic>
          <a:graphicData uri="http://schemas.openxmlformats.org/drawingml/2006/table">
            <a:tbl>
              <a:tblPr/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3" marB="3428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6489" name="Group 228"/>
          <p:cNvGrpSpPr>
            <a:grpSpLocks/>
          </p:cNvGrpSpPr>
          <p:nvPr/>
        </p:nvGrpSpPr>
        <p:grpSpPr bwMode="auto">
          <a:xfrm>
            <a:off x="4127500" y="1022350"/>
            <a:ext cx="5321300" cy="3886200"/>
            <a:chOff x="2208" y="144"/>
            <a:chExt cx="3352" cy="3264"/>
          </a:xfrm>
        </p:grpSpPr>
        <p:sp>
          <p:nvSpPr>
            <p:cNvPr id="16510" name="Line 229"/>
            <p:cNvSpPr>
              <a:spLocks noChangeShapeType="1"/>
            </p:cNvSpPr>
            <p:nvPr/>
          </p:nvSpPr>
          <p:spPr bwMode="auto">
            <a:xfrm>
              <a:off x="2208" y="2182"/>
              <a:ext cx="31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230"/>
            <p:cNvSpPr>
              <a:spLocks noChangeShapeType="1"/>
            </p:cNvSpPr>
            <p:nvPr/>
          </p:nvSpPr>
          <p:spPr bwMode="auto">
            <a:xfrm flipV="1">
              <a:off x="3792" y="336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Text Box 231"/>
            <p:cNvSpPr txBox="1">
              <a:spLocks noChangeArrowheads="1"/>
            </p:cNvSpPr>
            <p:nvPr/>
          </p:nvSpPr>
          <p:spPr bwMode="auto">
            <a:xfrm>
              <a:off x="5224" y="2113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513" name="Text Box 232"/>
            <p:cNvSpPr txBox="1">
              <a:spLocks noChangeArrowheads="1"/>
            </p:cNvSpPr>
            <p:nvPr/>
          </p:nvSpPr>
          <p:spPr bwMode="auto">
            <a:xfrm>
              <a:off x="3792" y="14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6514" name="Text Box 233"/>
            <p:cNvSpPr txBox="1">
              <a:spLocks noChangeArrowheads="1"/>
            </p:cNvSpPr>
            <p:nvPr/>
          </p:nvSpPr>
          <p:spPr bwMode="auto">
            <a:xfrm>
              <a:off x="3590" y="2076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</p:grpSp>
      <p:grpSp>
        <p:nvGrpSpPr>
          <p:cNvPr id="16490" name="Group 234"/>
          <p:cNvGrpSpPr>
            <a:grpSpLocks/>
          </p:cNvGrpSpPr>
          <p:nvPr/>
        </p:nvGrpSpPr>
        <p:grpSpPr bwMode="auto">
          <a:xfrm>
            <a:off x="5038725" y="868363"/>
            <a:ext cx="2520950" cy="3829050"/>
            <a:chOff x="2784" y="52"/>
            <a:chExt cx="1607" cy="3164"/>
          </a:xfrm>
        </p:grpSpPr>
        <p:sp>
          <p:nvSpPr>
            <p:cNvPr id="16508" name="Line 235"/>
            <p:cNvSpPr>
              <a:spLocks noChangeShapeType="1"/>
            </p:cNvSpPr>
            <p:nvPr/>
          </p:nvSpPr>
          <p:spPr bwMode="auto">
            <a:xfrm flipH="1">
              <a:off x="2784" y="354"/>
              <a:ext cx="1460" cy="28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Text Box 236"/>
            <p:cNvSpPr txBox="1">
              <a:spLocks noChangeArrowheads="1"/>
            </p:cNvSpPr>
            <p:nvPr/>
          </p:nvSpPr>
          <p:spPr bwMode="auto">
            <a:xfrm rot="-3683757">
              <a:off x="3761" y="429"/>
              <a:ext cx="100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y = 2x+3</a:t>
              </a:r>
            </a:p>
          </p:txBody>
        </p:sp>
      </p:grpSp>
      <p:grpSp>
        <p:nvGrpSpPr>
          <p:cNvPr id="16491" name="Group 376"/>
          <p:cNvGrpSpPr>
            <a:grpSpLocks/>
          </p:cNvGrpSpPr>
          <p:nvPr/>
        </p:nvGrpSpPr>
        <p:grpSpPr bwMode="auto">
          <a:xfrm>
            <a:off x="5400675" y="2098675"/>
            <a:ext cx="1441450" cy="1554163"/>
            <a:chOff x="3402" y="1762"/>
            <a:chExt cx="908" cy="1306"/>
          </a:xfrm>
        </p:grpSpPr>
        <p:grpSp>
          <p:nvGrpSpPr>
            <p:cNvPr id="16504" name="Group 237"/>
            <p:cNvGrpSpPr>
              <a:grpSpLocks/>
            </p:cNvGrpSpPr>
            <p:nvPr/>
          </p:nvGrpSpPr>
          <p:grpSpPr bwMode="auto">
            <a:xfrm>
              <a:off x="3402" y="1762"/>
              <a:ext cx="908" cy="1216"/>
              <a:chOff x="2992" y="1075"/>
              <a:chExt cx="908" cy="1216"/>
            </a:xfrm>
          </p:grpSpPr>
          <p:sp>
            <p:nvSpPr>
              <p:cNvPr id="16506" name="Text Box 238"/>
              <p:cNvSpPr txBox="1">
                <a:spLocks noChangeArrowheads="1"/>
              </p:cNvSpPr>
              <p:nvPr/>
            </p:nvSpPr>
            <p:spPr bwMode="auto">
              <a:xfrm>
                <a:off x="3612" y="1075"/>
                <a:ext cx="288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6507" name="Text Box 239"/>
              <p:cNvSpPr txBox="1">
                <a:spLocks noChangeArrowheads="1"/>
              </p:cNvSpPr>
              <p:nvPr/>
            </p:nvSpPr>
            <p:spPr bwMode="auto">
              <a:xfrm>
                <a:off x="2992" y="1981"/>
                <a:ext cx="384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-1,5</a:t>
                </a:r>
              </a:p>
            </p:txBody>
          </p:sp>
        </p:grpSp>
        <p:sp>
          <p:nvSpPr>
            <p:cNvPr id="16505" name="Text Box 375"/>
            <p:cNvSpPr txBox="1">
              <a:spLocks noChangeArrowheads="1"/>
            </p:cNvSpPr>
            <p:nvPr/>
          </p:nvSpPr>
          <p:spPr bwMode="auto">
            <a:xfrm>
              <a:off x="3618" y="2784"/>
              <a:ext cx="19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•</a:t>
              </a:r>
            </a:p>
          </p:txBody>
        </p:sp>
      </p:grpSp>
      <p:grpSp>
        <p:nvGrpSpPr>
          <p:cNvPr id="16492" name="Group 39"/>
          <p:cNvGrpSpPr>
            <a:grpSpLocks/>
          </p:cNvGrpSpPr>
          <p:nvPr/>
        </p:nvGrpSpPr>
        <p:grpSpPr bwMode="auto">
          <a:xfrm>
            <a:off x="6705600" y="3429000"/>
            <a:ext cx="762000" cy="1112838"/>
            <a:chOff x="6705600" y="4572001"/>
            <a:chExt cx="762000" cy="1482840"/>
          </a:xfrm>
        </p:grpSpPr>
        <p:sp>
          <p:nvSpPr>
            <p:cNvPr id="16502" name="TextBox 30"/>
            <p:cNvSpPr txBox="1">
              <a:spLocks noChangeArrowheads="1"/>
            </p:cNvSpPr>
            <p:nvPr/>
          </p:nvSpPr>
          <p:spPr bwMode="auto">
            <a:xfrm>
              <a:off x="6705600" y="5562600"/>
              <a:ext cx="533400" cy="49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6503" name="TextBox 32"/>
            <p:cNvSpPr txBox="1">
              <a:spLocks noChangeArrowheads="1"/>
            </p:cNvSpPr>
            <p:nvPr/>
          </p:nvSpPr>
          <p:spPr bwMode="auto">
            <a:xfrm>
              <a:off x="7162800" y="4572001"/>
              <a:ext cx="304800" cy="49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6493" name="Group 48"/>
          <p:cNvGrpSpPr>
            <a:grpSpLocks/>
          </p:cNvGrpSpPr>
          <p:nvPr/>
        </p:nvGrpSpPr>
        <p:grpSpPr bwMode="auto">
          <a:xfrm>
            <a:off x="6324600" y="1412875"/>
            <a:ext cx="2149475" cy="3273425"/>
            <a:chOff x="6324600" y="1882952"/>
            <a:chExt cx="2149473" cy="4365448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5295484" y="3161886"/>
              <a:ext cx="4115631" cy="20573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01" name="Text Box 236"/>
            <p:cNvSpPr txBox="1">
              <a:spLocks noChangeArrowheads="1"/>
            </p:cNvSpPr>
            <p:nvPr/>
          </p:nvSpPr>
          <p:spPr bwMode="auto">
            <a:xfrm rot="-4079244">
              <a:off x="7462379" y="2497757"/>
              <a:ext cx="1626499" cy="39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</a:rPr>
                <a:t>y = 2x-2</a:t>
              </a:r>
            </a:p>
          </p:txBody>
        </p:sp>
      </p:grpSp>
      <p:sp>
        <p:nvSpPr>
          <p:cNvPr id="16494" name="TextBox 42"/>
          <p:cNvSpPr txBox="1">
            <a:spLocks noChangeArrowheads="1"/>
          </p:cNvSpPr>
          <p:nvPr/>
        </p:nvSpPr>
        <p:spPr bwMode="auto">
          <a:xfrm>
            <a:off x="6096000" y="3436938"/>
            <a:ext cx="38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-1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4229100" y="2114550"/>
            <a:ext cx="3657600" cy="2514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6" name="Text Box 236"/>
          <p:cNvSpPr txBox="1">
            <a:spLocks noChangeArrowheads="1"/>
          </p:cNvSpPr>
          <p:nvPr/>
        </p:nvSpPr>
        <p:spPr bwMode="auto">
          <a:xfrm rot="3579090">
            <a:off x="4903788" y="188595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y = -2x-2</a:t>
            </a:r>
          </a:p>
        </p:txBody>
      </p:sp>
      <p:sp>
        <p:nvSpPr>
          <p:cNvPr id="16497" name="Rectangle 29"/>
          <p:cNvSpPr>
            <a:spLocks noChangeArrowheads="1"/>
          </p:cNvSpPr>
          <p:nvPr/>
        </p:nvSpPr>
        <p:spPr bwMode="auto">
          <a:xfrm>
            <a:off x="0" y="0"/>
            <a:ext cx="9144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Nhiệm vụ 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Đồ thị 3 hàm số trên có đường thẳng nào song song với nhau? Cắt nhau?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 sz="1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498" name="TextBox 30"/>
          <p:cNvSpPr txBox="1">
            <a:spLocks noChangeArrowheads="1"/>
          </p:cNvSpPr>
          <p:nvPr/>
        </p:nvSpPr>
        <p:spPr bwMode="auto">
          <a:xfrm>
            <a:off x="2590800" y="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NHÓM </a:t>
            </a:r>
          </a:p>
        </p:txBody>
      </p:sp>
      <p:pic>
        <p:nvPicPr>
          <p:cNvPr id="33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676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352FBB-62E6-460C-BF60-580BD8F5214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19468" name="Text Box 4"/>
          <p:cNvSpPr txBox="1">
            <a:spLocks noChangeArrowheads="1"/>
          </p:cNvSpPr>
          <p:nvPr/>
        </p:nvSpPr>
        <p:spPr bwMode="auto">
          <a:xfrm>
            <a:off x="0" y="285750"/>
            <a:ext cx="914400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SONG </a:t>
            </a:r>
            <a:r>
              <a:rPr lang="en-US" altLang="en-US" sz="24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ĐƯỜNG THẲNG CẮT NHAU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9600" y="1485900"/>
            <a:ext cx="8382000" cy="914400"/>
            <a:chOff x="288" y="2256"/>
            <a:chExt cx="5280" cy="768"/>
          </a:xfrm>
        </p:grpSpPr>
        <p:sp>
          <p:nvSpPr>
            <p:cNvPr id="18442" name="AutoShape 6"/>
            <p:cNvSpPr>
              <a:spLocks noChangeArrowheads="1"/>
            </p:cNvSpPr>
            <p:nvPr/>
          </p:nvSpPr>
          <p:spPr bwMode="auto">
            <a:xfrm>
              <a:off x="288" y="2256"/>
              <a:ext cx="5280" cy="768"/>
            </a:xfrm>
            <a:prstGeom prst="roundRect">
              <a:avLst>
                <a:gd name="adj" fmla="val 40028"/>
              </a:avLst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418" name="Text Box 7"/>
            <p:cNvSpPr txBox="1">
              <a:spLocks noChangeArrowheads="1"/>
            </p:cNvSpPr>
            <p:nvPr/>
          </p:nvSpPr>
          <p:spPr bwMode="auto">
            <a:xfrm>
              <a:off x="336" y="2336"/>
              <a:ext cx="5088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 nào hai đường thẳng </a:t>
              </a:r>
              <a:r>
                <a:rPr lang="en-US" altLang="en-US" sz="2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= ax +b </a:t>
              </a: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a≠0</a:t>
              </a: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en-US" sz="2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 y = a’x+b’ </a:t>
              </a: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a’≠0</a:t>
              </a: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b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 song với nhau ? Trùng nhau ? Cắt nhau ?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447800" y="1657350"/>
            <a:ext cx="5943600" cy="1898650"/>
            <a:chOff x="720" y="1824"/>
            <a:chExt cx="3744" cy="1595"/>
          </a:xfrm>
        </p:grpSpPr>
        <p:sp>
          <p:nvSpPr>
            <p:cNvPr id="17414" name="Text Box 9"/>
            <p:cNvSpPr txBox="1">
              <a:spLocks noChangeArrowheads="1"/>
            </p:cNvSpPr>
            <p:nvPr/>
          </p:nvSpPr>
          <p:spPr bwMode="auto">
            <a:xfrm>
              <a:off x="720" y="1824"/>
              <a:ext cx="374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 song song.</a:t>
              </a:r>
            </a:p>
          </p:txBody>
        </p:sp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720" y="2928"/>
              <a:ext cx="374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toán áp dụng.</a:t>
              </a:r>
            </a:p>
          </p:txBody>
        </p:sp>
        <p:sp>
          <p:nvSpPr>
            <p:cNvPr id="17416" name="Text Box 11"/>
            <p:cNvSpPr txBox="1">
              <a:spLocks noChangeArrowheads="1"/>
            </p:cNvSpPr>
            <p:nvPr/>
          </p:nvSpPr>
          <p:spPr bwMode="auto">
            <a:xfrm>
              <a:off x="720" y="2352"/>
              <a:ext cx="374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 cắt nhau.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4743450"/>
            <a:ext cx="4572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FB2F78-5124-4CDF-8FB4-8720DE822A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8435" name="Text Box 186"/>
          <p:cNvSpPr txBox="1">
            <a:spLocks noChangeArrowheads="1"/>
          </p:cNvSpPr>
          <p:nvPr/>
        </p:nvSpPr>
        <p:spPr bwMode="auto">
          <a:xfrm>
            <a:off x="184150" y="571500"/>
            <a:ext cx="82740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(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):  y = ax+ b    (a≠0)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và (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):  y = a’x+b’  (a’≠0)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28675" y="1771650"/>
            <a:ext cx="7048500" cy="1231900"/>
            <a:chOff x="828675" y="2362200"/>
            <a:chExt cx="7048500" cy="1641714"/>
          </a:xfrm>
        </p:grpSpPr>
        <p:sp>
          <p:nvSpPr>
            <p:cNvPr id="18443" name="Text Box 187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7010400" cy="77970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30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// (</a:t>
              </a:r>
              <a:r>
                <a:rPr lang="en-US" altLang="en-US" sz="30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      ?</a:t>
              </a: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4" name="Text Box 190"/>
            <p:cNvSpPr txBox="1">
              <a:spLocks noChangeArrowheads="1"/>
            </p:cNvSpPr>
            <p:nvPr/>
          </p:nvSpPr>
          <p:spPr bwMode="auto">
            <a:xfrm>
              <a:off x="828675" y="3224214"/>
              <a:ext cx="7048500" cy="77970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n-US" altLang="en-US" sz="30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≡ (</a:t>
              </a:r>
              <a:r>
                <a:rPr lang="en-US" altLang="en-US" sz="30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   </a:t>
              </a:r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      ?</a:t>
              </a:r>
              <a:endPara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3438525"/>
            <a:ext cx="85344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mặt phẳng ,có hai đường thẳng </a:t>
            </a:r>
            <a:r>
              <a:rPr lang="en-US" altLang="en-US" sz="3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song song</a:t>
            </a:r>
            <a:r>
              <a:rPr lang="en-US" altLang="en-US" sz="3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3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trùng nhau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nó thế nào ?</a:t>
            </a:r>
            <a:r>
              <a:rPr lang="en-US" altLang="en-US" sz="3000" b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4608513"/>
            <a:ext cx="3048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>
                <a:latin typeface="Times New Roman" panose="02020603050405020304" pitchFamily="18" charset="0"/>
              </a:rPr>
              <a:t>cắt nhau </a:t>
            </a:r>
          </a:p>
        </p:txBody>
      </p:sp>
      <p:sp>
        <p:nvSpPr>
          <p:cNvPr id="11" name="Text Box 190"/>
          <p:cNvSpPr txBox="1">
            <a:spLocks noChangeArrowheads="1"/>
          </p:cNvSpPr>
          <p:nvPr/>
        </p:nvSpPr>
        <p:spPr bwMode="auto">
          <a:xfrm>
            <a:off x="838200" y="3028950"/>
            <a:ext cx="7048500" cy="58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 cắt (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   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57600" y="1790700"/>
            <a:ext cx="39624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= a’  và b ≠ b’</a:t>
            </a: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68713" y="2422525"/>
            <a:ext cx="318928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 = a’  và b = b’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4701F-4937-4C4A-B3F0-654BC1493E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38200" y="1123950"/>
            <a:ext cx="685800" cy="584200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1885950"/>
            <a:ext cx="7924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Tìm các cặp đường thẳng cắt nhau trong các đường thẳng sau: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+ 2   </a:t>
            </a:r>
            <a:r>
              <a:rPr lang="en-US" altLang="en-US" sz="3000" b="1">
                <a:latin typeface="Times New Roman" panose="02020603050405020304" pitchFamily="18" charset="0"/>
              </a:rPr>
              <a:t>;   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– 1 </a:t>
            </a:r>
            <a:r>
              <a:rPr lang="en-US" altLang="en-US" sz="3000" b="1">
                <a:latin typeface="Times New Roman" panose="02020603050405020304" pitchFamily="18" charset="0"/>
              </a:rPr>
              <a:t>;    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y = 1,5x + 2</a:t>
            </a: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1752600" y="120015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CẶP ĐÔI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ECA358-E694-4D1E-A766-498440294D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4800" y="666750"/>
            <a:ext cx="609600" cy="554038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3400" y="1209675"/>
            <a:ext cx="7924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Tìm các cặp đường thẳng cắt nhau trong các đường thẳng sau: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</a:rPr>
              <a:t>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+ 2   </a:t>
            </a:r>
            <a:r>
              <a:rPr lang="en-US" altLang="en-US" sz="3000" b="1">
                <a:latin typeface="Times New Roman" panose="02020603050405020304" pitchFamily="18" charset="0"/>
              </a:rPr>
              <a:t>;   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y = 0,5x – 1 </a:t>
            </a:r>
            <a:r>
              <a:rPr lang="en-US" altLang="en-US" sz="3000" b="1">
                <a:latin typeface="Times New Roman" panose="02020603050405020304" pitchFamily="18" charset="0"/>
              </a:rPr>
              <a:t>;    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</a:rPr>
              <a:t>y = 1,5x + 2</a:t>
            </a:r>
          </a:p>
        </p:txBody>
      </p:sp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1295400" y="74295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CẶP ĐÔI</a:t>
            </a:r>
          </a:p>
        </p:txBody>
      </p:sp>
      <p:pic>
        <p:nvPicPr>
          <p:cNvPr id="13" name="Picture 6" descr="Digit 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055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565635-A567-4548-A6DA-ADCED7FCD0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81000" y="895350"/>
            <a:ext cx="8229600" cy="15541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b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600" b="1" i="1">
                <a:latin typeface="Times New Roman" panose="02020603050405020304" pitchFamily="18" charset="0"/>
              </a:rPr>
              <a:t>Hai đường thẳng </a:t>
            </a:r>
            <a:r>
              <a:rPr lang="en-US" altLang="en-US" sz="2600" b="1">
                <a:latin typeface="Times New Roman" panose="02020603050405020304" pitchFamily="18" charset="0"/>
              </a:rPr>
              <a:t> (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600" b="1">
                <a:latin typeface="Times New Roman" panose="02020603050405020304" pitchFamily="18" charset="0"/>
              </a:rPr>
              <a:t>): </a:t>
            </a:r>
            <a:r>
              <a:rPr lang="en-US" altLang="en-US" sz="2600" b="1" i="1">
                <a:latin typeface="Times New Roman" panose="02020603050405020304" pitchFamily="18" charset="0"/>
              </a:rPr>
              <a:t> </a:t>
            </a:r>
            <a:r>
              <a:rPr lang="en-US" altLang="en-US" sz="2600" b="1" i="1">
                <a:solidFill>
                  <a:srgbClr val="0000CC"/>
                </a:solidFill>
                <a:latin typeface="Times New Roman" panose="02020603050405020304" pitchFamily="18" charset="0"/>
              </a:rPr>
              <a:t>y = ax+b</a:t>
            </a:r>
            <a:r>
              <a:rPr lang="en-US" altLang="en-US" sz="2600" b="1" i="1">
                <a:latin typeface="Times New Roman" panose="02020603050405020304" pitchFamily="18" charset="0"/>
              </a:rPr>
              <a:t>    (</a:t>
            </a:r>
            <a:r>
              <a:rPr lang="en-US" altLang="en-US" sz="2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a≠0</a:t>
            </a:r>
            <a:r>
              <a:rPr lang="en-US" altLang="en-US" sz="2600" b="1" i="1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i="1">
                <a:latin typeface="Times New Roman" panose="02020603050405020304" pitchFamily="18" charset="0"/>
              </a:rPr>
              <a:t>                         và    </a:t>
            </a:r>
            <a:r>
              <a:rPr lang="en-US" altLang="en-US" sz="2600" b="1">
                <a:latin typeface="Times New Roman" panose="02020603050405020304" pitchFamily="18" charset="0"/>
              </a:rPr>
              <a:t>(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d’</a:t>
            </a:r>
            <a:r>
              <a:rPr lang="en-US" altLang="en-US" sz="2600" b="1">
                <a:latin typeface="Times New Roman" panose="02020603050405020304" pitchFamily="18" charset="0"/>
              </a:rPr>
              <a:t>):  </a:t>
            </a:r>
            <a:r>
              <a:rPr lang="en-US" altLang="en-US" sz="2600" b="1" i="1">
                <a:solidFill>
                  <a:srgbClr val="0000CC"/>
                </a:solidFill>
                <a:latin typeface="Times New Roman" panose="02020603050405020304" pitchFamily="18" charset="0"/>
              </a:rPr>
              <a:t>y= a’x +b’ </a:t>
            </a:r>
            <a:r>
              <a:rPr lang="en-US" altLang="en-US" sz="2600" b="1" i="1">
                <a:latin typeface="Times New Roman" panose="02020603050405020304" pitchFamily="18" charset="0"/>
              </a:rPr>
              <a:t>(</a:t>
            </a:r>
            <a:r>
              <a:rPr lang="en-US" altLang="en-US" sz="2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a’≠0</a:t>
            </a:r>
            <a:r>
              <a:rPr lang="en-US" altLang="en-U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/>
              <a:t>)</a:t>
            </a:r>
            <a:endParaRPr lang="en-US" altLang="en-US" sz="26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190"/>
          <p:cNvSpPr txBox="1">
            <a:spLocks noChangeArrowheads="1"/>
          </p:cNvSpPr>
          <p:nvPr/>
        </p:nvSpPr>
        <p:spPr bwMode="auto">
          <a:xfrm>
            <a:off x="1600200" y="2597150"/>
            <a:ext cx="4953000" cy="584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 cắt (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endParaRPr lang="en-US" alt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19600" y="2647950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≠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a’</a:t>
            </a:r>
            <a:endParaRPr lang="en-US" altLang="en-US" sz="2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8A341F-1C6F-479E-B20E-A62517DD12C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838200" y="74295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Blip>
                <a:blip r:embed="rId2"/>
              </a:buBlip>
            </a:pPr>
            <a:r>
              <a:rPr lang="en-US" altLang="en-US" b="1">
                <a:latin typeface="Arial" panose="020B0604020202020204" pitchFamily="34" charset="0"/>
              </a:rPr>
              <a:t>  </a:t>
            </a:r>
            <a:r>
              <a:rPr lang="en-US" altLang="en-US" sz="3000" b="1" u="sng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</a:t>
            </a:r>
            <a:endParaRPr lang="en-US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86" name="Group 146"/>
          <p:cNvGraphicFramePr>
            <a:graphicFrameLocks noGrp="1"/>
          </p:cNvGraphicFramePr>
          <p:nvPr/>
        </p:nvGraphicFramePr>
        <p:xfrm>
          <a:off x="4165600" y="800100"/>
          <a:ext cx="4419600" cy="3498849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303" marB="34303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3614738" y="314325"/>
            <a:ext cx="5321300" cy="3886200"/>
            <a:chOff x="2277" y="264"/>
            <a:chExt cx="3352" cy="3264"/>
          </a:xfrm>
        </p:grpSpPr>
        <p:sp>
          <p:nvSpPr>
            <p:cNvPr id="22637" name="Line 140"/>
            <p:cNvSpPr>
              <a:spLocks noChangeShapeType="1"/>
            </p:cNvSpPr>
            <p:nvPr/>
          </p:nvSpPr>
          <p:spPr bwMode="auto">
            <a:xfrm>
              <a:off x="3522" y="960"/>
              <a:ext cx="1086" cy="2208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141"/>
            <p:cNvSpPr>
              <a:spLocks noChangeShapeType="1"/>
            </p:cNvSpPr>
            <p:nvPr/>
          </p:nvSpPr>
          <p:spPr bwMode="auto">
            <a:xfrm flipH="1">
              <a:off x="2784" y="1074"/>
              <a:ext cx="1536" cy="1872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Text Box 143"/>
            <p:cNvSpPr txBox="1">
              <a:spLocks noChangeArrowheads="1"/>
            </p:cNvSpPr>
            <p:nvPr/>
          </p:nvSpPr>
          <p:spPr bwMode="auto">
            <a:xfrm>
              <a:off x="4272" y="960"/>
              <a:ext cx="28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2640" name="Text Box 144"/>
            <p:cNvSpPr txBox="1">
              <a:spLocks noChangeArrowheads="1"/>
            </p:cNvSpPr>
            <p:nvPr/>
          </p:nvSpPr>
          <p:spPr bwMode="auto">
            <a:xfrm>
              <a:off x="3321" y="783"/>
              <a:ext cx="28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Arial" panose="020B0604020202020204" pitchFamily="34" charset="0"/>
                </a:rPr>
                <a:t>d’</a:t>
              </a:r>
            </a:p>
          </p:txBody>
        </p:sp>
        <p:grpSp>
          <p:nvGrpSpPr>
            <p:cNvPr id="22641" name="Group 149"/>
            <p:cNvGrpSpPr>
              <a:grpSpLocks/>
            </p:cNvGrpSpPr>
            <p:nvPr/>
          </p:nvGrpSpPr>
          <p:grpSpPr bwMode="auto">
            <a:xfrm>
              <a:off x="2277" y="264"/>
              <a:ext cx="3352" cy="3264"/>
              <a:chOff x="2277" y="264"/>
              <a:chExt cx="3352" cy="3264"/>
            </a:xfrm>
          </p:grpSpPr>
          <p:grpSp>
            <p:nvGrpSpPr>
              <p:cNvPr id="22642" name="Group 128"/>
              <p:cNvGrpSpPr>
                <a:grpSpLocks/>
              </p:cNvGrpSpPr>
              <p:nvPr/>
            </p:nvGrpSpPr>
            <p:grpSpPr bwMode="auto">
              <a:xfrm>
                <a:off x="2277" y="264"/>
                <a:ext cx="3352" cy="3264"/>
                <a:chOff x="2208" y="144"/>
                <a:chExt cx="3352" cy="3264"/>
              </a:xfrm>
            </p:grpSpPr>
            <p:sp>
              <p:nvSpPr>
                <p:cNvPr id="22644" name="Line 129"/>
                <p:cNvSpPr>
                  <a:spLocks noChangeShapeType="1"/>
                </p:cNvSpPr>
                <p:nvPr/>
              </p:nvSpPr>
              <p:spPr bwMode="auto">
                <a:xfrm>
                  <a:off x="2208" y="2182"/>
                  <a:ext cx="31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5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792" y="336"/>
                  <a:ext cx="0" cy="307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6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5224" y="2113"/>
                  <a:ext cx="336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800">
                      <a:solidFill>
                        <a:srgbClr val="C00000"/>
                      </a:solidFill>
                      <a:latin typeface="Times New Roman" panose="02020603050405020304" pitchFamily="18" charset="0"/>
                    </a:rPr>
                    <a:t>x</a:t>
                  </a:r>
                </a:p>
              </p:txBody>
            </p:sp>
            <p:sp>
              <p:nvSpPr>
                <p:cNvPr id="22647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792" y="144"/>
                  <a:ext cx="336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800">
                      <a:solidFill>
                        <a:srgbClr val="C00000"/>
                      </a:solidFill>
                      <a:latin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22648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590" y="2076"/>
                  <a:ext cx="336" cy="4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800" b="1">
                      <a:latin typeface="Times New Roman" panose="020206030504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22643" name="Text Box 148"/>
              <p:cNvSpPr txBox="1">
                <a:spLocks noChangeArrowheads="1"/>
              </p:cNvSpPr>
              <p:nvPr/>
            </p:nvSpPr>
            <p:spPr bwMode="auto">
              <a:xfrm>
                <a:off x="3355" y="1462"/>
                <a:ext cx="98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</a:rPr>
                  <a:t>b =b’</a:t>
                </a:r>
                <a:r>
                  <a:rPr lang="en-US" altLang="en-US" sz="1400" b="1">
                    <a:latin typeface="Times New Roman" panose="02020603050405020304" pitchFamily="18" charset="0"/>
                  </a:rPr>
                  <a:t>●</a:t>
                </a:r>
              </a:p>
            </p:txBody>
          </p:sp>
        </p:grpSp>
      </p:grpSp>
      <p:sp>
        <p:nvSpPr>
          <p:cNvPr id="10390" name="Text Box 150"/>
          <p:cNvSpPr txBox="1">
            <a:spLocks noChangeArrowheads="1"/>
          </p:cNvSpPr>
          <p:nvPr/>
        </p:nvSpPr>
        <p:spPr bwMode="auto">
          <a:xfrm>
            <a:off x="165100" y="1600200"/>
            <a:ext cx="3962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5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</a:rPr>
              <a:t>* Hai đường thẳng 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     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y = ax+b  </a:t>
            </a:r>
            <a:r>
              <a:rPr lang="en-US" altLang="en-US" sz="2600" b="1">
                <a:latin typeface="Times New Roman" panose="02020603050405020304" pitchFamily="18" charset="0"/>
              </a:rPr>
              <a:t> (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a≠0</a:t>
            </a:r>
            <a:r>
              <a:rPr lang="en-US" altLang="en-US" sz="2600" b="1">
                <a:latin typeface="Times New Roman" panose="02020603050405020304" pitchFamily="18" charset="0"/>
              </a:rPr>
              <a:t>)   (d)                        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và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y = a’x+b’</a:t>
            </a:r>
            <a:r>
              <a:rPr lang="en-US" altLang="en-US" sz="2600" b="1">
                <a:latin typeface="Times New Roman" panose="02020603050405020304" pitchFamily="18" charset="0"/>
              </a:rPr>
              <a:t> (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a’≠0</a:t>
            </a:r>
            <a:r>
              <a:rPr lang="en-US" altLang="en-US" sz="2600" b="1">
                <a:latin typeface="Times New Roman" panose="02020603050405020304" pitchFamily="18" charset="0"/>
              </a:rPr>
              <a:t>)  (d’)</a:t>
            </a:r>
          </a:p>
          <a:p>
            <a:pPr eaLnBrk="1" hangingPunct="1">
              <a:spcBef>
                <a:spcPct val="55000"/>
              </a:spcBef>
              <a:buClrTx/>
              <a:buSzTx/>
              <a:buFontTx/>
              <a:buNone/>
            </a:pPr>
            <a:r>
              <a:rPr lang="en-US" altLang="en-US" sz="2600" b="1">
                <a:latin typeface="Times New Roman" panose="02020603050405020304" pitchFamily="18" charset="0"/>
              </a:rPr>
              <a:t>có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a ≠ a’  </a:t>
            </a:r>
            <a:r>
              <a:rPr lang="en-US" altLang="en-US" sz="2600" b="1">
                <a:latin typeface="Times New Roman" panose="02020603050405020304" pitchFamily="18" charset="0"/>
              </a:rPr>
              <a:t>và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b = b’</a:t>
            </a:r>
            <a:br>
              <a:rPr lang="en-US" altLang="en-US" sz="2600" b="1">
                <a:latin typeface="Times New Roman" panose="02020603050405020304" pitchFamily="18" charset="0"/>
              </a:rPr>
            </a:br>
            <a:r>
              <a:rPr lang="en-US" altLang="en-US" sz="2600" b="1">
                <a:latin typeface="Times New Roman" panose="02020603050405020304" pitchFamily="18" charset="0"/>
              </a:rPr>
              <a:t>thì chúng cắt nhau tại một điểm trên trục tung có tung độ bằng </a:t>
            </a:r>
            <a:r>
              <a:rPr lang="en-US" alt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6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1266</TotalTime>
  <Words>1756</Words>
  <Application>Microsoft Office PowerPoint</Application>
  <PresentationFormat>On-screen Show (16:9)</PresentationFormat>
  <Paragraphs>177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Black</vt:lpstr>
      <vt:lpstr>Garamond</vt:lpstr>
      <vt:lpstr>Tahoma</vt:lpstr>
      <vt:lpstr>Times New Roman</vt:lpstr>
      <vt:lpstr>Wingdings</vt:lpstr>
      <vt:lpstr>Default Design</vt:lpstr>
      <vt:lpstr>Mountain Top</vt:lpstr>
      <vt:lpstr>Blends</vt:lpstr>
      <vt:lpstr>Pixel</vt:lpstr>
      <vt:lpstr>Edge</vt:lpstr>
      <vt:lpstr>Textured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A36697 Dương Tuấn Anh</cp:lastModifiedBy>
  <cp:revision>126</cp:revision>
  <dcterms:created xsi:type="dcterms:W3CDTF">2007-11-14T04:44:59Z</dcterms:created>
  <dcterms:modified xsi:type="dcterms:W3CDTF">2023-01-05T15:39:53Z</dcterms:modified>
</cp:coreProperties>
</file>