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1c3d2fbaf2e7449a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1" r:id="rId3"/>
  </p:sldMasterIdLst>
  <p:notesMasterIdLst>
    <p:notesMasterId r:id="rId35"/>
  </p:notesMasterIdLst>
  <p:sldIdLst>
    <p:sldId id="295" r:id="rId4"/>
    <p:sldId id="322" r:id="rId5"/>
    <p:sldId id="323" r:id="rId6"/>
    <p:sldId id="321" r:id="rId7"/>
    <p:sldId id="325" r:id="rId8"/>
    <p:sldId id="326" r:id="rId9"/>
    <p:sldId id="327" r:id="rId10"/>
    <p:sldId id="328" r:id="rId11"/>
    <p:sldId id="305" r:id="rId12"/>
    <p:sldId id="306" r:id="rId13"/>
    <p:sldId id="272" r:id="rId14"/>
    <p:sldId id="257" r:id="rId15"/>
    <p:sldId id="279" r:id="rId16"/>
    <p:sldId id="282" r:id="rId17"/>
    <p:sldId id="259" r:id="rId18"/>
    <p:sldId id="281" r:id="rId19"/>
    <p:sldId id="258" r:id="rId20"/>
    <p:sldId id="268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9" r:id="rId30"/>
    <p:sldId id="271" r:id="rId31"/>
    <p:sldId id="256" r:id="rId32"/>
    <p:sldId id="300" r:id="rId33"/>
    <p:sldId id="29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F4B2C-81B7-4E97-8F60-D086D3085D5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2D72-C79E-4C43-83C1-18C8F70C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3C315-B4C4-4539-A935-F9FF488AA37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2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5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8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8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7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528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7"/>
            <a:ext cx="5800725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8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31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2450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30233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4016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74898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16885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6020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7"/>
            <a:ext cx="77724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6183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966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7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36632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0417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960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08062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29501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3509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4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4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7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985B-E93F-487A-8FB9-375A44316EC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3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0.png"/><Relationship Id="rId18" Type="http://schemas.openxmlformats.org/officeDocument/2006/relationships/image" Target="../media/image190.png"/><Relationship Id="rId3" Type="http://schemas.openxmlformats.org/officeDocument/2006/relationships/image" Target="../media/image421.png"/><Relationship Id="rId7" Type="http://schemas.openxmlformats.org/officeDocument/2006/relationships/image" Target="../media/image80.png"/><Relationship Id="rId12" Type="http://schemas.openxmlformats.org/officeDocument/2006/relationships/image" Target="../media/image130.png"/><Relationship Id="rId17" Type="http://schemas.openxmlformats.org/officeDocument/2006/relationships/image" Target="../media/image180.png"/><Relationship Id="rId2" Type="http://schemas.openxmlformats.org/officeDocument/2006/relationships/image" Target="../media/image311.pn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20.png"/><Relationship Id="rId5" Type="http://schemas.openxmlformats.org/officeDocument/2006/relationships/image" Target="../media/image610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19" Type="http://schemas.openxmlformats.org/officeDocument/2006/relationships/image" Target="../media/image200.png"/><Relationship Id="rId4" Type="http://schemas.openxmlformats.org/officeDocument/2006/relationships/image" Target="../media/image510.png"/><Relationship Id="rId9" Type="http://schemas.openxmlformats.org/officeDocument/2006/relationships/image" Target="../media/image100.png"/><Relationship Id="rId1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slide" Target="slide18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2.xml"/><Relationship Id="rId18" Type="http://schemas.openxmlformats.org/officeDocument/2006/relationships/image" Target="../media/image31.png"/><Relationship Id="rId3" Type="http://schemas.openxmlformats.org/officeDocument/2006/relationships/image" Target="../media/image28.png"/><Relationship Id="rId21" Type="http://schemas.openxmlformats.org/officeDocument/2006/relationships/image" Target="../media/image55.png"/><Relationship Id="rId7" Type="http://schemas.openxmlformats.org/officeDocument/2006/relationships/image" Target="../media/image49.png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" Type="http://schemas.openxmlformats.org/officeDocument/2006/relationships/image" Target="../media/image27.jpeg"/><Relationship Id="rId16" Type="http://schemas.openxmlformats.org/officeDocument/2006/relationships/slide" Target="slide25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slide" Target="slide28.xml"/><Relationship Id="rId5" Type="http://schemas.openxmlformats.org/officeDocument/2006/relationships/image" Target="../media/image35.png"/><Relationship Id="rId15" Type="http://schemas.openxmlformats.org/officeDocument/2006/relationships/slide" Target="slide24.xml"/><Relationship Id="rId23" Type="http://schemas.openxmlformats.org/officeDocument/2006/relationships/slide" Target="slide27.xml"/><Relationship Id="rId10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slide" Target="slide29.xml"/><Relationship Id="rId9" Type="http://schemas.openxmlformats.org/officeDocument/2006/relationships/image" Target="../media/image51.png"/><Relationship Id="rId14" Type="http://schemas.openxmlformats.org/officeDocument/2006/relationships/slide" Target="slide23.xml"/><Relationship Id="rId2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70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2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250.png"/><Relationship Id="rId5" Type="http://schemas.openxmlformats.org/officeDocument/2006/relationships/image" Target="../media/image57.png"/><Relationship Id="rId15" Type="http://schemas.openxmlformats.org/officeDocument/2006/relationships/image" Target="../media/image290.pn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0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3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4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7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50.png"/><Relationship Id="rId5" Type="http://schemas.openxmlformats.org/officeDocument/2006/relationships/image" Target="../media/image57.png"/><Relationship Id="rId15" Type="http://schemas.openxmlformats.org/officeDocument/2006/relationships/image" Target="../media/image390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400.png"/><Relationship Id="rId5" Type="http://schemas.openxmlformats.org/officeDocument/2006/relationships/image" Target="../media/image57.png"/><Relationship Id="rId15" Type="http://schemas.openxmlformats.org/officeDocument/2006/relationships/image" Target="../media/image440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4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7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60.png"/><Relationship Id="rId17" Type="http://schemas.openxmlformats.org/officeDocument/2006/relationships/image" Target="../media/image511.png"/><Relationship Id="rId2" Type="http://schemas.openxmlformats.org/officeDocument/2006/relationships/audio" Target="../media/audio1.wav"/><Relationship Id="rId16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450.png"/><Relationship Id="rId5" Type="http://schemas.openxmlformats.org/officeDocument/2006/relationships/image" Target="../media/image57.png"/><Relationship Id="rId15" Type="http://schemas.openxmlformats.org/officeDocument/2006/relationships/image" Target="../media/image490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4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20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5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5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3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5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NULL"/><Relationship Id="rId5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834664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403649" y="1846566"/>
            <a:ext cx="3891533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Điền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trống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557070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69222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305188" y="68688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CA9FAFD7-1FFF-4A67-AE8D-700760DB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492896"/>
            <a:ext cx="583264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Nếu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đại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lượng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..……………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đại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lượng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thay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đổi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sao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với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mỗi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giá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trị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x, ta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luôn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xác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định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…………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giá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trị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tương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ứng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thì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gọi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là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lang="en-US" altLang="zh-C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lang="en-US" altLang="zh-C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x, x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gọi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là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……….</a:t>
            </a:r>
            <a:endParaRPr lang="zh-CN" altLang="en-US" sz="2200" dirty="0">
              <a:solidFill>
                <a:srgbClr val="00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3430069" y="2564905"/>
            <a:ext cx="1779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2631219" y="3560114"/>
            <a:ext cx="1436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5940153" y="4052266"/>
            <a:ext cx="1436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731145" y="615602"/>
            <a:ext cx="5299969" cy="855963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7 L 0.26788 -0.32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-160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136E-6 L 0.30972 -0.297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6" descr="未标题-2.png">
            <a:extLst>
              <a:ext uri="{FF2B5EF4-FFF2-40B4-BE49-F238E27FC236}">
                <a16:creationId xmlns:a16="http://schemas.microsoft.com/office/drawing/2014/main" id="{B1BDE7AD-CE0D-4BA2-8385-DD0B927A18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9"/>
            <a:ext cx="4644008" cy="3567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189"/>
              <p:cNvSpPr>
                <a:spLocks noChangeArrowheads="1"/>
              </p:cNvSpPr>
              <p:nvPr/>
            </p:nvSpPr>
            <p:spPr bwMode="auto">
              <a:xfrm>
                <a:off x="1221145" y="2890391"/>
                <a:ext cx="270260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CC00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>
                  <a:defRPr/>
                </a:pPr>
                <a:r>
                  <a:rPr lang="en-US" altLang="zh-CN" sz="32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y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=</m:t>
                    </m:r>
                    <m:r>
                      <a:rPr lang="en-US" altLang="zh-CN" sz="32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𝑎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𝑥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+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𝑏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 </m:t>
                    </m:r>
                  </m:oMath>
                </a14:m>
                <a:endParaRPr lang="en-US" altLang="zh-CN" sz="3200" i="1" kern="0" dirty="0">
                  <a:solidFill>
                    <a:srgbClr val="002060"/>
                  </a:solidFill>
                  <a:latin typeface="Cambria Math" panose="02040503050406030204" pitchFamily="18" charset="0"/>
                  <a:ea typeface="Yeseva One" panose="00000500000000000000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(</m:t>
                      </m:r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altLang="zh-CN" sz="3200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145" y="2890391"/>
                <a:ext cx="2702603" cy="1077218"/>
              </a:xfrm>
              <a:prstGeom prst="rect">
                <a:avLst/>
              </a:prstGeom>
              <a:blipFill>
                <a:blip r:embed="rId4"/>
                <a:stretch>
                  <a:fillRect l="-5631" t="-7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2245" y="2340297"/>
            <a:ext cx="2357454" cy="92121"/>
          </a:xfrm>
          <a:prstGeom prst="rect">
            <a:avLst/>
          </a:prstGeom>
        </p:spPr>
      </p:pic>
      <p:pic>
        <p:nvPicPr>
          <p:cNvPr id="53" name="图片 52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1757" y="2229271"/>
            <a:ext cx="324803" cy="324803"/>
          </a:xfrm>
          <a:prstGeom prst="rect">
            <a:avLst/>
          </a:prstGeom>
        </p:spPr>
      </p:pic>
      <p:pic>
        <p:nvPicPr>
          <p:cNvPr id="54" name="图片 53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2246" y="1903295"/>
            <a:ext cx="479993" cy="576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726577" y="1865501"/>
                <a:ext cx="17145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577" y="1865501"/>
                <a:ext cx="17145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5281757" y="2505648"/>
            <a:ext cx="285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đồng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biến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6143" y="3893027"/>
            <a:ext cx="2357454" cy="92121"/>
          </a:xfrm>
          <a:prstGeom prst="rect">
            <a:avLst/>
          </a:prstGeom>
        </p:spPr>
      </p:pic>
      <p:pic>
        <p:nvPicPr>
          <p:cNvPr id="58" name="图片 5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05655" y="3782001"/>
            <a:ext cx="324803" cy="324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796136" y="3475899"/>
                <a:ext cx="17145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3475899"/>
                <a:ext cx="171451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5205654" y="4184540"/>
            <a:ext cx="344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nghịch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biến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15" name="Rectangle 189">
            <a:extLst>
              <a:ext uri="{FF2B5EF4-FFF2-40B4-BE49-F238E27FC236}">
                <a16:creationId xmlns:a16="http://schemas.microsoft.com/office/drawing/2014/main" id="{C64CF921-73A1-4786-A692-2AF85B70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626" y="2191426"/>
            <a:ext cx="27026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2.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Tính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chất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图片 53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2113" y="3362824"/>
            <a:ext cx="479993" cy="5762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/>
      <p:bldP spid="55" grpId="0"/>
      <p:bldP spid="56" grpId="0"/>
      <p:bldP spid="60" grpId="0"/>
      <p:bldP spid="61" grpId="0"/>
      <p:bldP spid="15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41021" y="-934769"/>
            <a:ext cx="2424873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3758" y="-134088"/>
            <a:ext cx="1635955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713569" y="311928"/>
            <a:ext cx="4059393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548982" y="1613995"/>
            <a:ext cx="1185708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327781" y="5494511"/>
            <a:ext cx="2444907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211284" y="5555952"/>
            <a:ext cx="928467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77313" y="1407983"/>
            <a:ext cx="5389379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6285" y="882212"/>
            <a:ext cx="6791435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2EE5AC06-7E02-4BB7-8176-CBF4DB34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85" y="2353643"/>
            <a:ext cx="4337037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3394" y="5778692"/>
            <a:ext cx="2231795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170050" y="5363546"/>
            <a:ext cx="959985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65E52-2ACA-4A1F-8B24-2A98D2CC1E84}"/>
              </a:ext>
            </a:extLst>
          </p:cNvPr>
          <p:cNvSpPr txBox="1">
            <a:spLocks/>
          </p:cNvSpPr>
          <p:nvPr/>
        </p:nvSpPr>
        <p:spPr>
          <a:xfrm>
            <a:off x="259499" y="1147944"/>
            <a:ext cx="6372256" cy="1461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Hình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 sinh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Thời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Nhiệm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2781" y="851520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0673547F-5E55-4655-B192-C17D7FEAF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5066" y="3900189"/>
            <a:ext cx="3217543" cy="180986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7666B8B-27A7-4519-BE04-71CFD27A33D7}"/>
              </a:ext>
            </a:extLst>
          </p:cNvPr>
          <p:cNvSpPr txBox="1"/>
          <p:nvPr/>
        </p:nvSpPr>
        <p:spPr>
          <a:xfrm>
            <a:off x="1597986" y="66134"/>
            <a:ext cx="6799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316E49B-A15F-4A66-B0E9-11F784A5580A}"/>
              </a:ext>
            </a:extLst>
          </p:cNvPr>
          <p:cNvSpPr/>
          <p:nvPr/>
        </p:nvSpPr>
        <p:spPr>
          <a:xfrm>
            <a:off x="158409" y="2440496"/>
            <a:ext cx="5019384" cy="377886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8D1EAB-0756-4604-B2D5-2D2A73E8AE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614" y="2609723"/>
                <a:ext cx="4805179" cy="3536236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Đề bài:</a:t>
                </a: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Khi x =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= 6</a:t>
                </a: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8D1EAB-0756-4604-B2D5-2D2A73E8A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614" y="2609723"/>
                <a:ext cx="4805179" cy="3536236"/>
              </a:xfrm>
              <a:blipFill>
                <a:blip r:embed="rId5"/>
                <a:stretch>
                  <a:fillRect l="-1904" t="-24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2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2" grpId="0" animBg="1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8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1" y="5789405"/>
            <a:ext cx="485579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9D600BB-0362-4B73-9CCF-6EF0FF58F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" y="416784"/>
                <a:ext cx="4330441" cy="26743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(*)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Khi x =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= 6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9D600BB-0362-4B73-9CCF-6EF0FF58F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6784"/>
                <a:ext cx="4330441" cy="2674304"/>
              </a:xfrm>
              <a:prstGeom prst="rect">
                <a:avLst/>
              </a:prstGeom>
              <a:blipFill>
                <a:blip r:embed="rId2"/>
                <a:stretch>
                  <a:fillRect l="-2113" t="-3189" b="-6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CDDE2C5-B29F-406F-B76D-ACA900D222AE}"/>
              </a:ext>
            </a:extLst>
          </p:cNvPr>
          <p:cNvCxnSpPr>
            <a:cxnSpLocks/>
          </p:cNvCxnSpPr>
          <p:nvPr/>
        </p:nvCxnSpPr>
        <p:spPr>
          <a:xfrm>
            <a:off x="4351529" y="416784"/>
            <a:ext cx="0" cy="5825765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w="lg" len="med"/>
            <a:tailEnd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1557F55-9B17-4C3B-B19B-EDEBCFEDF8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1229" y="4465708"/>
                <a:ext cx="4949741" cy="32528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x = 2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y = 6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(*),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.2+2=6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 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.2=4</m:t>
                      </m:r>
                    </m:oMath>
                    <m:oMath xmlns:m="http://schemas.openxmlformats.org/officeDocument/2006/math"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−1=2</m:t>
                      </m:r>
                    </m:oMath>
                    <m:oMath xmlns:m="http://schemas.openxmlformats.org/officeDocument/2006/math"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 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TM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1557F55-9B17-4C3B-B19B-EDEBCFEDF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225" y="4465706"/>
                <a:ext cx="4949741" cy="3252835"/>
              </a:xfrm>
              <a:prstGeom prst="rect">
                <a:avLst/>
              </a:prstGeom>
              <a:blipFill>
                <a:blip r:embed="rId3"/>
                <a:stretch>
                  <a:fillRect l="-1847" t="-2627" r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A8B08A7-C988-488D-AEF4-A6C9B8B12AF6}"/>
              </a:ext>
            </a:extLst>
          </p:cNvPr>
          <p:cNvSpPr txBox="1"/>
          <p:nvPr/>
        </p:nvSpPr>
        <p:spPr>
          <a:xfrm>
            <a:off x="4687101" y="632446"/>
            <a:ext cx="4435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EDB8374-20D2-4BE1-9FDE-5988FE80CFE0}"/>
              </a:ext>
            </a:extLst>
          </p:cNvPr>
          <p:cNvSpPr txBox="1"/>
          <p:nvPr/>
        </p:nvSpPr>
        <p:spPr>
          <a:xfrm>
            <a:off x="4708190" y="316006"/>
            <a:ext cx="4435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20A01CD-3C4D-4123-B8C8-E9BD0C96F296}"/>
              </a:ext>
            </a:extLst>
          </p:cNvPr>
          <p:cNvSpPr txBox="1"/>
          <p:nvPr/>
        </p:nvSpPr>
        <p:spPr>
          <a:xfrm>
            <a:off x="4493400" y="1391154"/>
            <a:ext cx="2862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F5598F-6A27-40B9-95C4-0E89448D0712}"/>
                  </a:ext>
                </a:extLst>
              </p:cNvPr>
              <p:cNvSpPr txBox="1"/>
              <p:nvPr/>
            </p:nvSpPr>
            <p:spPr>
              <a:xfrm>
                <a:off x="216245" y="3437132"/>
                <a:ext cx="61852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F5598F-6A27-40B9-95C4-0E89448D0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41" y="3437134"/>
                <a:ext cx="61852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AE9951F-6999-48A6-A0A6-20FFE956B794}"/>
                  </a:ext>
                </a:extLst>
              </p:cNvPr>
              <p:cNvSpPr txBox="1"/>
              <p:nvPr/>
            </p:nvSpPr>
            <p:spPr>
              <a:xfrm>
                <a:off x="945271" y="3408629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AE9951F-6999-48A6-A0A6-20FFE956B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71" y="3408629"/>
                <a:ext cx="219032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6FCEF3C-EB26-4030-AD3E-A2C3FC3BCEF3}"/>
                  </a:ext>
                </a:extLst>
              </p:cNvPr>
              <p:cNvSpPr txBox="1"/>
              <p:nvPr/>
            </p:nvSpPr>
            <p:spPr>
              <a:xfrm>
                <a:off x="2831598" y="3424453"/>
                <a:ext cx="50761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6FCEF3C-EB26-4030-AD3E-A2C3FC3BC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598" y="3424454"/>
                <a:ext cx="50761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B0A7FC8-2CB7-44B4-A866-63298465292B}"/>
                  </a:ext>
                </a:extLst>
              </p:cNvPr>
              <p:cNvSpPr txBox="1"/>
              <p:nvPr/>
            </p:nvSpPr>
            <p:spPr>
              <a:xfrm>
                <a:off x="4306503" y="1054472"/>
                <a:ext cx="49659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−1≠0⟺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B0A7FC8-2CB7-44B4-A866-632984652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503" y="1054469"/>
                <a:ext cx="496597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24576B5-740D-4355-A66A-62820E126545}"/>
                  </a:ext>
                </a:extLst>
              </p:cNvPr>
              <p:cNvSpPr txBox="1"/>
              <p:nvPr/>
            </p:nvSpPr>
            <p:spPr>
              <a:xfrm>
                <a:off x="6475358" y="1768339"/>
                <a:ext cx="269945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ợ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24576B5-740D-4355-A66A-62820E126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358" y="1768339"/>
                <a:ext cx="2699452" cy="1200329"/>
              </a:xfrm>
              <a:prstGeom prst="rect">
                <a:avLst/>
              </a:prstGeom>
              <a:blipFill>
                <a:blip r:embed="rId8"/>
                <a:stretch>
                  <a:fillRect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21AB29D-6E6D-4765-A4C0-B58D725DC4F1}"/>
              </a:ext>
            </a:extLst>
          </p:cNvPr>
          <p:cNvSpPr txBox="1"/>
          <p:nvPr/>
        </p:nvSpPr>
        <p:spPr>
          <a:xfrm>
            <a:off x="4493396" y="2921396"/>
            <a:ext cx="3142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610D85B-172C-4E89-9E9C-4005444B852C}"/>
                  </a:ext>
                </a:extLst>
              </p:cNvPr>
              <p:cNvSpPr txBox="1"/>
              <p:nvPr/>
            </p:nvSpPr>
            <p:spPr>
              <a:xfrm>
                <a:off x="6820668" y="3294523"/>
                <a:ext cx="246519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b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Kết hợp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b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610D85B-172C-4E89-9E9C-4005444B8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666" y="3294521"/>
                <a:ext cx="2465197" cy="1200329"/>
              </a:xfrm>
              <a:prstGeom prst="rect">
                <a:avLst/>
              </a:prstGeom>
              <a:blipFill>
                <a:blip r:embed="rId9"/>
                <a:stretch>
                  <a:fillRect l="-3960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5806D9E-3FC5-4A90-87C1-925474043259}"/>
                  </a:ext>
                </a:extLst>
              </p:cNvPr>
              <p:cNvSpPr txBox="1"/>
              <p:nvPr/>
            </p:nvSpPr>
            <p:spPr>
              <a:xfrm>
                <a:off x="945271" y="3400001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5806D9E-3FC5-4A90-87C1-925474043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71" y="3400001"/>
                <a:ext cx="219032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1A679B9-BF4C-4FDB-A1A0-E7377EF6CF3F}"/>
                  </a:ext>
                </a:extLst>
              </p:cNvPr>
              <p:cNvSpPr txBox="1"/>
              <p:nvPr/>
            </p:nvSpPr>
            <p:spPr>
              <a:xfrm>
                <a:off x="1441029" y="4645465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1A679B9-BF4C-4FDB-A1A0-E7377EF6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029" y="4645465"/>
                <a:ext cx="219032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959D726-C72B-4E7A-B6BC-0E5AABE916A0}"/>
                  </a:ext>
                </a:extLst>
              </p:cNvPr>
              <p:cNvSpPr txBox="1"/>
              <p:nvPr/>
            </p:nvSpPr>
            <p:spPr>
              <a:xfrm>
                <a:off x="1480364" y="4645465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959D726-C72B-4E7A-B6BC-0E5AABE91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64" y="4645465"/>
                <a:ext cx="219032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EE49556F-7CBA-44EA-B808-D4559CD58E25}"/>
                  </a:ext>
                </a:extLst>
              </p:cNvPr>
              <p:cNvSpPr txBox="1"/>
              <p:nvPr/>
            </p:nvSpPr>
            <p:spPr>
              <a:xfrm>
                <a:off x="945271" y="3401528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EE49556F-7CBA-44EA-B808-D4559CD58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71" y="3401528"/>
                <a:ext cx="2190320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242ABA4-327D-4F6C-8241-8173C43A60C5}"/>
                  </a:ext>
                </a:extLst>
              </p:cNvPr>
              <p:cNvSpPr txBox="1"/>
              <p:nvPr/>
            </p:nvSpPr>
            <p:spPr>
              <a:xfrm>
                <a:off x="7067977" y="1380600"/>
                <a:ext cx="19165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−1&gt;0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242ABA4-327D-4F6C-8241-8173C43A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974" y="1380597"/>
                <a:ext cx="191659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B1A8D12-4A5C-41AA-8FB9-8133EF9E3490}"/>
                  </a:ext>
                </a:extLst>
              </p:cNvPr>
              <p:cNvSpPr txBox="1"/>
              <p:nvPr/>
            </p:nvSpPr>
            <p:spPr>
              <a:xfrm>
                <a:off x="7330579" y="2928432"/>
                <a:ext cx="16751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−1&lt;0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B1A8D12-4A5C-41AA-8FB9-8133EF9E3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577" y="2928429"/>
                <a:ext cx="167511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8B43C84-0D14-433B-B57A-2CB8BD0CC395}"/>
                  </a:ext>
                </a:extLst>
              </p:cNvPr>
              <p:cNvSpPr txBox="1"/>
              <p:nvPr/>
            </p:nvSpPr>
            <p:spPr>
              <a:xfrm>
                <a:off x="945271" y="3411181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8B43C84-0D14-433B-B57A-2CB8BD0CC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71" y="3411182"/>
                <a:ext cx="2190320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B7F2095-1835-4273-A188-9007646879CD}"/>
                  </a:ext>
                </a:extLst>
              </p:cNvPr>
              <p:cNvSpPr txBox="1"/>
              <p:nvPr/>
            </p:nvSpPr>
            <p:spPr>
              <a:xfrm>
                <a:off x="1489823" y="4636617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B7F2095-1835-4273-A188-900764687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23" y="4636617"/>
                <a:ext cx="2190320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1B06B904-44E7-4A9F-90B2-FB37181070DD}"/>
              </a:ext>
            </a:extLst>
          </p:cNvPr>
          <p:cNvSpPr/>
          <p:nvPr/>
        </p:nvSpPr>
        <p:spPr>
          <a:xfrm rot="10800000">
            <a:off x="1791095" y="4352237"/>
            <a:ext cx="436606" cy="11783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F0EF6003-3100-484C-B623-C8737BA5064D}"/>
              </a:ext>
            </a:extLst>
          </p:cNvPr>
          <p:cNvSpPr txBox="1"/>
          <p:nvPr/>
        </p:nvSpPr>
        <p:spPr>
          <a:xfrm>
            <a:off x="1209692" y="5671062"/>
            <a:ext cx="2036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 = 2 ; y = 6 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4D020073-2090-43EF-AD8D-1EF162F9B1F1}"/>
                  </a:ext>
                </a:extLst>
              </p:cNvPr>
              <p:cNvSpPr txBox="1"/>
              <p:nvPr/>
            </p:nvSpPr>
            <p:spPr>
              <a:xfrm>
                <a:off x="664308" y="3415265"/>
                <a:ext cx="6271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4D020073-2090-43EF-AD8D-1EF162F9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04" y="3415265"/>
                <a:ext cx="627199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78C2CB0-9F33-4FBD-9792-E273027CBDED}"/>
              </a:ext>
            </a:extLst>
          </p:cNvPr>
          <p:cNvSpPr txBox="1"/>
          <p:nvPr/>
        </p:nvSpPr>
        <p:spPr>
          <a:xfrm>
            <a:off x="305946" y="3449913"/>
            <a:ext cx="475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7C721DE1-1200-4072-8167-5D1A0F7122F6}"/>
                  </a:ext>
                </a:extLst>
              </p:cNvPr>
              <p:cNvSpPr txBox="1"/>
              <p:nvPr/>
            </p:nvSpPr>
            <p:spPr>
              <a:xfrm>
                <a:off x="3252470" y="3390093"/>
                <a:ext cx="7095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7C721DE1-1200-4072-8167-5D1A0F712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466" y="3390094"/>
                <a:ext cx="709587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7BD1997-4B09-4C0D-BDEF-4703C38B4227}"/>
              </a:ext>
            </a:extLst>
          </p:cNvPr>
          <p:cNvSpPr txBox="1"/>
          <p:nvPr/>
        </p:nvSpPr>
        <p:spPr>
          <a:xfrm>
            <a:off x="2870796" y="3404545"/>
            <a:ext cx="475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559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09115 0.18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9115 0.18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09115 0.182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6" grpId="1"/>
      <p:bldP spid="26" grpId="2"/>
      <p:bldP spid="27" grpId="0"/>
      <p:bldP spid="27" grpId="1"/>
      <p:bldP spid="28" grpId="0"/>
      <p:bldP spid="28" grpId="1"/>
      <p:bldP spid="28" grpId="2"/>
      <p:bldP spid="29" grpId="0"/>
      <p:bldP spid="29" grpId="1"/>
      <p:bldP spid="29" grpId="2"/>
      <p:bldP spid="30" grpId="0"/>
      <p:bldP spid="31" grpId="0"/>
      <p:bldP spid="32" grpId="0"/>
      <p:bldP spid="32" grpId="1"/>
      <p:bldP spid="32" grpId="2"/>
      <p:bldP spid="33" grpId="0"/>
      <p:bldP spid="33" grpId="1"/>
      <p:bldP spid="6" grpId="0" animBg="1"/>
      <p:bldP spid="34" grpId="0"/>
      <p:bldP spid="37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83C7A7-8542-4BCD-A791-073486CF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765" y="2245811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4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11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46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4" y="-81546"/>
            <a:ext cx="182763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8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0281D-1D0A-4412-9C3C-F4BB2898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10" y="2736300"/>
            <a:ext cx="5877755" cy="21714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71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6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Nhóc Trùm (2017) | The Boss Baby [Film HD - Vietsub + English Subtitle] |  XemPhim.App">
            <a:extLst>
              <a:ext uri="{FF2B5EF4-FFF2-40B4-BE49-F238E27FC236}">
                <a16:creationId xmlns:a16="http://schemas.microsoft.com/office/drawing/2014/main" id="{5FCD21B4-5B7A-49E3-B44A-C8F433DDB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1"/>
          <a:stretch/>
        </p:blipFill>
        <p:spPr bwMode="auto">
          <a:xfrm>
            <a:off x="6165811" y="4578463"/>
            <a:ext cx="1895237" cy="22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181D9B73-7BDF-4112-94D4-9DE8DF3F43F0}"/>
              </a:ext>
            </a:extLst>
          </p:cNvPr>
          <p:cNvSpPr/>
          <p:nvPr/>
        </p:nvSpPr>
        <p:spPr>
          <a:xfrm>
            <a:off x="5882262" y="1206464"/>
            <a:ext cx="3261734" cy="2622395"/>
          </a:xfrm>
          <a:prstGeom prst="cloudCallout">
            <a:avLst>
              <a:gd name="adj1" fmla="val -14065"/>
              <a:gd name="adj2" fmla="val 738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Xe đạp thể thao địa hình bánh 20 inch cho bé 7-11 tuổi Tặng kèm dầu tra  xích + chuông la bàn (Giao màu ngẫu nhiên) | Tiki">
            <a:extLst>
              <a:ext uri="{FF2B5EF4-FFF2-40B4-BE49-F238E27FC236}">
                <a16:creationId xmlns:a16="http://schemas.microsoft.com/office/drawing/2014/main" id="{A0AFE0DD-BA4B-4E1C-8A96-76D2F767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30" y="1728123"/>
            <a:ext cx="1520637" cy="15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op 5 Best Air Purifiers Under $100 - Live Healthy &amp;amp; Save Money!">
            <a:extLst>
              <a:ext uri="{FF2B5EF4-FFF2-40B4-BE49-F238E27FC236}">
                <a16:creationId xmlns:a16="http://schemas.microsoft.com/office/drawing/2014/main" id="{A74607AD-799C-4898-9FFC-3A5B6CE8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t="7260" r="25581" b="30239"/>
          <a:stretch/>
        </p:blipFill>
        <p:spPr bwMode="auto">
          <a:xfrm>
            <a:off x="7813845" y="5568353"/>
            <a:ext cx="1423447" cy="134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8EA6251E-068C-481E-934A-14BCBA013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2321" y="1232232"/>
            <a:ext cx="1642917" cy="92414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B5DBE8A-828A-4191-BAB4-8E0EC13B2C3F}"/>
              </a:ext>
            </a:extLst>
          </p:cNvPr>
          <p:cNvSpPr txBox="1">
            <a:spLocks/>
          </p:cNvSpPr>
          <p:nvPr/>
        </p:nvSpPr>
        <p:spPr>
          <a:xfrm>
            <a:off x="104406" y="1483537"/>
            <a:ext cx="6372256" cy="1461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đôi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Thời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32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3 </a:t>
            </a:r>
            <a:r>
              <a:rPr lang="en-US" sz="32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3200" i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F136E1-6F3A-4282-82A4-BF5544490B9F}"/>
              </a:ext>
            </a:extLst>
          </p:cNvPr>
          <p:cNvSpPr txBox="1"/>
          <p:nvPr/>
        </p:nvSpPr>
        <p:spPr>
          <a:xfrm>
            <a:off x="1940782" y="105743"/>
            <a:ext cx="6799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8652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2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4" y="-81546"/>
            <a:ext cx="182763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8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099D1-6E1A-4E51-8075-8229C3E0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25" y="1876526"/>
            <a:ext cx="8928953" cy="4516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= 20 000.t + 800 000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71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6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C9B375E-6EC5-4689-9D41-05FE6CA7214A}"/>
              </a:ext>
            </a:extLst>
          </p:cNvPr>
          <p:cNvSpPr txBox="1"/>
          <p:nvPr/>
        </p:nvSpPr>
        <p:spPr>
          <a:xfrm>
            <a:off x="2426107" y="1088046"/>
            <a:ext cx="4435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i="1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US" sz="28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BB4590F-D55F-4770-A3BB-13135AC4D87E}"/>
              </a:ext>
            </a:extLst>
          </p:cNvPr>
          <p:cNvSpPr txBox="1"/>
          <p:nvPr/>
        </p:nvSpPr>
        <p:spPr>
          <a:xfrm>
            <a:off x="144026" y="3122711"/>
            <a:ext cx="89999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2 000 000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20 000.t + 800 000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20 000. t + 800 000 = 2 000 000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 t = 60</a:t>
            </a: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68927" y="1562102"/>
            <a:ext cx="3744686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4746173" y="2960917"/>
            <a:ext cx="2699657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4746174" y="2079989"/>
            <a:ext cx="986973" cy="10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415882" y="261003"/>
            <a:ext cx="1370919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543772" y="2046517"/>
            <a:ext cx="1659165" cy="17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188172" y="5167089"/>
            <a:ext cx="1370919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166519" y="1989630"/>
            <a:ext cx="1278627" cy="13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82" y="444409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119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2047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557" y="115023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42" y="5874661"/>
            <a:ext cx="895817" cy="89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70114" y="6029408"/>
            <a:ext cx="146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81763" y="1109663"/>
            <a:ext cx="609600" cy="6096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64" y="3098802"/>
            <a:ext cx="739953" cy="7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802" y="1964542"/>
            <a:ext cx="854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+mj-lt"/>
              </a:rPr>
              <a:t>Dịch virus corona Vũ Hán 2019–20</a:t>
            </a:r>
            <a:r>
              <a:rPr lang="vi-VN" sz="2400" dirty="0">
                <a:latin typeface="+mj-lt"/>
              </a:rPr>
              <a:t>, còn được gọi là </a:t>
            </a:r>
            <a:r>
              <a:rPr lang="vi-VN" sz="2400" b="1" dirty="0">
                <a:latin typeface="+mj-lt"/>
              </a:rPr>
              <a:t>dịch viêm phổi cấp do chủng mới của virus corona</a:t>
            </a:r>
            <a:r>
              <a:rPr lang="vi-VN" sz="2400" dirty="0">
                <a:latin typeface="+mj-lt"/>
              </a:rPr>
              <a:t> hay </a:t>
            </a:r>
            <a:r>
              <a:rPr lang="vi-VN" sz="2400" b="1" dirty="0">
                <a:latin typeface="+mj-lt"/>
              </a:rPr>
              <a:t>dịch viêm phổi Vũ Hán</a:t>
            </a:r>
            <a:r>
              <a:rPr lang="vi-VN" sz="2400" dirty="0">
                <a:latin typeface="+mj-lt"/>
              </a:rPr>
              <a:t> (bệnh được gọi chính thức là </a:t>
            </a:r>
            <a:r>
              <a:rPr lang="vi-VN" sz="2400" b="1" dirty="0">
                <a:latin typeface="+mj-lt"/>
              </a:rPr>
              <a:t>COVID-19</a:t>
            </a:r>
            <a:r>
              <a:rPr lang="vi-VN" sz="2400" dirty="0">
                <a:latin typeface="+mj-lt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2400" dirty="0">
                <a:latin typeface="+mj-lt"/>
              </a:rPr>
              <a:t>.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74920" y="628837"/>
            <a:ext cx="6037943" cy="7769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12628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3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311" y="1667719"/>
            <a:ext cx="854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corona.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6771" y="570269"/>
            <a:ext cx="6037943" cy="7769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44" y="4927184"/>
            <a:ext cx="2919414" cy="16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63372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6" y="1122363"/>
            <a:ext cx="834664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691681" y="1789088"/>
            <a:ext cx="3891533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2.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Điền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trống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557070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69222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305188" y="68688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A9FAFD7-1FFF-4A67-AE8D-700760DB47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2434" y="2692219"/>
                <a:ext cx="5544616" cy="96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thì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………………trên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.</a:t>
                </a:r>
                <a:endPara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A9FAFD7-1FFF-4A67-AE8D-700760DB4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2434" y="2692219"/>
                <a:ext cx="5544616" cy="960328"/>
              </a:xfrm>
              <a:prstGeom prst="rect">
                <a:avLst/>
              </a:prstGeom>
              <a:blipFill>
                <a:blip r:embed="rId7"/>
                <a:stretch>
                  <a:fillRect l="-1099" b="-108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id="{3C80A286-6881-4314-9779-CFCE82F012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2434" y="3709948"/>
                <a:ext cx="5544616" cy="914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150000"/>
                  </a:lnSpc>
                </a:pP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thì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hàm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……………………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trên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.</a:t>
                </a:r>
                <a:endParaRPr lang="zh-CN" alt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id="{3C80A286-6881-4314-9779-CFCE82F01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2434" y="3709948"/>
                <a:ext cx="5544616" cy="914161"/>
              </a:xfrm>
              <a:prstGeom prst="rect">
                <a:avLst/>
              </a:prstGeom>
              <a:blipFill>
                <a:blip r:embed="rId8"/>
                <a:stretch>
                  <a:fillRect l="-879" b="-11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4294164" y="3166599"/>
            <a:ext cx="1779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CEC33-B4EE-4A96-BBDE-3259B2A0EA13}"/>
              </a:ext>
            </a:extLst>
          </p:cNvPr>
          <p:cNvSpPr txBox="1"/>
          <p:nvPr/>
        </p:nvSpPr>
        <p:spPr>
          <a:xfrm>
            <a:off x="4167308" y="4178867"/>
            <a:ext cx="1906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88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136E-6 L 0.2941 -0.3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56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" grpId="0"/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27202" y="3098801"/>
            <a:ext cx="2658099" cy="37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119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2047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3729" y="116311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" name="V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25" y="4733926"/>
            <a:ext cx="954263" cy="936700"/>
          </a:xfrm>
          <a:prstGeom prst="rect">
            <a:avLst/>
          </a:prstGeom>
        </p:spPr>
      </p:pic>
      <p:pic>
        <p:nvPicPr>
          <p:cNvPr id="18" name="V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15" y="2147485"/>
            <a:ext cx="1987468" cy="1950889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83" y="2234145"/>
            <a:ext cx="1553955" cy="1525355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44" y="4680842"/>
            <a:ext cx="1881654" cy="1847023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82" y="743683"/>
            <a:ext cx="1201062" cy="1178957"/>
          </a:xfrm>
          <a:prstGeom prst="rect">
            <a:avLst/>
          </a:prstGeom>
        </p:spPr>
      </p:pic>
      <p:pic>
        <p:nvPicPr>
          <p:cNvPr id="23" name="V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29" y="5270457"/>
            <a:ext cx="1509640" cy="1481855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</p:cNvPr>
          <p:cNvSpPr/>
          <p:nvPr/>
        </p:nvSpPr>
        <p:spPr>
          <a:xfrm>
            <a:off x="197268" y="2440225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1" name="Oval 30">
            <a:hlinkClick r:id="rId13" action="ppaction://hlinksldjump"/>
          </p:cNvPr>
          <p:cNvSpPr/>
          <p:nvPr/>
        </p:nvSpPr>
        <p:spPr>
          <a:xfrm>
            <a:off x="687473" y="2440225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2" name="Oval 31">
            <a:hlinkClick r:id="rId14" action="ppaction://hlinksldjump"/>
          </p:cNvPr>
          <p:cNvSpPr/>
          <p:nvPr/>
        </p:nvSpPr>
        <p:spPr>
          <a:xfrm>
            <a:off x="1177678" y="2440225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3" name="Oval 32">
            <a:hlinkClick r:id="rId15" action="ppaction://hlinksldjump"/>
          </p:cNvPr>
          <p:cNvSpPr/>
          <p:nvPr/>
        </p:nvSpPr>
        <p:spPr>
          <a:xfrm>
            <a:off x="1679594" y="2440225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34" name="Oval 33">
            <a:hlinkClick r:id="rId16" action="ppaction://hlinksldjump"/>
          </p:cNvPr>
          <p:cNvSpPr/>
          <p:nvPr/>
        </p:nvSpPr>
        <p:spPr>
          <a:xfrm>
            <a:off x="296851" y="2975012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35" name="Oval 34">
            <a:hlinkClick r:id="rId17" action="ppaction://hlinksldjump"/>
          </p:cNvPr>
          <p:cNvSpPr/>
          <p:nvPr/>
        </p:nvSpPr>
        <p:spPr>
          <a:xfrm>
            <a:off x="787056" y="2975012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pic>
        <p:nvPicPr>
          <p:cNvPr id="36" name="6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05" y="4475249"/>
            <a:ext cx="1322792" cy="132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5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89" y="524233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88" y="595821"/>
            <a:ext cx="1383250" cy="13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34" y="4873621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14" y="2241715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54" y="2347233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8" y="-7974"/>
            <a:ext cx="437600" cy="481635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28" y="3635135"/>
            <a:ext cx="1207113" cy="133514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60" y="1613585"/>
            <a:ext cx="1213209" cy="1329043"/>
          </a:xfrm>
          <a:prstGeom prst="rect">
            <a:avLst/>
          </a:prstGeom>
        </p:spPr>
      </p:pic>
      <p:pic>
        <p:nvPicPr>
          <p:cNvPr id="43" name="8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40" y="3864627"/>
            <a:ext cx="954268" cy="95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34">
            <a:hlinkClick r:id="rId23" action="ppaction://hlinksldjump"/>
          </p:cNvPr>
          <p:cNvSpPr/>
          <p:nvPr/>
        </p:nvSpPr>
        <p:spPr>
          <a:xfrm>
            <a:off x="1270685" y="2975009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45" name="Oval 34">
            <a:hlinkClick r:id="rId24" action="ppaction://hlinksldjump"/>
          </p:cNvPr>
          <p:cNvSpPr/>
          <p:nvPr/>
        </p:nvSpPr>
        <p:spPr>
          <a:xfrm>
            <a:off x="1844873" y="2975009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pic>
        <p:nvPicPr>
          <p:cNvPr id="46" name="4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44" y="1804183"/>
            <a:ext cx="984940" cy="9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hệ số a và b của hàm số bậc nhất sau</a:t>
            </a:r>
          </a:p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A"/>
          <p:cNvSpPr/>
          <p:nvPr/>
        </p:nvSpPr>
        <p:spPr>
          <a:xfrm>
            <a:off x="123376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23376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23487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4645258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2BCE7A8-9DE4-416A-93B9-6F738FA25F5C}"/>
                  </a:ext>
                </a:extLst>
              </p:cNvPr>
              <p:cNvSpPr txBox="1"/>
              <p:nvPr/>
            </p:nvSpPr>
            <p:spPr>
              <a:xfrm>
                <a:off x="3672203" y="2675431"/>
                <a:ext cx="206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2BCE7A8-9DE4-416A-93B9-6F738FA25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202" y="2675428"/>
                <a:ext cx="206729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A595606B-7FA9-499B-A0D3-AB52C151193C}"/>
                  </a:ext>
                </a:extLst>
              </p:cNvPr>
              <p:cNvSpPr txBox="1"/>
              <p:nvPr/>
            </p:nvSpPr>
            <p:spPr>
              <a:xfrm>
                <a:off x="1261103" y="4488211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=−5;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A595606B-7FA9-499B-A0D3-AB52C1511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102" y="4488208"/>
                <a:ext cx="2264531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BCCEEFB6-DE68-41DA-BF85-EB7D64108B86}"/>
                  </a:ext>
                </a:extLst>
              </p:cNvPr>
              <p:cNvSpPr txBox="1"/>
              <p:nvPr/>
            </p:nvSpPr>
            <p:spPr>
              <a:xfrm>
                <a:off x="1232709" y="5690711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=1;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BCCEEFB6-DE68-41DA-BF85-EB7D64108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08" y="5690708"/>
                <a:ext cx="2264531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663A9D4E-FC99-4996-A94F-44C517061A16}"/>
                  </a:ext>
                </a:extLst>
              </p:cNvPr>
              <p:cNvSpPr txBox="1"/>
              <p:nvPr/>
            </p:nvSpPr>
            <p:spPr>
              <a:xfrm>
                <a:off x="5825559" y="4488211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=5;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663A9D4E-FC99-4996-A94F-44C517061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558" y="4488208"/>
                <a:ext cx="226453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6AED1806-158E-4D4F-B575-184F77E6BDF3}"/>
                  </a:ext>
                </a:extLst>
              </p:cNvPr>
              <p:cNvSpPr txBox="1"/>
              <p:nvPr/>
            </p:nvSpPr>
            <p:spPr>
              <a:xfrm>
                <a:off x="5836445" y="5690710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=−1;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6AED1806-158E-4D4F-B575-184F77E6B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444" y="5690707"/>
                <a:ext cx="2264531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các hàm số sau, hàm số nào là hàm số bậc nhất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81433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703315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4703315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AC0FBCB-2AFD-48CB-8F67-90E5EBED6561}"/>
                  </a:ext>
                </a:extLst>
              </p:cNvPr>
              <p:cNvSpPr txBox="1"/>
              <p:nvPr/>
            </p:nvSpPr>
            <p:spPr>
              <a:xfrm>
                <a:off x="1571522" y="4539919"/>
                <a:ext cx="13495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AC0FBCB-2AFD-48CB-8F67-90E5EBED6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519" y="4539917"/>
                <a:ext cx="134953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68558EB-CC55-45A4-9807-4E934B8AA48C}"/>
                  </a:ext>
                </a:extLst>
              </p:cNvPr>
              <p:cNvSpPr txBox="1"/>
              <p:nvPr/>
            </p:nvSpPr>
            <p:spPr>
              <a:xfrm>
                <a:off x="6552151" y="4356564"/>
                <a:ext cx="834716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vi-VN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68558EB-CC55-45A4-9807-4E934B8AA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151" y="4356564"/>
                <a:ext cx="834716" cy="6939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1DB200E0-82B5-4A98-936E-75E5F17B10FE}"/>
                  </a:ext>
                </a:extLst>
              </p:cNvPr>
              <p:cNvSpPr txBox="1"/>
              <p:nvPr/>
            </p:nvSpPr>
            <p:spPr>
              <a:xfrm>
                <a:off x="1527436" y="5655717"/>
                <a:ext cx="1799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1DB200E0-82B5-4A98-936E-75E5F17B1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432" y="5655714"/>
                <a:ext cx="1799595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8D49E6C-2C2B-4BB8-95AA-337088E35BF8}"/>
                  </a:ext>
                </a:extLst>
              </p:cNvPr>
              <p:cNvSpPr txBox="1"/>
              <p:nvPr/>
            </p:nvSpPr>
            <p:spPr>
              <a:xfrm>
                <a:off x="6376937" y="5705815"/>
                <a:ext cx="12396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8D49E6C-2C2B-4BB8-95AA-337088E35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34" y="5705812"/>
                <a:ext cx="1239634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Hàm số                       là hàm số  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4681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Đồng biến</a:t>
            </a:r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Nghịch biến</a:t>
            </a:r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81544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Vừa đồng biến, vừa nghịch biến</a:t>
            </a:r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748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Không đồng biến cũng không nghịch biến</a:t>
            </a:r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F75DCB1-B468-431A-9CC8-1A6F23A1767D}"/>
                  </a:ext>
                </a:extLst>
              </p:cNvPr>
              <p:cNvSpPr txBox="1"/>
              <p:nvPr/>
            </p:nvSpPr>
            <p:spPr>
              <a:xfrm>
                <a:off x="3723233" y="2302903"/>
                <a:ext cx="1799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F75DCB1-B468-431A-9CC8-1A6F23A1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29" y="2302901"/>
                <a:ext cx="179959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hàm số                                  , với giá trị nào của m thì hàm số trên nghịch biến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4623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27338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748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3C118E2-0451-49E7-A6BA-ECEC38B8FFCB}"/>
                  </a:ext>
                </a:extLst>
              </p:cNvPr>
              <p:cNvSpPr txBox="1"/>
              <p:nvPr/>
            </p:nvSpPr>
            <p:spPr>
              <a:xfrm>
                <a:off x="3508615" y="2087461"/>
                <a:ext cx="28325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−2)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3C118E2-0451-49E7-A6BA-ECEC38B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14" y="2087458"/>
                <a:ext cx="283250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89917518-BB9B-4906-9EB1-7FDE57515302}"/>
                  </a:ext>
                </a:extLst>
              </p:cNvPr>
              <p:cNvSpPr txBox="1"/>
              <p:nvPr/>
            </p:nvSpPr>
            <p:spPr>
              <a:xfrm>
                <a:off x="6312346" y="4488211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89917518-BB9B-4906-9EB1-7FDE57515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342" y="4488208"/>
                <a:ext cx="107452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940173D-32FA-4C78-841C-30DB7DC48826}"/>
                  </a:ext>
                </a:extLst>
              </p:cNvPr>
              <p:cNvSpPr txBox="1"/>
              <p:nvPr/>
            </p:nvSpPr>
            <p:spPr>
              <a:xfrm>
                <a:off x="6312345" y="5644978"/>
                <a:ext cx="13406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=±2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940173D-32FA-4C78-841C-30DB7DC48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341" y="5644975"/>
                <a:ext cx="1340623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C39148B6-2F2D-476B-B64B-F3331FE5A5AD}"/>
                  </a:ext>
                </a:extLst>
              </p:cNvPr>
              <p:cNvSpPr txBox="1"/>
              <p:nvPr/>
            </p:nvSpPr>
            <p:spPr>
              <a:xfrm>
                <a:off x="1704684" y="5655717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C39148B6-2F2D-476B-B64B-F3331FE5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84" y="5655714"/>
                <a:ext cx="1072922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D1FBF56D-B220-4A2B-AD7D-3836B2808296}"/>
                  </a:ext>
                </a:extLst>
              </p:cNvPr>
              <p:cNvSpPr txBox="1"/>
              <p:nvPr/>
            </p:nvSpPr>
            <p:spPr>
              <a:xfrm>
                <a:off x="1696788" y="4509957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D1FBF56D-B220-4A2B-AD7D-3836B2808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784" y="4509954"/>
                <a:ext cx="1074525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Với giá trị nào của m thì hàm số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là hàm số bậc nhất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81433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81544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4703315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E21F37DC-4123-4862-A1FE-14F55A6E5EAE}"/>
                  </a:ext>
                </a:extLst>
              </p:cNvPr>
              <p:cNvSpPr txBox="1"/>
              <p:nvPr/>
            </p:nvSpPr>
            <p:spPr>
              <a:xfrm>
                <a:off x="1937267" y="2518345"/>
                <a:ext cx="2679643" cy="480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−3)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E21F37DC-4123-4862-A1FE-14F55A6E5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266" y="2518345"/>
                <a:ext cx="2679644" cy="4800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0B545EFB-B9D8-4828-A783-1534BB337F11}"/>
                  </a:ext>
                </a:extLst>
              </p:cNvPr>
              <p:cNvSpPr txBox="1"/>
              <p:nvPr/>
            </p:nvSpPr>
            <p:spPr>
              <a:xfrm>
                <a:off x="1704688" y="5655717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0B545EFB-B9D8-4828-A783-1534BB337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84" y="5655714"/>
                <a:ext cx="107452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2B9D35D-9B7D-4332-8226-89B91D25D19E}"/>
                  </a:ext>
                </a:extLst>
              </p:cNvPr>
              <p:cNvSpPr txBox="1"/>
              <p:nvPr/>
            </p:nvSpPr>
            <p:spPr>
              <a:xfrm>
                <a:off x="1704687" y="4484477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2B9D35D-9B7D-4332-8226-89B91D25D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83" y="4484474"/>
                <a:ext cx="1074525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E8F82A0-982A-4F69-A07C-463C5D6A8317}"/>
                  </a:ext>
                </a:extLst>
              </p:cNvPr>
              <p:cNvSpPr txBox="1"/>
              <p:nvPr/>
            </p:nvSpPr>
            <p:spPr>
              <a:xfrm>
                <a:off x="6491228" y="4462987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E8F82A0-982A-4F69-A07C-463C5D6A8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28" y="4462985"/>
                <a:ext cx="1072922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B2250883-E8B6-4A12-B784-AF22CF289E63}"/>
                  </a:ext>
                </a:extLst>
              </p:cNvPr>
              <p:cNvSpPr txBox="1"/>
              <p:nvPr/>
            </p:nvSpPr>
            <p:spPr>
              <a:xfrm>
                <a:off x="6491228" y="5705815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B2250883-E8B6-4A12-B784-AF22CF289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28" y="5705812"/>
                <a:ext cx="1072922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2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hàm số bậc nhất:                                        Biết rằng khi            thì            , tìm giá trị của m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4681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81544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748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189FDFF-7991-45A5-9075-1659587E4709}"/>
                  </a:ext>
                </a:extLst>
              </p:cNvPr>
              <p:cNvSpPr txBox="1"/>
              <p:nvPr/>
            </p:nvSpPr>
            <p:spPr>
              <a:xfrm>
                <a:off x="4790720" y="2066148"/>
                <a:ext cx="2919004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</a:endParaRP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</a:t>
                </a:r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189FDFF-7991-45A5-9075-1659587E4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719" y="2066148"/>
                <a:ext cx="2842060" cy="861774"/>
              </a:xfrm>
              <a:prstGeom prst="rect">
                <a:avLst/>
              </a:prstGeom>
              <a:blipFill>
                <a:blip r:embed="rId11"/>
                <a:stretch>
                  <a:fillRect l="-7725" b="-248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5EB9743C-9E6A-4EF3-B319-9F6A99DA75DD}"/>
                  </a:ext>
                </a:extLst>
              </p:cNvPr>
              <p:cNvSpPr txBox="1"/>
              <p:nvPr/>
            </p:nvSpPr>
            <p:spPr>
              <a:xfrm>
                <a:off x="3098477" y="2518347"/>
                <a:ext cx="9670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5EB9743C-9E6A-4EF3-B319-9F6A99DA7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477" y="2518345"/>
                <a:ext cx="96706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F1D03C0-C7B3-4B3F-AC7D-118C02EFBC89}"/>
                  </a:ext>
                </a:extLst>
              </p:cNvPr>
              <p:cNvSpPr txBox="1"/>
              <p:nvPr/>
            </p:nvSpPr>
            <p:spPr>
              <a:xfrm>
                <a:off x="4572004" y="2526635"/>
                <a:ext cx="9719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F1D03C0-C7B3-4B3F-AC7D-118C02EFB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526633"/>
                <a:ext cx="971933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AA3C42D0-A8FA-4A39-B286-9075F191EE5B}"/>
                  </a:ext>
                </a:extLst>
              </p:cNvPr>
              <p:cNvSpPr txBox="1"/>
              <p:nvPr/>
            </p:nvSpPr>
            <p:spPr>
              <a:xfrm>
                <a:off x="6495076" y="5705815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AA3C42D0-A8FA-4A39-B286-9075F191E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073" y="5705812"/>
                <a:ext cx="106356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D859A64-133C-47F5-9FB6-0A84DEB31EFA}"/>
                  </a:ext>
                </a:extLst>
              </p:cNvPr>
              <p:cNvSpPr txBox="1"/>
              <p:nvPr/>
            </p:nvSpPr>
            <p:spPr>
              <a:xfrm>
                <a:off x="6469090" y="4488211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D859A64-133C-47F5-9FB6-0A84DEB31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086" y="4488208"/>
                <a:ext cx="1063561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0F131E0-684C-4958-8F20-D2ECE92311D9}"/>
                  </a:ext>
                </a:extLst>
              </p:cNvPr>
              <p:cNvSpPr txBox="1"/>
              <p:nvPr/>
            </p:nvSpPr>
            <p:spPr>
              <a:xfrm>
                <a:off x="1808994" y="4497371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0F131E0-684C-4958-8F20-D2ECE923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990" y="4497369"/>
                <a:ext cx="106356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25EB222-1064-4CF3-BADB-60758D5108DE}"/>
                  </a:ext>
                </a:extLst>
              </p:cNvPr>
              <p:cNvSpPr txBox="1"/>
              <p:nvPr/>
            </p:nvSpPr>
            <p:spPr>
              <a:xfrm>
                <a:off x="1808989" y="5705815"/>
                <a:ext cx="13312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25EB222-1064-4CF3-BADB-60758D51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989" y="5705812"/>
                <a:ext cx="1331262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 Cho hàm số: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Hàm số trên là hàm số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01605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Đồng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23379" y="5522803"/>
            <a:ext cx="436222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đồng biến, vừa 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4623487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4645258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biến cũng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CA54EA4A-B9B3-41CB-B22D-1944A58D7509}"/>
                  </a:ext>
                </a:extLst>
              </p:cNvPr>
              <p:cNvSpPr txBox="1"/>
              <p:nvPr/>
            </p:nvSpPr>
            <p:spPr>
              <a:xfrm>
                <a:off x="4002531" y="2030537"/>
                <a:ext cx="308917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+3)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</a:endParaRP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</a:t>
                </a:r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CA54EA4A-B9B3-41CB-B22D-1944A58D7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529" y="2030538"/>
                <a:ext cx="3037113" cy="861774"/>
              </a:xfrm>
              <a:prstGeom prst="rect">
                <a:avLst/>
              </a:prstGeom>
              <a:blipFill>
                <a:blip r:embed="rId11"/>
                <a:stretch>
                  <a:fillRect l="-7229" b="-255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4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8093" y="1152189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hình chữ nhật có các kích thước là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ta bớt mỗi kích thước của hình đó đi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(cm)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hình chữ nhật mới có chu vi là y. Hàm số bậc nhất biểu thị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4681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8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4681544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748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52160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387025" y="209728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21" y="217715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F1B45704-2F6B-40BB-A5D7-951C28BC6CCA}"/>
                  </a:ext>
                </a:extLst>
              </p:cNvPr>
              <p:cNvSpPr txBox="1"/>
              <p:nvPr/>
            </p:nvSpPr>
            <p:spPr>
              <a:xfrm>
                <a:off x="5907821" y="5696627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=140−4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F1B45704-2F6B-40BB-A5D7-951C28BC6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21" y="5696624"/>
                <a:ext cx="219714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A729719-5F27-4116-AD0C-D11C01A0F7D8}"/>
                  </a:ext>
                </a:extLst>
              </p:cNvPr>
              <p:cNvSpPr txBox="1"/>
              <p:nvPr/>
            </p:nvSpPr>
            <p:spPr>
              <a:xfrm>
                <a:off x="5907821" y="4539919"/>
                <a:ext cx="19983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=70−4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A729719-5F27-4116-AD0C-D11C01A0F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21" y="4539917"/>
                <a:ext cx="1998368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2293B261-1941-4453-B452-AC8DA2BAD51A}"/>
                  </a:ext>
                </a:extLst>
              </p:cNvPr>
              <p:cNvSpPr txBox="1"/>
              <p:nvPr/>
            </p:nvSpPr>
            <p:spPr>
              <a:xfrm>
                <a:off x="1245830" y="4514342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=140−2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2293B261-1941-4453-B452-AC8DA2BAD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830" y="4514339"/>
                <a:ext cx="2197140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2D7FF3F-3BEF-4D02-B4A9-182BEF6A3A31}"/>
                  </a:ext>
                </a:extLst>
              </p:cNvPr>
              <p:cNvSpPr txBox="1"/>
              <p:nvPr/>
            </p:nvSpPr>
            <p:spPr>
              <a:xfrm>
                <a:off x="1171698" y="5680178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=140+4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2D7FF3F-3BEF-4D02-B4A9-182BEF6A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698" y="5680175"/>
                <a:ext cx="219714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7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ết quả hình ảnh cho thank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9" y="1181069"/>
            <a:ext cx="7128769" cy="56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Chéo Tròn 1">
            <a:extLst>
              <a:ext uri="{FF2B5EF4-FFF2-40B4-BE49-F238E27FC236}">
                <a16:creationId xmlns:a16="http://schemas.microsoft.com/office/drawing/2014/main" id="{6BD7FC40-4948-43F8-840D-DBB93000D071}"/>
              </a:ext>
            </a:extLst>
          </p:cNvPr>
          <p:cNvSpPr/>
          <p:nvPr/>
        </p:nvSpPr>
        <p:spPr>
          <a:xfrm>
            <a:off x="514905" y="221941"/>
            <a:ext cx="8114190" cy="1145219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Segoe UI Black" panose="020B0A02040204020203" pitchFamily="34" charset="0"/>
                <a:ea typeface="Segoe UI Black" panose="020B0A02040204020203" pitchFamily="34" charset="0"/>
              </a:rPr>
              <a:t>Cám ơn các em đã tham gia trò chơi! </a:t>
            </a:r>
            <a:endParaRPr lang="vi-VN" sz="3200" b="1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9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69600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8"/>
          <p:cNvSpPr>
            <a:spLocks noChangeArrowheads="1"/>
          </p:cNvSpPr>
          <p:nvPr/>
        </p:nvSpPr>
        <p:spPr bwMode="auto">
          <a:xfrm>
            <a:off x="3185595" y="1988540"/>
            <a:ext cx="1981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cho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bởi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công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thức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5958407" y="1988840"/>
            <a:ext cx="16089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</a:rPr>
              <a:t>HÀM SỐ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</a:rPr>
              <a:t>BẬC NHẤT</a:t>
            </a:r>
          </a:p>
        </p:txBody>
      </p:sp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348881"/>
            <a:ext cx="19145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8">
            <a:extLst>
              <a:ext uri="{FF2B5EF4-FFF2-40B4-BE49-F238E27FC236}">
                <a16:creationId xmlns:a16="http://schemas.microsoft.com/office/drawing/2014/main" id="{2018ADE3-D27A-4A35-B959-0D862F8F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1" y="0"/>
            <a:ext cx="9145761" cy="6750746"/>
          </a:xfrm>
          <a:prstGeom prst="rect">
            <a:avLst/>
          </a:prstGeom>
        </p:spPr>
      </p:pic>
      <p:sp>
        <p:nvSpPr>
          <p:cNvPr id="3" name="Cuộn: Ngang 2">
            <a:extLst>
              <a:ext uri="{FF2B5EF4-FFF2-40B4-BE49-F238E27FC236}">
                <a16:creationId xmlns:a16="http://schemas.microsoft.com/office/drawing/2014/main" id="{792B1818-DFC5-492B-81E9-CD0D07D360AB}"/>
              </a:ext>
            </a:extLst>
          </p:cNvPr>
          <p:cNvSpPr/>
          <p:nvPr/>
        </p:nvSpPr>
        <p:spPr>
          <a:xfrm>
            <a:off x="2370338" y="257449"/>
            <a:ext cx="5326602" cy="108307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trọng tâm</a:t>
            </a:r>
            <a:endParaRPr lang="vi-VN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31BF47CD-B572-412E-90BD-2E6FD06D59D5}"/>
              </a:ext>
            </a:extLst>
          </p:cNvPr>
          <p:cNvSpPr/>
          <p:nvPr/>
        </p:nvSpPr>
        <p:spPr>
          <a:xfrm>
            <a:off x="208625" y="3071674"/>
            <a:ext cx="2463554" cy="1251751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Hàm số bậc nhất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9" name="Lưu Đồ: Thay đổi Tiến Trình 38">
            <a:extLst>
              <a:ext uri="{FF2B5EF4-FFF2-40B4-BE49-F238E27FC236}">
                <a16:creationId xmlns:a16="http://schemas.microsoft.com/office/drawing/2014/main" id="{130ECC0E-58A1-4989-95DD-054A8394C0FE}"/>
              </a:ext>
            </a:extLst>
          </p:cNvPr>
          <p:cNvSpPr/>
          <p:nvPr/>
        </p:nvSpPr>
        <p:spPr>
          <a:xfrm>
            <a:off x="2843073" y="1722267"/>
            <a:ext cx="5326602" cy="1269508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Khái niệm</a:t>
            </a:r>
          </a:p>
          <a:p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Dạng TQ:    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0" name="Lưu Đồ: Thay đổi Tiến Trình 39">
            <a:extLst>
              <a:ext uri="{FF2B5EF4-FFF2-40B4-BE49-F238E27FC236}">
                <a16:creationId xmlns:a16="http://schemas.microsoft.com/office/drawing/2014/main" id="{E526C956-C2C3-4024-8B4B-F3CF72F26FCD}"/>
              </a:ext>
            </a:extLst>
          </p:cNvPr>
          <p:cNvSpPr/>
          <p:nvPr/>
        </p:nvSpPr>
        <p:spPr>
          <a:xfrm>
            <a:off x="2874796" y="4323426"/>
            <a:ext cx="5195005" cy="1571348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 chất</a:t>
            </a:r>
          </a:p>
          <a:p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a&gt;0: Hàm số đồng biến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a&lt;0: Hàm số nghịch biến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Mũi tên: Cong 1">
            <a:extLst>
              <a:ext uri="{FF2B5EF4-FFF2-40B4-BE49-F238E27FC236}">
                <a16:creationId xmlns:a16="http://schemas.microsoft.com/office/drawing/2014/main" id="{2E4FF8AF-857F-45ED-BACC-2155D11940BD}"/>
              </a:ext>
            </a:extLst>
          </p:cNvPr>
          <p:cNvSpPr/>
          <p:nvPr/>
        </p:nvSpPr>
        <p:spPr>
          <a:xfrm>
            <a:off x="1615736" y="2121762"/>
            <a:ext cx="1227338" cy="9499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Mũi tên: Cong 7">
            <a:extLst>
              <a:ext uri="{FF2B5EF4-FFF2-40B4-BE49-F238E27FC236}">
                <a16:creationId xmlns:a16="http://schemas.microsoft.com/office/drawing/2014/main" id="{56DDBC07-47DC-40C9-A167-342E515FD156}"/>
              </a:ext>
            </a:extLst>
          </p:cNvPr>
          <p:cNvSpPr/>
          <p:nvPr/>
        </p:nvSpPr>
        <p:spPr>
          <a:xfrm flipV="1">
            <a:off x="1647459" y="4323425"/>
            <a:ext cx="1227338" cy="102981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8AE2F9B-0530-416F-91D0-D3760FE4E02D}"/>
                  </a:ext>
                </a:extLst>
              </p:cNvPr>
              <p:cNvSpPr txBox="1"/>
              <p:nvPr/>
            </p:nvSpPr>
            <p:spPr>
              <a:xfrm>
                <a:off x="4806570" y="2334823"/>
                <a:ext cx="303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𝒂𝒙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8AE2F9B-0530-416F-91D0-D3760FE4E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70" y="2334823"/>
                <a:ext cx="303845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9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CD1B1F1-0DDD-4086-957F-E18F79CE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1" y="0"/>
            <a:ext cx="9145761" cy="6750746"/>
          </a:xfrm>
          <a:prstGeom prst="rect">
            <a:avLst/>
          </a:prstGeom>
        </p:spPr>
      </p:pic>
      <p:sp>
        <p:nvSpPr>
          <p:cNvPr id="2" name="Cuộn: Ngang 1">
            <a:extLst>
              <a:ext uri="{FF2B5EF4-FFF2-40B4-BE49-F238E27FC236}">
                <a16:creationId xmlns:a16="http://schemas.microsoft.com/office/drawing/2014/main" id="{70339868-B716-49BD-BA08-1F89F79459A7}"/>
              </a:ext>
            </a:extLst>
          </p:cNvPr>
          <p:cNvSpPr/>
          <p:nvPr/>
        </p:nvSpPr>
        <p:spPr>
          <a:xfrm>
            <a:off x="834501" y="408373"/>
            <a:ext cx="7474999" cy="1402672"/>
          </a:xfrm>
          <a:prstGeom prst="horizontalScroll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Segoe UI Black" panose="020B0A02040204020203" pitchFamily="34" charset="0"/>
                <a:ea typeface="Segoe UI Black" panose="020B0A02040204020203" pitchFamily="34" charset="0"/>
              </a:rPr>
              <a:t>Hướng dẫn về nhà</a:t>
            </a:r>
            <a:endParaRPr lang="vi-VN" sz="4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0DDECC-9CF3-4946-A104-4B2EB8AE28EC}"/>
              </a:ext>
            </a:extLst>
          </p:cNvPr>
          <p:cNvSpPr txBox="1"/>
          <p:nvPr/>
        </p:nvSpPr>
        <p:spPr>
          <a:xfrm>
            <a:off x="228430" y="1965043"/>
            <a:ext cx="7042638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 nội dung bài học, ôn lại các kiến thức trọng tâm trong bài học (tham khảo sơ đồ tư duy)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kĩ khái niệm về hàm số, hàm số bậc nhất, tính chất của hàm số bậc nhất, các dạng bài tập trong bài học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về nhà: 8,9,10,11,12,13,14 trong SGK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trước nội dung của bài sau: Đồ thị của hàm số bậc nhất</a:t>
            </a:r>
            <a:endParaRPr lang="vi-VN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140605" y="2907309"/>
            <a:ext cx="794563" cy="635201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2192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zh-CN" sz="2400" kern="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40605" y="3728782"/>
            <a:ext cx="794563" cy="635201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2192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zh-CN" sz="2400" kern="0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40108" y="4550254"/>
            <a:ext cx="794563" cy="635201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2192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zh-CN" sz="2400" kern="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2780928"/>
            <a:ext cx="4392488" cy="821472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8886" y="3602400"/>
            <a:ext cx="4599876" cy="821472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4332" y="4423873"/>
            <a:ext cx="4599876" cy="84579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787869" y="2907308"/>
            <a:ext cx="266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Khái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niệm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82590" y="3732568"/>
            <a:ext cx="273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82589" y="4573722"/>
            <a:ext cx="2998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Luyện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tập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Vận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dụng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78" y="2519106"/>
            <a:ext cx="1925637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8">
            <a:extLst>
              <a:ext uri="{FF2B5EF4-FFF2-40B4-BE49-F238E27FC236}">
                <a16:creationId xmlns:a16="http://schemas.microsoft.com/office/drawing/2014/main" id="{7589100E-0A1E-4EAA-81C1-D70AA1A7F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381098"/>
            <a:ext cx="5594394" cy="11567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 SỐ BẬC NHẤT.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2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7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7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8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3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3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5422" y="1196752"/>
            <a:ext cx="8553156" cy="44644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2159001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…….km.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 =……..km.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 = ……..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“s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t”.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99592" y="3946602"/>
          <a:ext cx="5760640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5" y="1320238"/>
            <a:ext cx="322464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/46)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44038" y="1334551"/>
            <a:ext cx="3733800" cy="1068881"/>
            <a:chOff x="228600" y="911278"/>
            <a:chExt cx="5728724" cy="160332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1278"/>
              <a:ext cx="5728724" cy="160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2514600" y="2133600"/>
              <a:ext cx="1143000" cy="228600"/>
              <a:chOff x="2514600" y="2243270"/>
              <a:chExt cx="1143000" cy="2286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2514600" y="2362200"/>
                <a:ext cx="1143000" cy="0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514600" y="2243270"/>
                <a:ext cx="0" cy="22860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381046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95422" y="1196752"/>
            <a:ext cx="8553156" cy="44644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99592" y="1412777"/>
            <a:ext cx="5040560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8192" y="2022377"/>
            <a:ext cx="308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/46)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3688" y="2663192"/>
            <a:ext cx="122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50.t + 8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600" y="2540082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3182" y="3537754"/>
            <a:ext cx="6629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= ax + b,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≠ 0.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9592" y="2756107"/>
            <a:ext cx="731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t(h)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……………km.</a:t>
            </a:r>
          </a:p>
        </p:txBody>
      </p:sp>
    </p:spTree>
    <p:extLst>
      <p:ext uri="{BB962C8B-B14F-4D97-AF65-F5344CB8AC3E}">
        <p14:creationId xmlns:p14="http://schemas.microsoft.com/office/powerpoint/2010/main" val="185709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2" y="1113827"/>
            <a:ext cx="8280919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475175" y="5570709"/>
            <a:ext cx="716756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60" y="6922295"/>
            <a:ext cx="1266825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950">
            <a:off x="914110" y="6868809"/>
            <a:ext cx="93464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59632" y="1916834"/>
            <a:ext cx="574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= 0,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= ax (a ≠ 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31641" y="2362137"/>
            <a:ext cx="632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63347" y="2911860"/>
            <a:ext cx="2016224" cy="492169"/>
            <a:chOff x="3779912" y="2215835"/>
            <a:chExt cx="2016224" cy="492169"/>
          </a:xfrm>
        </p:grpSpPr>
        <p:sp>
          <p:nvSpPr>
            <p:cNvPr id="18" name="Rounded Rectangle 17"/>
            <p:cNvSpPr/>
            <p:nvPr/>
          </p:nvSpPr>
          <p:spPr>
            <a:xfrm>
              <a:off x="3779912" y="2215835"/>
              <a:ext cx="2016224" cy="49216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984531" y="2272601"/>
                  <a:ext cx="14892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531" y="2272601"/>
                  <a:ext cx="148925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4224238" y="2911860"/>
            <a:ext cx="2244012" cy="492169"/>
            <a:chOff x="1460683" y="2176524"/>
            <a:chExt cx="2244012" cy="492169"/>
          </a:xfrm>
        </p:grpSpPr>
        <p:sp>
          <p:nvSpPr>
            <p:cNvPr id="27" name="Rounded Rectangle 26"/>
            <p:cNvSpPr/>
            <p:nvPr/>
          </p:nvSpPr>
          <p:spPr>
            <a:xfrm>
              <a:off x="1460683" y="2176524"/>
              <a:ext cx="2081174" cy="4921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460683" y="2264935"/>
                  <a:ext cx="22440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683" y="2264935"/>
                  <a:ext cx="224401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446" t="-10000" r="-135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1463347" y="3631740"/>
            <a:ext cx="2016224" cy="492169"/>
            <a:chOff x="3944206" y="3023664"/>
            <a:chExt cx="2016224" cy="492169"/>
          </a:xfrm>
        </p:grpSpPr>
        <p:sp>
          <p:nvSpPr>
            <p:cNvPr id="28" name="Rounded Rectangle 27"/>
            <p:cNvSpPr/>
            <p:nvPr/>
          </p:nvSpPr>
          <p:spPr>
            <a:xfrm>
              <a:off x="3944206" y="3023664"/>
              <a:ext cx="2016224" cy="492169"/>
            </a:xfrm>
            <a:prstGeom prst="roundRect">
              <a:avLst/>
            </a:prstGeom>
            <a:solidFill>
              <a:srgbClr val="FFFF8B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071802" y="3085082"/>
                  <a:ext cx="16030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802" y="3085082"/>
                  <a:ext cx="160306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42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2915816" y="4350658"/>
            <a:ext cx="2016224" cy="643827"/>
            <a:chOff x="1331640" y="3497477"/>
            <a:chExt cx="2016224" cy="492169"/>
          </a:xfrm>
        </p:grpSpPr>
        <p:sp>
          <p:nvSpPr>
            <p:cNvPr id="30" name="Rounded Rectangle 29"/>
            <p:cNvSpPr/>
            <p:nvPr/>
          </p:nvSpPr>
          <p:spPr>
            <a:xfrm>
              <a:off x="1331640" y="3497477"/>
              <a:ext cx="2016224" cy="49216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643418" y="3520821"/>
                  <a:ext cx="1104148" cy="4028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418" y="3520821"/>
                  <a:ext cx="1104148" cy="402815"/>
                </a:xfrm>
                <a:prstGeom prst="rect">
                  <a:avLst/>
                </a:prstGeom>
                <a:blipFill>
                  <a:blip r:embed="rId10"/>
                  <a:stretch>
                    <a:fillRect l="-4396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4256713" y="3642052"/>
            <a:ext cx="2016224" cy="492169"/>
            <a:chOff x="1310658" y="2951458"/>
            <a:chExt cx="2016224" cy="492169"/>
          </a:xfrm>
        </p:grpSpPr>
        <p:sp>
          <p:nvSpPr>
            <p:cNvPr id="29" name="Rounded Rectangle 28"/>
            <p:cNvSpPr/>
            <p:nvPr/>
          </p:nvSpPr>
          <p:spPr>
            <a:xfrm>
              <a:off x="1310658" y="2951458"/>
              <a:ext cx="2016224" cy="492169"/>
            </a:xfrm>
            <a:prstGeom prst="roundRect">
              <a:avLst/>
            </a:prstGeom>
            <a:solidFill>
              <a:srgbClr val="99FF66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460683" y="3004499"/>
                  <a:ext cx="1773884" cy="3963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</m:oMath>
                  </a14:m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683" y="3004499"/>
                  <a:ext cx="1773884" cy="396327"/>
                </a:xfrm>
                <a:prstGeom prst="rect">
                  <a:avLst/>
                </a:prstGeom>
                <a:blipFill>
                  <a:blip r:embed="rId11"/>
                  <a:stretch>
                    <a:fillRect l="-3093" t="-1538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Oval 24"/>
          <p:cNvSpPr/>
          <p:nvPr/>
        </p:nvSpPr>
        <p:spPr>
          <a:xfrm>
            <a:off x="1644774" y="2956957"/>
            <a:ext cx="411764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82005" y="3693157"/>
            <a:ext cx="411764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8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39561" y="1525984"/>
            <a:ext cx="5087693" cy="1903252"/>
            <a:chOff x="5046" y="2047"/>
            <a:chExt cx="7007" cy="3091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5046" y="2047"/>
              <a:ext cx="0" cy="3091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328" y="2801"/>
              <a:ext cx="6725" cy="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Xét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tính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đồng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biến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,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nghịch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biến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của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các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hàm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số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sau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6576" y="1950955"/>
            <a:ext cx="3312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Hoạt</a:t>
            </a:r>
            <a:r>
              <a:rPr lang="en-US" altLang="zh-CN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động</a:t>
            </a:r>
            <a:r>
              <a:rPr lang="en-US" altLang="zh-CN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nhóm</a:t>
            </a:r>
            <a:endParaRPr lang="zh-CN" alt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39021" y="3606134"/>
            <a:ext cx="2088232" cy="761062"/>
            <a:chOff x="5796136" y="3051584"/>
            <a:chExt cx="2088232" cy="761062"/>
          </a:xfrm>
        </p:grpSpPr>
        <p:sp>
          <p:nvSpPr>
            <p:cNvPr id="12" name="Rounded Rectangle 11"/>
            <p:cNvSpPr/>
            <p:nvPr/>
          </p:nvSpPr>
          <p:spPr>
            <a:xfrm>
              <a:off x="5796136" y="3051584"/>
              <a:ext cx="2088232" cy="7610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/>
                <p:nvPr/>
              </p:nvSpPr>
              <p:spPr>
                <a:xfrm>
                  <a:off x="6060238" y="3088197"/>
                  <a:ext cx="1728192" cy="5799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238" y="3088197"/>
                  <a:ext cx="1728192" cy="579967"/>
                </a:xfrm>
                <a:prstGeom prst="rect">
                  <a:avLst/>
                </a:prstGeom>
                <a:blipFill>
                  <a:blip r:embed="rId4"/>
                  <a:stretch>
                    <a:fillRect l="-1413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3265019" y="4503871"/>
            <a:ext cx="2531117" cy="727231"/>
            <a:chOff x="2015716" y="3907046"/>
            <a:chExt cx="2520280" cy="752936"/>
          </a:xfrm>
        </p:grpSpPr>
        <p:sp>
          <p:nvSpPr>
            <p:cNvPr id="6" name="Rounded Rectangle 5"/>
            <p:cNvSpPr/>
            <p:nvPr/>
          </p:nvSpPr>
          <p:spPr>
            <a:xfrm>
              <a:off x="2015716" y="3907046"/>
              <a:ext cx="2520280" cy="7529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200259" y="3932751"/>
                  <a:ext cx="2200188" cy="669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259" y="3932751"/>
                  <a:ext cx="2200188" cy="6691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6239021" y="4503871"/>
            <a:ext cx="2088232" cy="727231"/>
            <a:chOff x="5796136" y="3932751"/>
            <a:chExt cx="2088232" cy="727231"/>
          </a:xfrm>
        </p:grpSpPr>
        <p:sp>
          <p:nvSpPr>
            <p:cNvPr id="14" name="Rounded Rectangle 13"/>
            <p:cNvSpPr/>
            <p:nvPr/>
          </p:nvSpPr>
          <p:spPr>
            <a:xfrm>
              <a:off x="5796136" y="3932751"/>
              <a:ext cx="2088232" cy="727231"/>
            </a:xfrm>
            <a:prstGeom prst="roundRect">
              <a:avLst/>
            </a:prstGeom>
            <a:solidFill>
              <a:srgbClr val="99FF66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/>
                <p:nvPr/>
              </p:nvSpPr>
              <p:spPr>
                <a:xfrm>
                  <a:off x="5964301" y="3932751"/>
                  <a:ext cx="1920067" cy="5799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301" y="3932751"/>
                  <a:ext cx="1920067" cy="579967"/>
                </a:xfrm>
                <a:prstGeom prst="rect">
                  <a:avLst/>
                </a:prstGeom>
                <a:blipFill>
                  <a:blip r:embed="rId6"/>
                  <a:stretch>
                    <a:fillRect l="-952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3239561" y="3605420"/>
            <a:ext cx="2531117" cy="761776"/>
            <a:chOff x="2015716" y="3051584"/>
            <a:chExt cx="2520280" cy="761062"/>
          </a:xfrm>
        </p:grpSpPr>
        <p:sp>
          <p:nvSpPr>
            <p:cNvPr id="4" name="Rounded Rectangle 3"/>
            <p:cNvSpPr/>
            <p:nvPr/>
          </p:nvSpPr>
          <p:spPr>
            <a:xfrm>
              <a:off x="2015716" y="3051584"/>
              <a:ext cx="2520280" cy="76106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183634" y="3097361"/>
                  <a:ext cx="2200188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3634" y="3097361"/>
                  <a:ext cx="220018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97645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1B18C8-C0EF-4C09-8BD4-72106AB3A2D6}"/>
              </a:ext>
            </a:extLst>
          </p:cNvPr>
          <p:cNvGrpSpPr/>
          <p:nvPr/>
        </p:nvGrpSpPr>
        <p:grpSpPr>
          <a:xfrm>
            <a:off x="588160" y="1493829"/>
            <a:ext cx="1823600" cy="1259181"/>
            <a:chOff x="472203" y="853995"/>
            <a:chExt cx="1995481" cy="1321115"/>
          </a:xfrm>
        </p:grpSpPr>
        <p:sp>
          <p:nvSpPr>
            <p:cNvPr id="4" name="圆角矩形标注 3"/>
            <p:cNvSpPr/>
            <p:nvPr/>
          </p:nvSpPr>
          <p:spPr>
            <a:xfrm>
              <a:off x="490288" y="853995"/>
              <a:ext cx="1928826" cy="1321115"/>
            </a:xfrm>
            <a:prstGeom prst="wedgeRoundRectCallout">
              <a:avLst>
                <a:gd name="adj1" fmla="val -2046"/>
                <a:gd name="adj2" fmla="val 75374"/>
                <a:gd name="adj3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00B0F0">
                    <a:tint val="44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472203" y="1146521"/>
                  <a:ext cx="1995481" cy="6781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03" y="1146521"/>
                  <a:ext cx="1995481" cy="6781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D674E-BA09-48DF-A0E2-286E9B65305E}"/>
              </a:ext>
            </a:extLst>
          </p:cNvPr>
          <p:cNvGrpSpPr/>
          <p:nvPr/>
        </p:nvGrpSpPr>
        <p:grpSpPr>
          <a:xfrm>
            <a:off x="2686242" y="1493828"/>
            <a:ext cx="1623115" cy="1217082"/>
            <a:chOff x="4657222" y="539522"/>
            <a:chExt cx="1776100" cy="1328222"/>
          </a:xfrm>
        </p:grpSpPr>
        <p:sp>
          <p:nvSpPr>
            <p:cNvPr id="10" name="矩形标注 9"/>
            <p:cNvSpPr/>
            <p:nvPr/>
          </p:nvSpPr>
          <p:spPr>
            <a:xfrm>
              <a:off x="4657222" y="539522"/>
              <a:ext cx="1776100" cy="1328222"/>
            </a:xfrm>
            <a:prstGeom prst="wedgeRectCallout">
              <a:avLst>
                <a:gd name="adj1" fmla="val 1854"/>
                <a:gd name="adj2" fmla="val 84535"/>
              </a:avLst>
            </a:prstGeom>
            <a:gradFill flip="none" rotWithShape="1">
              <a:gsLst>
                <a:gs pos="100000">
                  <a:srgbClr val="FFC000">
                    <a:tint val="66000"/>
                    <a:satMod val="160000"/>
                  </a:srgbClr>
                </a:gs>
                <a:gs pos="0">
                  <a:srgbClr val="FFC000"/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/>
                <p:nvPr/>
              </p:nvSpPr>
              <p:spPr>
                <a:xfrm>
                  <a:off x="4766014" y="805153"/>
                  <a:ext cx="1572559" cy="6329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6014" y="805153"/>
                  <a:ext cx="1572559" cy="632928"/>
                </a:xfrm>
                <a:prstGeom prst="rect">
                  <a:avLst/>
                </a:prstGeom>
                <a:blipFill>
                  <a:blip r:embed="rId4"/>
                  <a:stretch>
                    <a:fillRect l="-1695" r="-2542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918B8B-E257-47CB-B2CB-1C8CF7F6D00B}"/>
              </a:ext>
            </a:extLst>
          </p:cNvPr>
          <p:cNvGrpSpPr/>
          <p:nvPr/>
        </p:nvGrpSpPr>
        <p:grpSpPr>
          <a:xfrm>
            <a:off x="4642398" y="1409790"/>
            <a:ext cx="2200188" cy="1297791"/>
            <a:chOff x="2545146" y="790942"/>
            <a:chExt cx="2041869" cy="1344528"/>
          </a:xfrm>
        </p:grpSpPr>
        <p:sp>
          <p:nvSpPr>
            <p:cNvPr id="2" name="椭圆形标注 1"/>
            <p:cNvSpPr/>
            <p:nvPr/>
          </p:nvSpPr>
          <p:spPr>
            <a:xfrm>
              <a:off x="2630202" y="790942"/>
              <a:ext cx="1817410" cy="1344528"/>
            </a:xfrm>
            <a:prstGeom prst="wedgeEllipseCallout">
              <a:avLst>
                <a:gd name="adj1" fmla="val 28338"/>
                <a:gd name="adj2" fmla="val 73156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100000">
                  <a:srgbClr val="FF0000">
                    <a:tint val="44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545146" y="1136314"/>
                  <a:ext cx="2041869" cy="6696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146" y="1136314"/>
                  <a:ext cx="2041869" cy="66960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F3090D-9A2D-4A21-AC59-68B02EC73073}"/>
              </a:ext>
            </a:extLst>
          </p:cNvPr>
          <p:cNvGrpSpPr/>
          <p:nvPr/>
        </p:nvGrpSpPr>
        <p:grpSpPr>
          <a:xfrm>
            <a:off x="6798200" y="1409789"/>
            <a:ext cx="2090373" cy="1280396"/>
            <a:chOff x="6731490" y="1091654"/>
            <a:chExt cx="1939050" cy="1382225"/>
          </a:xfrm>
        </p:grpSpPr>
        <p:sp>
          <p:nvSpPr>
            <p:cNvPr id="3" name="云形标注 2"/>
            <p:cNvSpPr/>
            <p:nvPr/>
          </p:nvSpPr>
          <p:spPr>
            <a:xfrm>
              <a:off x="6731490" y="1091654"/>
              <a:ext cx="1824312" cy="1382225"/>
            </a:xfrm>
            <a:prstGeom prst="cloudCallout">
              <a:avLst>
                <a:gd name="adj1" fmla="val -21735"/>
                <a:gd name="adj2" fmla="val 81360"/>
              </a:avLst>
            </a:prstGeom>
            <a:gradFill flip="none" rotWithShape="1">
              <a:gsLst>
                <a:gs pos="100000">
                  <a:srgbClr val="92D050">
                    <a:tint val="66000"/>
                    <a:satMod val="160000"/>
                  </a:srgbClr>
                </a:gs>
                <a:gs pos="0">
                  <a:srgbClr val="92D050"/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/>
                <p:nvPr/>
              </p:nvSpPr>
              <p:spPr>
                <a:xfrm>
                  <a:off x="6948420" y="1401597"/>
                  <a:ext cx="1722120" cy="6260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420" y="1401597"/>
                  <a:ext cx="1722120" cy="626091"/>
                </a:xfrm>
                <a:prstGeom prst="rect">
                  <a:avLst/>
                </a:prstGeom>
                <a:blipFill>
                  <a:blip r:embed="rId6"/>
                  <a:stretch>
                    <a:fillRect l="-1316" b="-229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3752FC-21A8-47D8-A4FC-B9B4C29FAA7C}"/>
              </a:ext>
            </a:extLst>
          </p:cNvPr>
          <p:cNvSpPr txBox="1"/>
          <p:nvPr/>
        </p:nvSpPr>
        <p:spPr>
          <a:xfrm>
            <a:off x="1164505" y="3144972"/>
            <a:ext cx="306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n>
                <a:solidFill>
                  <a:srgbClr val="CCFF99"/>
                </a:solidFill>
              </a:ln>
              <a:solidFill>
                <a:srgbClr val="CC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8B21F6-9793-4C34-8F22-F382861C80F2}"/>
              </a:ext>
            </a:extLst>
          </p:cNvPr>
          <p:cNvSpPr txBox="1"/>
          <p:nvPr/>
        </p:nvSpPr>
        <p:spPr>
          <a:xfrm>
            <a:off x="5271295" y="3136061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n>
                <a:solidFill>
                  <a:srgbClr val="FF66FF"/>
                </a:solidFill>
              </a:ln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D25E52-3F4A-4DB9-9661-0B7965C7E938}"/>
              </a:ext>
            </a:extLst>
          </p:cNvPr>
          <p:cNvSpPr txBox="1"/>
          <p:nvPr/>
        </p:nvSpPr>
        <p:spPr>
          <a:xfrm>
            <a:off x="395536" y="4222698"/>
            <a:ext cx="806328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D9C0AC-5E16-4165-B8A9-A21CDD5F7CF9}"/>
              </a:ext>
            </a:extLst>
          </p:cNvPr>
          <p:cNvSpPr txBox="1"/>
          <p:nvPr/>
        </p:nvSpPr>
        <p:spPr>
          <a:xfrm>
            <a:off x="413900" y="3694568"/>
            <a:ext cx="532859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A74714-CFE0-4517-BCCA-D0640CC589DA}"/>
              </a:ext>
            </a:extLst>
          </p:cNvPr>
          <p:cNvSpPr txBox="1"/>
          <p:nvPr/>
        </p:nvSpPr>
        <p:spPr>
          <a:xfrm>
            <a:off x="179513" y="4761789"/>
            <a:ext cx="8709059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80768B-94E3-4C78-8338-F66DF9458946}"/>
              </a:ext>
            </a:extLst>
          </p:cNvPr>
          <p:cNvSpPr txBox="1"/>
          <p:nvPr/>
        </p:nvSpPr>
        <p:spPr>
          <a:xfrm>
            <a:off x="1907704" y="3661538"/>
            <a:ext cx="877958" cy="461665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&gt;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3B5E8-3A64-4711-B9EE-D87D9E745AE1}"/>
              </a:ext>
            </a:extLst>
          </p:cNvPr>
          <p:cNvSpPr txBox="1"/>
          <p:nvPr/>
        </p:nvSpPr>
        <p:spPr>
          <a:xfrm>
            <a:off x="6372429" y="3640811"/>
            <a:ext cx="848478" cy="461665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&lt; 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5" grpId="0"/>
      <p:bldP spid="25" grpId="1"/>
      <p:bldP spid="28" grpId="0"/>
      <p:bldP spid="28" grpId="1"/>
      <p:bldP spid="29" grpId="0"/>
      <p:bldP spid="29" grpId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PPT7 11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1861</Words>
  <Application>Microsoft Office PowerPoint</Application>
  <PresentationFormat>On-screen Show (4:3)</PresentationFormat>
  <Paragraphs>408</Paragraphs>
  <Slides>31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Segoe UI Black</vt:lpstr>
      <vt:lpstr>Times New Roman</vt:lpstr>
      <vt:lpstr>Yeseva One</vt:lpstr>
      <vt:lpstr>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2020-02-13T09:12:26Z</dcterms:created>
  <dcterms:modified xsi:type="dcterms:W3CDTF">2022-11-21T15:16:25Z</dcterms:modified>
</cp:coreProperties>
</file>