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4" r:id="rId7"/>
    <p:sldId id="265" r:id="rId8"/>
    <p:sldId id="266" r:id="rId9"/>
    <p:sldId id="267"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CB7B1-E37A-481D-B464-A1D61DB6CCB1}" type="datetimeFigureOut">
              <a:rPr lang="en-US" smtClean="0"/>
              <a:t>19/2/2021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401841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CB7B1-E37A-481D-B464-A1D61DB6CCB1}" type="datetimeFigureOut">
              <a:rPr lang="en-US" smtClean="0"/>
              <a:t>19/2/2021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311441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CB7B1-E37A-481D-B464-A1D61DB6CCB1}" type="datetimeFigureOut">
              <a:rPr lang="en-US" smtClean="0"/>
              <a:t>19/2/2021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333461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DCB2A42-7961-4277-80C3-08EDD1DDFC11}" type="slidenum">
              <a:rPr lang="en-US" altLang="en-US"/>
              <a:pPr/>
              <a:t>‹#›</a:t>
            </a:fld>
            <a:endParaRPr lang="en-US" altLang="en-US"/>
          </a:p>
        </p:txBody>
      </p:sp>
    </p:spTree>
    <p:extLst>
      <p:ext uri="{BB962C8B-B14F-4D97-AF65-F5344CB8AC3E}">
        <p14:creationId xmlns:p14="http://schemas.microsoft.com/office/powerpoint/2010/main" val="2636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CB7B1-E37A-481D-B464-A1D61DB6CCB1}" type="datetimeFigureOut">
              <a:rPr lang="en-US" smtClean="0"/>
              <a:t>19/2/2021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86293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CB7B1-E37A-481D-B464-A1D61DB6CCB1}" type="datetimeFigureOut">
              <a:rPr lang="en-US" smtClean="0"/>
              <a:t>19/2/2021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96189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CB7B1-E37A-481D-B464-A1D61DB6CCB1}" type="datetimeFigureOut">
              <a:rPr lang="en-US" smtClean="0"/>
              <a:t>19/2/2021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223789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CB7B1-E37A-481D-B464-A1D61DB6CCB1}" type="datetimeFigureOut">
              <a:rPr lang="en-US" smtClean="0"/>
              <a:t>19/2/2021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211159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CB7B1-E37A-481D-B464-A1D61DB6CCB1}" type="datetimeFigureOut">
              <a:rPr lang="en-US" smtClean="0"/>
              <a:t>19/2/2021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136869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CB7B1-E37A-481D-B464-A1D61DB6CCB1}" type="datetimeFigureOut">
              <a:rPr lang="en-US" smtClean="0"/>
              <a:t>19/2/2021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191015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CB7B1-E37A-481D-B464-A1D61DB6CCB1}" type="datetimeFigureOut">
              <a:rPr lang="en-US" smtClean="0"/>
              <a:t>19/2/2021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210735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CB7B1-E37A-481D-B464-A1D61DB6CCB1}" type="datetimeFigureOut">
              <a:rPr lang="en-US" smtClean="0"/>
              <a:t>19/2/2021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432EA-ACA6-462E-99BE-FA5BC87F6F61}" type="slidenum">
              <a:rPr lang="en-US" smtClean="0"/>
              <a:t>‹#›</a:t>
            </a:fld>
            <a:endParaRPr lang="en-US"/>
          </a:p>
        </p:txBody>
      </p:sp>
    </p:spTree>
    <p:extLst>
      <p:ext uri="{BB962C8B-B14F-4D97-AF65-F5344CB8AC3E}">
        <p14:creationId xmlns:p14="http://schemas.microsoft.com/office/powerpoint/2010/main" val="135678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CB7B1-E37A-481D-B464-A1D61DB6CCB1}" type="datetimeFigureOut">
              <a:rPr lang="en-US" smtClean="0"/>
              <a:t>19/2/2021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432EA-ACA6-462E-99BE-FA5BC87F6F61}" type="slidenum">
              <a:rPr lang="en-US" smtClean="0"/>
              <a:t>‹#›</a:t>
            </a:fld>
            <a:endParaRPr lang="en-US"/>
          </a:p>
        </p:txBody>
      </p:sp>
    </p:spTree>
    <p:extLst>
      <p:ext uri="{BB962C8B-B14F-4D97-AF65-F5344CB8AC3E}">
        <p14:creationId xmlns:p14="http://schemas.microsoft.com/office/powerpoint/2010/main" val="162884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roedblomst0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709" y="1981141"/>
            <a:ext cx="9296400" cy="487685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11"/>
          <p:cNvSpPr>
            <a:spLocks noChangeArrowheads="1" noChangeShapeType="1" noTextEdit="1"/>
          </p:cNvSpPr>
          <p:nvPr/>
        </p:nvSpPr>
        <p:spPr bwMode="auto">
          <a:xfrm>
            <a:off x="6927" y="381000"/>
            <a:ext cx="8763000" cy="2476471"/>
          </a:xfrm>
          <a:prstGeom prst="rect">
            <a:avLst/>
          </a:prstGeom>
        </p:spPr>
        <p:txBody>
          <a:bodyPr wrap="none" numCol="1" fromWordArt="1">
            <a:prstTxWarp prst="textWave1">
              <a:avLst>
                <a:gd name="adj1" fmla="val 12500"/>
                <a:gd name="adj2" fmla="val 739"/>
              </a:avLst>
            </a:prstTxWarp>
            <a:scene3d>
              <a:camera prst="legacyObliqueRight"/>
              <a:lightRig rig="legacyHarsh3" dir="t"/>
            </a:scene3d>
            <a:sp3d extrusionH="100000" prstMaterial="legacyMatte">
              <a:extrusionClr>
                <a:srgbClr val="663300"/>
              </a:extrusionClr>
            </a:sp3d>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3600" kern="10" dirty="0" smtClean="0">
                <a:ln w="9525">
                  <a:round/>
                  <a:headEnd/>
                  <a:tailEnd/>
                </a:ln>
                <a:solidFill>
                  <a:srgbClr val="002060"/>
                </a:solidFill>
                <a:latin typeface=".VnAristote"/>
              </a:rPr>
              <a:t> </a:t>
            </a:r>
            <a:r>
              <a:rPr lang="en-US" sz="3600" kern="10" dirty="0" err="1" smtClean="0">
                <a:ln w="9525">
                  <a:round/>
                  <a:headEnd/>
                  <a:tailEnd/>
                </a:ln>
                <a:solidFill>
                  <a:srgbClr val="002060"/>
                </a:solidFill>
                <a:latin typeface=".VnAristote"/>
              </a:rPr>
              <a:t>chµo</a:t>
            </a:r>
            <a:r>
              <a:rPr lang="en-US" sz="3600" kern="10" dirty="0" smtClean="0">
                <a:ln w="9525">
                  <a:round/>
                  <a:headEnd/>
                  <a:tailEnd/>
                </a:ln>
                <a:solidFill>
                  <a:srgbClr val="002060"/>
                </a:solidFill>
                <a:latin typeface=".VnAristote"/>
              </a:rPr>
              <a:t> </a:t>
            </a:r>
            <a:r>
              <a:rPr lang="en-US" sz="3600" kern="10" dirty="0" err="1">
                <a:ln w="9525">
                  <a:round/>
                  <a:headEnd/>
                  <a:tailEnd/>
                </a:ln>
                <a:solidFill>
                  <a:srgbClr val="002060"/>
                </a:solidFill>
                <a:latin typeface=".VnAristote"/>
              </a:rPr>
              <a:t>c¸c</a:t>
            </a:r>
            <a:r>
              <a:rPr lang="en-US" sz="3600" kern="10" dirty="0">
                <a:ln w="9525">
                  <a:round/>
                  <a:headEnd/>
                  <a:tailEnd/>
                </a:ln>
                <a:solidFill>
                  <a:srgbClr val="002060"/>
                </a:solidFill>
                <a:latin typeface=".VnAristote"/>
              </a:rPr>
              <a:t> </a:t>
            </a:r>
            <a:r>
              <a:rPr lang="en-US" sz="3600" kern="10" dirty="0" err="1">
                <a:ln w="9525">
                  <a:round/>
                  <a:headEnd/>
                  <a:tailEnd/>
                </a:ln>
                <a:solidFill>
                  <a:srgbClr val="002060"/>
                </a:solidFill>
                <a:latin typeface=".VnAristote"/>
              </a:rPr>
              <a:t>em</a:t>
            </a:r>
            <a:r>
              <a:rPr lang="en-US" sz="3600" kern="10" dirty="0">
                <a:ln w="9525">
                  <a:round/>
                  <a:headEnd/>
                  <a:tailEnd/>
                </a:ln>
                <a:solidFill>
                  <a:srgbClr val="002060"/>
                </a:solidFill>
                <a:latin typeface=".VnAristote"/>
              </a:rPr>
              <a:t> </a:t>
            </a:r>
          </a:p>
        </p:txBody>
      </p:sp>
    </p:spTree>
    <p:extLst>
      <p:ext uri="{BB962C8B-B14F-4D97-AF65-F5344CB8AC3E}">
        <p14:creationId xmlns:p14="http://schemas.microsoft.com/office/powerpoint/2010/main" val="3727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057400" y="15240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smtClean="0">
                <a:solidFill>
                  <a:srgbClr val="FF0000"/>
                </a:solidFill>
                <a:latin typeface="Times New Roman" pitchFamily="18" charset="0"/>
                <a:cs typeface="Times New Roman" pitchFamily="18" charset="0"/>
              </a:rPr>
              <a:t>             </a:t>
            </a:r>
            <a:r>
              <a:rPr lang="en-US" altLang="en-US" sz="2800" b="1" u="sng" smtClean="0">
                <a:solidFill>
                  <a:srgbClr val="FF0000"/>
                </a:solidFill>
                <a:latin typeface="Times New Roman" pitchFamily="18" charset="0"/>
                <a:cs typeface="Times New Roman" pitchFamily="18" charset="0"/>
              </a:rPr>
              <a:t>CỦNG CỐ</a:t>
            </a:r>
            <a:r>
              <a:rPr lang="en-US" altLang="en-US" sz="2800" b="1" smtClean="0">
                <a:solidFill>
                  <a:srgbClr val="FF0000"/>
                </a:solidFill>
                <a:latin typeface="Times New Roman" pitchFamily="18" charset="0"/>
                <a:cs typeface="Times New Roman" pitchFamily="18" charset="0"/>
              </a:rPr>
              <a:t>:</a:t>
            </a:r>
            <a:endParaRPr lang="en-US" altLang="en-US" sz="2800" b="1">
              <a:solidFill>
                <a:srgbClr val="FF0000"/>
              </a:solidFill>
              <a:latin typeface="Times New Roman" pitchFamily="18" charset="0"/>
              <a:cs typeface="Times New Roman" pitchFamily="18" charset="0"/>
            </a:endParaRPr>
          </a:p>
        </p:txBody>
      </p:sp>
      <p:sp>
        <p:nvSpPr>
          <p:cNvPr id="20485" name="Text Box 5"/>
          <p:cNvSpPr txBox="1">
            <a:spLocks noChangeArrowheads="1"/>
          </p:cNvSpPr>
          <p:nvPr/>
        </p:nvSpPr>
        <p:spPr bwMode="auto">
          <a:xfrm>
            <a:off x="304800" y="838200"/>
            <a:ext cx="845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0070C0"/>
                </a:solidFill>
                <a:latin typeface="Times New Roman" pitchFamily="18" charset="0"/>
                <a:cs typeface="Times New Roman" pitchFamily="18" charset="0"/>
              </a:rPr>
              <a:t>Những ý trong bảng sau ý nào là hình thức rèn luyện da, ý nào là nguyên tắc rèn luyện da (chọn bằng cách đánh dấu </a:t>
            </a:r>
            <a:r>
              <a:rPr lang="en-US" altLang="en-US" sz="2400">
                <a:solidFill>
                  <a:srgbClr val="0070C0"/>
                </a:solidFill>
                <a:latin typeface="Times New Roman" pitchFamily="18" charset="0"/>
                <a:cs typeface="Times New Roman" pitchFamily="18" charset="0"/>
                <a:sym typeface="Wingdings" panose="05000000000000000000" pitchFamily="2" charset="2"/>
              </a:rPr>
              <a:t></a:t>
            </a:r>
            <a:r>
              <a:rPr lang="en-US" altLang="en-US" sz="2400">
                <a:solidFill>
                  <a:srgbClr val="0070C0"/>
                </a:solidFill>
                <a:latin typeface="Times New Roman" pitchFamily="18" charset="0"/>
                <a:cs typeface="Times New Roman" pitchFamily="18" charset="0"/>
              </a:rPr>
              <a:t> vào ô tương ứng) </a:t>
            </a:r>
          </a:p>
        </p:txBody>
      </p:sp>
      <p:graphicFrame>
        <p:nvGraphicFramePr>
          <p:cNvPr id="20699" name="Group 219"/>
          <p:cNvGraphicFramePr>
            <a:graphicFrameLocks noGrp="1"/>
          </p:cNvGraphicFramePr>
          <p:nvPr>
            <p:ph/>
            <p:extLst>
              <p:ext uri="{D42A27DB-BD31-4B8C-83A1-F6EECF244321}">
                <p14:modId xmlns:p14="http://schemas.microsoft.com/office/powerpoint/2010/main" val="843180447"/>
              </p:ext>
            </p:extLst>
          </p:nvPr>
        </p:nvGraphicFramePr>
        <p:xfrm>
          <a:off x="76200" y="2096027"/>
          <a:ext cx="8915400" cy="4511039"/>
        </p:xfrm>
        <a:graphic>
          <a:graphicData uri="http://schemas.openxmlformats.org/drawingml/2006/table">
            <a:tbl>
              <a:tblPr/>
              <a:tblGrid>
                <a:gridCol w="6153993">
                  <a:extLst>
                    <a:ext uri="{9D8B030D-6E8A-4147-A177-3AD203B41FA5}">
                      <a16:colId xmlns:a16="http://schemas.microsoft.com/office/drawing/2014/main" val="118896368"/>
                    </a:ext>
                  </a:extLst>
                </a:gridCol>
                <a:gridCol w="1420152">
                  <a:extLst>
                    <a:ext uri="{9D8B030D-6E8A-4147-A177-3AD203B41FA5}">
                      <a16:colId xmlns:a16="http://schemas.microsoft.com/office/drawing/2014/main" val="915501525"/>
                    </a:ext>
                  </a:extLst>
                </a:gridCol>
                <a:gridCol w="1341255">
                  <a:extLst>
                    <a:ext uri="{9D8B030D-6E8A-4147-A177-3AD203B41FA5}">
                      <a16:colId xmlns:a16="http://schemas.microsoft.com/office/drawing/2014/main" val="1665338313"/>
                    </a:ext>
                  </a:extLst>
                </a:gridCol>
              </a:tblGrid>
              <a:tr h="833562">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rPr>
                        <a:t>Các hình thức và nguyên tắc rèn luyện 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Hình thức rèn luyện da</a:t>
                      </a:r>
                      <a:endParaRPr kumimoji="0" lang="en-US" alt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 tắc rèn luyện da</a:t>
                      </a:r>
                      <a:endParaRPr kumimoji="0" lang="en-US" alt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3016274"/>
                  </a:ext>
                </a:extLst>
              </a:tr>
              <a:tr h="392264">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Tắm nắng lúc 8 – 9 giờ.</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6278842"/>
                  </a:ext>
                </a:extLst>
              </a:tr>
              <a:tr h="408609">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Tập chạy buổi sáng.</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6907967"/>
                  </a:ext>
                </a:extLst>
              </a:tr>
              <a:tr h="392264">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Phải rèn luyện từ từ nâng dần sức chịu đựng.</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253767"/>
                  </a:ext>
                </a:extLst>
              </a:tr>
              <a:tr h="392264">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Tham gia thể thao buổi chiều.</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0651853"/>
                  </a:ext>
                </a:extLst>
              </a:tr>
              <a:tr h="653774">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Rèn luyện thích hợp với tình trạng sức khỏe của từng người.</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3013234"/>
                  </a:ext>
                </a:extLst>
              </a:tr>
              <a:tr h="392264">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Xoa bóp.</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6075635"/>
                  </a:ext>
                </a:extLst>
              </a:tr>
              <a:tr h="653774">
                <a:tc>
                  <a:txBody>
                    <a:bodyPr/>
                    <a:lstStyle>
                      <a:lvl1pPr algn="l">
                        <a:spcBef>
                          <a:spcPct val="20000"/>
                        </a:spcBef>
                        <a:buChar char="•"/>
                        <a:defRPr sz="2800">
                          <a:solidFill>
                            <a:schemeClr val="tx1"/>
                          </a:solidFill>
                          <a:latin typeface="Arial" panose="020B0604020202020204" pitchFamily="34" charset="0"/>
                        </a:defRPr>
                      </a:lvl1pPr>
                      <a:lvl2pPr marL="796925"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Cần thường xuyên tiếp xúc với ánh nắng mặt trời vào buổi sáng.</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4249691"/>
                  </a:ext>
                </a:extLst>
              </a:tr>
              <a:tr h="392264">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Lao động chân tay vừa sức.</a:t>
                      </a:r>
                      <a:endParaRPr kumimoji="0" lang="en-US" altLang="en-US" sz="2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sym typeface="Wingdings" panose="05000000000000000000"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6569663"/>
                  </a:ext>
                </a:extLst>
              </a:tr>
            </a:tbl>
          </a:graphicData>
        </a:graphic>
      </p:graphicFrame>
      <p:sp>
        <p:nvSpPr>
          <p:cNvPr id="20700" name="Rectangle 220"/>
          <p:cNvSpPr>
            <a:spLocks noChangeArrowheads="1"/>
          </p:cNvSpPr>
          <p:nvPr/>
        </p:nvSpPr>
        <p:spPr bwMode="auto">
          <a:xfrm>
            <a:off x="6781800" y="3007272"/>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701" name="Rectangle 221"/>
          <p:cNvSpPr>
            <a:spLocks noChangeArrowheads="1"/>
          </p:cNvSpPr>
          <p:nvPr/>
        </p:nvSpPr>
        <p:spPr bwMode="auto">
          <a:xfrm>
            <a:off x="6781800" y="3343603"/>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702" name="Rectangle 222"/>
          <p:cNvSpPr>
            <a:spLocks noChangeArrowheads="1"/>
          </p:cNvSpPr>
          <p:nvPr/>
        </p:nvSpPr>
        <p:spPr bwMode="auto">
          <a:xfrm>
            <a:off x="6768270" y="41910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703" name="Rectangle 223"/>
          <p:cNvSpPr>
            <a:spLocks noChangeArrowheads="1"/>
          </p:cNvSpPr>
          <p:nvPr/>
        </p:nvSpPr>
        <p:spPr bwMode="auto">
          <a:xfrm>
            <a:off x="6870746" y="51816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704" name="Rectangle 224"/>
          <p:cNvSpPr>
            <a:spLocks noChangeArrowheads="1"/>
          </p:cNvSpPr>
          <p:nvPr/>
        </p:nvSpPr>
        <p:spPr bwMode="auto">
          <a:xfrm>
            <a:off x="6870746" y="62484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705" name="Rectangle 225"/>
          <p:cNvSpPr>
            <a:spLocks noChangeArrowheads="1"/>
          </p:cNvSpPr>
          <p:nvPr/>
        </p:nvSpPr>
        <p:spPr bwMode="auto">
          <a:xfrm>
            <a:off x="8150772" y="38481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706" name="Rectangle 226"/>
          <p:cNvSpPr>
            <a:spLocks noChangeArrowheads="1"/>
          </p:cNvSpPr>
          <p:nvPr/>
        </p:nvSpPr>
        <p:spPr bwMode="auto">
          <a:xfrm>
            <a:off x="8182303" y="4560176"/>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707" name="Rectangle 227"/>
          <p:cNvSpPr>
            <a:spLocks noChangeArrowheads="1"/>
          </p:cNvSpPr>
          <p:nvPr/>
        </p:nvSpPr>
        <p:spPr bwMode="auto">
          <a:xfrm>
            <a:off x="8198068" y="5562268"/>
            <a:ext cx="273269" cy="2555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80139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0700"/>
                                        </p:tgtEl>
                                      </p:cBhvr>
                                    </p:animEffect>
                                    <p:set>
                                      <p:cBhvr>
                                        <p:cTn id="7" dur="1" fill="hold">
                                          <p:stCondLst>
                                            <p:cond delay="499"/>
                                          </p:stCondLst>
                                        </p:cTn>
                                        <p:tgtEl>
                                          <p:spTgt spid="20700"/>
                                        </p:tgtEl>
                                        <p:attrNameLst>
                                          <p:attrName>style.visibility</p:attrName>
                                        </p:attrNameLst>
                                      </p:cBhvr>
                                      <p:to>
                                        <p:strVal val="hidden"/>
                                      </p:to>
                                    </p:set>
                                  </p:childTnLst>
                                </p:cTn>
                              </p:par>
                            </p:childTnLst>
                          </p:cTn>
                        </p:par>
                        <p:par>
                          <p:cTn id="8" fill="hold" nodeType="afterGroup">
                            <p:stCondLst>
                              <p:cond delay="500"/>
                            </p:stCondLst>
                            <p:childTnLst>
                              <p:par>
                                <p:cTn id="9" presetID="4" presetClass="exit" presetSubtype="16" fill="hold" nodeType="afterEffect">
                                  <p:stCondLst>
                                    <p:cond delay="0"/>
                                  </p:stCondLst>
                                  <p:childTnLst>
                                    <p:animEffect transition="out" filter="box(in)">
                                      <p:cBhvr>
                                        <p:cTn id="10" dur="500"/>
                                        <p:tgtEl>
                                          <p:spTgt spid="20701"/>
                                        </p:tgtEl>
                                      </p:cBhvr>
                                    </p:animEffect>
                                    <p:set>
                                      <p:cBhvr>
                                        <p:cTn id="11" dur="1" fill="hold">
                                          <p:stCondLst>
                                            <p:cond delay="499"/>
                                          </p:stCondLst>
                                        </p:cTn>
                                        <p:tgtEl>
                                          <p:spTgt spid="20701"/>
                                        </p:tgtEl>
                                        <p:attrNameLst>
                                          <p:attrName>style.visibility</p:attrName>
                                        </p:attrNameLst>
                                      </p:cBhvr>
                                      <p:to>
                                        <p:strVal val="hidden"/>
                                      </p:to>
                                    </p:set>
                                  </p:childTnLst>
                                </p:cTn>
                              </p:par>
                            </p:childTnLst>
                          </p:cTn>
                        </p:par>
                        <p:par>
                          <p:cTn id="12" fill="hold" nodeType="afterGroup">
                            <p:stCondLst>
                              <p:cond delay="1000"/>
                            </p:stCondLst>
                            <p:childTnLst>
                              <p:par>
                                <p:cTn id="13" presetID="4" presetClass="exit" presetSubtype="16" fill="hold" nodeType="afterEffect">
                                  <p:stCondLst>
                                    <p:cond delay="0"/>
                                  </p:stCondLst>
                                  <p:childTnLst>
                                    <p:animEffect transition="out" filter="box(in)">
                                      <p:cBhvr>
                                        <p:cTn id="14" dur="500"/>
                                        <p:tgtEl>
                                          <p:spTgt spid="20702"/>
                                        </p:tgtEl>
                                      </p:cBhvr>
                                    </p:animEffect>
                                    <p:set>
                                      <p:cBhvr>
                                        <p:cTn id="15" dur="1" fill="hold">
                                          <p:stCondLst>
                                            <p:cond delay="499"/>
                                          </p:stCondLst>
                                        </p:cTn>
                                        <p:tgtEl>
                                          <p:spTgt spid="20702"/>
                                        </p:tgtEl>
                                        <p:attrNameLst>
                                          <p:attrName>style.visibility</p:attrName>
                                        </p:attrNameLst>
                                      </p:cBhvr>
                                      <p:to>
                                        <p:strVal val="hidden"/>
                                      </p:to>
                                    </p:set>
                                  </p:childTnLst>
                                </p:cTn>
                              </p:par>
                            </p:childTnLst>
                          </p:cTn>
                        </p:par>
                        <p:par>
                          <p:cTn id="16" fill="hold" nodeType="afterGroup">
                            <p:stCondLst>
                              <p:cond delay="1500"/>
                            </p:stCondLst>
                            <p:childTnLst>
                              <p:par>
                                <p:cTn id="17" presetID="4" presetClass="exit" presetSubtype="16" fill="hold" nodeType="afterEffect">
                                  <p:stCondLst>
                                    <p:cond delay="0"/>
                                  </p:stCondLst>
                                  <p:childTnLst>
                                    <p:animEffect transition="out" filter="box(in)">
                                      <p:cBhvr>
                                        <p:cTn id="18" dur="500"/>
                                        <p:tgtEl>
                                          <p:spTgt spid="20703"/>
                                        </p:tgtEl>
                                      </p:cBhvr>
                                    </p:animEffect>
                                    <p:set>
                                      <p:cBhvr>
                                        <p:cTn id="19" dur="1" fill="hold">
                                          <p:stCondLst>
                                            <p:cond delay="499"/>
                                          </p:stCondLst>
                                        </p:cTn>
                                        <p:tgtEl>
                                          <p:spTgt spid="20703"/>
                                        </p:tgtEl>
                                        <p:attrNameLst>
                                          <p:attrName>style.visibility</p:attrName>
                                        </p:attrNameLst>
                                      </p:cBhvr>
                                      <p:to>
                                        <p:strVal val="hidden"/>
                                      </p:to>
                                    </p:set>
                                  </p:childTnLst>
                                </p:cTn>
                              </p:par>
                            </p:childTnLst>
                          </p:cTn>
                        </p:par>
                        <p:par>
                          <p:cTn id="20" fill="hold" nodeType="afterGroup">
                            <p:stCondLst>
                              <p:cond delay="2000"/>
                            </p:stCondLst>
                            <p:childTnLst>
                              <p:par>
                                <p:cTn id="21" presetID="4" presetClass="exit" presetSubtype="16" fill="hold" nodeType="afterEffect">
                                  <p:stCondLst>
                                    <p:cond delay="0"/>
                                  </p:stCondLst>
                                  <p:childTnLst>
                                    <p:animEffect transition="out" filter="box(in)">
                                      <p:cBhvr>
                                        <p:cTn id="22" dur="500"/>
                                        <p:tgtEl>
                                          <p:spTgt spid="20704"/>
                                        </p:tgtEl>
                                      </p:cBhvr>
                                    </p:animEffect>
                                    <p:set>
                                      <p:cBhvr>
                                        <p:cTn id="23" dur="1" fill="hold">
                                          <p:stCondLst>
                                            <p:cond delay="499"/>
                                          </p:stCondLst>
                                        </p:cTn>
                                        <p:tgtEl>
                                          <p:spTgt spid="20704"/>
                                        </p:tgtEl>
                                        <p:attrNameLst>
                                          <p:attrName>style.visibility</p:attrName>
                                        </p:attrNameLst>
                                      </p:cBhvr>
                                      <p:to>
                                        <p:strVal val="hidden"/>
                                      </p:to>
                                    </p:set>
                                  </p:childTnLst>
                                </p:cTn>
                              </p:par>
                            </p:childTnLst>
                          </p:cTn>
                        </p:par>
                        <p:par>
                          <p:cTn id="24" fill="hold" nodeType="afterGroup">
                            <p:stCondLst>
                              <p:cond delay="2500"/>
                            </p:stCondLst>
                            <p:childTnLst>
                              <p:par>
                                <p:cTn id="25" presetID="4" presetClass="exit" presetSubtype="16" fill="hold" nodeType="afterEffect">
                                  <p:stCondLst>
                                    <p:cond delay="0"/>
                                  </p:stCondLst>
                                  <p:childTnLst>
                                    <p:animEffect transition="out" filter="box(in)">
                                      <p:cBhvr>
                                        <p:cTn id="26" dur="500"/>
                                        <p:tgtEl>
                                          <p:spTgt spid="20705"/>
                                        </p:tgtEl>
                                      </p:cBhvr>
                                    </p:animEffect>
                                    <p:set>
                                      <p:cBhvr>
                                        <p:cTn id="27" dur="1" fill="hold">
                                          <p:stCondLst>
                                            <p:cond delay="499"/>
                                          </p:stCondLst>
                                        </p:cTn>
                                        <p:tgtEl>
                                          <p:spTgt spid="20705"/>
                                        </p:tgtEl>
                                        <p:attrNameLst>
                                          <p:attrName>style.visibility</p:attrName>
                                        </p:attrNameLst>
                                      </p:cBhvr>
                                      <p:to>
                                        <p:strVal val="hidden"/>
                                      </p:to>
                                    </p:set>
                                  </p:childTnLst>
                                </p:cTn>
                              </p:par>
                            </p:childTnLst>
                          </p:cTn>
                        </p:par>
                        <p:par>
                          <p:cTn id="28" fill="hold" nodeType="afterGroup">
                            <p:stCondLst>
                              <p:cond delay="3000"/>
                            </p:stCondLst>
                            <p:childTnLst>
                              <p:par>
                                <p:cTn id="29" presetID="4" presetClass="exit" presetSubtype="16" fill="hold" nodeType="afterEffect">
                                  <p:stCondLst>
                                    <p:cond delay="0"/>
                                  </p:stCondLst>
                                  <p:childTnLst>
                                    <p:animEffect transition="out" filter="box(in)">
                                      <p:cBhvr>
                                        <p:cTn id="30" dur="500"/>
                                        <p:tgtEl>
                                          <p:spTgt spid="20706"/>
                                        </p:tgtEl>
                                      </p:cBhvr>
                                    </p:animEffect>
                                    <p:set>
                                      <p:cBhvr>
                                        <p:cTn id="31" dur="1" fill="hold">
                                          <p:stCondLst>
                                            <p:cond delay="499"/>
                                          </p:stCondLst>
                                        </p:cTn>
                                        <p:tgtEl>
                                          <p:spTgt spid="20706"/>
                                        </p:tgtEl>
                                        <p:attrNameLst>
                                          <p:attrName>style.visibility</p:attrName>
                                        </p:attrNameLst>
                                      </p:cBhvr>
                                      <p:to>
                                        <p:strVal val="hidden"/>
                                      </p:to>
                                    </p:set>
                                  </p:childTnLst>
                                </p:cTn>
                              </p:par>
                            </p:childTnLst>
                          </p:cTn>
                        </p:par>
                        <p:par>
                          <p:cTn id="32" fill="hold" nodeType="afterGroup">
                            <p:stCondLst>
                              <p:cond delay="3500"/>
                            </p:stCondLst>
                            <p:childTnLst>
                              <p:par>
                                <p:cTn id="33" presetID="4" presetClass="exit" presetSubtype="16" fill="hold" nodeType="afterEffect">
                                  <p:stCondLst>
                                    <p:cond delay="0"/>
                                  </p:stCondLst>
                                  <p:childTnLst>
                                    <p:animEffect transition="out" filter="box(in)">
                                      <p:cBhvr>
                                        <p:cTn id="34" dur="500"/>
                                        <p:tgtEl>
                                          <p:spTgt spid="20707"/>
                                        </p:tgtEl>
                                      </p:cBhvr>
                                    </p:animEffect>
                                    <p:set>
                                      <p:cBhvr>
                                        <p:cTn id="35" dur="1" fill="hold">
                                          <p:stCondLst>
                                            <p:cond delay="499"/>
                                          </p:stCondLst>
                                        </p:cTn>
                                        <p:tgtEl>
                                          <p:spTgt spid="207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04800" y="930275"/>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latin typeface="Times New Roman" pitchFamily="18" charset="0"/>
                <a:cs typeface="Times New Roman" pitchFamily="18" charset="0"/>
              </a:rPr>
              <a:t>Hãy ghép cột biện pháp giữ vệ sinh da với cột cơ sở khoa học cho phù hợp:</a:t>
            </a:r>
          </a:p>
        </p:txBody>
      </p:sp>
      <p:graphicFrame>
        <p:nvGraphicFramePr>
          <p:cNvPr id="22640" name="Group 112"/>
          <p:cNvGraphicFramePr>
            <a:graphicFrameLocks noGrp="1"/>
          </p:cNvGraphicFramePr>
          <p:nvPr>
            <p:ph/>
            <p:extLst>
              <p:ext uri="{D42A27DB-BD31-4B8C-83A1-F6EECF244321}">
                <p14:modId xmlns:p14="http://schemas.microsoft.com/office/powerpoint/2010/main" val="147895379"/>
              </p:ext>
            </p:extLst>
          </p:nvPr>
        </p:nvGraphicFramePr>
        <p:xfrm>
          <a:off x="304800" y="1981201"/>
          <a:ext cx="8686800" cy="4700111"/>
        </p:xfrm>
        <a:graphic>
          <a:graphicData uri="http://schemas.openxmlformats.org/drawingml/2006/table">
            <a:tbl>
              <a:tblPr/>
              <a:tblGrid>
                <a:gridCol w="1252151">
                  <a:extLst>
                    <a:ext uri="{9D8B030D-6E8A-4147-A177-3AD203B41FA5}">
                      <a16:colId xmlns:a16="http://schemas.microsoft.com/office/drawing/2014/main" val="859463597"/>
                    </a:ext>
                  </a:extLst>
                </a:gridCol>
                <a:gridCol w="2582562">
                  <a:extLst>
                    <a:ext uri="{9D8B030D-6E8A-4147-A177-3AD203B41FA5}">
                      <a16:colId xmlns:a16="http://schemas.microsoft.com/office/drawing/2014/main" val="573068698"/>
                    </a:ext>
                  </a:extLst>
                </a:gridCol>
                <a:gridCol w="1330411">
                  <a:extLst>
                    <a:ext uri="{9D8B030D-6E8A-4147-A177-3AD203B41FA5}">
                      <a16:colId xmlns:a16="http://schemas.microsoft.com/office/drawing/2014/main" val="2716996797"/>
                    </a:ext>
                  </a:extLst>
                </a:gridCol>
                <a:gridCol w="3521676">
                  <a:extLst>
                    <a:ext uri="{9D8B030D-6E8A-4147-A177-3AD203B41FA5}">
                      <a16:colId xmlns:a16="http://schemas.microsoft.com/office/drawing/2014/main" val="1863263704"/>
                    </a:ext>
                  </a:extLst>
                </a:gridCol>
              </a:tblGrid>
              <a:tr h="1494121">
                <a:tc gridSpan="2">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Biện pháp giữ vệ sinh da</a:t>
                      </a:r>
                      <a:endParaRPr kumimoji="0" lang="en-US" altLang="en-US" sz="2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Trả lời</a:t>
                      </a:r>
                      <a:endParaRPr kumimoji="0" lang="en-US" altLang="en-US" sz="2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Cơ sở khoa học</a:t>
                      </a:r>
                      <a:endParaRPr kumimoji="0" lang="en-US" altLang="en-US" sz="2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6847626"/>
                  </a:ext>
                </a:extLst>
              </a:tr>
              <a:tr h="1602995">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Bảo vệ da</a:t>
                      </a:r>
                      <a:endParaRPr kumimoji="0" lang="en-US" altLang="en-US"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8275" indent="-168275"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168275" marR="0" lvl="0" indent="-168275"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1.Giữ gìn da sạch sẽ.</a:t>
                      </a: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168275" marR="0" lvl="0" indent="-168275" algn="just"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2.Tránh để da bị xây xát hoặc bị bỏng.</a:t>
                      </a:r>
                      <a:endParaRPr kumimoji="0" lang="en-US" altLang="en-US"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  -  .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  -  .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3.  -  .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4.  -  . .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228600" indent="-2286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228600" marR="0" lvl="0" indent="-2286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 Để hạn chế tác nhân gây hại da</a:t>
                      </a: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 Hạn chế tác hại của vi sinh vật, nấm gây hại da.</a:t>
                      </a:r>
                      <a:endParaRPr kumimoji="0" lang="en-US" altLang="en-US"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28600" marR="0" lvl="0" indent="-22860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 Tránh vi khuẩn đột nhập vào cơ thể.</a:t>
                      </a: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 Da sạch diệt được 85% vi khuẩn.</a:t>
                      </a:r>
                      <a:endParaRPr kumimoji="0" lang="en-US" altLang="en-US"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3951814"/>
                  </a:ext>
                </a:extLst>
              </a:tr>
              <a:tr h="1602995">
                <a:tc>
                  <a:txBody>
                    <a:bodyPr/>
                    <a:lstStyle>
                      <a:lvl1pPr algn="l">
                        <a:spcBef>
                          <a:spcPct val="20000"/>
                        </a:spcBef>
                        <a:buChar char="•"/>
                        <a:defRPr sz="2800">
                          <a:solidFill>
                            <a:schemeClr val="tx1"/>
                          </a:solidFill>
                          <a:latin typeface="Arial" panose="020B0604020202020204" pitchFamily="34" charset="0"/>
                        </a:defRPr>
                      </a:lvl1pPr>
                      <a:lvl2pPr marL="750888"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Phòng chống bệnh ngoài da</a:t>
                      </a:r>
                      <a:endParaRPr kumimoji="0" lang="en-US" altLang="en-US"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8275" indent="-168275"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168275" marR="0" lvl="0" indent="-168275" algn="just"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3.Giữ vệ sinh thân thể.</a:t>
                      </a:r>
                      <a:endParaRPr kumimoji="0" lang="en-US" altLang="en-US"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168275" marR="0" lvl="0" indent="-168275" algn="just"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4.Giữ vệ sinh môi trường.</a:t>
                      </a:r>
                      <a:endParaRPr kumimoji="0" lang="en-US" altLang="en-US"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97499102"/>
                  </a:ext>
                </a:extLst>
              </a:tr>
            </a:tbl>
          </a:graphicData>
        </a:graphic>
      </p:graphicFrame>
      <p:sp>
        <p:nvSpPr>
          <p:cNvPr id="22630" name="Text Box 102"/>
          <p:cNvSpPr txBox="1">
            <a:spLocks noChangeArrowheads="1"/>
          </p:cNvSpPr>
          <p:nvPr/>
        </p:nvSpPr>
        <p:spPr bwMode="auto">
          <a:xfrm>
            <a:off x="4800600" y="345757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rgbClr val="FF0000"/>
                </a:solidFill>
              </a:rPr>
              <a:t>D</a:t>
            </a:r>
          </a:p>
        </p:txBody>
      </p:sp>
      <p:sp>
        <p:nvSpPr>
          <p:cNvPr id="22634" name="Text Box 106"/>
          <p:cNvSpPr txBox="1">
            <a:spLocks noChangeArrowheads="1"/>
          </p:cNvSpPr>
          <p:nvPr/>
        </p:nvSpPr>
        <p:spPr bwMode="auto">
          <a:xfrm>
            <a:off x="4800600" y="377666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rgbClr val="FF0000"/>
                </a:solidFill>
              </a:rPr>
              <a:t>C</a:t>
            </a:r>
          </a:p>
        </p:txBody>
      </p:sp>
      <p:sp>
        <p:nvSpPr>
          <p:cNvPr id="22635" name="Text Box 107"/>
          <p:cNvSpPr txBox="1">
            <a:spLocks noChangeArrowheads="1"/>
          </p:cNvSpPr>
          <p:nvPr/>
        </p:nvSpPr>
        <p:spPr bwMode="auto">
          <a:xfrm>
            <a:off x="4728341" y="4087292"/>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rgbClr val="FF0000"/>
                </a:solidFill>
              </a:rPr>
              <a:t> B</a:t>
            </a:r>
          </a:p>
        </p:txBody>
      </p:sp>
      <p:sp>
        <p:nvSpPr>
          <p:cNvPr id="22636" name="Text Box 108"/>
          <p:cNvSpPr txBox="1">
            <a:spLocks noChangeArrowheads="1"/>
          </p:cNvSpPr>
          <p:nvPr/>
        </p:nvSpPr>
        <p:spPr bwMode="auto">
          <a:xfrm>
            <a:off x="4818992" y="4454005"/>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rgbClr val="FF0000"/>
                </a:solidFill>
              </a:rPr>
              <a:t>A</a:t>
            </a:r>
          </a:p>
        </p:txBody>
      </p:sp>
      <p:sp>
        <p:nvSpPr>
          <p:cNvPr id="10" name="TextBox 9"/>
          <p:cNvSpPr txBox="1"/>
          <p:nvPr/>
        </p:nvSpPr>
        <p:spPr>
          <a:xfrm>
            <a:off x="2135773" y="147935"/>
            <a:ext cx="3767057" cy="646331"/>
          </a:xfrm>
          <a:prstGeom prst="rect">
            <a:avLst/>
          </a:prstGeom>
          <a:noFill/>
        </p:spPr>
        <p:txBody>
          <a:bodyPr wrap="none" rtlCol="0">
            <a:spAutoFit/>
          </a:bodyPr>
          <a:lstStyle/>
          <a:p>
            <a:r>
              <a:rPr lang="en-US" sz="3600" b="1" smtClean="0">
                <a:solidFill>
                  <a:srgbClr val="FF0000"/>
                </a:solidFill>
                <a:latin typeface="Times New Roman"/>
                <a:cs typeface="Times New Roman"/>
              </a:rPr>
              <a:t>§42. VỆ SINH</a:t>
            </a:r>
            <a:r>
              <a:rPr lang="en-US" sz="3600" b="1" smtClean="0">
                <a:solidFill>
                  <a:srgbClr val="FF0000"/>
                </a:solidFill>
                <a:latin typeface="Times New Roman" pitchFamily="18" charset="0"/>
                <a:cs typeface="Times New Roman" pitchFamily="18" charset="0"/>
              </a:rPr>
              <a:t> DA</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877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630"/>
                                        </p:tgtEl>
                                        <p:attrNameLst>
                                          <p:attrName>style.visibility</p:attrName>
                                        </p:attrNameLst>
                                      </p:cBhvr>
                                      <p:to>
                                        <p:strVal val="visible"/>
                                      </p:to>
                                    </p:set>
                                    <p:animEffect transition="in" filter="box(in)">
                                      <p:cBhvr>
                                        <p:cTn id="7" dur="500"/>
                                        <p:tgtEl>
                                          <p:spTgt spid="2263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2634"/>
                                        </p:tgtEl>
                                        <p:attrNameLst>
                                          <p:attrName>style.visibility</p:attrName>
                                        </p:attrNameLst>
                                      </p:cBhvr>
                                      <p:to>
                                        <p:strVal val="visible"/>
                                      </p:to>
                                    </p:set>
                                    <p:animEffect transition="in" filter="box(in)">
                                      <p:cBhvr>
                                        <p:cTn id="11" dur="500"/>
                                        <p:tgtEl>
                                          <p:spTgt spid="22634"/>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2635"/>
                                        </p:tgtEl>
                                        <p:attrNameLst>
                                          <p:attrName>style.visibility</p:attrName>
                                        </p:attrNameLst>
                                      </p:cBhvr>
                                      <p:to>
                                        <p:strVal val="visible"/>
                                      </p:to>
                                    </p:set>
                                    <p:animEffect transition="in" filter="box(in)">
                                      <p:cBhvr>
                                        <p:cTn id="15" dur="500"/>
                                        <p:tgtEl>
                                          <p:spTgt spid="22635"/>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2636"/>
                                        </p:tgtEl>
                                        <p:attrNameLst>
                                          <p:attrName>style.visibility</p:attrName>
                                        </p:attrNameLst>
                                      </p:cBhvr>
                                      <p:to>
                                        <p:strVal val="visible"/>
                                      </p:to>
                                    </p:set>
                                    <p:animEffect transition="in" filter="box(in)">
                                      <p:cBhvr>
                                        <p:cTn id="19" dur="500"/>
                                        <p:tgtEl>
                                          <p:spTgt spid="22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 grpId="0"/>
      <p:bldP spid="22634" grpId="0"/>
      <p:bldP spid="22635" grpId="0"/>
      <p:bldP spid="226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630010" y="500224"/>
            <a:ext cx="594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chemeClr val="accent2"/>
                </a:solidFill>
              </a:rPr>
              <a:t>DẶN DÒ</a:t>
            </a:r>
          </a:p>
        </p:txBody>
      </p:sp>
      <p:sp>
        <p:nvSpPr>
          <p:cNvPr id="24581" name="Text Box 5"/>
          <p:cNvSpPr txBox="1">
            <a:spLocks noChangeArrowheads="1"/>
          </p:cNvSpPr>
          <p:nvPr/>
        </p:nvSpPr>
        <p:spPr bwMode="auto">
          <a:xfrm>
            <a:off x="685800" y="2932210"/>
            <a:ext cx="9448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3200">
                <a:latin typeface="Times New Roman" pitchFamily="18" charset="0"/>
                <a:cs typeface="Times New Roman" pitchFamily="18" charset="0"/>
              </a:rPr>
              <a:t>- </a:t>
            </a:r>
            <a:r>
              <a:rPr lang="en-US" altLang="en-US" sz="3200" smtClean="0">
                <a:latin typeface="Times New Roman" pitchFamily="18" charset="0"/>
                <a:cs typeface="Times New Roman" pitchFamily="18" charset="0"/>
              </a:rPr>
              <a:t>   Học bài cũ.</a:t>
            </a:r>
            <a:endParaRPr lang="en-US" altLang="en-US" sz="3200">
              <a:latin typeface="Times New Roman" pitchFamily="18" charset="0"/>
              <a:cs typeface="Times New Roman" pitchFamily="18" charset="0"/>
            </a:endParaRPr>
          </a:p>
          <a:p>
            <a:pPr algn="l"/>
            <a:r>
              <a:rPr lang="en-US" altLang="en-US" sz="3200">
                <a:latin typeface="Times New Roman" pitchFamily="18" charset="0"/>
                <a:cs typeface="Times New Roman" pitchFamily="18" charset="0"/>
              </a:rPr>
              <a:t>- </a:t>
            </a:r>
            <a:r>
              <a:rPr lang="en-US" altLang="en-US" sz="3200" smtClean="0">
                <a:latin typeface="Times New Roman" pitchFamily="18" charset="0"/>
                <a:cs typeface="Times New Roman" pitchFamily="18" charset="0"/>
              </a:rPr>
              <a:t>   Thực </a:t>
            </a:r>
            <a:r>
              <a:rPr lang="en-US" altLang="en-US" sz="3200">
                <a:latin typeface="Times New Roman" pitchFamily="18" charset="0"/>
                <a:cs typeface="Times New Roman" pitchFamily="18" charset="0"/>
              </a:rPr>
              <a:t>hiện bài tập 2 SGK.</a:t>
            </a:r>
          </a:p>
          <a:p>
            <a:pPr marL="457200" indent="-457200" algn="l">
              <a:buFontTx/>
              <a:buChar char="-"/>
            </a:pPr>
            <a:r>
              <a:rPr lang="en-US" altLang="en-US" sz="3200" smtClean="0">
                <a:latin typeface="Times New Roman" pitchFamily="18" charset="0"/>
                <a:cs typeface="Times New Roman" pitchFamily="18" charset="0"/>
              </a:rPr>
              <a:t>Đọc </a:t>
            </a:r>
            <a:r>
              <a:rPr lang="en-US" altLang="en-US" sz="3200">
                <a:latin typeface="Times New Roman" pitchFamily="18" charset="0"/>
                <a:cs typeface="Times New Roman" pitchFamily="18" charset="0"/>
              </a:rPr>
              <a:t>mục “Em có biết</a:t>
            </a:r>
            <a:r>
              <a:rPr lang="en-US" altLang="en-US" sz="3200" smtClean="0">
                <a:latin typeface="Times New Roman" pitchFamily="18" charset="0"/>
                <a:cs typeface="Times New Roman" pitchFamily="18" charset="0"/>
              </a:rPr>
              <a:t>?”</a:t>
            </a:r>
          </a:p>
          <a:p>
            <a:pPr marL="457200" indent="-457200" algn="l">
              <a:buFontTx/>
              <a:buChar char="-"/>
            </a:pPr>
            <a:r>
              <a:rPr lang="en-US" altLang="en-US" sz="3200" smtClean="0">
                <a:latin typeface="Times New Roman" pitchFamily="18" charset="0"/>
                <a:cs typeface="Times New Roman" pitchFamily="18" charset="0"/>
              </a:rPr>
              <a:t>Ôn </a:t>
            </a:r>
            <a:r>
              <a:rPr lang="en-US" altLang="en-US" sz="3200">
                <a:latin typeface="Times New Roman" pitchFamily="18" charset="0"/>
                <a:cs typeface="Times New Roman" pitchFamily="18" charset="0"/>
              </a:rPr>
              <a:t>lại bài phản xạ</a:t>
            </a:r>
            <a:r>
              <a:rPr lang="en-US" altLang="en-US" sz="3200" smtClean="0">
                <a:latin typeface="Times New Roman" pitchFamily="18" charset="0"/>
                <a:cs typeface="Times New Roman" pitchFamily="18" charset="0"/>
              </a:rPr>
              <a:t>.</a:t>
            </a:r>
          </a:p>
          <a:p>
            <a:pPr marL="457200" indent="-457200" algn="l">
              <a:buFontTx/>
              <a:buChar char="-"/>
            </a:pPr>
            <a:r>
              <a:rPr lang="en-US" altLang="en-US" sz="3200" smtClean="0">
                <a:latin typeface="Times New Roman" pitchFamily="18" charset="0"/>
                <a:cs typeface="Times New Roman" pitchFamily="18" charset="0"/>
              </a:rPr>
              <a:t>Xem trước bài: Giới thiệu chung hệ thần kinh</a:t>
            </a:r>
            <a:endParaRPr lang="en-US" altLang="en-US" sz="3200">
              <a:latin typeface="Times New Roman" pitchFamily="18" charset="0"/>
              <a:cs typeface="Times New Roman" pitchFamily="18" charset="0"/>
            </a:endParaRPr>
          </a:p>
        </p:txBody>
      </p:sp>
      <p:sp>
        <p:nvSpPr>
          <p:cNvPr id="24582" name="Rectangle 6"/>
          <p:cNvSpPr>
            <a:spLocks noChangeArrowheads="1"/>
          </p:cNvSpPr>
          <p:nvPr/>
        </p:nvSpPr>
        <p:spPr bwMode="auto">
          <a:xfrm>
            <a:off x="228600" y="2627766"/>
            <a:ext cx="8686800" cy="3163431"/>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3" name="Oval 7"/>
          <p:cNvSpPr>
            <a:spLocks noChangeArrowheads="1"/>
          </p:cNvSpPr>
          <p:nvPr/>
        </p:nvSpPr>
        <p:spPr bwMode="auto">
          <a:xfrm>
            <a:off x="2819400" y="432127"/>
            <a:ext cx="3429000" cy="838200"/>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84833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079523"/>
            <a:ext cx="6564939" cy="923330"/>
          </a:xfrm>
          <a:prstGeom prst="rect">
            <a:avLst/>
          </a:prstGeom>
          <a:noFill/>
        </p:spPr>
        <p:txBody>
          <a:bodyPr wrap="none" rtlCol="0">
            <a:spAutoFit/>
          </a:bodyPr>
          <a:lstStyle/>
          <a:p>
            <a:r>
              <a:rPr lang="en-US" sz="5400" b="1" dirty="0" err="1" smtClean="0">
                <a:solidFill>
                  <a:srgbClr val="FF0000"/>
                </a:solidFill>
                <a:latin typeface="Times New Roman"/>
                <a:cs typeface="Times New Roman"/>
              </a:rPr>
              <a:t>Tiết</a:t>
            </a:r>
            <a:r>
              <a:rPr lang="en-US" sz="5400" b="1" dirty="0" smtClean="0">
                <a:solidFill>
                  <a:srgbClr val="FF0000"/>
                </a:solidFill>
                <a:latin typeface="Times New Roman"/>
                <a:cs typeface="Times New Roman"/>
              </a:rPr>
              <a:t> </a:t>
            </a:r>
            <a:r>
              <a:rPr lang="en-US" sz="5400" b="1" dirty="0" smtClean="0">
                <a:solidFill>
                  <a:srgbClr val="FF0000"/>
                </a:solidFill>
                <a:latin typeface="Times New Roman"/>
                <a:cs typeface="Times New Roman"/>
              </a:rPr>
              <a:t>44. </a:t>
            </a:r>
            <a:r>
              <a:rPr lang="en-US" sz="5400" b="1" dirty="0" smtClean="0">
                <a:solidFill>
                  <a:srgbClr val="FF0000"/>
                </a:solidFill>
                <a:latin typeface="Times New Roman"/>
                <a:cs typeface="Times New Roman"/>
              </a:rPr>
              <a:t>VỆ SINH</a:t>
            </a:r>
            <a:r>
              <a:rPr lang="en-US" sz="5400" b="1" dirty="0" smtClean="0">
                <a:solidFill>
                  <a:srgbClr val="FF0000"/>
                </a:solidFill>
                <a:latin typeface="Times New Roman" pitchFamily="18" charset="0"/>
                <a:cs typeface="Times New Roman" pitchFamily="18" charset="0"/>
              </a:rPr>
              <a:t> DA</a:t>
            </a:r>
            <a:endParaRPr lang="en-US" sz="5400" b="1" dirty="0">
              <a:solidFill>
                <a:srgbClr val="FF0000"/>
              </a:solidFill>
              <a:latin typeface="Times New Roman" pitchFamily="18" charset="0"/>
              <a:cs typeface="Times New Roman" pitchFamily="18" charset="0"/>
            </a:endParaRPr>
          </a:p>
        </p:txBody>
      </p:sp>
      <p:pic>
        <p:nvPicPr>
          <p:cNvPr id="6" name="Picture 5" descr="f1 (4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9704" y="3505200"/>
            <a:ext cx="7384696" cy="285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7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257031" y="2667000"/>
            <a:ext cx="507696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028700" indent="-1028700" algn="l">
              <a:defRPr>
                <a:solidFill>
                  <a:schemeClr val="tx1"/>
                </a:solidFill>
                <a:latin typeface="Arial" panose="020B0604020202020204" pitchFamily="34" charset="0"/>
              </a:defRPr>
            </a:lvl1pPr>
            <a:lvl2pPr marL="1143000" algn="l">
              <a:defRPr>
                <a:solidFill>
                  <a:schemeClr val="tx1"/>
                </a:solidFill>
                <a:latin typeface="Arial" panose="020B0604020202020204" pitchFamily="34" charset="0"/>
              </a:defRPr>
            </a:lvl2pPr>
            <a:lvl3pPr marL="125730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i="1">
                <a:solidFill>
                  <a:srgbClr val="FF3300"/>
                </a:solidFill>
                <a:latin typeface="Times New Roman" pitchFamily="18" charset="0"/>
                <a:cs typeface="Times New Roman" pitchFamily="18" charset="0"/>
              </a:rPr>
              <a:t>Trả </a:t>
            </a:r>
            <a:r>
              <a:rPr lang="en-US" altLang="en-US" sz="2800" b="1" i="1" smtClean="0">
                <a:solidFill>
                  <a:srgbClr val="FF3300"/>
                </a:solidFill>
                <a:latin typeface="Times New Roman" pitchFamily="18" charset="0"/>
                <a:cs typeface="Times New Roman" pitchFamily="18" charset="0"/>
              </a:rPr>
              <a:t>lời: </a:t>
            </a:r>
            <a:r>
              <a:rPr lang="en-US" altLang="en-US" sz="2800" b="1" smtClean="0">
                <a:latin typeface="Times New Roman" pitchFamily="18" charset="0"/>
                <a:cs typeface="Times New Roman" pitchFamily="18" charset="0"/>
              </a:rPr>
              <a:t>Da </a:t>
            </a:r>
            <a:r>
              <a:rPr lang="en-US" altLang="en-US" sz="2800" b="1">
                <a:latin typeface="Times New Roman" pitchFamily="18" charset="0"/>
                <a:cs typeface="Times New Roman" pitchFamily="18" charset="0"/>
              </a:rPr>
              <a:t>bẩn là môi trường thuận lợi cho vi khuẩn phát triển, phát sinh bệnh ngoài da, da bẩn còn làm hạn chế hoạt động tiết mồ hôi do đó ảnh hưởng đến sức khỏe.</a:t>
            </a:r>
          </a:p>
        </p:txBody>
      </p:sp>
      <p:sp>
        <p:nvSpPr>
          <p:cNvPr id="4131" name="Text Box 35"/>
          <p:cNvSpPr txBox="1">
            <a:spLocks noChangeArrowheads="1"/>
          </p:cNvSpPr>
          <p:nvPr/>
        </p:nvSpPr>
        <p:spPr bwMode="auto">
          <a:xfrm>
            <a:off x="3276600" y="20574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p>
        </p:txBody>
      </p:sp>
      <p:sp>
        <p:nvSpPr>
          <p:cNvPr id="4139" name="Text Box 43"/>
          <p:cNvSpPr txBox="1">
            <a:spLocks noChangeArrowheads="1"/>
          </p:cNvSpPr>
          <p:nvPr/>
        </p:nvSpPr>
        <p:spPr bwMode="auto">
          <a:xfrm>
            <a:off x="5902830" y="6433284"/>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Vi khuẩn phát triển trên da bẩn</a:t>
            </a:r>
          </a:p>
        </p:txBody>
      </p:sp>
      <p:sp>
        <p:nvSpPr>
          <p:cNvPr id="4144" name="Rectangle 48"/>
          <p:cNvSpPr>
            <a:spLocks noChangeArrowheads="1"/>
          </p:cNvSpPr>
          <p:nvPr/>
        </p:nvSpPr>
        <p:spPr bwMode="auto">
          <a:xfrm>
            <a:off x="270681" y="998677"/>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800" b="1" u="sng" smtClean="0">
                <a:solidFill>
                  <a:srgbClr val="FF3300"/>
                </a:solidFill>
                <a:latin typeface="Times New Roman" pitchFamily="18" charset="0"/>
                <a:cs typeface="Times New Roman" pitchFamily="18" charset="0"/>
              </a:rPr>
              <a:t>I.BẢO </a:t>
            </a:r>
            <a:r>
              <a:rPr lang="en-US" altLang="en-US" sz="2800" b="1" u="sng">
                <a:solidFill>
                  <a:srgbClr val="FF3300"/>
                </a:solidFill>
                <a:latin typeface="Times New Roman" pitchFamily="18" charset="0"/>
                <a:cs typeface="Times New Roman" pitchFamily="18" charset="0"/>
              </a:rPr>
              <a:t>VỆ </a:t>
            </a:r>
            <a:r>
              <a:rPr lang="en-US" altLang="en-US" sz="2800" b="1" u="sng" smtClean="0">
                <a:solidFill>
                  <a:srgbClr val="FF3300"/>
                </a:solidFill>
                <a:latin typeface="Times New Roman" pitchFamily="18" charset="0"/>
                <a:cs typeface="Times New Roman" pitchFamily="18" charset="0"/>
              </a:rPr>
              <a:t>DA:</a:t>
            </a:r>
            <a:endParaRPr lang="en-US" altLang="en-US" sz="2800" b="1" u="sng">
              <a:solidFill>
                <a:srgbClr val="FF3300"/>
              </a:solidFill>
              <a:latin typeface="Times New Roman" pitchFamily="18" charset="0"/>
              <a:cs typeface="Times New Roman" pitchFamily="18" charset="0"/>
            </a:endParaRPr>
          </a:p>
        </p:txBody>
      </p:sp>
      <p:sp>
        <p:nvSpPr>
          <p:cNvPr id="4145" name="Text Box 49"/>
          <p:cNvSpPr txBox="1">
            <a:spLocks noChangeArrowheads="1"/>
          </p:cNvSpPr>
          <p:nvPr/>
        </p:nvSpPr>
        <p:spPr bwMode="auto">
          <a:xfrm>
            <a:off x="-34119" y="182702"/>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6000">
                <a:sym typeface="Wingdings" panose="05000000000000000000" pitchFamily="2" charset="2"/>
              </a:rPr>
              <a:t></a:t>
            </a:r>
          </a:p>
        </p:txBody>
      </p:sp>
      <p:sp>
        <p:nvSpPr>
          <p:cNvPr id="11" name="TextBox 10"/>
          <p:cNvSpPr txBox="1"/>
          <p:nvPr/>
        </p:nvSpPr>
        <p:spPr>
          <a:xfrm>
            <a:off x="2135773" y="147935"/>
            <a:ext cx="4438716" cy="646331"/>
          </a:xfrm>
          <a:prstGeom prst="rect">
            <a:avLst/>
          </a:prstGeom>
          <a:noFill/>
        </p:spPr>
        <p:txBody>
          <a:bodyPr wrap="none" rtlCol="0">
            <a:spAutoFit/>
          </a:bodyPr>
          <a:lstStyle/>
          <a:p>
            <a:r>
              <a:rPr lang="en-US" sz="3600" b="1" dirty="0" err="1" smtClean="0">
                <a:solidFill>
                  <a:srgbClr val="FF0000"/>
                </a:solidFill>
                <a:latin typeface="Times New Roman"/>
                <a:cs typeface="Times New Roman"/>
              </a:rPr>
              <a:t>Tiết</a:t>
            </a:r>
            <a:r>
              <a:rPr lang="en-US" sz="3600" b="1" dirty="0" smtClean="0">
                <a:solidFill>
                  <a:srgbClr val="FF0000"/>
                </a:solidFill>
                <a:latin typeface="Times New Roman"/>
                <a:cs typeface="Times New Roman"/>
              </a:rPr>
              <a:t> </a:t>
            </a:r>
            <a:r>
              <a:rPr lang="en-US" sz="3600" b="1" dirty="0" smtClean="0">
                <a:solidFill>
                  <a:srgbClr val="FF0000"/>
                </a:solidFill>
                <a:latin typeface="Times New Roman"/>
                <a:cs typeface="Times New Roman"/>
              </a:rPr>
              <a:t>44. </a:t>
            </a:r>
            <a:r>
              <a:rPr lang="en-US" sz="3600" b="1" dirty="0" smtClean="0">
                <a:solidFill>
                  <a:srgbClr val="FF0000"/>
                </a:solidFill>
                <a:latin typeface="Times New Roman"/>
                <a:cs typeface="Times New Roman"/>
              </a:rPr>
              <a:t>VỆ SINH</a:t>
            </a:r>
            <a:r>
              <a:rPr lang="en-US" sz="3600" b="1" dirty="0" smtClean="0">
                <a:solidFill>
                  <a:srgbClr val="FF0000"/>
                </a:solidFill>
                <a:latin typeface="Times New Roman" pitchFamily="18" charset="0"/>
                <a:cs typeface="Times New Roman" pitchFamily="18" charset="0"/>
              </a:rPr>
              <a:t> DA</a:t>
            </a:r>
            <a:endParaRPr lang="en-US" sz="3600" b="1"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175" y="998677"/>
            <a:ext cx="2917825" cy="271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Kết quả hình ảnh cho mặt bẩn"/>
          <p:cNvPicPr>
            <a:picLocks noChangeAspect="1" noChangeArrowheads="1"/>
          </p:cNvPicPr>
          <p:nvPr/>
        </p:nvPicPr>
        <p:blipFill>
          <a:blip r:embed="rId3"/>
          <a:srcRect/>
          <a:stretch>
            <a:fillRect/>
          </a:stretch>
        </p:blipFill>
        <p:spPr bwMode="auto">
          <a:xfrm>
            <a:off x="6218214" y="3716242"/>
            <a:ext cx="2917825" cy="2717042"/>
          </a:xfrm>
          <a:prstGeom prst="rect">
            <a:avLst/>
          </a:prstGeom>
          <a:noFill/>
        </p:spPr>
      </p:pic>
      <p:sp>
        <p:nvSpPr>
          <p:cNvPr id="15" name="TextBox 14"/>
          <p:cNvSpPr txBox="1">
            <a:spLocks noChangeArrowheads="1"/>
          </p:cNvSpPr>
          <p:nvPr/>
        </p:nvSpPr>
        <p:spPr bwMode="auto">
          <a:xfrm>
            <a:off x="609600" y="1694028"/>
            <a:ext cx="457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800" b="1" u="none" strike="noStrike" kern="1200" cap="none" spc="0" normalizeH="0" baseline="0" noProof="0" smtClean="0">
                <a:ln>
                  <a:noFill/>
                </a:ln>
                <a:solidFill>
                  <a:srgbClr val="0070C0"/>
                </a:solidFill>
                <a:effectLst/>
                <a:uLnTx/>
                <a:uFillTx/>
                <a:latin typeface="Times New Roman" pitchFamily="18" charset="0"/>
                <a:cs typeface="Times New Roman" pitchFamily="18" charset="0"/>
              </a:rPr>
              <a:t>- Da bẩn có hại như thế nào?</a:t>
            </a:r>
            <a:endParaRPr kumimoji="0" lang="en-US" altLang="en-US" sz="2800" b="1" u="none" strike="noStrike" kern="1200" cap="none" spc="0" normalizeH="0" baseline="0" noProof="0">
              <a:ln>
                <a:noFill/>
              </a:ln>
              <a:solidFill>
                <a:srgbClr val="0070C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8671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139"/>
                                        </p:tgtEl>
                                        <p:attrNameLst>
                                          <p:attrName>style.visibility</p:attrName>
                                        </p:attrNameLst>
                                      </p:cBhvr>
                                      <p:to>
                                        <p:strVal val="visible"/>
                                      </p:to>
                                    </p:set>
                                    <p:animEffect transition="in" filter="circle(in)">
                                      <p:cBhvr>
                                        <p:cTn id="13" dur="2000"/>
                                        <p:tgtEl>
                                          <p:spTgt spid="41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105"/>
                                        </p:tgtEl>
                                        <p:attrNameLst>
                                          <p:attrName>style.visibility</p:attrName>
                                        </p:attrNameLst>
                                      </p:cBhvr>
                                      <p:to>
                                        <p:strVal val="visible"/>
                                      </p:to>
                                    </p:set>
                                    <p:animEffect transition="in" filter="circle(in)">
                                      <p:cBhvr>
                                        <p:cTn id="24"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3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 name="Text Box 51"/>
          <p:cNvSpPr txBox="1">
            <a:spLocks noChangeArrowheads="1"/>
          </p:cNvSpPr>
          <p:nvPr/>
        </p:nvSpPr>
        <p:spPr bwMode="auto">
          <a:xfrm>
            <a:off x="6094863" y="6491287"/>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 </a:t>
            </a:r>
            <a:r>
              <a:rPr lang="en-US" altLang="en-US" i="1"/>
              <a:t>Da xây xát bị nhiễm trùng</a:t>
            </a:r>
          </a:p>
        </p:txBody>
      </p:sp>
      <p:sp>
        <p:nvSpPr>
          <p:cNvPr id="10293" name="Text Box 53"/>
          <p:cNvSpPr txBox="1">
            <a:spLocks noChangeArrowheads="1"/>
          </p:cNvSpPr>
          <p:nvPr/>
        </p:nvSpPr>
        <p:spPr bwMode="auto">
          <a:xfrm>
            <a:off x="5715000" y="3547722"/>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  </a:t>
            </a:r>
            <a:r>
              <a:rPr lang="en-US" altLang="en-US" i="1"/>
              <a:t>Nhiễm trùng do nặn mụn</a:t>
            </a:r>
          </a:p>
        </p:txBody>
      </p:sp>
      <p:sp>
        <p:nvSpPr>
          <p:cNvPr id="12" name="TextBox 11"/>
          <p:cNvSpPr txBox="1"/>
          <p:nvPr/>
        </p:nvSpPr>
        <p:spPr>
          <a:xfrm>
            <a:off x="2135773" y="147935"/>
            <a:ext cx="3767057" cy="646331"/>
          </a:xfrm>
          <a:prstGeom prst="rect">
            <a:avLst/>
          </a:prstGeom>
          <a:noFill/>
        </p:spPr>
        <p:txBody>
          <a:bodyPr wrap="none" rtlCol="0">
            <a:spAutoFit/>
          </a:bodyPr>
          <a:lstStyle/>
          <a:p>
            <a:r>
              <a:rPr lang="en-US" sz="3600" b="1" dirty="0" smtClean="0">
                <a:solidFill>
                  <a:srgbClr val="FF0000"/>
                </a:solidFill>
                <a:latin typeface="Times New Roman"/>
                <a:cs typeface="Times New Roman"/>
              </a:rPr>
              <a:t>§</a:t>
            </a:r>
            <a:r>
              <a:rPr lang="en-US" sz="3600" b="1" dirty="0" smtClean="0">
                <a:solidFill>
                  <a:srgbClr val="FF0000"/>
                </a:solidFill>
                <a:latin typeface="Times New Roman"/>
                <a:cs typeface="Times New Roman"/>
              </a:rPr>
              <a:t>44. </a:t>
            </a:r>
            <a:r>
              <a:rPr lang="en-US" sz="3600" b="1" dirty="0" smtClean="0">
                <a:solidFill>
                  <a:srgbClr val="FF0000"/>
                </a:solidFill>
                <a:latin typeface="Times New Roman"/>
                <a:cs typeface="Times New Roman"/>
              </a:rPr>
              <a:t>VỆ SINH</a:t>
            </a:r>
            <a:r>
              <a:rPr lang="en-US" sz="3600" b="1" dirty="0" smtClean="0">
                <a:solidFill>
                  <a:srgbClr val="FF0000"/>
                </a:solidFill>
                <a:latin typeface="Times New Roman" pitchFamily="18" charset="0"/>
                <a:cs typeface="Times New Roman" pitchFamily="18" charset="0"/>
              </a:rPr>
              <a:t> DA</a:t>
            </a:r>
            <a:endParaRPr lang="en-US" sz="3600" b="1" dirty="0">
              <a:solidFill>
                <a:srgbClr val="FF0000"/>
              </a:solidFill>
              <a:latin typeface="Times New Roman" pitchFamily="18" charset="0"/>
              <a:cs typeface="Times New Roman" pitchFamily="18" charset="0"/>
            </a:endParaRPr>
          </a:p>
        </p:txBody>
      </p:sp>
      <p:sp>
        <p:nvSpPr>
          <p:cNvPr id="13" name="Rectangle 48"/>
          <p:cNvSpPr>
            <a:spLocks noChangeArrowheads="1"/>
          </p:cNvSpPr>
          <p:nvPr/>
        </p:nvSpPr>
        <p:spPr bwMode="auto">
          <a:xfrm>
            <a:off x="297977" y="808177"/>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400" b="1" u="sng" smtClean="0">
                <a:solidFill>
                  <a:srgbClr val="FF3300"/>
                </a:solidFill>
                <a:latin typeface="Times New Roman" pitchFamily="18" charset="0"/>
                <a:cs typeface="Times New Roman" pitchFamily="18" charset="0"/>
              </a:rPr>
              <a:t>I.BẢO </a:t>
            </a:r>
            <a:r>
              <a:rPr lang="en-US" altLang="en-US" sz="2400" b="1" u="sng">
                <a:solidFill>
                  <a:srgbClr val="FF3300"/>
                </a:solidFill>
                <a:latin typeface="Times New Roman" pitchFamily="18" charset="0"/>
                <a:cs typeface="Times New Roman" pitchFamily="18" charset="0"/>
              </a:rPr>
              <a:t>VỆ </a:t>
            </a:r>
            <a:r>
              <a:rPr lang="en-US" altLang="en-US" sz="2400" b="1" u="sng" smtClean="0">
                <a:solidFill>
                  <a:srgbClr val="FF3300"/>
                </a:solidFill>
                <a:latin typeface="Times New Roman" pitchFamily="18" charset="0"/>
                <a:cs typeface="Times New Roman" pitchFamily="18" charset="0"/>
              </a:rPr>
              <a:t>DA:</a:t>
            </a:r>
            <a:endParaRPr lang="en-US" altLang="en-US" sz="2400" b="1" u="sng">
              <a:solidFill>
                <a:srgbClr val="FF3300"/>
              </a:solidFill>
              <a:latin typeface="Times New Roman" pitchFamily="18" charset="0"/>
              <a:cs typeface="Times New Roman" pitchFamily="18" charset="0"/>
            </a:endParaRPr>
          </a:p>
        </p:txBody>
      </p:sp>
      <p:sp>
        <p:nvSpPr>
          <p:cNvPr id="14" name="Text Box 49"/>
          <p:cNvSpPr txBox="1">
            <a:spLocks noChangeArrowheads="1"/>
          </p:cNvSpPr>
          <p:nvPr/>
        </p:nvSpPr>
        <p:spPr bwMode="auto">
          <a:xfrm>
            <a:off x="228600" y="3940818"/>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6000">
                <a:solidFill>
                  <a:srgbClr val="FF0000"/>
                </a:solidFill>
                <a:sym typeface="Wingdings" panose="05000000000000000000" pitchFamily="2" charset="2"/>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6402"/>
            <a:ext cx="3775881"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399"/>
            <a:ext cx="3808863" cy="247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8"/>
          <p:cNvSpPr txBox="1">
            <a:spLocks noChangeArrowheads="1"/>
          </p:cNvSpPr>
          <p:nvPr/>
        </p:nvSpPr>
        <p:spPr bwMode="auto">
          <a:xfrm>
            <a:off x="565245" y="1662036"/>
            <a:ext cx="42501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50000"/>
              </a:spcBef>
            </a:pPr>
            <a:r>
              <a:rPr lang="en-US" altLang="en-US" sz="2400" b="1" i="1">
                <a:solidFill>
                  <a:srgbClr val="FF3300"/>
                </a:solidFill>
                <a:latin typeface="Times New Roman" pitchFamily="18" charset="0"/>
                <a:cs typeface="Times New Roman" pitchFamily="18" charset="0"/>
              </a:rPr>
              <a:t>Trả lời:</a:t>
            </a:r>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Da bị xây xát tạo điều kiện cho vi khuẩn đột nhập cơ thể, gây nên các bệnh viêm nhiễm, có khi gây bệnh nguy hiểm như nhiễm trùng máu, nhiễm vi khuẩn uốn ván, …</a:t>
            </a:r>
          </a:p>
        </p:txBody>
      </p:sp>
      <p:sp>
        <p:nvSpPr>
          <p:cNvPr id="18" name="Rectangle 17"/>
          <p:cNvSpPr>
            <a:spLocks noChangeArrowheads="1"/>
          </p:cNvSpPr>
          <p:nvPr/>
        </p:nvSpPr>
        <p:spPr bwMode="auto">
          <a:xfrm>
            <a:off x="-312192" y="1189177"/>
            <a:ext cx="594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90000"/>
              </a:lnSpc>
              <a:buFontTx/>
              <a:buNone/>
            </a:pPr>
            <a:r>
              <a:rPr lang="en-US" altLang="en-US" sz="2400" b="1">
                <a:solidFill>
                  <a:srgbClr val="0070C0"/>
                </a:solidFill>
                <a:latin typeface="Times New Roman" pitchFamily="18" charset="0"/>
                <a:cs typeface="Times New Roman" pitchFamily="18" charset="0"/>
              </a:rPr>
              <a:t>- Da bị xây xát có hại như thế nào?</a:t>
            </a:r>
          </a:p>
        </p:txBody>
      </p:sp>
      <p:sp>
        <p:nvSpPr>
          <p:cNvPr id="19" name="Text Box 23"/>
          <p:cNvSpPr txBox="1">
            <a:spLocks noChangeArrowheads="1"/>
          </p:cNvSpPr>
          <p:nvPr/>
        </p:nvSpPr>
        <p:spPr bwMode="auto">
          <a:xfrm>
            <a:off x="533400" y="4753768"/>
            <a:ext cx="40977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altLang="en-US" sz="2400" b="1">
                <a:solidFill>
                  <a:srgbClr val="FF0000"/>
                </a:solidFill>
                <a:latin typeface="Times New Roman" pitchFamily="18" charset="0"/>
                <a:cs typeface="Times New Roman" pitchFamily="18" charset="0"/>
              </a:rPr>
              <a:t>Để bảo vệ da cần:</a:t>
            </a:r>
          </a:p>
          <a:p>
            <a:pPr algn="just"/>
            <a:r>
              <a:rPr lang="en-US" altLang="en-US" sz="2400" b="1">
                <a:solidFill>
                  <a:srgbClr val="FF0000"/>
                </a:solidFill>
                <a:latin typeface="Times New Roman" pitchFamily="18" charset="0"/>
                <a:cs typeface="Times New Roman" pitchFamily="18" charset="0"/>
              </a:rPr>
              <a:t>- Giữ gìn da sạch sẽ: Thường xuyên tắm rửa, thay quần áo.</a:t>
            </a:r>
          </a:p>
          <a:p>
            <a:pPr algn="just"/>
            <a:r>
              <a:rPr lang="en-US" altLang="en-US" sz="2400" b="1">
                <a:solidFill>
                  <a:srgbClr val="FF0000"/>
                </a:solidFill>
                <a:latin typeface="Times New Roman" pitchFamily="18" charset="0"/>
                <a:cs typeface="Times New Roman" pitchFamily="18" charset="0"/>
              </a:rPr>
              <a:t>- Tránh để da bị xây xát hoặc bị bỏng.</a:t>
            </a:r>
          </a:p>
        </p:txBody>
      </p:sp>
      <p:sp>
        <p:nvSpPr>
          <p:cNvPr id="2" name="TextBox 1"/>
          <p:cNvSpPr txBox="1"/>
          <p:nvPr/>
        </p:nvSpPr>
        <p:spPr bwMode="auto">
          <a:xfrm>
            <a:off x="685800" y="426720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just">
              <a:spcBef>
                <a:spcPct val="50000"/>
              </a:spcBef>
            </a:pPr>
            <a:endParaRPr lang="en-US" sz="2800" b="1" i="1">
              <a:solidFill>
                <a:srgbClr val="FF3300"/>
              </a:solidFill>
              <a:latin typeface="Times New Roman" pitchFamily="18" charset="0"/>
              <a:cs typeface="Times New Roman" pitchFamily="18" charset="0"/>
            </a:endParaRPr>
          </a:p>
        </p:txBody>
      </p:sp>
      <p:sp>
        <p:nvSpPr>
          <p:cNvPr id="21" name="Rectangle 20"/>
          <p:cNvSpPr>
            <a:spLocks noChangeArrowheads="1"/>
          </p:cNvSpPr>
          <p:nvPr/>
        </p:nvSpPr>
        <p:spPr bwMode="auto">
          <a:xfrm>
            <a:off x="-7392" y="3970360"/>
            <a:ext cx="533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90000"/>
              </a:lnSpc>
              <a:buFontTx/>
              <a:buNone/>
            </a:pPr>
            <a:r>
              <a:rPr lang="en-US" altLang="en-US" sz="2400" b="1">
                <a:solidFill>
                  <a:srgbClr val="0070C0"/>
                </a:solidFill>
                <a:latin typeface="Times New Roman" pitchFamily="18" charset="0"/>
                <a:cs typeface="Times New Roman" pitchFamily="18" charset="0"/>
              </a:rPr>
              <a:t>- Để bảo vệ da, chúng ta cần làm gì?</a:t>
            </a:r>
          </a:p>
        </p:txBody>
      </p:sp>
    </p:spTree>
    <p:extLst>
      <p:ext uri="{BB962C8B-B14F-4D97-AF65-F5344CB8AC3E}">
        <p14:creationId xmlns:p14="http://schemas.microsoft.com/office/powerpoint/2010/main" val="10089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93"/>
                                        </p:tgtEl>
                                        <p:attrNameLst>
                                          <p:attrName>style.visibility</p:attrName>
                                        </p:attrNameLst>
                                      </p:cBhvr>
                                      <p:to>
                                        <p:strVal val="visible"/>
                                      </p:to>
                                    </p:set>
                                    <p:animEffect transition="in" filter="circle(in)">
                                      <p:cBhvr>
                                        <p:cTn id="10" dur="2000"/>
                                        <p:tgtEl>
                                          <p:spTgt spid="10293"/>
                                        </p:tgtEl>
                                      </p:cBhvr>
                                    </p:animEffect>
                                  </p:childTnLst>
                                </p:cTn>
                              </p:par>
                              <p:par>
                                <p:cTn id="11" presetID="6" presetClass="entr" presetSubtype="16"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circle(in)">
                                      <p:cBhvr>
                                        <p:cTn id="13" dur="2000"/>
                                        <p:tgtEl>
                                          <p:spTgt spid="205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circle(in)">
                                      <p:cBhvr>
                                        <p:cTn id="16" dur="2000"/>
                                        <p:tgtEl>
                                          <p:spTgt spid="1029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 grpId="0"/>
      <p:bldP spid="10293" grpId="0"/>
      <p:bldP spid="14" grpId="0"/>
      <p:bldP spid="17" grpId="0"/>
      <p:bldP spid="18"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 name="Rectangle 205"/>
          <p:cNvSpPr>
            <a:spLocks noChangeArrowheads="1"/>
          </p:cNvSpPr>
          <p:nvPr/>
        </p:nvSpPr>
        <p:spPr bwMode="auto">
          <a:xfrm>
            <a:off x="152400" y="962736"/>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400" b="1" u="sng" smtClean="0">
                <a:solidFill>
                  <a:srgbClr val="FF3300"/>
                </a:solidFill>
                <a:latin typeface="Times New Roman" pitchFamily="18" charset="0"/>
                <a:cs typeface="Times New Roman" pitchFamily="18" charset="0"/>
              </a:rPr>
              <a:t>I</a:t>
            </a:r>
            <a:r>
              <a:rPr lang="en-US" altLang="en-US" sz="2400" b="1" u="sng">
                <a:solidFill>
                  <a:srgbClr val="FF3300"/>
                </a:solidFill>
                <a:latin typeface="Times New Roman" pitchFamily="18" charset="0"/>
                <a:cs typeface="Times New Roman" pitchFamily="18" charset="0"/>
              </a:rPr>
              <a:t>.</a:t>
            </a:r>
            <a:r>
              <a:rPr lang="en-US" altLang="en-US" sz="2400" b="1" u="sng" smtClean="0">
                <a:solidFill>
                  <a:srgbClr val="FF3300"/>
                </a:solidFill>
                <a:latin typeface="Times New Roman" pitchFamily="18" charset="0"/>
                <a:cs typeface="Times New Roman" pitchFamily="18" charset="0"/>
              </a:rPr>
              <a:t> </a:t>
            </a:r>
            <a:r>
              <a:rPr lang="en-US" altLang="en-US" sz="2400" b="1" u="sng">
                <a:solidFill>
                  <a:srgbClr val="FF3300"/>
                </a:solidFill>
                <a:latin typeface="Times New Roman" pitchFamily="18" charset="0"/>
                <a:cs typeface="Times New Roman" pitchFamily="18" charset="0"/>
              </a:rPr>
              <a:t>BẢO VỆ </a:t>
            </a:r>
            <a:r>
              <a:rPr lang="en-US" altLang="en-US" sz="2400" b="1" u="sng" smtClean="0">
                <a:solidFill>
                  <a:srgbClr val="FF3300"/>
                </a:solidFill>
                <a:latin typeface="Times New Roman" pitchFamily="18" charset="0"/>
                <a:cs typeface="Times New Roman" pitchFamily="18" charset="0"/>
              </a:rPr>
              <a:t>DA:</a:t>
            </a:r>
            <a:endParaRPr lang="en-US" altLang="en-US" sz="2400" b="1" u="sng">
              <a:solidFill>
                <a:srgbClr val="FF3300"/>
              </a:solidFill>
              <a:latin typeface="Times New Roman" pitchFamily="18" charset="0"/>
              <a:cs typeface="Times New Roman" pitchFamily="18" charset="0"/>
            </a:endParaRPr>
          </a:p>
        </p:txBody>
      </p:sp>
      <p:sp>
        <p:nvSpPr>
          <p:cNvPr id="13518" name="Rectangle 206"/>
          <p:cNvSpPr>
            <a:spLocks noChangeArrowheads="1"/>
          </p:cNvSpPr>
          <p:nvPr/>
        </p:nvSpPr>
        <p:spPr bwMode="auto">
          <a:xfrm>
            <a:off x="152400" y="1343736"/>
            <a:ext cx="304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400" b="1" u="sng" smtClean="0">
                <a:solidFill>
                  <a:srgbClr val="FF3300"/>
                </a:solidFill>
                <a:latin typeface="Times New Roman" pitchFamily="18" charset="0"/>
                <a:cs typeface="Times New Roman" pitchFamily="18" charset="0"/>
              </a:rPr>
              <a:t>II</a:t>
            </a:r>
            <a:r>
              <a:rPr lang="en-US" altLang="en-US" sz="2400" b="1" u="sng">
                <a:solidFill>
                  <a:srgbClr val="FF3300"/>
                </a:solidFill>
                <a:latin typeface="Times New Roman" pitchFamily="18" charset="0"/>
                <a:cs typeface="Times New Roman" pitchFamily="18" charset="0"/>
              </a:rPr>
              <a:t>.</a:t>
            </a:r>
            <a:r>
              <a:rPr lang="en-US" altLang="en-US" sz="2400" b="1" u="sng" smtClean="0">
                <a:solidFill>
                  <a:srgbClr val="FF3300"/>
                </a:solidFill>
                <a:latin typeface="Times New Roman" pitchFamily="18" charset="0"/>
                <a:cs typeface="Times New Roman" pitchFamily="18" charset="0"/>
              </a:rPr>
              <a:t> </a:t>
            </a:r>
            <a:r>
              <a:rPr lang="en-US" altLang="en-US" sz="2400" b="1" u="sng">
                <a:solidFill>
                  <a:srgbClr val="FF3300"/>
                </a:solidFill>
                <a:latin typeface="Times New Roman" pitchFamily="18" charset="0"/>
                <a:cs typeface="Times New Roman" pitchFamily="18" charset="0"/>
              </a:rPr>
              <a:t>RÈN LUYỆN </a:t>
            </a:r>
            <a:r>
              <a:rPr lang="en-US" altLang="en-US" sz="2400" b="1" u="sng" smtClean="0">
                <a:solidFill>
                  <a:srgbClr val="FF3300"/>
                </a:solidFill>
                <a:latin typeface="Times New Roman" pitchFamily="18" charset="0"/>
                <a:cs typeface="Times New Roman" pitchFamily="18" charset="0"/>
              </a:rPr>
              <a:t>DA:</a:t>
            </a:r>
            <a:endParaRPr lang="en-US" altLang="en-US" sz="2400" b="1" u="sng">
              <a:solidFill>
                <a:srgbClr val="FF3300"/>
              </a:solidFill>
              <a:latin typeface="Times New Roman" pitchFamily="18" charset="0"/>
              <a:cs typeface="Times New Roman" pitchFamily="18" charset="0"/>
            </a:endParaRPr>
          </a:p>
        </p:txBody>
      </p:sp>
      <p:sp>
        <p:nvSpPr>
          <p:cNvPr id="13519" name="Line 207"/>
          <p:cNvSpPr>
            <a:spLocks noChangeShapeType="1"/>
          </p:cNvSpPr>
          <p:nvPr/>
        </p:nvSpPr>
        <p:spPr bwMode="auto">
          <a:xfrm>
            <a:off x="3733800" y="962736"/>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41" name="Text Box 229"/>
          <p:cNvSpPr txBox="1">
            <a:spLocks noChangeArrowheads="1"/>
          </p:cNvSpPr>
          <p:nvPr/>
        </p:nvSpPr>
        <p:spPr bwMode="auto">
          <a:xfrm>
            <a:off x="3733800" y="962736"/>
            <a:ext cx="525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b="1" smtClean="0">
                <a:latin typeface="Times New Roman" pitchFamily="18" charset="0"/>
                <a:cs typeface="Times New Roman" pitchFamily="18" charset="0"/>
              </a:rPr>
              <a:t> Hãy đánh </a:t>
            </a:r>
            <a:r>
              <a:rPr lang="en-US" altLang="en-US" sz="2000" b="1">
                <a:latin typeface="Times New Roman" pitchFamily="18" charset="0"/>
                <a:cs typeface="Times New Roman" pitchFamily="18" charset="0"/>
              </a:rPr>
              <a:t>dấu </a:t>
            </a:r>
            <a:r>
              <a:rPr lang="en-US" altLang="en-US" sz="2000" b="1">
                <a:latin typeface="Times New Roman" pitchFamily="18" charset="0"/>
                <a:cs typeface="Times New Roman" pitchFamily="18" charset="0"/>
                <a:sym typeface="Wingdings" panose="05000000000000000000" pitchFamily="2" charset="2"/>
              </a:rPr>
              <a:t></a:t>
            </a:r>
            <a:r>
              <a:rPr lang="en-US" altLang="en-US" sz="2000" b="1">
                <a:latin typeface="Times New Roman" pitchFamily="18" charset="0"/>
                <a:cs typeface="Times New Roman" pitchFamily="18" charset="0"/>
              </a:rPr>
              <a:t> </a:t>
            </a:r>
            <a:r>
              <a:rPr lang="en-US" altLang="en-US" sz="2000" b="1" smtClean="0">
                <a:latin typeface="Times New Roman" pitchFamily="18" charset="0"/>
                <a:cs typeface="Times New Roman" pitchFamily="18" charset="0"/>
              </a:rPr>
              <a:t>chỉ </a:t>
            </a:r>
            <a:r>
              <a:rPr lang="en-US" altLang="en-US" sz="2000" b="1">
                <a:latin typeface="Times New Roman" pitchFamily="18" charset="0"/>
                <a:cs typeface="Times New Roman" pitchFamily="18" charset="0"/>
              </a:rPr>
              <a:t>những hình thức </a:t>
            </a:r>
            <a:r>
              <a:rPr lang="en-US" altLang="en-US" sz="2000" b="1" smtClean="0">
                <a:latin typeface="Times New Roman" pitchFamily="18" charset="0"/>
                <a:cs typeface="Times New Roman" pitchFamily="18" charset="0"/>
              </a:rPr>
              <a:t>em cho là phù hợp với rèn luyện da.</a:t>
            </a:r>
            <a:endParaRPr lang="en-US" altLang="en-US" sz="2000" b="1">
              <a:latin typeface="Times New Roman" pitchFamily="18" charset="0"/>
              <a:cs typeface="Times New Roman" pitchFamily="18" charset="0"/>
            </a:endParaRPr>
          </a:p>
        </p:txBody>
      </p:sp>
      <p:graphicFrame>
        <p:nvGraphicFramePr>
          <p:cNvPr id="13542" name="Group 230"/>
          <p:cNvGraphicFramePr>
            <a:graphicFrameLocks noGrp="1"/>
          </p:cNvGraphicFramePr>
          <p:nvPr>
            <p:extLst>
              <p:ext uri="{D42A27DB-BD31-4B8C-83A1-F6EECF244321}">
                <p14:modId xmlns:p14="http://schemas.microsoft.com/office/powerpoint/2010/main" val="3117348168"/>
              </p:ext>
            </p:extLst>
          </p:nvPr>
        </p:nvGraphicFramePr>
        <p:xfrm>
          <a:off x="3873690" y="1733495"/>
          <a:ext cx="5105400" cy="4313555"/>
        </p:xfrm>
        <a:graphic>
          <a:graphicData uri="http://schemas.openxmlformats.org/drawingml/2006/table">
            <a:tbl>
              <a:tblPr/>
              <a:tblGrid>
                <a:gridCol w="3810000">
                  <a:extLst>
                    <a:ext uri="{9D8B030D-6E8A-4147-A177-3AD203B41FA5}">
                      <a16:colId xmlns:a16="http://schemas.microsoft.com/office/drawing/2014/main" val="4173106814"/>
                    </a:ext>
                  </a:extLst>
                </a:gridCol>
                <a:gridCol w="1295400">
                  <a:extLst>
                    <a:ext uri="{9D8B030D-6E8A-4147-A177-3AD203B41FA5}">
                      <a16:colId xmlns:a16="http://schemas.microsoft.com/office/drawing/2014/main" val="2465007576"/>
                    </a:ext>
                  </a:extLst>
                </a:gridCol>
              </a:tblGrid>
              <a:tr h="441325">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1" u="none" strike="noStrike" cap="none" normalizeH="0" baseline="0">
                          <a:ln>
                            <a:noFill/>
                          </a:ln>
                          <a:solidFill>
                            <a:schemeClr val="tx1"/>
                          </a:solidFill>
                          <a:effectLst/>
                          <a:latin typeface="Arial" panose="020B0604020202020204" pitchFamily="34" charset="0"/>
                        </a:rPr>
                        <a:t>Hình thức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1" u="none" strike="noStrike" cap="none" normalizeH="0" baseline="0">
                          <a:ln>
                            <a:noFill/>
                          </a:ln>
                          <a:solidFill>
                            <a:schemeClr val="tx1"/>
                          </a:solidFill>
                          <a:effectLst/>
                          <a:latin typeface="Arial" panose="020B0604020202020204" pitchFamily="34" charset="0"/>
                        </a:rPr>
                        <a:t>Đánh dấu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6943495"/>
                  </a:ext>
                </a:extLst>
              </a:tr>
              <a:tr h="381000">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Tắm nắng lúc 8-9 giờ</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chemeClr val="tx1"/>
                        </a:solidFill>
                        <a:effectLst/>
                        <a:latin typeface="Arial" panose="020B0604020202020204" pitchFamily="34" charset="0"/>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1235400"/>
                  </a:ext>
                </a:extLst>
              </a:tr>
              <a:tr h="396875">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Tắm nắng lúc 12-14 giờ</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9714276"/>
                  </a:ext>
                </a:extLst>
              </a:tr>
              <a:tr h="381000">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Tắm nắng càng lâu càng tốt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4175289"/>
                  </a:ext>
                </a:extLst>
              </a:tr>
              <a:tr h="228600">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Tập chạy buổi sáng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chemeClr val="tx1"/>
                        </a:solidFill>
                        <a:effectLst/>
                        <a:latin typeface="Arial" panose="020B0604020202020204" pitchFamily="34" charset="0"/>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630069"/>
                  </a:ext>
                </a:extLst>
              </a:tr>
              <a:tr h="350838">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Tham gia thể thao buổi chiều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chemeClr val="tx1"/>
                        </a:solidFill>
                        <a:effectLst/>
                        <a:latin typeface="Arial" panose="020B0604020202020204" pitchFamily="34" charset="0"/>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2107678"/>
                  </a:ext>
                </a:extLst>
              </a:tr>
              <a:tr h="320675">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Tắm nước lạnh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3889915"/>
                  </a:ext>
                </a:extLst>
              </a:tr>
              <a:tr h="609600">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Đi lại dưới trời nắng không đội mũ, nón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420204"/>
                  </a:ext>
                </a:extLst>
              </a:tr>
              <a:tr h="290513">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Xoa bóp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chemeClr val="tx1"/>
                        </a:solidFill>
                        <a:effectLst/>
                        <a:latin typeface="Arial" panose="020B0604020202020204" pitchFamily="34" charset="0"/>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216349"/>
                  </a:ext>
                </a:extLst>
              </a:tr>
              <a:tr h="396875">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Lao động chân tay vừa sức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algn="l">
                        <a:spcBef>
                          <a:spcPct val="20000"/>
                        </a:spcBef>
                        <a:buChar char="–"/>
                        <a:defRPr sz="2400">
                          <a:solidFill>
                            <a:schemeClr val="tx1"/>
                          </a:solidFill>
                          <a:latin typeface="Arial" panose="020B0604020202020204" pitchFamily="34" charset="0"/>
                        </a:defRPr>
                      </a:lvl2pPr>
                      <a:lvl3pPr algn="l">
                        <a:spcBef>
                          <a:spcPct val="20000"/>
                        </a:spcBef>
                        <a:buChar char="•"/>
                        <a:defRPr sz="2000">
                          <a:solidFill>
                            <a:schemeClr val="tx1"/>
                          </a:solidFill>
                          <a:latin typeface="Arial" panose="020B0604020202020204" pitchFamily="34" charset="0"/>
                        </a:defRPr>
                      </a:lvl3pPr>
                      <a:lvl4pPr algn="l">
                        <a:spcBef>
                          <a:spcPct val="20000"/>
                        </a:spcBef>
                        <a:buChar char="–"/>
                        <a:defRPr>
                          <a:solidFill>
                            <a:schemeClr val="tx1"/>
                          </a:solidFill>
                          <a:latin typeface="Arial" panose="020B0604020202020204" pitchFamily="34" charset="0"/>
                        </a:defRPr>
                      </a:lvl4pPr>
                      <a:lvl5pPr algn="l">
                        <a:spcBef>
                          <a:spcPct val="20000"/>
                        </a:spcBef>
                        <a:buChar char="»"/>
                        <a:defRPr>
                          <a:solidFill>
                            <a:schemeClr val="tx1"/>
                          </a:solidFill>
                          <a:latin typeface="Arial" panose="020B0604020202020204" pitchFamily="34" charset="0"/>
                        </a:defRPr>
                      </a:lvl5pPr>
                      <a:lvl6pPr fontAlgn="base">
                        <a:spcBef>
                          <a:spcPct val="20000"/>
                        </a:spcBef>
                        <a:spcAft>
                          <a:spcPct val="0"/>
                        </a:spcAft>
                        <a:buChar char="»"/>
                        <a:defRPr>
                          <a:solidFill>
                            <a:schemeClr val="tx1"/>
                          </a:solidFill>
                          <a:latin typeface="Arial" panose="020B0604020202020204" pitchFamily="34" charset="0"/>
                        </a:defRPr>
                      </a:lvl6pPr>
                      <a:lvl7pPr fontAlgn="base">
                        <a:spcBef>
                          <a:spcPct val="20000"/>
                        </a:spcBef>
                        <a:spcAft>
                          <a:spcPct val="0"/>
                        </a:spcAft>
                        <a:buChar char="»"/>
                        <a:defRPr>
                          <a:solidFill>
                            <a:schemeClr val="tx1"/>
                          </a:solidFill>
                          <a:latin typeface="Arial" panose="020B0604020202020204" pitchFamily="34" charset="0"/>
                        </a:defRPr>
                      </a:lvl7pPr>
                      <a:lvl8pPr fontAlgn="base">
                        <a:spcBef>
                          <a:spcPct val="20000"/>
                        </a:spcBef>
                        <a:spcAft>
                          <a:spcPct val="0"/>
                        </a:spcAft>
                        <a:buChar char="»"/>
                        <a:defRPr>
                          <a:solidFill>
                            <a:schemeClr val="tx1"/>
                          </a:solidFill>
                          <a:latin typeface="Arial" panose="020B0604020202020204" pitchFamily="34" charset="0"/>
                        </a:defRPr>
                      </a:lvl8pPr>
                      <a:lvl9pPr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chemeClr val="tx1"/>
                        </a:solidFill>
                        <a:effectLst/>
                        <a:latin typeface="Arial" panose="020B0604020202020204" pitchFamily="34" charset="0"/>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6523445"/>
                  </a:ext>
                </a:extLst>
              </a:tr>
            </a:tbl>
          </a:graphicData>
        </a:graphic>
      </p:graphicFrame>
      <p:sp>
        <p:nvSpPr>
          <p:cNvPr id="13579" name="Text Box 267"/>
          <p:cNvSpPr txBox="1">
            <a:spLocks noChangeArrowheads="1"/>
          </p:cNvSpPr>
          <p:nvPr/>
        </p:nvSpPr>
        <p:spPr bwMode="auto">
          <a:xfrm>
            <a:off x="114300" y="2791857"/>
            <a:ext cx="36195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400" b="1" u="sng" smtClean="0">
                <a:solidFill>
                  <a:srgbClr val="0070C0"/>
                </a:solidFill>
                <a:latin typeface="Times New Roman" pitchFamily="18" charset="0"/>
                <a:cs typeface="Times New Roman" pitchFamily="18" charset="0"/>
              </a:rPr>
              <a:t>1. Các </a:t>
            </a:r>
            <a:r>
              <a:rPr lang="en-US" altLang="en-US" sz="2400" b="1" u="sng">
                <a:solidFill>
                  <a:srgbClr val="0070C0"/>
                </a:solidFill>
                <a:latin typeface="Times New Roman" pitchFamily="18" charset="0"/>
                <a:cs typeface="Times New Roman" pitchFamily="18" charset="0"/>
              </a:rPr>
              <a:t>hình thức rèn luyện da:</a:t>
            </a:r>
          </a:p>
          <a:p>
            <a:r>
              <a:rPr lang="en-US" altLang="en-US" sz="2400">
                <a:latin typeface="Times New Roman" pitchFamily="18" charset="0"/>
                <a:cs typeface="Times New Roman" pitchFamily="18" charset="0"/>
              </a:rPr>
              <a:t>+ Tắm nắng lúc 8 – 9 giờ.</a:t>
            </a:r>
          </a:p>
          <a:p>
            <a:r>
              <a:rPr lang="en-US" altLang="en-US" sz="2400">
                <a:latin typeface="Times New Roman" pitchFamily="18" charset="0"/>
                <a:cs typeface="Times New Roman" pitchFamily="18" charset="0"/>
              </a:rPr>
              <a:t>+ Tập chạy buổi sáng.</a:t>
            </a:r>
          </a:p>
          <a:p>
            <a:r>
              <a:rPr lang="en-US" altLang="en-US" sz="2400">
                <a:latin typeface="Times New Roman" pitchFamily="18" charset="0"/>
                <a:cs typeface="Times New Roman" pitchFamily="18" charset="0"/>
              </a:rPr>
              <a:t>+ Tham gia thể thao buổi chiều.</a:t>
            </a:r>
          </a:p>
          <a:p>
            <a:r>
              <a:rPr lang="en-US" altLang="en-US" sz="2400">
                <a:latin typeface="Times New Roman" pitchFamily="18" charset="0"/>
                <a:cs typeface="Times New Roman" pitchFamily="18" charset="0"/>
              </a:rPr>
              <a:t>+ Xoa bóp.</a:t>
            </a:r>
          </a:p>
          <a:p>
            <a:r>
              <a:rPr lang="en-US" altLang="en-US" sz="2400">
                <a:latin typeface="Times New Roman" pitchFamily="18" charset="0"/>
                <a:cs typeface="Times New Roman" pitchFamily="18" charset="0"/>
              </a:rPr>
              <a:t>+ Lao động chân tay vừa sức.</a:t>
            </a:r>
          </a:p>
        </p:txBody>
      </p:sp>
      <p:sp>
        <p:nvSpPr>
          <p:cNvPr id="13580" name="Text Box 268"/>
          <p:cNvSpPr txBox="1">
            <a:spLocks noChangeArrowheads="1"/>
          </p:cNvSpPr>
          <p:nvPr/>
        </p:nvSpPr>
        <p:spPr bwMode="auto">
          <a:xfrm>
            <a:off x="159224" y="1801304"/>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6000">
                <a:solidFill>
                  <a:srgbClr val="FF0000"/>
                </a:solidFill>
                <a:sym typeface="Wingdings" panose="05000000000000000000" pitchFamily="2" charset="2"/>
              </a:rPr>
              <a:t></a:t>
            </a:r>
          </a:p>
        </p:txBody>
      </p:sp>
      <p:sp>
        <p:nvSpPr>
          <p:cNvPr id="12" name="Rectangle 11"/>
          <p:cNvSpPr/>
          <p:nvPr/>
        </p:nvSpPr>
        <p:spPr>
          <a:xfrm>
            <a:off x="7620000" y="2209800"/>
            <a:ext cx="365805" cy="369332"/>
          </a:xfrm>
          <a:prstGeom prst="rect">
            <a:avLst/>
          </a:prstGeom>
        </p:spPr>
        <p:txBody>
          <a:bodyPr wrap="none">
            <a:spAutoFit/>
          </a:bodyPr>
          <a:lstStyle/>
          <a:p>
            <a:pPr lvl="0">
              <a:spcBef>
                <a:spcPct val="20000"/>
              </a:spcBef>
            </a:pPr>
            <a:r>
              <a:rPr lang="en-US" altLang="en-US" b="1" smtClean="0">
                <a:sym typeface="Wingdings" panose="05000000000000000000" pitchFamily="2" charset="2"/>
              </a:rPr>
              <a:t></a:t>
            </a:r>
            <a:endParaRPr lang="en-US" altLang="en-US" b="1">
              <a:sym typeface="Wingdings" panose="05000000000000000000" pitchFamily="2" charset="2"/>
            </a:endParaRPr>
          </a:p>
        </p:txBody>
      </p:sp>
      <p:sp>
        <p:nvSpPr>
          <p:cNvPr id="13" name="Rectangle 12"/>
          <p:cNvSpPr/>
          <p:nvPr/>
        </p:nvSpPr>
        <p:spPr>
          <a:xfrm>
            <a:off x="7635195" y="3440668"/>
            <a:ext cx="365805" cy="369332"/>
          </a:xfrm>
          <a:prstGeom prst="rect">
            <a:avLst/>
          </a:prstGeom>
        </p:spPr>
        <p:txBody>
          <a:bodyPr wrap="none">
            <a:spAutoFit/>
          </a:bodyPr>
          <a:lstStyle/>
          <a:p>
            <a:pPr lvl="0">
              <a:spcBef>
                <a:spcPct val="20000"/>
              </a:spcBef>
            </a:pPr>
            <a:r>
              <a:rPr lang="en-US" altLang="en-US" b="1" smtClean="0">
                <a:sym typeface="Wingdings" panose="05000000000000000000" pitchFamily="2" charset="2"/>
              </a:rPr>
              <a:t></a:t>
            </a:r>
            <a:endParaRPr lang="en-US" altLang="en-US" b="1">
              <a:sym typeface="Wingdings" panose="05000000000000000000" pitchFamily="2" charset="2"/>
            </a:endParaRPr>
          </a:p>
        </p:txBody>
      </p:sp>
      <p:sp>
        <p:nvSpPr>
          <p:cNvPr id="14" name="Rectangle 13"/>
          <p:cNvSpPr/>
          <p:nvPr/>
        </p:nvSpPr>
        <p:spPr>
          <a:xfrm>
            <a:off x="7620000" y="3810000"/>
            <a:ext cx="365805" cy="369332"/>
          </a:xfrm>
          <a:prstGeom prst="rect">
            <a:avLst/>
          </a:prstGeom>
        </p:spPr>
        <p:txBody>
          <a:bodyPr wrap="none">
            <a:spAutoFit/>
          </a:bodyPr>
          <a:lstStyle/>
          <a:p>
            <a:pPr lvl="0">
              <a:spcBef>
                <a:spcPct val="20000"/>
              </a:spcBef>
            </a:pPr>
            <a:r>
              <a:rPr lang="en-US" altLang="en-US" b="1" smtClean="0">
                <a:sym typeface="Wingdings" panose="05000000000000000000" pitchFamily="2" charset="2"/>
              </a:rPr>
              <a:t></a:t>
            </a:r>
            <a:endParaRPr lang="en-US" altLang="en-US" b="1">
              <a:sym typeface="Wingdings" panose="05000000000000000000" pitchFamily="2" charset="2"/>
            </a:endParaRPr>
          </a:p>
        </p:txBody>
      </p:sp>
      <p:sp>
        <p:nvSpPr>
          <p:cNvPr id="15" name="Rectangle 14"/>
          <p:cNvSpPr/>
          <p:nvPr/>
        </p:nvSpPr>
        <p:spPr>
          <a:xfrm>
            <a:off x="7620000" y="5257800"/>
            <a:ext cx="365805" cy="369332"/>
          </a:xfrm>
          <a:prstGeom prst="rect">
            <a:avLst/>
          </a:prstGeom>
        </p:spPr>
        <p:txBody>
          <a:bodyPr wrap="none">
            <a:spAutoFit/>
          </a:bodyPr>
          <a:lstStyle/>
          <a:p>
            <a:pPr lvl="0">
              <a:spcBef>
                <a:spcPct val="20000"/>
              </a:spcBef>
            </a:pPr>
            <a:r>
              <a:rPr lang="en-US" altLang="en-US" b="1" smtClean="0">
                <a:sym typeface="Wingdings" panose="05000000000000000000" pitchFamily="2" charset="2"/>
              </a:rPr>
              <a:t></a:t>
            </a:r>
            <a:endParaRPr lang="en-US" altLang="en-US" b="1">
              <a:sym typeface="Wingdings" panose="05000000000000000000" pitchFamily="2" charset="2"/>
            </a:endParaRPr>
          </a:p>
        </p:txBody>
      </p:sp>
      <p:sp>
        <p:nvSpPr>
          <p:cNvPr id="16" name="Rectangle 15"/>
          <p:cNvSpPr/>
          <p:nvPr/>
        </p:nvSpPr>
        <p:spPr>
          <a:xfrm>
            <a:off x="7558995" y="5726668"/>
            <a:ext cx="365805" cy="369332"/>
          </a:xfrm>
          <a:prstGeom prst="rect">
            <a:avLst/>
          </a:prstGeom>
        </p:spPr>
        <p:txBody>
          <a:bodyPr wrap="none">
            <a:spAutoFit/>
          </a:bodyPr>
          <a:lstStyle/>
          <a:p>
            <a:pPr lvl="0">
              <a:spcBef>
                <a:spcPct val="20000"/>
              </a:spcBef>
            </a:pPr>
            <a:r>
              <a:rPr lang="en-US" altLang="en-US" b="1" smtClean="0">
                <a:sym typeface="Wingdings" panose="05000000000000000000" pitchFamily="2" charset="2"/>
              </a:rPr>
              <a:t></a:t>
            </a:r>
            <a:endParaRPr lang="en-US" altLang="en-US" b="1">
              <a:sym typeface="Wingdings" panose="05000000000000000000" pitchFamily="2" charset="2"/>
            </a:endParaRPr>
          </a:p>
        </p:txBody>
      </p:sp>
      <p:sp>
        <p:nvSpPr>
          <p:cNvPr id="17" name="TextBox 16"/>
          <p:cNvSpPr txBox="1"/>
          <p:nvPr/>
        </p:nvSpPr>
        <p:spPr>
          <a:xfrm>
            <a:off x="2135773" y="147935"/>
            <a:ext cx="3767057" cy="646331"/>
          </a:xfrm>
          <a:prstGeom prst="rect">
            <a:avLst/>
          </a:prstGeom>
          <a:noFill/>
        </p:spPr>
        <p:txBody>
          <a:bodyPr wrap="none" rtlCol="0">
            <a:spAutoFit/>
          </a:bodyPr>
          <a:lstStyle/>
          <a:p>
            <a:r>
              <a:rPr lang="en-US" sz="3600" b="1" smtClean="0">
                <a:solidFill>
                  <a:srgbClr val="FF0000"/>
                </a:solidFill>
                <a:latin typeface="Times New Roman"/>
                <a:cs typeface="Times New Roman"/>
              </a:rPr>
              <a:t>§42. VỆ SINH</a:t>
            </a:r>
            <a:r>
              <a:rPr lang="en-US" sz="3600" b="1" smtClean="0">
                <a:solidFill>
                  <a:srgbClr val="FF0000"/>
                </a:solidFill>
                <a:latin typeface="Times New Roman" pitchFamily="18" charset="0"/>
                <a:cs typeface="Times New Roman" pitchFamily="18" charset="0"/>
              </a:rPr>
              <a:t> DA</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57223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542"/>
                                        </p:tgtEl>
                                        <p:attrNameLst>
                                          <p:attrName>style.visibility</p:attrName>
                                        </p:attrNameLst>
                                      </p:cBhvr>
                                      <p:to>
                                        <p:strVal val="visible"/>
                                      </p:to>
                                    </p:set>
                                    <p:animEffect transition="in" filter="checkerboard(across)">
                                      <p:cBhvr>
                                        <p:cTn id="7" dur="500"/>
                                        <p:tgtEl>
                                          <p:spTgt spid="1354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541"/>
                                        </p:tgtEl>
                                        <p:attrNameLst>
                                          <p:attrName>style.visibility</p:attrName>
                                        </p:attrNameLst>
                                      </p:cBhvr>
                                      <p:to>
                                        <p:strVal val="visible"/>
                                      </p:to>
                                    </p:set>
                                    <p:animEffect transition="in" filter="checkerboard(across)">
                                      <p:cBhvr>
                                        <p:cTn id="10" dur="500"/>
                                        <p:tgtEl>
                                          <p:spTgt spid="135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580"/>
                                        </p:tgtEl>
                                        <p:attrNameLst>
                                          <p:attrName>style.visibility</p:attrName>
                                        </p:attrNameLst>
                                      </p:cBhvr>
                                      <p:to>
                                        <p:strVal val="visible"/>
                                      </p:to>
                                    </p:set>
                                    <p:animEffect transition="in" filter="wheel(1)">
                                      <p:cBhvr>
                                        <p:cTn id="37" dur="2000"/>
                                        <p:tgtEl>
                                          <p:spTgt spid="1358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579"/>
                                        </p:tgtEl>
                                        <p:attrNameLst>
                                          <p:attrName>style.visibility</p:attrName>
                                        </p:attrNameLst>
                                      </p:cBhvr>
                                      <p:to>
                                        <p:strVal val="visible"/>
                                      </p:to>
                                    </p:set>
                                    <p:animEffect transition="in" filter="circle(in)">
                                      <p:cBhvr>
                                        <p:cTn id="42" dur="2000"/>
                                        <p:tgtEl>
                                          <p:spTgt spid="1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1" grpId="0"/>
      <p:bldP spid="13579" grpId="0"/>
      <p:bldP spid="13580"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8433" y="2667506"/>
            <a:ext cx="3733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400" b="1" smtClean="0">
                <a:solidFill>
                  <a:srgbClr val="0070C0"/>
                </a:solidFill>
                <a:latin typeface="Times New Roman" pitchFamily="18" charset="0"/>
                <a:cs typeface="Times New Roman" pitchFamily="18" charset="0"/>
              </a:rPr>
              <a:t>2. Các </a:t>
            </a:r>
            <a:r>
              <a:rPr lang="en-US" altLang="en-US" sz="2400" b="1">
                <a:solidFill>
                  <a:srgbClr val="0070C0"/>
                </a:solidFill>
                <a:latin typeface="Times New Roman" pitchFamily="18" charset="0"/>
                <a:cs typeface="Times New Roman" pitchFamily="18" charset="0"/>
              </a:rPr>
              <a:t>nguyên tắc rèn luyện da:</a:t>
            </a:r>
          </a:p>
          <a:p>
            <a:pPr algn="just"/>
            <a:r>
              <a:rPr lang="en-US" altLang="en-US" sz="2400">
                <a:latin typeface="Times New Roman" pitchFamily="18" charset="0"/>
                <a:cs typeface="Times New Roman" pitchFamily="18" charset="0"/>
              </a:rPr>
              <a:t>+ Phải rèn luyện từ từ nâng dần sức chịu đựng.</a:t>
            </a:r>
          </a:p>
          <a:p>
            <a:pPr algn="just"/>
            <a:r>
              <a:rPr lang="en-US" altLang="en-US" sz="2400">
                <a:latin typeface="Times New Roman" pitchFamily="18" charset="0"/>
                <a:cs typeface="Times New Roman" pitchFamily="18" charset="0"/>
              </a:rPr>
              <a:t>+ Rèn luyện thích hợp với tình trạng sức khỏe của từng người.</a:t>
            </a:r>
          </a:p>
          <a:p>
            <a:pPr algn="just"/>
            <a:r>
              <a:rPr lang="en-US" altLang="en-US" sz="2400">
                <a:latin typeface="Times New Roman" pitchFamily="18" charset="0"/>
                <a:cs typeface="Times New Roman" pitchFamily="18" charset="0"/>
              </a:rPr>
              <a:t>+ Cần thường xuyên tiếp xúc với ánh nắng mặt trời vào buổi sáng. </a:t>
            </a:r>
          </a:p>
        </p:txBody>
      </p:sp>
      <p:sp>
        <p:nvSpPr>
          <p:cNvPr id="15365" name="Text Box 5"/>
          <p:cNvSpPr txBox="1">
            <a:spLocks noChangeArrowheads="1"/>
          </p:cNvSpPr>
          <p:nvPr/>
        </p:nvSpPr>
        <p:spPr bwMode="auto">
          <a:xfrm>
            <a:off x="3733800" y="1246287"/>
            <a:ext cx="518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i="1" u="sng">
                <a:solidFill>
                  <a:srgbClr val="FF0000"/>
                </a:solidFill>
                <a:latin typeface="Times New Roman" pitchFamily="18" charset="0"/>
                <a:cs typeface="Times New Roman" pitchFamily="18" charset="0"/>
              </a:rPr>
              <a:t>Những nguyên tắc được đánh dấu </a:t>
            </a:r>
            <a:r>
              <a:rPr lang="en-US" altLang="en-US" sz="2400" i="1" u="sng">
                <a:solidFill>
                  <a:srgbClr val="FF0000"/>
                </a:solidFill>
                <a:latin typeface="Times New Roman" pitchFamily="18" charset="0"/>
                <a:cs typeface="Times New Roman" pitchFamily="18" charset="0"/>
                <a:sym typeface="Wingdings" panose="05000000000000000000" pitchFamily="2" charset="2"/>
              </a:rPr>
              <a:t></a:t>
            </a:r>
            <a:r>
              <a:rPr lang="en-US" altLang="en-US" sz="2400" i="1" u="sng">
                <a:solidFill>
                  <a:srgbClr val="FF0000"/>
                </a:solidFill>
                <a:latin typeface="Times New Roman" pitchFamily="18" charset="0"/>
                <a:cs typeface="Times New Roman" pitchFamily="18" charset="0"/>
              </a:rPr>
              <a:t> vào ô vuông ở phía cuối là những nguyên tắc phù hợp:</a:t>
            </a:r>
          </a:p>
          <a:p>
            <a:pPr algn="just"/>
            <a:r>
              <a:rPr lang="en-US" altLang="en-US" sz="2400" smtClean="0">
                <a:latin typeface="Times New Roman" pitchFamily="18" charset="0"/>
                <a:cs typeface="Times New Roman" pitchFamily="18" charset="0"/>
              </a:rPr>
              <a:t> </a:t>
            </a:r>
            <a:r>
              <a:rPr lang="en-US" altLang="en-US" sz="2400">
                <a:latin typeface="Times New Roman" pitchFamily="18" charset="0"/>
                <a:cs typeface="Times New Roman" pitchFamily="18" charset="0"/>
              </a:rPr>
              <a:t>Phải luôn cố gắng rèn luyện da tới mức tối đa. </a:t>
            </a:r>
            <a:endParaRPr lang="en-US" altLang="en-US" sz="2400">
              <a:latin typeface="Times New Roman" pitchFamily="18" charset="0"/>
              <a:cs typeface="Times New Roman" pitchFamily="18" charset="0"/>
              <a:sym typeface="Wingdings 2" panose="05020102010507070707" pitchFamily="18" charset="2"/>
            </a:endParaRPr>
          </a:p>
          <a:p>
            <a:pPr algn="just"/>
            <a:r>
              <a:rPr lang="en-US" altLang="en-US" sz="2400">
                <a:latin typeface="Times New Roman" pitchFamily="18" charset="0"/>
                <a:cs typeface="Times New Roman" pitchFamily="18" charset="0"/>
              </a:rPr>
              <a:t>+ Phải rèn luyện từ từ nâng dần sức chịu đựng. </a:t>
            </a:r>
          </a:p>
          <a:p>
            <a:pPr algn="just"/>
            <a:r>
              <a:rPr lang="en-US" altLang="en-US" sz="2400">
                <a:latin typeface="Times New Roman" pitchFamily="18" charset="0"/>
                <a:cs typeface="Times New Roman" pitchFamily="18" charset="0"/>
              </a:rPr>
              <a:t>+ Rèn luyện thích hợp với tình trạng sức khỏe của từng người. </a:t>
            </a:r>
          </a:p>
          <a:p>
            <a:pPr algn="just"/>
            <a:r>
              <a:rPr lang="en-US" altLang="en-US" sz="2400">
                <a:latin typeface="Times New Roman" pitchFamily="18" charset="0"/>
                <a:cs typeface="Times New Roman" pitchFamily="18" charset="0"/>
              </a:rPr>
              <a:t>+ Rèn luyện trong nhà tránh tiếp xúc với ánh nắng mặt trời</a:t>
            </a:r>
            <a:r>
              <a:rPr lang="en-US" altLang="en-US" sz="2400" smtClean="0">
                <a:latin typeface="Times New Roman" pitchFamily="18" charset="0"/>
                <a:cs typeface="Times New Roman" pitchFamily="18" charset="0"/>
              </a:rPr>
              <a:t>.</a:t>
            </a:r>
            <a:endParaRPr lang="en-US" altLang="en-US" sz="2400">
              <a:latin typeface="Times New Roman" pitchFamily="18" charset="0"/>
              <a:cs typeface="Times New Roman" pitchFamily="18" charset="0"/>
            </a:endParaRPr>
          </a:p>
          <a:p>
            <a:pPr algn="just"/>
            <a:r>
              <a:rPr lang="en-US" altLang="en-US" sz="2400">
                <a:latin typeface="Times New Roman" pitchFamily="18" charset="0"/>
                <a:cs typeface="Times New Roman" pitchFamily="18" charset="0"/>
              </a:rPr>
              <a:t>+ Cần thường xuyên tiếp xúc với ánh nắng mặt trời vào buổi sáng để cơ thể tạo ra vitamin D chống còi xương</a:t>
            </a:r>
            <a:r>
              <a:rPr lang="en-US" altLang="en-US" sz="2400" smtClean="0">
                <a:latin typeface="Times New Roman" pitchFamily="18" charset="0"/>
                <a:cs typeface="Times New Roman" pitchFamily="18" charset="0"/>
              </a:rPr>
              <a:t>.</a:t>
            </a:r>
            <a:endParaRPr lang="en-US" altLang="en-US" sz="2400">
              <a:latin typeface="Times New Roman" pitchFamily="18" charset="0"/>
              <a:cs typeface="Times New Roman" pitchFamily="18" charset="0"/>
              <a:sym typeface="Wingdings 2" panose="05020102010507070707" pitchFamily="18" charset="2"/>
            </a:endParaRPr>
          </a:p>
        </p:txBody>
      </p:sp>
      <p:sp>
        <p:nvSpPr>
          <p:cNvPr id="15368" name="Rectangle 8"/>
          <p:cNvSpPr>
            <a:spLocks noChangeArrowheads="1"/>
          </p:cNvSpPr>
          <p:nvPr/>
        </p:nvSpPr>
        <p:spPr bwMode="auto">
          <a:xfrm>
            <a:off x="152400" y="1143000"/>
            <a:ext cx="2514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400" b="1" u="sng" smtClean="0">
                <a:solidFill>
                  <a:srgbClr val="FF3300"/>
                </a:solidFill>
                <a:latin typeface="Times New Roman" pitchFamily="18" charset="0"/>
                <a:cs typeface="Times New Roman" pitchFamily="18" charset="0"/>
              </a:rPr>
              <a:t>I</a:t>
            </a:r>
            <a:r>
              <a:rPr lang="en-US" altLang="en-US" sz="2400" b="1" u="sng">
                <a:solidFill>
                  <a:srgbClr val="FF3300"/>
                </a:solidFill>
                <a:latin typeface="Times New Roman" pitchFamily="18" charset="0"/>
                <a:cs typeface="Times New Roman" pitchFamily="18" charset="0"/>
              </a:rPr>
              <a:t>.</a:t>
            </a:r>
            <a:r>
              <a:rPr lang="en-US" altLang="en-US" sz="2400" b="1" u="sng" smtClean="0">
                <a:solidFill>
                  <a:srgbClr val="FF3300"/>
                </a:solidFill>
                <a:latin typeface="Times New Roman" pitchFamily="18" charset="0"/>
                <a:cs typeface="Times New Roman" pitchFamily="18" charset="0"/>
              </a:rPr>
              <a:t> </a:t>
            </a:r>
            <a:r>
              <a:rPr lang="en-US" altLang="en-US" sz="2400" b="1" u="sng">
                <a:solidFill>
                  <a:srgbClr val="FF3300"/>
                </a:solidFill>
                <a:latin typeface="Times New Roman" pitchFamily="18" charset="0"/>
                <a:cs typeface="Times New Roman" pitchFamily="18" charset="0"/>
              </a:rPr>
              <a:t>BẢO VỆ </a:t>
            </a:r>
            <a:r>
              <a:rPr lang="en-US" altLang="en-US" sz="2400" b="1" u="sng" smtClean="0">
                <a:solidFill>
                  <a:srgbClr val="FF3300"/>
                </a:solidFill>
                <a:latin typeface="Times New Roman" pitchFamily="18" charset="0"/>
                <a:cs typeface="Times New Roman" pitchFamily="18" charset="0"/>
              </a:rPr>
              <a:t>DA:</a:t>
            </a:r>
            <a:endParaRPr lang="en-US" altLang="en-US" sz="2400" b="1" u="sng">
              <a:solidFill>
                <a:srgbClr val="FF3300"/>
              </a:solidFill>
              <a:latin typeface="Times New Roman" pitchFamily="18" charset="0"/>
              <a:cs typeface="Times New Roman" pitchFamily="18" charset="0"/>
            </a:endParaRPr>
          </a:p>
        </p:txBody>
      </p:sp>
      <p:sp>
        <p:nvSpPr>
          <p:cNvPr id="15369" name="Line 9"/>
          <p:cNvSpPr>
            <a:spLocks noChangeShapeType="1"/>
          </p:cNvSpPr>
          <p:nvPr/>
        </p:nvSpPr>
        <p:spPr bwMode="auto">
          <a:xfrm>
            <a:off x="3733800" y="1022866"/>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Rectangle 10"/>
          <p:cNvSpPr>
            <a:spLocks noChangeArrowheads="1"/>
          </p:cNvSpPr>
          <p:nvPr/>
        </p:nvSpPr>
        <p:spPr bwMode="auto">
          <a:xfrm>
            <a:off x="152400" y="1524000"/>
            <a:ext cx="304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400" b="1" u="sng" smtClean="0">
                <a:solidFill>
                  <a:srgbClr val="FF3300"/>
                </a:solidFill>
                <a:latin typeface="Times New Roman" pitchFamily="18" charset="0"/>
                <a:cs typeface="Times New Roman" pitchFamily="18" charset="0"/>
              </a:rPr>
              <a:t>II</a:t>
            </a:r>
            <a:r>
              <a:rPr lang="en-US" altLang="en-US" sz="2400" b="1" u="sng">
                <a:solidFill>
                  <a:srgbClr val="FF3300"/>
                </a:solidFill>
                <a:latin typeface="Times New Roman" pitchFamily="18" charset="0"/>
                <a:cs typeface="Times New Roman" pitchFamily="18" charset="0"/>
              </a:rPr>
              <a:t>.</a:t>
            </a:r>
            <a:r>
              <a:rPr lang="en-US" altLang="en-US" sz="2400" b="1" u="sng" smtClean="0">
                <a:solidFill>
                  <a:srgbClr val="FF3300"/>
                </a:solidFill>
                <a:latin typeface="Times New Roman" pitchFamily="18" charset="0"/>
                <a:cs typeface="Times New Roman" pitchFamily="18" charset="0"/>
              </a:rPr>
              <a:t> </a:t>
            </a:r>
            <a:r>
              <a:rPr lang="en-US" altLang="en-US" sz="2400" b="1" u="sng">
                <a:solidFill>
                  <a:srgbClr val="FF3300"/>
                </a:solidFill>
                <a:latin typeface="Times New Roman" pitchFamily="18" charset="0"/>
                <a:cs typeface="Times New Roman" pitchFamily="18" charset="0"/>
              </a:rPr>
              <a:t>RÈN LUYỆN </a:t>
            </a:r>
            <a:r>
              <a:rPr lang="en-US" altLang="en-US" sz="2400" b="1" u="sng" smtClean="0">
                <a:solidFill>
                  <a:srgbClr val="FF3300"/>
                </a:solidFill>
                <a:latin typeface="Times New Roman" pitchFamily="18" charset="0"/>
                <a:cs typeface="Times New Roman" pitchFamily="18" charset="0"/>
              </a:rPr>
              <a:t>DA:</a:t>
            </a:r>
            <a:endParaRPr lang="en-US" altLang="en-US" sz="2400" b="1" u="sng">
              <a:solidFill>
                <a:srgbClr val="FF3300"/>
              </a:solidFill>
              <a:latin typeface="Times New Roman" pitchFamily="18" charset="0"/>
              <a:cs typeface="Times New Roman" pitchFamily="18" charset="0"/>
            </a:endParaRPr>
          </a:p>
        </p:txBody>
      </p:sp>
      <p:sp>
        <p:nvSpPr>
          <p:cNvPr id="15372" name="Rectangle 12"/>
          <p:cNvSpPr>
            <a:spLocks noChangeArrowheads="1"/>
          </p:cNvSpPr>
          <p:nvPr/>
        </p:nvSpPr>
        <p:spPr bwMode="auto">
          <a:xfrm>
            <a:off x="4448175" y="324643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a:t> </a:t>
            </a:r>
          </a:p>
        </p:txBody>
      </p:sp>
      <p:sp>
        <p:nvSpPr>
          <p:cNvPr id="15373" name="Text Box 13"/>
          <p:cNvSpPr txBox="1">
            <a:spLocks noChangeArrowheads="1"/>
          </p:cNvSpPr>
          <p:nvPr/>
        </p:nvSpPr>
        <p:spPr bwMode="auto">
          <a:xfrm>
            <a:off x="152400" y="1696303"/>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6000">
                <a:solidFill>
                  <a:srgbClr val="FF0000"/>
                </a:solidFill>
                <a:sym typeface="Wingdings" panose="05000000000000000000" pitchFamily="2" charset="2"/>
              </a:rPr>
              <a:t></a:t>
            </a:r>
          </a:p>
        </p:txBody>
      </p:sp>
      <p:sp>
        <p:nvSpPr>
          <p:cNvPr id="12" name="Rectangle 11"/>
          <p:cNvSpPr/>
          <p:nvPr/>
        </p:nvSpPr>
        <p:spPr>
          <a:xfrm>
            <a:off x="6600717" y="4191000"/>
            <a:ext cx="458780" cy="461665"/>
          </a:xfrm>
          <a:prstGeom prst="rect">
            <a:avLst/>
          </a:prstGeom>
        </p:spPr>
        <p:txBody>
          <a:bodyPr wrap="none">
            <a:spAutoFit/>
          </a:bodyPr>
          <a:lstStyle/>
          <a:p>
            <a:r>
              <a:rPr lang="en-US" altLang="en-US" sz="2400" b="1" smtClean="0">
                <a:solidFill>
                  <a:srgbClr val="FF0000"/>
                </a:solidFill>
                <a:sym typeface="Wingdings 2" panose="05020102010507070707" pitchFamily="18" charset="2"/>
              </a:rPr>
              <a:t></a:t>
            </a:r>
            <a:endParaRPr lang="en-US" sz="2400">
              <a:solidFill>
                <a:srgbClr val="FF0000"/>
              </a:solidFill>
            </a:endParaRPr>
          </a:p>
        </p:txBody>
      </p:sp>
      <p:sp>
        <p:nvSpPr>
          <p:cNvPr id="14" name="Rectangle 13"/>
          <p:cNvSpPr/>
          <p:nvPr/>
        </p:nvSpPr>
        <p:spPr>
          <a:xfrm>
            <a:off x="8077200" y="6072663"/>
            <a:ext cx="458780" cy="461665"/>
          </a:xfrm>
          <a:prstGeom prst="rect">
            <a:avLst/>
          </a:prstGeom>
        </p:spPr>
        <p:txBody>
          <a:bodyPr wrap="none">
            <a:spAutoFit/>
          </a:bodyPr>
          <a:lstStyle/>
          <a:p>
            <a:r>
              <a:rPr lang="en-US" altLang="en-US" sz="2400" b="1" smtClean="0">
                <a:solidFill>
                  <a:srgbClr val="FF0000"/>
                </a:solidFill>
                <a:sym typeface="Wingdings 2" panose="05020102010507070707" pitchFamily="18" charset="2"/>
              </a:rPr>
              <a:t></a:t>
            </a:r>
            <a:endParaRPr lang="en-US" sz="2400">
              <a:solidFill>
                <a:srgbClr val="FF0000"/>
              </a:solidFill>
            </a:endParaRPr>
          </a:p>
        </p:txBody>
      </p:sp>
      <p:sp>
        <p:nvSpPr>
          <p:cNvPr id="15" name="Rectangle 14"/>
          <p:cNvSpPr/>
          <p:nvPr/>
        </p:nvSpPr>
        <p:spPr>
          <a:xfrm>
            <a:off x="4610100" y="3452962"/>
            <a:ext cx="458780" cy="461665"/>
          </a:xfrm>
          <a:prstGeom prst="rect">
            <a:avLst/>
          </a:prstGeom>
        </p:spPr>
        <p:txBody>
          <a:bodyPr wrap="none">
            <a:spAutoFit/>
          </a:bodyPr>
          <a:lstStyle/>
          <a:p>
            <a:r>
              <a:rPr lang="en-US" altLang="en-US" sz="2400" b="1" smtClean="0">
                <a:solidFill>
                  <a:srgbClr val="FF0000"/>
                </a:solidFill>
                <a:sym typeface="Wingdings 2" panose="05020102010507070707" pitchFamily="18" charset="2"/>
              </a:rPr>
              <a:t></a:t>
            </a:r>
            <a:endParaRPr lang="en-US" sz="2400">
              <a:solidFill>
                <a:srgbClr val="FF0000"/>
              </a:solidFill>
            </a:endParaRPr>
          </a:p>
        </p:txBody>
      </p:sp>
      <p:sp>
        <p:nvSpPr>
          <p:cNvPr id="16" name="TextBox 15"/>
          <p:cNvSpPr txBox="1"/>
          <p:nvPr/>
        </p:nvSpPr>
        <p:spPr>
          <a:xfrm>
            <a:off x="2135773" y="147935"/>
            <a:ext cx="3767057" cy="646331"/>
          </a:xfrm>
          <a:prstGeom prst="rect">
            <a:avLst/>
          </a:prstGeom>
          <a:noFill/>
        </p:spPr>
        <p:txBody>
          <a:bodyPr wrap="none" rtlCol="0">
            <a:spAutoFit/>
          </a:bodyPr>
          <a:lstStyle/>
          <a:p>
            <a:r>
              <a:rPr lang="en-US" sz="3600" b="1" smtClean="0">
                <a:solidFill>
                  <a:srgbClr val="FF0000"/>
                </a:solidFill>
                <a:latin typeface="Times New Roman"/>
                <a:cs typeface="Times New Roman"/>
              </a:rPr>
              <a:t>§42. VỆ SINH</a:t>
            </a:r>
            <a:r>
              <a:rPr lang="en-US" sz="3600" b="1" smtClean="0">
                <a:solidFill>
                  <a:srgbClr val="FF0000"/>
                </a:solidFill>
                <a:latin typeface="Times New Roman" pitchFamily="18" charset="0"/>
                <a:cs typeface="Times New Roman" pitchFamily="18" charset="0"/>
              </a:rPr>
              <a:t> DA</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1576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373"/>
                                        </p:tgtEl>
                                        <p:attrNameLst>
                                          <p:attrName>style.visibility</p:attrName>
                                        </p:attrNameLst>
                                      </p:cBhvr>
                                      <p:to>
                                        <p:strVal val="visible"/>
                                      </p:to>
                                    </p:set>
                                    <p:animEffect transition="in" filter="circle(in)">
                                      <p:cBhvr>
                                        <p:cTn id="26" dur="2000"/>
                                        <p:tgtEl>
                                          <p:spTgt spid="1537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5364"/>
                                        </p:tgtEl>
                                        <p:attrNameLst>
                                          <p:attrName>style.visibility</p:attrName>
                                        </p:attrNameLst>
                                      </p:cBhvr>
                                      <p:to>
                                        <p:strVal val="visible"/>
                                      </p:to>
                                    </p:set>
                                    <p:animEffect transition="in" filter="circle(in)">
                                      <p:cBhvr>
                                        <p:cTn id="29"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73"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langbe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42" y="1377950"/>
            <a:ext cx="25908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1215503814859_HacL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376671"/>
            <a:ext cx="28956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trungc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196000"/>
            <a:ext cx="2743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bong lua"/>
          <p:cNvPicPr>
            <a:picLocks noChangeAspect="1" noChangeArrowheads="1"/>
          </p:cNvPicPr>
          <p:nvPr/>
        </p:nvPicPr>
        <p:blipFill>
          <a:blip r:embed="rId5">
            <a:extLst>
              <a:ext uri="{28A0092B-C50C-407E-A947-70E740481C1C}">
                <a14:useLocalDpi xmlns:a14="http://schemas.microsoft.com/office/drawing/2010/main" val="0"/>
              </a:ext>
            </a:extLst>
          </a:blip>
          <a:srcRect t="22377" b="10780"/>
          <a:stretch>
            <a:fillRect/>
          </a:stretch>
        </p:blipFill>
        <p:spPr bwMode="auto">
          <a:xfrm>
            <a:off x="6186268" y="4167638"/>
            <a:ext cx="2834481" cy="2362200"/>
          </a:xfrm>
          <a:prstGeom prst="rect">
            <a:avLst/>
          </a:prstGeom>
          <a:noFill/>
          <a:extLst>
            <a:ext uri="{909E8E84-426E-40DD-AFC4-6F175D3DCCD1}">
              <a14:hiddenFill xmlns:a14="http://schemas.microsoft.com/office/drawing/2010/main">
                <a:solidFill>
                  <a:srgbClr val="FFFFFF"/>
                </a:solidFill>
              </a14:hiddenFill>
            </a:ext>
          </a:extLst>
        </p:spPr>
      </p:pic>
      <p:sp>
        <p:nvSpPr>
          <p:cNvPr id="16395" name="Text Box 11"/>
          <p:cNvSpPr txBox="1">
            <a:spLocks noChangeArrowheads="1"/>
          </p:cNvSpPr>
          <p:nvPr/>
        </p:nvSpPr>
        <p:spPr bwMode="auto">
          <a:xfrm>
            <a:off x="490182" y="3774696"/>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Lang beng (do nấm)</a:t>
            </a:r>
          </a:p>
        </p:txBody>
      </p:sp>
      <p:sp>
        <p:nvSpPr>
          <p:cNvPr id="16396" name="Text Box 12"/>
          <p:cNvSpPr txBox="1">
            <a:spLocks noChangeArrowheads="1"/>
          </p:cNvSpPr>
          <p:nvPr/>
        </p:nvSpPr>
        <p:spPr bwMode="auto">
          <a:xfrm>
            <a:off x="3390900" y="3762684"/>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Hắc lào (do nấm)</a:t>
            </a:r>
          </a:p>
        </p:txBody>
      </p:sp>
      <p:sp>
        <p:nvSpPr>
          <p:cNvPr id="16397" name="Text Box 13"/>
          <p:cNvSpPr txBox="1">
            <a:spLocks noChangeArrowheads="1"/>
          </p:cNvSpPr>
          <p:nvPr/>
        </p:nvSpPr>
        <p:spPr bwMode="auto">
          <a:xfrm>
            <a:off x="6598840" y="3762684"/>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Ghẻ lở (do vi khuẩn)</a:t>
            </a:r>
          </a:p>
        </p:txBody>
      </p:sp>
      <p:sp>
        <p:nvSpPr>
          <p:cNvPr id="16398" name="Text Box 14"/>
          <p:cNvSpPr txBox="1">
            <a:spLocks noChangeArrowheads="1"/>
          </p:cNvSpPr>
          <p:nvPr/>
        </p:nvSpPr>
        <p:spPr bwMode="auto">
          <a:xfrm>
            <a:off x="152400" y="6431755"/>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Viêm da mụn trứng cá (do Vi khuẩn)</a:t>
            </a:r>
          </a:p>
        </p:txBody>
      </p:sp>
      <p:sp>
        <p:nvSpPr>
          <p:cNvPr id="16399" name="Text Box 15"/>
          <p:cNvSpPr txBox="1">
            <a:spLocks noChangeArrowheads="1"/>
          </p:cNvSpPr>
          <p:nvPr/>
        </p:nvSpPr>
        <p:spPr bwMode="auto">
          <a:xfrm>
            <a:off x="6400800" y="6437963"/>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Bỏng (do nhiệt hóa chất)</a:t>
            </a:r>
          </a:p>
        </p:txBody>
      </p:sp>
      <p:pic>
        <p:nvPicPr>
          <p:cNvPr id="1640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9033" y="1377950"/>
            <a:ext cx="2857500" cy="234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noChangeArrowheads="1"/>
          </p:cNvSpPr>
          <p:nvPr/>
        </p:nvSpPr>
        <p:spPr bwMode="auto">
          <a:xfrm>
            <a:off x="-462318" y="949088"/>
            <a:ext cx="678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80000"/>
              </a:lnSpc>
              <a:buFontTx/>
              <a:buNone/>
            </a:pPr>
            <a:r>
              <a:rPr lang="en-US" altLang="en-US" sz="2400" b="1" u="sng" smtClean="0">
                <a:solidFill>
                  <a:srgbClr val="FF3300"/>
                </a:solidFill>
                <a:latin typeface="Times New Roman" pitchFamily="18" charset="0"/>
                <a:cs typeface="Times New Roman" pitchFamily="18" charset="0"/>
              </a:rPr>
              <a:t>III. PHÒNG </a:t>
            </a:r>
            <a:r>
              <a:rPr lang="en-US" altLang="en-US" sz="2400" b="1" u="sng">
                <a:solidFill>
                  <a:srgbClr val="FF3300"/>
                </a:solidFill>
                <a:latin typeface="Times New Roman" pitchFamily="18" charset="0"/>
                <a:cs typeface="Times New Roman" pitchFamily="18" charset="0"/>
              </a:rPr>
              <a:t>CHỐNG BỆNH NGOÀI </a:t>
            </a:r>
            <a:r>
              <a:rPr lang="en-US" altLang="en-US" sz="2400" b="1" u="sng" smtClean="0">
                <a:solidFill>
                  <a:srgbClr val="FF3300"/>
                </a:solidFill>
                <a:latin typeface="Times New Roman" pitchFamily="18" charset="0"/>
                <a:cs typeface="Times New Roman" pitchFamily="18" charset="0"/>
              </a:rPr>
              <a:t>DA:</a:t>
            </a:r>
            <a:endParaRPr lang="en-US" altLang="en-US" sz="2400" b="1" u="sng">
              <a:solidFill>
                <a:srgbClr val="FF3300"/>
              </a:solidFill>
              <a:latin typeface="Times New Roman" pitchFamily="18" charset="0"/>
              <a:cs typeface="Times New Roman" pitchFamily="18" charset="0"/>
            </a:endParaRPr>
          </a:p>
        </p:txBody>
      </p:sp>
      <p:sp>
        <p:nvSpPr>
          <p:cNvPr id="16" name="TextBox 15"/>
          <p:cNvSpPr txBox="1"/>
          <p:nvPr/>
        </p:nvSpPr>
        <p:spPr>
          <a:xfrm>
            <a:off x="2135773" y="147935"/>
            <a:ext cx="3767057" cy="646331"/>
          </a:xfrm>
          <a:prstGeom prst="rect">
            <a:avLst/>
          </a:prstGeom>
          <a:noFill/>
        </p:spPr>
        <p:txBody>
          <a:bodyPr wrap="none" rtlCol="0">
            <a:spAutoFit/>
          </a:bodyPr>
          <a:lstStyle/>
          <a:p>
            <a:r>
              <a:rPr lang="en-US" sz="3600" b="1" smtClean="0">
                <a:solidFill>
                  <a:srgbClr val="FF0000"/>
                </a:solidFill>
                <a:latin typeface="Times New Roman"/>
                <a:cs typeface="Times New Roman"/>
              </a:rPr>
              <a:t>§42. VỆ SINH</a:t>
            </a:r>
            <a:r>
              <a:rPr lang="en-US" sz="3600" b="1" smtClean="0">
                <a:solidFill>
                  <a:srgbClr val="FF0000"/>
                </a:solidFill>
                <a:latin typeface="Times New Roman" pitchFamily="18" charset="0"/>
                <a:cs typeface="Times New Roman" pitchFamily="18" charset="0"/>
              </a:rPr>
              <a:t> DA</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88743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85" name="Group 277"/>
          <p:cNvGraphicFramePr>
            <a:graphicFrameLocks noGrp="1"/>
          </p:cNvGraphicFramePr>
          <p:nvPr>
            <p:ph/>
            <p:extLst>
              <p:ext uri="{D42A27DB-BD31-4B8C-83A1-F6EECF244321}">
                <p14:modId xmlns:p14="http://schemas.microsoft.com/office/powerpoint/2010/main" val="648754233"/>
              </p:ext>
            </p:extLst>
          </p:nvPr>
        </p:nvGraphicFramePr>
        <p:xfrm>
          <a:off x="122830" y="519113"/>
          <a:ext cx="8991600" cy="6309360"/>
        </p:xfrm>
        <a:graphic>
          <a:graphicData uri="http://schemas.openxmlformats.org/drawingml/2006/table">
            <a:tbl>
              <a:tblPr/>
              <a:tblGrid>
                <a:gridCol w="609600">
                  <a:extLst>
                    <a:ext uri="{9D8B030D-6E8A-4147-A177-3AD203B41FA5}">
                      <a16:colId xmlns:a16="http://schemas.microsoft.com/office/drawing/2014/main" val="316384519"/>
                    </a:ext>
                  </a:extLst>
                </a:gridCol>
                <a:gridCol w="1111250">
                  <a:extLst>
                    <a:ext uri="{9D8B030D-6E8A-4147-A177-3AD203B41FA5}">
                      <a16:colId xmlns:a16="http://schemas.microsoft.com/office/drawing/2014/main" val="323639789"/>
                    </a:ext>
                  </a:extLst>
                </a:gridCol>
                <a:gridCol w="2109788">
                  <a:extLst>
                    <a:ext uri="{9D8B030D-6E8A-4147-A177-3AD203B41FA5}">
                      <a16:colId xmlns:a16="http://schemas.microsoft.com/office/drawing/2014/main" val="886048821"/>
                    </a:ext>
                  </a:extLst>
                </a:gridCol>
                <a:gridCol w="1122362">
                  <a:extLst>
                    <a:ext uri="{9D8B030D-6E8A-4147-A177-3AD203B41FA5}">
                      <a16:colId xmlns:a16="http://schemas.microsoft.com/office/drawing/2014/main" val="1398317787"/>
                    </a:ext>
                  </a:extLst>
                </a:gridCol>
                <a:gridCol w="4038600">
                  <a:extLst>
                    <a:ext uri="{9D8B030D-6E8A-4147-A177-3AD203B41FA5}">
                      <a16:colId xmlns:a16="http://schemas.microsoft.com/office/drawing/2014/main" val="2738607734"/>
                    </a:ext>
                  </a:extLst>
                </a:gridCol>
              </a:tblGrid>
              <a:tr h="244475">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70C0"/>
                          </a:solidFill>
                          <a:effectLst/>
                          <a:latin typeface="Times New Roman" panose="02020603050405020304" pitchFamily="18" charset="0"/>
                        </a:rPr>
                        <a:t>TT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Bệnh ngoài da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Biểu hiện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Nguyên nhân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Cách phòng chống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6860914"/>
                  </a:ext>
                </a:extLst>
              </a:tr>
              <a:tr h="1280160">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Lang </a:t>
                      </a:r>
                      <a:r>
                        <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ben</a:t>
                      </a:r>
                      <a:endPar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Do nấm.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5458579"/>
                  </a:ext>
                </a:extLst>
              </a:tr>
              <a:tr h="1004887">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Hắc </a:t>
                      </a: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lào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Có những mảng sần đỏ, mụn nước.</a:t>
                      </a:r>
                      <a:endPar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Do nấm.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1085850" indent="-285750" algn="l">
                        <a:spcBef>
                          <a:spcPct val="20000"/>
                        </a:spcBef>
                        <a:buChar char="–"/>
                        <a:defRPr sz="2400">
                          <a:solidFill>
                            <a:schemeClr val="tx1"/>
                          </a:solidFill>
                          <a:latin typeface="Arial" panose="020B0604020202020204" pitchFamily="34" charset="0"/>
                        </a:defRPr>
                      </a:lvl2pPr>
                      <a:lvl3pPr marL="1428750" indent="-228600" algn="l">
                        <a:spcBef>
                          <a:spcPct val="20000"/>
                        </a:spcBef>
                        <a:buChar char="•"/>
                        <a:defRPr sz="2000">
                          <a:solidFill>
                            <a:schemeClr val="tx1"/>
                          </a:solidFill>
                          <a:latin typeface="Arial" panose="020B0604020202020204" pitchFamily="34" charset="0"/>
                        </a:defRPr>
                      </a:lvl3pPr>
                      <a:lvl4pPr marL="1771650" indent="-228600" algn="l">
                        <a:spcBef>
                          <a:spcPct val="20000"/>
                        </a:spcBef>
                        <a:buChar char="–"/>
                        <a:defRPr>
                          <a:solidFill>
                            <a:schemeClr val="tx1"/>
                          </a:solidFill>
                          <a:latin typeface="Arial" panose="020B0604020202020204" pitchFamily="34" charset="0"/>
                        </a:defRPr>
                      </a:lvl4pPr>
                      <a:lvl5pPr marL="2114550" indent="-228600" algn="l">
                        <a:spcBef>
                          <a:spcPct val="20000"/>
                        </a:spcBef>
                        <a:buChar char="»"/>
                        <a:defRPr>
                          <a:solidFill>
                            <a:schemeClr val="tx1"/>
                          </a:solidFill>
                          <a:latin typeface="Arial" panose="020B0604020202020204" pitchFamily="34" charset="0"/>
                        </a:defRPr>
                      </a:lvl5pPr>
                      <a:lvl6pPr marL="2571750" indent="-228600" fontAlgn="base">
                        <a:spcBef>
                          <a:spcPct val="20000"/>
                        </a:spcBef>
                        <a:spcAft>
                          <a:spcPct val="0"/>
                        </a:spcAft>
                        <a:buChar char="»"/>
                        <a:defRPr>
                          <a:solidFill>
                            <a:schemeClr val="tx1"/>
                          </a:solidFill>
                          <a:latin typeface="Arial" panose="020B0604020202020204" pitchFamily="34" charset="0"/>
                        </a:defRPr>
                      </a:lvl6pPr>
                      <a:lvl7pPr marL="3028950" indent="-228600" fontAlgn="base">
                        <a:spcBef>
                          <a:spcPct val="20000"/>
                        </a:spcBef>
                        <a:spcAft>
                          <a:spcPct val="0"/>
                        </a:spcAft>
                        <a:buChar char="»"/>
                        <a:defRPr>
                          <a:solidFill>
                            <a:schemeClr val="tx1"/>
                          </a:solidFill>
                          <a:latin typeface="Arial" panose="020B0604020202020204" pitchFamily="34" charset="0"/>
                        </a:defRPr>
                      </a:lvl7pPr>
                      <a:lvl8pPr marL="3486150" indent="-228600" fontAlgn="base">
                        <a:spcBef>
                          <a:spcPct val="20000"/>
                        </a:spcBef>
                        <a:spcAft>
                          <a:spcPct val="0"/>
                        </a:spcAft>
                        <a:buChar char="»"/>
                        <a:defRPr>
                          <a:solidFill>
                            <a:schemeClr val="tx1"/>
                          </a:solidFill>
                          <a:latin typeface="Arial" panose="020B0604020202020204" pitchFamily="34" charset="0"/>
                        </a:defRPr>
                      </a:lvl8pPr>
                      <a:lvl9pPr marL="394335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Không mặc quần áo ướt, tránh dùng chung quần áo, khăn với người mắc bệnh.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4096079"/>
                  </a:ext>
                </a:extLst>
              </a:tr>
              <a:tr h="609600">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Ghẻ </a:t>
                      </a: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lở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Da có nhiều mụn ghẻ, sưng lở gây ngứa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Do vi khuẩn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Thường xuyên tắm rửa bằng xà phòng. Giữ cho da luôn sạch và khô ráo.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9465762"/>
                  </a:ext>
                </a:extLst>
              </a:tr>
              <a:tr h="762000">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Bệnh viêm da mụn trứng cá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Có những vết sưng viêm đỏ.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Do vi khuẩn.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Thường xuyên rửa mặt bằng nước sạch, không tùy tiện nặn mụn; Không lạm dụng kem phấn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8503871"/>
                  </a:ext>
                </a:extLst>
              </a:tr>
              <a:tr h="519113">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Bỏng</a:t>
                      </a:r>
                      <a:endPar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Da bị phồng nước, rộp, nhiễm trùng.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Do nhiệt, hóa chất.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har char="•"/>
                        <a:defRPr sz="2800">
                          <a:solidFill>
                            <a:schemeClr val="tx1"/>
                          </a:solidFill>
                          <a:latin typeface="Arial" panose="020B0604020202020204" pitchFamily="34" charset="0"/>
                        </a:defRPr>
                      </a:lvl1pPr>
                      <a:lvl2pPr marL="742950" indent="-285750" algn="l">
                        <a:spcBef>
                          <a:spcPct val="20000"/>
                        </a:spcBef>
                        <a:buChar char="–"/>
                        <a:defRPr sz="2400">
                          <a:solidFill>
                            <a:schemeClr val="tx1"/>
                          </a:solidFill>
                          <a:latin typeface="Arial" panose="020B0604020202020204" pitchFamily="34" charset="0"/>
                        </a:defRPr>
                      </a:lvl2pPr>
                      <a:lvl3pPr marL="1143000" indent="-228600" algn="l">
                        <a:spcBef>
                          <a:spcPct val="20000"/>
                        </a:spcBef>
                        <a:buChar char="•"/>
                        <a:defRPr sz="2000">
                          <a:solidFill>
                            <a:schemeClr val="tx1"/>
                          </a:solidFill>
                          <a:latin typeface="Arial" panose="020B0604020202020204" pitchFamily="34" charset="0"/>
                        </a:defRPr>
                      </a:lvl3pPr>
                      <a:lvl4pPr marL="1600200" indent="-228600" algn="l">
                        <a:spcBef>
                          <a:spcPct val="20000"/>
                        </a:spcBef>
                        <a:buChar char="–"/>
                        <a:defRPr>
                          <a:solidFill>
                            <a:schemeClr val="tx1"/>
                          </a:solidFill>
                          <a:latin typeface="Arial" panose="020B0604020202020204" pitchFamily="34" charset="0"/>
                        </a:defRPr>
                      </a:lvl4pPr>
                      <a:lvl5pPr marL="2057400" indent="-228600" algn="l">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Tránh tiếp xúc với nhiệt, hóa chất,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6947623"/>
                  </a:ext>
                </a:extLst>
              </a:tr>
            </a:tbl>
          </a:graphicData>
        </a:graphic>
      </p:graphicFrame>
      <p:sp>
        <p:nvSpPr>
          <p:cNvPr id="17616" name="Text Box 208"/>
          <p:cNvSpPr txBox="1">
            <a:spLocks noChangeArrowheads="1"/>
          </p:cNvSpPr>
          <p:nvPr/>
        </p:nvSpPr>
        <p:spPr bwMode="auto">
          <a:xfrm>
            <a:off x="685800" y="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smtClean="0">
                <a:solidFill>
                  <a:srgbClr val="FF0000"/>
                </a:solidFill>
                <a:latin typeface="Times New Roman" pitchFamily="18" charset="0"/>
                <a:cs typeface="Times New Roman" pitchFamily="18" charset="0"/>
              </a:rPr>
              <a:t>      Một </a:t>
            </a:r>
            <a:r>
              <a:rPr lang="en-US" altLang="en-US" sz="2800" b="1">
                <a:solidFill>
                  <a:srgbClr val="FF0000"/>
                </a:solidFill>
                <a:latin typeface="Times New Roman" pitchFamily="18" charset="0"/>
                <a:cs typeface="Times New Roman" pitchFamily="18" charset="0"/>
              </a:rPr>
              <a:t>số bệnh ngoài da và cách phòng chống</a:t>
            </a:r>
          </a:p>
        </p:txBody>
      </p:sp>
      <p:sp>
        <p:nvSpPr>
          <p:cNvPr id="4" name="Rectangle 3"/>
          <p:cNvSpPr/>
          <p:nvPr/>
        </p:nvSpPr>
        <p:spPr>
          <a:xfrm>
            <a:off x="1752600" y="1295400"/>
            <a:ext cx="2057400" cy="923330"/>
          </a:xfrm>
          <a:prstGeom prst="rect">
            <a:avLst/>
          </a:prstGeom>
        </p:spPr>
        <p:txBody>
          <a:bodyPr wrap="square">
            <a:spAutoFit/>
          </a:bodyPr>
          <a:lstStyle/>
          <a:p>
            <a:pPr lvl="0" algn="l"/>
            <a:r>
              <a:rPr lang="en-US" altLang="en-US" smtClean="0">
                <a:latin typeface="Times New Roman" panose="02020603050405020304" pitchFamily="18" charset="0"/>
                <a:ea typeface="Times New Roman" panose="02020603050405020304" pitchFamily="18" charset="0"/>
                <a:cs typeface="Arial" panose="020B0604020202020204" pitchFamily="34" charset="0"/>
              </a:rPr>
              <a:t>Có những dát trắng, bạc màu hơn da thường.</a:t>
            </a:r>
            <a:endParaRPr lang="en-US" altLang="en-US">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5334000" y="1295400"/>
            <a:ext cx="3810000" cy="923330"/>
          </a:xfrm>
          <a:prstGeom prst="rect">
            <a:avLst/>
          </a:prstGeom>
        </p:spPr>
        <p:txBody>
          <a:bodyPr wrap="square">
            <a:spAutoFit/>
          </a:bodyPr>
          <a:lstStyle/>
          <a:p>
            <a:pPr lvl="0" algn="just"/>
            <a:r>
              <a:rPr lang="en-US" altLang="en-US" smtClean="0">
                <a:latin typeface="Times New Roman" panose="02020603050405020304" pitchFamily="18" charset="0"/>
                <a:ea typeface="Times New Roman" panose="02020603050405020304" pitchFamily="18" charset="0"/>
                <a:cs typeface="Arial" panose="020B0604020202020204" pitchFamily="34" charset="0"/>
              </a:rPr>
              <a:t>Không mặc quần áo ướt, tránh dùng chung quần áo, khăn với người mắc bệnh.</a:t>
            </a:r>
            <a:endParaRPr lang="en-US" altLang="en-US">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TextBox 1"/>
          <p:cNvSpPr txBox="1"/>
          <p:nvPr/>
        </p:nvSpPr>
        <p:spPr bwMode="auto">
          <a:xfrm>
            <a:off x="780393" y="1206061"/>
            <a:ext cx="1124607" cy="1277004"/>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7" name="TextBox 6"/>
          <p:cNvSpPr txBox="1"/>
          <p:nvPr/>
        </p:nvSpPr>
        <p:spPr bwMode="auto">
          <a:xfrm>
            <a:off x="1905000" y="1213944"/>
            <a:ext cx="2066596" cy="1248104"/>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8" name="TextBox 7"/>
          <p:cNvSpPr txBox="1"/>
          <p:nvPr/>
        </p:nvSpPr>
        <p:spPr bwMode="auto">
          <a:xfrm>
            <a:off x="3971596" y="1213945"/>
            <a:ext cx="1124608" cy="1248104"/>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9" name="TextBox 8"/>
          <p:cNvSpPr txBox="1"/>
          <p:nvPr/>
        </p:nvSpPr>
        <p:spPr bwMode="auto">
          <a:xfrm>
            <a:off x="5096204" y="1246789"/>
            <a:ext cx="4047796" cy="1215259"/>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0" name="TextBox 9"/>
          <p:cNvSpPr txBox="1"/>
          <p:nvPr/>
        </p:nvSpPr>
        <p:spPr bwMode="auto">
          <a:xfrm>
            <a:off x="780392" y="2540875"/>
            <a:ext cx="1124607" cy="954859"/>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1" name="TextBox 10"/>
          <p:cNvSpPr txBox="1"/>
          <p:nvPr/>
        </p:nvSpPr>
        <p:spPr bwMode="auto">
          <a:xfrm>
            <a:off x="1900402" y="2511046"/>
            <a:ext cx="2071194" cy="950398"/>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2" name="TextBox 11"/>
          <p:cNvSpPr txBox="1"/>
          <p:nvPr/>
        </p:nvSpPr>
        <p:spPr bwMode="auto">
          <a:xfrm>
            <a:off x="3971596" y="2483065"/>
            <a:ext cx="1124608" cy="978378"/>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3" name="TextBox 12"/>
          <p:cNvSpPr txBox="1"/>
          <p:nvPr/>
        </p:nvSpPr>
        <p:spPr bwMode="auto">
          <a:xfrm>
            <a:off x="5096204" y="2536009"/>
            <a:ext cx="4047796" cy="95972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4" name="TextBox 13"/>
          <p:cNvSpPr txBox="1"/>
          <p:nvPr/>
        </p:nvSpPr>
        <p:spPr bwMode="auto">
          <a:xfrm>
            <a:off x="783019" y="3533497"/>
            <a:ext cx="1124607" cy="954859"/>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5" name="TextBox 14"/>
          <p:cNvSpPr txBox="1"/>
          <p:nvPr/>
        </p:nvSpPr>
        <p:spPr bwMode="auto">
          <a:xfrm>
            <a:off x="1905000" y="3495735"/>
            <a:ext cx="2071194" cy="950398"/>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6" name="TextBox 15"/>
          <p:cNvSpPr txBox="1"/>
          <p:nvPr/>
        </p:nvSpPr>
        <p:spPr bwMode="auto">
          <a:xfrm>
            <a:off x="3971596" y="3537639"/>
            <a:ext cx="1124608" cy="978378"/>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7" name="TextBox 16"/>
          <p:cNvSpPr txBox="1"/>
          <p:nvPr/>
        </p:nvSpPr>
        <p:spPr bwMode="auto">
          <a:xfrm>
            <a:off x="5096204" y="3461443"/>
            <a:ext cx="4047796" cy="95972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8" name="TextBox 17"/>
          <p:cNvSpPr txBox="1"/>
          <p:nvPr/>
        </p:nvSpPr>
        <p:spPr bwMode="auto">
          <a:xfrm>
            <a:off x="780392" y="4488356"/>
            <a:ext cx="1177486" cy="134283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19" name="TextBox 18"/>
          <p:cNvSpPr txBox="1"/>
          <p:nvPr/>
        </p:nvSpPr>
        <p:spPr bwMode="auto">
          <a:xfrm>
            <a:off x="783019" y="5903141"/>
            <a:ext cx="1124607" cy="954859"/>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21" name="TextBox 20"/>
          <p:cNvSpPr txBox="1"/>
          <p:nvPr/>
        </p:nvSpPr>
        <p:spPr bwMode="auto">
          <a:xfrm>
            <a:off x="1989409" y="4516017"/>
            <a:ext cx="1986785" cy="1299335"/>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22" name="TextBox 21"/>
          <p:cNvSpPr txBox="1"/>
          <p:nvPr/>
        </p:nvSpPr>
        <p:spPr bwMode="auto">
          <a:xfrm>
            <a:off x="1957878" y="5887633"/>
            <a:ext cx="2071194" cy="950398"/>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23" name="TextBox 22"/>
          <p:cNvSpPr txBox="1"/>
          <p:nvPr/>
        </p:nvSpPr>
        <p:spPr bwMode="auto">
          <a:xfrm>
            <a:off x="3971596" y="4516017"/>
            <a:ext cx="1124608" cy="1315175"/>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24" name="TextBox 23"/>
          <p:cNvSpPr txBox="1"/>
          <p:nvPr/>
        </p:nvSpPr>
        <p:spPr bwMode="auto">
          <a:xfrm>
            <a:off x="4029072" y="5891381"/>
            <a:ext cx="1219532" cy="978378"/>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25" name="TextBox 24"/>
          <p:cNvSpPr txBox="1"/>
          <p:nvPr/>
        </p:nvSpPr>
        <p:spPr bwMode="auto">
          <a:xfrm>
            <a:off x="5096204" y="4473427"/>
            <a:ext cx="3971596" cy="1341925"/>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
        <p:nvSpPr>
          <p:cNvPr id="26" name="TextBox 25"/>
          <p:cNvSpPr txBox="1"/>
          <p:nvPr/>
        </p:nvSpPr>
        <p:spPr bwMode="auto">
          <a:xfrm>
            <a:off x="5248604" y="5878305"/>
            <a:ext cx="3819196" cy="95972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spcBef>
                <a:spcPct val="50000"/>
              </a:spcBef>
            </a:pPr>
            <a:endParaRPr lang="en-US" sz="280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14873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0" nodeType="clickEffect">
                                  <p:stCondLst>
                                    <p:cond delay="0"/>
                                  </p:stCondLst>
                                  <p:childTnLst>
                                    <p:anim calcmode="lin" valueType="num">
                                      <p:cBhvr>
                                        <p:cTn id="11" dur="1000"/>
                                        <p:tgtEl>
                                          <p:spTgt spid="7"/>
                                        </p:tgtEl>
                                        <p:attrNameLst>
                                          <p:attrName>ppt_w</p:attrName>
                                        </p:attrNameLst>
                                      </p:cBhvr>
                                      <p:tavLst>
                                        <p:tav tm="0">
                                          <p:val>
                                            <p:strVal val="ppt_w"/>
                                          </p:val>
                                        </p:tav>
                                        <p:tav tm="100000">
                                          <p:val>
                                            <p:fltVal val="0"/>
                                          </p:val>
                                        </p:tav>
                                      </p:tavLst>
                                    </p:anim>
                                    <p:anim calcmode="lin" valueType="num">
                                      <p:cBhvr>
                                        <p:cTn id="12" dur="1000"/>
                                        <p:tgtEl>
                                          <p:spTgt spid="7"/>
                                        </p:tgtEl>
                                        <p:attrNameLst>
                                          <p:attrName>ppt_h</p:attrName>
                                        </p:attrNameLst>
                                      </p:cBhvr>
                                      <p:tavLst>
                                        <p:tav tm="0">
                                          <p:val>
                                            <p:strVal val="ppt_h"/>
                                          </p:val>
                                        </p:tav>
                                        <p:tav tm="100000">
                                          <p:val>
                                            <p:fltVal val="0"/>
                                          </p:val>
                                        </p:tav>
                                      </p:tavLst>
                                    </p:anim>
                                    <p:anim calcmode="lin" valueType="num">
                                      <p:cBhvr>
                                        <p:cTn id="13" dur="1000"/>
                                        <p:tgtEl>
                                          <p:spTgt spid="7"/>
                                        </p:tgtEl>
                                        <p:attrNameLst>
                                          <p:attrName>style.rotation</p:attrName>
                                        </p:attrNameLst>
                                      </p:cBhvr>
                                      <p:tavLst>
                                        <p:tav tm="0">
                                          <p:val>
                                            <p:fltVal val="0"/>
                                          </p:val>
                                        </p:tav>
                                        <p:tav tm="100000">
                                          <p:val>
                                            <p:fltVal val="90"/>
                                          </p:val>
                                        </p:tav>
                                      </p:tavLst>
                                    </p:anim>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grpId="0" nodeType="clickEffect">
                                  <p:stCondLst>
                                    <p:cond delay="0"/>
                                  </p:stCondLst>
                                  <p:childTnLst>
                                    <p:animEffect transition="out" filter="fade">
                                      <p:cBhvr>
                                        <p:cTn id="19" dur="2000"/>
                                        <p:tgtEl>
                                          <p:spTgt spid="8"/>
                                        </p:tgtEl>
                                      </p:cBhvr>
                                    </p:animEffect>
                                    <p:anim calcmode="lin" valueType="num">
                                      <p:cBhvr>
                                        <p:cTn id="20"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8"/>
                                        </p:tgtEl>
                                        <p:attrNameLst>
                                          <p:attrName>ppt_h</p:attrName>
                                        </p:attrNameLst>
                                      </p:cBhvr>
                                      <p:tavLst>
                                        <p:tav tm="0">
                                          <p:val>
                                            <p:strVal val="ppt_h"/>
                                          </p:val>
                                        </p:tav>
                                        <p:tav tm="100000">
                                          <p:val>
                                            <p:strVal val="ppt_h"/>
                                          </p:val>
                                        </p:tav>
                                      </p:tavLst>
                                    </p:anim>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grpId="0" nodeType="clickEffect">
                                  <p:stCondLst>
                                    <p:cond delay="0"/>
                                  </p:stCondLst>
                                  <p:childTnLst>
                                    <p:anim calcmode="lin" valueType="num">
                                      <p:cBhvr>
                                        <p:cTn id="36" dur="1000"/>
                                        <p:tgtEl>
                                          <p:spTgt spid="11"/>
                                        </p:tgtEl>
                                        <p:attrNameLst>
                                          <p:attrName>ppt_w</p:attrName>
                                        </p:attrNameLst>
                                      </p:cBhvr>
                                      <p:tavLst>
                                        <p:tav tm="0">
                                          <p:val>
                                            <p:strVal val="ppt_w"/>
                                          </p:val>
                                        </p:tav>
                                        <p:tav tm="100000">
                                          <p:val>
                                            <p:fltVal val="0"/>
                                          </p:val>
                                        </p:tav>
                                      </p:tavLst>
                                    </p:anim>
                                    <p:anim calcmode="lin" valueType="num">
                                      <p:cBhvr>
                                        <p:cTn id="37" dur="1000"/>
                                        <p:tgtEl>
                                          <p:spTgt spid="11"/>
                                        </p:tgtEl>
                                        <p:attrNameLst>
                                          <p:attrName>ppt_h</p:attrName>
                                        </p:attrNameLst>
                                      </p:cBhvr>
                                      <p:tavLst>
                                        <p:tav tm="0">
                                          <p:val>
                                            <p:strVal val="ppt_h"/>
                                          </p:val>
                                        </p:tav>
                                        <p:tav tm="100000">
                                          <p:val>
                                            <p:fltVal val="0"/>
                                          </p:val>
                                        </p:tav>
                                      </p:tavLst>
                                    </p:anim>
                                    <p:anim calcmode="lin" valueType="num">
                                      <p:cBhvr>
                                        <p:cTn id="38" dur="1000"/>
                                        <p:tgtEl>
                                          <p:spTgt spid="11"/>
                                        </p:tgtEl>
                                        <p:attrNameLst>
                                          <p:attrName>style.rotation</p:attrName>
                                        </p:attrNameLst>
                                      </p:cBhvr>
                                      <p:tavLst>
                                        <p:tav tm="0">
                                          <p:val>
                                            <p:fltVal val="0"/>
                                          </p:val>
                                        </p:tav>
                                        <p:tav tm="100000">
                                          <p:val>
                                            <p:fltVal val="90"/>
                                          </p:val>
                                        </p:tav>
                                      </p:tavLst>
                                    </p:anim>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5" presetClass="exit" presetSubtype="0" fill="hold" grpId="0" nodeType="clickEffect">
                                  <p:stCondLst>
                                    <p:cond delay="0"/>
                                  </p:stCondLst>
                                  <p:childTnLst>
                                    <p:animEffect transition="out" filter="fade">
                                      <p:cBhvr>
                                        <p:cTn id="44" dur="2000"/>
                                        <p:tgtEl>
                                          <p:spTgt spid="12"/>
                                        </p:tgtEl>
                                      </p:cBhvr>
                                    </p:animEffect>
                                    <p:anim calcmode="lin" valueType="num">
                                      <p:cBhvr>
                                        <p:cTn id="45"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2000"/>
                                        <p:tgtEl>
                                          <p:spTgt spid="12"/>
                                        </p:tgtEl>
                                        <p:attrNameLst>
                                          <p:attrName>ppt_h</p:attrName>
                                        </p:attrNameLst>
                                      </p:cBhvr>
                                      <p:tavLst>
                                        <p:tav tm="0">
                                          <p:val>
                                            <p:strVal val="ppt_h"/>
                                          </p:val>
                                        </p:tav>
                                        <p:tav tm="100000">
                                          <p:val>
                                            <p:strVal val="ppt_h"/>
                                          </p:val>
                                        </p:tav>
                                      </p:tavLst>
                                    </p:anim>
                                    <p:set>
                                      <p:cBhvr>
                                        <p:cTn id="47" dur="1" fill="hold">
                                          <p:stCondLst>
                                            <p:cond delay="19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0" nodeType="clickEffect">
                                  <p:stCondLst>
                                    <p:cond delay="0"/>
                                  </p:stCondLst>
                                  <p:childTnLst>
                                    <p:animEffect transition="out" filter="randombar(horizontal)">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1" presetClass="exit" presetSubtype="0" fill="hold" grpId="0" nodeType="clickEffect">
                                  <p:stCondLst>
                                    <p:cond delay="0"/>
                                  </p:stCondLst>
                                  <p:childTnLst>
                                    <p:anim calcmode="lin" valueType="num">
                                      <p:cBhvr>
                                        <p:cTn id="61" dur="1000"/>
                                        <p:tgtEl>
                                          <p:spTgt spid="15"/>
                                        </p:tgtEl>
                                        <p:attrNameLst>
                                          <p:attrName>ppt_w</p:attrName>
                                        </p:attrNameLst>
                                      </p:cBhvr>
                                      <p:tavLst>
                                        <p:tav tm="0">
                                          <p:val>
                                            <p:strVal val="ppt_w"/>
                                          </p:val>
                                        </p:tav>
                                        <p:tav tm="100000">
                                          <p:val>
                                            <p:fltVal val="0"/>
                                          </p:val>
                                        </p:tav>
                                      </p:tavLst>
                                    </p:anim>
                                    <p:anim calcmode="lin" valueType="num">
                                      <p:cBhvr>
                                        <p:cTn id="62" dur="1000"/>
                                        <p:tgtEl>
                                          <p:spTgt spid="15"/>
                                        </p:tgtEl>
                                        <p:attrNameLst>
                                          <p:attrName>ppt_h</p:attrName>
                                        </p:attrNameLst>
                                      </p:cBhvr>
                                      <p:tavLst>
                                        <p:tav tm="0">
                                          <p:val>
                                            <p:strVal val="ppt_h"/>
                                          </p:val>
                                        </p:tav>
                                        <p:tav tm="100000">
                                          <p:val>
                                            <p:fltVal val="0"/>
                                          </p:val>
                                        </p:tav>
                                      </p:tavLst>
                                    </p:anim>
                                    <p:anim calcmode="lin" valueType="num">
                                      <p:cBhvr>
                                        <p:cTn id="63" dur="1000"/>
                                        <p:tgtEl>
                                          <p:spTgt spid="15"/>
                                        </p:tgtEl>
                                        <p:attrNameLst>
                                          <p:attrName>style.rotation</p:attrName>
                                        </p:attrNameLst>
                                      </p:cBhvr>
                                      <p:tavLst>
                                        <p:tav tm="0">
                                          <p:val>
                                            <p:fltVal val="0"/>
                                          </p:val>
                                        </p:tav>
                                        <p:tav tm="100000">
                                          <p:val>
                                            <p:fltVal val="90"/>
                                          </p:val>
                                        </p:tav>
                                      </p:tavLst>
                                    </p:anim>
                                    <p:animEffect transition="out" filter="fade">
                                      <p:cBhvr>
                                        <p:cTn id="64" dur="1000"/>
                                        <p:tgtEl>
                                          <p:spTgt spid="15"/>
                                        </p:tgtEl>
                                      </p:cBhvr>
                                    </p:animEffect>
                                    <p:set>
                                      <p:cBhvr>
                                        <p:cTn id="65" dur="1" fill="hold">
                                          <p:stCondLst>
                                            <p:cond delay="999"/>
                                          </p:stCondLst>
                                        </p:cTn>
                                        <p:tgtEl>
                                          <p:spTgt spid="1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5" presetClass="exit" presetSubtype="0" fill="hold" grpId="0" nodeType="clickEffect">
                                  <p:stCondLst>
                                    <p:cond delay="0"/>
                                  </p:stCondLst>
                                  <p:childTnLst>
                                    <p:animEffect transition="out" filter="fade">
                                      <p:cBhvr>
                                        <p:cTn id="69" dur="2000"/>
                                        <p:tgtEl>
                                          <p:spTgt spid="16"/>
                                        </p:tgtEl>
                                      </p:cBhvr>
                                    </p:animEffect>
                                    <p:anim calcmode="lin" valueType="num">
                                      <p:cBhvr>
                                        <p:cTn id="70"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1" dur="2000"/>
                                        <p:tgtEl>
                                          <p:spTgt spid="16"/>
                                        </p:tgtEl>
                                        <p:attrNameLst>
                                          <p:attrName>ppt_h</p:attrName>
                                        </p:attrNameLst>
                                      </p:cBhvr>
                                      <p:tavLst>
                                        <p:tav tm="0">
                                          <p:val>
                                            <p:strVal val="ppt_h"/>
                                          </p:val>
                                        </p:tav>
                                        <p:tav tm="100000">
                                          <p:val>
                                            <p:strVal val="ppt_h"/>
                                          </p:val>
                                        </p:tav>
                                      </p:tavLst>
                                    </p:anim>
                                    <p:set>
                                      <p:cBhvr>
                                        <p:cTn id="72" dur="1" fill="hold">
                                          <p:stCondLst>
                                            <p:cond delay="19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0" nodeType="clickEffect">
                                  <p:stCondLst>
                                    <p:cond delay="0"/>
                                  </p:stCondLst>
                                  <p:childTnLst>
                                    <p:animEffect transition="out" filter="randombar(horizontal)">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4" presetClass="exit" presetSubtype="10" fill="hold" grpId="0" nodeType="clickEffect">
                                  <p:stCondLst>
                                    <p:cond delay="0"/>
                                  </p:stCondLst>
                                  <p:childTnLst>
                                    <p:animEffect transition="out" filter="randombar(horizontal)">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xit" presetSubtype="0" fill="hold" grpId="0" nodeType="clickEffect">
                                  <p:stCondLst>
                                    <p:cond delay="0"/>
                                  </p:stCondLst>
                                  <p:childTnLst>
                                    <p:anim calcmode="lin" valueType="num">
                                      <p:cBhvr>
                                        <p:cTn id="86" dur="1000"/>
                                        <p:tgtEl>
                                          <p:spTgt spid="21"/>
                                        </p:tgtEl>
                                        <p:attrNameLst>
                                          <p:attrName>ppt_w</p:attrName>
                                        </p:attrNameLst>
                                      </p:cBhvr>
                                      <p:tavLst>
                                        <p:tav tm="0">
                                          <p:val>
                                            <p:strVal val="ppt_w"/>
                                          </p:val>
                                        </p:tav>
                                        <p:tav tm="100000">
                                          <p:val>
                                            <p:fltVal val="0"/>
                                          </p:val>
                                        </p:tav>
                                      </p:tavLst>
                                    </p:anim>
                                    <p:anim calcmode="lin" valueType="num">
                                      <p:cBhvr>
                                        <p:cTn id="87" dur="1000"/>
                                        <p:tgtEl>
                                          <p:spTgt spid="21"/>
                                        </p:tgtEl>
                                        <p:attrNameLst>
                                          <p:attrName>ppt_h</p:attrName>
                                        </p:attrNameLst>
                                      </p:cBhvr>
                                      <p:tavLst>
                                        <p:tav tm="0">
                                          <p:val>
                                            <p:strVal val="ppt_h"/>
                                          </p:val>
                                        </p:tav>
                                        <p:tav tm="100000">
                                          <p:val>
                                            <p:fltVal val="0"/>
                                          </p:val>
                                        </p:tav>
                                      </p:tavLst>
                                    </p:anim>
                                    <p:anim calcmode="lin" valueType="num">
                                      <p:cBhvr>
                                        <p:cTn id="88" dur="1000"/>
                                        <p:tgtEl>
                                          <p:spTgt spid="21"/>
                                        </p:tgtEl>
                                        <p:attrNameLst>
                                          <p:attrName>style.rotation</p:attrName>
                                        </p:attrNameLst>
                                      </p:cBhvr>
                                      <p:tavLst>
                                        <p:tav tm="0">
                                          <p:val>
                                            <p:fltVal val="0"/>
                                          </p:val>
                                        </p:tav>
                                        <p:tav tm="100000">
                                          <p:val>
                                            <p:fltVal val="90"/>
                                          </p:val>
                                        </p:tav>
                                      </p:tavLst>
                                    </p:anim>
                                    <p:animEffect transition="out" filter="fade">
                                      <p:cBhvr>
                                        <p:cTn id="89" dur="1000"/>
                                        <p:tgtEl>
                                          <p:spTgt spid="21"/>
                                        </p:tgtEl>
                                      </p:cBhvr>
                                    </p:animEffect>
                                    <p:set>
                                      <p:cBhvr>
                                        <p:cTn id="90" dur="1" fill="hold">
                                          <p:stCondLst>
                                            <p:cond delay="999"/>
                                          </p:stCondLst>
                                        </p:cTn>
                                        <p:tgtEl>
                                          <p:spTgt spid="2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5" presetClass="exit" presetSubtype="0" fill="hold" grpId="0" nodeType="clickEffect">
                                  <p:stCondLst>
                                    <p:cond delay="0"/>
                                  </p:stCondLst>
                                  <p:childTnLst>
                                    <p:animEffect transition="out" filter="fade">
                                      <p:cBhvr>
                                        <p:cTn id="94" dur="2000"/>
                                        <p:tgtEl>
                                          <p:spTgt spid="23"/>
                                        </p:tgtEl>
                                      </p:cBhvr>
                                    </p:animEffect>
                                    <p:anim calcmode="lin" valueType="num">
                                      <p:cBhvr>
                                        <p:cTn id="95"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6" dur="2000"/>
                                        <p:tgtEl>
                                          <p:spTgt spid="23"/>
                                        </p:tgtEl>
                                        <p:attrNameLst>
                                          <p:attrName>ppt_h</p:attrName>
                                        </p:attrNameLst>
                                      </p:cBhvr>
                                      <p:tavLst>
                                        <p:tav tm="0">
                                          <p:val>
                                            <p:strVal val="ppt_h"/>
                                          </p:val>
                                        </p:tav>
                                        <p:tav tm="100000">
                                          <p:val>
                                            <p:strVal val="ppt_h"/>
                                          </p:val>
                                        </p:tav>
                                      </p:tavLst>
                                    </p:anim>
                                    <p:set>
                                      <p:cBhvr>
                                        <p:cTn id="97" dur="1" fill="hold">
                                          <p:stCondLst>
                                            <p:cond delay="1999"/>
                                          </p:stCondLst>
                                        </p:cTn>
                                        <p:tgtEl>
                                          <p:spTgt spid="2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4" presetClass="exit" presetSubtype="10" fill="hold" grpId="0" nodeType="clickEffect">
                                  <p:stCondLst>
                                    <p:cond delay="0"/>
                                  </p:stCondLst>
                                  <p:childTnLst>
                                    <p:animEffect transition="out" filter="randombar(horizontal)">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0" nodeType="clickEffect">
                                  <p:stCondLst>
                                    <p:cond delay="0"/>
                                  </p:stCondLst>
                                  <p:childTnLst>
                                    <p:animEffect transition="out" filter="randombar(horizontal)">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6" presetClass="exit" presetSubtype="32" fill="hold" grpId="0" nodeType="clickEffect">
                                  <p:stCondLst>
                                    <p:cond delay="0"/>
                                  </p:stCondLst>
                                  <p:childTnLst>
                                    <p:animEffect transition="out" filter="circle(out)">
                                      <p:cBhvr>
                                        <p:cTn id="111" dur="2000"/>
                                        <p:tgtEl>
                                          <p:spTgt spid="22"/>
                                        </p:tgtEl>
                                      </p:cBhvr>
                                    </p:animEffect>
                                    <p:set>
                                      <p:cBhvr>
                                        <p:cTn id="112" dur="1" fill="hold">
                                          <p:stCondLst>
                                            <p:cond delay="1999"/>
                                          </p:stCondLst>
                                        </p:cTn>
                                        <p:tgtEl>
                                          <p:spTgt spid="2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4" presetClass="exit" presetSubtype="10" fill="hold" grpId="0" nodeType="clickEffect">
                                  <p:stCondLst>
                                    <p:cond delay="0"/>
                                  </p:stCondLst>
                                  <p:childTnLst>
                                    <p:animEffect transition="out" filter="randombar(horizontal)">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grpId="0" nodeType="clickEffect">
                                  <p:stCondLst>
                                    <p:cond delay="0"/>
                                  </p:stCondLst>
                                  <p:childTnLst>
                                    <p:anim calcmode="lin" valueType="num">
                                      <p:cBhvr additive="base">
                                        <p:cTn id="121" dur="500"/>
                                        <p:tgtEl>
                                          <p:spTgt spid="26"/>
                                        </p:tgtEl>
                                        <p:attrNameLst>
                                          <p:attrName>ppt_x</p:attrName>
                                        </p:attrNameLst>
                                      </p:cBhvr>
                                      <p:tavLst>
                                        <p:tav tm="0">
                                          <p:val>
                                            <p:strVal val="ppt_x"/>
                                          </p:val>
                                        </p:tav>
                                        <p:tav tm="100000">
                                          <p:val>
                                            <p:strVal val="ppt_x"/>
                                          </p:val>
                                        </p:tav>
                                      </p:tavLst>
                                    </p:anim>
                                    <p:anim calcmode="lin" valueType="num">
                                      <p:cBhvr additive="base">
                                        <p:cTn id="122" dur="500"/>
                                        <p:tgtEl>
                                          <p:spTgt spid="26"/>
                                        </p:tgtEl>
                                        <p:attrNameLst>
                                          <p:attrName>ppt_y</p:attrName>
                                        </p:attrNameLst>
                                      </p:cBhvr>
                                      <p:tavLst>
                                        <p:tav tm="0">
                                          <p:val>
                                            <p:strVal val="ppt_y"/>
                                          </p:val>
                                        </p:tav>
                                        <p:tav tm="100000">
                                          <p:val>
                                            <p:strVal val="1+ppt_h/2"/>
                                          </p:val>
                                        </p:tav>
                                      </p:tavLst>
                                    </p:anim>
                                    <p:set>
                                      <p:cBhvr>
                                        <p:cTn id="12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019799" y="2364897"/>
            <a:ext cx="31355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i="1">
                <a:solidFill>
                  <a:srgbClr val="FF0000"/>
                </a:solidFill>
                <a:latin typeface="Times New Roman" pitchFamily="18" charset="0"/>
                <a:cs typeface="Times New Roman" pitchFamily="18" charset="0"/>
              </a:rPr>
              <a:t>-  Những nguyên nhân nào gây ra các bệnh ngoài da?</a:t>
            </a:r>
          </a:p>
        </p:txBody>
      </p:sp>
      <p:sp>
        <p:nvSpPr>
          <p:cNvPr id="19461" name="Text Box 5"/>
          <p:cNvSpPr txBox="1">
            <a:spLocks noChangeArrowheads="1"/>
          </p:cNvSpPr>
          <p:nvPr/>
        </p:nvSpPr>
        <p:spPr bwMode="auto">
          <a:xfrm>
            <a:off x="5949285" y="42672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i="1">
                <a:solidFill>
                  <a:srgbClr val="FF0000"/>
                </a:solidFill>
                <a:latin typeface="Times New Roman" pitchFamily="18" charset="0"/>
                <a:cs typeface="Times New Roman" pitchFamily="18" charset="0"/>
              </a:rPr>
              <a:t>-  Cần làm gì để phòng chống các bệnh ngoài da?</a:t>
            </a:r>
          </a:p>
        </p:txBody>
      </p:sp>
      <p:sp>
        <p:nvSpPr>
          <p:cNvPr id="19463" name="Text Box 7"/>
          <p:cNvSpPr txBox="1">
            <a:spLocks noChangeArrowheads="1"/>
          </p:cNvSpPr>
          <p:nvPr/>
        </p:nvSpPr>
        <p:spPr bwMode="auto">
          <a:xfrm>
            <a:off x="135340" y="4140368"/>
            <a:ext cx="51986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400">
                <a:solidFill>
                  <a:srgbClr val="0070C0"/>
                </a:solidFill>
                <a:latin typeface="Times New Roman" pitchFamily="18" charset="0"/>
                <a:cs typeface="Times New Roman" pitchFamily="18" charset="0"/>
              </a:rPr>
              <a:t>- Các biện pháp phòng bệnh:</a:t>
            </a:r>
          </a:p>
          <a:p>
            <a:pPr algn="l"/>
            <a:r>
              <a:rPr lang="en-US" altLang="en-US" sz="2400">
                <a:latin typeface="Times New Roman" pitchFamily="18" charset="0"/>
                <a:cs typeface="Times New Roman" pitchFamily="18" charset="0"/>
              </a:rPr>
              <a:t>+ Giữ vệ sinh thân thể.</a:t>
            </a:r>
          </a:p>
          <a:p>
            <a:pPr algn="l"/>
            <a:r>
              <a:rPr lang="en-US" altLang="en-US" sz="2400">
                <a:latin typeface="Times New Roman" pitchFamily="18" charset="0"/>
                <a:cs typeface="Times New Roman" pitchFamily="18" charset="0"/>
              </a:rPr>
              <a:t>+ Giữ vệ sinh môi trường.</a:t>
            </a:r>
          </a:p>
          <a:p>
            <a:pPr algn="l"/>
            <a:r>
              <a:rPr lang="en-US" altLang="en-US" sz="2400">
                <a:latin typeface="Times New Roman" pitchFamily="18" charset="0"/>
                <a:cs typeface="Times New Roman" pitchFamily="18" charset="0"/>
              </a:rPr>
              <a:t>- Chữa bệnh: Dùng thuốc theo chỉ dẫn của bác sĩ.</a:t>
            </a:r>
          </a:p>
        </p:txBody>
      </p:sp>
      <p:sp>
        <p:nvSpPr>
          <p:cNvPr id="19464" name="Rectangle 8"/>
          <p:cNvSpPr>
            <a:spLocks noChangeArrowheads="1"/>
          </p:cNvSpPr>
          <p:nvPr/>
        </p:nvSpPr>
        <p:spPr bwMode="auto">
          <a:xfrm>
            <a:off x="1143000" y="228600"/>
            <a:ext cx="6934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smtClean="0">
                <a:solidFill>
                  <a:srgbClr val="FF0000"/>
                </a:solidFill>
                <a:latin typeface="Times New Roman" pitchFamily="18" charset="0"/>
                <a:cs typeface="Times New Roman" pitchFamily="18" charset="0"/>
              </a:rPr>
              <a:t>        Bài </a:t>
            </a:r>
            <a:r>
              <a:rPr lang="en-US" altLang="en-US" sz="3600">
                <a:solidFill>
                  <a:srgbClr val="FF0000"/>
                </a:solidFill>
                <a:latin typeface="Times New Roman" pitchFamily="18" charset="0"/>
                <a:cs typeface="Times New Roman" pitchFamily="18" charset="0"/>
              </a:rPr>
              <a:t>42: </a:t>
            </a:r>
            <a:r>
              <a:rPr lang="en-US" altLang="en-US" sz="3600" b="1">
                <a:solidFill>
                  <a:srgbClr val="FF3300"/>
                </a:solidFill>
                <a:latin typeface="Times New Roman" pitchFamily="18" charset="0"/>
                <a:cs typeface="Times New Roman" pitchFamily="18" charset="0"/>
              </a:rPr>
              <a:t>VỆ SINH DA</a:t>
            </a:r>
          </a:p>
        </p:txBody>
      </p:sp>
      <p:sp>
        <p:nvSpPr>
          <p:cNvPr id="19466" name="Rectangle 10"/>
          <p:cNvSpPr>
            <a:spLocks noChangeArrowheads="1"/>
          </p:cNvSpPr>
          <p:nvPr/>
        </p:nvSpPr>
        <p:spPr bwMode="auto">
          <a:xfrm>
            <a:off x="152400" y="11430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000" b="1" u="sng" smtClean="0">
                <a:solidFill>
                  <a:srgbClr val="FF3300"/>
                </a:solidFill>
                <a:latin typeface="Times New Roman" pitchFamily="18" charset="0"/>
                <a:cs typeface="Times New Roman" pitchFamily="18" charset="0"/>
              </a:rPr>
              <a:t>I</a:t>
            </a:r>
            <a:r>
              <a:rPr lang="en-US" altLang="en-US" sz="2000" b="1" u="sng">
                <a:solidFill>
                  <a:srgbClr val="FF3300"/>
                </a:solidFill>
                <a:latin typeface="Times New Roman" pitchFamily="18" charset="0"/>
                <a:cs typeface="Times New Roman" pitchFamily="18" charset="0"/>
              </a:rPr>
              <a:t>.</a:t>
            </a:r>
            <a:r>
              <a:rPr lang="en-US" altLang="en-US" sz="2000" b="1" u="sng" smtClean="0">
                <a:solidFill>
                  <a:srgbClr val="FF3300"/>
                </a:solidFill>
                <a:latin typeface="Times New Roman" pitchFamily="18" charset="0"/>
                <a:cs typeface="Times New Roman" pitchFamily="18" charset="0"/>
              </a:rPr>
              <a:t> </a:t>
            </a:r>
            <a:r>
              <a:rPr lang="en-US" altLang="en-US" sz="2000" b="1" u="sng">
                <a:solidFill>
                  <a:srgbClr val="FF3300"/>
                </a:solidFill>
                <a:latin typeface="Times New Roman" pitchFamily="18" charset="0"/>
                <a:cs typeface="Times New Roman" pitchFamily="18" charset="0"/>
              </a:rPr>
              <a:t>BẢO VỆ </a:t>
            </a:r>
            <a:r>
              <a:rPr lang="en-US" altLang="en-US" sz="2000" b="1" u="sng" smtClean="0">
                <a:solidFill>
                  <a:srgbClr val="FF3300"/>
                </a:solidFill>
                <a:latin typeface="Times New Roman" pitchFamily="18" charset="0"/>
                <a:cs typeface="Times New Roman" pitchFamily="18" charset="0"/>
              </a:rPr>
              <a:t>DA:</a:t>
            </a:r>
            <a:endParaRPr lang="en-US" altLang="en-US" sz="2000" b="1" u="sng">
              <a:solidFill>
                <a:srgbClr val="FF3300"/>
              </a:solidFill>
              <a:latin typeface="Times New Roman" pitchFamily="18" charset="0"/>
              <a:cs typeface="Times New Roman" pitchFamily="18" charset="0"/>
            </a:endParaRPr>
          </a:p>
        </p:txBody>
      </p:sp>
      <p:sp>
        <p:nvSpPr>
          <p:cNvPr id="19467" name="Rectangle 11"/>
          <p:cNvSpPr>
            <a:spLocks noChangeArrowheads="1"/>
          </p:cNvSpPr>
          <p:nvPr/>
        </p:nvSpPr>
        <p:spPr bwMode="auto">
          <a:xfrm>
            <a:off x="152400" y="1524000"/>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000" b="1" u="sng" smtClean="0">
                <a:solidFill>
                  <a:srgbClr val="FF3300"/>
                </a:solidFill>
                <a:latin typeface="Times New Roman" pitchFamily="18" charset="0"/>
                <a:cs typeface="Times New Roman" pitchFamily="18" charset="0"/>
              </a:rPr>
              <a:t>II</a:t>
            </a:r>
            <a:r>
              <a:rPr lang="en-US" altLang="en-US" sz="2000" b="1" u="sng">
                <a:solidFill>
                  <a:srgbClr val="FF3300"/>
                </a:solidFill>
                <a:latin typeface="Times New Roman" pitchFamily="18" charset="0"/>
                <a:cs typeface="Times New Roman" pitchFamily="18" charset="0"/>
              </a:rPr>
              <a:t>.</a:t>
            </a:r>
            <a:r>
              <a:rPr lang="en-US" altLang="en-US" sz="2000" b="1" u="sng" smtClean="0">
                <a:solidFill>
                  <a:srgbClr val="FF3300"/>
                </a:solidFill>
                <a:latin typeface="Times New Roman" pitchFamily="18" charset="0"/>
                <a:cs typeface="Times New Roman" pitchFamily="18" charset="0"/>
              </a:rPr>
              <a:t> </a:t>
            </a:r>
            <a:r>
              <a:rPr lang="en-US" altLang="en-US" sz="2000" b="1" u="sng">
                <a:solidFill>
                  <a:srgbClr val="FF3300"/>
                </a:solidFill>
                <a:latin typeface="Times New Roman" pitchFamily="18" charset="0"/>
                <a:cs typeface="Times New Roman" pitchFamily="18" charset="0"/>
              </a:rPr>
              <a:t>RÈN LUYỆN </a:t>
            </a:r>
            <a:r>
              <a:rPr lang="en-US" altLang="en-US" sz="2000" b="1" u="sng" smtClean="0">
                <a:solidFill>
                  <a:srgbClr val="FF3300"/>
                </a:solidFill>
                <a:latin typeface="Times New Roman" pitchFamily="18" charset="0"/>
                <a:cs typeface="Times New Roman" pitchFamily="18" charset="0"/>
              </a:rPr>
              <a:t>DA:</a:t>
            </a:r>
            <a:endParaRPr lang="en-US" altLang="en-US" sz="2000" b="1" u="sng">
              <a:solidFill>
                <a:srgbClr val="FF3300"/>
              </a:solidFill>
              <a:latin typeface="Times New Roman" pitchFamily="18" charset="0"/>
              <a:cs typeface="Times New Roman" pitchFamily="18" charset="0"/>
            </a:endParaRPr>
          </a:p>
        </p:txBody>
      </p:sp>
      <p:sp>
        <p:nvSpPr>
          <p:cNvPr id="19468" name="Line 12"/>
          <p:cNvSpPr>
            <a:spLocks noChangeShapeType="1"/>
          </p:cNvSpPr>
          <p:nvPr/>
        </p:nvSpPr>
        <p:spPr bwMode="auto">
          <a:xfrm>
            <a:off x="5867400" y="1166336"/>
            <a:ext cx="0" cy="548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Rectangle 14"/>
          <p:cNvSpPr>
            <a:spLocks noChangeArrowheads="1"/>
          </p:cNvSpPr>
          <p:nvPr/>
        </p:nvSpPr>
        <p:spPr bwMode="auto">
          <a:xfrm>
            <a:off x="152400" y="1905000"/>
            <a:ext cx="472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a:spcBef>
                <a:spcPct val="20000"/>
              </a:spcBef>
              <a:buChar char="•"/>
              <a:defRPr sz="3200">
                <a:solidFill>
                  <a:schemeClr val="tx1"/>
                </a:solidFill>
                <a:latin typeface="Arial" panose="020B0604020202020204" pitchFamily="34" charset="0"/>
              </a:defRPr>
            </a:lvl1pPr>
            <a:lvl2pPr marL="857250" indent="-285750" algn="l">
              <a:spcBef>
                <a:spcPct val="20000"/>
              </a:spcBef>
              <a:buChar char="–"/>
              <a:defRPr sz="2800">
                <a:solidFill>
                  <a:schemeClr val="tx1"/>
                </a:solidFill>
                <a:latin typeface="Arial" panose="020B0604020202020204" pitchFamily="34" charset="0"/>
              </a:defRPr>
            </a:lvl2pPr>
            <a:lvl3pPr marL="120015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000" b="1" u="sng" smtClean="0">
                <a:solidFill>
                  <a:srgbClr val="FF3300"/>
                </a:solidFill>
                <a:latin typeface="Times New Roman" pitchFamily="18" charset="0"/>
                <a:cs typeface="Times New Roman" pitchFamily="18" charset="0"/>
              </a:rPr>
              <a:t>III. </a:t>
            </a:r>
            <a:r>
              <a:rPr lang="en-US" altLang="en-US" sz="2000" b="1" u="sng">
                <a:solidFill>
                  <a:srgbClr val="FF3300"/>
                </a:solidFill>
                <a:latin typeface="Times New Roman" pitchFamily="18" charset="0"/>
                <a:cs typeface="Times New Roman" pitchFamily="18" charset="0"/>
              </a:rPr>
              <a:t>PHÒNG CHỐNG BỆNH NGOÀI DA</a:t>
            </a:r>
          </a:p>
        </p:txBody>
      </p:sp>
      <p:sp>
        <p:nvSpPr>
          <p:cNvPr id="19473" name="Text Box 17"/>
          <p:cNvSpPr txBox="1">
            <a:spLocks noChangeArrowheads="1"/>
          </p:cNvSpPr>
          <p:nvPr/>
        </p:nvSpPr>
        <p:spPr bwMode="auto">
          <a:xfrm>
            <a:off x="152400" y="2339876"/>
            <a:ext cx="5867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400" smtClean="0">
                <a:solidFill>
                  <a:srgbClr val="0070C0"/>
                </a:solidFill>
                <a:latin typeface="Times New Roman" pitchFamily="18" charset="0"/>
                <a:cs typeface="Times New Roman" pitchFamily="18" charset="0"/>
              </a:rPr>
              <a:t>- Nguyên </a:t>
            </a:r>
            <a:r>
              <a:rPr lang="en-US" altLang="en-US" sz="2400">
                <a:solidFill>
                  <a:srgbClr val="0070C0"/>
                </a:solidFill>
                <a:latin typeface="Times New Roman" pitchFamily="18" charset="0"/>
                <a:cs typeface="Times New Roman" pitchFamily="18" charset="0"/>
              </a:rPr>
              <a:t>nhân gây ra các bệnh ngoài da:</a:t>
            </a:r>
          </a:p>
          <a:p>
            <a:pPr algn="l"/>
            <a:r>
              <a:rPr lang="en-US" altLang="en-US" sz="2400">
                <a:latin typeface="Times New Roman" pitchFamily="18" charset="0"/>
                <a:cs typeface="Times New Roman" pitchFamily="18" charset="0"/>
              </a:rPr>
              <a:t>+ Do nấm: Lang beng, hắc lào </a:t>
            </a:r>
          </a:p>
          <a:p>
            <a:pPr algn="l"/>
            <a:r>
              <a:rPr lang="en-US" altLang="en-US" sz="2400">
                <a:latin typeface="Times New Roman" pitchFamily="18" charset="0"/>
                <a:cs typeface="Times New Roman" pitchFamily="18" charset="0"/>
              </a:rPr>
              <a:t>+ Do vi khuẩn: Ghẻ lở, viêm da mặt trứng cá.</a:t>
            </a:r>
          </a:p>
          <a:p>
            <a:pPr algn="l"/>
            <a:r>
              <a:rPr lang="en-US" altLang="en-US" sz="2400">
                <a:latin typeface="Times New Roman" pitchFamily="18" charset="0"/>
                <a:cs typeface="Times New Roman" pitchFamily="18" charset="0"/>
              </a:rPr>
              <a:t>+ Do bỏng: Bỏng nhiệt, hóa chất.</a:t>
            </a:r>
          </a:p>
        </p:txBody>
      </p:sp>
    </p:spTree>
    <p:extLst>
      <p:ext uri="{BB962C8B-B14F-4D97-AF65-F5344CB8AC3E}">
        <p14:creationId xmlns:p14="http://schemas.microsoft.com/office/powerpoint/2010/main" val="2251256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73"/>
                                        </p:tgtEl>
                                        <p:attrNameLst>
                                          <p:attrName>style.visibility</p:attrName>
                                        </p:attrNameLst>
                                      </p:cBhvr>
                                      <p:to>
                                        <p:strVal val="visible"/>
                                      </p:to>
                                    </p:set>
                                    <p:animEffect transition="in" filter="checkerboard(across)">
                                      <p:cBhvr>
                                        <p:cTn id="12" dur="500"/>
                                        <p:tgtEl>
                                          <p:spTgt spid="194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checkerboard(across)">
                                      <p:cBhvr>
                                        <p:cTn id="17" dur="500"/>
                                        <p:tgtEl>
                                          <p:spTgt spid="19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checkerboard(across)">
                                      <p:cBhvr>
                                        <p:cTn id="22"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3" grpId="0"/>
      <p:bldP spid="194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lgn="just">
          <a:spcBef>
            <a:spcPct val="50000"/>
          </a:spcBef>
          <a:defRPr sz="2800" b="1" i="1">
            <a:solidFill>
              <a:srgbClr val="FF3300"/>
            </a:solidFill>
            <a:latin typeface="Times New Roman" pitchFamily="18" charset="0"/>
            <a:cs typeface="Times New Roman"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222</TotalTime>
  <Words>1204</Words>
  <Application>Microsoft Office PowerPoint</Application>
  <PresentationFormat>On-screen Show (4:3)</PresentationFormat>
  <Paragraphs>169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.VnAristote</vt:lpstr>
      <vt:lpstr>Arial</vt:lpstr>
      <vt:lpstr>Calibri</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Athos</dc:creator>
  <cp:lastModifiedBy>Admin</cp:lastModifiedBy>
  <cp:revision>17</cp:revision>
  <dcterms:created xsi:type="dcterms:W3CDTF">2020-04-01T23:24:52Z</dcterms:created>
  <dcterms:modified xsi:type="dcterms:W3CDTF">2021-02-19T01:54:52Z</dcterms:modified>
</cp:coreProperties>
</file>