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70" r:id="rId12"/>
    <p:sldId id="264" r:id="rId13"/>
    <p:sldId id="269" r:id="rId14"/>
    <p:sldId id="268" r:id="rId15"/>
    <p:sldId id="267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-316" y="-2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7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5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6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7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5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0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7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5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A2896-49B4-4970-A09E-135025EA28E3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D704B-C5F2-4EDA-9345-A901F7C0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3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C69834E-5EEE-4D61-833E-0492889645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8E5D9BA-46E7-4BFA-9C74-75495BF6F5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B033D76-5800-44B6-AFE9-EE21069351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522D6F85-FFBA-4F81-AEE5-AAA17CB7AA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3B31514-E6DF-4357-9EEA-EFB7983080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FC77A4-5ACC-44B0-827E-CD1A6DF8A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en-US" sz="7200" dirty="0" smtClean="0">
                <a:solidFill>
                  <a:srgbClr val="454545"/>
                </a:solidFill>
                <a:cs typeface="Times New Roman" panose="02020603050405020304" pitchFamily="18" charset="0"/>
              </a:rPr>
              <a:t>PHÁT SINH GIAO TỬ VÀ THỤ TINH</a:t>
            </a:r>
            <a:endParaRPr lang="en-US" sz="7200" dirty="0">
              <a:solidFill>
                <a:srgbClr val="454545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91FC801-43D4-4A1A-AC24-DFDF0E43C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5372" y="4133234"/>
            <a:ext cx="9120954" cy="74437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chemeClr val="accent1"/>
                </a:solidFill>
              </a:rPr>
              <a:t>Sinh học 9 – bài 11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4C401D57-600A-4C91-AC9A-14CA1ED6F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412BDC66-00FA-4A3F-9BC7-BE05FF7705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840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1: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là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:</a:t>
            </a:r>
            <a:r>
              <a:rPr lang="vi-VN" dirty="0" smtClean="0">
                <a:ln>
                  <a:solidFill>
                    <a:srgbClr val="C00000"/>
                  </a:solidFill>
                </a:ln>
              </a:rPr>
              <a:t/>
            </a:r>
            <a:br>
              <a:rPr lang="vi-VN" dirty="0" smtClean="0">
                <a:ln>
                  <a:solidFill>
                    <a:srgbClr val="C00000"/>
                  </a:solidFill>
                </a:ln>
              </a:rPr>
            </a:b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 smtClean="0">
                <a:ln>
                  <a:solidFill>
                    <a:schemeClr val="tx1"/>
                  </a:solidFill>
                </a:ln>
              </a:rPr>
              <a:t>A</a:t>
            </a:r>
            <a:r>
              <a:rPr lang="vi-VN" dirty="0">
                <a:ln>
                  <a:solidFill>
                    <a:schemeClr val="tx1"/>
                  </a:solidFill>
                </a:ln>
              </a:rPr>
              <a:t>. Sự kết hợp giữa một giao tử đực với một giao tử cái tạo thành hợp tử.</a:t>
            </a:r>
          </a:p>
          <a:p>
            <a:pPr algn="just"/>
            <a:r>
              <a:rPr lang="vi-VN" dirty="0">
                <a:ln>
                  <a:solidFill>
                    <a:schemeClr val="tx1"/>
                  </a:solidFill>
                </a:ln>
              </a:rPr>
              <a:t>B. Sự kết hợp 2 bộ nhân đơn bội hay tổ hợp 2 bộ NST của 2 giao tử đực và cái tạo thành bộ nhân lưỡng bội ở hợp tử có nguồn gốc từ bố và mẹ.</a:t>
            </a:r>
          </a:p>
          <a:p>
            <a:pPr algn="just"/>
            <a:r>
              <a:rPr lang="vi-VN" dirty="0">
                <a:ln>
                  <a:solidFill>
                    <a:schemeClr val="tx1"/>
                  </a:solidFill>
                </a:ln>
              </a:rPr>
              <a:t>C. Sự kết hợp của hai bộ nhân lưỡng bội của 2 loài.</a:t>
            </a:r>
          </a:p>
          <a:p>
            <a:pPr algn="just"/>
            <a:r>
              <a:rPr lang="vi-VN" dirty="0">
                <a:ln>
                  <a:solidFill>
                    <a:schemeClr val="tx1"/>
                  </a:solidFill>
                </a:ln>
              </a:rPr>
              <a:t>D. Cả A và B.</a:t>
            </a:r>
          </a:p>
          <a:p>
            <a:pPr marL="0" indent="0" algn="just">
              <a:buNone/>
            </a:pP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Oval 3"/>
          <p:cNvSpPr/>
          <p:nvPr/>
        </p:nvSpPr>
        <p:spPr>
          <a:xfrm>
            <a:off x="797442" y="4880345"/>
            <a:ext cx="733646" cy="6911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79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574888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2: 1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tế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mầm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dục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đực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nguyên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liên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tiếp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3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lần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Tất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cả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các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tế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sau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khi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thành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đều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bước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vào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giảm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Sau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quá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trình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này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được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nhiêu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trùng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?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977116"/>
            <a:ext cx="10972800" cy="3149050"/>
          </a:xfrm>
        </p:spPr>
        <p:txBody>
          <a:bodyPr/>
          <a:lstStyle/>
          <a:p>
            <a:r>
              <a:rPr lang="en-US" dirty="0" smtClean="0"/>
              <a:t>A. 8</a:t>
            </a:r>
          </a:p>
          <a:p>
            <a:r>
              <a:rPr lang="en-US" dirty="0" smtClean="0"/>
              <a:t>B. 24</a:t>
            </a:r>
          </a:p>
          <a:p>
            <a:r>
              <a:rPr lang="en-US" dirty="0" smtClean="0"/>
              <a:t>C. 32</a:t>
            </a:r>
          </a:p>
          <a:p>
            <a:r>
              <a:rPr lang="en-US" dirty="0" smtClean="0"/>
              <a:t>D. 16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26041" y="4221126"/>
            <a:ext cx="435935" cy="51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98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0605"/>
            <a:ext cx="10972800" cy="527556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3: </a:t>
            </a:r>
            <a:r>
              <a:rPr lang="vi-VN" dirty="0" smtClean="0">
                <a:ln>
                  <a:solidFill>
                    <a:srgbClr val="C00000"/>
                  </a:solidFill>
                </a:ln>
              </a:rPr>
              <a:t>Bộ NST đặc trưng của những loài sinh sản hữu tính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được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duy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trì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ổn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định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vi-VN" dirty="0" smtClean="0">
                <a:ln>
                  <a:solidFill>
                    <a:srgbClr val="C00000"/>
                  </a:solidFill>
                </a:ln>
              </a:rPr>
              <a:t>qua các thế hệ nhờ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:</a:t>
            </a:r>
            <a:endParaRPr lang="vi-VN" dirty="0" smtClean="0">
              <a:ln>
                <a:solidFill>
                  <a:srgbClr val="C00000"/>
                </a:solidFill>
              </a:ln>
            </a:endParaRPr>
          </a:p>
          <a:p>
            <a:r>
              <a:rPr lang="vi-VN" dirty="0" smtClean="0">
                <a:ln>
                  <a:solidFill>
                    <a:schemeClr val="tx1"/>
                  </a:solidFill>
                </a:ln>
              </a:rPr>
              <a:t>A</a:t>
            </a:r>
            <a:r>
              <a:rPr lang="vi-VN" dirty="0">
                <a:ln>
                  <a:solidFill>
                    <a:schemeClr val="tx1"/>
                  </a:solidFill>
                </a:ln>
              </a:rPr>
              <a:t>. Giảm phân và thụ tinh.</a:t>
            </a:r>
          </a:p>
          <a:p>
            <a:r>
              <a:rPr lang="vi-VN" dirty="0">
                <a:ln>
                  <a:solidFill>
                    <a:schemeClr val="tx1"/>
                  </a:solidFill>
                </a:ln>
              </a:rPr>
              <a:t>B. Nguyên phân và giảm phân.</a:t>
            </a:r>
          </a:p>
          <a:p>
            <a:r>
              <a:rPr lang="vi-VN" dirty="0">
                <a:ln>
                  <a:solidFill>
                    <a:schemeClr val="tx1"/>
                  </a:solidFill>
                </a:ln>
              </a:rPr>
              <a:t>C. Nguyên phân, giảm phân và thụ tinh.</a:t>
            </a:r>
          </a:p>
          <a:p>
            <a:r>
              <a:rPr lang="vi-VN" dirty="0">
                <a:ln>
                  <a:solidFill>
                    <a:schemeClr val="tx1"/>
                  </a:solidFill>
                </a:ln>
              </a:rPr>
              <a:t>D. Nguyên phân và giảm phân.</a:t>
            </a:r>
          </a:p>
          <a:p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Oval 3"/>
          <p:cNvSpPr/>
          <p:nvPr/>
        </p:nvSpPr>
        <p:spPr>
          <a:xfrm>
            <a:off x="1010093" y="3168502"/>
            <a:ext cx="510363" cy="435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99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67112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4: 3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tế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noãn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nguyên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cùng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bước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vào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quá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trình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phát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,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sau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quá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trình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này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được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nhiêu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trứng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,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thể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cực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?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865" y="2332038"/>
            <a:ext cx="10972800" cy="3016140"/>
          </a:xfrm>
        </p:spPr>
        <p:txBody>
          <a:bodyPr/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A. 3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thể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cực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, 3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B. 9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thể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cực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, 3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C. 3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thể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cực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, 9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D. 9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thể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cực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, 9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Oval 3"/>
          <p:cNvSpPr/>
          <p:nvPr/>
        </p:nvSpPr>
        <p:spPr>
          <a:xfrm>
            <a:off x="882502" y="2934586"/>
            <a:ext cx="520996" cy="6379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696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5: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Người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có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bộ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NST 2n = 46NST.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trùng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và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trứng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ở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người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có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bộ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NST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là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bao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nhiêu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?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46</a:t>
            </a:r>
          </a:p>
          <a:p>
            <a:r>
              <a:rPr lang="en-US" dirty="0" smtClean="0"/>
              <a:t>B. 23</a:t>
            </a:r>
          </a:p>
          <a:p>
            <a:r>
              <a:rPr lang="en-US" dirty="0" smtClean="0"/>
              <a:t>C. 92</a:t>
            </a:r>
          </a:p>
          <a:p>
            <a:r>
              <a:rPr lang="en-US" dirty="0" smtClean="0"/>
              <a:t>D. 12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25033" y="2328530"/>
            <a:ext cx="457200" cy="3827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79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507" y="274638"/>
            <a:ext cx="11621385" cy="139467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>
                <a:ln>
                  <a:solidFill>
                    <a:srgbClr val="C00000"/>
                  </a:solidFill>
                </a:ln>
              </a:rPr>
              <a:t>Câu</a:t>
            </a:r>
            <a:r>
              <a:rPr lang="en-US" b="1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</a:rPr>
              <a:t>6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: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Nguyên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nhân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làm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xuất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hiện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nhiều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biến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dị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tổ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hợp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phong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phú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ở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loài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sinh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sản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hữu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rgbClr val="C00000"/>
                  </a:solidFill>
                </a:ln>
              </a:rPr>
              <a:t>tính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là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: </a:t>
            </a:r>
            <a:r>
              <a:rPr lang="en-US" dirty="0">
                <a:ln>
                  <a:solidFill>
                    <a:srgbClr val="C00000"/>
                  </a:solidFill>
                </a:ln>
              </a:rPr>
              <a:t/>
            </a:r>
            <a:br>
              <a:rPr lang="en-US" dirty="0">
                <a:ln>
                  <a:solidFill>
                    <a:srgbClr val="C00000"/>
                  </a:solidFill>
                </a:ln>
              </a:rPr>
            </a:b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A.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Giảm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nhiều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loại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khác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nhau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về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nguồn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gốc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NST.</a:t>
            </a:r>
            <a:br>
              <a:rPr lang="en-US" dirty="0" smtClean="0">
                <a:ln>
                  <a:solidFill>
                    <a:schemeClr val="tx1"/>
                  </a:solidFill>
                </a:ln>
              </a:rPr>
            </a:br>
            <a:r>
              <a:rPr lang="en-US" dirty="0">
                <a:ln>
                  <a:solidFill>
                    <a:schemeClr val="tx1"/>
                  </a:solidFill>
                </a:ln>
              </a:rPr>
              <a:t>B.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Sự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kết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ngẫu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nhiên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của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loại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trong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thụ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ra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mang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những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tổ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NST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khác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nhau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r>
              <a:rPr lang="en-US" dirty="0">
                <a:ln>
                  <a:solidFill>
                    <a:schemeClr val="tx1"/>
                  </a:solidFill>
                </a:ln>
              </a:rPr>
              <a:t>C.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ra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tế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có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bộ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NST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giống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nhau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về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bộ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NST.</a:t>
            </a:r>
          </a:p>
          <a:p>
            <a:r>
              <a:rPr lang="en-US" dirty="0">
                <a:ln>
                  <a:solidFill>
                    <a:schemeClr val="tx1"/>
                  </a:solidFill>
                </a:ln>
              </a:rPr>
              <a:t>D.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Cả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A </a:t>
            </a:r>
            <a:r>
              <a:rPr lang="en-US" dirty="0" err="1">
                <a:ln>
                  <a:solidFill>
                    <a:schemeClr val="tx1"/>
                  </a:solidFill>
                </a:ln>
              </a:rPr>
              <a:t>và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B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Oval 3"/>
          <p:cNvSpPr/>
          <p:nvPr/>
        </p:nvSpPr>
        <p:spPr>
          <a:xfrm>
            <a:off x="563526" y="4731488"/>
            <a:ext cx="882502" cy="6911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62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Dặn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dò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kĩ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cuối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2971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80310-BFA3-4228-BD08-A9C4A967C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0" y="0"/>
            <a:ext cx="10972800" cy="872455"/>
          </a:xfrm>
        </p:spPr>
        <p:txBody>
          <a:bodyPr/>
          <a:lstStyle/>
          <a:p>
            <a:r>
              <a:rPr lang="en-US" dirty="0" smtClean="0">
                <a:ln>
                  <a:solidFill>
                    <a:srgbClr val="C00000"/>
                  </a:solidFill>
                </a:ln>
              </a:rPr>
              <a:t>I.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Sự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phát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sinh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tử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8D21B5-1DDC-47F8-9254-93371B06D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434" y="2606881"/>
            <a:ext cx="7480183" cy="1210109"/>
          </a:xfrm>
          <a:ln w="38100">
            <a:solidFill>
              <a:schemeClr val="tx1"/>
            </a:solidFill>
            <a:prstDash val="lgDash"/>
          </a:ln>
        </p:spPr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r>
              <a:rPr lang="en-US" dirty="0" smtClean="0"/>
              <a:t> </a:t>
            </a:r>
            <a:r>
              <a:rPr lang="en-US" dirty="0" err="1" smtClean="0"/>
              <a:t>bào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38" y="1725335"/>
            <a:ext cx="2900727" cy="271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214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69973" cy="6858000"/>
          </a:xfrm>
        </p:spPr>
      </p:pic>
    </p:spTree>
    <p:extLst>
      <p:ext uri="{BB962C8B-B14F-4D97-AF65-F5344CB8AC3E}">
        <p14:creationId xmlns:p14="http://schemas.microsoft.com/office/powerpoint/2010/main" val="1162682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83033" cy="6858000"/>
          </a:xfrm>
        </p:spPr>
      </p:pic>
      <p:sp>
        <p:nvSpPr>
          <p:cNvPr id="5" name="Rectangle 4"/>
          <p:cNvSpPr/>
          <p:nvPr/>
        </p:nvSpPr>
        <p:spPr>
          <a:xfrm>
            <a:off x="0" y="15948"/>
            <a:ext cx="7060019" cy="930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019" y="-384545"/>
            <a:ext cx="2032000" cy="1905000"/>
          </a:xfrm>
          <a:prstGeom prst="rect">
            <a:avLst/>
          </a:prstGeom>
        </p:spPr>
      </p:pic>
      <p:sp>
        <p:nvSpPr>
          <p:cNvPr id="7" name="Round Diagonal Corner Rectangle 6"/>
          <p:cNvSpPr/>
          <p:nvPr/>
        </p:nvSpPr>
        <p:spPr>
          <a:xfrm>
            <a:off x="7855687" y="1520455"/>
            <a:ext cx="4169145" cy="173310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tế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mầm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liên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tiếp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nhiều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lần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ra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nhiều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noãn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7920073" y="4107711"/>
            <a:ext cx="4169145" cy="173310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Noãn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sau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khi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trải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qua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giảm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được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3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thể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cực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và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1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899037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266"/>
            <a:ext cx="8399722" cy="6858001"/>
          </a:xfrm>
        </p:spPr>
      </p:pic>
      <p:sp>
        <p:nvSpPr>
          <p:cNvPr id="5" name="Rectangle 4"/>
          <p:cNvSpPr/>
          <p:nvPr/>
        </p:nvSpPr>
        <p:spPr>
          <a:xfrm>
            <a:off x="3817089" y="74428"/>
            <a:ext cx="5773478" cy="6666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8856" y="1952478"/>
            <a:ext cx="1744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bào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40773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bậc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1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2159" y="462343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bậc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2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545" y="232144"/>
            <a:ext cx="2032000" cy="1905000"/>
          </a:xfrm>
          <a:prstGeom prst="rect">
            <a:avLst/>
          </a:prstGeom>
        </p:spPr>
      </p:pic>
      <p:sp>
        <p:nvSpPr>
          <p:cNvPr id="11" name="Round Diagonal Corner Rectangle 10"/>
          <p:cNvSpPr/>
          <p:nvPr/>
        </p:nvSpPr>
        <p:spPr>
          <a:xfrm>
            <a:off x="5890437" y="1499189"/>
            <a:ext cx="5507665" cy="173310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tế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mầm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liên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tiếp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nhiều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lần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ra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nhiều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890437" y="3780611"/>
            <a:ext cx="5507665" cy="173310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sau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khi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trải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qua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giảm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được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4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tế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con, 4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tế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bào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này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thành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4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</a:rPr>
              <a:t>trùng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262448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776" y="1015408"/>
            <a:ext cx="7145079" cy="5666173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24E80310-BFA3-4228-BD08-A9C4A967C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76" y="-59384"/>
            <a:ext cx="10972800" cy="884311"/>
          </a:xfrm>
        </p:spPr>
        <p:txBody>
          <a:bodyPr/>
          <a:lstStyle/>
          <a:p>
            <a:r>
              <a:rPr lang="en-US" dirty="0" smtClean="0">
                <a:ln>
                  <a:solidFill>
                    <a:srgbClr val="C00000"/>
                  </a:solidFill>
                </a:ln>
              </a:rPr>
              <a:t>II.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25833" y="4423144"/>
            <a:ext cx="1520455" cy="6166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(2n)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3953" y="1759685"/>
            <a:ext cx="1132368" cy="520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25504" y="1967019"/>
            <a:ext cx="2030817" cy="627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đực</a:t>
            </a:r>
            <a:endParaRPr lang="en-US" sz="2000" dirty="0" smtClean="0">
              <a:ln>
                <a:solidFill>
                  <a:schemeClr val="tx1"/>
                </a:solidFill>
              </a:ln>
            </a:endParaRPr>
          </a:p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(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trùng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(n))</a:t>
            </a:r>
            <a:endParaRPr lang="en-US" sz="20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65652" y="5638796"/>
            <a:ext cx="2030817" cy="627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cái</a:t>
            </a:r>
            <a:endParaRPr lang="en-US" sz="2000" dirty="0" smtClean="0">
              <a:ln>
                <a:solidFill>
                  <a:schemeClr val="tx1"/>
                </a:solidFill>
              </a:ln>
            </a:endParaRPr>
          </a:p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(</a:t>
            </a:r>
            <a:r>
              <a:rPr lang="en-US" sz="2000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(n))</a:t>
            </a:r>
            <a:endParaRPr lang="en-US" sz="20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9175898" y="467833"/>
            <a:ext cx="3016102" cy="2477386"/>
          </a:xfrm>
          <a:prstGeom prst="cloudCallout">
            <a:avLst>
              <a:gd name="adj1" fmla="val -37109"/>
              <a:gd name="adj2" fmla="val 6464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>
                  <a:solidFill>
                    <a:schemeClr val="tx1"/>
                  </a:solidFill>
                </a:ln>
              </a:rPr>
              <a:t>Thụ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chemeClr val="tx1"/>
                  </a:solidFill>
                </a:ln>
              </a:rPr>
              <a:t>là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chemeClr val="tx1"/>
                  </a:solidFill>
                </a:ln>
              </a:rPr>
              <a:t>gì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</a:rPr>
              <a:t>?</a:t>
            </a:r>
            <a:endParaRPr lang="en-US" sz="32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077084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0811" y="2366620"/>
            <a:ext cx="7421526" cy="3684178"/>
          </a:xfrm>
          <a:ln w="38100">
            <a:solidFill>
              <a:schemeClr val="tx1"/>
            </a:solidFill>
            <a:prstDash val="lgDash"/>
          </a:ln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là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sự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tổ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ngẫu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nhiên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giữa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một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đực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với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1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giao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tử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cái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(hay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giữa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1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trùng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với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1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trứng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).</a:t>
            </a:r>
          </a:p>
          <a:p>
            <a:pPr algn="just"/>
            <a:r>
              <a:rPr lang="en-US" dirty="0" smtClean="0">
                <a:ln>
                  <a:solidFill>
                    <a:schemeClr val="tx1"/>
                  </a:solidFill>
                </a:ln>
              </a:rPr>
              <a:t>-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Bản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chất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của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quá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trình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là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sự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kết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2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bộ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nhân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đơn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bội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(n NST)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thành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bộ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nhân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lưỡng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bội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(2nNST) ở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tử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pPr algn="just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24E80310-BFA3-4228-BD08-A9C4A967C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233" y="52278"/>
            <a:ext cx="10972800" cy="936550"/>
          </a:xfrm>
        </p:spPr>
        <p:txBody>
          <a:bodyPr/>
          <a:lstStyle/>
          <a:p>
            <a:r>
              <a:rPr lang="en-US" dirty="0" smtClean="0">
                <a:ln>
                  <a:solidFill>
                    <a:srgbClr val="C00000"/>
                  </a:solidFill>
                </a:ln>
              </a:rPr>
              <a:t>II.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5" y="1190847"/>
            <a:ext cx="3982006" cy="48599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651" y="504161"/>
            <a:ext cx="2032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246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24E80310-BFA3-4228-BD08-A9C4A967C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967" y="0"/>
            <a:ext cx="10972800" cy="1143000"/>
          </a:xfrm>
        </p:spPr>
        <p:txBody>
          <a:bodyPr/>
          <a:lstStyle/>
          <a:p>
            <a:r>
              <a:rPr lang="en-US" dirty="0" smtClean="0">
                <a:ln>
                  <a:solidFill>
                    <a:srgbClr val="C00000"/>
                  </a:solidFill>
                </a:ln>
              </a:rPr>
              <a:t>III. Ý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nghĩa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của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giảm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và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65" y="1500629"/>
            <a:ext cx="7708602" cy="4953333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296" y="3826835"/>
            <a:ext cx="3040439" cy="2850412"/>
          </a:xfrm>
          <a:prstGeom prst="rect">
            <a:avLst/>
          </a:prstGeom>
        </p:spPr>
      </p:pic>
      <p:sp>
        <p:nvSpPr>
          <p:cNvPr id="9" name="Cloud Callout 8"/>
          <p:cNvSpPr/>
          <p:nvPr/>
        </p:nvSpPr>
        <p:spPr>
          <a:xfrm>
            <a:off x="7485321" y="1073888"/>
            <a:ext cx="4391246" cy="2752947"/>
          </a:xfrm>
          <a:prstGeom prst="cloudCallout">
            <a:avLst>
              <a:gd name="adj1" fmla="val -6072"/>
              <a:gd name="adj2" fmla="val 7242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Mối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quan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hệ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giữa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nguyên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,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giảm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phân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và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thụ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tinh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?</a:t>
            </a:r>
            <a:endParaRPr lang="en-US" sz="2800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1750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632" y="1855385"/>
            <a:ext cx="9550399" cy="3046225"/>
          </a:xfrm>
          <a:ln w="38100">
            <a:solidFill>
              <a:schemeClr val="tx1"/>
            </a:solidFill>
            <a:prstDash val="lgDashDot"/>
          </a:ln>
        </p:spPr>
        <p:txBody>
          <a:bodyPr/>
          <a:lstStyle/>
          <a:p>
            <a:pPr algn="just"/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Sự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phối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của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quá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trình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nguyên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,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giảm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và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thu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giúp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duy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trì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ổn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định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bộ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NST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đặc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trưng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của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các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loài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sinh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sản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hữu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tính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pPr algn="just"/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Tạo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ra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nguồn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biến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dị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tổ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hợp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phong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phú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cho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chọn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giống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vào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tiến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hóa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.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24E80310-BFA3-4228-BD08-A9C4A967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n>
                  <a:solidFill>
                    <a:srgbClr val="C00000"/>
                  </a:solidFill>
                </a:ln>
              </a:rPr>
              <a:t>III. Ý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nghĩa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của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giảm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phân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và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thụ</a:t>
            </a:r>
            <a:r>
              <a:rPr lang="en-US" dirty="0" smtClean="0">
                <a:ln>
                  <a:solidFill>
                    <a:srgbClr val="C00000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</a:rPr>
              <a:t>tinh</a:t>
            </a:r>
            <a:endParaRPr lang="en-US" dirty="0">
              <a:ln>
                <a:solidFill>
                  <a:srgbClr val="C00000"/>
                </a:solidFill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9" y="571500"/>
            <a:ext cx="2032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195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670</Words>
  <Application>Microsoft Office PowerPoint</Application>
  <PresentationFormat>Custom</PresentationFormat>
  <Paragraphs>59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PHÁT SINH GIAO TỬ VÀ THỤ TINH</vt:lpstr>
      <vt:lpstr>I. Sự phát sinh giao tử</vt:lpstr>
      <vt:lpstr>PowerPoint Presentation</vt:lpstr>
      <vt:lpstr>PowerPoint Presentation</vt:lpstr>
      <vt:lpstr>PowerPoint Presentation</vt:lpstr>
      <vt:lpstr>II. Thụ tinh</vt:lpstr>
      <vt:lpstr>II. Thụ tinh</vt:lpstr>
      <vt:lpstr>III. Ý nghĩa của giảm phân và thụ tinh</vt:lpstr>
      <vt:lpstr>III. Ý nghĩa của giảm phân và thụ tinh</vt:lpstr>
      <vt:lpstr>Câu 1: Thụ tinh là: </vt:lpstr>
      <vt:lpstr>Câu 2: 1 tế bào mầm sinh dục đực nguyên phân liên tiếp 3 lần. Tất cả các tế bào sau khi tạo thành đều bước vào giảm phân tạo giao tử. Sau quá trình này tạo được bao nhiêu tinh trùng?</vt:lpstr>
      <vt:lpstr>PowerPoint Presentation</vt:lpstr>
      <vt:lpstr>Câu 4: 3 tế bào noãn nguyên bào cùng bước vào quá trình phát sinh giao tử, sau quá trình này tạo được bao nhiêu trứng, thể cực?</vt:lpstr>
      <vt:lpstr>Câu 5: Người có bộ NST 2n = 46NST. Tinh trùng và trứng ở người có bộ NST là bao nhiêu?</vt:lpstr>
      <vt:lpstr>Câu 6: Nguyên nhân làm xuất hiện nhiều biến dị tổ hợp phong phú ở loài sinh sản hữu tính là:  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Ho Truc Linh</dc:creator>
  <cp:lastModifiedBy>HP</cp:lastModifiedBy>
  <cp:revision>11</cp:revision>
  <dcterms:created xsi:type="dcterms:W3CDTF">2020-09-28T06:38:53Z</dcterms:created>
  <dcterms:modified xsi:type="dcterms:W3CDTF">2020-10-02T13:37:33Z</dcterms:modified>
</cp:coreProperties>
</file>