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43"/>
  </p:notesMasterIdLst>
  <p:sldIdLst>
    <p:sldId id="276" r:id="rId4"/>
    <p:sldId id="287" r:id="rId5"/>
    <p:sldId id="277" r:id="rId6"/>
    <p:sldId id="256" r:id="rId7"/>
    <p:sldId id="278" r:id="rId8"/>
    <p:sldId id="257" r:id="rId9"/>
    <p:sldId id="258" r:id="rId10"/>
    <p:sldId id="290" r:id="rId11"/>
    <p:sldId id="270" r:id="rId12"/>
    <p:sldId id="286" r:id="rId13"/>
    <p:sldId id="268" r:id="rId14"/>
    <p:sldId id="288" r:id="rId15"/>
    <p:sldId id="289" r:id="rId16"/>
    <p:sldId id="266" r:id="rId17"/>
    <p:sldId id="259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296" r:id="rId29"/>
    <p:sldId id="264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62" r:id="rId41"/>
    <p:sldId id="26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314" autoAdjust="0"/>
  </p:normalViewPr>
  <p:slideViewPr>
    <p:cSldViewPr snapToGrid="0" showGuides="1">
      <p:cViewPr varScale="1">
        <p:scale>
          <a:sx n="71" d="100"/>
          <a:sy n="71" d="100"/>
        </p:scale>
        <p:origin x="744" y="6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slide" Target="slide38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5" Type="http://schemas.openxmlformats.org/officeDocument/2006/relationships/slide" Target="slide29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slide" Target="slide35.xml"/><Relationship Id="rId3" Type="http://schemas.openxmlformats.org/officeDocument/2006/relationships/audio" Target="../media/audio1.wav"/><Relationship Id="rId21" Type="http://schemas.openxmlformats.org/officeDocument/2006/relationships/slide" Target="slide30.xml"/><Relationship Id="rId7" Type="http://schemas.openxmlformats.org/officeDocument/2006/relationships/slide" Target="slide12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slide" Target="slide3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33.xml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23" Type="http://schemas.openxmlformats.org/officeDocument/2006/relationships/slide" Target="slide32.xml"/><Relationship Id="rId28" Type="http://schemas.openxmlformats.org/officeDocument/2006/relationships/slide" Target="slide37.xml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microsoft.com/office/2007/relationships/hdphoto" Target="../media/hdphoto4.wdp"/><Relationship Id="rId14" Type="http://schemas.openxmlformats.org/officeDocument/2006/relationships/image" Target="../media/image50.png"/><Relationship Id="rId22" Type="http://schemas.openxmlformats.org/officeDocument/2006/relationships/slide" Target="slide31.xml"/><Relationship Id="rId27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slide" Target="slide29.xml"/><Relationship Id="rId5" Type="http://schemas.openxmlformats.org/officeDocument/2006/relationships/image" Target="../media/image59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11" Type="http://schemas.openxmlformats.org/officeDocument/2006/relationships/slide" Target="slide29.xml"/><Relationship Id="rId5" Type="http://schemas.openxmlformats.org/officeDocument/2006/relationships/image" Target="../media/image6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11" Type="http://schemas.openxmlformats.org/officeDocument/2006/relationships/slide" Target="slide29.xml"/><Relationship Id="rId5" Type="http://schemas.openxmlformats.org/officeDocument/2006/relationships/image" Target="../media/image6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slide" Target="slide29.xml"/><Relationship Id="rId5" Type="http://schemas.openxmlformats.org/officeDocument/2006/relationships/image" Target="../media/image72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slide" Target="slide29.xml"/><Relationship Id="rId5" Type="http://schemas.openxmlformats.org/officeDocument/2006/relationships/image" Target="../media/image76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3.wav"/><Relationship Id="rId7" Type="http://schemas.openxmlformats.org/officeDocument/2006/relationships/image" Target="../media/image8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1.png"/><Relationship Id="rId11" Type="http://schemas.openxmlformats.org/officeDocument/2006/relationships/slide" Target="slide29.xml"/><Relationship Id="rId5" Type="http://schemas.openxmlformats.org/officeDocument/2006/relationships/image" Target="../media/image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3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5.png"/><Relationship Id="rId11" Type="http://schemas.openxmlformats.org/officeDocument/2006/relationships/slide" Target="slide29.xml"/><Relationship Id="rId5" Type="http://schemas.openxmlformats.org/officeDocument/2006/relationships/image" Target="../media/image8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3.wav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1" Type="http://schemas.openxmlformats.org/officeDocument/2006/relationships/slide" Target="slide29.xml"/><Relationship Id="rId5" Type="http://schemas.openxmlformats.org/officeDocument/2006/relationships/image" Target="../media/image8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8.pn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8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12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6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887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+mj-lt"/>
                  </a:rPr>
                  <a:t>a)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887294"/>
              </a:xfrm>
              <a:prstGeom prst="rect">
                <a:avLst/>
              </a:prstGeom>
              <a:blipFill>
                <a:blip r:embed="rId2"/>
                <a:stretch>
                  <a:fillRect l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89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j-lt"/>
                  </a:rPr>
                  <a:t>b) Khi tung </a:t>
                </a:r>
                <a:r>
                  <a:rPr lang="en-US" sz="2400" dirty="0" err="1">
                    <a:latin typeface="+mj-lt"/>
                  </a:rPr>
                  <a:t>đồng</a:t>
                </a:r>
                <a:r>
                  <a:rPr lang="en-US" sz="2400" dirty="0">
                    <a:latin typeface="+mj-lt"/>
                  </a:rPr>
                  <a:t> xu 17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liên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tiếp</a:t>
                </a:r>
                <a:r>
                  <a:rPr lang="en-US" sz="2400" dirty="0">
                    <a:latin typeface="+mj-lt"/>
                  </a:rPr>
                  <a:t>, do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S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6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</a:p>
              <a:p>
                <a:pPr marL="342900" indent="-342900" algn="just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en-US" sz="2400" dirty="0">
                    <a:latin typeface="+mj-lt"/>
                  </a:rPr>
                  <a:t>Số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: 17 – 6 = 11 </a:t>
                </a:r>
                <a:r>
                  <a:rPr lang="en-US" sz="2400" dirty="0" err="1">
                    <a:latin typeface="+mj-lt"/>
                  </a:rPr>
                  <a:t>lần</a:t>
                </a:r>
                <a:endParaRPr lang="en-US" sz="2400" dirty="0">
                  <a:latin typeface="+mj-lt"/>
                </a:endParaRPr>
              </a:p>
              <a:p>
                <a:pPr marL="342900" indent="-342900" algn="just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en-US" sz="2400" dirty="0" err="1">
                    <a:latin typeface="+mj-lt"/>
                  </a:rPr>
                  <a:t>Vì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vậy</a:t>
                </a:r>
                <a:r>
                  <a:rPr lang="en-US" sz="2400" dirty="0">
                    <a:latin typeface="+mj-lt"/>
                  </a:rPr>
                  <a:t>,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896545"/>
              </a:xfrm>
              <a:prstGeom prst="rect">
                <a:avLst/>
              </a:prstGeom>
              <a:blipFill>
                <a:blip r:embed="rId3"/>
                <a:stretch>
                  <a:fillRect l="-852" t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tung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xu</a:t>
            </a:r>
            <a:r>
              <a:rPr lang="en-US" sz="2800" dirty="0"/>
              <a:t> 25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N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S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2301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dirty="0"/>
                  <a:t>+) Số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mặt</a:t>
                </a:r>
                <a:r>
                  <a:rPr lang="en-US" sz="2800" dirty="0"/>
                  <a:t> S </a:t>
                </a:r>
                <a:r>
                  <a:rPr lang="en-US" sz="2800" dirty="0" err="1"/>
                  <a:t>xuất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 25 – 25 = 10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800" dirty="0"/>
                  <a:t>+) </a:t>
                </a:r>
                <a:r>
                  <a:rPr lang="vi-VN" sz="2800" dirty="0"/>
                  <a:t>Xác xuất thực nghiệm số lần xuất hiện mặt S là: </a:t>
                </a:r>
                <a:endParaRPr lang="en-US" sz="2800" dirty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GB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GB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0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2301784"/>
              </a:xfrm>
              <a:prstGeom prst="rect">
                <a:avLst/>
              </a:prstGeom>
              <a:blipFill>
                <a:blip r:embed="rId7"/>
                <a:stretch>
                  <a:fillRect l="-1276" b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Yến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,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bỏ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r>
              <a:rPr lang="en-US" sz="2000" dirty="0" err="1"/>
              <a:t>Sau</a:t>
            </a:r>
            <a:r>
              <a:rPr lang="en-US" sz="2000" dirty="0"/>
              <a:t> 10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,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Yến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vi-V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78762"/>
              </p:ext>
            </p:extLst>
          </p:nvPr>
        </p:nvGraphicFramePr>
        <p:xfrm>
          <a:off x="216094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91003"/>
              </p:ext>
            </p:extLst>
          </p:nvPr>
        </p:nvGraphicFramePr>
        <p:xfrm>
          <a:off x="6014728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93977"/>
            <a:ext cx="11976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xanh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 10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883" y="533410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Có</a:t>
            </a:r>
            <a:r>
              <a:rPr lang="en-US" sz="2400" b="1" dirty="0">
                <a:latin typeface="+mj-lt"/>
              </a:rPr>
              <a:t> 5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hiên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N; 3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hiện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24179"/>
              </p:ext>
            </p:extLst>
          </p:nvPr>
        </p:nvGraphicFramePr>
        <p:xfrm>
          <a:off x="314683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8790"/>
              </p:ext>
            </p:extLst>
          </p:nvPr>
        </p:nvGraphicFramePr>
        <p:xfrm>
          <a:off x="6113317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493" y="3215342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xanh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9043" y="3988776"/>
                <a:ext cx="10713058" cy="1353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3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 dirty="0">
                    <a:latin typeface="+mj-lt"/>
                  </a:rPr>
                  <a:t> </a:t>
                </a:r>
                <a:r>
                  <a:rPr lang="en-US" sz="2400" b="1" dirty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3" y="3988776"/>
                <a:ext cx="10713058" cy="1353640"/>
              </a:xfrm>
              <a:prstGeom prst="rect">
                <a:avLst/>
              </a:prstGeom>
              <a:blipFill>
                <a:blip r:embed="rId7"/>
                <a:stretch>
                  <a:fillRect l="-853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9667" y="39253"/>
            <a:ext cx="2202219" cy="1410102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78064"/>
              </p:ext>
            </p:extLst>
          </p:nvPr>
        </p:nvGraphicFramePr>
        <p:xfrm>
          <a:off x="49667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49680"/>
              </p:ext>
            </p:extLst>
          </p:nvPr>
        </p:nvGraphicFramePr>
        <p:xfrm>
          <a:off x="5848301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4477" y="4135905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0054" y="4747373"/>
                <a:ext cx="10713058" cy="1791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4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đỏ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+mj-lt"/>
                  </a:rPr>
                  <a:t> </a:t>
                </a:r>
                <a:r>
                  <a:rPr lang="en-US" sz="2400" b="1" dirty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" y="4747373"/>
                <a:ext cx="10713058" cy="1791581"/>
              </a:xfrm>
              <a:prstGeom prst="rect">
                <a:avLst/>
              </a:prstGeom>
              <a:blipFill>
                <a:blip r:embed="rId8"/>
                <a:stretch>
                  <a:fillRect l="-853" t="-68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426"/>
              </p:ext>
            </p:extLst>
          </p:nvPr>
        </p:nvGraphicFramePr>
        <p:xfrm>
          <a:off x="250389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763"/>
              </p:ext>
            </p:extLst>
          </p:nvPr>
        </p:nvGraphicFramePr>
        <p:xfrm>
          <a:off x="6049023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770" y="3752868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4494" y="4524348"/>
                <a:ext cx="10713058" cy="1353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3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vàng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4" y="4524348"/>
                <a:ext cx="10713058" cy="1353640"/>
              </a:xfrm>
              <a:prstGeom prst="rect">
                <a:avLst/>
              </a:prstGeom>
              <a:blipFill>
                <a:blip r:embed="rId2"/>
                <a:stretch>
                  <a:fillRect l="-911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64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màu</a:t>
            </a:r>
            <a:r>
              <a:rPr lang="en-US" sz="2800" dirty="0">
                <a:latin typeface="+mj-lt"/>
              </a:rPr>
              <a:t> A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bóng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màu</a:t>
            </a:r>
            <a:r>
              <a:rPr lang="en-US" sz="2800" b="1" i="1" dirty="0">
                <a:latin typeface="+mj-lt"/>
              </a:rPr>
              <a:t> A </a:t>
            </a:r>
            <a:r>
              <a:rPr lang="en-US" sz="2800" b="1" i="1" dirty="0" err="1">
                <a:latin typeface="+mj-lt"/>
              </a:rPr>
              <a:t>xuất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Tổng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lấy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bóng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; </a:t>
            </a:r>
            <a:r>
              <a:rPr lang="en-US" sz="2000" dirty="0" err="1">
                <a:latin typeface="+mj-lt"/>
              </a:rPr>
              <a:t>các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kích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thước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lượng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nhau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Mỗi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ngẫu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của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15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tiếp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4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6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Tính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thực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nghiệm</a:t>
            </a:r>
            <a:r>
              <a:rPr lang="en-US" sz="2000" dirty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xanh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c)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13" y="401851"/>
            <a:ext cx="2302933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LUYỆN TẬP 2</a:t>
            </a:r>
            <a:endParaRPr lang="vi-VN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31" y="1106576"/>
            <a:ext cx="1113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,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;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,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.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20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4747" y="3691690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Xác 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uất thực nghiệm số lần xuất hiện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quả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bóng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màu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vàng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  <a:blipFill>
                <a:blip r:embed="rId2"/>
                <a:stretch>
                  <a:fillRect l="-1144" b="-1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latin typeface="+mj-lt"/>
              </a:rPr>
              <a:t>Xác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thực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nghiệm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để</a:t>
            </a:r>
            <a:r>
              <a:rPr lang="en-US" sz="2400" b="1" dirty="0">
                <a:latin typeface="+mj-lt"/>
              </a:rPr>
              <a:t> Chi </a:t>
            </a:r>
            <a:r>
              <a:rPr lang="en-US" sz="2400" b="1" dirty="0" err="1">
                <a:latin typeface="+mj-lt"/>
              </a:rPr>
              <a:t>gieo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được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1 </a:t>
            </a:r>
            <a:r>
              <a:rPr lang="en-US" sz="2400" b="1" dirty="0" err="1">
                <a:latin typeface="+mj-lt"/>
              </a:rPr>
              <a:t>chấm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là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bao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nhiêu</a:t>
            </a:r>
            <a:r>
              <a:rPr lang="en-US" sz="2400" b="1" dirty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>
                <a:ln/>
                <a:solidFill>
                  <a:schemeClr val="accent3"/>
                </a:solidFill>
                <a:effectLst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2. </a:t>
            </a:r>
            <a:r>
              <a:rPr lang="en-US" sz="2400" b="1" dirty="0" err="1"/>
              <a:t>Trả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a) 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22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13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b)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c)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30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3.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10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cùng</a:t>
            </a:r>
            <a:r>
              <a:rPr lang="en-US" sz="2200" dirty="0"/>
              <a:t> </a:t>
            </a:r>
            <a:r>
              <a:rPr lang="en-US" sz="2200" dirty="0" err="1"/>
              <a:t>loại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1, 2, 3,…, 10;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,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bỏ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. </a:t>
            </a:r>
            <a:r>
              <a:rPr lang="en-US" sz="2200" dirty="0" err="1"/>
              <a:t>Sau</a:t>
            </a:r>
            <a:r>
              <a:rPr lang="en-US" sz="2200" dirty="0"/>
              <a:t> 25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liên</a:t>
            </a:r>
            <a:r>
              <a:rPr lang="en-US" sz="2200" dirty="0"/>
              <a:t> </a:t>
            </a:r>
            <a:r>
              <a:rPr lang="en-US" sz="2200" dirty="0" err="1"/>
              <a:t>tiếp</a:t>
            </a:r>
            <a:r>
              <a:rPr lang="en-US" sz="2200" dirty="0"/>
              <a:t>,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thống</a:t>
            </a:r>
            <a:r>
              <a:rPr lang="en-US" sz="2200" dirty="0"/>
              <a:t> </a:t>
            </a:r>
            <a:r>
              <a:rPr lang="en-US" sz="2200" dirty="0" err="1"/>
              <a:t>kê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928"/>
              </p:ext>
            </p:extLst>
          </p:nvPr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Yêu</a:t>
            </a:r>
            <a:r>
              <a:rPr lang="en-US" sz="2200" b="1" u="sng" dirty="0"/>
              <a:t> </a:t>
            </a:r>
            <a:r>
              <a:rPr lang="en-US" sz="2200" b="1" u="sng" dirty="0" err="1"/>
              <a:t>cầu</a:t>
            </a:r>
            <a:r>
              <a:rPr lang="en-US" sz="2200" b="1" u="sng" dirty="0"/>
              <a:t>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, </a:t>
            </a:r>
            <a:r>
              <a:rPr lang="en-US" sz="2200" dirty="0" err="1"/>
              <a:t>trao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, </a:t>
            </a:r>
            <a:r>
              <a:rPr lang="en-US" sz="2200" dirty="0" err="1"/>
              <a:t>thảo</a:t>
            </a:r>
            <a:r>
              <a:rPr lang="en-US" sz="2200" dirty="0"/>
              <a:t> </a:t>
            </a:r>
            <a:r>
              <a:rPr lang="en-US" sz="2200" dirty="0" err="1"/>
              <a:t>luận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, </a:t>
            </a:r>
            <a:r>
              <a:rPr lang="en-US" sz="2200" dirty="0" err="1"/>
              <a:t>hoàn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tổ</a:t>
            </a:r>
            <a:r>
              <a:rPr lang="en-US" sz="2200" dirty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Thời</a:t>
            </a:r>
            <a:r>
              <a:rPr lang="en-US" sz="2200" b="1" u="sng" dirty="0"/>
              <a:t> </a:t>
            </a:r>
            <a:r>
              <a:rPr lang="en-US" sz="2200" b="1" u="sng" dirty="0" err="1"/>
              <a:t>gian</a:t>
            </a:r>
            <a:r>
              <a:rPr lang="en-US" sz="2200" dirty="0"/>
              <a:t>: 10 </a:t>
            </a:r>
            <a:r>
              <a:rPr lang="en-US" sz="2200" dirty="0" err="1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389467"/>
            <a:ext cx="113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xắc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Cường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98742"/>
              </p:ext>
            </p:extLst>
          </p:nvPr>
        </p:nvGraphicFramePr>
        <p:xfrm>
          <a:off x="242170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5684"/>
              </p:ext>
            </p:extLst>
          </p:nvPr>
        </p:nvGraphicFramePr>
        <p:xfrm>
          <a:off x="6040804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170" y="3902284"/>
            <a:ext cx="1118783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1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6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3500804" y="4840233"/>
            <a:ext cx="550772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1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3 lần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6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1 lần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36" y="3866116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1 </a:t>
            </a:r>
            <a:r>
              <a:rPr lang="en-US" sz="2400" dirty="0" err="1"/>
              <a:t>chấm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0808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37877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Vì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blipFill>
                <a:blip r:embed="rId2"/>
                <a:stretch>
                  <a:fillRect l="-1040" b="-39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067" y="3790828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6 </a:t>
            </a:r>
            <a:r>
              <a:rPr lang="en-US" sz="2400" dirty="0" err="1"/>
              <a:t>chấm</a:t>
            </a:r>
            <a:r>
              <a:rPr lang="en-US" sz="2400" dirty="0"/>
              <a:t>.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36839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2079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err="1"/>
                  <a:t>Vì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blipFill>
                <a:blip r:embed="rId2"/>
                <a:stretch>
                  <a:fillRect l="-1040" b="-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>
                <a:solidFill>
                  <a:schemeClr val="tx1"/>
                </a:solidFill>
              </a:rPr>
              <a:t>Chú</a:t>
            </a:r>
            <a:r>
              <a:rPr lang="en-US" sz="2800" b="1" u="sng" dirty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Xác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chấm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N, 1&lt; 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xuất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k </a:t>
            </a:r>
            <a:r>
              <a:rPr lang="en-US" sz="2800" b="1" dirty="0" err="1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Tổng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gieo</a:t>
            </a:r>
            <a:r>
              <a:rPr lang="en-US" sz="2800" b="1" dirty="0"/>
              <a:t> </a:t>
            </a:r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(3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7775" y="34860"/>
            <a:ext cx="6982275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6379"/>
              </p:ext>
            </p:extLst>
          </p:nvPr>
        </p:nvGraphicFramePr>
        <p:xfrm>
          <a:off x="643995" y="1849199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945" y="4288500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666" y="35583"/>
            <a:ext cx="7770860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37841"/>
              </p:ext>
            </p:extLst>
          </p:nvPr>
        </p:nvGraphicFramePr>
        <p:xfrm>
          <a:off x="755507" y="1812293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61686" y="4300476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768949"/>
            <a:ext cx="9710510" cy="1640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706" y="1087088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Tung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bạn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Hòa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thống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kê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2687"/>
              </p:ext>
            </p:extLst>
          </p:nvPr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Có</a:t>
            </a:r>
            <a:r>
              <a:rPr lang="en-US" sz="2400" b="1" dirty="0">
                <a:latin typeface="+mj-lt"/>
              </a:rPr>
              <a:t> 5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hiên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N; 3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hiện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1110"/>
              </p:ext>
            </p:extLst>
          </p:nvPr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38653"/>
                <a:ext cx="10713058" cy="1362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5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hiên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8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 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+mj-lt"/>
                  </a:rPr>
                  <a:t> </a:t>
                </a:r>
                <a:r>
                  <a:rPr lang="en-US" sz="2400" b="1" dirty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38653"/>
                <a:ext cx="10713058" cy="1362168"/>
              </a:xfrm>
              <a:prstGeom prst="rect">
                <a:avLst/>
              </a:prstGeom>
              <a:blipFill>
                <a:blip r:embed="rId5"/>
                <a:stretch>
                  <a:fillRect l="-911" t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số 8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tung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xu.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>
                <a:latin typeface="+mj-lt"/>
              </a:rPr>
              <a:t>Số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 dirty="0">
                <a:latin typeface="+mj-lt"/>
              </a:rPr>
              <a:t> N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S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 dirty="0">
                <a:latin typeface="+mj-lt"/>
              </a:rPr>
              <a:t> S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số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đó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số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2855</Words>
  <Application>Microsoft Office PowerPoint</Application>
  <PresentationFormat>Widescreen</PresentationFormat>
  <Paragraphs>555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等线</vt:lpstr>
      <vt:lpstr>Oswald</vt:lpstr>
      <vt:lpstr>Roboto</vt:lpstr>
      <vt:lpstr>黑体</vt:lpstr>
      <vt:lpstr>Symbol</vt:lpstr>
      <vt:lpstr>Times New Roman</vt:lpstr>
      <vt:lpstr>UVN Chim Bien Nang</vt:lpstr>
      <vt:lpstr>Wingdings</vt:lpstr>
      <vt:lpstr>义启嘟嘟体</vt:lpstr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</cp:lastModifiedBy>
  <cp:revision>174</cp:revision>
  <dcterms:created xsi:type="dcterms:W3CDTF">2017-05-23T12:09:32Z</dcterms:created>
  <dcterms:modified xsi:type="dcterms:W3CDTF">2023-02-28T00:49:05Z</dcterms:modified>
</cp:coreProperties>
</file>