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7"/>
  </p:notesMasterIdLst>
  <p:sldIdLst>
    <p:sldId id="342" r:id="rId2"/>
    <p:sldId id="256" r:id="rId3"/>
    <p:sldId id="329" r:id="rId4"/>
    <p:sldId id="257" r:id="rId5"/>
    <p:sldId id="259" r:id="rId6"/>
    <p:sldId id="332" r:id="rId7"/>
    <p:sldId id="260" r:id="rId8"/>
    <p:sldId id="365" r:id="rId9"/>
    <p:sldId id="363" r:id="rId10"/>
    <p:sldId id="336" r:id="rId11"/>
    <p:sldId id="364" r:id="rId12"/>
    <p:sldId id="337" r:id="rId13"/>
    <p:sldId id="335" r:id="rId14"/>
    <p:sldId id="338" r:id="rId15"/>
    <p:sldId id="339" r:id="rId16"/>
    <p:sldId id="349" r:id="rId17"/>
    <p:sldId id="344" r:id="rId18"/>
    <p:sldId id="343" r:id="rId19"/>
    <p:sldId id="350" r:id="rId20"/>
    <p:sldId id="351" r:id="rId21"/>
    <p:sldId id="352" r:id="rId22"/>
    <p:sldId id="345" r:id="rId23"/>
    <p:sldId id="281" r:id="rId24"/>
    <p:sldId id="361" r:id="rId25"/>
    <p:sldId id="362" r:id="rId26"/>
  </p:sldIdLst>
  <p:sldSz cx="9144000" cy="5143500" type="screen16x9"/>
  <p:notesSz cx="6858000" cy="9144000"/>
  <p:embeddedFontLst>
    <p:embeddedFont>
      <p:font typeface="Nanum Pen Script" panose="020B0604020202020204" charset="-127"/>
      <p:regular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Nunito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7D662B-05FD-4E07-B8D0-3D931A4F3503}">
  <a:tblStyle styleId="{C47D662B-05FD-4E07-B8D0-3D931A4F35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8D3AA020-295B-48E6-A40E-281F96277573}" type="parTrans" cxnId="{27D5E94E-0084-494E-A5D2-42348AF7B6EE}">
      <dgm:prSet/>
      <dgm:spPr/>
      <dgm:t>
        <a:bodyPr/>
        <a:lstStyle/>
        <a:p>
          <a:endParaRPr lang="en-US"/>
        </a:p>
      </dgm:t>
    </dgm:pt>
    <dgm:pt modelId="{7D63344D-81B1-4D2A-B706-07FA52FE6B94}" type="sibTrans" cxnId="{27D5E94E-0084-494E-A5D2-42348AF7B6EE}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Đak Pơ triển khai trồng hơn 200 ha rừng - Báo Gia Lai điện tử - Tin nhanh -  Chính xác"/>
        </a:ext>
      </dgm:extLst>
    </dgm:pt>
    <dgm:pt modelId="{B9E39712-7583-4E79-88E3-6EAB207C8F4A}" type="pres">
      <dgm:prSet presAssocID="{85AF7D2A-97E6-41D4-80B2-F898D2D72B44}" presName="Parent" presStyleLbl="fgAccFollowNode1" presStyleIdx="0" presStyleCnt="1" custScaleX="126362">
        <dgm:presLayoutVars>
          <dgm:chMax val="0"/>
          <dgm:chPref val="0"/>
          <dgm:bulletEnabled val="1"/>
        </dgm:presLayoutVars>
      </dgm:prSet>
      <dgm:spPr/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3D2C254-ABDE-4892-BF18-084EACF5CF25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CA463BA-3738-4FDD-B449-57A1A26BBAEF}" type="parTrans" cxnId="{F157CEA9-FF5C-4002-9E3D-A5BB865B5DDB}">
      <dgm:prSet/>
      <dgm:spPr/>
      <dgm:t>
        <a:bodyPr/>
        <a:lstStyle/>
        <a:p>
          <a:endParaRPr lang="en-US"/>
        </a:p>
      </dgm:t>
    </dgm:pt>
    <dgm:pt modelId="{0B4C109A-B25A-4704-9B8E-5252AF3300A1}" type="sibTrans" cxnId="{F157CEA9-FF5C-4002-9E3D-A5BB865B5DDB}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1E626219-56E7-420F-A2EA-ABFAF7C8EBFD}" type="presOf" srcId="{03D2C254-ABDE-4892-BF18-084EACF5CF25}" destId="{B8387DAC-EF8E-4B57-B467-6C99B8F205E8}" srcOrd="0" destOrd="0" presId="urn:microsoft.com/office/officeart/2008/layout/AlternatingPictureCircles"/>
    <dgm:cxn modelId="{BF22D456-CDE1-4A8B-AA88-809AC0AAFE46}" type="presOf" srcId="{B03EDCCE-B6B9-493E-9B5A-400A697E4BC0}" destId="{D3A7A1B0-10D0-4C26-828F-F137ACA61BC3}" srcOrd="0" destOrd="0" presId="urn:microsoft.com/office/officeart/2008/layout/AlternatingPictureCircles"/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817C44F-180A-4260-8474-469FC32C0FC9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C212FCFB-7DE6-4420-BB14-8194ABDA7687}" type="parTrans" cxnId="{24BE860E-382B-46F5-96E2-E2635B22B036}">
      <dgm:prSet/>
      <dgm:spPr/>
      <dgm:t>
        <a:bodyPr/>
        <a:lstStyle/>
        <a:p>
          <a:endParaRPr lang="en-US"/>
        </a:p>
      </dgm:t>
    </dgm:pt>
    <dgm:pt modelId="{11CBFE25-2BA0-430D-ABE9-1807E98CECCC}" type="sibTrans" cxnId="{24BE860E-382B-46F5-96E2-E2635B22B036}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"/>
    <dgm:cxn modelId="{06E2597F-45C0-42CE-BD2B-6725B4BE20A4}" type="presOf" srcId="{99BAC6B5-B7BA-40C8-9E21-96F5DE60636D}" destId="{0BCF9CF8-CC88-49DC-B05E-CF4ED6BD8BD0}" srcOrd="0" destOrd="0" presId="urn:microsoft.com/office/officeart/2008/layout/AlternatingPictureCircles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DD2B-B241-481B-9D82-E6830E966CAC}">
      <dsp:nvSpPr>
        <dsp:cNvPr id="0" name=""/>
        <dsp:cNvSpPr/>
      </dsp:nvSpPr>
      <dsp:spPr>
        <a:xfrm>
          <a:off x="1580856" y="0"/>
          <a:ext cx="1554548" cy="155448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91892-8C11-4B79-B0C3-FED19E620584}">
      <dsp:nvSpPr>
        <dsp:cNvPr id="0" name=""/>
        <dsp:cNvSpPr/>
      </dsp:nvSpPr>
      <dsp:spPr>
        <a:xfrm>
          <a:off x="64995" y="54404"/>
          <a:ext cx="1911943" cy="1445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39712-7583-4E79-88E3-6EAB207C8F4A}">
      <dsp:nvSpPr>
        <dsp:cNvPr id="0" name=""/>
        <dsp:cNvSpPr/>
      </dsp:nvSpPr>
      <dsp:spPr>
        <a:xfrm>
          <a:off x="1592057" y="170985"/>
          <a:ext cx="1532144" cy="121245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sz="31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3100" kern="1200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31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816434" y="348544"/>
        <a:ext cx="1083390" cy="85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6AACE-BB7B-4354-BEB5-51448FD848CD}">
      <dsp:nvSpPr>
        <dsp:cNvPr id="0" name=""/>
        <dsp:cNvSpPr/>
      </dsp:nvSpPr>
      <dsp:spPr>
        <a:xfrm>
          <a:off x="1429689" y="0"/>
          <a:ext cx="1455431" cy="145536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9AED-BCDF-49D2-B033-8D7A8B49A027}">
      <dsp:nvSpPr>
        <dsp:cNvPr id="0" name=""/>
        <dsp:cNvSpPr/>
      </dsp:nvSpPr>
      <dsp:spPr>
        <a:xfrm>
          <a:off x="6" y="83769"/>
          <a:ext cx="1790040" cy="1353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87DAC-EF8E-4B57-B467-6C99B8F205E8}">
      <dsp:nvSpPr>
        <dsp:cNvPr id="0" name=""/>
        <dsp:cNvSpPr/>
      </dsp:nvSpPr>
      <dsp:spPr>
        <a:xfrm>
          <a:off x="1589807" y="160083"/>
          <a:ext cx="1135196" cy="11351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sz="20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sz="20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0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756053" y="326321"/>
        <a:ext cx="802704" cy="8026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13011-7057-4CFD-B904-8C741815B36C}">
      <dsp:nvSpPr>
        <dsp:cNvPr id="0" name=""/>
        <dsp:cNvSpPr/>
      </dsp:nvSpPr>
      <dsp:spPr>
        <a:xfrm>
          <a:off x="1504813" y="118070"/>
          <a:ext cx="1541926" cy="154185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EB23-E4E8-4CCE-8C7D-438938FD4E9B}">
      <dsp:nvSpPr>
        <dsp:cNvPr id="0" name=""/>
        <dsp:cNvSpPr/>
      </dsp:nvSpPr>
      <dsp:spPr>
        <a:xfrm>
          <a:off x="1259" y="172033"/>
          <a:ext cx="1896420" cy="1433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A960A-D8ED-40CE-B34D-D1211DBA4945}">
      <dsp:nvSpPr>
        <dsp:cNvPr id="0" name=""/>
        <dsp:cNvSpPr/>
      </dsp:nvSpPr>
      <dsp:spPr>
        <a:xfrm>
          <a:off x="1674446" y="287667"/>
          <a:ext cx="1202660" cy="12026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sz="1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850571" y="463785"/>
        <a:ext cx="850410" cy="850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333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1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25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89C9EF-5005-46EE-BA70-21B84FE82CF1}" type="slidenum">
              <a:rPr lang="en-US" altLang="vi-VN" smtClean="0"/>
              <a:pPr/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279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5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51435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3667125"/>
            <a:ext cx="4876800" cy="239316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195512"/>
            <a:ext cx="4013200" cy="1366838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742950"/>
            <a:ext cx="8229600" cy="142875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4686300"/>
            <a:ext cx="587375" cy="366713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CAB3962-E8FC-45C1-A79A-6732B159F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0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5" r:id="rId10"/>
    <p:sldLayoutId id="2147483671" r:id="rId11"/>
    <p:sldLayoutId id="2147483677" r:id="rId12"/>
    <p:sldLayoutId id="2147483682" r:id="rId13"/>
    <p:sldLayoutId id="214748368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141414" y="-51197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4310" y="2036070"/>
            <a:ext cx="540751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4000" dirty="0" err="1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6076" y="1170920"/>
            <a:ext cx="46730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  <a:p>
            <a:pPr algn="ctr" eaLnBrk="1" hangingPunct="1">
              <a:defRPr/>
            </a:pPr>
            <a:endParaRPr lang="en-US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55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2D98052-AC1B-3B71-6719-7D495A9E5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6404162" cy="51435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E59B5B3-3C71-9840-BA68-95994857E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161003"/>
            <a:ext cx="1905266" cy="29531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7238712-EFC4-CE61-1E38-26936A3FB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17" y="4293431"/>
            <a:ext cx="1560954" cy="29531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57C6189-EAB1-3618-E263-DFBDC11FB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785" y="4302572"/>
            <a:ext cx="1560954" cy="28617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D41FE47-C48D-6868-5306-0314755D3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4293431"/>
            <a:ext cx="905001" cy="27626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668A514-3BA3-984D-F0D2-1A9A1D2F8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3159" y="2161003"/>
            <a:ext cx="933580" cy="28579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4F0150-BB9A-4E3E-658B-D55157F80394}"/>
              </a:ext>
            </a:extLst>
          </p:cNvPr>
          <p:cNvSpPr txBox="1"/>
          <p:nvPr/>
        </p:nvSpPr>
        <p:spPr>
          <a:xfrm>
            <a:off x="6553200" y="133350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/>
              <a:t>Điền</a:t>
            </a:r>
            <a:r>
              <a:rPr lang="en-US" sz="2000" dirty="0"/>
              <a:t> các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các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tương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hố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Đào</a:t>
            </a:r>
            <a:r>
              <a:rPr lang="en-US" sz="2000" dirty="0"/>
              <a:t> </a:t>
            </a:r>
            <a:r>
              <a:rPr lang="en-US" sz="2000" dirty="0" err="1"/>
              <a:t>hố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Nén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Vun</a:t>
            </a:r>
            <a:r>
              <a:rPr lang="en-US" sz="2000" dirty="0"/>
              <a:t> </a:t>
            </a:r>
            <a:r>
              <a:rPr lang="en-US" sz="2000" dirty="0" err="1"/>
              <a:t>gốc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Lấp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kín</a:t>
            </a:r>
            <a:r>
              <a:rPr lang="en-US" sz="2000" dirty="0"/>
              <a:t> </a:t>
            </a:r>
            <a:r>
              <a:rPr lang="en-US" sz="2000" dirty="0" err="1"/>
              <a:t>gốc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endParaRPr lang="en-US" sz="20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B3B05F0-3E35-496F-42BC-D22EB61ECE37}"/>
              </a:ext>
            </a:extLst>
          </p:cNvPr>
          <p:cNvSpPr txBox="1"/>
          <p:nvPr/>
        </p:nvSpPr>
        <p:spPr>
          <a:xfrm>
            <a:off x="6629400" y="3181350"/>
            <a:ext cx="25098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các </a:t>
            </a:r>
            <a:r>
              <a:rPr lang="en-US" sz="2000" dirty="0" err="1"/>
              <a:t>bức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các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rừng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con </a:t>
            </a:r>
            <a:r>
              <a:rPr lang="en-US" sz="2000" dirty="0" err="1"/>
              <a:t>rễ</a:t>
            </a:r>
            <a:r>
              <a:rPr lang="en-US" sz="2000" dirty="0"/>
              <a:t> </a:t>
            </a:r>
            <a:r>
              <a:rPr lang="en-US" sz="2000" dirty="0" err="1"/>
              <a:t>trần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764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813D8B-CAA7-E46B-060D-CA398B094611}"/>
              </a:ext>
            </a:extLst>
          </p:cNvPr>
          <p:cNvSpPr txBox="1"/>
          <p:nvPr/>
        </p:nvSpPr>
        <p:spPr>
          <a:xfrm>
            <a:off x="6472238" y="209550"/>
            <a:ext cx="266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hố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(a)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hố</a:t>
            </a:r>
            <a:r>
              <a:rPr lang="en-US" dirty="0"/>
              <a:t> (c)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3:Lấp</a:t>
            </a:r>
            <a:r>
              <a:rPr lang="en-US" dirty="0"/>
              <a:t> </a:t>
            </a:r>
            <a:r>
              <a:rPr lang="en-US" dirty="0" err="1"/>
              <a:t>kín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(e)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4: </a:t>
            </a:r>
            <a:r>
              <a:rPr lang="en-US" dirty="0" err="1"/>
              <a:t>Nén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(d)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5: </a:t>
            </a:r>
            <a:r>
              <a:rPr lang="en-US" dirty="0" err="1"/>
              <a:t>Vun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(b)</a:t>
            </a:r>
          </a:p>
          <a:p>
            <a:endParaRPr lang="en-US" dirty="0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5286B20-A5B7-3649-5133-0751A3736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" y="512463"/>
            <a:ext cx="2667001" cy="204052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0B966CC-2BC2-90ED-99FC-390AC6107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3" y="531225"/>
            <a:ext cx="2033488" cy="204052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51307CE-3FAD-FC94-5210-76D967B91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5" y="2585668"/>
            <a:ext cx="2209800" cy="225520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AC2302E-9A38-043F-C0DD-48E09148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552989"/>
            <a:ext cx="2209801" cy="228788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F39CC67-4A21-F02F-778A-A990FAA4F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2559786"/>
            <a:ext cx="2819400" cy="22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7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571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 rừng bằng hạt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6803"/>
            <a:ext cx="8382000" cy="44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8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4"/>
          <a:stretch/>
        </p:blipFill>
        <p:spPr bwMode="auto">
          <a:xfrm>
            <a:off x="701764" y="98396"/>
            <a:ext cx="7832636" cy="50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88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717500" cy="572700"/>
          </a:xfrm>
        </p:spPr>
        <p:txBody>
          <a:bodyPr/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QUAN SÁT 1 SỐ HÌNH ẢNH TRỒNG RỪNG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56971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4" y="666749"/>
            <a:ext cx="2916085" cy="21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892425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240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2812989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2" y="281298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29751" r="26652" b="10056"/>
          <a:stretch/>
        </p:blipFill>
        <p:spPr bwMode="auto">
          <a:xfrm>
            <a:off x="914400" y="819148"/>
            <a:ext cx="5539227" cy="43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02" y="360393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10400" y="311557"/>
            <a:ext cx="2133600" cy="1269593"/>
          </a:xfrm>
          <a:prstGeom prst="cloudCallout">
            <a:avLst>
              <a:gd name="adj1" fmla="val -100104"/>
              <a:gd name="adj2" fmla="val 189690"/>
            </a:avLst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Thảo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luận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cặp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đôi</a:t>
            </a:r>
            <a:r>
              <a:rPr lang="en-US" sz="1600" b="1" dirty="0">
                <a:solidFill>
                  <a:srgbClr val="002060"/>
                </a:solidFill>
              </a:rPr>
              <a:t>  </a:t>
            </a:r>
            <a:r>
              <a:rPr lang="en-US" sz="1600" b="1" dirty="0" err="1">
                <a:solidFill>
                  <a:srgbClr val="002060"/>
                </a:solidFill>
              </a:rPr>
              <a:t>hoàn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thành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phiếu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9050"/>
            <a:ext cx="919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75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-28082" y="513104"/>
            <a:ext cx="8843695" cy="473969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FFC000"/>
                </a:solidFill>
              </a:rPr>
              <a:t>     - </a:t>
            </a:r>
            <a:r>
              <a:rPr lang="en-US" sz="2000" b="1" dirty="0" err="1">
                <a:solidFill>
                  <a:srgbClr val="FFC000"/>
                </a:solidFill>
              </a:rPr>
              <a:t>Cây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rừng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cần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được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chăm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sóc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định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kỳ</a:t>
            </a:r>
            <a:r>
              <a:rPr lang="en-US" sz="2000" b="1" dirty="0">
                <a:solidFill>
                  <a:srgbClr val="FFC000"/>
                </a:solidFill>
              </a:rPr>
              <a:t> 1-2 </a:t>
            </a:r>
            <a:r>
              <a:rPr lang="en-US" sz="2000" b="1" dirty="0" err="1">
                <a:solidFill>
                  <a:srgbClr val="FFC000"/>
                </a:solidFill>
              </a:rPr>
              <a:t>lần</a:t>
            </a:r>
            <a:r>
              <a:rPr lang="en-US" sz="2000" b="1" dirty="0">
                <a:solidFill>
                  <a:srgbClr val="FFC000"/>
                </a:solidFill>
              </a:rPr>
              <a:t>/ </a:t>
            </a:r>
            <a:r>
              <a:rPr lang="en-US" sz="2000" b="1" dirty="0" err="1">
                <a:solidFill>
                  <a:srgbClr val="FFC000"/>
                </a:solidFill>
              </a:rPr>
              <a:t>năm</a:t>
            </a:r>
            <a:endParaRPr lang="en-US" sz="2000" b="1" dirty="0">
              <a:solidFill>
                <a:srgbClr val="FFC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FFC000"/>
                </a:solidFill>
              </a:rPr>
              <a:t>     - Các </a:t>
            </a:r>
            <a:r>
              <a:rPr lang="en-US" sz="2000" b="1" dirty="0" err="1">
                <a:solidFill>
                  <a:srgbClr val="FFC000"/>
                </a:solidFill>
              </a:rPr>
              <a:t>công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việc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chăm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sóc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rừng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gồm</a:t>
            </a:r>
            <a:r>
              <a:rPr lang="en-US" sz="2000" b="1" dirty="0">
                <a:solidFill>
                  <a:srgbClr val="FFC000"/>
                </a:solidFill>
              </a:rPr>
              <a:t>: </a:t>
            </a:r>
          </a:p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FFC000"/>
                </a:solidFill>
              </a:rPr>
              <a:t>	+ </a:t>
            </a:r>
            <a:r>
              <a:rPr lang="en-US" sz="2000" b="1" dirty="0" err="1">
                <a:solidFill>
                  <a:srgbClr val="FFC000"/>
                </a:solidFill>
              </a:rPr>
              <a:t>Làm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hàng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rào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bảo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vệ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cây</a:t>
            </a:r>
            <a:endParaRPr lang="en-US" sz="2000" b="1" dirty="0">
              <a:solidFill>
                <a:srgbClr val="FFC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FFC000"/>
                </a:solidFill>
              </a:rPr>
              <a:t>	+ </a:t>
            </a:r>
            <a:r>
              <a:rPr lang="en-US" sz="2000" b="1" dirty="0" err="1">
                <a:solidFill>
                  <a:srgbClr val="FFC000"/>
                </a:solidFill>
              </a:rPr>
              <a:t>Phát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quang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và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làm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sạch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cỏ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dại</a:t>
            </a:r>
            <a:endParaRPr lang="en-US" sz="2000" b="1" dirty="0">
              <a:solidFill>
                <a:srgbClr val="FFC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FFC000"/>
                </a:solidFill>
              </a:rPr>
              <a:t>	+ </a:t>
            </a:r>
            <a:r>
              <a:rPr lang="en-US" sz="2000" b="1" dirty="0" err="1">
                <a:solidFill>
                  <a:srgbClr val="FFC000"/>
                </a:solidFill>
              </a:rPr>
              <a:t>Tỉa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và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dặm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cây</a:t>
            </a:r>
            <a:endParaRPr lang="en-US" sz="2000" b="1" dirty="0">
              <a:solidFill>
                <a:srgbClr val="FFC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FFC000"/>
                </a:solidFill>
              </a:rPr>
              <a:t>	+ </a:t>
            </a:r>
            <a:r>
              <a:rPr lang="en-US" sz="2000" b="1" dirty="0" err="1">
                <a:solidFill>
                  <a:srgbClr val="FFC000"/>
                </a:solidFill>
              </a:rPr>
              <a:t>Xới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đất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và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vun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gốc</a:t>
            </a:r>
            <a:endParaRPr lang="en-US" sz="2000" b="1" dirty="0">
              <a:solidFill>
                <a:srgbClr val="FFC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000" b="1" dirty="0">
                <a:solidFill>
                  <a:srgbClr val="FFC000"/>
                </a:solidFill>
              </a:rPr>
              <a:t>	+ </a:t>
            </a:r>
            <a:r>
              <a:rPr lang="en-US" sz="2000" b="1" dirty="0" err="1">
                <a:solidFill>
                  <a:srgbClr val="FFC000"/>
                </a:solidFill>
              </a:rPr>
              <a:t>Bón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phân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cho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cây</a:t>
            </a:r>
            <a:endParaRPr lang="en-US" sz="2000" b="1" dirty="0">
              <a:solidFill>
                <a:srgbClr val="FFC000"/>
              </a:solidFill>
            </a:endParaRPr>
          </a:p>
          <a:p>
            <a:pPr>
              <a:lnSpc>
                <a:spcPct val="160000"/>
              </a:lnSpc>
            </a:pPr>
            <a:endParaRPr lang="en-US" sz="2000" b="1" dirty="0">
              <a:solidFill>
                <a:srgbClr val="FFC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C000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72A8A14-868A-8C63-1CD4-F0D0F34DD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002" y="2181627"/>
            <a:ext cx="4265853" cy="29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/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Làm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rào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bảo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38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/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Phát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quang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cỏ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2826" y="664009"/>
            <a:ext cx="12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/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7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1200150"/>
            <a:ext cx="5158276" cy="39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98" y="4783038"/>
            <a:ext cx="439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Bón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Quế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rừng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Bón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phân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1198717"/>
            <a:ext cx="4470240" cy="39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3760" y="4837459"/>
            <a:ext cx="43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Bón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bát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độ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7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/>
        </p:blipFill>
        <p:spPr bwMode="auto">
          <a:xfrm>
            <a:off x="1828800" y="666750"/>
            <a:ext cx="6332376" cy="43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23;p38"/>
          <p:cNvSpPr txBox="1">
            <a:spLocks/>
          </p:cNvSpPr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7000" b="1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hăm sóc cây rừng</a:t>
            </a:r>
          </a:p>
        </p:txBody>
      </p:sp>
    </p:spTree>
    <p:extLst>
      <p:ext uri="{BB962C8B-B14F-4D97-AF65-F5344CB8AC3E}">
        <p14:creationId xmlns:p14="http://schemas.microsoft.com/office/powerpoint/2010/main" val="2400985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0" y="1352550"/>
            <a:ext cx="5410200" cy="34163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Triển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khai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đồng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bộ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nhiều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biện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pháp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như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	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	+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Trồng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mới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	+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Chăm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sóc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rừng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thường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xuyên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	+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Phòng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chống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cháy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rừng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	+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Tuyên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truyền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bảo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vệ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rừng</a:t>
            </a:r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285750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1"/>
          <p:cNvSpPr txBox="1"/>
          <p:nvPr/>
        </p:nvSpPr>
        <p:spPr>
          <a:xfrm>
            <a:off x="1219200" y="2967958"/>
            <a:ext cx="884633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rễ trần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9" name="Google Shape;1365;p41"/>
          <p:cNvSpPr txBox="1"/>
          <p:nvPr/>
        </p:nvSpPr>
        <p:spPr>
          <a:xfrm>
            <a:off x="32426" y="2967959"/>
            <a:ext cx="1035322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có bầu đất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68" name="Google Shape;1368;p41"/>
          <p:cNvSpPr/>
          <p:nvPr/>
        </p:nvSpPr>
        <p:spPr>
          <a:xfrm>
            <a:off x="4038600" y="874246"/>
            <a:ext cx="1371600" cy="59539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cs typeface="Fira Sans Extra Condensed Medium"/>
                <a:sym typeface="Fira Sans Extra Condensed Medium"/>
              </a:rPr>
              <a:t>Chăm sóc cây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70" name="Google Shape;1370;p41"/>
          <p:cNvSpPr txBox="1"/>
          <p:nvPr/>
        </p:nvSpPr>
        <p:spPr>
          <a:xfrm>
            <a:off x="4408729" y="2353631"/>
            <a:ext cx="533400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 rào bảo vệ</a:t>
            </a:r>
          </a:p>
        </p:txBody>
      </p:sp>
      <p:sp>
        <p:nvSpPr>
          <p:cNvPr id="65" name="Google Shape;1370;p41"/>
          <p:cNvSpPr txBox="1"/>
          <p:nvPr/>
        </p:nvSpPr>
        <p:spPr>
          <a:xfrm>
            <a:off x="3875329" y="2348017"/>
            <a:ext cx="491235" cy="1538483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Tỉa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và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dặm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6" name="Google Shape;1370;p41"/>
          <p:cNvSpPr txBox="1"/>
          <p:nvPr/>
        </p:nvSpPr>
        <p:spPr>
          <a:xfrm>
            <a:off x="7086601" y="2932737"/>
            <a:ext cx="847172" cy="9225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Nguyên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nhân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rừng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suy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giảm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7" name="Google Shape;1370;p41"/>
          <p:cNvSpPr txBox="1"/>
          <p:nvPr/>
        </p:nvSpPr>
        <p:spPr>
          <a:xfrm>
            <a:off x="6223419" y="2353630"/>
            <a:ext cx="610452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Bón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phân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8" name="Google Shape;1370;p41"/>
          <p:cNvSpPr txBox="1"/>
          <p:nvPr/>
        </p:nvSpPr>
        <p:spPr>
          <a:xfrm>
            <a:off x="8070984" y="2932737"/>
            <a:ext cx="768216" cy="92257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Biện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pháp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bảo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vệ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3" name="Google Shape;1370;p41"/>
          <p:cNvSpPr txBox="1"/>
          <p:nvPr/>
        </p:nvSpPr>
        <p:spPr>
          <a:xfrm>
            <a:off x="3276600" y="2348017"/>
            <a:ext cx="522529" cy="1538481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cỏ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4" name="Google Shape;1370;p41"/>
          <p:cNvSpPr txBox="1"/>
          <p:nvPr/>
        </p:nvSpPr>
        <p:spPr>
          <a:xfrm>
            <a:off x="5018329" y="2343598"/>
            <a:ext cx="619007" cy="154290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</a:t>
            </a: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hát quang</a:t>
            </a:r>
          </a:p>
        </p:txBody>
      </p:sp>
      <p:sp>
        <p:nvSpPr>
          <p:cNvPr id="75" name="Google Shape;1370;p41"/>
          <p:cNvSpPr txBox="1"/>
          <p:nvPr/>
        </p:nvSpPr>
        <p:spPr>
          <a:xfrm>
            <a:off x="5704129" y="2343598"/>
            <a:ext cx="447793" cy="15429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Xới đất và xun gốc</a:t>
            </a:r>
          </a:p>
        </p:txBody>
      </p:sp>
      <p:sp>
        <p:nvSpPr>
          <p:cNvPr id="1376" name="Google Shape;1376;p41"/>
          <p:cNvSpPr/>
          <p:nvPr/>
        </p:nvSpPr>
        <p:spPr>
          <a:xfrm>
            <a:off x="6858434" y="891675"/>
            <a:ext cx="1523566" cy="521532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Bảo vệ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80" name="Google Shape;1380;p41"/>
          <p:cNvSpPr/>
          <p:nvPr/>
        </p:nvSpPr>
        <p:spPr>
          <a:xfrm>
            <a:off x="1067748" y="873003"/>
            <a:ext cx="1298766" cy="52153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Trồng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1382;p41"/>
          <p:cNvSpPr txBox="1"/>
          <p:nvPr/>
        </p:nvSpPr>
        <p:spPr>
          <a:xfrm>
            <a:off x="263595" y="1821871"/>
            <a:ext cx="779834" cy="5017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Thời vụ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8" name="Google Shape;1382;p41"/>
          <p:cNvSpPr txBox="1"/>
          <p:nvPr/>
        </p:nvSpPr>
        <p:spPr>
          <a:xfrm>
            <a:off x="1661516" y="1824672"/>
            <a:ext cx="838200" cy="50176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Phương pháp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86" name="Google Shape;1386;p41"/>
          <p:cNvSpPr txBox="1"/>
          <p:nvPr/>
        </p:nvSpPr>
        <p:spPr>
          <a:xfrm>
            <a:off x="2180617" y="2967959"/>
            <a:ext cx="913220" cy="91854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hạt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00200" y="19862"/>
            <a:ext cx="6143600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>
                <a:ln w="50800"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TRÔNG, CHĂM SÓC VÀ BẢO VỆ RỪNG</a:t>
            </a:r>
            <a:endParaRPr lang="en-US" b="1" dirty="0">
              <a:ln w="5080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Qũy Bảo vệ và Phát triển rừng tỉnh Yên B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06" y="4017258"/>
            <a:ext cx="1803894" cy="1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380" idx="0"/>
          </p:cNvCxnSpPr>
          <p:nvPr/>
        </p:nvCxnSpPr>
        <p:spPr>
          <a:xfrm flipH="1">
            <a:off x="1717131" y="327639"/>
            <a:ext cx="2719160" cy="545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9562" y="327639"/>
            <a:ext cx="252400" cy="546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99562" y="327639"/>
            <a:ext cx="3148217" cy="56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80" idx="2"/>
            <a:endCxn id="28" idx="0"/>
          </p:cNvCxnSpPr>
          <p:nvPr/>
        </p:nvCxnSpPr>
        <p:spPr>
          <a:xfrm flipH="1">
            <a:off x="653512" y="1394535"/>
            <a:ext cx="1063619" cy="427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8" idx="0"/>
          </p:cNvCxnSpPr>
          <p:nvPr/>
        </p:nvCxnSpPr>
        <p:spPr>
          <a:xfrm>
            <a:off x="1689569" y="1413207"/>
            <a:ext cx="391047" cy="411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68" idx="2"/>
            <a:endCxn id="73" idx="0"/>
          </p:cNvCxnSpPr>
          <p:nvPr/>
        </p:nvCxnSpPr>
        <p:spPr>
          <a:xfrm flipH="1">
            <a:off x="3537865" y="1469636"/>
            <a:ext cx="1186535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5" idx="0"/>
          </p:cNvCxnSpPr>
          <p:nvPr/>
        </p:nvCxnSpPr>
        <p:spPr>
          <a:xfrm flipH="1">
            <a:off x="4120947" y="1469636"/>
            <a:ext cx="603453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70" idx="0"/>
          </p:cNvCxnSpPr>
          <p:nvPr/>
        </p:nvCxnSpPr>
        <p:spPr>
          <a:xfrm flipH="1">
            <a:off x="4675429" y="1469636"/>
            <a:ext cx="48971" cy="883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68" idx="2"/>
            <a:endCxn id="74" idx="0"/>
          </p:cNvCxnSpPr>
          <p:nvPr/>
        </p:nvCxnSpPr>
        <p:spPr>
          <a:xfrm>
            <a:off x="4724400" y="1469636"/>
            <a:ext cx="603433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68" idx="2"/>
            <a:endCxn id="75" idx="0"/>
          </p:cNvCxnSpPr>
          <p:nvPr/>
        </p:nvCxnSpPr>
        <p:spPr>
          <a:xfrm>
            <a:off x="4724400" y="1469636"/>
            <a:ext cx="1203626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68" idx="2"/>
            <a:endCxn id="67" idx="0"/>
          </p:cNvCxnSpPr>
          <p:nvPr/>
        </p:nvCxnSpPr>
        <p:spPr>
          <a:xfrm>
            <a:off x="4724400" y="1469636"/>
            <a:ext cx="1804245" cy="883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76" idx="2"/>
            <a:endCxn id="66" idx="0"/>
          </p:cNvCxnSpPr>
          <p:nvPr/>
        </p:nvCxnSpPr>
        <p:spPr>
          <a:xfrm flipH="1">
            <a:off x="7510187" y="1413207"/>
            <a:ext cx="110030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76" idx="2"/>
            <a:endCxn id="68" idx="0"/>
          </p:cNvCxnSpPr>
          <p:nvPr/>
        </p:nvCxnSpPr>
        <p:spPr>
          <a:xfrm>
            <a:off x="7620217" y="1413207"/>
            <a:ext cx="834875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8" y="3991935"/>
            <a:ext cx="1843240" cy="11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" y="3919627"/>
            <a:ext cx="1834252" cy="12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9" y="3991935"/>
            <a:ext cx="1800225" cy="11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9" y="4017259"/>
            <a:ext cx="1552709" cy="11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45" name="Straight Arrow Connector 1344"/>
          <p:cNvCxnSpPr>
            <a:stCxn id="38" idx="2"/>
            <a:endCxn id="39" idx="0"/>
          </p:cNvCxnSpPr>
          <p:nvPr/>
        </p:nvCxnSpPr>
        <p:spPr>
          <a:xfrm flipH="1">
            <a:off x="550087" y="2326434"/>
            <a:ext cx="1530529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7" name="Straight Arrow Connector 1346"/>
          <p:cNvCxnSpPr>
            <a:stCxn id="38" idx="2"/>
            <a:endCxn id="1365" idx="0"/>
          </p:cNvCxnSpPr>
          <p:nvPr/>
        </p:nvCxnSpPr>
        <p:spPr>
          <a:xfrm flipH="1">
            <a:off x="1661517" y="2326434"/>
            <a:ext cx="419099" cy="641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Arrow Connector 1348"/>
          <p:cNvCxnSpPr>
            <a:stCxn id="38" idx="2"/>
            <a:endCxn id="1386" idx="0"/>
          </p:cNvCxnSpPr>
          <p:nvPr/>
        </p:nvCxnSpPr>
        <p:spPr>
          <a:xfrm>
            <a:off x="2080616" y="2326434"/>
            <a:ext cx="556611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animBg="1"/>
      <p:bldP spid="39" grpId="0" animBg="1"/>
      <p:bldP spid="1368" grpId="0" animBg="1"/>
      <p:bldP spid="1370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1376" grpId="0" animBg="1"/>
      <p:bldP spid="1380" grpId="0" animBg="1"/>
      <p:bldP spid="28" grpId="0" animBg="1"/>
      <p:bldP spid="38" grpId="0" animBg="1"/>
      <p:bldP spid="1386" grpId="0" animBg="1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470860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14594074"/>
              </p:ext>
            </p:extLst>
          </p:nvPr>
        </p:nvGraphicFramePr>
        <p:xfrm>
          <a:off x="838200" y="438150"/>
          <a:ext cx="3200400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6229553"/>
              </p:ext>
            </p:extLst>
          </p:nvPr>
        </p:nvGraphicFramePr>
        <p:xfrm>
          <a:off x="2971800" y="2114550"/>
          <a:ext cx="2895600" cy="1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72910544"/>
              </p:ext>
            </p:extLst>
          </p:nvPr>
        </p:nvGraphicFramePr>
        <p:xfrm>
          <a:off x="5105400" y="3409950"/>
          <a:ext cx="3048000" cy="1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1" name="Google Shape;16951;p104"/>
          <p:cNvGrpSpPr/>
          <p:nvPr/>
        </p:nvGrpSpPr>
        <p:grpSpPr>
          <a:xfrm>
            <a:off x="0" y="2818024"/>
            <a:ext cx="2712465" cy="2152234"/>
            <a:chOff x="8038497" y="2906079"/>
            <a:chExt cx="236568" cy="370105"/>
          </a:xfrm>
        </p:grpSpPr>
        <p:sp>
          <p:nvSpPr>
            <p:cNvPr id="63" name="Google Shape;16952;p104"/>
            <p:cNvSpPr/>
            <p:nvPr/>
          </p:nvSpPr>
          <p:spPr>
            <a:xfrm>
              <a:off x="8114616" y="3032508"/>
              <a:ext cx="55345" cy="237801"/>
            </a:xfrm>
            <a:custGeom>
              <a:avLst/>
              <a:gdLst/>
              <a:ahLst/>
              <a:cxnLst/>
              <a:rect l="l" t="t" r="r" b="b"/>
              <a:pathLst>
                <a:path w="2110" h="9066" extrusionOk="0">
                  <a:moveTo>
                    <a:pt x="1370" y="0"/>
                  </a:moveTo>
                  <a:cubicBezTo>
                    <a:pt x="0" y="3275"/>
                    <a:pt x="373" y="9066"/>
                    <a:pt x="373" y="9066"/>
                  </a:cubicBezTo>
                  <a:lnTo>
                    <a:pt x="1723" y="9066"/>
                  </a:lnTo>
                  <a:cubicBezTo>
                    <a:pt x="1723" y="9066"/>
                    <a:pt x="943" y="3696"/>
                    <a:pt x="2109" y="285"/>
                  </a:cubicBezTo>
                  <a:lnTo>
                    <a:pt x="1370" y="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53;p104"/>
            <p:cNvSpPr/>
            <p:nvPr/>
          </p:nvSpPr>
          <p:spPr>
            <a:xfrm>
              <a:off x="8114800" y="2997123"/>
              <a:ext cx="83070" cy="273185"/>
            </a:xfrm>
            <a:custGeom>
              <a:avLst/>
              <a:gdLst/>
              <a:ahLst/>
              <a:cxnLst/>
              <a:rect l="l" t="t" r="r" b="b"/>
              <a:pathLst>
                <a:path w="3167" h="10415" extrusionOk="0">
                  <a:moveTo>
                    <a:pt x="1105" y="0"/>
                  </a:moveTo>
                  <a:cubicBezTo>
                    <a:pt x="848" y="454"/>
                    <a:pt x="949" y="1031"/>
                    <a:pt x="1356" y="1370"/>
                  </a:cubicBezTo>
                  <a:cubicBezTo>
                    <a:pt x="0" y="4651"/>
                    <a:pt x="366" y="10415"/>
                    <a:pt x="366" y="10415"/>
                  </a:cubicBezTo>
                  <a:lnTo>
                    <a:pt x="997" y="10415"/>
                  </a:lnTo>
                  <a:cubicBezTo>
                    <a:pt x="922" y="9357"/>
                    <a:pt x="692" y="4760"/>
                    <a:pt x="1594" y="1756"/>
                  </a:cubicBezTo>
                  <a:cubicBezTo>
                    <a:pt x="1622" y="1665"/>
                    <a:pt x="1708" y="1607"/>
                    <a:pt x="1803" y="1607"/>
                  </a:cubicBezTo>
                  <a:cubicBezTo>
                    <a:pt x="1821" y="1607"/>
                    <a:pt x="1840" y="1609"/>
                    <a:pt x="1858" y="1614"/>
                  </a:cubicBezTo>
                  <a:cubicBezTo>
                    <a:pt x="1926" y="1627"/>
                    <a:pt x="1994" y="1634"/>
                    <a:pt x="2068" y="1634"/>
                  </a:cubicBezTo>
                  <a:cubicBezTo>
                    <a:pt x="2665" y="1634"/>
                    <a:pt x="3146" y="1166"/>
                    <a:pt x="3167" y="570"/>
                  </a:cubicBezTo>
                  <a:cubicBezTo>
                    <a:pt x="2482" y="366"/>
                    <a:pt x="1797" y="170"/>
                    <a:pt x="11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54;p104"/>
            <p:cNvSpPr/>
            <p:nvPr/>
          </p:nvSpPr>
          <p:spPr>
            <a:xfrm>
              <a:off x="8104649" y="3264433"/>
              <a:ext cx="74729" cy="11751"/>
            </a:xfrm>
            <a:custGeom>
              <a:avLst/>
              <a:gdLst/>
              <a:ahLst/>
              <a:cxnLst/>
              <a:rect l="l" t="t" r="r" b="b"/>
              <a:pathLst>
                <a:path w="2849" h="448" extrusionOk="0">
                  <a:moveTo>
                    <a:pt x="299" y="0"/>
                  </a:moveTo>
                  <a:cubicBezTo>
                    <a:pt x="1" y="0"/>
                    <a:pt x="1" y="448"/>
                    <a:pt x="299" y="448"/>
                  </a:cubicBezTo>
                  <a:lnTo>
                    <a:pt x="2550" y="448"/>
                  </a:lnTo>
                  <a:cubicBezTo>
                    <a:pt x="2849" y="448"/>
                    <a:pt x="2849" y="0"/>
                    <a:pt x="2550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55;p104"/>
            <p:cNvSpPr/>
            <p:nvPr/>
          </p:nvSpPr>
          <p:spPr>
            <a:xfrm>
              <a:off x="8139666" y="2906079"/>
              <a:ext cx="60355" cy="104763"/>
            </a:xfrm>
            <a:custGeom>
              <a:avLst/>
              <a:gdLst/>
              <a:ahLst/>
              <a:cxnLst/>
              <a:rect l="l" t="t" r="r" b="b"/>
              <a:pathLst>
                <a:path w="2301" h="3994" extrusionOk="0">
                  <a:moveTo>
                    <a:pt x="177" y="0"/>
                  </a:moveTo>
                  <a:cubicBezTo>
                    <a:pt x="75" y="0"/>
                    <a:pt x="1" y="107"/>
                    <a:pt x="49" y="203"/>
                  </a:cubicBezTo>
                  <a:cubicBezTo>
                    <a:pt x="327" y="833"/>
                    <a:pt x="1025" y="2508"/>
                    <a:pt x="1215" y="3993"/>
                  </a:cubicBezTo>
                  <a:cubicBezTo>
                    <a:pt x="2300" y="2644"/>
                    <a:pt x="2198" y="1871"/>
                    <a:pt x="1995" y="1444"/>
                  </a:cubicBezTo>
                  <a:cubicBezTo>
                    <a:pt x="1547" y="501"/>
                    <a:pt x="666" y="135"/>
                    <a:pt x="218" y="6"/>
                  </a:cubicBezTo>
                  <a:cubicBezTo>
                    <a:pt x="204" y="2"/>
                    <a:pt x="190" y="0"/>
                    <a:pt x="17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56;p104"/>
            <p:cNvSpPr/>
            <p:nvPr/>
          </p:nvSpPr>
          <p:spPr>
            <a:xfrm>
              <a:off x="8038497" y="2975169"/>
              <a:ext cx="133065" cy="50598"/>
            </a:xfrm>
            <a:custGeom>
              <a:avLst/>
              <a:gdLst/>
              <a:ahLst/>
              <a:cxnLst/>
              <a:rect l="l" t="t" r="r" b="b"/>
              <a:pathLst>
                <a:path w="5073" h="1929" extrusionOk="0">
                  <a:moveTo>
                    <a:pt x="2830" y="0"/>
                  </a:moveTo>
                  <a:cubicBezTo>
                    <a:pt x="2617" y="0"/>
                    <a:pt x="2416" y="22"/>
                    <a:pt x="2238" y="57"/>
                  </a:cubicBezTo>
                  <a:cubicBezTo>
                    <a:pt x="1051" y="288"/>
                    <a:pt x="333" y="1278"/>
                    <a:pt x="48" y="1766"/>
                  </a:cubicBezTo>
                  <a:cubicBezTo>
                    <a:pt x="0" y="1837"/>
                    <a:pt x="61" y="1928"/>
                    <a:pt x="140" y="1928"/>
                  </a:cubicBezTo>
                  <a:cubicBezTo>
                    <a:pt x="152" y="1928"/>
                    <a:pt x="164" y="1926"/>
                    <a:pt x="177" y="1922"/>
                  </a:cubicBezTo>
                  <a:cubicBezTo>
                    <a:pt x="732" y="1710"/>
                    <a:pt x="2087" y="1270"/>
                    <a:pt x="3776" y="1270"/>
                  </a:cubicBezTo>
                  <a:cubicBezTo>
                    <a:pt x="4190" y="1270"/>
                    <a:pt x="4625" y="1296"/>
                    <a:pt x="5072" y="1359"/>
                  </a:cubicBezTo>
                  <a:cubicBezTo>
                    <a:pt x="4545" y="298"/>
                    <a:pt x="3611" y="0"/>
                    <a:pt x="283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957;p104"/>
            <p:cNvSpPr/>
            <p:nvPr/>
          </p:nvSpPr>
          <p:spPr>
            <a:xfrm>
              <a:off x="8171535" y="2996048"/>
              <a:ext cx="93221" cy="82152"/>
            </a:xfrm>
            <a:custGeom>
              <a:avLst/>
              <a:gdLst/>
              <a:ahLst/>
              <a:cxnLst/>
              <a:rect l="l" t="t" r="r" b="b"/>
              <a:pathLst>
                <a:path w="3554" h="3132" extrusionOk="0">
                  <a:moveTo>
                    <a:pt x="1261" y="0"/>
                  </a:moveTo>
                  <a:cubicBezTo>
                    <a:pt x="469" y="0"/>
                    <a:pt x="0" y="563"/>
                    <a:pt x="0" y="563"/>
                  </a:cubicBezTo>
                  <a:cubicBezTo>
                    <a:pt x="1736" y="1221"/>
                    <a:pt x="2835" y="2482"/>
                    <a:pt x="3282" y="3079"/>
                  </a:cubicBezTo>
                  <a:cubicBezTo>
                    <a:pt x="3313" y="3115"/>
                    <a:pt x="3354" y="3131"/>
                    <a:pt x="3394" y="3131"/>
                  </a:cubicBezTo>
                  <a:cubicBezTo>
                    <a:pt x="3466" y="3131"/>
                    <a:pt x="3535" y="3078"/>
                    <a:pt x="3540" y="2991"/>
                  </a:cubicBezTo>
                  <a:cubicBezTo>
                    <a:pt x="3553" y="2414"/>
                    <a:pt x="3499" y="1234"/>
                    <a:pt x="2740" y="617"/>
                  </a:cubicBezTo>
                  <a:cubicBezTo>
                    <a:pt x="2173" y="153"/>
                    <a:pt x="1673" y="0"/>
                    <a:pt x="126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958;p104"/>
            <p:cNvSpPr/>
            <p:nvPr/>
          </p:nvSpPr>
          <p:spPr>
            <a:xfrm>
              <a:off x="8067297" y="2917646"/>
              <a:ext cx="207768" cy="93195"/>
            </a:xfrm>
            <a:custGeom>
              <a:avLst/>
              <a:gdLst/>
              <a:ahLst/>
              <a:cxnLst/>
              <a:rect l="l" t="t" r="r" b="b"/>
              <a:pathLst>
                <a:path w="7921" h="3553" extrusionOk="0">
                  <a:moveTo>
                    <a:pt x="1147" y="0"/>
                  </a:moveTo>
                  <a:cubicBezTo>
                    <a:pt x="773" y="0"/>
                    <a:pt x="433" y="58"/>
                    <a:pt x="163" y="128"/>
                  </a:cubicBezTo>
                  <a:cubicBezTo>
                    <a:pt x="14" y="175"/>
                    <a:pt x="1" y="379"/>
                    <a:pt x="150" y="447"/>
                  </a:cubicBezTo>
                  <a:cubicBezTo>
                    <a:pt x="957" y="799"/>
                    <a:pt x="2930" y="2189"/>
                    <a:pt x="3974" y="3552"/>
                  </a:cubicBezTo>
                  <a:cubicBezTo>
                    <a:pt x="5032" y="2799"/>
                    <a:pt x="7019" y="1938"/>
                    <a:pt x="7751" y="1816"/>
                  </a:cubicBezTo>
                  <a:cubicBezTo>
                    <a:pt x="7887" y="1796"/>
                    <a:pt x="7921" y="1620"/>
                    <a:pt x="7798" y="1552"/>
                  </a:cubicBezTo>
                  <a:cubicBezTo>
                    <a:pt x="7422" y="1341"/>
                    <a:pt x="6789" y="1060"/>
                    <a:pt x="6112" y="1060"/>
                  </a:cubicBezTo>
                  <a:cubicBezTo>
                    <a:pt x="5874" y="1060"/>
                    <a:pt x="5631" y="1094"/>
                    <a:pt x="5391" y="1179"/>
                  </a:cubicBezTo>
                  <a:cubicBezTo>
                    <a:pt x="4618" y="1450"/>
                    <a:pt x="4252" y="1952"/>
                    <a:pt x="4089" y="2427"/>
                  </a:cubicBezTo>
                  <a:cubicBezTo>
                    <a:pt x="4022" y="1823"/>
                    <a:pt x="3737" y="1091"/>
                    <a:pt x="2862" y="501"/>
                  </a:cubicBezTo>
                  <a:cubicBezTo>
                    <a:pt x="2294" y="121"/>
                    <a:pt x="1686" y="0"/>
                    <a:pt x="114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7314;p104"/>
          <p:cNvGrpSpPr/>
          <p:nvPr/>
        </p:nvGrpSpPr>
        <p:grpSpPr>
          <a:xfrm>
            <a:off x="7506806" y="286009"/>
            <a:ext cx="1511046" cy="914141"/>
            <a:chOff x="5776868" y="1515181"/>
            <a:chExt cx="370866" cy="364151"/>
          </a:xfrm>
        </p:grpSpPr>
        <p:sp>
          <p:nvSpPr>
            <p:cNvPr id="78" name="Google Shape;17315;p104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316;p104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17;p104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18;p104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9;p104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0;p104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21;p104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22;p104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23;p104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24;p104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325;p104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326;p104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327;p104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328;p104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329;p104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rgbClr val="7D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330;p104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331;p104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5378112" y="651087"/>
            <a:ext cx="2743199" cy="116308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err="1">
                <a:ln/>
                <a:solidFill>
                  <a:schemeClr val="accent3"/>
                </a:solidFill>
              </a:rPr>
              <a:t>Trồng</a:t>
            </a:r>
            <a:r>
              <a:rPr lang="en-US" sz="2000" b="1" dirty="0">
                <a:ln/>
                <a:solidFill>
                  <a:schemeClr val="accent3"/>
                </a:solidFill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chăm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sóc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và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bảo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vệ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rừng</a:t>
            </a:r>
            <a:endParaRPr lang="en-US" sz="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2095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TRỒNG RỪNG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/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133351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124057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137683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64" y="1787486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9" name="Google Shape;1307;p42"/>
          <p:cNvGrpSpPr/>
          <p:nvPr/>
        </p:nvGrpSpPr>
        <p:grpSpPr>
          <a:xfrm>
            <a:off x="7072211" y="3837546"/>
            <a:ext cx="1953655" cy="1146563"/>
            <a:chOff x="4918522" y="3004287"/>
            <a:chExt cx="2764672" cy="1251598"/>
          </a:xfrm>
        </p:grpSpPr>
        <p:sp>
          <p:nvSpPr>
            <p:cNvPr id="130" name="Google Shape;1308;p42"/>
            <p:cNvSpPr/>
            <p:nvPr/>
          </p:nvSpPr>
          <p:spPr>
            <a:xfrm flipH="1">
              <a:off x="5336045" y="4067735"/>
              <a:ext cx="2347148" cy="188150"/>
            </a:xfrm>
            <a:custGeom>
              <a:avLst/>
              <a:gdLst/>
              <a:ahLst/>
              <a:cxnLst/>
              <a:rect l="l" t="t" r="r" b="b"/>
              <a:pathLst>
                <a:path w="136363" h="10931" extrusionOk="0">
                  <a:moveTo>
                    <a:pt x="68181" y="1"/>
                  </a:moveTo>
                  <a:cubicBezTo>
                    <a:pt x="30513" y="1"/>
                    <a:pt x="0" y="2456"/>
                    <a:pt x="0" y="5451"/>
                  </a:cubicBezTo>
                  <a:cubicBezTo>
                    <a:pt x="0" y="8475"/>
                    <a:pt x="30513" y="10930"/>
                    <a:pt x="68181" y="10930"/>
                  </a:cubicBezTo>
                  <a:cubicBezTo>
                    <a:pt x="105820" y="10930"/>
                    <a:pt x="136363" y="8475"/>
                    <a:pt x="136363" y="5451"/>
                  </a:cubicBezTo>
                  <a:cubicBezTo>
                    <a:pt x="136363" y="2456"/>
                    <a:pt x="105820" y="1"/>
                    <a:pt x="68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309;p42"/>
            <p:cNvGrpSpPr/>
            <p:nvPr/>
          </p:nvGrpSpPr>
          <p:grpSpPr>
            <a:xfrm flipH="1">
              <a:off x="4918522" y="3004287"/>
              <a:ext cx="2725009" cy="1164169"/>
              <a:chOff x="17210" y="615712"/>
              <a:chExt cx="9203002" cy="3880562"/>
            </a:xfrm>
          </p:grpSpPr>
          <p:grpSp>
            <p:nvGrpSpPr>
              <p:cNvPr id="132" name="Google Shape;1310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44" name="Google Shape;1311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312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313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314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315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316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317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318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319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320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" name="Google Shape;1321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34" name="Google Shape;1322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23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24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25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26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27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328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329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330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331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5" name="Google Shape;1752;p51"/>
          <p:cNvGrpSpPr/>
          <p:nvPr/>
        </p:nvGrpSpPr>
        <p:grpSpPr>
          <a:xfrm>
            <a:off x="94044" y="972634"/>
            <a:ext cx="2540089" cy="1387541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778702" y="-84425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072123" y="669521"/>
            <a:ext cx="7124772" cy="468405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806866" y="-7193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4684" y="1583739"/>
            <a:ext cx="74049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+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Trung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cây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tỉ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lệ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sống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cao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sinh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trưởng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tốt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751682" y="1425028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-297495" y="2920781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10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3" action="ppaction://hlinksldjump"/>
          </p:cNvPr>
          <p:cNvSpPr txBox="1"/>
          <p:nvPr/>
        </p:nvSpPr>
        <p:spPr>
          <a:xfrm>
            <a:off x="1584375" y="276441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168" name="Google Shape;1168;p3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9">
            <a:hlinkClick r:id="rId4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362200" y="90047"/>
            <a:ext cx="4324431" cy="850628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3" y="105413"/>
            <a:ext cx="3156000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C</a:t>
            </a:r>
            <a:r>
              <a:rPr lang="en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ác phương pháp trồng rừng</a:t>
            </a:r>
            <a:endParaRPr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377141" y="231298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018314" y="231298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1566706"/>
            <a:ext cx="232163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1566707"/>
            <a:ext cx="172942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8" y="1252262"/>
            <a:ext cx="626031" cy="285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 Trồng Rừ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868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7CE626E-87D1-40DB-812F-C12F4B98E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6416" y="285750"/>
            <a:ext cx="3939345" cy="42267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211" name="Group 3">
            <a:extLst>
              <a:ext uri="{FF2B5EF4-FFF2-40B4-BE49-F238E27FC236}">
                <a16:creationId xmlns:a16="http://schemas.microsoft.com/office/drawing/2014/main" id="{1AC2D1BB-2992-40FC-83AE-9F6413B9F83B}"/>
              </a:ext>
            </a:extLst>
          </p:cNvPr>
          <p:cNvGrpSpPr>
            <a:grpSpLocks/>
          </p:cNvGrpSpPr>
          <p:nvPr/>
        </p:nvGrpSpPr>
        <p:grpSpPr bwMode="auto">
          <a:xfrm>
            <a:off x="1229823" y="1534864"/>
            <a:ext cx="2170113" cy="3234049"/>
            <a:chOff x="720" y="1294"/>
            <a:chExt cx="1367" cy="2544"/>
          </a:xfrm>
        </p:grpSpPr>
        <p:sp>
          <p:nvSpPr>
            <p:cNvPr id="94212" name="AutoShape 4">
              <a:extLst>
                <a:ext uri="{FF2B5EF4-FFF2-40B4-BE49-F238E27FC236}">
                  <a16:creationId xmlns:a16="http://schemas.microsoft.com/office/drawing/2014/main" id="{7A1B243B-DD53-4B5B-BCB3-16B81FBEBB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3" name="AutoShape 5">
              <a:extLst>
                <a:ext uri="{FF2B5EF4-FFF2-40B4-BE49-F238E27FC236}">
                  <a16:creationId xmlns:a16="http://schemas.microsoft.com/office/drawing/2014/main" id="{D0F90BEB-6202-4592-A393-2ACEB01CFB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4" name="AutoShape 6">
              <a:extLst>
                <a:ext uri="{FF2B5EF4-FFF2-40B4-BE49-F238E27FC236}">
                  <a16:creationId xmlns:a16="http://schemas.microsoft.com/office/drawing/2014/main" id="{439D263F-15E3-46C5-B323-700F52F11F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5" name="AutoShape 7">
              <a:extLst>
                <a:ext uri="{FF2B5EF4-FFF2-40B4-BE49-F238E27FC236}">
                  <a16:creationId xmlns:a16="http://schemas.microsoft.com/office/drawing/2014/main" id="{76CE54ED-6AEE-4F97-9C46-BDC0393B1B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6" name="AutoShape 8">
              <a:extLst>
                <a:ext uri="{FF2B5EF4-FFF2-40B4-BE49-F238E27FC236}">
                  <a16:creationId xmlns:a16="http://schemas.microsoft.com/office/drawing/2014/main" id="{2FB38DAE-DFBA-48C6-860A-1B1683D67F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7" name="AutoShape 9">
              <a:extLst>
                <a:ext uri="{FF2B5EF4-FFF2-40B4-BE49-F238E27FC236}">
                  <a16:creationId xmlns:a16="http://schemas.microsoft.com/office/drawing/2014/main" id="{22822B29-13D0-40E3-AD9F-EAFA4BB12C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4218" name="Group 10">
              <a:extLst>
                <a:ext uri="{FF2B5EF4-FFF2-40B4-BE49-F238E27FC236}">
                  <a16:creationId xmlns:a16="http://schemas.microsoft.com/office/drawing/2014/main" id="{C7E44585-ACC7-4385-8E13-8525F0C6F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4"/>
              <a:ext cx="405" cy="409"/>
              <a:chOff x="1289" y="579"/>
              <a:chExt cx="668" cy="675"/>
            </a:xfrm>
          </p:grpSpPr>
          <p:sp>
            <p:nvSpPr>
              <p:cNvPr id="94219" name="Oval 11">
                <a:extLst>
                  <a:ext uri="{FF2B5EF4-FFF2-40B4-BE49-F238E27FC236}">
                    <a16:creationId xmlns:a16="http://schemas.microsoft.com/office/drawing/2014/main" id="{A629837F-2BA2-4A5A-A83C-85D7D69FDD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0" name="Oval 12">
                <a:extLst>
                  <a:ext uri="{FF2B5EF4-FFF2-40B4-BE49-F238E27FC236}">
                    <a16:creationId xmlns:a16="http://schemas.microsoft.com/office/drawing/2014/main" id="{2D3F58F9-A9ED-4B24-8AA2-A2440715A5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1" name="Oval 13">
                <a:extLst>
                  <a:ext uri="{FF2B5EF4-FFF2-40B4-BE49-F238E27FC236}">
                    <a16:creationId xmlns:a16="http://schemas.microsoft.com/office/drawing/2014/main" id="{2E06B43D-2480-467C-9136-04D2AE50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2" name="Oval 14">
                <a:extLst>
                  <a:ext uri="{FF2B5EF4-FFF2-40B4-BE49-F238E27FC236}">
                    <a16:creationId xmlns:a16="http://schemas.microsoft.com/office/drawing/2014/main" id="{F6026A5B-0DB4-45C7-8DB1-A2A1C2B8D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3" name="Oval 15">
                <a:extLst>
                  <a:ext uri="{FF2B5EF4-FFF2-40B4-BE49-F238E27FC236}">
                    <a16:creationId xmlns:a16="http://schemas.microsoft.com/office/drawing/2014/main" id="{2C32D670-BC35-47F2-B421-914625B9BA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224" name="Text Box 16">
              <a:extLst>
                <a:ext uri="{FF2B5EF4-FFF2-40B4-BE49-F238E27FC236}">
                  <a16:creationId xmlns:a16="http://schemas.microsoft.com/office/drawing/2014/main" id="{2B3BCB95-9BC2-42B6-89C0-0BE4C596C0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5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5" name="Text Box 17">
              <a:extLst>
                <a:ext uri="{FF2B5EF4-FFF2-40B4-BE49-F238E27FC236}">
                  <a16:creationId xmlns:a16="http://schemas.microsoft.com/office/drawing/2014/main" id="{6314FFC1-0DA9-4723-8A93-2DEA16EBEA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26" name="Group 18">
            <a:extLst>
              <a:ext uri="{FF2B5EF4-FFF2-40B4-BE49-F238E27FC236}">
                <a16:creationId xmlns:a16="http://schemas.microsoft.com/office/drawing/2014/main" id="{CA5CFB0C-0911-4EA0-966F-419E492BD347}"/>
              </a:ext>
            </a:extLst>
          </p:cNvPr>
          <p:cNvGrpSpPr>
            <a:grpSpLocks/>
          </p:cNvGrpSpPr>
          <p:nvPr/>
        </p:nvGrpSpPr>
        <p:grpSpPr bwMode="auto">
          <a:xfrm>
            <a:off x="5376862" y="1739364"/>
            <a:ext cx="2166938" cy="3232685"/>
            <a:chOff x="2208" y="1294"/>
            <a:chExt cx="1365" cy="2544"/>
          </a:xfrm>
        </p:grpSpPr>
        <p:sp>
          <p:nvSpPr>
            <p:cNvPr id="94227" name="AutoShape 19">
              <a:extLst>
                <a:ext uri="{FF2B5EF4-FFF2-40B4-BE49-F238E27FC236}">
                  <a16:creationId xmlns:a16="http://schemas.microsoft.com/office/drawing/2014/main" id="{2698D220-5796-421E-824E-44AA28F3A7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8" name="AutoShape 20">
              <a:extLst>
                <a:ext uri="{FF2B5EF4-FFF2-40B4-BE49-F238E27FC236}">
                  <a16:creationId xmlns:a16="http://schemas.microsoft.com/office/drawing/2014/main" id="{98B3C0B9-72F2-4C72-B920-3F25253F76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9" name="AutoShape 21">
              <a:extLst>
                <a:ext uri="{FF2B5EF4-FFF2-40B4-BE49-F238E27FC236}">
                  <a16:creationId xmlns:a16="http://schemas.microsoft.com/office/drawing/2014/main" id="{612B8B04-AE9A-483C-A9B2-86D16285F6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0" name="AutoShape 22">
              <a:extLst>
                <a:ext uri="{FF2B5EF4-FFF2-40B4-BE49-F238E27FC236}">
                  <a16:creationId xmlns:a16="http://schemas.microsoft.com/office/drawing/2014/main" id="{742AD257-2E1F-4432-8FD6-01BF66527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1" name="Oval 23">
              <a:extLst>
                <a:ext uri="{FF2B5EF4-FFF2-40B4-BE49-F238E27FC236}">
                  <a16:creationId xmlns:a16="http://schemas.microsoft.com/office/drawing/2014/main" id="{B8177358-F6B8-4633-B1E2-010AB284CE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4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2" name="Oval 24">
              <a:extLst>
                <a:ext uri="{FF2B5EF4-FFF2-40B4-BE49-F238E27FC236}">
                  <a16:creationId xmlns:a16="http://schemas.microsoft.com/office/drawing/2014/main" id="{44C5E8CB-28BC-4B53-A763-13D8155227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3" name="Oval 25">
              <a:extLst>
                <a:ext uri="{FF2B5EF4-FFF2-40B4-BE49-F238E27FC236}">
                  <a16:creationId xmlns:a16="http://schemas.microsoft.com/office/drawing/2014/main" id="{168D6C1E-DC2A-4FE6-B2E0-440ECA5ABE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4" name="Oval 26">
              <a:extLst>
                <a:ext uri="{FF2B5EF4-FFF2-40B4-BE49-F238E27FC236}">
                  <a16:creationId xmlns:a16="http://schemas.microsoft.com/office/drawing/2014/main" id="{8AC5F209-6519-4D55-B633-0FAF23EE42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5" name="Oval 27">
              <a:extLst>
                <a:ext uri="{FF2B5EF4-FFF2-40B4-BE49-F238E27FC236}">
                  <a16:creationId xmlns:a16="http://schemas.microsoft.com/office/drawing/2014/main" id="{0B3BC39E-0D56-4CCC-82FA-C8FEDCB817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6" name="Text Box 28">
              <a:extLst>
                <a:ext uri="{FF2B5EF4-FFF2-40B4-BE49-F238E27FC236}">
                  <a16:creationId xmlns:a16="http://schemas.microsoft.com/office/drawing/2014/main" id="{799393D7-75BA-4723-ADE5-D55C768CD8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63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7" name="Text Box 29">
              <a:extLst>
                <a:ext uri="{FF2B5EF4-FFF2-40B4-BE49-F238E27FC236}">
                  <a16:creationId xmlns:a16="http://schemas.microsoft.com/office/drawing/2014/main" id="{517BDB58-A2BC-46A3-A3BB-4DCB877758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715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8" name="AutoShape 30">
              <a:extLst>
                <a:ext uri="{FF2B5EF4-FFF2-40B4-BE49-F238E27FC236}">
                  <a16:creationId xmlns:a16="http://schemas.microsoft.com/office/drawing/2014/main" id="{C2465334-6F0B-42B4-83A4-10A26BFA30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9" name="AutoShape 31">
              <a:extLst>
                <a:ext uri="{FF2B5EF4-FFF2-40B4-BE49-F238E27FC236}">
                  <a16:creationId xmlns:a16="http://schemas.microsoft.com/office/drawing/2014/main" id="{A978713F-C0E8-40B1-B170-0732569363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AutoShape 6">
            <a:extLst>
              <a:ext uri="{FF2B5EF4-FFF2-40B4-BE49-F238E27FC236}">
                <a16:creationId xmlns:a16="http://schemas.microsoft.com/office/drawing/2014/main" id="{EA5BF4DF-D61B-40BC-B631-3D4A7D457B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73540" y="1114881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36A1B6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1,2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B00CE109-3F6F-4DDE-AE74-B63C2C84FB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95107" y="1112982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4987E3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3,4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9256" y="2155653"/>
            <a:ext cx="19778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066800" y="4017166"/>
            <a:ext cx="2357519" cy="11140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295107" y="4021276"/>
            <a:ext cx="2324893" cy="11209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2"/>
          <a:stretch/>
        </p:blipFill>
        <p:spPr bwMode="auto">
          <a:xfrm>
            <a:off x="34213" y="0"/>
            <a:ext cx="142691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8CE84CE2-4FB7-77A9-F6DD-39F6E9A33A48}"/>
              </a:ext>
            </a:extLst>
          </p:cNvPr>
          <p:cNvSpPr/>
          <p:nvPr/>
        </p:nvSpPr>
        <p:spPr>
          <a:xfrm>
            <a:off x="5566292" y="2316453"/>
            <a:ext cx="20529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AAA8F24-9B22-5447-F1DF-B7E2AF9C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06" y="9524"/>
            <a:ext cx="2380269" cy="241011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D7E9707-557D-0EAC-E194-162D965BB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765" y="9524"/>
            <a:ext cx="2376172" cy="241011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1A29955-0587-B485-4DCE-FB134BE9A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046" y="-18759"/>
            <a:ext cx="2438400" cy="24384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0845573-C64D-16E6-8C2B-A4698A2F1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06" y="2837466"/>
            <a:ext cx="2425555" cy="230603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564DED4-9DA2-A2EC-9A6E-7E228AC94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171" y="2811005"/>
            <a:ext cx="2743200" cy="233249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B979C14-2071-B606-08E3-6C31833BC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2811004"/>
            <a:ext cx="2258135" cy="233249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1C97B33-DEAE-3B8F-AA4C-D96F17DDF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20" y="1715323"/>
            <a:ext cx="2431252" cy="7043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64A1D8B-7CE3-D442-3EE1-490FF7A66F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2685" y="1713926"/>
            <a:ext cx="2431252" cy="70431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68D79BC-3C50-4730-D7C8-0A1EFB2BB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4194" y="1717582"/>
            <a:ext cx="2431252" cy="70431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40D2AE2-5BF0-AF24-F673-A42F06D0E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409" y="4439182"/>
            <a:ext cx="2431252" cy="70431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4365E19-D4EF-E9CD-704F-00635D76E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790" y="4462994"/>
            <a:ext cx="2743200" cy="70431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45F49D1-12BC-6503-B6DA-30870CF45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406" y="4439182"/>
            <a:ext cx="2431252" cy="7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528</Words>
  <Application>Microsoft Office PowerPoint</Application>
  <PresentationFormat>Trình chiếu Trên màn hình (16:9)</PresentationFormat>
  <Paragraphs>90</Paragraphs>
  <Slides>25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3" baseType="lpstr">
      <vt:lpstr>Arial</vt:lpstr>
      <vt:lpstr>Wingdings</vt:lpstr>
      <vt:lpstr>SVN-Whimsy</vt:lpstr>
      <vt:lpstr>Nunito</vt:lpstr>
      <vt:lpstr>Fira Sans Extra Condensed Medium</vt:lpstr>
      <vt:lpstr>Times New Roman</vt:lpstr>
      <vt:lpstr>Nanum Pen Script</vt:lpstr>
      <vt:lpstr>World Environment Day by Slidesgo</vt:lpstr>
      <vt:lpstr>Bản trình bày PowerPoint</vt:lpstr>
      <vt:lpstr>Bản trình bày PowerPoint</vt:lpstr>
      <vt:lpstr>Bản trình bày PowerPoint</vt:lpstr>
      <vt:lpstr>I. TRỒNG RỪNG</vt:lpstr>
      <vt:lpstr>1. Thời vụ trồng rừng</vt:lpstr>
      <vt:lpstr>1. Thời vụ trồng rừng</vt:lpstr>
      <vt:lpstr>Bản trình bày PowerPoint</vt:lpstr>
      <vt:lpstr>Hoạt động nhóm</vt:lpstr>
      <vt:lpstr>Bản trình bày PowerPoint</vt:lpstr>
      <vt:lpstr>Bản trình bày PowerPoint</vt:lpstr>
      <vt:lpstr>Bản trình bày PowerPoint</vt:lpstr>
      <vt:lpstr>Trồng rừng bằng hạt</vt:lpstr>
      <vt:lpstr>Bản trình bày PowerPoint</vt:lpstr>
      <vt:lpstr>QUAN SÁT 1 SỐ HÌNH ẢNH TRỒNG RỪNG</vt:lpstr>
      <vt:lpstr>II. Chăm sóc cây rừng</vt:lpstr>
      <vt:lpstr>Bản trình bày PowerPoint</vt:lpstr>
      <vt:lpstr>II. Chăm sóc cây rừng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 </dc:title>
  <dc:creator>Hoang Mui</dc:creator>
  <cp:lastModifiedBy>truong yen nhi</cp:lastModifiedBy>
  <cp:revision>57</cp:revision>
  <dcterms:modified xsi:type="dcterms:W3CDTF">2023-12-18T18:15:23Z</dcterms:modified>
</cp:coreProperties>
</file>