
<file path=[Content_Types].xml><?xml version="1.0" encoding="utf-8"?>
<Types xmlns="http://schemas.openxmlformats.org/package/2006/content-types"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1"/>
  </p:notesMasterIdLst>
  <p:sldIdLst>
    <p:sldId id="256" r:id="rId5"/>
    <p:sldId id="285" r:id="rId6"/>
    <p:sldId id="291" r:id="rId7"/>
    <p:sldId id="258" r:id="rId8"/>
    <p:sldId id="257" r:id="rId9"/>
    <p:sldId id="306" r:id="rId10"/>
    <p:sldId id="264" r:id="rId11"/>
    <p:sldId id="265" r:id="rId12"/>
    <p:sldId id="286" r:id="rId13"/>
    <p:sldId id="266" r:id="rId14"/>
    <p:sldId id="287" r:id="rId15"/>
    <p:sldId id="267" r:id="rId16"/>
    <p:sldId id="268" r:id="rId17"/>
    <p:sldId id="279" r:id="rId18"/>
    <p:sldId id="302" r:id="rId19"/>
    <p:sldId id="29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E79"/>
    <a:srgbClr val="FAED3B"/>
    <a:srgbClr val="15142A"/>
    <a:srgbClr val="70AD47"/>
    <a:srgbClr val="A7FDFF"/>
    <a:srgbClr val="3CDFE6"/>
    <a:srgbClr val="0C0D0E"/>
    <a:srgbClr val="ED7D31"/>
    <a:srgbClr val="C55A11"/>
    <a:srgbClr val="FFD3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56" autoAdjust="0"/>
    <p:restoredTop sz="84954" autoAdjust="0"/>
  </p:normalViewPr>
  <p:slideViewPr>
    <p:cSldViewPr snapToGrid="0">
      <p:cViewPr varScale="1">
        <p:scale>
          <a:sx n="96" d="100"/>
          <a:sy n="96" d="100"/>
        </p:scale>
        <p:origin x="142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9B0E6-B9BF-4E2D-AE08-8C7EBB196A2E}" type="datetimeFigureOut">
              <a:rPr lang="en-US" smtClean="0"/>
              <a:t>12/15/2022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3816F-A1CF-4485-B308-1B9F14B36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839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3187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53816F-A1CF-4485-B308-1B9F14B36E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75439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53816F-A1CF-4485-B308-1B9F14B36E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521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4913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6888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0535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3514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2913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7901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2337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53816F-A1CF-4485-B308-1B9F14B36E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4024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0C5E7-B1A1-4648-89D2-17B0F1E7F5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140298-3E00-4E73-B947-697E69282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BB99EB-0E86-4FEA-A9C4-501D4E755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12/15/2022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31F536-58DF-4935-AE3B-7A08C0312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95127-BE30-42B7-9BE5-B83CC6A2E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751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AE108-9C7F-4CDC-AD71-B576580A1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03746-779A-435F-995A-5BF82C86C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84E866-B322-455F-AC32-8C164B8CD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12/15/2022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0D61E0-F80F-48E7-A817-F1CECBEE9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F34AFC-4299-43F1-A312-79EF0102C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746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E1D3E-E4B6-4EAA-BFB4-25A0557A6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7E0856-45A8-4EAD-A9D6-8A993968A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0EEBE1-2BAF-4C94-8403-6E8454F9B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12/15/2022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358F46-E931-4D79-94A5-037AFD073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130D95-EF5F-4A0A-93BD-73AEE2C2F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256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ABEC0-6253-4360-B586-B9D20933D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46E20B-8661-4C60-84FB-4892E8B486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32BE45-79E4-479B-BD2F-46CCB0BEE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89105E-DF25-4F38-BDE2-9B00C2C44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12/15/2022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D9C4A8-7467-4BAD-98A2-0B63CAC19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C5C5C0-08E4-4F7B-9E80-8925539D2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407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FF641-A5CC-4263-A394-2112D623A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4D6865-C632-473C-AEC8-8D3F71562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FDBD19-4D33-4F6A-9938-6A04B3888E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697E46-CE4D-480E-A997-2B53B2DF55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8B7E36-823F-4FD4-B826-E450A12480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BB3B14-C886-4F84-9FD5-11C8320E1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12/15/2022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9AF591-4BBF-4BF2-9EF7-F8B114DFA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2B1A04-B244-4AE3-8997-9B075B105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44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408F1-BB29-4C6F-91C9-653A730BE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54FEF9-8D09-4091-BE99-B6264EBD3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12/15/2022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5F49AA-83D5-4063-9CDE-AA7763048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A2B27C-3C99-4208-B425-775413C53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03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2A62B2-A6D1-4A6F-8B20-80606F478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12/15/2022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2E4958-7A46-4331-B2D8-2C31D8FCB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C8548B-339B-46B2-BF01-1EE3DDC72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661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F408F-8083-4F07-9628-074C7AFE4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0477E0-A333-439D-A531-30B39A813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D59501-D187-414C-AACE-F838720036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35F890-BB8A-49E1-880A-924FD6FE4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12/15/2022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CA38FE-429A-41E7-942D-ECCE639D3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01D9BC-0038-4041-AE2C-657BF99D4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561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56CFD-7F35-482C-A50F-B3D43ACB0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D7F3EF-0FE9-46C4-A116-5DA6E26B0D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0B4041-0F17-42D8-AF16-AB099A39FF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AF67FF-F8F1-4B22-A471-9317ED3A2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12/15/2022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3D6993-98F8-4234-B24A-02D4DB41C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A34037-0E7D-4379-ACA0-98611B2F7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197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45B175-C851-453B-B2A0-9A5CFCADC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F4A2-0E4F-4E49-A0BF-BEEC72203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28AA27-3F13-4BFD-B949-21CF319108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3F5E9-5DAC-4C4A-9DF5-C2B87276BCC8}" type="datetimeFigureOut">
              <a:rPr lang="en-US" smtClean="0"/>
              <a:t>12/15/2022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EE99A2-0FED-42D4-9FBD-08CC1C3F81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2468D4-5440-4CE2-BAB3-61D83F628C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C617D0E3-7879-4E51-9843-14E11D752E40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9411307" y="5438588"/>
            <a:ext cx="2086303" cy="165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039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10" Type="http://schemas.microsoft.com/office/2007/relationships/hdphoto" Target="../media/hdphoto1.wdp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2">
            <a:extLst>
              <a:ext uri="{FF2B5EF4-FFF2-40B4-BE49-F238E27FC236}">
                <a16:creationId xmlns:a16="http://schemas.microsoft.com/office/drawing/2014/main" id="{F4B5F415-7490-4054-85B4-10F7AE6D3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33600" y="1723703"/>
            <a:ext cx="7819697" cy="2469320"/>
          </a:xfrm>
          <a:solidFill>
            <a:schemeClr val="tx2"/>
          </a:solidFill>
        </p:spPr>
        <p:txBody>
          <a:bodyPr>
            <a:noAutofit/>
          </a:bodyPr>
          <a:lstStyle/>
          <a:p>
            <a:br>
              <a:rPr lang="en-US" sz="4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12: </a:t>
            </a:r>
            <a:r>
              <a:rPr lang="en-US" sz="4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ƯỚC</a:t>
            </a:r>
            <a:r>
              <a:rPr lang="en-US" sz="4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CHUNG VÀ </a:t>
            </a:r>
            <a:br>
              <a:rPr lang="en-US" sz="4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ƯỚC CHUNG </a:t>
            </a:r>
            <a:r>
              <a:rPr lang="en-US" sz="4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LỚN</a:t>
            </a:r>
            <a:r>
              <a:rPr lang="en-US" sz="4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NHẤT</a:t>
            </a:r>
            <a:r>
              <a:rPr lang="en-US" sz="4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4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A65E432-C1E6-4C36-BF8E-2DA25E65D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579677" y="4747910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1" descr="Clipboard">
            <a:extLst>
              <a:ext uri="{FF2B5EF4-FFF2-40B4-BE49-F238E27FC236}">
                <a16:creationId xmlns:a16="http://schemas.microsoft.com/office/drawing/2014/main" id="{2A123BD8-A09C-49C0-98E8-54B55610A9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631394">
            <a:off x="-634327" y="3883012"/>
            <a:ext cx="3194131" cy="3194131"/>
          </a:xfrm>
          <a:prstGeom prst="rect">
            <a:avLst/>
          </a:prstGeom>
        </p:spPr>
      </p:pic>
      <p:pic>
        <p:nvPicPr>
          <p:cNvPr id="19" name="Graphic 18" descr="Ruler">
            <a:extLst>
              <a:ext uri="{FF2B5EF4-FFF2-40B4-BE49-F238E27FC236}">
                <a16:creationId xmlns:a16="http://schemas.microsoft.com/office/drawing/2014/main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8889495">
            <a:off x="10171718" y="145767"/>
            <a:ext cx="1574403" cy="1574403"/>
          </a:xfrm>
          <a:prstGeom prst="rect">
            <a:avLst/>
          </a:prstGeom>
        </p:spPr>
      </p:pic>
      <p:pic>
        <p:nvPicPr>
          <p:cNvPr id="21" name="Graphic 20" descr="Pencil">
            <a:extLst>
              <a:ext uri="{FF2B5EF4-FFF2-40B4-BE49-F238E27FC236}">
                <a16:creationId xmlns:a16="http://schemas.microsoft.com/office/drawing/2014/main" id="{FFEC1660-205F-490E-800A-0D57D250BAE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  <p:pic>
        <p:nvPicPr>
          <p:cNvPr id="1030" name="Picture 6" descr="Công cụ học tập png | PNGEgg">
            <a:extLst>
              <a:ext uri="{FF2B5EF4-FFF2-40B4-BE49-F238E27FC236}">
                <a16:creationId xmlns:a16="http://schemas.microsoft.com/office/drawing/2014/main" id="{85125240-5FF1-810F-50EF-7F88380A44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5889" l="10000" r="90000">
                        <a14:foregroundMark x1="32111" y1="90444" x2="32111" y2="90444"/>
                        <a14:foregroundMark x1="53111" y1="95889" x2="53111" y2="95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8271" y="3618193"/>
            <a:ext cx="3271245" cy="3271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6397050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!!3">
            <a:extLst>
              <a:ext uri="{FF2B5EF4-FFF2-40B4-BE49-F238E27FC236}">
                <a16:creationId xmlns:a16="http://schemas.microsoft.com/office/drawing/2014/main" id="{5B19332C-1BE9-4073-BC1C-34C9F014F4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0480" y="348936"/>
            <a:ext cx="3258005" cy="290553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13369864">
            <a:off x="-2696134" y="-2064954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3616957" y="519787"/>
            <a:ext cx="7911012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en-US" sz="3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Ví dụ 5 SGK(50):</a:t>
            </a:r>
          </a:p>
          <a:p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a) Hai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sô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́ 14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̀ 33 có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́ </a:t>
            </a:r>
          </a:p>
          <a:p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cùng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Vì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b)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Hãy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chỉ ra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một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sô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́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́ </a:t>
            </a:r>
          </a:p>
          <a:p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cùng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với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2BE91C6-0B45-4BC2-9C66-9AD8236CA7FB}"/>
              </a:ext>
            </a:extLst>
          </p:cNvPr>
          <p:cNvSpPr txBox="1"/>
          <p:nvPr/>
        </p:nvSpPr>
        <p:spPr>
          <a:xfrm>
            <a:off x="2353226" y="3645873"/>
            <a:ext cx="9218288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</a:t>
            </a:r>
            <a:r>
              <a:rPr lang="en-US" sz="32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Luyện</a:t>
            </a:r>
            <a:r>
              <a:rPr lang="en-US" sz="3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tập</a:t>
            </a:r>
            <a:r>
              <a:rPr lang="en-US" sz="3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SGK(50):  </a:t>
            </a:r>
          </a:p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Hai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sô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́ 24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̀ 35 có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́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cùng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</a:t>
            </a:r>
          </a:p>
          <a:p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Vì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b)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Hãy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chỉ ra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một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sô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́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́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cùng</a:t>
            </a:r>
            <a:endParaRPr lang="en-US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với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8.</a:t>
            </a:r>
          </a:p>
        </p:txBody>
      </p:sp>
      <p:pic>
        <p:nvPicPr>
          <p:cNvPr id="9" name="Đồng hồ đếm ngược 1 phút có âm thanh sinh động">
            <a:hlinkClick r:id="" action="ppaction://media"/>
            <a:extLst>
              <a:ext uri="{FF2B5EF4-FFF2-40B4-BE49-F238E27FC236}">
                <a16:creationId xmlns:a16="http://schemas.microsoft.com/office/drawing/2014/main" id="{A8B29138-E52C-4DB2-B071-C481C0B77FE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39800" y="3928530"/>
            <a:ext cx="2898058" cy="2091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1386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9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  <p:bldLst>
      <p:bldP spid="34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B54C9AA5-FC61-431E-8AF6-0087C8FC62CB}"/>
              </a:ext>
            </a:extLst>
          </p:cNvPr>
          <p:cNvSpPr txBox="1"/>
          <p:nvPr/>
        </p:nvSpPr>
        <p:spPr>
          <a:xfrm>
            <a:off x="-71147" y="215167"/>
            <a:ext cx="508946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Hoạt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động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5 SGK(50):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B60F788-4816-404B-8B11-E660FBA36F6D}"/>
              </a:ext>
            </a:extLst>
          </p:cNvPr>
          <p:cNvSpPr txBox="1"/>
          <p:nvPr/>
        </p:nvSpPr>
        <p:spPr>
          <a:xfrm>
            <a:off x="1904999" y="3904877"/>
            <a:ext cx="4996543" cy="1743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fr-FR" sz="32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Giải</a:t>
            </a:r>
            <a:r>
              <a:rPr lang="fr-FR" sz="32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r>
              <a:rPr lang="fr-FR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a) Ta </a:t>
            </a:r>
            <a:r>
              <a:rPr lang="fr-FR" sz="32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fr-FR" sz="32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  4 = 2</a:t>
            </a:r>
            <a:r>
              <a:rPr lang="fr-FR" sz="3200" b="1" baseline="30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fr-FR" sz="32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  <a:endParaRPr lang="en-US" sz="3200" b="1" dirty="0">
              <a:solidFill>
                <a:srgbClr val="0070C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fr-FR" sz="32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             9 = 3</a:t>
            </a:r>
            <a:r>
              <a:rPr lang="fr-FR" sz="3200" b="1" baseline="30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fr-FR" sz="32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3200" b="1" dirty="0">
              <a:solidFill>
                <a:srgbClr val="0070C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fr-FR" sz="32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ƯCLN(4, 9) = 1.</a:t>
            </a:r>
            <a:endParaRPr lang="en-US" sz="3200" b="1" dirty="0">
              <a:solidFill>
                <a:srgbClr val="0070C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65D5334-4D64-4806-AD82-65509F38CF43}"/>
                  </a:ext>
                </a:extLst>
              </p:cNvPr>
              <p:cNvSpPr txBox="1"/>
              <p:nvPr/>
            </p:nvSpPr>
            <p:spPr>
              <a:xfrm>
                <a:off x="2841660" y="782009"/>
                <a:ext cx="8865486" cy="30757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514350" indent="-514350">
                  <a:lnSpc>
                    <a:spcPct val="150000"/>
                  </a:lnSpc>
                  <a:buAutoNum type="alphaLcParenR"/>
                </a:pPr>
                <a:r>
                  <a:rPr lang="en-US" sz="32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Tìm ƯCLN(4, 9) </a:t>
                </a:r>
              </a:p>
              <a:p>
                <a:pPr marL="514350" indent="-514350">
                  <a:lnSpc>
                    <a:spcPct val="150000"/>
                  </a:lnSpc>
                  <a:buAutoNum type="alphaLcParenR"/>
                </a:pPr>
                <a:r>
                  <a:rPr lang="en-US" sz="32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Có </a:t>
                </a:r>
                <a:r>
                  <a:rPr lang="en-US" sz="3200" b="1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thê</a:t>
                </a:r>
                <a:r>
                  <a:rPr lang="en-US" sz="32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̉ </a:t>
                </a:r>
                <a:r>
                  <a:rPr lang="en-US" sz="3200" b="1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rút</a:t>
                </a:r>
                <a:r>
                  <a:rPr lang="en-US" sz="32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gọn</a:t>
                </a:r>
                <a:r>
                  <a:rPr lang="en-US" sz="32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phân</a:t>
                </a:r>
                <a:r>
                  <a:rPr lang="en-US" sz="32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sô</a:t>
                </a:r>
                <a:r>
                  <a:rPr lang="en-US" sz="32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́</a:t>
                </a:r>
                <a:r>
                  <a:rPr lang="en-US" sz="3200" b="1" dirty="0"/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được</a:t>
                </a:r>
                <a:r>
                  <a:rPr lang="en-US" sz="32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nữa</a:t>
                </a:r>
                <a:r>
                  <a:rPr lang="en-US" sz="32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hay  </a:t>
                </a:r>
                <a:r>
                  <a:rPr lang="en-US" sz="3200" b="1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32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65D5334-4D64-4806-AD82-65509F38CF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1660" y="782009"/>
                <a:ext cx="8865486" cy="3075778"/>
              </a:xfrm>
              <a:prstGeom prst="rect">
                <a:avLst/>
              </a:prstGeom>
              <a:blipFill>
                <a:blip r:embed="rId3"/>
                <a:stretch>
                  <a:fillRect l="-1582" r="-1513" b="-5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CADFE63-9305-4547-92E7-5763E219458D}"/>
                  </a:ext>
                </a:extLst>
              </p:cNvPr>
              <p:cNvSpPr txBox="1"/>
              <p:nvPr/>
            </p:nvSpPr>
            <p:spPr>
              <a:xfrm>
                <a:off x="2910802" y="5355451"/>
                <a:ext cx="8562741" cy="14346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2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3200" b="1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Phân</a:t>
                </a:r>
                <a:r>
                  <a:rPr lang="en-US" sz="32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sô</a:t>
                </a:r>
                <a:r>
                  <a:rPr lang="en-US" sz="32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́</a:t>
                </a:r>
                <a:r>
                  <a:rPr lang="en-US" sz="3200" b="1" dirty="0">
                    <a:solidFill>
                      <a:srgbClr val="0070C0"/>
                    </a:solidFill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>
                    <a:solidFill>
                      <a:srgbClr val="0070C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không thể rút gọn </a:t>
                </a:r>
                <a:r>
                  <a:rPr lang="en-US" sz="3200" b="1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được</a:t>
                </a:r>
                <a:r>
                  <a:rPr lang="en-US" sz="32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nữa</a:t>
                </a:r>
                <a:r>
                  <a:rPr lang="en-US" sz="32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CADFE63-9305-4547-92E7-5763E21945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0802" y="5355451"/>
                <a:ext cx="8562741" cy="1434688"/>
              </a:xfrm>
              <a:prstGeom prst="rect">
                <a:avLst/>
              </a:prstGeom>
              <a:blipFill>
                <a:blip r:embed="rId4"/>
                <a:stretch>
                  <a:fillRect l="-1779" r="-569" b="-80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42936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" grpId="0"/>
      <p:bldP spid="20" grpId="0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13369864">
            <a:off x="-2696134" y="-2064954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  <a:solidFill>
            <a:schemeClr val="tx2"/>
          </a:solidFill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1588876" y="2133766"/>
            <a:ext cx="8850524" cy="218521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Khái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niệm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sô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́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tối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giản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là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sô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́ có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̉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̀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mẫu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là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sô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́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́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cùng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05090147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E278ABA-7F65-4A34-9F1F-59252434AA20}"/>
                  </a:ext>
                </a:extLst>
              </p:cNvPr>
              <p:cNvSpPr txBox="1"/>
              <p:nvPr/>
            </p:nvSpPr>
            <p:spPr>
              <a:xfrm>
                <a:off x="2892574" y="2690768"/>
                <a:ext cx="8865486" cy="39784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200" b="1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Giải:</a:t>
                </a:r>
                <a:r>
                  <a:rPr lang="en-US" sz="32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a) ƯCLN(16, 20) = 4. </a:t>
                </a:r>
                <a:r>
                  <a:rPr lang="en-US" sz="3200" b="1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Vậy</a:t>
                </a:r>
                <a:r>
                  <a:rPr lang="en-US" sz="32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𝟏𝟔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𝟐𝟎</m:t>
                        </m:r>
                      </m:den>
                    </m:f>
                    <m:r>
                      <a:rPr lang="en-US" sz="40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𝟏𝟔</m:t>
                        </m:r>
                        <m:r>
                          <a:rPr lang="en-US" sz="4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sz="4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𝟐𝟎</m:t>
                        </m:r>
                        <m:r>
                          <a:rPr lang="en-US" sz="4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sz="4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en-US" sz="40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en-US" sz="4000" b="1" i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2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b) Ta có: 18: 3 = 6;</a:t>
                </a:r>
                <a14:m>
                  <m:oMath xmlns:m="http://schemas.openxmlformats.org/officeDocument/2006/math">
                    <m:r>
                      <a:rPr lang="en-US" sz="40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0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  <m:r>
                      <a:rPr lang="en-US" sz="4000" b="1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4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4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  <m:r>
                          <a:rPr lang="en-US" sz="4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  <m:r>
                          <a:rPr lang="en-US" sz="4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4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  <m:r>
                      <a:rPr lang="en-US" sz="4000" b="1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𝟏𝟖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𝟒𝟐</m:t>
                        </m:r>
                      </m:den>
                    </m:f>
                  </m:oMath>
                </a14:m>
                <a:endParaRPr lang="en-US" sz="40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2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    Vậy </a:t>
                </a:r>
                <a:r>
                  <a:rPr lang="en-US" sz="3200" b="1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phân</a:t>
                </a:r>
                <a:r>
                  <a:rPr lang="en-US" sz="32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sô</a:t>
                </a:r>
                <a:r>
                  <a:rPr lang="en-US" sz="32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́ </a:t>
                </a:r>
                <a:r>
                  <a:rPr lang="en-US" sz="3200" b="1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cần</a:t>
                </a:r>
                <a:r>
                  <a:rPr lang="en-US" sz="32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tìm</a:t>
                </a:r>
                <a:r>
                  <a:rPr lang="en-US" sz="32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là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𝟏𝟖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𝟒𝟐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E278ABA-7F65-4A34-9F1F-59252434AA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2574" y="2690768"/>
                <a:ext cx="8865486" cy="3978461"/>
              </a:xfrm>
              <a:prstGeom prst="rect">
                <a:avLst/>
              </a:prstGeom>
              <a:blipFill>
                <a:blip r:embed="rId4"/>
                <a:stretch>
                  <a:fillRect l="-1788" b="-19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0BDFFD3-1E9D-4C2F-8AC5-A61F03E4A4AE}"/>
                  </a:ext>
                </a:extLst>
              </p:cNvPr>
              <p:cNvSpPr txBox="1"/>
              <p:nvPr/>
            </p:nvSpPr>
            <p:spPr>
              <a:xfrm>
                <a:off x="2306227" y="-217658"/>
                <a:ext cx="9983741" cy="12536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200" b="1" i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Ví dụ 6: </a:t>
                </a:r>
                <a:r>
                  <a:rPr lang="en-US" sz="32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3200" b="1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Rút</a:t>
                </a:r>
                <a:r>
                  <a:rPr lang="en-US" sz="32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gọn</a:t>
                </a:r>
                <a:r>
                  <a:rPr lang="en-US" sz="32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phân</a:t>
                </a:r>
                <a:r>
                  <a:rPr lang="en-US" sz="32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sô</a:t>
                </a:r>
                <a:r>
                  <a:rPr lang="en-US" sz="32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́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𝟏𝟔</m:t>
                        </m:r>
                      </m:num>
                      <m:den>
                        <m:r>
                          <a:rPr lang="en-US" sz="3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𝟐𝟎</m:t>
                        </m:r>
                      </m:den>
                    </m:f>
                    <m:r>
                      <a:rPr lang="en-US" sz="3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b="1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vê</a:t>
                </a:r>
                <a:r>
                  <a:rPr lang="en-US" sz="32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̀ </a:t>
                </a:r>
                <a:r>
                  <a:rPr lang="en-US" sz="3200" b="1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phân</a:t>
                </a:r>
                <a:r>
                  <a:rPr lang="en-US" sz="32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sô</a:t>
                </a:r>
                <a:r>
                  <a:rPr lang="en-US" sz="32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́ </a:t>
                </a:r>
                <a:r>
                  <a:rPr lang="en-US" sz="3200" b="1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tối</a:t>
                </a:r>
                <a:r>
                  <a:rPr lang="en-US" sz="32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giản</a:t>
                </a:r>
                <a:r>
                  <a:rPr lang="en-US" sz="32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0BDFFD3-1E9D-4C2F-8AC5-A61F03E4A4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6227" y="-217658"/>
                <a:ext cx="9983741" cy="1253677"/>
              </a:xfrm>
              <a:prstGeom prst="rect">
                <a:avLst/>
              </a:prstGeom>
              <a:blipFill>
                <a:blip r:embed="rId5"/>
                <a:stretch>
                  <a:fillRect l="-1526" r="-427" b="-24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D789A01-926F-4152-9ED7-6D53C82D0CE6}"/>
                  </a:ext>
                </a:extLst>
              </p:cNvPr>
              <p:cNvSpPr txBox="1"/>
              <p:nvPr/>
            </p:nvSpPr>
            <p:spPr>
              <a:xfrm>
                <a:off x="3900055" y="647503"/>
                <a:ext cx="9551680" cy="22028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2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3200" b="1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Tìm</a:t>
                </a:r>
                <a:r>
                  <a:rPr lang="en-US" sz="32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một</a:t>
                </a:r>
                <a:r>
                  <a:rPr lang="en-US" sz="32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phân</a:t>
                </a:r>
                <a:r>
                  <a:rPr lang="en-US" sz="32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sô</a:t>
                </a:r>
                <a:r>
                  <a:rPr lang="en-US" sz="32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́ </a:t>
                </a:r>
                <a:r>
                  <a:rPr lang="en-US" sz="3200" b="1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bằng</a:t>
                </a:r>
                <a:r>
                  <a:rPr lang="en-US" sz="32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phân</a:t>
                </a:r>
                <a:r>
                  <a:rPr lang="en-US" sz="32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sô</a:t>
                </a:r>
                <a:r>
                  <a:rPr lang="en-US" sz="32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́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sz="32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̀ có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2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tư</a:t>
                </a:r>
                <a:r>
                  <a:rPr lang="en-US" sz="32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̉ </a:t>
                </a:r>
                <a:r>
                  <a:rPr lang="en-US" sz="3200" b="1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sô</a:t>
                </a:r>
                <a:r>
                  <a:rPr lang="en-US" sz="32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́ </a:t>
                </a:r>
                <a:r>
                  <a:rPr lang="en-US" sz="3200" b="1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bằng</a:t>
                </a:r>
                <a:r>
                  <a:rPr lang="en-US" sz="32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18.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D789A01-926F-4152-9ED7-6D53C82D0C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0055" y="647503"/>
                <a:ext cx="9551680" cy="2202847"/>
              </a:xfrm>
              <a:prstGeom prst="rect">
                <a:avLst/>
              </a:prstGeom>
              <a:blipFill>
                <a:blip r:embed="rId6"/>
                <a:stretch>
                  <a:fillRect l="-1659" b="-80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2" descr="Hình ảnh Tư Duy Cậu Bé Png Tài Liệu PNG , Con Trai, Suy Nghĩ Cậu Bé, Học  Sinh Dễ Thương PNG miễn phí tải tập tin PSDComment và Vector">
            <a:extLst>
              <a:ext uri="{FF2B5EF4-FFF2-40B4-BE49-F238E27FC236}">
                <a16:creationId xmlns:a16="http://schemas.microsoft.com/office/drawing/2014/main" id="{F485C91C-8A43-4C17-FEF5-91D1C94F82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778" b="91556" l="8000" r="92889">
                        <a14:foregroundMark x1="76000" y1="12000" x2="76000" y2="12000"/>
                        <a14:foregroundMark x1="76889" y1="31556" x2="76889" y2="31556"/>
                        <a14:foregroundMark x1="8000" y1="91111" x2="8000" y2="91111"/>
                        <a14:foregroundMark x1="93333" y1="88000" x2="93333" y2="88000"/>
                        <a14:foregroundMark x1="49333" y1="91556" x2="49333" y2="91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8221" y="647503"/>
            <a:ext cx="3281362" cy="3281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91620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6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5D60562-028E-4B92-BB2B-E55173015A53}"/>
              </a:ext>
            </a:extLst>
          </p:cNvPr>
          <p:cNvSpPr/>
          <p:nvPr/>
        </p:nvSpPr>
        <p:spPr>
          <a:xfrm>
            <a:off x="112542" y="99607"/>
            <a:ext cx="11943219" cy="6658786"/>
          </a:xfrm>
          <a:custGeom>
            <a:avLst/>
            <a:gdLst>
              <a:gd name="connsiteX0" fmla="*/ 0 w 11943219"/>
              <a:gd name="connsiteY0" fmla="*/ 0 h 6658786"/>
              <a:gd name="connsiteX1" fmla="*/ 11943219 w 11943219"/>
              <a:gd name="connsiteY1" fmla="*/ 0 h 6658786"/>
              <a:gd name="connsiteX2" fmla="*/ 11943219 w 11943219"/>
              <a:gd name="connsiteY2" fmla="*/ 6658786 h 6658786"/>
              <a:gd name="connsiteX3" fmla="*/ 0 w 11943219"/>
              <a:gd name="connsiteY3" fmla="*/ 6658786 h 6658786"/>
              <a:gd name="connsiteX4" fmla="*/ 0 w 11943219"/>
              <a:gd name="connsiteY4" fmla="*/ 0 h 66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43219" h="6658786" extrusionOk="0">
                <a:moveTo>
                  <a:pt x="0" y="0"/>
                </a:moveTo>
                <a:cubicBezTo>
                  <a:pt x="4310450" y="118645"/>
                  <a:pt x="8658619" y="116012"/>
                  <a:pt x="11943219" y="0"/>
                </a:cubicBezTo>
                <a:cubicBezTo>
                  <a:pt x="11810337" y="1360470"/>
                  <a:pt x="12028170" y="5310941"/>
                  <a:pt x="11943219" y="6658786"/>
                </a:cubicBezTo>
                <a:cubicBezTo>
                  <a:pt x="10454998" y="6793386"/>
                  <a:pt x="2886094" y="6501590"/>
                  <a:pt x="0" y="6658786"/>
                </a:cubicBezTo>
                <a:cubicBezTo>
                  <a:pt x="-20187" y="5944707"/>
                  <a:pt x="-152480" y="740150"/>
                  <a:pt x="0" y="0"/>
                </a:cubicBezTo>
                <a:close/>
              </a:path>
            </a:pathLst>
          </a:custGeom>
          <a:noFill/>
          <a:ln w="69850">
            <a:solidFill>
              <a:srgbClr val="1F4E79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E530CE9-79B6-4A34-9DE8-7F769B44A120}"/>
              </a:ext>
            </a:extLst>
          </p:cNvPr>
          <p:cNvSpPr txBox="1"/>
          <p:nvPr/>
        </p:nvSpPr>
        <p:spPr>
          <a:xfrm>
            <a:off x="1572260" y="1355453"/>
            <a:ext cx="9601200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Đọc cách tìm ước chung lớn nhất bằng thuật toán Ơ – clit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(SGK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trang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52).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B32F49-3D44-4F28-BF72-F7004207C04D}"/>
              </a:ext>
            </a:extLst>
          </p:cNvPr>
          <p:cNvSpPr txBox="1"/>
          <p:nvPr/>
        </p:nvSpPr>
        <p:spPr>
          <a:xfrm>
            <a:off x="2471825" y="2737709"/>
            <a:ext cx="4950752" cy="5232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Áp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dụng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530CE9-79B6-4A34-9DE8-7F769B44A120}"/>
              </a:ext>
            </a:extLst>
          </p:cNvPr>
          <p:cNvSpPr txBox="1"/>
          <p:nvPr/>
        </p:nvSpPr>
        <p:spPr>
          <a:xfrm>
            <a:off x="2658232" y="3418616"/>
            <a:ext cx="5844637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Tìm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ƯCLN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  <a:b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a) 126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162.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b) 2268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1260.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Bằng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thuật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toán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Ơ – clit.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2877128-7561-4634-9763-C1AD77AF36EC}"/>
              </a:ext>
            </a:extLst>
          </p:cNvPr>
          <p:cNvSpPr/>
          <p:nvPr/>
        </p:nvSpPr>
        <p:spPr>
          <a:xfrm>
            <a:off x="136240" y="304800"/>
            <a:ext cx="5076892" cy="683172"/>
          </a:xfrm>
          <a:prstGeom prst="roundRect">
            <a:avLst/>
          </a:prstGeom>
          <a:solidFill>
            <a:srgbClr val="FFD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TÌM TÒI – MỞ RỘNG</a:t>
            </a:r>
          </a:p>
        </p:txBody>
      </p:sp>
    </p:spTree>
    <p:extLst>
      <p:ext uri="{BB962C8B-B14F-4D97-AF65-F5344CB8AC3E}">
        <p14:creationId xmlns:p14="http://schemas.microsoft.com/office/powerpoint/2010/main" val="32952759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5D60562-028E-4B92-BB2B-E55173015A53}"/>
              </a:ext>
            </a:extLst>
          </p:cNvPr>
          <p:cNvSpPr/>
          <p:nvPr/>
        </p:nvSpPr>
        <p:spPr>
          <a:xfrm>
            <a:off x="112542" y="99607"/>
            <a:ext cx="11943219" cy="6658786"/>
          </a:xfrm>
          <a:custGeom>
            <a:avLst/>
            <a:gdLst>
              <a:gd name="connsiteX0" fmla="*/ 0 w 11943219"/>
              <a:gd name="connsiteY0" fmla="*/ 0 h 6658786"/>
              <a:gd name="connsiteX1" fmla="*/ 11943219 w 11943219"/>
              <a:gd name="connsiteY1" fmla="*/ 0 h 6658786"/>
              <a:gd name="connsiteX2" fmla="*/ 11943219 w 11943219"/>
              <a:gd name="connsiteY2" fmla="*/ 6658786 h 6658786"/>
              <a:gd name="connsiteX3" fmla="*/ 0 w 11943219"/>
              <a:gd name="connsiteY3" fmla="*/ 6658786 h 6658786"/>
              <a:gd name="connsiteX4" fmla="*/ 0 w 11943219"/>
              <a:gd name="connsiteY4" fmla="*/ 0 h 66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43219" h="6658786" extrusionOk="0">
                <a:moveTo>
                  <a:pt x="0" y="0"/>
                </a:moveTo>
                <a:cubicBezTo>
                  <a:pt x="4310450" y="118645"/>
                  <a:pt x="8658619" y="116012"/>
                  <a:pt x="11943219" y="0"/>
                </a:cubicBezTo>
                <a:cubicBezTo>
                  <a:pt x="11810337" y="1360470"/>
                  <a:pt x="12028170" y="5310941"/>
                  <a:pt x="11943219" y="6658786"/>
                </a:cubicBezTo>
                <a:cubicBezTo>
                  <a:pt x="10454998" y="6793386"/>
                  <a:pt x="2886094" y="6501590"/>
                  <a:pt x="0" y="6658786"/>
                </a:cubicBezTo>
                <a:cubicBezTo>
                  <a:pt x="-20187" y="5944707"/>
                  <a:pt x="-152480" y="740150"/>
                  <a:pt x="0" y="0"/>
                </a:cubicBezTo>
                <a:close/>
              </a:path>
            </a:pathLst>
          </a:custGeom>
          <a:noFill/>
          <a:ln w="69850">
            <a:solidFill>
              <a:srgbClr val="1F4E79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B32F49-3D44-4F28-BF72-F7004207C04D}"/>
              </a:ext>
            </a:extLst>
          </p:cNvPr>
          <p:cNvSpPr txBox="1"/>
          <p:nvPr/>
        </p:nvSpPr>
        <p:spPr>
          <a:xfrm>
            <a:off x="1163809" y="1963065"/>
            <a:ext cx="3225311" cy="5232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a) 126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162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725913" y="1160089"/>
            <a:ext cx="10374413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endParaRPr kumimoji="0" lang="en-US" sz="3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5913120" y="1896059"/>
            <a:ext cx="0" cy="4742567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59" name="Group 58"/>
          <p:cNvGrpSpPr/>
          <p:nvPr/>
        </p:nvGrpSpPr>
        <p:grpSpPr>
          <a:xfrm>
            <a:off x="315742" y="2492836"/>
            <a:ext cx="6344432" cy="3782557"/>
            <a:chOff x="517232" y="2561676"/>
            <a:chExt cx="6344432" cy="3782557"/>
          </a:xfrm>
        </p:grpSpPr>
        <p:sp>
          <p:nvSpPr>
            <p:cNvPr id="10" name="TextBox 9"/>
            <p:cNvSpPr txBox="1"/>
            <p:nvPr/>
          </p:nvSpPr>
          <p:spPr>
            <a:xfrm>
              <a:off x="3414151" y="2561676"/>
              <a:ext cx="1148080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4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162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689448" y="3256751"/>
              <a:ext cx="1148080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4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36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059094" y="3256493"/>
              <a:ext cx="569742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4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617721" y="2574833"/>
              <a:ext cx="1148080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4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126</a:t>
              </a:r>
            </a:p>
          </p:txBody>
        </p:sp>
        <p:cxnSp>
          <p:nvCxnSpPr>
            <p:cNvPr id="19" name="Straight Connector 18"/>
            <p:cNvCxnSpPr/>
            <p:nvPr/>
          </p:nvCxnSpPr>
          <p:spPr>
            <a:xfrm flipH="1">
              <a:off x="2402604" y="4521988"/>
              <a:ext cx="94003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2402604" y="3965668"/>
              <a:ext cx="0" cy="1112641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3414152" y="3864704"/>
              <a:ext cx="1057030" cy="122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2836631" y="4589334"/>
              <a:ext cx="62554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4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621672" y="3906436"/>
              <a:ext cx="792285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4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18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504072" y="3910340"/>
              <a:ext cx="853049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4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36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921370" y="3911666"/>
              <a:ext cx="611163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4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736693" y="4589334"/>
              <a:ext cx="59498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4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35" name="Oval 34"/>
            <p:cNvSpPr/>
            <p:nvPr/>
          </p:nvSpPr>
          <p:spPr>
            <a:xfrm>
              <a:off x="2578889" y="3871617"/>
              <a:ext cx="724630" cy="72463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17232" y="5728680"/>
              <a:ext cx="6344432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Vậy</a:t>
              </a:r>
              <a:r>
                <a:rPr kumimoji="0" lang="en-US" sz="34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ƯCLN (126,162) = 18</a:t>
              </a:r>
            </a:p>
          </p:txBody>
        </p:sp>
        <p:cxnSp>
          <p:nvCxnSpPr>
            <p:cNvPr id="55" name="Straight Connector 54"/>
            <p:cNvCxnSpPr/>
            <p:nvPr/>
          </p:nvCxnSpPr>
          <p:spPr>
            <a:xfrm>
              <a:off x="4562037" y="2641608"/>
              <a:ext cx="0" cy="1112641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3413957" y="3299022"/>
              <a:ext cx="0" cy="1112641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H="1">
              <a:off x="4562037" y="3160293"/>
              <a:ext cx="1076960" cy="5926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8" name="TextBox 57"/>
            <p:cNvSpPr txBox="1"/>
            <p:nvPr/>
          </p:nvSpPr>
          <p:spPr>
            <a:xfrm>
              <a:off x="2402410" y="3245483"/>
              <a:ext cx="1148080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4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126</a:t>
              </a: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6015335" y="2576659"/>
            <a:ext cx="6344432" cy="3732231"/>
            <a:chOff x="170424" y="2563502"/>
            <a:chExt cx="6344432" cy="3732231"/>
          </a:xfrm>
        </p:grpSpPr>
        <p:sp>
          <p:nvSpPr>
            <p:cNvPr id="61" name="TextBox 60"/>
            <p:cNvSpPr txBox="1"/>
            <p:nvPr/>
          </p:nvSpPr>
          <p:spPr>
            <a:xfrm>
              <a:off x="3342640" y="2570379"/>
              <a:ext cx="1148080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4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2268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3386974" y="3206041"/>
              <a:ext cx="1148080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4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1008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5324455" y="3245892"/>
              <a:ext cx="569742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4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4623711" y="2563502"/>
              <a:ext cx="1148080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4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1260</a:t>
              </a:r>
            </a:p>
          </p:txBody>
        </p:sp>
        <p:cxnSp>
          <p:nvCxnSpPr>
            <p:cNvPr id="65" name="Straight Connector 64"/>
            <p:cNvCxnSpPr/>
            <p:nvPr/>
          </p:nvCxnSpPr>
          <p:spPr>
            <a:xfrm flipH="1">
              <a:off x="2402604" y="4521988"/>
              <a:ext cx="94003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2402604" y="3965668"/>
              <a:ext cx="0" cy="1112641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flipH="1">
              <a:off x="3414152" y="3864704"/>
              <a:ext cx="1057030" cy="122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8" name="TextBox 67"/>
            <p:cNvSpPr txBox="1"/>
            <p:nvPr/>
          </p:nvSpPr>
          <p:spPr>
            <a:xfrm>
              <a:off x="2944127" y="4569428"/>
              <a:ext cx="62554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4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2501898" y="3926483"/>
              <a:ext cx="1067776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4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252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1191496" y="3910340"/>
              <a:ext cx="1165626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4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1008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4119923" y="3925314"/>
              <a:ext cx="611163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4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1898367" y="4619944"/>
              <a:ext cx="59498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4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73" name="Oval 72"/>
            <p:cNvSpPr/>
            <p:nvPr/>
          </p:nvSpPr>
          <p:spPr>
            <a:xfrm>
              <a:off x="2531156" y="3839746"/>
              <a:ext cx="828881" cy="828881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170424" y="5680180"/>
              <a:ext cx="6344432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Vậy</a:t>
              </a:r>
              <a:r>
                <a:rPr kumimoji="0" lang="en-US" sz="34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ƯCLN (2268,1260) = 252</a:t>
              </a:r>
            </a:p>
          </p:txBody>
        </p:sp>
        <p:cxnSp>
          <p:nvCxnSpPr>
            <p:cNvPr id="75" name="Straight Connector 74"/>
            <p:cNvCxnSpPr/>
            <p:nvPr/>
          </p:nvCxnSpPr>
          <p:spPr>
            <a:xfrm>
              <a:off x="4562037" y="2641608"/>
              <a:ext cx="0" cy="1112641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>
              <a:off x="3413957" y="3299022"/>
              <a:ext cx="0" cy="1112641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flipH="1">
              <a:off x="4562037" y="3160293"/>
              <a:ext cx="1076960" cy="5926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8" name="TextBox 77"/>
            <p:cNvSpPr txBox="1"/>
            <p:nvPr/>
          </p:nvSpPr>
          <p:spPr>
            <a:xfrm>
              <a:off x="2232707" y="3256064"/>
              <a:ext cx="1148080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4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1260</a:t>
              </a:r>
            </a:p>
          </p:txBody>
        </p:sp>
      </p:grpSp>
      <p:sp>
        <p:nvSpPr>
          <p:cNvPr id="79" name="TextBox 78">
            <a:extLst>
              <a:ext uri="{FF2B5EF4-FFF2-40B4-BE49-F238E27FC236}">
                <a16:creationId xmlns:a16="http://schemas.microsoft.com/office/drawing/2014/main" id="{3EB32F49-3D44-4F28-BF72-F7004207C04D}"/>
              </a:ext>
            </a:extLst>
          </p:cNvPr>
          <p:cNvSpPr txBox="1"/>
          <p:nvPr/>
        </p:nvSpPr>
        <p:spPr>
          <a:xfrm>
            <a:off x="6562267" y="1934268"/>
            <a:ext cx="3225311" cy="5232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b) 2268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1260</a:t>
            </a: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A9B208EC-8915-4183-93C1-D8E333993086}"/>
              </a:ext>
            </a:extLst>
          </p:cNvPr>
          <p:cNvSpPr/>
          <p:nvPr/>
        </p:nvSpPr>
        <p:spPr>
          <a:xfrm>
            <a:off x="136240" y="304800"/>
            <a:ext cx="5076892" cy="683172"/>
          </a:xfrm>
          <a:prstGeom prst="roundRect">
            <a:avLst/>
          </a:prstGeom>
          <a:solidFill>
            <a:srgbClr val="FFD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TÌM TÒI – MỞ RỘNG</a:t>
            </a:r>
          </a:p>
        </p:txBody>
      </p:sp>
    </p:spTree>
    <p:extLst>
      <p:ext uri="{BB962C8B-B14F-4D97-AF65-F5344CB8AC3E}">
        <p14:creationId xmlns:p14="http://schemas.microsoft.com/office/powerpoint/2010/main" val="3905483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7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5D60562-028E-4B92-BB2B-E55173015A53}"/>
              </a:ext>
            </a:extLst>
          </p:cNvPr>
          <p:cNvSpPr/>
          <p:nvPr/>
        </p:nvSpPr>
        <p:spPr>
          <a:xfrm>
            <a:off x="112542" y="99607"/>
            <a:ext cx="11943219" cy="6658786"/>
          </a:xfrm>
          <a:custGeom>
            <a:avLst/>
            <a:gdLst>
              <a:gd name="connsiteX0" fmla="*/ 0 w 11943219"/>
              <a:gd name="connsiteY0" fmla="*/ 0 h 6658786"/>
              <a:gd name="connsiteX1" fmla="*/ 11943219 w 11943219"/>
              <a:gd name="connsiteY1" fmla="*/ 0 h 6658786"/>
              <a:gd name="connsiteX2" fmla="*/ 11943219 w 11943219"/>
              <a:gd name="connsiteY2" fmla="*/ 6658786 h 6658786"/>
              <a:gd name="connsiteX3" fmla="*/ 0 w 11943219"/>
              <a:gd name="connsiteY3" fmla="*/ 6658786 h 6658786"/>
              <a:gd name="connsiteX4" fmla="*/ 0 w 11943219"/>
              <a:gd name="connsiteY4" fmla="*/ 0 h 66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43219" h="6658786" extrusionOk="0">
                <a:moveTo>
                  <a:pt x="0" y="0"/>
                </a:moveTo>
                <a:cubicBezTo>
                  <a:pt x="4310450" y="118645"/>
                  <a:pt x="8658619" y="116012"/>
                  <a:pt x="11943219" y="0"/>
                </a:cubicBezTo>
                <a:cubicBezTo>
                  <a:pt x="11810337" y="1360470"/>
                  <a:pt x="12028170" y="5310941"/>
                  <a:pt x="11943219" y="6658786"/>
                </a:cubicBezTo>
                <a:cubicBezTo>
                  <a:pt x="10454998" y="6793386"/>
                  <a:pt x="2886094" y="6501590"/>
                  <a:pt x="0" y="6658786"/>
                </a:cubicBezTo>
                <a:cubicBezTo>
                  <a:pt x="-20187" y="5944707"/>
                  <a:pt x="-152480" y="740150"/>
                  <a:pt x="0" y="0"/>
                </a:cubicBezTo>
                <a:close/>
              </a:path>
            </a:pathLst>
          </a:custGeom>
          <a:noFill/>
          <a:ln w="69850">
            <a:solidFill>
              <a:srgbClr val="1F4E79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!!4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2119063" y="480607"/>
            <a:ext cx="7930176" cy="956117"/>
          </a:xfrm>
          <a:prstGeom prst="roundRect">
            <a:avLst>
              <a:gd name="adj" fmla="val 5000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HƯỚNG DẪN TỰ HỌC Ở NHÀ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E530CE9-79B6-4A34-9DE8-7F769B44A120}"/>
              </a:ext>
            </a:extLst>
          </p:cNvPr>
          <p:cNvSpPr txBox="1"/>
          <p:nvPr/>
        </p:nvSpPr>
        <p:spPr>
          <a:xfrm>
            <a:off x="2597890" y="2569564"/>
            <a:ext cx="8830645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Học bài theo SGK và vở ghi.</a:t>
            </a:r>
            <a:endParaRPr kumimoji="0" lang="en-US" sz="3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Làm bài tập 3</a:t>
            </a:r>
            <a:r>
              <a:rPr lang="en-US" sz="34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8</a:t>
            </a:r>
            <a:r>
              <a:rPr kumimoji="0" lang="vi-VN" sz="3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vi-VN" sz="3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SGK trang </a:t>
            </a:r>
            <a:r>
              <a:rPr kumimoji="0" lang="vi-VN" sz="3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51.</a:t>
            </a:r>
            <a:endParaRPr kumimoji="0" lang="en-US" sz="3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6022653"/>
      </p:ext>
    </p:extLst>
  </p:cSld>
  <p:clrMapOvr>
    <a:masterClrMapping/>
  </p:clrMapOvr>
  <p:transition spd="slow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1" name="WordArt 5">
            <a:extLst>
              <a:ext uri="{FF2B5EF4-FFF2-40B4-BE49-F238E27FC236}">
                <a16:creationId xmlns:a16="http://schemas.microsoft.com/office/drawing/2014/main" id="{0A0B4CF3-35C0-4031-B1C0-7DBC1D15DFD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590799" y="2057400"/>
            <a:ext cx="6868887" cy="187234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II. TÌM ƯCLN BẰNG CÁCH PHÂN TÍCH </a:t>
            </a:r>
          </a:p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CÁC SỐ RA THỪA SỐ NGUYÊN TỐ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909F8A8-6E1B-2D3C-B22B-57E8FDB6CF8A}"/>
              </a:ext>
            </a:extLst>
          </p:cNvPr>
          <p:cNvSpPr txBox="1"/>
          <p:nvPr/>
        </p:nvSpPr>
        <p:spPr>
          <a:xfrm rot="5400000">
            <a:off x="8555995" y="3138297"/>
            <a:ext cx="6477000" cy="461665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HÌNH THÀNH KIẾN THỨC</a:t>
            </a:r>
            <a:endParaRPr lang="en-US" sz="240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652606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B54C9AA5-FC61-431E-8AF6-0087C8FC62CB}"/>
              </a:ext>
            </a:extLst>
          </p:cNvPr>
          <p:cNvSpPr txBox="1"/>
          <p:nvPr/>
        </p:nvSpPr>
        <p:spPr>
          <a:xfrm>
            <a:off x="1177901" y="567737"/>
            <a:ext cx="499314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Hoạt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động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3 SGK(49):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759D96E-BF12-4520-A181-4790B5673605}"/>
              </a:ext>
            </a:extLst>
          </p:cNvPr>
          <p:cNvSpPr txBox="1"/>
          <p:nvPr/>
        </p:nvSpPr>
        <p:spPr>
          <a:xfrm>
            <a:off x="5977135" y="556293"/>
            <a:ext cx="393412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Tìm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ƯCLN(36, 48):</a:t>
            </a:r>
            <a:endParaRPr lang="en-US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0D1AD136-8E35-4E9E-B59A-9FB62E699FB1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  <a:solidFill>
            <a:schemeClr val="tx2"/>
          </a:solidFill>
        </p:grpSpPr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759E632F-C2A4-4EFB-8739-936AB0307682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2B44D666-0733-43E4-9D31-86E2BCE7BA29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TRẢI NGHIỆM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409E3138-5EE3-4E6C-9F92-34C7FCDFE68B}"/>
              </a:ext>
            </a:extLst>
          </p:cNvPr>
          <p:cNvSpPr txBox="1"/>
          <p:nvPr/>
        </p:nvSpPr>
        <p:spPr>
          <a:xfrm>
            <a:off x="1324981" y="1124298"/>
            <a:ext cx="1014842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i="1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Bước</a:t>
            </a:r>
            <a:r>
              <a:rPr lang="en-US" sz="2800" b="1" i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Phân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tích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36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va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̀ 48 ra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thừa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sô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́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nguyên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tô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́</a:t>
            </a:r>
            <a:endParaRPr lang="en-US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85887EB4-C68C-4F62-8B06-C7822D20B1FF}"/>
              </a:ext>
            </a:extLst>
          </p:cNvPr>
          <p:cNvSpPr txBox="1"/>
          <p:nvPr/>
        </p:nvSpPr>
        <p:spPr>
          <a:xfrm>
            <a:off x="3091581" y="1543643"/>
            <a:ext cx="349165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 có: 36 = 2</a:t>
            </a:r>
            <a:r>
              <a:rPr lang="en-US" sz="2800" b="1" baseline="300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3</a:t>
            </a:r>
            <a:r>
              <a:rPr lang="en-US" sz="2800" b="1" baseline="300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</a:p>
          <a:p>
            <a:pPr algn="just"/>
            <a:r>
              <a:rPr lang="en-US" sz="2800" b="1" baseline="30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48 = 2</a:t>
            </a:r>
            <a:r>
              <a:rPr lang="en-US" sz="2800" b="1" baseline="30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3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E2064763-1060-4FBC-B883-4B07C1DD618E}"/>
              </a:ext>
            </a:extLst>
          </p:cNvPr>
          <p:cNvSpPr txBox="1"/>
          <p:nvPr/>
        </p:nvSpPr>
        <p:spPr>
          <a:xfrm>
            <a:off x="1393412" y="2436962"/>
            <a:ext cx="1014842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i="1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Bước</a:t>
            </a:r>
            <a:r>
              <a:rPr lang="en-US" sz="2800" b="1" i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Chọn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ra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các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thừa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sô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́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nguyên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tô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́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chung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của</a:t>
            </a:r>
            <a:endParaRPr lang="en-US" sz="2800" b="1" dirty="0">
              <a:solidFill>
                <a:srgbClr val="0070C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36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va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̀ 48 là 2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va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̀ 3</a:t>
            </a:r>
            <a:endParaRPr lang="en-US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A2947AB9-8E6F-4717-9607-2B6D9728D8C3}"/>
              </a:ext>
            </a:extLst>
          </p:cNvPr>
          <p:cNvSpPr txBox="1"/>
          <p:nvPr/>
        </p:nvSpPr>
        <p:spPr>
          <a:xfrm>
            <a:off x="1324981" y="3320910"/>
            <a:ext cx="10148422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i="1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Bước</a:t>
            </a:r>
            <a:r>
              <a:rPr lang="en-US" sz="2800" b="1" i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3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Với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mỗi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thừa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sô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́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nguyên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tô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́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chung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va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̀ 3, ta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chọn</a:t>
            </a:r>
            <a:endParaRPr lang="en-US" sz="2800" b="1" dirty="0">
              <a:solidFill>
                <a:srgbClr val="0070C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lũy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thừa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với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sô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́ mũ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nho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̉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nhất</a:t>
            </a:r>
            <a:endParaRPr lang="en-US" sz="2800" b="1" dirty="0">
              <a:solidFill>
                <a:srgbClr val="0070C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Sô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́ mũ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nho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̉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nhất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của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là 2; ta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chọn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r>
              <a:rPr lang="en-US" sz="2800" b="1" baseline="30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*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Sô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́ mũ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nho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̉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nhất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của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là 1; ta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chọn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  <a:r>
              <a:rPr lang="en-US" sz="2800" b="1" baseline="30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C555655B-D9E6-4ECA-9A9C-5CD727B04DE7}"/>
              </a:ext>
            </a:extLst>
          </p:cNvPr>
          <p:cNvSpPr txBox="1"/>
          <p:nvPr/>
        </p:nvSpPr>
        <p:spPr>
          <a:xfrm>
            <a:off x="1426060" y="5070609"/>
            <a:ext cx="1014842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i="1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Bước</a:t>
            </a:r>
            <a:r>
              <a:rPr lang="en-US" sz="2800" b="1" i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4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Lấy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tích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của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các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lũy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thừa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đa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̃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chọn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ta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nhận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được</a:t>
            </a:r>
            <a:endParaRPr lang="en-US" sz="2800" b="1" dirty="0">
              <a:solidFill>
                <a:srgbClr val="0070C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ước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chung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lớn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nhất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cần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tìm</a:t>
            </a:r>
            <a:endParaRPr lang="en-US" sz="2800" b="1" dirty="0">
              <a:solidFill>
                <a:srgbClr val="0070C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594C2AC7-166F-4BE2-B27D-25B12090AD4B}"/>
              </a:ext>
            </a:extLst>
          </p:cNvPr>
          <p:cNvSpPr txBox="1"/>
          <p:nvPr/>
        </p:nvSpPr>
        <p:spPr>
          <a:xfrm>
            <a:off x="3456198" y="6028236"/>
            <a:ext cx="523060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ƯCLN(36, 48) = 2</a:t>
            </a:r>
            <a:r>
              <a:rPr lang="en-US" sz="3200" b="1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  <a:r>
              <a:rPr lang="en-US" sz="3200" b="1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12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BC8C983-D9A7-A0EC-58E1-92D8356488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063" y="16488"/>
            <a:ext cx="1083592" cy="1136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9527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52" grpId="0"/>
      <p:bldP spid="53" grpId="0"/>
      <p:bldP spid="54" grpId="0"/>
      <p:bldP spid="55" grpId="0"/>
      <p:bldP spid="56" grpId="0"/>
      <p:bldP spid="5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874253" y="963503"/>
            <a:ext cx="10497390" cy="12445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4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T</a:t>
            </a:r>
            <a:r>
              <a:rPr lang="vi-VN" sz="34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rình</a:t>
            </a:r>
            <a:r>
              <a:rPr lang="en-US" sz="34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bày</a:t>
            </a:r>
            <a:r>
              <a:rPr lang="vi-VN" sz="34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các bước tìm ước chung lớn nhất bằng cách phân tích các số ra thừa số nguyên tố</a:t>
            </a:r>
            <a:r>
              <a:rPr lang="en-US" sz="34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1ED5D934-1005-42E7-B9E8-65E9CE12B957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  <a:solidFill>
            <a:schemeClr val="tx2"/>
          </a:solidFill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E77C13A5-0834-400F-A56E-4C74E35B6AE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512712A-CFC7-4140-8BF0-0E597115E51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pic>
        <p:nvPicPr>
          <p:cNvPr id="2050" name="Picture 2" descr="Hình ảnh Tư Duy Cậu Bé Png Tài Liệu PNG , Con Trai, Suy Nghĩ Cậu Bé, Học  Sinh Dễ Thương PNG miễn phí tải tập tin PSDComment và Vector">
            <a:extLst>
              <a:ext uri="{FF2B5EF4-FFF2-40B4-BE49-F238E27FC236}">
                <a16:creationId xmlns:a16="http://schemas.microsoft.com/office/drawing/2014/main" id="{63308994-FAB6-4129-1547-9D1AA9C76F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78" b="91556" l="8000" r="92889">
                        <a14:foregroundMark x1="76000" y1="12000" x2="76000" y2="12000"/>
                        <a14:foregroundMark x1="76889" y1="31556" x2="76889" y2="31556"/>
                        <a14:foregroundMark x1="8000" y1="91111" x2="8000" y2="91111"/>
                        <a14:foregroundMark x1="93333" y1="88000" x2="93333" y2="88000"/>
                        <a14:foregroundMark x1="49333" y1="91556" x2="49333" y2="91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932" y="2613135"/>
            <a:ext cx="3281362" cy="3281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8991210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91C23CF-779A-75A4-04F6-7288EC08C813}"/>
              </a:ext>
            </a:extLst>
          </p:cNvPr>
          <p:cNvSpPr/>
          <p:nvPr/>
        </p:nvSpPr>
        <p:spPr>
          <a:xfrm>
            <a:off x="1243520" y="1785257"/>
            <a:ext cx="10600136" cy="421277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742257-3980-4551-868A-26DC3CB82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3471" y="3429000"/>
            <a:ext cx="10490185" cy="903475"/>
          </a:xfrm>
        </p:spPr>
        <p:txBody>
          <a:bodyPr>
            <a:noAutofit/>
          </a:bodyPr>
          <a:lstStyle/>
          <a:p>
            <a:r>
              <a:rPr lang="en-US" sz="32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32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Bước</a:t>
            </a:r>
            <a:r>
              <a:rPr lang="en-US" sz="32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tích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mỗi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sô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́ ra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thừa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sô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́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́</a:t>
            </a:r>
            <a:b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32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Bước</a:t>
            </a:r>
            <a:r>
              <a:rPr lang="en-US" sz="32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Chọn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ra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các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thừa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sô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́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́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b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32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Bước</a:t>
            </a:r>
            <a:r>
              <a:rPr lang="en-US" sz="32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Với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mỗi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thừa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sô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́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́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ta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chọn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lũy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thừa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với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sô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́ mũ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nho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̉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nhất</a:t>
            </a:r>
            <a:b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32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Bước</a:t>
            </a:r>
            <a:r>
              <a:rPr lang="en-US" sz="32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Lấy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tích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của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các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thừa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sô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́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̃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chọn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ta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nhận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được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ước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lớn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nhất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cần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tìm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5" name="!!1">
            <a:extLst>
              <a:ext uri="{FF2B5EF4-FFF2-40B4-BE49-F238E27FC236}">
                <a16:creationId xmlns:a16="http://schemas.microsoft.com/office/drawing/2014/main" id="{4D3CFCA8-27ED-41FB-92A9-BA8CC0500364}"/>
              </a:ext>
            </a:extLst>
          </p:cNvPr>
          <p:cNvSpPr txBox="1"/>
          <p:nvPr/>
        </p:nvSpPr>
        <p:spPr>
          <a:xfrm>
            <a:off x="2542245" y="478222"/>
            <a:ext cx="8451963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400" b="1" dirty="0" err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Tìm</a:t>
            </a:r>
            <a:r>
              <a:rPr lang="en-US" sz="3400" b="1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ước</a:t>
            </a:r>
            <a:r>
              <a:rPr lang="en-US" sz="3400" b="1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3400" b="1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lớn</a:t>
            </a:r>
            <a:r>
              <a:rPr lang="en-US" sz="3400" b="1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nhất</a:t>
            </a:r>
            <a:r>
              <a:rPr lang="en-US" sz="3400" b="1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bằng</a:t>
            </a:r>
            <a:r>
              <a:rPr lang="en-US" sz="3400" b="1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cách</a:t>
            </a:r>
            <a:r>
              <a:rPr lang="en-US" sz="3400" b="1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3400" b="1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tích</a:t>
            </a:r>
            <a:r>
              <a:rPr lang="en-US" sz="3400" b="1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các</a:t>
            </a:r>
            <a:r>
              <a:rPr lang="en-US" sz="3400" b="1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sô</a:t>
            </a:r>
            <a:r>
              <a:rPr lang="en-US" sz="3400" b="1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́ ra </a:t>
            </a:r>
            <a:r>
              <a:rPr lang="en-US" sz="3400" b="1" dirty="0" err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thừa</a:t>
            </a:r>
            <a:r>
              <a:rPr lang="en-US" sz="3400" b="1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sô</a:t>
            </a:r>
            <a:r>
              <a:rPr lang="en-US" sz="3400" b="1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́ </a:t>
            </a:r>
            <a:r>
              <a:rPr lang="en-US" sz="3400" b="1" dirty="0" err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3400" b="1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</a:t>
            </a:r>
            <a:r>
              <a:rPr lang="en-US" sz="3400" b="1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́</a:t>
            </a:r>
            <a:endParaRPr lang="en-US" sz="3400" dirty="0">
              <a:solidFill>
                <a:srgbClr val="C55A1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D30FD70-3ADA-875A-669E-5463241FDF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7792" y="436766"/>
            <a:ext cx="986366" cy="1053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4991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7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8759D96E-BF12-4520-A181-4790B5673605}"/>
              </a:ext>
            </a:extLst>
          </p:cNvPr>
          <p:cNvSpPr txBox="1"/>
          <p:nvPr/>
        </p:nvSpPr>
        <p:spPr>
          <a:xfrm>
            <a:off x="3149175" y="2006480"/>
            <a:ext cx="40826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Tìm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ƯCLN(36, 48):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0D1AD136-8E35-4E9E-B59A-9FB62E699FB1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  <a:solidFill>
            <a:schemeClr val="tx2"/>
          </a:solidFill>
        </p:grpSpPr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759E632F-C2A4-4EFB-8739-936AB0307682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2B44D666-0733-43E4-9D31-86E2BCE7BA29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TRẢI NGHIỆM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85887EB4-C68C-4F62-8B06-C7822D20B1FF}"/>
              </a:ext>
            </a:extLst>
          </p:cNvPr>
          <p:cNvSpPr txBox="1"/>
          <p:nvPr/>
        </p:nvSpPr>
        <p:spPr>
          <a:xfrm>
            <a:off x="3976492" y="2899477"/>
            <a:ext cx="367064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 có: 36 = 2</a:t>
            </a:r>
            <a:r>
              <a:rPr lang="en-US" sz="3200" b="1" baseline="300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3</a:t>
            </a:r>
            <a:r>
              <a:rPr lang="en-US" sz="3200" b="1" baseline="300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</a:p>
          <a:p>
            <a:pPr algn="just"/>
            <a:r>
              <a:rPr lang="en-US" sz="3200" b="1" baseline="30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48 = 2</a:t>
            </a:r>
            <a:r>
              <a:rPr lang="en-US" sz="3200" b="1" baseline="30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3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594C2AC7-166F-4BE2-B27D-25B12090AD4B}"/>
              </a:ext>
            </a:extLst>
          </p:cNvPr>
          <p:cNvSpPr txBox="1"/>
          <p:nvPr/>
        </p:nvSpPr>
        <p:spPr>
          <a:xfrm>
            <a:off x="3153318" y="4065915"/>
            <a:ext cx="54987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ƯCLN(36, 48) = 2</a:t>
            </a:r>
            <a:r>
              <a:rPr lang="en-US" sz="3200" b="1" baseline="30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. 3</a:t>
            </a:r>
            <a:r>
              <a:rPr lang="en-US" sz="3200" b="1" baseline="30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12</a:t>
            </a: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E2E0CEF0-17E0-9BBA-D1A5-AEF0AC589DAD}"/>
              </a:ext>
            </a:extLst>
          </p:cNvPr>
          <p:cNvSpPr/>
          <p:nvPr/>
        </p:nvSpPr>
        <p:spPr>
          <a:xfrm>
            <a:off x="2456348" y="3067972"/>
            <a:ext cx="827314" cy="3701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3997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53" grpId="0"/>
      <p:bldP spid="57" grpId="0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!!3">
            <a:extLst>
              <a:ext uri="{FF2B5EF4-FFF2-40B4-BE49-F238E27FC236}">
                <a16:creationId xmlns:a16="http://schemas.microsoft.com/office/drawing/2014/main" id="{83F1A94D-48D5-4D73-BDAA-9118478F5E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515" y="626987"/>
            <a:ext cx="2857500" cy="257175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3292927" y="1343715"/>
            <a:ext cx="547551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Ví dụ 4 SGK(49)</a:t>
            </a:r>
          </a:p>
          <a:p>
            <a:pPr algn="ctr"/>
            <a:r>
              <a:rPr lang="en-US" sz="32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Tìm</a:t>
            </a:r>
            <a:r>
              <a:rPr lang="en-US" sz="32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ƯCLN(168, 180)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69E709C-E519-4110-983E-CB5EEEBF4867}"/>
              </a:ext>
            </a:extLst>
          </p:cNvPr>
          <p:cNvSpPr txBox="1"/>
          <p:nvPr/>
        </p:nvSpPr>
        <p:spPr>
          <a:xfrm>
            <a:off x="2640152" y="2676124"/>
            <a:ext cx="8194331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</a:t>
            </a:r>
            <a:r>
              <a:rPr lang="en-US" sz="3200" b="1" i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Luyện</a:t>
            </a:r>
            <a:r>
              <a:rPr lang="en-US" sz="3200" b="1" i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tập</a:t>
            </a:r>
            <a:r>
              <a:rPr lang="en-US" sz="3200" b="1" i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a)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Tìm</a:t>
            </a:r>
            <a:r>
              <a:rPr lang="en-US" sz="32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ƯCLN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của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126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va</a:t>
            </a:r>
            <a:r>
              <a:rPr lang="en-US" sz="32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̀ 162</a:t>
            </a:r>
            <a:endParaRPr lang="en-US" sz="3200" b="1" dirty="0">
              <a:solidFill>
                <a:srgbClr val="0070C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US" sz="32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b) 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Tìm</a:t>
            </a:r>
            <a:r>
              <a:rPr lang="en-US" sz="32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ƯCLN(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8, 27)</a:t>
            </a:r>
          </a:p>
          <a:p>
            <a:r>
              <a:rPr lang="en-US" sz="32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c) 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Tìm</a:t>
            </a:r>
            <a:r>
              <a:rPr lang="en-US" sz="32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ƯCLN(4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8, 16)</a:t>
            </a:r>
          </a:p>
          <a:p>
            <a:endParaRPr lang="en-US" sz="32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4150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568164" y="1925781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A3A062DA-93BF-4842-B601-4404401BCCE3}"/>
                  </a:ext>
                </a:extLst>
              </p:cNvPr>
              <p:cNvSpPr txBox="1"/>
              <p:nvPr/>
            </p:nvSpPr>
            <p:spPr>
              <a:xfrm>
                <a:off x="166671" y="1933504"/>
                <a:ext cx="11335502" cy="27084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34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Chú ý: </a:t>
                </a:r>
              </a:p>
              <a:p>
                <a:pPr marL="571500" indent="-571500" algn="ctr">
                  <a:buFont typeface="Arial" panose="020B0604020202020204" pitchFamily="34" charset="0"/>
                  <a:buChar char="•"/>
                </a:pPr>
                <a:r>
                  <a:rPr lang="en-US" sz="3400" b="1" dirty="0" err="1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Nếu</a:t>
                </a:r>
                <a:r>
                  <a:rPr lang="en-US" sz="3400" b="1" dirty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400" b="1" dirty="0" err="1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3400" b="1" dirty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400" b="1" dirty="0" err="1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sô</a:t>
                </a:r>
                <a:r>
                  <a:rPr lang="en-US" sz="3400" b="1" dirty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́ </a:t>
                </a:r>
                <a:r>
                  <a:rPr lang="en-US" sz="3400" b="1" dirty="0" err="1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đa</a:t>
                </a:r>
                <a:r>
                  <a:rPr lang="en-US" sz="3400" b="1" dirty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̃ </a:t>
                </a:r>
                <a:r>
                  <a:rPr lang="en-US" sz="3400" b="1" dirty="0" err="1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3400" b="1" dirty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400" b="1" dirty="0" err="1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3400" b="1" dirty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có </a:t>
                </a:r>
                <a:r>
                  <a:rPr lang="en-US" sz="3400" b="1" dirty="0" err="1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thừa</a:t>
                </a:r>
                <a:r>
                  <a:rPr lang="en-US" sz="3400" b="1" dirty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400" b="1" dirty="0" err="1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sô</a:t>
                </a:r>
                <a:r>
                  <a:rPr lang="en-US" sz="3400" b="1" dirty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́ </a:t>
                </a:r>
                <a:r>
                  <a:rPr lang="en-US" sz="3400" b="1" dirty="0" err="1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nguyên</a:t>
                </a:r>
                <a:r>
                  <a:rPr lang="en-US" sz="3400" b="1" dirty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400" b="1" dirty="0" err="1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tô</a:t>
                </a:r>
                <a:r>
                  <a:rPr lang="en-US" sz="3400" b="1" dirty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́ </a:t>
                </a:r>
                <a:r>
                  <a:rPr lang="en-US" sz="3400" b="1" dirty="0" err="1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chung</a:t>
                </a:r>
                <a:r>
                  <a:rPr lang="en-US" sz="3400" b="1" dirty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400" b="1" dirty="0" err="1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thi</a:t>
                </a:r>
                <a:r>
                  <a:rPr lang="en-US" sz="3400" b="1" dirty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̀ ƯCLN </a:t>
                </a:r>
                <a:r>
                  <a:rPr lang="en-US" sz="3400" b="1" dirty="0" err="1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của</a:t>
                </a:r>
                <a:r>
                  <a:rPr lang="en-US" sz="3400" b="1" dirty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400" b="1" dirty="0" err="1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chúng</a:t>
                </a:r>
                <a:r>
                  <a:rPr lang="en-US" sz="3400" b="1" dirty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400" b="1" dirty="0" err="1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bằng</a:t>
                </a:r>
                <a:r>
                  <a:rPr lang="en-US" sz="3400" b="1" dirty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1</a:t>
                </a:r>
              </a:p>
              <a:p>
                <a:pPr marL="571500" indent="-571500" algn="ctr">
                  <a:buFont typeface="Arial" panose="020B0604020202020204" pitchFamily="34" charset="0"/>
                  <a:buChar char="•"/>
                </a:pPr>
                <a:r>
                  <a:rPr lang="en-US" sz="3400" b="1" dirty="0" err="1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Nếu</a:t>
                </a:r>
                <a:r>
                  <a:rPr lang="en-US" sz="3400" b="1" dirty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 </a:t>
                </a:r>
                <a14:m>
                  <m:oMath xmlns:m="http://schemas.openxmlformats.org/officeDocument/2006/math">
                    <m:r>
                      <a:rPr lang="en-US" sz="3400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⋮</m:t>
                    </m:r>
                  </m:oMath>
                </a14:m>
                <a:r>
                  <a:rPr lang="en-US" sz="3400" b="1" dirty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b </a:t>
                </a:r>
                <a:r>
                  <a:rPr lang="en-US" sz="3400" b="1" dirty="0" err="1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thi</a:t>
                </a:r>
                <a:r>
                  <a:rPr lang="en-US" sz="3400" b="1" dirty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̀ ƯCLN</a:t>
                </a:r>
                <a:r>
                  <a:rPr lang="en-US" sz="3400" b="1" i="1" dirty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(a, b) </a:t>
                </a:r>
                <a:r>
                  <a:rPr lang="en-US" sz="3400" b="1" dirty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 b</a:t>
                </a:r>
              </a:p>
              <a:p>
                <a:pPr algn="ctr"/>
                <a:endParaRPr lang="en-US" sz="3400" b="1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A3A062DA-93BF-4842-B601-4404401BCC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671" y="1933504"/>
                <a:ext cx="11335502" cy="2708434"/>
              </a:xfrm>
              <a:prstGeom prst="rect">
                <a:avLst/>
              </a:prstGeom>
              <a:blipFill>
                <a:blip r:embed="rId2"/>
                <a:stretch>
                  <a:fillRect t="-31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2693985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444487" y="2785754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B54C9AA5-FC61-431E-8AF6-0087C8FC62CB}"/>
              </a:ext>
            </a:extLst>
          </p:cNvPr>
          <p:cNvSpPr txBox="1"/>
          <p:nvPr/>
        </p:nvSpPr>
        <p:spPr>
          <a:xfrm>
            <a:off x="1154249" y="2918301"/>
            <a:ext cx="1014842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</a:t>
            </a:r>
            <a:r>
              <a:rPr lang="en-US" sz="3200" b="1" i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Hoạt</a:t>
            </a:r>
            <a:r>
              <a:rPr lang="en-US" sz="3200" b="1" i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động</a:t>
            </a:r>
            <a:r>
              <a:rPr lang="en-US" sz="3200" b="1" i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4 SGK(50):</a:t>
            </a:r>
            <a:endParaRPr lang="en-US" sz="32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759D96E-BF12-4520-A181-4790B5673605}"/>
              </a:ext>
            </a:extLst>
          </p:cNvPr>
          <p:cNvSpPr txBox="1"/>
          <p:nvPr/>
        </p:nvSpPr>
        <p:spPr>
          <a:xfrm>
            <a:off x="5946261" y="2907414"/>
            <a:ext cx="1014842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Tìm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ƯCLN(8, 27):</a:t>
            </a:r>
            <a:endParaRPr lang="en-US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WordArt 5">
            <a:extLst>
              <a:ext uri="{FF2B5EF4-FFF2-40B4-BE49-F238E27FC236}">
                <a16:creationId xmlns:a16="http://schemas.microsoft.com/office/drawing/2014/main" id="{0A0B4CF3-35C0-4031-B1C0-7DBC1D15DFD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507718" y="119743"/>
            <a:ext cx="7518400" cy="61438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III. HAI SỐ NGUYÊN TỐ CÙNG NHAU</a:t>
            </a:r>
          </a:p>
        </p:txBody>
      </p:sp>
      <p:sp>
        <p:nvSpPr>
          <p:cNvPr id="21" name="Rectangle: Top Corners Rounded 20">
            <a:extLst>
              <a:ext uri="{FF2B5EF4-FFF2-40B4-BE49-F238E27FC236}">
                <a16:creationId xmlns:a16="http://schemas.microsoft.com/office/drawing/2014/main" id="{283D5B2E-1722-4486-B7E4-A6F7BFAA05DB}"/>
              </a:ext>
            </a:extLst>
          </p:cNvPr>
          <p:cNvSpPr/>
          <p:nvPr/>
        </p:nvSpPr>
        <p:spPr>
          <a:xfrm rot="10800000">
            <a:off x="1230451" y="1306213"/>
            <a:ext cx="9200312" cy="1444731"/>
          </a:xfrm>
          <a:prstGeom prst="round2Same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highlight>
                <a:srgbClr val="00FF00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BF0D20D-E461-4678-B24C-0BB9CB239E20}"/>
              </a:ext>
            </a:extLst>
          </p:cNvPr>
          <p:cNvSpPr txBox="1"/>
          <p:nvPr/>
        </p:nvSpPr>
        <p:spPr>
          <a:xfrm>
            <a:off x="1389874" y="1528143"/>
            <a:ext cx="911277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Khái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niệm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sô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́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́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cùng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là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sô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́ có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ước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lớn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nhất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bằng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2871151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21" grpId="0" animBg="1"/>
      <p:bldP spid="2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33787325_Lab safety_AAS_v3" id="{898BC5E2-691B-4B41-A97D-F35AD4FFF20D}" vid="{295F60D3-032D-43CA-A300-E4752067AD5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19E59094-1E6F-42D5-A62B-D0344AFFFA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04BA817-A03C-4EA3-86C4-6E42BD37F52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0096A91-93C8-4C7A-BF68-944591874A6D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16c05727-aa75-4e4a-9b5f-8a80a1165891"/>
    <ds:schemaRef ds:uri="71af3243-3dd4-4a8d-8c0d-dd76da1f02a5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Lab safety</Template>
  <TotalTime>1537</TotalTime>
  <Words>870</Words>
  <Application>Microsoft Office PowerPoint</Application>
  <PresentationFormat>Widescreen</PresentationFormat>
  <Paragraphs>115</Paragraphs>
  <Slides>16</Slides>
  <Notes>11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Cambria Math</vt:lpstr>
      <vt:lpstr>Times New Roman</vt:lpstr>
      <vt:lpstr>Office Theme</vt:lpstr>
      <vt:lpstr> BÀI 12: ƯỚC CHUNG VÀ  ƯỚC CHUNG LỚN NHẤT  (Tiết 2)</vt:lpstr>
      <vt:lpstr>PowerPoint Presentation</vt:lpstr>
      <vt:lpstr>PowerPoint Presentation</vt:lpstr>
      <vt:lpstr>PowerPoint Presentation</vt:lpstr>
      <vt:lpstr>+ Bước 1. Phân tích mỗi số ra thừa số nguyên tố  + Bước 2. Chọn ra các thừa số nguyên tố chung  + Bước 3. Với mỗi thừa số nguyên tố chung, ta chọn lũy thừa với số mũ nhỏ nhất  + Bước 4. Lấy tích của các thừa số đã chọn, ta nhận được ước chung lớn nhất cần tìm.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 Safety</dc:title>
  <dc:creator>Lê Hải</dc:creator>
  <cp:lastModifiedBy>Tin Tong</cp:lastModifiedBy>
  <cp:revision>72</cp:revision>
  <dcterms:created xsi:type="dcterms:W3CDTF">2021-06-07T13:44:30Z</dcterms:created>
  <dcterms:modified xsi:type="dcterms:W3CDTF">2022-12-14T19:54:05Z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